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411" r:id="rId2"/>
    <p:sldId id="353" r:id="rId3"/>
    <p:sldId id="355" r:id="rId4"/>
    <p:sldId id="356" r:id="rId5"/>
    <p:sldId id="357" r:id="rId6"/>
    <p:sldId id="387" r:id="rId7"/>
    <p:sldId id="358" r:id="rId8"/>
    <p:sldId id="388" r:id="rId9"/>
    <p:sldId id="389" r:id="rId10"/>
    <p:sldId id="361" r:id="rId11"/>
    <p:sldId id="359" r:id="rId12"/>
    <p:sldId id="363" r:id="rId13"/>
    <p:sldId id="364" r:id="rId14"/>
    <p:sldId id="365" r:id="rId15"/>
    <p:sldId id="392" r:id="rId16"/>
    <p:sldId id="393" r:id="rId17"/>
    <p:sldId id="390" r:id="rId18"/>
    <p:sldId id="394" r:id="rId19"/>
    <p:sldId id="395" r:id="rId20"/>
    <p:sldId id="373" r:id="rId21"/>
    <p:sldId id="375" r:id="rId22"/>
    <p:sldId id="396" r:id="rId23"/>
    <p:sldId id="397" r:id="rId24"/>
    <p:sldId id="398" r:id="rId25"/>
    <p:sldId id="376" r:id="rId26"/>
    <p:sldId id="378" r:id="rId27"/>
    <p:sldId id="379" r:id="rId28"/>
    <p:sldId id="404" r:id="rId29"/>
    <p:sldId id="400" r:id="rId30"/>
    <p:sldId id="401" r:id="rId31"/>
    <p:sldId id="402" r:id="rId32"/>
    <p:sldId id="403" r:id="rId33"/>
    <p:sldId id="406" r:id="rId34"/>
    <p:sldId id="407" r:id="rId35"/>
    <p:sldId id="412" r:id="rId36"/>
    <p:sldId id="408" r:id="rId37"/>
    <p:sldId id="410" r:id="rId38"/>
    <p:sldId id="409" r:id="rId39"/>
    <p:sldId id="383" r:id="rId40"/>
    <p:sldId id="405" r:id="rId41"/>
    <p:sldId id="384" r:id="rId42"/>
  </p:sldIdLst>
  <p:sldSz cx="9144000" cy="6858000" type="screen4x3"/>
  <p:notesSz cx="6858000" cy="9144000"/>
  <p:defaultTextStyle>
    <a:defPPr>
      <a:defRPr lang="de-DE"/>
    </a:defPPr>
    <a:lvl1pPr algn="l" rtl="0" eaLnBrk="0" fontAlgn="base" hangingPunct="0">
      <a:spcBef>
        <a:spcPct val="50000"/>
      </a:spcBef>
      <a:spcAft>
        <a:spcPct val="0"/>
      </a:spcAft>
      <a:defRPr sz="1400" b="1" kern="1200">
        <a:solidFill>
          <a:schemeClr val="tx1"/>
        </a:solidFill>
        <a:latin typeface="Arial" charset="0"/>
        <a:ea typeface="+mn-ea"/>
        <a:cs typeface="+mn-cs"/>
      </a:defRPr>
    </a:lvl1pPr>
    <a:lvl2pPr marL="457200" algn="l" rtl="0" eaLnBrk="0" fontAlgn="base" hangingPunct="0">
      <a:spcBef>
        <a:spcPct val="50000"/>
      </a:spcBef>
      <a:spcAft>
        <a:spcPct val="0"/>
      </a:spcAft>
      <a:defRPr sz="1400" b="1" kern="1200">
        <a:solidFill>
          <a:schemeClr val="tx1"/>
        </a:solidFill>
        <a:latin typeface="Arial" charset="0"/>
        <a:ea typeface="+mn-ea"/>
        <a:cs typeface="+mn-cs"/>
      </a:defRPr>
    </a:lvl2pPr>
    <a:lvl3pPr marL="914400" algn="l" rtl="0" eaLnBrk="0" fontAlgn="base" hangingPunct="0">
      <a:spcBef>
        <a:spcPct val="50000"/>
      </a:spcBef>
      <a:spcAft>
        <a:spcPct val="0"/>
      </a:spcAft>
      <a:defRPr sz="1400" b="1" kern="1200">
        <a:solidFill>
          <a:schemeClr val="tx1"/>
        </a:solidFill>
        <a:latin typeface="Arial" charset="0"/>
        <a:ea typeface="+mn-ea"/>
        <a:cs typeface="+mn-cs"/>
      </a:defRPr>
    </a:lvl3pPr>
    <a:lvl4pPr marL="1371600" algn="l" rtl="0" eaLnBrk="0" fontAlgn="base" hangingPunct="0">
      <a:spcBef>
        <a:spcPct val="50000"/>
      </a:spcBef>
      <a:spcAft>
        <a:spcPct val="0"/>
      </a:spcAft>
      <a:defRPr sz="1400" b="1" kern="1200">
        <a:solidFill>
          <a:schemeClr val="tx1"/>
        </a:solidFill>
        <a:latin typeface="Arial" charset="0"/>
        <a:ea typeface="+mn-ea"/>
        <a:cs typeface="+mn-cs"/>
      </a:defRPr>
    </a:lvl4pPr>
    <a:lvl5pPr marL="1828800" algn="l" rtl="0" eaLnBrk="0" fontAlgn="base" hangingPunct="0">
      <a:spcBef>
        <a:spcPct val="50000"/>
      </a:spcBef>
      <a:spcAft>
        <a:spcPct val="0"/>
      </a:spcAft>
      <a:defRPr sz="1400" b="1" kern="1200">
        <a:solidFill>
          <a:schemeClr val="tx1"/>
        </a:solidFill>
        <a:latin typeface="Arial" charset="0"/>
        <a:ea typeface="+mn-ea"/>
        <a:cs typeface="+mn-cs"/>
      </a:defRPr>
    </a:lvl5pPr>
    <a:lvl6pPr marL="2286000" algn="l" defTabSz="914400" rtl="0" eaLnBrk="1" latinLnBrk="0" hangingPunct="1">
      <a:defRPr sz="1400" b="1" kern="1200">
        <a:solidFill>
          <a:schemeClr val="tx1"/>
        </a:solidFill>
        <a:latin typeface="Arial" charset="0"/>
        <a:ea typeface="+mn-ea"/>
        <a:cs typeface="+mn-cs"/>
      </a:defRPr>
    </a:lvl6pPr>
    <a:lvl7pPr marL="2743200" algn="l" defTabSz="914400" rtl="0" eaLnBrk="1" latinLnBrk="0" hangingPunct="1">
      <a:defRPr sz="1400" b="1" kern="1200">
        <a:solidFill>
          <a:schemeClr val="tx1"/>
        </a:solidFill>
        <a:latin typeface="Arial" charset="0"/>
        <a:ea typeface="+mn-ea"/>
        <a:cs typeface="+mn-cs"/>
      </a:defRPr>
    </a:lvl7pPr>
    <a:lvl8pPr marL="3200400" algn="l" defTabSz="914400" rtl="0" eaLnBrk="1" latinLnBrk="0" hangingPunct="1">
      <a:defRPr sz="1400" b="1" kern="1200">
        <a:solidFill>
          <a:schemeClr val="tx1"/>
        </a:solidFill>
        <a:latin typeface="Arial" charset="0"/>
        <a:ea typeface="+mn-ea"/>
        <a:cs typeface="+mn-cs"/>
      </a:defRPr>
    </a:lvl8pPr>
    <a:lvl9pPr marL="3657600" algn="l" defTabSz="914400" rtl="0" eaLnBrk="1" latinLnBrk="0" hangingPunct="1">
      <a:defRPr sz="1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D4FE"/>
    <a:srgbClr val="CFFF47"/>
    <a:srgbClr val="E0E0E0"/>
    <a:srgbClr val="FFE7F3"/>
    <a:srgbClr val="EFEFEF"/>
    <a:srgbClr val="FFE9D3"/>
    <a:srgbClr val="BDFB85"/>
    <a:srgbClr val="E6FFA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944" y="-57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204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image" Target="../media/image15.png"/><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image" Target="../media/image15.png"/></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 Id="rId5" Type="http://schemas.openxmlformats.org/officeDocument/2006/relationships/image" Target="../media/image3.png"/><Relationship Id="rId4" Type="http://schemas.openxmlformats.org/officeDocument/2006/relationships/image" Target="../media/image2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9.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image" Target="../media/image27.png"/></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image" Target="../media/image27.png"/></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image" Target="../media/image3.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9.png"/></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image" Target="../media/image31.png"/></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34.v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image" Target="../media/image33.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9.png"/></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image" Target="../media/image10.png"/></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image" Target="../media/image12.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image" Target="../media/image1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2971800" cy="2746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eaLnBrk="1" hangingPunct="1">
              <a:spcBef>
                <a:spcPct val="0"/>
              </a:spcBef>
              <a:defRPr sz="1200">
                <a:latin typeface="Times New Roman" pitchFamily="18" charset="0"/>
              </a:defRPr>
            </a:lvl1pPr>
          </a:lstStyle>
          <a:p>
            <a:endParaRPr lang="de-DE"/>
          </a:p>
        </p:txBody>
      </p:sp>
      <p:sp>
        <p:nvSpPr>
          <p:cNvPr id="58371" name="Rectangle 3"/>
          <p:cNvSpPr>
            <a:spLocks noGrp="1" noChangeArrowheads="1"/>
          </p:cNvSpPr>
          <p:nvPr>
            <p:ph type="dt" idx="1"/>
          </p:nvPr>
        </p:nvSpPr>
        <p:spPr bwMode="auto">
          <a:xfrm>
            <a:off x="3886200" y="0"/>
            <a:ext cx="2971800" cy="2746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r" eaLnBrk="1" hangingPunct="1">
              <a:spcBef>
                <a:spcPct val="0"/>
              </a:spcBef>
              <a:defRPr sz="1200">
                <a:latin typeface="Times New Roman" pitchFamily="18" charset="0"/>
              </a:defRPr>
            </a:lvl1pPr>
          </a:lstStyle>
          <a:p>
            <a:fld id="{DE3B0017-A79A-421E-BE12-654B9EFB9324}" type="datetimeFigureOut">
              <a:rPr lang="de-DE"/>
              <a:pPr/>
              <a:t>21.09.2017</a:t>
            </a:fld>
            <a:endParaRPr lang="de-DE"/>
          </a:p>
        </p:txBody>
      </p:sp>
      <p:sp>
        <p:nvSpPr>
          <p:cNvPr id="583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58373" name="Rectangle 5"/>
          <p:cNvSpPr>
            <a:spLocks noGrp="1" noChangeArrowheads="1"/>
          </p:cNvSpPr>
          <p:nvPr>
            <p:ph type="body" sz="quarter" idx="3"/>
          </p:nvPr>
        </p:nvSpPr>
        <p:spPr bwMode="auto">
          <a:xfrm>
            <a:off x="914400" y="4343400"/>
            <a:ext cx="5029200" cy="1227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de-DE" smtClean="0"/>
              <a:t>Klicken Sie, um die Textformatierung des Masters zu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58374" name="Rectangle 6"/>
          <p:cNvSpPr>
            <a:spLocks noGrp="1" noChangeArrowheads="1"/>
          </p:cNvSpPr>
          <p:nvPr>
            <p:ph type="ftr" sz="quarter" idx="4"/>
          </p:nvPr>
        </p:nvSpPr>
        <p:spPr bwMode="auto">
          <a:xfrm>
            <a:off x="0" y="8869363"/>
            <a:ext cx="2971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eaLnBrk="1" hangingPunct="1">
              <a:spcBef>
                <a:spcPct val="0"/>
              </a:spcBef>
              <a:defRPr sz="1200">
                <a:latin typeface="Times New Roman" pitchFamily="18" charset="0"/>
              </a:defRPr>
            </a:lvl1pPr>
          </a:lstStyle>
          <a:p>
            <a:endParaRPr lang="de-DE"/>
          </a:p>
        </p:txBody>
      </p:sp>
      <p:sp>
        <p:nvSpPr>
          <p:cNvPr id="58375" name="Rectangle 7"/>
          <p:cNvSpPr>
            <a:spLocks noGrp="1" noChangeArrowheads="1"/>
          </p:cNvSpPr>
          <p:nvPr>
            <p:ph type="sldNum" sz="quarter" idx="5"/>
          </p:nvPr>
        </p:nvSpPr>
        <p:spPr bwMode="auto">
          <a:xfrm>
            <a:off x="3886200" y="8869363"/>
            <a:ext cx="29718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r" eaLnBrk="1" hangingPunct="1">
              <a:spcBef>
                <a:spcPct val="0"/>
              </a:spcBef>
              <a:defRPr sz="1200">
                <a:latin typeface="Times New Roman" pitchFamily="18" charset="0"/>
              </a:defRPr>
            </a:lvl1pPr>
          </a:lstStyle>
          <a:p>
            <a:fld id="{0640BC71-2920-4926-AAFD-E7EDD4E4FAC3}" type="slidenum">
              <a:rPr lang="de-DE"/>
              <a:pPr/>
              <a:t>‹Nr.›</a:t>
            </a:fld>
            <a:endParaRPr lang="de-DE"/>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xfrm>
            <a:off x="914400" y="4343400"/>
            <a:ext cx="5029200" cy="1031875"/>
          </a:xfrm>
        </p:spPr>
        <p:txBody>
          <a:bodyPr/>
          <a:lstStyle/>
          <a:p>
            <a:r>
              <a:rPr lang="de-DE" sz="2000" b="1">
                <a:latin typeface="Arial" charset="0"/>
              </a:rPr>
              <a:t>Abb. 3.01</a:t>
            </a:r>
            <a:r>
              <a:rPr lang="de-DE" sz="1600" b="1">
                <a:latin typeface="Arial" charset="0"/>
              </a:rPr>
              <a:t>: </a:t>
            </a:r>
            <a:r>
              <a:rPr lang="de-DE" sz="2000" b="1">
                <a:latin typeface="Arial" charset="0"/>
              </a:rPr>
              <a:t>Vermögensgegenstände</a:t>
            </a:r>
            <a:endParaRPr lang="de-DE" sz="1600" b="1">
              <a:latin typeface="Arial" charset="0"/>
            </a:endParaRPr>
          </a:p>
          <a:p>
            <a:r>
              <a:rPr lang="de-DE" sz="1600" b="1">
                <a:latin typeface="Arial" charset="0"/>
              </a:rPr>
              <a:t>Einordnung, Merkmale (handelsrechtlich)</a:t>
            </a:r>
          </a:p>
          <a:p>
            <a:r>
              <a:rPr lang="de-DE" sz="1600" b="1">
                <a:latin typeface="Arial" charset="0"/>
              </a:rPr>
              <a:t>steuerrechtlich: positive Wirtschaftsgüter</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xfrm>
            <a:off x="914400" y="4343400"/>
            <a:ext cx="5029200" cy="701675"/>
          </a:xfrm>
        </p:spPr>
        <p:txBody>
          <a:bodyPr/>
          <a:lstStyle/>
          <a:p>
            <a:r>
              <a:rPr lang="de-DE" sz="2000" b="1">
                <a:latin typeface="Arial" charset="0"/>
              </a:rPr>
              <a:t>Abb. 3.10</a:t>
            </a:r>
            <a:r>
              <a:rPr lang="de-DE" sz="1600" b="1">
                <a:latin typeface="Arial" charset="0"/>
              </a:rPr>
              <a:t>: </a:t>
            </a:r>
            <a:r>
              <a:rPr lang="de-DE" sz="2000" b="1">
                <a:latin typeface="Arial" charset="0"/>
              </a:rPr>
              <a:t>Grundlegender Aufbau einer Bilanz</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xfrm>
            <a:off x="914400" y="4343400"/>
            <a:ext cx="5029200" cy="1006475"/>
          </a:xfrm>
        </p:spPr>
        <p:txBody>
          <a:bodyPr/>
          <a:lstStyle/>
          <a:p>
            <a:r>
              <a:rPr lang="de-DE" sz="2000" b="1">
                <a:latin typeface="Arial" charset="0"/>
              </a:rPr>
              <a:t>Abb. 3.11</a:t>
            </a:r>
            <a:r>
              <a:rPr lang="de-DE" sz="1600" b="1">
                <a:latin typeface="Arial" charset="0"/>
              </a:rPr>
              <a:t>: </a:t>
            </a:r>
            <a:r>
              <a:rPr lang="de-DE" sz="2000" b="1">
                <a:latin typeface="Arial" charset="0"/>
              </a:rPr>
              <a:t>Bilanzierung (Inhalt, Aufgaben, zu beachternde Vorgaben nach Handels- und Steuerrecht)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xfrm>
            <a:off x="914400" y="4343400"/>
            <a:ext cx="5562600" cy="4117975"/>
          </a:xfrm>
        </p:spPr>
        <p:txBody>
          <a:bodyPr/>
          <a:lstStyle/>
          <a:p>
            <a:r>
              <a:rPr lang="de-DE" sz="2000" b="1">
                <a:latin typeface="Arial" charset="0"/>
              </a:rPr>
              <a:t>Abb. 3.12</a:t>
            </a:r>
            <a:r>
              <a:rPr lang="de-DE" sz="1600" b="1">
                <a:latin typeface="Arial" charset="0"/>
              </a:rPr>
              <a:t>: </a:t>
            </a:r>
            <a:r>
              <a:rPr lang="de-DE" sz="2000" b="1">
                <a:latin typeface="Arial" charset="0"/>
              </a:rPr>
              <a:t>Systemdynamische Zustandsdarstellung der wirtschaftlichen Sachverhalte im Geschäftsbetrieb von Unternehmen</a:t>
            </a:r>
          </a:p>
          <a:p>
            <a:r>
              <a:rPr lang="de-DE" sz="1400" b="1">
                <a:latin typeface="Arial" charset="0"/>
              </a:rPr>
              <a:t>Anfangszustand zu Beginn eines Geschäftsjahres T (= Zustand zum Schluss des Vorjahres T-1; repräsentiert durch Inventar und Bilanz (entspricht der Abbildung durch ein „FOTO“).</a:t>
            </a:r>
          </a:p>
          <a:p>
            <a:r>
              <a:rPr lang="de-DE" sz="1400" b="1">
                <a:latin typeface="Arial" charset="0"/>
              </a:rPr>
              <a:t>Veränderung dieses Anfangszustandes durch zahlungs- und erfolgswirksame Geschäftvorgänge im laufenden Geschäftjahr; erfasst und abgebildet durch die Gewinn- und Verlustrechnung und die Kapitalflussrechnung; entspricht der Abbildung durch eine „FILM-Aufnahme“</a:t>
            </a:r>
          </a:p>
          <a:p>
            <a:r>
              <a:rPr lang="de-DE" sz="1400" b="1">
                <a:latin typeface="Arial" charset="0"/>
              </a:rPr>
              <a:t>Aus Anfangszustand und den realisierten Geschäftsvorgängen ergibt sich dann der Schlusszustand am Ende des Jahres, repräsentiert durch Inventar und Bilanz; wiederum „FOTO“;</a:t>
            </a:r>
          </a:p>
          <a:p>
            <a:r>
              <a:rPr lang="de-DE" sz="1400" b="1">
                <a:latin typeface="Arial" charset="0"/>
              </a:rPr>
              <a:t>Übergang zum Folgejahr T+1.</a:t>
            </a:r>
            <a:endParaRPr lang="de-DE" sz="1600" b="1">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xfrm>
            <a:off x="685800" y="4343400"/>
            <a:ext cx="5867400" cy="3033713"/>
          </a:xfrm>
        </p:spPr>
        <p:txBody>
          <a:bodyPr/>
          <a:lstStyle/>
          <a:p>
            <a:r>
              <a:rPr lang="de-DE" sz="2000" b="1">
                <a:latin typeface="Arial" charset="0"/>
              </a:rPr>
              <a:t>Abb. 3.13</a:t>
            </a:r>
            <a:r>
              <a:rPr lang="de-DE" sz="1600" b="1">
                <a:latin typeface="Arial" charset="0"/>
              </a:rPr>
              <a:t>: </a:t>
            </a:r>
            <a:r>
              <a:rPr lang="de-DE" sz="2000" b="1">
                <a:latin typeface="Arial" charset="0"/>
              </a:rPr>
              <a:t>Güter- und Finanzströme</a:t>
            </a:r>
          </a:p>
          <a:p>
            <a:r>
              <a:rPr lang="de-DE" sz="1800" b="1">
                <a:latin typeface="Arial" charset="0"/>
              </a:rPr>
              <a:t>Im Geschäftsbetrieb eines Unternehmens werden beschaffte bzw. verfügbare Input-Güter entspre-chend dem Unternehmenszweck in Output-Güter zwecks marktlicher Verwertung transformiert.</a:t>
            </a:r>
          </a:p>
          <a:p>
            <a:r>
              <a:rPr lang="de-DE" sz="1800" b="1">
                <a:latin typeface="Arial" charset="0"/>
              </a:rPr>
              <a:t>Mit diesem Güterstrom (von „links“ nach „rechts“) sind gegenläufige Finanzströme (von „rechts“ nach „links“ verbunden). Diese Finanzströme werden durch die angegebenen vier Begriffe erfasst und nach den Regeln der Buchführung dokumentiert.</a:t>
            </a:r>
            <a:endParaRPr lang="de-DE" sz="1400" b="1">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xfrm>
            <a:off x="914400" y="4343400"/>
            <a:ext cx="5715000" cy="3675063"/>
          </a:xfrm>
        </p:spPr>
        <p:txBody>
          <a:bodyPr/>
          <a:lstStyle/>
          <a:p>
            <a:r>
              <a:rPr lang="de-DE" sz="2000" b="1">
                <a:latin typeface="Arial" charset="0"/>
              </a:rPr>
              <a:t>Abb. 3.14</a:t>
            </a:r>
            <a:r>
              <a:rPr lang="de-DE" sz="1600" b="1">
                <a:latin typeface="Arial" charset="0"/>
              </a:rPr>
              <a:t>: </a:t>
            </a:r>
            <a:r>
              <a:rPr lang="de-DE" sz="2000" b="1">
                <a:latin typeface="Arial" charset="0"/>
              </a:rPr>
              <a:t>Auszahlungen, Ausgaben</a:t>
            </a:r>
          </a:p>
          <a:p>
            <a:r>
              <a:rPr lang="de-DE" sz="1800" b="1">
                <a:latin typeface="Arial" charset="0"/>
              </a:rPr>
              <a:t>Die mit dem Güterzugang verbundenen Finanz-ströme werden durch die Begriffe „Auszahlungen“ und „Ausgaben“ erfasst und dokumentiert.</a:t>
            </a:r>
          </a:p>
          <a:p>
            <a:r>
              <a:rPr lang="de-DE" sz="1800" b="1">
                <a:latin typeface="Arial" charset="0"/>
              </a:rPr>
              <a:t>Nicht alle Auszahlungen sind jedoch nicht zugleich Ausgaben, wie umgekehrt Ausgaben zu buchen sind, die noch nicht zu Auszahlungen führen.</a:t>
            </a:r>
            <a:endParaRPr lang="de-DE" sz="1400" b="1">
              <a:latin typeface="Arial" charset="0"/>
            </a:endParaRPr>
          </a:p>
          <a:p>
            <a:r>
              <a:rPr lang="de-DE" sz="1400" b="1">
                <a:latin typeface="Arial" charset="0"/>
              </a:rPr>
              <a:t>Zu „Auszahlungen“ kann sich der Unternehmer über Online-Banking, Kontoauszüge bzw. über Kassenbücher informieren.</a:t>
            </a:r>
          </a:p>
          <a:p>
            <a:r>
              <a:rPr lang="de-DE" sz="1400" b="1">
                <a:latin typeface="Arial" charset="0"/>
              </a:rPr>
              <a:t>Informationen zum tagaktuellen Stand zu „Ausgaben“, die noch nicht zu keinen Auszahlungen geführt haben, bedingen eine Kreditoren-Buchführung (offene Verbindlichkeiten)!</a:t>
            </a:r>
            <a:endParaRPr lang="de-DE" sz="1400" b="1"/>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xfrm>
            <a:off x="609600" y="4343400"/>
            <a:ext cx="5943600" cy="3913188"/>
          </a:xfrm>
        </p:spPr>
        <p:txBody>
          <a:bodyPr/>
          <a:lstStyle/>
          <a:p>
            <a:r>
              <a:rPr lang="de-DE" sz="2000" b="1">
                <a:latin typeface="Arial" charset="0"/>
              </a:rPr>
              <a:t>Abb. 3.15</a:t>
            </a:r>
            <a:r>
              <a:rPr lang="de-DE" sz="1600" b="1">
                <a:latin typeface="Arial" charset="0"/>
              </a:rPr>
              <a:t>: </a:t>
            </a:r>
            <a:r>
              <a:rPr lang="de-DE" sz="2000" b="1">
                <a:latin typeface="Arial" charset="0"/>
              </a:rPr>
              <a:t>Einzahlungen, Einnahmen</a:t>
            </a:r>
          </a:p>
          <a:p>
            <a:r>
              <a:rPr lang="de-DE" sz="1800" b="1">
                <a:latin typeface="Arial" charset="0"/>
              </a:rPr>
              <a:t>Die mit dem Güterabgang verbundenen Finanzströme werden durch die Begriffe „Einzahlungen“ und „Einnahmen“ erfasst und dokumentiert.</a:t>
            </a:r>
          </a:p>
          <a:p>
            <a:r>
              <a:rPr lang="de-DE" sz="1800" b="1">
                <a:latin typeface="Arial" charset="0"/>
              </a:rPr>
              <a:t>Nicht alle Einzahlungen sind jedoch nicht zugleich Einnahmen, wie umgekehrt Einnahmen zu buchen sind, die noch nicht zu Einzahlungen geführt haben.</a:t>
            </a:r>
            <a:endParaRPr lang="de-DE" sz="1400" b="1">
              <a:latin typeface="Arial" charset="0"/>
            </a:endParaRPr>
          </a:p>
          <a:p>
            <a:r>
              <a:rPr lang="de-DE" sz="1400" b="1">
                <a:latin typeface="Arial" charset="0"/>
              </a:rPr>
              <a:t>Zu „Einzahlungen“ kann sich der Unternehmer über Online-Banking, Kontoauszüge bzw. über Kassenbücher informieren.</a:t>
            </a:r>
          </a:p>
          <a:p>
            <a:r>
              <a:rPr lang="de-DE" sz="1400" b="1">
                <a:latin typeface="Arial" charset="0"/>
              </a:rPr>
              <a:t>Informationen zum tagaktuellen Stand zu „Einnahmen“, die noch nicht zu keinen Einzahlungen geführt haben, bedingen eine Debitoren-Buchführung (offene Forderungen)!</a:t>
            </a:r>
            <a:endParaRPr lang="de-DE" sz="1400" b="1"/>
          </a:p>
          <a:p>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xfrm>
            <a:off x="685800" y="4343400"/>
            <a:ext cx="5867400" cy="4156075"/>
          </a:xfrm>
        </p:spPr>
        <p:txBody>
          <a:bodyPr/>
          <a:lstStyle/>
          <a:p>
            <a:r>
              <a:rPr lang="de-DE" sz="2000" b="1">
                <a:latin typeface="Arial" charset="0"/>
              </a:rPr>
              <a:t>Abb. 3.16</a:t>
            </a:r>
            <a:r>
              <a:rPr lang="de-DE" sz="1600" b="1">
                <a:latin typeface="Arial" charset="0"/>
              </a:rPr>
              <a:t>: </a:t>
            </a:r>
            <a:r>
              <a:rPr lang="de-DE" sz="2000" b="1">
                <a:latin typeface="Arial" charset="0"/>
              </a:rPr>
              <a:t>Werteverzehr, Wertezufluss</a:t>
            </a:r>
          </a:p>
          <a:p>
            <a:r>
              <a:rPr lang="de-DE" sz="1800" b="1">
                <a:latin typeface="Arial" charset="0"/>
              </a:rPr>
              <a:t>Im Geschäftsbetrieb eines Unternehmens werden beschaffte bzw. verfügbare Input-Güter entspre-chend dem Unternehmenszweck in Output-Güter zwecks marktlicher Verwertung transformiert.</a:t>
            </a:r>
          </a:p>
          <a:p>
            <a:r>
              <a:rPr lang="de-DE" sz="1600" b="1">
                <a:latin typeface="Arial" charset="0"/>
              </a:rPr>
              <a:t>Aus betriebswirtschaftlicher Sicht interessieren zwar stets die mit diesen Güterströmen verbundenen (gegenläufigen) Finanzströme, das besondere Interesse gilt aber hier der Erfassung und Abbildung aller Vorgänge und Sachverhalte, die</a:t>
            </a:r>
          </a:p>
          <a:p>
            <a:r>
              <a:rPr lang="de-DE" sz="1600" b="1">
                <a:latin typeface="Arial" charset="0"/>
              </a:rPr>
              <a:t>zu einem </a:t>
            </a:r>
            <a:r>
              <a:rPr lang="de-DE" sz="2000" b="1">
                <a:latin typeface="Arial" charset="0"/>
              </a:rPr>
              <a:t>Werteverzehr</a:t>
            </a:r>
            <a:r>
              <a:rPr lang="de-DE" sz="1600" b="1">
                <a:latin typeface="Arial" charset="0"/>
              </a:rPr>
              <a:t> führen, also Aufwand bzw. Kosten verursachen bzw. die zu</a:t>
            </a:r>
          </a:p>
          <a:p>
            <a:r>
              <a:rPr lang="de-DE" sz="1600" b="1">
                <a:latin typeface="Arial" charset="0"/>
              </a:rPr>
              <a:t>einem </a:t>
            </a:r>
            <a:r>
              <a:rPr lang="de-DE" sz="2000" b="1">
                <a:latin typeface="Arial" charset="0"/>
              </a:rPr>
              <a:t>Wertezufluss</a:t>
            </a:r>
            <a:r>
              <a:rPr lang="de-DE" sz="1600" b="1">
                <a:latin typeface="Arial" charset="0"/>
              </a:rPr>
              <a:t>, also zu Erträgen führen bzw. Leistung repräsentieren! </a:t>
            </a:r>
            <a:endParaRPr lang="de-DE" sz="16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xfrm>
            <a:off x="533400" y="4343400"/>
            <a:ext cx="6019800" cy="3486150"/>
          </a:xfrm>
        </p:spPr>
        <p:txBody>
          <a:bodyPr/>
          <a:lstStyle/>
          <a:p>
            <a:r>
              <a:rPr lang="de-DE" sz="2000" b="1">
                <a:latin typeface="Arial" charset="0"/>
              </a:rPr>
              <a:t>Abb. 3.17</a:t>
            </a:r>
            <a:r>
              <a:rPr lang="de-DE" sz="1600" b="1">
                <a:latin typeface="Arial" charset="0"/>
              </a:rPr>
              <a:t>: </a:t>
            </a:r>
            <a:r>
              <a:rPr lang="de-DE" sz="2000" b="1">
                <a:latin typeface="Arial" charset="0"/>
              </a:rPr>
              <a:t>Aufwand, Kosten</a:t>
            </a:r>
          </a:p>
          <a:p>
            <a:r>
              <a:rPr lang="de-DE" sz="1800" b="1">
                <a:latin typeface="Arial" charset="0"/>
              </a:rPr>
              <a:t>Der im Geschäftsbetrieb eines Unternehmens in Bezug auf Input-Güter verursachte perioden-bezogene Werteverzehr ist betriebswirtschaftlich</a:t>
            </a:r>
          </a:p>
          <a:p>
            <a:r>
              <a:rPr lang="de-DE" sz="1800" b="1">
                <a:latin typeface="Arial" charset="0"/>
              </a:rPr>
              <a:t>a) als Aufwand (bezogen auf den gesamten Unter-nehmensprozess) sowie</a:t>
            </a:r>
          </a:p>
          <a:p>
            <a:r>
              <a:rPr lang="de-DE" sz="1800" b="1">
                <a:latin typeface="Arial" charset="0"/>
              </a:rPr>
              <a:t>b) als Kosten (bezogen auf den eigentlichen Betriebsprozess)</a:t>
            </a:r>
          </a:p>
          <a:p>
            <a:r>
              <a:rPr lang="de-DE" sz="1800" b="1">
                <a:latin typeface="Arial" charset="0"/>
              </a:rPr>
              <a:t>zu erfassen und zu dokumentieren.</a:t>
            </a:r>
          </a:p>
          <a:p>
            <a:r>
              <a:rPr lang="de-DE" sz="1600" b="1">
                <a:latin typeface="Arial" charset="0"/>
              </a:rPr>
              <a:t>Zwischen AUFWAND und KOSTEN bestehen die in der Grafik angegebenen Beziehungen.</a:t>
            </a:r>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xfrm>
            <a:off x="914400" y="4343400"/>
            <a:ext cx="5029200" cy="3998913"/>
          </a:xfrm>
        </p:spPr>
        <p:txBody>
          <a:bodyPr/>
          <a:lstStyle/>
          <a:p>
            <a:r>
              <a:rPr lang="de-DE" sz="2000" b="1">
                <a:latin typeface="Arial" charset="0"/>
              </a:rPr>
              <a:t>Abb. 3.18</a:t>
            </a:r>
            <a:r>
              <a:rPr lang="de-DE" sz="1600" b="1">
                <a:latin typeface="Arial" charset="0"/>
              </a:rPr>
              <a:t>: </a:t>
            </a:r>
            <a:r>
              <a:rPr lang="de-DE" sz="2000" b="1">
                <a:latin typeface="Arial" charset="0"/>
              </a:rPr>
              <a:t>Ertrag, Leistung</a:t>
            </a:r>
          </a:p>
          <a:p>
            <a:r>
              <a:rPr lang="de-DE" sz="1800" b="1">
                <a:latin typeface="Arial" charset="0"/>
              </a:rPr>
              <a:t>Der im Geschäftsbetrieb eines Unternehmens durch das Erstellen von Output-Gütern bewirkte perioden-bezogene Wertevzufluss ist betriebswirtschaftlich</a:t>
            </a:r>
          </a:p>
          <a:p>
            <a:r>
              <a:rPr lang="de-DE" sz="1800" b="1">
                <a:latin typeface="Arial" charset="0"/>
              </a:rPr>
              <a:t>a) als Ertrag (bezogen auf den gesamten Unternehmensprozess) sowie</a:t>
            </a:r>
          </a:p>
          <a:p>
            <a:r>
              <a:rPr lang="de-DE" sz="1800" b="1">
                <a:latin typeface="Arial" charset="0"/>
              </a:rPr>
              <a:t>b) als Leistung (bezogen auf den eigentlichen Betriebsprozess)</a:t>
            </a:r>
          </a:p>
          <a:p>
            <a:r>
              <a:rPr lang="de-DE" sz="1800" b="1">
                <a:latin typeface="Arial" charset="0"/>
              </a:rPr>
              <a:t>zu erfassen und zu dokumentieren.</a:t>
            </a:r>
          </a:p>
          <a:p>
            <a:r>
              <a:rPr lang="de-DE" sz="1600" b="1">
                <a:latin typeface="Arial" charset="0"/>
              </a:rPr>
              <a:t>Zwischen ERTRAG und LEISTUNG bestehen die in der Grafik angegebenen Beziehungen.</a:t>
            </a:r>
            <a:endParaRPr lang="de-DE"/>
          </a:p>
          <a:p>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xfrm>
            <a:off x="914400" y="4343400"/>
            <a:ext cx="5029200" cy="3821113"/>
          </a:xfrm>
        </p:spPr>
        <p:txBody>
          <a:bodyPr/>
          <a:lstStyle/>
          <a:p>
            <a:r>
              <a:rPr lang="de-DE" sz="2000" b="1">
                <a:latin typeface="Arial" charset="0"/>
              </a:rPr>
              <a:t>Abb. 3.19</a:t>
            </a:r>
            <a:r>
              <a:rPr lang="de-DE" sz="1600" b="1">
                <a:latin typeface="Arial" charset="0"/>
              </a:rPr>
              <a:t>: </a:t>
            </a:r>
            <a:r>
              <a:rPr lang="de-DE" sz="2000" b="1">
                <a:latin typeface="Arial" charset="0"/>
              </a:rPr>
              <a:t>Ökonomische Ströme</a:t>
            </a:r>
          </a:p>
          <a:p>
            <a:r>
              <a:rPr lang="de-DE" sz="1800" b="1">
                <a:latin typeface="Arial" charset="0"/>
              </a:rPr>
              <a:t>Die betriebswirtschaftlichen Sachverhalte in Bezug auf die Güter-, Finanz-, Werteverzehr- und Wertezufluss-Ströme im Geschäfts-betrieb von Unternehmen werden durch die angegebenen acht Grundkategorien des betrieblichen Rechnungswesens beschrieben.</a:t>
            </a:r>
          </a:p>
          <a:p>
            <a:r>
              <a:rPr lang="de-DE" sz="1800" b="1">
                <a:latin typeface="Arial" charset="0"/>
              </a:rPr>
              <a:t>Das paarweise Zusammenführen dieser Kategorien führt zu vier Rechnungen sowie zu vier Salden, die jeweils ihre eigenständige Bedeutung haben!</a:t>
            </a:r>
            <a:endParaRPr lang="de-DE"/>
          </a:p>
          <a:p>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xfrm>
            <a:off x="914400" y="4343400"/>
            <a:ext cx="5029200" cy="2393950"/>
          </a:xfrm>
        </p:spPr>
        <p:txBody>
          <a:bodyPr/>
          <a:lstStyle/>
          <a:p>
            <a:r>
              <a:rPr lang="de-DE" sz="2000" b="1">
                <a:latin typeface="Arial" charset="0"/>
              </a:rPr>
              <a:t>Abb. 3.02</a:t>
            </a:r>
            <a:r>
              <a:rPr lang="de-DE" sz="1600" b="1">
                <a:latin typeface="Arial" charset="0"/>
              </a:rPr>
              <a:t>: </a:t>
            </a:r>
            <a:r>
              <a:rPr lang="de-DE" sz="2000" b="1">
                <a:latin typeface="Arial" charset="0"/>
              </a:rPr>
              <a:t>Vermögen</a:t>
            </a:r>
            <a:endParaRPr lang="de-DE" sz="1600" b="1">
              <a:latin typeface="Arial" charset="0"/>
            </a:endParaRPr>
          </a:p>
          <a:p>
            <a:r>
              <a:rPr lang="de-DE" sz="1600" b="1">
                <a:latin typeface="Arial" charset="0"/>
              </a:rPr>
              <a:t>Gesamtheit der Vermögensgegenstände im Geldausdruck, zusammengefasst nach</a:t>
            </a:r>
          </a:p>
          <a:p>
            <a:r>
              <a:rPr lang="de-DE" sz="1600" b="1">
                <a:latin typeface="Arial" charset="0"/>
              </a:rPr>
              <a:t>Anlagevermögen und</a:t>
            </a:r>
          </a:p>
          <a:p>
            <a:r>
              <a:rPr lang="de-DE" sz="1600" b="1">
                <a:latin typeface="Arial" charset="0"/>
              </a:rPr>
              <a:t>Umlaufvermögen.</a:t>
            </a:r>
          </a:p>
          <a:p>
            <a:r>
              <a:rPr lang="de-DE" sz="1600" b="1">
                <a:latin typeface="Arial" charset="0"/>
              </a:rPr>
              <a:t>Zur Beachtung: Bestimmungen zur Ansatzpflicht sowie zur Bewertung nach HGB bzw. AO, EStG</a:t>
            </a:r>
          </a:p>
          <a:p>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xfrm>
            <a:off x="914400" y="4343400"/>
            <a:ext cx="5029200" cy="2420938"/>
          </a:xfrm>
        </p:spPr>
        <p:txBody>
          <a:bodyPr/>
          <a:lstStyle/>
          <a:p>
            <a:r>
              <a:rPr lang="de-DE" sz="2000" b="1">
                <a:latin typeface="Arial" charset="0"/>
              </a:rPr>
              <a:t>Abb. 3.20</a:t>
            </a:r>
            <a:r>
              <a:rPr lang="de-DE" sz="1600" b="1">
                <a:latin typeface="Arial" charset="0"/>
              </a:rPr>
              <a:t>: </a:t>
            </a:r>
            <a:r>
              <a:rPr lang="de-DE" sz="2000" b="1">
                <a:latin typeface="Arial" charset="0"/>
              </a:rPr>
              <a:t>Wertschöpfung</a:t>
            </a:r>
          </a:p>
          <a:p>
            <a:r>
              <a:rPr lang="de-DE" sz="1800" b="1">
                <a:latin typeface="Arial" charset="0"/>
              </a:rPr>
              <a:t>Die Wertschöpfung wird wie folgt ermittelt:</a:t>
            </a:r>
          </a:p>
          <a:p>
            <a:endParaRPr lang="de-DE" sz="1800" b="1">
              <a:latin typeface="Arial" charset="0"/>
            </a:endParaRPr>
          </a:p>
          <a:p>
            <a:r>
              <a:rPr lang="de-DE" sz="1800" b="1">
                <a:latin typeface="Arial" charset="0"/>
              </a:rPr>
              <a:t>Gesamtleistung</a:t>
            </a:r>
          </a:p>
          <a:p>
            <a:r>
              <a:rPr lang="de-DE" sz="1800" b="1">
                <a:latin typeface="Arial" charset="0"/>
              </a:rPr>
              <a:t>./. Vorleistungen</a:t>
            </a:r>
          </a:p>
          <a:p>
            <a:r>
              <a:rPr lang="de-DE" sz="1800" b="1">
                <a:latin typeface="Arial" charset="0"/>
              </a:rPr>
              <a:t>= Wertschöpfung</a:t>
            </a:r>
            <a:endParaRPr lang="de-DE"/>
          </a:p>
          <a:p>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xfrm>
            <a:off x="914400" y="4343400"/>
            <a:ext cx="5029200" cy="992188"/>
          </a:xfrm>
        </p:spPr>
        <p:txBody>
          <a:bodyPr/>
          <a:lstStyle/>
          <a:p>
            <a:r>
              <a:rPr lang="de-DE" sz="2000" b="1">
                <a:latin typeface="Arial" charset="0"/>
              </a:rPr>
              <a:t>Abb. 3.21</a:t>
            </a:r>
            <a:r>
              <a:rPr lang="de-DE" sz="1600" b="1">
                <a:latin typeface="Arial" charset="0"/>
              </a:rPr>
              <a:t>: </a:t>
            </a:r>
            <a:r>
              <a:rPr lang="de-DE" sz="2000" b="1">
                <a:latin typeface="Arial" charset="0"/>
              </a:rPr>
              <a:t>Wertschöpfung</a:t>
            </a:r>
          </a:p>
          <a:p>
            <a:r>
              <a:rPr lang="de-DE" sz="1800" b="1">
                <a:latin typeface="Arial" charset="0"/>
              </a:rPr>
              <a:t>Entstehungsrechnung</a:t>
            </a:r>
            <a:endParaRPr lang="de-DE"/>
          </a:p>
          <a:p>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xfrm>
            <a:off x="914400" y="4343400"/>
            <a:ext cx="5029200" cy="992188"/>
          </a:xfrm>
        </p:spPr>
        <p:txBody>
          <a:bodyPr/>
          <a:lstStyle/>
          <a:p>
            <a:r>
              <a:rPr lang="de-DE" sz="2000" b="1">
                <a:latin typeface="Arial" charset="0"/>
              </a:rPr>
              <a:t>Abb. 3.22</a:t>
            </a:r>
            <a:r>
              <a:rPr lang="de-DE" sz="1600" b="1">
                <a:latin typeface="Arial" charset="0"/>
              </a:rPr>
              <a:t>: </a:t>
            </a:r>
            <a:r>
              <a:rPr lang="de-DE" sz="2000" b="1">
                <a:latin typeface="Arial" charset="0"/>
              </a:rPr>
              <a:t>Wertschöpfung</a:t>
            </a:r>
          </a:p>
          <a:p>
            <a:r>
              <a:rPr lang="de-DE" sz="1800" b="1">
                <a:latin typeface="Arial" charset="0"/>
              </a:rPr>
              <a:t>Verwendungsrechnung</a:t>
            </a:r>
            <a:endParaRPr lang="de-DE"/>
          </a:p>
          <a:p>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xfrm>
            <a:off x="914400" y="4343400"/>
            <a:ext cx="5029200" cy="1571625"/>
          </a:xfrm>
        </p:spPr>
        <p:txBody>
          <a:bodyPr/>
          <a:lstStyle/>
          <a:p>
            <a:r>
              <a:rPr lang="de-DE" sz="2000" b="1">
                <a:latin typeface="Arial" charset="0"/>
              </a:rPr>
              <a:t>Abb. 3.23</a:t>
            </a:r>
            <a:r>
              <a:rPr lang="de-DE" sz="1600" b="1">
                <a:latin typeface="Arial" charset="0"/>
              </a:rPr>
              <a:t>: </a:t>
            </a:r>
            <a:r>
              <a:rPr lang="de-DE" sz="2000" b="1">
                <a:latin typeface="Arial" charset="0"/>
              </a:rPr>
              <a:t>Supply-Chain und Supply-Chain-Management</a:t>
            </a:r>
          </a:p>
          <a:p>
            <a:r>
              <a:rPr lang="de-DE" sz="1800" b="1">
                <a:latin typeface="Arial" charset="0"/>
              </a:rPr>
              <a:t>Ziel: Vernetzte Wertschöpfungsketten im Interesse der Endkunden</a:t>
            </a:r>
            <a:endParaRPr lang="de-DE"/>
          </a:p>
          <a:p>
            <a:endParaRPr 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xfrm>
            <a:off x="914400" y="4343400"/>
            <a:ext cx="5029200" cy="2897188"/>
          </a:xfrm>
        </p:spPr>
        <p:txBody>
          <a:bodyPr/>
          <a:lstStyle/>
          <a:p>
            <a:r>
              <a:rPr lang="de-DE" sz="2000" b="1">
                <a:latin typeface="Arial" charset="0"/>
              </a:rPr>
              <a:t>Abb. 3.24</a:t>
            </a:r>
            <a:r>
              <a:rPr lang="de-DE" sz="1600" b="1">
                <a:latin typeface="Arial" charset="0"/>
              </a:rPr>
              <a:t>: </a:t>
            </a:r>
            <a:r>
              <a:rPr lang="de-DE" sz="2000" b="1">
                <a:latin typeface="Arial" charset="0"/>
              </a:rPr>
              <a:t>Erfolgsermittlung</a:t>
            </a:r>
          </a:p>
          <a:p>
            <a:r>
              <a:rPr lang="de-DE" sz="1800" b="1">
                <a:latin typeface="Arial" charset="0"/>
              </a:rPr>
              <a:t>Erfolg ist eine vorzeichenbehaftete Größe</a:t>
            </a:r>
          </a:p>
          <a:p>
            <a:endParaRPr lang="de-DE" sz="1800" b="1">
              <a:latin typeface="Arial" charset="0"/>
            </a:endParaRPr>
          </a:p>
          <a:p>
            <a:r>
              <a:rPr lang="de-DE" sz="1800" b="1">
                <a:latin typeface="Arial" charset="0"/>
              </a:rPr>
              <a:t>Erfolg = Erträge ./. Aufwendungen</a:t>
            </a:r>
          </a:p>
          <a:p>
            <a:endParaRPr lang="de-DE" sz="1800" b="1">
              <a:latin typeface="Arial" charset="0"/>
            </a:endParaRPr>
          </a:p>
          <a:p>
            <a:r>
              <a:rPr lang="de-DE" sz="1800" b="1">
                <a:latin typeface="Arial" charset="0"/>
              </a:rPr>
              <a:t>Gewinn bei Erträge &gt;= Aufwendungen,</a:t>
            </a:r>
          </a:p>
          <a:p>
            <a:endParaRPr lang="de-DE" sz="1800" b="1">
              <a:latin typeface="Arial" charset="0"/>
            </a:endParaRPr>
          </a:p>
          <a:p>
            <a:r>
              <a:rPr lang="de-DE" sz="1800" b="1">
                <a:latin typeface="Arial" charset="0"/>
              </a:rPr>
              <a:t>Verlust bei Erträge &lt; Aufwendungen</a:t>
            </a:r>
            <a:endParaRPr lang="de-D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xfrm>
            <a:off x="914400" y="4343400"/>
            <a:ext cx="5029200" cy="1660525"/>
          </a:xfrm>
        </p:spPr>
        <p:txBody>
          <a:bodyPr/>
          <a:lstStyle/>
          <a:p>
            <a:r>
              <a:rPr lang="de-DE" sz="2000" b="1">
                <a:latin typeface="Arial" charset="0"/>
              </a:rPr>
              <a:t>Abb. 3.25</a:t>
            </a:r>
            <a:r>
              <a:rPr lang="de-DE" sz="1600" b="1">
                <a:latin typeface="Arial" charset="0"/>
              </a:rPr>
              <a:t>: </a:t>
            </a:r>
            <a:r>
              <a:rPr lang="de-DE" sz="2000" b="1">
                <a:latin typeface="Arial" charset="0"/>
              </a:rPr>
              <a:t>Erfolgsrechnung</a:t>
            </a:r>
          </a:p>
          <a:p>
            <a:r>
              <a:rPr lang="de-DE" sz="1800" b="1">
                <a:latin typeface="Arial" charset="0"/>
              </a:rPr>
              <a:t>Vorgehen nach der Methode des Betriebs-vermögens- bzw. des Eigenkapital-vergleichs gem. § 4 Abs. 1 EStG</a:t>
            </a:r>
          </a:p>
          <a:p>
            <a:endParaRPr lang="de-DE" sz="1800" b="1">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xfrm>
            <a:off x="914400" y="4343400"/>
            <a:ext cx="5029200" cy="3390900"/>
          </a:xfrm>
        </p:spPr>
        <p:txBody>
          <a:bodyPr/>
          <a:lstStyle/>
          <a:p>
            <a:r>
              <a:rPr lang="de-DE" sz="2000" b="1">
                <a:latin typeface="Arial" charset="0"/>
              </a:rPr>
              <a:t>Abb. 3.26</a:t>
            </a:r>
            <a:r>
              <a:rPr lang="de-DE" sz="1600" b="1">
                <a:latin typeface="Arial" charset="0"/>
              </a:rPr>
              <a:t>: </a:t>
            </a:r>
            <a:r>
              <a:rPr lang="de-DE" sz="2000" b="1">
                <a:latin typeface="Arial" charset="0"/>
              </a:rPr>
              <a:t>Erfolgsaufspaltung</a:t>
            </a:r>
          </a:p>
          <a:p>
            <a:r>
              <a:rPr lang="de-DE" sz="1800" b="1">
                <a:latin typeface="Arial" charset="0"/>
              </a:rPr>
              <a:t>Aus inhaltlichen Gründen wird das Gesamt-ergebnis nach den in der Grafik benannten</a:t>
            </a:r>
          </a:p>
          <a:p>
            <a:r>
              <a:rPr lang="de-DE" sz="1800" b="1">
                <a:latin typeface="Arial" charset="0"/>
              </a:rPr>
              <a:t>Bereichen bzw. Kriterien aufgespalten. Dadurch soll ein betriebswirtschaftlich „sauberes“ (differenziertes) Bild darüber entstehen, wie sich der Gesamterfolg quali-tativ und quantitativ zusammensetzt.</a:t>
            </a:r>
          </a:p>
          <a:p>
            <a:r>
              <a:rPr lang="de-DE" sz="1800" b="1">
                <a:latin typeface="Arial" charset="0"/>
              </a:rPr>
              <a:t>Diese Aufspaltung bestimmt auch die Gliederung der Gewinn- und Verlustrech-nung nach § 275 HGB.</a:t>
            </a:r>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xfrm>
            <a:off x="914400" y="4343400"/>
            <a:ext cx="5029200" cy="2181225"/>
          </a:xfrm>
        </p:spPr>
        <p:txBody>
          <a:bodyPr/>
          <a:lstStyle/>
          <a:p>
            <a:r>
              <a:rPr lang="de-DE" sz="2000" b="1">
                <a:latin typeface="Arial" charset="0"/>
              </a:rPr>
              <a:t>Abb. 3.27</a:t>
            </a:r>
            <a:r>
              <a:rPr lang="de-DE" sz="1600" b="1">
                <a:latin typeface="Arial" charset="0"/>
              </a:rPr>
              <a:t>: </a:t>
            </a:r>
            <a:r>
              <a:rPr lang="de-DE" sz="2000" b="1">
                <a:latin typeface="Arial" charset="0"/>
              </a:rPr>
              <a:t>Einordnung der GuV-Rechnung in das System der Abbildung des Geschäftsbetriebs von Unternehmen</a:t>
            </a:r>
          </a:p>
          <a:p>
            <a:r>
              <a:rPr lang="de-DE" sz="1800" b="1">
                <a:latin typeface="Arial" charset="0"/>
              </a:rPr>
              <a:t>(Siehe auch systemdynamische Zustandsdarstellung, Abb. 3.12)</a:t>
            </a:r>
            <a:endParaRPr lang="de-DE"/>
          </a:p>
          <a:p>
            <a:endParaRPr lang="de-D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xfrm>
            <a:off x="914400" y="4343400"/>
            <a:ext cx="5334000" cy="2835275"/>
          </a:xfrm>
        </p:spPr>
        <p:txBody>
          <a:bodyPr/>
          <a:lstStyle/>
          <a:p>
            <a:r>
              <a:rPr lang="de-DE" sz="2000" b="1">
                <a:latin typeface="Arial" charset="0"/>
              </a:rPr>
              <a:t>Abb. 3.27</a:t>
            </a:r>
            <a:r>
              <a:rPr lang="de-DE" sz="1600" b="1">
                <a:latin typeface="Arial" charset="0"/>
              </a:rPr>
              <a:t>: </a:t>
            </a:r>
            <a:r>
              <a:rPr lang="de-DE" sz="2000" b="1">
                <a:latin typeface="Arial" charset="0"/>
              </a:rPr>
              <a:t>GuV-Rechnung nach dem Gesamtkostenverfahren (§ 275 HGB)</a:t>
            </a:r>
          </a:p>
          <a:p>
            <a:r>
              <a:rPr lang="de-DE" sz="1800" b="1">
                <a:latin typeface="Arial" charset="0"/>
              </a:rPr>
              <a:t>Das Gesamtkostenverfahren ist eine Produktions-Aufwandsrechnung:</a:t>
            </a:r>
          </a:p>
          <a:p>
            <a:r>
              <a:rPr lang="de-DE" sz="1800" b="1">
                <a:latin typeface="Arial" charset="0"/>
              </a:rPr>
              <a:t>Den Positionen der Gesamtleistung werden alle betriebsprozessbezogenen Positionen von Aufwendungen gegenübergestellt.</a:t>
            </a:r>
          </a:p>
          <a:p>
            <a:r>
              <a:rPr lang="de-DE" sz="1800" b="1">
                <a:latin typeface="Arial" charset="0"/>
              </a:rPr>
              <a:t>Resultat: Betriebsergebnis</a:t>
            </a:r>
            <a:endParaRPr lang="de-DE"/>
          </a:p>
          <a:p>
            <a:endParaRPr lang="de-DE"/>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xfrm>
            <a:off x="914400" y="4343400"/>
            <a:ext cx="5410200" cy="4522788"/>
          </a:xfrm>
        </p:spPr>
        <p:txBody>
          <a:bodyPr/>
          <a:lstStyle/>
          <a:p>
            <a:r>
              <a:rPr lang="de-DE" sz="2000" b="1">
                <a:latin typeface="Arial" charset="0"/>
              </a:rPr>
              <a:t>Abb. 3.28</a:t>
            </a:r>
            <a:r>
              <a:rPr lang="de-DE" sz="1600" b="1">
                <a:latin typeface="Arial" charset="0"/>
              </a:rPr>
              <a:t>: </a:t>
            </a:r>
            <a:r>
              <a:rPr lang="de-DE" sz="2000" b="1">
                <a:latin typeface="Arial" charset="0"/>
              </a:rPr>
              <a:t>GuV-Rechnung nach dem Umsatzkostenverfahren (§ 275 HGB)</a:t>
            </a:r>
          </a:p>
          <a:p>
            <a:r>
              <a:rPr lang="de-DE" sz="1800" b="1">
                <a:latin typeface="Arial" charset="0"/>
              </a:rPr>
              <a:t>Das Umsatzkostenverfahren ist eine Absatz-Aufwandsrechnung:</a:t>
            </a:r>
          </a:p>
          <a:p>
            <a:r>
              <a:rPr lang="de-DE" sz="1400" b="1">
                <a:latin typeface="Arial" charset="0"/>
              </a:rPr>
              <a:t>Den Umsatzerlösen werden jene Herstellungs-kosten gegenübergestellt, die durch die abgesetzten Produkte verursacht wurden, unabhängig davon, in welcher Periode diese Kosten angefallen sind.</a:t>
            </a:r>
          </a:p>
          <a:p>
            <a:r>
              <a:rPr lang="de-DE" sz="1400" b="1">
                <a:latin typeface="Arial" charset="0"/>
              </a:rPr>
              <a:t>Resultat: Bruttoergebnis aus Umsatz</a:t>
            </a:r>
          </a:p>
          <a:p>
            <a:endParaRPr lang="de-DE" sz="1400" b="1">
              <a:latin typeface="Arial" charset="0"/>
            </a:endParaRPr>
          </a:p>
          <a:p>
            <a:r>
              <a:rPr lang="de-DE" sz="1400" b="1">
                <a:latin typeface="Arial" charset="0"/>
              </a:rPr>
              <a:t>Im Weiteren werden die periodenbezogenen Kosten nach den Funktionsbereichen Vertrieb und Verwaltung von diesem Ergebnis abgesetzt sowie sonstige betriebliche Erträge und sonstige betriebliche Aufwendungen mit einbezogen.</a:t>
            </a:r>
          </a:p>
          <a:p>
            <a:r>
              <a:rPr lang="de-DE" sz="1400" b="1">
                <a:latin typeface="Arial" charset="0"/>
              </a:rPr>
              <a:t>Die Rechnung führt zum gleichen </a:t>
            </a:r>
            <a:r>
              <a:rPr lang="de-DE" sz="1800" b="1">
                <a:latin typeface="Arial" charset="0"/>
              </a:rPr>
              <a:t>Betriebsergebnis</a:t>
            </a:r>
            <a:r>
              <a:rPr lang="de-DE" sz="1400" b="1">
                <a:latin typeface="Arial" charset="0"/>
              </a:rPr>
              <a:t> wie die GuV-Rechnung nach dem Gesamtkostenverfahren.</a:t>
            </a:r>
            <a:endParaRPr lang="de-DE" sz="1400"/>
          </a:p>
          <a:p>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xfrm>
            <a:off x="914400" y="4343400"/>
            <a:ext cx="5029200" cy="1733550"/>
          </a:xfrm>
        </p:spPr>
        <p:txBody>
          <a:bodyPr/>
          <a:lstStyle/>
          <a:p>
            <a:r>
              <a:rPr lang="de-DE" sz="2000" b="1">
                <a:latin typeface="Arial" charset="0"/>
              </a:rPr>
              <a:t>Abb. 3.03</a:t>
            </a:r>
            <a:r>
              <a:rPr lang="de-DE" sz="1600" b="1">
                <a:latin typeface="Arial" charset="0"/>
              </a:rPr>
              <a:t>: </a:t>
            </a:r>
            <a:r>
              <a:rPr lang="de-DE" sz="2000" b="1">
                <a:latin typeface="Arial" charset="0"/>
              </a:rPr>
              <a:t>Grad der betrieblichen Nutzung der Vermögensgegenstände</a:t>
            </a:r>
            <a:endParaRPr lang="de-DE" sz="1600" b="1">
              <a:latin typeface="Arial" charset="0"/>
            </a:endParaRPr>
          </a:p>
          <a:p>
            <a:r>
              <a:rPr lang="de-DE" sz="1600" b="1">
                <a:latin typeface="Arial" charset="0"/>
              </a:rPr>
              <a:t>Einordnung nach Steuerrecht</a:t>
            </a:r>
          </a:p>
          <a:p>
            <a:r>
              <a:rPr lang="de-DE" sz="2000" b="1">
                <a:latin typeface="Arial" charset="0"/>
              </a:rPr>
              <a:t>EStR H 4.2 (1)</a:t>
            </a:r>
          </a:p>
          <a:p>
            <a:endParaRPr lang="de-DE" sz="1600" b="1">
              <a:latin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xfrm>
            <a:off x="914400" y="4343400"/>
            <a:ext cx="5410200" cy="4011613"/>
          </a:xfrm>
        </p:spPr>
        <p:txBody>
          <a:bodyPr/>
          <a:lstStyle/>
          <a:p>
            <a:r>
              <a:rPr lang="de-DE" sz="2000" b="1">
                <a:latin typeface="Arial" charset="0"/>
              </a:rPr>
              <a:t>Abb. 3.30</a:t>
            </a:r>
            <a:r>
              <a:rPr lang="de-DE" sz="1600" b="1">
                <a:latin typeface="Arial" charset="0"/>
              </a:rPr>
              <a:t>: </a:t>
            </a:r>
            <a:r>
              <a:rPr lang="de-DE" sz="2000" b="1">
                <a:latin typeface="Arial" charset="0"/>
              </a:rPr>
              <a:t>GuV-Rechnung nach (§ 275 HGB)</a:t>
            </a:r>
          </a:p>
          <a:p>
            <a:r>
              <a:rPr lang="de-DE" sz="1800" b="1">
                <a:latin typeface="Arial" charset="0"/>
              </a:rPr>
              <a:t>Zur gewöhnlichen Geschäftstätigkeit eines Unternehmens gehören - außer den Geschäfts-aktivitäten im Bereich des Betriebsprozesses - auch Geschäftsaktivitäten im Bereich des Finanzprozesses.</a:t>
            </a:r>
          </a:p>
          <a:p>
            <a:r>
              <a:rPr lang="de-DE" sz="1400" b="1">
                <a:latin typeface="Arial" charset="0"/>
              </a:rPr>
              <a:t>Der Ausweis eines Betriebsergebnisses und eines Finanzergebnisses ist in den Bestimmungen zur GuV_Rechnung nach § 275 HGB gesetzlich nicht vorgeschrieben.</a:t>
            </a:r>
          </a:p>
          <a:p>
            <a:r>
              <a:rPr lang="de-DE" sz="1400" b="1">
                <a:latin typeface="Arial" charset="0"/>
              </a:rPr>
              <a:t>Als erstes Zwischenergebnis gem. § 275 HGB ist das „Ergebnis der gewöhnlichen Geschäftstätigleit“ explizit auszuweisen.</a:t>
            </a:r>
          </a:p>
          <a:p>
            <a:endParaRPr lang="de-DE"/>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xfrm>
            <a:off x="914400" y="4343400"/>
            <a:ext cx="5029200" cy="3779838"/>
          </a:xfrm>
        </p:spPr>
        <p:txBody>
          <a:bodyPr/>
          <a:lstStyle/>
          <a:p>
            <a:r>
              <a:rPr lang="de-DE" sz="2000" b="1">
                <a:latin typeface="Arial" charset="0"/>
              </a:rPr>
              <a:t>Abb. 3.31</a:t>
            </a:r>
            <a:r>
              <a:rPr lang="de-DE" sz="1600" b="1">
                <a:latin typeface="Arial" charset="0"/>
              </a:rPr>
              <a:t>: </a:t>
            </a:r>
            <a:r>
              <a:rPr lang="de-DE" sz="2000" b="1">
                <a:latin typeface="Arial" charset="0"/>
              </a:rPr>
              <a:t>GuV-Rechnung nach (§ 275 HGB)</a:t>
            </a:r>
          </a:p>
          <a:p>
            <a:r>
              <a:rPr lang="de-DE" sz="1800" b="1">
                <a:latin typeface="Arial" charset="0"/>
              </a:rPr>
              <a:t>Nach § 275 sind folgende weitere Erebnisse explizit auszuweisen:</a:t>
            </a:r>
          </a:p>
          <a:p>
            <a:r>
              <a:rPr lang="de-DE" sz="1800" b="1">
                <a:latin typeface="Arial" charset="0"/>
              </a:rPr>
              <a:t>ein außerordentliches Ergebnis und</a:t>
            </a:r>
          </a:p>
          <a:p>
            <a:r>
              <a:rPr lang="de-DE" sz="1800" b="1">
                <a:latin typeface="Arial" charset="0"/>
              </a:rPr>
              <a:t>das Jahresergebnis als Jahresüberschuss bzw. Jahresfehlbetrag</a:t>
            </a:r>
          </a:p>
          <a:p>
            <a:r>
              <a:rPr lang="de-DE" sz="1800" b="1">
                <a:latin typeface="Arial" charset="0"/>
              </a:rPr>
              <a:t>Für Analysen und Wertungen im Perioden- und im Unternehmensvergleich hat aber auch das „Ergebnis vor Steuern“ (EBT) besondere Bedeutung.</a:t>
            </a:r>
          </a:p>
          <a:p>
            <a:endParaRPr lang="de-DE" sz="1400" b="1">
              <a:latin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xfrm>
            <a:off x="914400" y="4343400"/>
            <a:ext cx="5029200" cy="2225675"/>
          </a:xfrm>
        </p:spPr>
        <p:txBody>
          <a:bodyPr/>
          <a:lstStyle/>
          <a:p>
            <a:r>
              <a:rPr lang="de-DE" sz="2000" b="1">
                <a:latin typeface="Arial" charset="0"/>
              </a:rPr>
              <a:t>Abb. 3.32</a:t>
            </a:r>
            <a:r>
              <a:rPr lang="de-DE" sz="1600" b="1">
                <a:latin typeface="Arial" charset="0"/>
              </a:rPr>
              <a:t>: </a:t>
            </a:r>
            <a:r>
              <a:rPr lang="de-DE" sz="2000" b="1">
                <a:latin typeface="Arial" charset="0"/>
              </a:rPr>
              <a:t>Rentabilitätsbegriffe </a:t>
            </a:r>
          </a:p>
          <a:p>
            <a:r>
              <a:rPr lang="de-DE" sz="1800" b="1">
                <a:latin typeface="Arial" charset="0"/>
              </a:rPr>
              <a:t>Rentabilität = Gewinn-Ergiebigkeit zu einer Bezugsgröße</a:t>
            </a:r>
          </a:p>
          <a:p>
            <a:endParaRPr lang="de-DE" sz="1600" b="1">
              <a:latin typeface="Arial" charset="0"/>
            </a:endParaRPr>
          </a:p>
          <a:p>
            <a:r>
              <a:rPr lang="de-DE" sz="1600" b="1">
                <a:latin typeface="Arial" charset="0"/>
              </a:rPr>
              <a:t>Bezugsgrößen: Umsatz, durschschnittliches Eigenkapital, durchschnitliches Gesamkapital</a:t>
            </a:r>
          </a:p>
          <a:p>
            <a:endParaRPr lang="de-DE" sz="1600" b="1">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xfrm>
            <a:off x="914400" y="4343400"/>
            <a:ext cx="5410200" cy="4416425"/>
          </a:xfrm>
        </p:spPr>
        <p:txBody>
          <a:bodyPr/>
          <a:lstStyle/>
          <a:p>
            <a:r>
              <a:rPr lang="de-DE" sz="2000" b="1">
                <a:latin typeface="Arial" charset="0"/>
              </a:rPr>
              <a:t>Abb. 3.33</a:t>
            </a:r>
            <a:r>
              <a:rPr lang="de-DE" sz="1600" b="1">
                <a:latin typeface="Arial" charset="0"/>
              </a:rPr>
              <a:t>: </a:t>
            </a:r>
            <a:r>
              <a:rPr lang="de-DE" sz="2000" b="1">
                <a:latin typeface="Arial" charset="0"/>
              </a:rPr>
              <a:t>Rentabilität des eingesetzten Kapitals (Leverage-Effekt)</a:t>
            </a:r>
            <a:endParaRPr lang="de-DE" sz="1800" b="1">
              <a:latin typeface="Arial" charset="0"/>
            </a:endParaRPr>
          </a:p>
          <a:p>
            <a:endParaRPr lang="de-DE" sz="1600" b="1">
              <a:latin typeface="Arial" charset="0"/>
            </a:endParaRPr>
          </a:p>
          <a:p>
            <a:r>
              <a:rPr lang="de-DE" sz="1600" b="1">
                <a:latin typeface="Arial" charset="0"/>
              </a:rPr>
              <a:t>Zu beachten ist: Fremdkapitalzinsen gehen als Aufwand in die GuV-Rechnung ein.</a:t>
            </a:r>
          </a:p>
          <a:p>
            <a:r>
              <a:rPr lang="de-DE" sz="1600" b="1">
                <a:latin typeface="Arial" charset="0"/>
              </a:rPr>
              <a:t>Um die Rentabilität eines Unternehmens ohne Schulden (Fremdkapital) mit der Rentabilität eines Unternehmens mit Schulden (Fremdkapital) vergleichen zu können, sind bei der Ermittlung der Gesamtkapitalrentabilität die Fremdkapitalzinsen dem Gewinn G1 wieder hinzuzufügen.</a:t>
            </a:r>
          </a:p>
          <a:p>
            <a:r>
              <a:rPr lang="de-DE" sz="1600" b="1">
                <a:latin typeface="Arial" charset="0"/>
              </a:rPr>
              <a:t>Leverage-Effekt: Solange die Gesamtkapital-rentabilität [% p. a.] größer ist als der Zinssatz für die Aufnahme von Fremdkapital [% p. a.] , lohnt es sich, den Unternehmensprozess bzw. eine Investition mit Hinzufügen von Fremdkapital zu finanzieren!</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6" name="Rectangle 4"/>
          <p:cNvSpPr>
            <a:spLocks noChangeArrowheads="1"/>
          </p:cNvSpPr>
          <p:nvPr/>
        </p:nvSpPr>
        <p:spPr bwMode="auto">
          <a:xfrm>
            <a:off x="914400" y="4267200"/>
            <a:ext cx="5410200" cy="4391025"/>
          </a:xfrm>
          <a:prstGeom prst="rect">
            <a:avLst/>
          </a:prstGeom>
          <a:noFill/>
          <a:ln w="9525">
            <a:noFill/>
            <a:miter lim="800000"/>
            <a:headEnd/>
            <a:tailEnd/>
          </a:ln>
          <a:effectLst/>
        </p:spPr>
        <p:txBody>
          <a:bodyPr>
            <a:spAutoFit/>
          </a:bodyPr>
          <a:lstStyle/>
          <a:p>
            <a:pPr eaLnBrk="1" hangingPunct="1">
              <a:spcBef>
                <a:spcPct val="30000"/>
              </a:spcBef>
            </a:pPr>
            <a:r>
              <a:rPr lang="de-DE" sz="2000"/>
              <a:t>Abb. 3.34a</a:t>
            </a:r>
            <a:r>
              <a:rPr lang="de-DE" sz="1600"/>
              <a:t>: </a:t>
            </a:r>
            <a:r>
              <a:rPr lang="de-DE" sz="2000"/>
              <a:t>ROI-Modell (1)</a:t>
            </a:r>
            <a:endParaRPr lang="de-DE" sz="1800"/>
          </a:p>
          <a:p>
            <a:pPr eaLnBrk="1" hangingPunct="1">
              <a:spcBef>
                <a:spcPct val="30000"/>
              </a:spcBef>
            </a:pPr>
            <a:r>
              <a:rPr lang="de-DE" sz="1600"/>
              <a:t>Diese Grafik repräsentiert das steuerbare ROI-Modell unter MS Excel.</a:t>
            </a:r>
          </a:p>
          <a:p>
            <a:pPr eaLnBrk="1" hangingPunct="1">
              <a:spcBef>
                <a:spcPct val="30000"/>
              </a:spcBef>
            </a:pPr>
            <a:r>
              <a:rPr lang="de-DE"/>
              <a:t>Die Kennzahl „Return on Investment“ (ROI) wird rechnerisch nach den Beziehungen</a:t>
            </a:r>
          </a:p>
          <a:p>
            <a:pPr eaLnBrk="1" hangingPunct="1">
              <a:spcBef>
                <a:spcPct val="30000"/>
              </a:spcBef>
            </a:pPr>
            <a:r>
              <a:rPr lang="de-DE"/>
              <a:t>ROI = Umsatzrentabilität [%] * Umschlagszahl [-/a]</a:t>
            </a:r>
          </a:p>
          <a:p>
            <a:pPr eaLnBrk="1" hangingPunct="1">
              <a:spcBef>
                <a:spcPct val="30000"/>
              </a:spcBef>
            </a:pPr>
            <a:r>
              <a:rPr lang="de-DE"/>
              <a:t>bzw.</a:t>
            </a:r>
          </a:p>
          <a:p>
            <a:pPr eaLnBrk="1" hangingPunct="1">
              <a:spcBef>
                <a:spcPct val="30000"/>
              </a:spcBef>
            </a:pPr>
            <a:r>
              <a:rPr lang="de-DE"/>
              <a:t>ROI = Gewinn [EUR/a]* 100 / Kapital [EUR]  [% p. a.]</a:t>
            </a:r>
          </a:p>
          <a:p>
            <a:pPr eaLnBrk="1" hangingPunct="1">
              <a:spcBef>
                <a:spcPct val="30000"/>
              </a:spcBef>
            </a:pPr>
            <a:r>
              <a:rPr lang="de-DE"/>
              <a:t>ermittelt.</a:t>
            </a:r>
          </a:p>
          <a:p>
            <a:pPr eaLnBrk="1" hangingPunct="1">
              <a:spcBef>
                <a:spcPct val="30000"/>
              </a:spcBef>
            </a:pPr>
            <a:r>
              <a:rPr lang="de-DE"/>
              <a:t>Um den ROI-Wert zu beeinflussen, werden folgende Steuer-größen wirksam gemacht</a:t>
            </a:r>
            <a:r>
              <a:rPr lang="de-DE" sz="1600"/>
              <a:t>:</a:t>
            </a:r>
          </a:p>
          <a:p>
            <a:pPr eaLnBrk="1" hangingPunct="1">
              <a:spcBef>
                <a:spcPct val="30000"/>
              </a:spcBef>
            </a:pPr>
            <a:r>
              <a:rPr lang="de-DE"/>
              <a:t>Die „Kapitalproduktivität“ (Leistung je 1.000 EUR Kapital),</a:t>
            </a:r>
          </a:p>
          <a:p>
            <a:pPr eaLnBrk="1" hangingPunct="1">
              <a:spcBef>
                <a:spcPct val="30000"/>
              </a:spcBef>
            </a:pPr>
            <a:r>
              <a:rPr lang="de-DE"/>
              <a:t>die „Marktrealisierung“ (Umsetzung der Leistung in Umsatzerlöse auf dem Markt, Richtwert m = 1) und</a:t>
            </a:r>
          </a:p>
          <a:p>
            <a:pPr eaLnBrk="1" hangingPunct="1">
              <a:spcBef>
                <a:spcPct val="30000"/>
              </a:spcBef>
            </a:pPr>
            <a:r>
              <a:rPr lang="de-DE"/>
              <a:t>der „Kostensatz“ (Kosten je 100 EUR  Leistung).</a:t>
            </a:r>
          </a:p>
          <a:p>
            <a:pPr eaLnBrk="1" hangingPunct="1">
              <a:spcBef>
                <a:spcPct val="30000"/>
              </a:spcBef>
            </a:pPr>
            <a:r>
              <a:rPr lang="de-DE"/>
              <a:t>Unbedingt mit der verfügbaren Excel-Datei nachvollziehen!</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60" name="Rectangle 4"/>
          <p:cNvSpPr>
            <a:spLocks noGrp="1" noChangeArrowheads="1"/>
          </p:cNvSpPr>
          <p:nvPr>
            <p:ph type="body" idx="1"/>
          </p:nvPr>
        </p:nvSpPr>
        <p:spPr>
          <a:xfrm>
            <a:off x="914400" y="4343400"/>
            <a:ext cx="5029200" cy="3127375"/>
          </a:xfrm>
          <a:noFill/>
          <a:ln/>
        </p:spPr>
        <p:txBody>
          <a:bodyPr/>
          <a:lstStyle/>
          <a:p>
            <a:r>
              <a:rPr lang="de-DE" sz="2000" b="1">
                <a:latin typeface="Arial" charset="0"/>
              </a:rPr>
              <a:t>Abb. 3.34b</a:t>
            </a:r>
            <a:r>
              <a:rPr lang="de-DE" sz="1600" b="1">
                <a:latin typeface="Arial" charset="0"/>
              </a:rPr>
              <a:t>: </a:t>
            </a:r>
            <a:r>
              <a:rPr lang="de-DE" sz="2000" b="1">
                <a:latin typeface="Arial" charset="0"/>
              </a:rPr>
              <a:t>ROI-Modell (2)</a:t>
            </a:r>
            <a:endParaRPr lang="de-DE" sz="1800" b="1">
              <a:latin typeface="Arial" charset="0"/>
            </a:endParaRPr>
          </a:p>
          <a:p>
            <a:r>
              <a:rPr lang="de-DE" sz="1600" b="1">
                <a:latin typeface="Arial" charset="0"/>
              </a:rPr>
              <a:t>Diese Grafik repräsentiert das hierarchische steuerbare ROI-Modell unter MS Excel.</a:t>
            </a:r>
          </a:p>
          <a:p>
            <a:r>
              <a:rPr lang="de-DE" sz="1400" b="1">
                <a:latin typeface="Arial" charset="0"/>
              </a:rPr>
              <a:t>Es geht darum, sichtbar zu machen, auf welchen unteren Ebenen letzlich jene Größen bestimmend sind, über deren Variation die Größen in den oberen Ebenen bis hin zur Kennzahl ROI beeinflusst werden können.</a:t>
            </a:r>
          </a:p>
          <a:p>
            <a:r>
              <a:rPr lang="de-DE" sz="1400" b="1">
                <a:latin typeface="Arial" charset="0"/>
              </a:rPr>
              <a:t>DB = Deckungsbeitrag [EUR], Kf = Fixkosten [EUR],</a:t>
            </a:r>
          </a:p>
          <a:p>
            <a:r>
              <a:rPr lang="de-DE" sz="1400" b="1">
                <a:latin typeface="Arial" charset="0"/>
              </a:rPr>
              <a:t>G = Gewinn [EUR/a], U = Umsatz [EUR/a], AV = Anlagevermögen [EUR], UV = Umlaufvermögen [EUR],</a:t>
            </a:r>
          </a:p>
          <a:p>
            <a:r>
              <a:rPr lang="de-DE" sz="1400" b="1">
                <a:latin typeface="Arial" charset="0"/>
              </a:rPr>
              <a:t>C = Kapital [EUR], ur = U=msatzrentabilität [%], u z = Umsachlagszahl [-/a]</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xfrm>
            <a:off x="914400" y="4343400"/>
            <a:ext cx="5715000" cy="1838325"/>
          </a:xfrm>
        </p:spPr>
        <p:txBody>
          <a:bodyPr/>
          <a:lstStyle/>
          <a:p>
            <a:r>
              <a:rPr lang="de-DE" sz="2000" b="1">
                <a:latin typeface="Arial" charset="0"/>
              </a:rPr>
              <a:t>Abb. 3.35</a:t>
            </a:r>
            <a:r>
              <a:rPr lang="de-DE" sz="1600" b="1">
                <a:latin typeface="Arial" charset="0"/>
              </a:rPr>
              <a:t>: </a:t>
            </a:r>
            <a:r>
              <a:rPr lang="de-DE" sz="2000" b="1">
                <a:latin typeface="Arial" charset="0"/>
              </a:rPr>
              <a:t>Deckungsbeitrag DB</a:t>
            </a:r>
            <a:endParaRPr lang="de-DE" sz="1800" b="1">
              <a:latin typeface="Arial" charset="0"/>
            </a:endParaRPr>
          </a:p>
          <a:p>
            <a:r>
              <a:rPr lang="de-DE" sz="1600" b="1">
                <a:latin typeface="Arial" charset="0"/>
              </a:rPr>
              <a:t>Deckungsbeitrag DB = Umsatz U ./. variable Kosten K</a:t>
            </a:r>
            <a:r>
              <a:rPr lang="de-DE" sz="1600" b="1" baseline="-25000">
                <a:latin typeface="Arial" charset="0"/>
              </a:rPr>
              <a:t>v.</a:t>
            </a:r>
          </a:p>
          <a:p>
            <a:r>
              <a:rPr lang="de-DE" sz="1600" b="1">
                <a:latin typeface="Arial" charset="0"/>
              </a:rPr>
              <a:t>Ziel ist, einen Deckungsbeitrag DB zu erreichen, der nicht nur die Fixkosten K</a:t>
            </a:r>
            <a:r>
              <a:rPr lang="de-DE" sz="1600" b="1" baseline="-25000">
                <a:latin typeface="Arial" charset="0"/>
              </a:rPr>
              <a:t>f</a:t>
            </a:r>
            <a:r>
              <a:rPr lang="de-DE" sz="1600" b="1">
                <a:latin typeface="Arial" charset="0"/>
              </a:rPr>
              <a:t> abdeckt, sondern auh noch „Raum“ für einen Gewinn G liefert.</a:t>
            </a:r>
          </a:p>
          <a:p>
            <a:r>
              <a:rPr lang="de-DE" sz="1600" b="1">
                <a:latin typeface="Arial" charset="0"/>
              </a:rPr>
              <a:t>Bei DB = K</a:t>
            </a:r>
            <a:r>
              <a:rPr lang="de-DE" sz="1600" b="1" baseline="-25000">
                <a:latin typeface="Arial" charset="0"/>
              </a:rPr>
              <a:t>f</a:t>
            </a:r>
            <a:r>
              <a:rPr lang="de-DE" sz="1600" b="1">
                <a:latin typeface="Arial" charset="0"/>
              </a:rPr>
              <a:t> ist der Gewinn G = 0.</a:t>
            </a:r>
            <a:endParaRPr lang="de-DE"/>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xfrm>
            <a:off x="990600" y="4343400"/>
            <a:ext cx="5638800" cy="2314575"/>
          </a:xfrm>
        </p:spPr>
        <p:txBody>
          <a:bodyPr/>
          <a:lstStyle/>
          <a:p>
            <a:r>
              <a:rPr lang="de-DE" sz="2000" b="1">
                <a:latin typeface="Arial" charset="0"/>
              </a:rPr>
              <a:t>Abb. 3.36</a:t>
            </a:r>
            <a:r>
              <a:rPr lang="de-DE" sz="1600" b="1">
                <a:latin typeface="Arial" charset="0"/>
              </a:rPr>
              <a:t>: </a:t>
            </a:r>
            <a:r>
              <a:rPr lang="de-DE" sz="2000" b="1">
                <a:latin typeface="Arial" charset="0"/>
              </a:rPr>
              <a:t>Umsatzbezogene Gewinnschwelle</a:t>
            </a:r>
            <a:endParaRPr lang="de-DE" sz="1600" b="1">
              <a:latin typeface="Arial" charset="0"/>
            </a:endParaRPr>
          </a:p>
          <a:p>
            <a:endParaRPr lang="de-DE" sz="1600" b="1">
              <a:latin typeface="Arial" charset="0"/>
            </a:endParaRPr>
          </a:p>
          <a:p>
            <a:r>
              <a:rPr lang="de-DE" sz="1600" b="1">
                <a:latin typeface="Arial" charset="0"/>
              </a:rPr>
              <a:t>Die umsatzbezogene Gewinnschwelle (Break-even) ist jener Punkt, bei dem die Erlöse aus Umsatz (= Umsatz U</a:t>
            </a:r>
            <a:r>
              <a:rPr lang="de-DE" sz="1600" b="1" baseline="-25000">
                <a:latin typeface="Arial" charset="0"/>
              </a:rPr>
              <a:t>0</a:t>
            </a:r>
            <a:r>
              <a:rPr lang="de-DE" sz="1600" b="1">
                <a:latin typeface="Arial" charset="0"/>
              </a:rPr>
              <a:t>) die Kosten K mit K = K</a:t>
            </a:r>
            <a:r>
              <a:rPr lang="de-DE" sz="1600" b="1" baseline="-25000">
                <a:latin typeface="Arial" charset="0"/>
              </a:rPr>
              <a:t>f </a:t>
            </a:r>
            <a:r>
              <a:rPr lang="de-DE" sz="1600" b="1">
                <a:latin typeface="Arial" charset="0"/>
              </a:rPr>
              <a:t>+ K</a:t>
            </a:r>
            <a:r>
              <a:rPr lang="de-DE" sz="1600" b="1" baseline="-25000">
                <a:latin typeface="Arial" charset="0"/>
              </a:rPr>
              <a:t>v</a:t>
            </a:r>
            <a:r>
              <a:rPr lang="de-DE" sz="1600" b="1">
                <a:latin typeface="Arial" charset="0"/>
              </a:rPr>
              <a:t> genau decken.</a:t>
            </a:r>
          </a:p>
          <a:p>
            <a:r>
              <a:rPr lang="de-DE" sz="1600" b="1">
                <a:latin typeface="Arial" charset="0"/>
              </a:rPr>
              <a:t>Mit U &gt; U</a:t>
            </a:r>
            <a:r>
              <a:rPr lang="de-DE" sz="1600" b="1" baseline="-25000">
                <a:latin typeface="Arial" charset="0"/>
              </a:rPr>
              <a:t>0</a:t>
            </a:r>
            <a:r>
              <a:rPr lang="de-DE" sz="1600" b="1">
                <a:latin typeface="Arial" charset="0"/>
              </a:rPr>
              <a:t>  folgt E &gt; E</a:t>
            </a:r>
            <a:r>
              <a:rPr lang="de-DE" sz="1600" b="1" baseline="-25000">
                <a:latin typeface="Arial" charset="0"/>
              </a:rPr>
              <a:t>0</a:t>
            </a:r>
            <a:r>
              <a:rPr lang="de-DE" sz="1600" b="1">
                <a:latin typeface="Arial" charset="0"/>
              </a:rPr>
              <a:t> und es beginnt die Gewinnzone! </a:t>
            </a:r>
          </a:p>
          <a:p>
            <a:endParaRPr lang="de-DE"/>
          </a:p>
          <a:p>
            <a:endParaRPr lang="de-DE"/>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xfrm>
            <a:off x="914400" y="4343400"/>
            <a:ext cx="5029200" cy="4025900"/>
          </a:xfrm>
        </p:spPr>
        <p:txBody>
          <a:bodyPr/>
          <a:lstStyle/>
          <a:p>
            <a:r>
              <a:rPr lang="de-DE" sz="2000" b="1">
                <a:latin typeface="Arial" charset="0"/>
              </a:rPr>
              <a:t>Abb. 3.37</a:t>
            </a:r>
            <a:r>
              <a:rPr lang="de-DE" sz="1600" b="1">
                <a:latin typeface="Arial" charset="0"/>
              </a:rPr>
              <a:t>: </a:t>
            </a:r>
            <a:r>
              <a:rPr lang="de-DE" sz="2000" b="1">
                <a:latin typeface="Arial" charset="0"/>
              </a:rPr>
              <a:t>Cashflow-Rechnung versus GuV-Rechnung </a:t>
            </a:r>
          </a:p>
          <a:p>
            <a:r>
              <a:rPr lang="de-DE" sz="1600" b="1">
                <a:latin typeface="Arial" charset="0"/>
              </a:rPr>
              <a:t>Grundkategorien der GuV-Rechnung sind „Erträge“ und „Aufwendungen“.</a:t>
            </a:r>
          </a:p>
          <a:p>
            <a:r>
              <a:rPr lang="de-DE" sz="1600" b="1">
                <a:latin typeface="Arial" charset="0"/>
              </a:rPr>
              <a:t>Für das Bestehen von Unternehmen hat aber die Sicherung seiner Zahlungsfähigkeit (Liquidität) existenzielle Bedeutung. Daher ist der „Einzahlungs- und Auszahlungsrechnung“ (Cashflowrechnung) besondere Aufmerksamkeit zu schenken. Gewichtige Unterschiede in beiden Rechnungen bilden die Sachverhalte „Aufwendungen ohne Auszahlungen“ (siehe Abschreibungen) und „Erträge ohne bzw. ohne unmittelbare Einzahlungen“ (siehe Bestands-änderungen bei UE, FE und Forderungen aLuL).</a:t>
            </a:r>
            <a:endParaRPr lang="de-DE" sz="14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xfrm>
            <a:off x="914400" y="4343400"/>
            <a:ext cx="5486400" cy="3603625"/>
          </a:xfrm>
        </p:spPr>
        <p:txBody>
          <a:bodyPr/>
          <a:lstStyle/>
          <a:p>
            <a:r>
              <a:rPr lang="de-DE" sz="2000" b="1">
                <a:latin typeface="Arial" charset="0"/>
              </a:rPr>
              <a:t>Abb. 3.38</a:t>
            </a:r>
            <a:r>
              <a:rPr lang="de-DE" sz="1600" b="1">
                <a:latin typeface="Arial" charset="0"/>
              </a:rPr>
              <a:t>: </a:t>
            </a:r>
            <a:r>
              <a:rPr lang="de-DE" sz="2000" b="1">
                <a:latin typeface="Arial" charset="0"/>
              </a:rPr>
              <a:t>Cashflow-Bestandteile in den Umsatzerlösen</a:t>
            </a:r>
          </a:p>
          <a:p>
            <a:r>
              <a:rPr lang="de-DE" sz="1600" b="1">
                <a:latin typeface="Arial" charset="0"/>
              </a:rPr>
              <a:t>Die Finanzierung des Gschäftsbetriebs von Unternehmen erfolgt über die Außenfinanzierung (insbesondere beim „Start“) und - nachfogend - über die Innenfinanzierung.</a:t>
            </a:r>
          </a:p>
          <a:p>
            <a:r>
              <a:rPr lang="de-DE" sz="1600" b="1">
                <a:latin typeface="Arial" charset="0"/>
              </a:rPr>
              <a:t>Bewertungsgröße für einen „gesunden“ Kreislauf des Umsatzprozesses ist die Fähigkeit zur Selbstfinan-zierung (über einen ausreichenden Cashflow)!</a:t>
            </a:r>
          </a:p>
          <a:p>
            <a:r>
              <a:rPr lang="de-DE" sz="1600" b="1">
                <a:latin typeface="Arial" charset="0"/>
              </a:rPr>
              <a:t>Die Grafik soll vermiteln, welche Bestandteile der Umsatzerlöse für den Cashflow wirksam gemacht werden können.</a:t>
            </a:r>
            <a:endParaRPr lang="de-DE" sz="1400"/>
          </a:p>
          <a:p>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xfrm>
            <a:off x="914400" y="4343400"/>
            <a:ext cx="5029200" cy="2457450"/>
          </a:xfrm>
        </p:spPr>
        <p:txBody>
          <a:bodyPr/>
          <a:lstStyle/>
          <a:p>
            <a:r>
              <a:rPr lang="de-DE" sz="2000" b="1">
                <a:latin typeface="Arial" charset="0"/>
              </a:rPr>
              <a:t>Abb. 3.04</a:t>
            </a:r>
            <a:r>
              <a:rPr lang="de-DE" sz="1600" b="1">
                <a:latin typeface="Arial" charset="0"/>
              </a:rPr>
              <a:t>: </a:t>
            </a:r>
            <a:r>
              <a:rPr lang="de-DE" sz="2000" b="1">
                <a:latin typeface="Arial" charset="0"/>
              </a:rPr>
              <a:t>Schulden</a:t>
            </a:r>
          </a:p>
          <a:p>
            <a:r>
              <a:rPr lang="de-DE" sz="1800" b="1">
                <a:latin typeface="Arial" charset="0"/>
              </a:rPr>
              <a:t>Fremdkapital (abstrakter Gegenwert), unterteilt nach </a:t>
            </a:r>
          </a:p>
          <a:p>
            <a:r>
              <a:rPr lang="de-DE" sz="1800" b="1">
                <a:latin typeface="Arial" charset="0"/>
              </a:rPr>
              <a:t>- Rückstellungen und</a:t>
            </a:r>
          </a:p>
          <a:p>
            <a:r>
              <a:rPr lang="de-DE" sz="1800" b="1">
                <a:latin typeface="Arial" charset="0"/>
              </a:rPr>
              <a:t>- Verbindlichkeiten</a:t>
            </a:r>
          </a:p>
          <a:p>
            <a:endParaRPr lang="de-DE" sz="1800" b="1">
              <a:latin typeface="Arial" charset="0"/>
            </a:endParaRPr>
          </a:p>
          <a:p>
            <a:endParaRPr lang="de-DE" sz="1800">
              <a:latin typeface="Arial"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xfrm>
            <a:off x="914400" y="4343400"/>
            <a:ext cx="5334000" cy="4318000"/>
          </a:xfrm>
        </p:spPr>
        <p:txBody>
          <a:bodyPr/>
          <a:lstStyle/>
          <a:p>
            <a:r>
              <a:rPr lang="de-DE" sz="2000" b="1">
                <a:latin typeface="Arial" charset="0"/>
              </a:rPr>
              <a:t>Abb. 3.38</a:t>
            </a:r>
            <a:r>
              <a:rPr lang="de-DE" sz="1600" b="1">
                <a:latin typeface="Arial" charset="0"/>
              </a:rPr>
              <a:t>: </a:t>
            </a:r>
            <a:r>
              <a:rPr lang="de-DE" sz="2000" b="1">
                <a:latin typeface="Arial" charset="0"/>
              </a:rPr>
              <a:t>Kapitalflussrechnung</a:t>
            </a:r>
          </a:p>
          <a:p>
            <a:r>
              <a:rPr lang="de-DE" sz="1600" b="1">
                <a:latin typeface="Arial" charset="0"/>
              </a:rPr>
              <a:t>Die Kapitalflussrechnung stellt die Einzahlungs-  und Auszahlu0ngsströme in drei Bereichen dar:</a:t>
            </a:r>
          </a:p>
          <a:p>
            <a:endParaRPr lang="de-DE" sz="1600" b="1">
              <a:latin typeface="Arial" charset="0"/>
            </a:endParaRPr>
          </a:p>
          <a:p>
            <a:r>
              <a:rPr lang="de-DE" sz="1600" b="1">
                <a:latin typeface="Arial" charset="0"/>
              </a:rPr>
              <a:t>1: Bereich des operativen Geschäftsbetriebes</a:t>
            </a:r>
          </a:p>
          <a:p>
            <a:r>
              <a:rPr lang="de-DE" sz="1600" b="1">
                <a:latin typeface="Arial" charset="0"/>
              </a:rPr>
              <a:t>2. Investitionsbeereich</a:t>
            </a:r>
          </a:p>
          <a:p>
            <a:r>
              <a:rPr lang="de-DE" sz="1600" b="1">
                <a:latin typeface="Arial" charset="0"/>
              </a:rPr>
              <a:t>3. Finanzierungsbereich.</a:t>
            </a:r>
          </a:p>
          <a:p>
            <a:endParaRPr lang="de-DE" sz="800" b="1">
              <a:latin typeface="Arial" charset="0"/>
            </a:endParaRPr>
          </a:p>
          <a:p>
            <a:r>
              <a:rPr lang="de-DE" sz="1600" b="1">
                <a:latin typeface="Arial" charset="0"/>
              </a:rPr>
              <a:t>Ziel ist, einen solch hohen operativen Cashflow zu erwirtschaften, dass daraus Investitionen finanziert und Kredite zurückgezahlt werden können.</a:t>
            </a:r>
          </a:p>
          <a:p>
            <a:endParaRPr lang="de-DE" sz="1600" b="1">
              <a:latin typeface="Arial" charset="0"/>
            </a:endParaRPr>
          </a:p>
          <a:p>
            <a:r>
              <a:rPr lang="de-DE" sz="1600" b="1">
                <a:latin typeface="Arial" charset="0"/>
              </a:rPr>
              <a:t>Wichtig: Anfangsbestand an liquiden Mitteln + Nettocashflow muss „auf den Cent“ den Endbestand an liquiden Mitteln ergeben.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xfrm>
            <a:off x="914400" y="4343400"/>
            <a:ext cx="5029200" cy="2100263"/>
          </a:xfrm>
        </p:spPr>
        <p:txBody>
          <a:bodyPr/>
          <a:lstStyle/>
          <a:p>
            <a:r>
              <a:rPr lang="de-DE" sz="2000" b="1">
                <a:latin typeface="Arial" charset="0"/>
              </a:rPr>
              <a:t>Abb. 3.05</a:t>
            </a:r>
            <a:r>
              <a:rPr lang="de-DE" sz="1600" b="1">
                <a:latin typeface="Arial" charset="0"/>
              </a:rPr>
              <a:t>: </a:t>
            </a:r>
            <a:r>
              <a:rPr lang="de-DE" sz="2000" b="1">
                <a:latin typeface="Arial" charset="0"/>
              </a:rPr>
              <a:t>Eigenkapital (1)</a:t>
            </a:r>
          </a:p>
          <a:p>
            <a:r>
              <a:rPr lang="de-DE" sz="1800" b="1">
                <a:latin typeface="Arial" charset="0"/>
              </a:rPr>
              <a:t>Abstrakter Gegenwert zum Saldo </a:t>
            </a:r>
          </a:p>
          <a:p>
            <a:r>
              <a:rPr lang="de-DE" sz="1800" b="1">
                <a:latin typeface="Arial" charset="0"/>
              </a:rPr>
              <a:t>„Vermögen ./. Schulden“!</a:t>
            </a:r>
          </a:p>
          <a:p>
            <a:endParaRPr lang="de-DE" sz="1800" b="1">
              <a:latin typeface="Arial" charset="0"/>
            </a:endParaRPr>
          </a:p>
          <a:p>
            <a:r>
              <a:rPr lang="de-DE" sz="1800" b="1">
                <a:latin typeface="Arial" charset="0"/>
              </a:rPr>
              <a:t>Kann nicht durch Inventur, sondern nur über diese Saldobildung ermittelt werden.</a:t>
            </a:r>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xfrm>
            <a:off x="914400" y="4343400"/>
            <a:ext cx="5029200" cy="1031875"/>
          </a:xfrm>
        </p:spPr>
        <p:txBody>
          <a:bodyPr/>
          <a:lstStyle/>
          <a:p>
            <a:r>
              <a:rPr lang="de-DE" sz="2000" b="1">
                <a:latin typeface="Arial" charset="0"/>
              </a:rPr>
              <a:t>Abb. 3.06</a:t>
            </a:r>
            <a:r>
              <a:rPr lang="de-DE" sz="1600" b="1">
                <a:latin typeface="Arial" charset="0"/>
              </a:rPr>
              <a:t>: </a:t>
            </a:r>
            <a:r>
              <a:rPr lang="de-DE" sz="2000" b="1">
                <a:latin typeface="Arial" charset="0"/>
              </a:rPr>
              <a:t>Eigenkapital (2)</a:t>
            </a:r>
          </a:p>
          <a:p>
            <a:endParaRPr lang="de-DE"/>
          </a:p>
          <a:p>
            <a:r>
              <a:rPr lang="de-DE" sz="2000" b="1">
                <a:latin typeface="Arial" charset="0"/>
              </a:rPr>
              <a:t>Zusammensetzung des Eigenkapitals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xfrm>
            <a:off x="914400" y="4343400"/>
            <a:ext cx="5029200" cy="1311275"/>
          </a:xfrm>
        </p:spPr>
        <p:txBody>
          <a:bodyPr/>
          <a:lstStyle/>
          <a:p>
            <a:r>
              <a:rPr lang="de-DE" sz="2000" b="1">
                <a:latin typeface="Arial" charset="0"/>
              </a:rPr>
              <a:t>Abb. 3.06</a:t>
            </a:r>
            <a:r>
              <a:rPr lang="de-DE" sz="1600" b="1">
                <a:latin typeface="Arial" charset="0"/>
              </a:rPr>
              <a:t>: </a:t>
            </a:r>
            <a:r>
              <a:rPr lang="de-DE" sz="2000" b="1">
                <a:latin typeface="Arial" charset="0"/>
              </a:rPr>
              <a:t>Grundlegende Inventurverfahren zum Zwecke des Erstellens eines Inventars zum Bilanzstichtag</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4" name="Rectangle 4"/>
          <p:cNvSpPr>
            <a:spLocks noGrp="1" noChangeArrowheads="1"/>
          </p:cNvSpPr>
          <p:nvPr>
            <p:ph type="body" idx="1"/>
          </p:nvPr>
        </p:nvSpPr>
        <p:spPr>
          <a:xfrm>
            <a:off x="914400" y="4343400"/>
            <a:ext cx="5029200" cy="701675"/>
          </a:xfrm>
          <a:noFill/>
          <a:ln/>
        </p:spPr>
        <p:txBody>
          <a:bodyPr/>
          <a:lstStyle/>
          <a:p>
            <a:r>
              <a:rPr lang="de-DE" sz="2000" b="1">
                <a:latin typeface="Arial" charset="0"/>
              </a:rPr>
              <a:t>Abb. 3.08</a:t>
            </a:r>
            <a:r>
              <a:rPr lang="de-DE" sz="1600" b="1">
                <a:latin typeface="Arial" charset="0"/>
              </a:rPr>
              <a:t>: </a:t>
            </a:r>
            <a:r>
              <a:rPr lang="de-DE" sz="2000" b="1">
                <a:latin typeface="Arial" charset="0"/>
              </a:rPr>
              <a:t>Grundlegender Aufbau eines Inventars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xfrm>
            <a:off x="914400" y="4343400"/>
            <a:ext cx="5029200" cy="701675"/>
          </a:xfrm>
        </p:spPr>
        <p:txBody>
          <a:bodyPr/>
          <a:lstStyle/>
          <a:p>
            <a:r>
              <a:rPr lang="de-DE" sz="2000" b="1">
                <a:latin typeface="Arial" charset="0"/>
              </a:rPr>
              <a:t>Abb. 3.09</a:t>
            </a:r>
            <a:r>
              <a:rPr lang="de-DE" sz="1600" b="1">
                <a:latin typeface="Arial" charset="0"/>
              </a:rPr>
              <a:t>: </a:t>
            </a:r>
            <a:r>
              <a:rPr lang="de-DE" sz="2000" b="1">
                <a:latin typeface="Arial" charset="0"/>
              </a:rPr>
              <a:t>Zusammenhänge zwischen Inventur, Inventar und Bilanz</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lvl1pPr>
              <a:defRPr/>
            </a:lvl1pPr>
          </a:lstStyle>
          <a:p>
            <a:pPr>
              <a:defRPr/>
            </a:pPr>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smtClean="0"/>
            </a:lvl1pPr>
          </a:lstStyle>
          <a:p>
            <a:pPr>
              <a:defRPr/>
            </a:pPr>
            <a:fld id="{CFAB01B1-D108-4168-B91F-5A929081E67E}" type="slidenum">
              <a:rPr lang="de-DE"/>
              <a:pPr>
                <a:defRPr/>
              </a:pPr>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smtClean="0"/>
            </a:lvl1pPr>
          </a:lstStyle>
          <a:p>
            <a:pPr>
              <a:defRPr/>
            </a:pPr>
            <a:fld id="{31325E7D-690D-4791-B8E3-6FE082F41F6A}" type="slidenum">
              <a:rPr lang="de-DE"/>
              <a:pPr>
                <a:defRPr/>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15100" y="609600"/>
            <a:ext cx="1943100" cy="5486400"/>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685800" y="609600"/>
            <a:ext cx="5676900" cy="5486400"/>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smtClean="0"/>
            </a:lvl1pPr>
          </a:lstStyle>
          <a:p>
            <a:pPr>
              <a:defRPr/>
            </a:pPr>
            <a:fld id="{B0B92F99-2258-4FB1-AE1D-8BD7B71EF3F8}" type="slidenum">
              <a:rPr lang="de-DE"/>
              <a:pPr>
                <a:defRPr/>
              </a:pPr>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lvl1pPr>
              <a:defRPr/>
            </a:lvl1pPr>
          </a:lstStyle>
          <a:p>
            <a:pPr>
              <a:defRPr/>
            </a:pPr>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smtClean="0"/>
            </a:lvl1pPr>
          </a:lstStyle>
          <a:p>
            <a:pPr>
              <a:defRPr/>
            </a:pPr>
            <a:fld id="{976BE6AA-4719-42C7-97EA-F8920B49CB85}" type="slidenum">
              <a:rPr lang="de-DE"/>
              <a:pPr>
                <a:defRPr/>
              </a:pPr>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lvl1pPr>
              <a:defRPr/>
            </a:lvl1pPr>
          </a:lstStyle>
          <a:p>
            <a:pPr>
              <a:defRPr/>
            </a:pPr>
            <a:endParaRPr lang="de-DE"/>
          </a:p>
        </p:txBody>
      </p:sp>
      <p:sp>
        <p:nvSpPr>
          <p:cNvPr id="5" name="Fußzeilenplatzhalter 4"/>
          <p:cNvSpPr>
            <a:spLocks noGrp="1"/>
          </p:cNvSpPr>
          <p:nvPr>
            <p:ph type="ftr" sz="quarter" idx="11"/>
          </p:nvPr>
        </p:nvSpPr>
        <p:spPr/>
        <p:txBody>
          <a:bodyPr/>
          <a:lstStyle>
            <a:lvl1pPr>
              <a:defRPr/>
            </a:lvl1pPr>
          </a:lstStyle>
          <a:p>
            <a:pPr>
              <a:defRPr/>
            </a:pPr>
            <a:endParaRPr lang="de-DE"/>
          </a:p>
        </p:txBody>
      </p:sp>
      <p:sp>
        <p:nvSpPr>
          <p:cNvPr id="6" name="Foliennummernplatzhalter 5"/>
          <p:cNvSpPr>
            <a:spLocks noGrp="1"/>
          </p:cNvSpPr>
          <p:nvPr>
            <p:ph type="sldNum" sz="quarter" idx="12"/>
          </p:nvPr>
        </p:nvSpPr>
        <p:spPr/>
        <p:txBody>
          <a:bodyPr/>
          <a:lstStyle>
            <a:lvl1pPr>
              <a:defRPr smtClean="0"/>
            </a:lvl1pPr>
          </a:lstStyle>
          <a:p>
            <a:pPr>
              <a:defRPr/>
            </a:pPr>
            <a:fld id="{52D363CF-5ED6-42E1-B0F3-E79DA24FC397}" type="slidenum">
              <a:rPr lang="de-DE"/>
              <a:pPr>
                <a:defRPr/>
              </a:pPr>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lvl1pPr>
              <a:defRPr/>
            </a:lvl1pPr>
          </a:lstStyle>
          <a:p>
            <a:pPr>
              <a:defRPr/>
            </a:pPr>
            <a:endParaRPr lang="de-DE"/>
          </a:p>
        </p:txBody>
      </p:sp>
      <p:sp>
        <p:nvSpPr>
          <p:cNvPr id="6" name="Fußzeilenplatzhalter 5"/>
          <p:cNvSpPr>
            <a:spLocks noGrp="1"/>
          </p:cNvSpPr>
          <p:nvPr>
            <p:ph type="ftr" sz="quarter" idx="11"/>
          </p:nvPr>
        </p:nvSpPr>
        <p:spPr/>
        <p:txBody>
          <a:bodyPr/>
          <a:lstStyle>
            <a:lvl1pPr>
              <a:defRPr/>
            </a:lvl1pPr>
          </a:lstStyle>
          <a:p>
            <a:pPr>
              <a:defRPr/>
            </a:pPr>
            <a:endParaRPr lang="de-DE"/>
          </a:p>
        </p:txBody>
      </p:sp>
      <p:sp>
        <p:nvSpPr>
          <p:cNvPr id="7" name="Foliennummernplatzhalter 6"/>
          <p:cNvSpPr>
            <a:spLocks noGrp="1"/>
          </p:cNvSpPr>
          <p:nvPr>
            <p:ph type="sldNum" sz="quarter" idx="12"/>
          </p:nvPr>
        </p:nvSpPr>
        <p:spPr/>
        <p:txBody>
          <a:bodyPr/>
          <a:lstStyle>
            <a:lvl1pPr>
              <a:defRPr smtClean="0"/>
            </a:lvl1pPr>
          </a:lstStyle>
          <a:p>
            <a:pPr>
              <a:defRPr/>
            </a:pPr>
            <a:fld id="{221CCA1F-EE59-444F-8EEF-6F6F2EE7DD47}" type="slidenum">
              <a:rPr lang="de-DE"/>
              <a:pPr>
                <a:defRPr/>
              </a:pPr>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lvl1pPr>
              <a:defRPr/>
            </a:lvl1pPr>
          </a:lstStyle>
          <a:p>
            <a:pPr>
              <a:defRPr/>
            </a:pPr>
            <a:endParaRPr lang="de-DE"/>
          </a:p>
        </p:txBody>
      </p:sp>
      <p:sp>
        <p:nvSpPr>
          <p:cNvPr id="8" name="Fußzeilenplatzhalter 7"/>
          <p:cNvSpPr>
            <a:spLocks noGrp="1"/>
          </p:cNvSpPr>
          <p:nvPr>
            <p:ph type="ftr" sz="quarter" idx="11"/>
          </p:nvPr>
        </p:nvSpPr>
        <p:spPr/>
        <p:txBody>
          <a:bodyPr/>
          <a:lstStyle>
            <a:lvl1pPr>
              <a:defRPr/>
            </a:lvl1pPr>
          </a:lstStyle>
          <a:p>
            <a:pPr>
              <a:defRPr/>
            </a:pPr>
            <a:endParaRPr lang="de-DE"/>
          </a:p>
        </p:txBody>
      </p:sp>
      <p:sp>
        <p:nvSpPr>
          <p:cNvPr id="9" name="Foliennummernplatzhalter 8"/>
          <p:cNvSpPr>
            <a:spLocks noGrp="1"/>
          </p:cNvSpPr>
          <p:nvPr>
            <p:ph type="sldNum" sz="quarter" idx="12"/>
          </p:nvPr>
        </p:nvSpPr>
        <p:spPr/>
        <p:txBody>
          <a:bodyPr/>
          <a:lstStyle>
            <a:lvl1pPr>
              <a:defRPr smtClean="0"/>
            </a:lvl1pPr>
          </a:lstStyle>
          <a:p>
            <a:pPr>
              <a:defRPr/>
            </a:pPr>
            <a:fld id="{E1027CD3-D4E0-4304-A263-A7729AB66013}" type="slidenum">
              <a:rPr lang="de-DE"/>
              <a:pPr>
                <a:defRPr/>
              </a:pPr>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lvl1pPr>
              <a:defRPr/>
            </a:lvl1pPr>
          </a:lstStyle>
          <a:p>
            <a:pPr>
              <a:defRPr/>
            </a:pPr>
            <a:endParaRPr lang="de-DE"/>
          </a:p>
        </p:txBody>
      </p:sp>
      <p:sp>
        <p:nvSpPr>
          <p:cNvPr id="4" name="Fußzeilenplatzhalter 3"/>
          <p:cNvSpPr>
            <a:spLocks noGrp="1"/>
          </p:cNvSpPr>
          <p:nvPr>
            <p:ph type="ftr" sz="quarter" idx="11"/>
          </p:nvPr>
        </p:nvSpPr>
        <p:spPr/>
        <p:txBody>
          <a:bodyPr/>
          <a:lstStyle>
            <a:lvl1pPr>
              <a:defRPr/>
            </a:lvl1pPr>
          </a:lstStyle>
          <a:p>
            <a:pPr>
              <a:defRPr/>
            </a:pPr>
            <a:endParaRPr lang="de-DE"/>
          </a:p>
        </p:txBody>
      </p:sp>
      <p:sp>
        <p:nvSpPr>
          <p:cNvPr id="5" name="Foliennummernplatzhalter 4"/>
          <p:cNvSpPr>
            <a:spLocks noGrp="1"/>
          </p:cNvSpPr>
          <p:nvPr>
            <p:ph type="sldNum" sz="quarter" idx="12"/>
          </p:nvPr>
        </p:nvSpPr>
        <p:spPr/>
        <p:txBody>
          <a:bodyPr/>
          <a:lstStyle>
            <a:lvl1pPr>
              <a:defRPr smtClean="0"/>
            </a:lvl1pPr>
          </a:lstStyle>
          <a:p>
            <a:pPr>
              <a:defRPr/>
            </a:pPr>
            <a:fld id="{40531670-7479-494D-A9AE-C5E2ECF2127C}" type="slidenum">
              <a:rPr lang="de-DE"/>
              <a:pPr>
                <a:defRPr/>
              </a:pPr>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pPr>
              <a:defRPr/>
            </a:pPr>
            <a:endParaRPr lang="de-DE"/>
          </a:p>
        </p:txBody>
      </p:sp>
      <p:sp>
        <p:nvSpPr>
          <p:cNvPr id="3" name="Fußzeilenplatzhalter 2"/>
          <p:cNvSpPr>
            <a:spLocks noGrp="1"/>
          </p:cNvSpPr>
          <p:nvPr>
            <p:ph type="ftr" sz="quarter" idx="11"/>
          </p:nvPr>
        </p:nvSpPr>
        <p:spPr/>
        <p:txBody>
          <a:bodyPr/>
          <a:lstStyle>
            <a:lvl1pPr>
              <a:defRPr/>
            </a:lvl1pPr>
          </a:lstStyle>
          <a:p>
            <a:pPr>
              <a:defRPr/>
            </a:pPr>
            <a:endParaRPr lang="de-DE"/>
          </a:p>
        </p:txBody>
      </p:sp>
      <p:sp>
        <p:nvSpPr>
          <p:cNvPr id="4" name="Foliennummernplatzhalter 3"/>
          <p:cNvSpPr>
            <a:spLocks noGrp="1"/>
          </p:cNvSpPr>
          <p:nvPr>
            <p:ph type="sldNum" sz="quarter" idx="12"/>
          </p:nvPr>
        </p:nvSpPr>
        <p:spPr/>
        <p:txBody>
          <a:bodyPr/>
          <a:lstStyle>
            <a:lvl1pPr>
              <a:defRPr smtClean="0"/>
            </a:lvl1pPr>
          </a:lstStyle>
          <a:p>
            <a:pPr>
              <a:defRPr/>
            </a:pPr>
            <a:fld id="{B6776179-1DA4-4226-84CC-F180693A384D}" type="slidenum">
              <a:rPr lang="de-DE"/>
              <a:pPr>
                <a:defRPr/>
              </a:pPr>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lvl1pPr>
              <a:defRPr/>
            </a:lvl1pPr>
          </a:lstStyle>
          <a:p>
            <a:pPr>
              <a:defRPr/>
            </a:pPr>
            <a:endParaRPr lang="de-DE"/>
          </a:p>
        </p:txBody>
      </p:sp>
      <p:sp>
        <p:nvSpPr>
          <p:cNvPr id="6" name="Fußzeilenplatzhalter 5"/>
          <p:cNvSpPr>
            <a:spLocks noGrp="1"/>
          </p:cNvSpPr>
          <p:nvPr>
            <p:ph type="ftr" sz="quarter" idx="11"/>
          </p:nvPr>
        </p:nvSpPr>
        <p:spPr/>
        <p:txBody>
          <a:bodyPr/>
          <a:lstStyle>
            <a:lvl1pPr>
              <a:defRPr/>
            </a:lvl1pPr>
          </a:lstStyle>
          <a:p>
            <a:pPr>
              <a:defRPr/>
            </a:pPr>
            <a:endParaRPr lang="de-DE"/>
          </a:p>
        </p:txBody>
      </p:sp>
      <p:sp>
        <p:nvSpPr>
          <p:cNvPr id="7" name="Foliennummernplatzhalter 6"/>
          <p:cNvSpPr>
            <a:spLocks noGrp="1"/>
          </p:cNvSpPr>
          <p:nvPr>
            <p:ph type="sldNum" sz="quarter" idx="12"/>
          </p:nvPr>
        </p:nvSpPr>
        <p:spPr/>
        <p:txBody>
          <a:bodyPr/>
          <a:lstStyle>
            <a:lvl1pPr>
              <a:defRPr smtClean="0"/>
            </a:lvl1pPr>
          </a:lstStyle>
          <a:p>
            <a:pPr>
              <a:defRPr/>
            </a:pPr>
            <a:fld id="{F6D79666-663D-49BB-9B18-D01B6EA83DBB}" type="slidenum">
              <a:rPr lang="de-DE"/>
              <a:pPr>
                <a:defRPr/>
              </a:pPr>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lvl1pPr>
              <a:defRPr/>
            </a:lvl1pPr>
          </a:lstStyle>
          <a:p>
            <a:pPr>
              <a:defRPr/>
            </a:pPr>
            <a:endParaRPr lang="de-DE"/>
          </a:p>
        </p:txBody>
      </p:sp>
      <p:sp>
        <p:nvSpPr>
          <p:cNvPr id="6" name="Fußzeilenplatzhalter 5"/>
          <p:cNvSpPr>
            <a:spLocks noGrp="1"/>
          </p:cNvSpPr>
          <p:nvPr>
            <p:ph type="ftr" sz="quarter" idx="11"/>
          </p:nvPr>
        </p:nvSpPr>
        <p:spPr/>
        <p:txBody>
          <a:bodyPr/>
          <a:lstStyle>
            <a:lvl1pPr>
              <a:defRPr/>
            </a:lvl1pPr>
          </a:lstStyle>
          <a:p>
            <a:pPr>
              <a:defRPr/>
            </a:pPr>
            <a:endParaRPr lang="de-DE"/>
          </a:p>
        </p:txBody>
      </p:sp>
      <p:sp>
        <p:nvSpPr>
          <p:cNvPr id="7" name="Foliennummernplatzhalter 6"/>
          <p:cNvSpPr>
            <a:spLocks noGrp="1"/>
          </p:cNvSpPr>
          <p:nvPr>
            <p:ph type="sldNum" sz="quarter" idx="12"/>
          </p:nvPr>
        </p:nvSpPr>
        <p:spPr/>
        <p:txBody>
          <a:bodyPr/>
          <a:lstStyle>
            <a:lvl1pPr>
              <a:defRPr smtClean="0"/>
            </a:lvl1pPr>
          </a:lstStyle>
          <a:p>
            <a:pPr>
              <a:defRPr/>
            </a:pPr>
            <a:fld id="{F3557C97-D285-448D-8B28-CC9006F8BE4A}" type="slidenum">
              <a:rPr lang="de-DE"/>
              <a:pPr>
                <a:defRPr/>
              </a:pPr>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DE" smtClean="0"/>
              <a:t>Klicken Sie, um das Titelformat zu bearbeiten</a:t>
            </a:r>
          </a:p>
        </p:txBody>
      </p:sp>
      <p:sp>
        <p:nvSpPr>
          <p:cNvPr id="30723"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smtClean="0"/>
              <a:t>Klicken Sie, um die Formate des Vorlagentextes zu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spcBef>
                <a:spcPct val="0"/>
              </a:spcBef>
              <a:defRPr b="0">
                <a:latin typeface="+mn-lt"/>
              </a:defRPr>
            </a:lvl1pPr>
          </a:lstStyle>
          <a:p>
            <a:pPr>
              <a:defRPr/>
            </a:pPr>
            <a:endParaRPr lang="de-DE"/>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spcBef>
                <a:spcPct val="0"/>
              </a:spcBef>
              <a:defRPr b="0">
                <a:latin typeface="+mn-lt"/>
              </a:defRPr>
            </a:lvl1pPr>
          </a:lstStyle>
          <a:p>
            <a:pPr>
              <a:defRPr/>
            </a:pPr>
            <a:endParaRPr lang="de-DE"/>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defRPr b="0">
                <a:latin typeface="+mn-lt"/>
              </a:defRPr>
            </a:lvl1pPr>
          </a:lstStyle>
          <a:p>
            <a:pPr>
              <a:defRPr/>
            </a:pPr>
            <a:fld id="{8E7BBBB0-80F4-4623-A3A9-B6810BEA2537}" type="slidenum">
              <a:rPr lang="de-DE"/>
              <a:pPr>
                <a:defRPr/>
              </a:pPr>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oleObject" Target="../embeddings/oleObject25.bin"/><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oleObject" Target="../embeddings/oleObject26.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oleObject" Target="../embeddings/oleObject28.bin"/><Relationship Id="rId4" Type="http://schemas.openxmlformats.org/officeDocument/2006/relationships/oleObject" Target="../embeddings/oleObject27.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32.bin"/><Relationship Id="rId13" Type="http://schemas.openxmlformats.org/officeDocument/2006/relationships/oleObject" Target="../embeddings/oleObject37.bin"/><Relationship Id="rId3" Type="http://schemas.openxmlformats.org/officeDocument/2006/relationships/notesSlide" Target="../notesSlides/notesSlide12.xml"/><Relationship Id="rId7" Type="http://schemas.openxmlformats.org/officeDocument/2006/relationships/oleObject" Target="../embeddings/oleObject31.bin"/><Relationship Id="rId12"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13.png"/><Relationship Id="rId11" Type="http://schemas.openxmlformats.org/officeDocument/2006/relationships/oleObject" Target="../embeddings/oleObject35.bin"/><Relationship Id="rId5" Type="http://schemas.openxmlformats.org/officeDocument/2006/relationships/oleObject" Target="../embeddings/oleObject30.bin"/><Relationship Id="rId10" Type="http://schemas.openxmlformats.org/officeDocument/2006/relationships/oleObject" Target="../embeddings/oleObject34.bin"/><Relationship Id="rId4" Type="http://schemas.openxmlformats.org/officeDocument/2006/relationships/oleObject" Target="../embeddings/oleObject29.bin"/><Relationship Id="rId9" Type="http://schemas.openxmlformats.org/officeDocument/2006/relationships/oleObject" Target="../embeddings/oleObject33.bin"/><Relationship Id="rId14" Type="http://schemas.openxmlformats.org/officeDocument/2006/relationships/oleObject" Target="../embeddings/oleObject38.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oleObject" Target="../embeddings/oleObject39.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oleObject" Target="../embeddings/oleObject40.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oleObject" Target="../embeddings/oleObject41.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vmlDrawing" Target="../drawings/vmlDrawing14.vml"/><Relationship Id="rId4" Type="http://schemas.openxmlformats.org/officeDocument/2006/relationships/oleObject" Target="../embeddings/oleObject42.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vmlDrawing" Target="../drawings/vmlDrawing15.vml"/><Relationship Id="rId4" Type="http://schemas.openxmlformats.org/officeDocument/2006/relationships/oleObject" Target="../embeddings/oleObject43.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oleObject" Target="../embeddings/oleObject44.bin"/></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1.xml"/><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oleObject" Target="../embeddings/oleObject45.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48.bin"/><Relationship Id="rId5" Type="http://schemas.openxmlformats.org/officeDocument/2006/relationships/oleObject" Target="../embeddings/oleObject47.bin"/><Relationship Id="rId4" Type="http://schemas.openxmlformats.org/officeDocument/2006/relationships/oleObject" Target="../embeddings/oleObject46.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53.bin"/><Relationship Id="rId3" Type="http://schemas.openxmlformats.org/officeDocument/2006/relationships/notesSlide" Target="../notesSlides/notesSlide23.xml"/><Relationship Id="rId7" Type="http://schemas.openxmlformats.org/officeDocument/2006/relationships/oleObject" Target="../embeddings/oleObject52.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oleObject" Target="../embeddings/oleObject51.bin"/><Relationship Id="rId5" Type="http://schemas.openxmlformats.org/officeDocument/2006/relationships/oleObject" Target="../embeddings/oleObject50.bin"/><Relationship Id="rId4" Type="http://schemas.openxmlformats.org/officeDocument/2006/relationships/oleObject" Target="../embeddings/oleObject49.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vmlDrawing" Target="../drawings/vmlDrawing20.vml"/><Relationship Id="rId4" Type="http://schemas.openxmlformats.org/officeDocument/2006/relationships/oleObject" Target="../embeddings/oleObject54.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vmlDrawing" Target="../drawings/vmlDrawing21.vml"/><Relationship Id="rId5" Type="http://schemas.openxmlformats.org/officeDocument/2006/relationships/oleObject" Target="../embeddings/oleObject55.bin"/><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26.png"/><Relationship Id="rId5" Type="http://schemas.openxmlformats.org/officeDocument/2006/relationships/oleObject" Target="../embeddings/oleObject56.bin"/><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vmlDrawing" Target="../drawings/vmlDrawing23.vml"/><Relationship Id="rId4" Type="http://schemas.openxmlformats.org/officeDocument/2006/relationships/oleObject" Target="../embeddings/oleObject57.bin"/></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2.xml"/><Relationship Id="rId7"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vmlDrawing" Target="../drawings/vmlDrawing24.vml"/><Relationship Id="rId4" Type="http://schemas.openxmlformats.org/officeDocument/2006/relationships/oleObject" Target="../embeddings/oleObject58.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oleObject" Target="../embeddings/oleObject60.bin"/><Relationship Id="rId5" Type="http://schemas.openxmlformats.org/officeDocument/2006/relationships/image" Target="../media/image28.png"/><Relationship Id="rId4" Type="http://schemas.openxmlformats.org/officeDocument/2006/relationships/oleObject" Target="../embeddings/oleObject59.bin"/></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vmlDrawing" Target="../drawings/vmlDrawing26.vml"/><Relationship Id="rId5" Type="http://schemas.openxmlformats.org/officeDocument/2006/relationships/oleObject" Target="../embeddings/oleObject62.bin"/><Relationship Id="rId4" Type="http://schemas.openxmlformats.org/officeDocument/2006/relationships/oleObject" Target="../embeddings/oleObject61.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vmlDrawing" Target="../drawings/vmlDrawing27.vml"/><Relationship Id="rId4" Type="http://schemas.openxmlformats.org/officeDocument/2006/relationships/oleObject" Target="../embeddings/oleObject63.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vmlDrawing" Target="../drawings/vmlDrawing28.vml"/><Relationship Id="rId4" Type="http://schemas.openxmlformats.org/officeDocument/2006/relationships/oleObject" Target="../embeddings/oleObject64.bin"/></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69.bin"/><Relationship Id="rId3" Type="http://schemas.openxmlformats.org/officeDocument/2006/relationships/notesSlide" Target="../notesSlides/notesSlide34.xml"/><Relationship Id="rId7" Type="http://schemas.openxmlformats.org/officeDocument/2006/relationships/oleObject" Target="../embeddings/oleObject68.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oleObject" Target="../embeddings/oleObject67.bin"/><Relationship Id="rId5" Type="http://schemas.openxmlformats.org/officeDocument/2006/relationships/oleObject" Target="../embeddings/oleObject66.bin"/><Relationship Id="rId4" Type="http://schemas.openxmlformats.org/officeDocument/2006/relationships/oleObject" Target="../embeddings/oleObject65.bin"/><Relationship Id="rId9" Type="http://schemas.openxmlformats.org/officeDocument/2006/relationships/oleObject" Target="../embeddings/oleObject70.bin"/></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75.bin"/><Relationship Id="rId3" Type="http://schemas.openxmlformats.org/officeDocument/2006/relationships/notesSlide" Target="../notesSlides/notesSlide35.xml"/><Relationship Id="rId7" Type="http://schemas.openxmlformats.org/officeDocument/2006/relationships/oleObject" Target="../embeddings/oleObject74.bin"/><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oleObject" Target="../embeddings/oleObject73.bin"/><Relationship Id="rId5" Type="http://schemas.openxmlformats.org/officeDocument/2006/relationships/oleObject" Target="../embeddings/oleObject72.bin"/><Relationship Id="rId10" Type="http://schemas.openxmlformats.org/officeDocument/2006/relationships/oleObject" Target="../embeddings/oleObject77.bin"/><Relationship Id="rId4" Type="http://schemas.openxmlformats.org/officeDocument/2006/relationships/oleObject" Target="../embeddings/oleObject71.bin"/><Relationship Id="rId9" Type="http://schemas.openxmlformats.org/officeDocument/2006/relationships/oleObject" Target="../embeddings/oleObject76.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vmlDrawing" Target="../drawings/vmlDrawing31.vml"/><Relationship Id="rId4" Type="http://schemas.openxmlformats.org/officeDocument/2006/relationships/oleObject" Target="../embeddings/oleObject78.bin"/></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vmlDrawing" Target="../drawings/vmlDrawing32.vml"/><Relationship Id="rId5" Type="http://schemas.openxmlformats.org/officeDocument/2006/relationships/oleObject" Target="../embeddings/oleObject80.bin"/><Relationship Id="rId4" Type="http://schemas.openxmlformats.org/officeDocument/2006/relationships/oleObject" Target="../embeddings/oleObject79.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vmlDrawing" Target="../drawings/vmlDrawing33.vml"/><Relationship Id="rId4" Type="http://schemas.openxmlformats.org/officeDocument/2006/relationships/oleObject" Target="../embeddings/oleObject81.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oleObject" Target="../embeddings/oleObject84.bin"/><Relationship Id="rId5" Type="http://schemas.openxmlformats.org/officeDocument/2006/relationships/oleObject" Target="../embeddings/oleObject83.bin"/><Relationship Id="rId4" Type="http://schemas.openxmlformats.org/officeDocument/2006/relationships/oleObject" Target="../embeddings/oleObject82.bin"/></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notesSlide" Target="../notesSlides/notesSlide4.xml"/><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12.bin"/><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notesSlide" Target="../notesSlides/notesSlide5.xml"/><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17.bin"/><Relationship Id="rId5" Type="http://schemas.openxmlformats.org/officeDocument/2006/relationships/oleObject" Target="../embeddings/oleObject16.bin"/><Relationship Id="rId4" Type="http://schemas.openxmlformats.org/officeDocument/2006/relationships/oleObject" Target="../embeddings/oleObject15.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22.bin"/><Relationship Id="rId5" Type="http://schemas.openxmlformats.org/officeDocument/2006/relationships/oleObject" Target="../embeddings/oleObject21.bin"/><Relationship Id="rId4" Type="http://schemas.openxmlformats.org/officeDocument/2006/relationships/oleObject" Target="../embeddings/oleObject20.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24.bin"/><Relationship Id="rId5" Type="http://schemas.openxmlformats.org/officeDocument/2006/relationships/oleObject" Target="../embeddings/oleObject23.bin"/><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ChangeArrowheads="1"/>
          </p:cNvSpPr>
          <p:nvPr/>
        </p:nvSpPr>
        <p:spPr bwMode="auto">
          <a:xfrm>
            <a:off x="152400" y="228600"/>
            <a:ext cx="8763000" cy="2895600"/>
          </a:xfrm>
          <a:prstGeom prst="rect">
            <a:avLst/>
          </a:prstGeom>
          <a:solidFill>
            <a:srgbClr val="F1FFCB"/>
          </a:solidFill>
          <a:ln w="25400">
            <a:solidFill>
              <a:schemeClr val="tx1"/>
            </a:solidFill>
            <a:miter lim="800000"/>
            <a:headEnd/>
            <a:tailEnd/>
          </a:ln>
        </p:spPr>
        <p:txBody>
          <a:bodyPr wrap="none" anchor="ctr"/>
          <a:lstStyle/>
          <a:p>
            <a:pPr eaLnBrk="1" hangingPunct="1"/>
            <a:endParaRPr lang="de-DE"/>
          </a:p>
        </p:txBody>
      </p:sp>
      <p:sp>
        <p:nvSpPr>
          <p:cNvPr id="57347" name="Text Box 2"/>
          <p:cNvSpPr txBox="1">
            <a:spLocks noChangeArrowheads="1"/>
          </p:cNvSpPr>
          <p:nvPr/>
        </p:nvSpPr>
        <p:spPr bwMode="auto">
          <a:xfrm>
            <a:off x="971550" y="1412875"/>
            <a:ext cx="7391400" cy="914400"/>
          </a:xfrm>
          <a:prstGeom prst="rect">
            <a:avLst/>
          </a:prstGeom>
          <a:noFill/>
          <a:ln w="25400">
            <a:noFill/>
            <a:miter lim="800000"/>
            <a:headEnd/>
            <a:tailEnd/>
          </a:ln>
        </p:spPr>
        <p:txBody>
          <a:bodyPr anchor="ctr">
            <a:spAutoFit/>
          </a:bodyPr>
          <a:lstStyle/>
          <a:p>
            <a:pPr eaLnBrk="1" hangingPunct="1"/>
            <a:r>
              <a:rPr lang="de-DE" sz="5400">
                <a:solidFill>
                  <a:srgbClr val="0000FF"/>
                </a:solidFill>
                <a:latin typeface="Times New Roman" pitchFamily="18" charset="0"/>
              </a:rPr>
              <a:t>Betriebswirtschaftslehre</a:t>
            </a:r>
            <a:endParaRPr lang="de-DE" sz="4000">
              <a:latin typeface="Times New Roman" pitchFamily="18" charset="0"/>
            </a:endParaRPr>
          </a:p>
        </p:txBody>
      </p:sp>
      <p:sp>
        <p:nvSpPr>
          <p:cNvPr id="57348" name="Text Box 3"/>
          <p:cNvSpPr txBox="1">
            <a:spLocks noChangeArrowheads="1"/>
          </p:cNvSpPr>
          <p:nvPr/>
        </p:nvSpPr>
        <p:spPr bwMode="auto">
          <a:xfrm>
            <a:off x="1835150" y="2276475"/>
            <a:ext cx="5029200" cy="579438"/>
          </a:xfrm>
          <a:prstGeom prst="rect">
            <a:avLst/>
          </a:prstGeom>
          <a:noFill/>
          <a:ln w="25400">
            <a:noFill/>
            <a:miter lim="800000"/>
            <a:headEnd/>
            <a:tailEnd/>
          </a:ln>
        </p:spPr>
        <p:txBody>
          <a:bodyPr anchor="ctr">
            <a:spAutoFit/>
          </a:bodyPr>
          <a:lstStyle/>
          <a:p>
            <a:pPr eaLnBrk="1" hangingPunct="1"/>
            <a:r>
              <a:rPr lang="de-DE" sz="3200">
                <a:latin typeface="Times New Roman" pitchFamily="18" charset="0"/>
              </a:rPr>
              <a:t>Eine Einf</a:t>
            </a:r>
            <a:r>
              <a:rPr lang="de-DE" sz="3200"/>
              <a:t>ü</a:t>
            </a:r>
            <a:r>
              <a:rPr lang="de-DE" sz="3200">
                <a:latin typeface="Times New Roman" pitchFamily="18" charset="0"/>
              </a:rPr>
              <a:t>hrung</a:t>
            </a:r>
          </a:p>
        </p:txBody>
      </p:sp>
      <p:sp>
        <p:nvSpPr>
          <p:cNvPr id="57349" name="Text Box 5"/>
          <p:cNvSpPr txBox="1">
            <a:spLocks noChangeArrowheads="1"/>
          </p:cNvSpPr>
          <p:nvPr/>
        </p:nvSpPr>
        <p:spPr bwMode="auto">
          <a:xfrm>
            <a:off x="457200" y="685800"/>
            <a:ext cx="5029200" cy="579438"/>
          </a:xfrm>
          <a:prstGeom prst="rect">
            <a:avLst/>
          </a:prstGeom>
          <a:noFill/>
          <a:ln w="25400">
            <a:noFill/>
            <a:miter lim="800000"/>
            <a:headEnd/>
            <a:tailEnd/>
          </a:ln>
        </p:spPr>
        <p:txBody>
          <a:bodyPr anchor="ctr">
            <a:spAutoFit/>
          </a:bodyPr>
          <a:lstStyle/>
          <a:p>
            <a:pPr eaLnBrk="1" hangingPunct="1"/>
            <a:r>
              <a:rPr lang="de-DE" sz="3200" i="1">
                <a:latin typeface="Times New Roman" pitchFamily="18" charset="0"/>
              </a:rPr>
              <a:t>Siegfried von Känel</a:t>
            </a:r>
          </a:p>
        </p:txBody>
      </p:sp>
      <p:sp>
        <p:nvSpPr>
          <p:cNvPr id="57350" name="Text Box 6"/>
          <p:cNvSpPr txBox="1">
            <a:spLocks noChangeArrowheads="1"/>
          </p:cNvSpPr>
          <p:nvPr/>
        </p:nvSpPr>
        <p:spPr bwMode="auto">
          <a:xfrm>
            <a:off x="762000" y="3205163"/>
            <a:ext cx="7772400" cy="944562"/>
          </a:xfrm>
          <a:prstGeom prst="rect">
            <a:avLst/>
          </a:prstGeom>
          <a:noFill/>
          <a:ln w="25400">
            <a:noFill/>
            <a:miter lim="800000"/>
            <a:headEnd/>
            <a:tailEnd/>
          </a:ln>
        </p:spPr>
        <p:txBody>
          <a:bodyPr anchor="ctr">
            <a:spAutoFit/>
          </a:bodyPr>
          <a:lstStyle/>
          <a:p>
            <a:pPr eaLnBrk="1" hangingPunct="1"/>
            <a:r>
              <a:rPr lang="de-DE" sz="2000">
                <a:cs typeface="Arial" charset="0"/>
              </a:rPr>
              <a:t>Animierte und kommentierte PowerPoint-Folien</a:t>
            </a:r>
          </a:p>
          <a:p>
            <a:pPr eaLnBrk="1" hangingPunct="1"/>
            <a:r>
              <a:rPr lang="de-DE" sz="2000">
                <a:cs typeface="Arial" charset="0"/>
              </a:rPr>
              <a:t> zu allen Grafiken im Buch</a:t>
            </a:r>
            <a:r>
              <a:rPr lang="de-DE" sz="2400">
                <a:cs typeface="Arial" charset="0"/>
              </a:rPr>
              <a:t> [Kapitel </a:t>
            </a:r>
            <a:r>
              <a:rPr lang="de-DE" sz="2400">
                <a:solidFill>
                  <a:srgbClr val="FF3300"/>
                </a:solidFill>
                <a:cs typeface="Arial" charset="0"/>
              </a:rPr>
              <a:t>3</a:t>
            </a:r>
            <a:r>
              <a:rPr lang="de-DE" sz="2400">
                <a:cs typeface="Arial" charset="0"/>
              </a:rPr>
              <a:t>]</a:t>
            </a:r>
          </a:p>
        </p:txBody>
      </p:sp>
      <p:sp>
        <p:nvSpPr>
          <p:cNvPr id="57351" name="Text Box 9"/>
          <p:cNvSpPr txBox="1">
            <a:spLocks noChangeArrowheads="1"/>
          </p:cNvSpPr>
          <p:nvPr/>
        </p:nvSpPr>
        <p:spPr bwMode="auto">
          <a:xfrm>
            <a:off x="381000" y="4191000"/>
            <a:ext cx="8382000" cy="396875"/>
          </a:xfrm>
          <a:prstGeom prst="rect">
            <a:avLst/>
          </a:prstGeom>
          <a:noFill/>
          <a:ln w="25400">
            <a:noFill/>
            <a:miter lim="800000"/>
            <a:headEnd/>
            <a:tailEnd/>
          </a:ln>
        </p:spPr>
        <p:txBody>
          <a:bodyPr anchor="ctr">
            <a:spAutoFit/>
          </a:bodyPr>
          <a:lstStyle/>
          <a:p>
            <a:pPr eaLnBrk="1" hangingPunct="1"/>
            <a:r>
              <a:rPr lang="de-DE" sz="2000">
                <a:solidFill>
                  <a:srgbClr val="FF3300"/>
                </a:solidFill>
              </a:rPr>
              <a:t>Hinweise:</a:t>
            </a:r>
            <a:endParaRPr lang="de-DE" sz="2400">
              <a:latin typeface="Times New Roman" pitchFamily="18" charset="0"/>
            </a:endParaRPr>
          </a:p>
        </p:txBody>
      </p:sp>
      <p:sp>
        <p:nvSpPr>
          <p:cNvPr id="57352"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
        <p:nvSpPr>
          <p:cNvPr id="57353" name="Textfeld 9"/>
          <p:cNvSpPr txBox="1">
            <a:spLocks noChangeArrowheads="1"/>
          </p:cNvSpPr>
          <p:nvPr/>
        </p:nvSpPr>
        <p:spPr bwMode="auto">
          <a:xfrm>
            <a:off x="457200" y="4648200"/>
            <a:ext cx="8534400" cy="1371600"/>
          </a:xfrm>
          <a:prstGeom prst="rect">
            <a:avLst/>
          </a:prstGeom>
          <a:noFill/>
          <a:ln w="9525">
            <a:solidFill>
              <a:srgbClr val="0000FF"/>
            </a:solidFill>
            <a:miter lim="800000"/>
            <a:headEnd/>
            <a:tailEnd/>
          </a:ln>
        </p:spPr>
        <p:txBody>
          <a:bodyPr/>
          <a:lstStyle/>
          <a:p>
            <a:pPr eaLnBrk="1" hangingPunct="1"/>
            <a:r>
              <a:rPr lang="de-DE"/>
              <a:t>Start der Präsentation:  Funktionstaste </a:t>
            </a:r>
            <a:r>
              <a:rPr lang="de-DE" sz="2000">
                <a:solidFill>
                  <a:srgbClr val="0000FF"/>
                </a:solidFill>
              </a:rPr>
              <a:t>[F5] </a:t>
            </a:r>
            <a:r>
              <a:rPr lang="de-DE"/>
              <a:t>drücken oder über Menü „Bildschirmpräsentation“.</a:t>
            </a:r>
          </a:p>
          <a:p>
            <a:pPr eaLnBrk="1" hangingPunct="1"/>
            <a:r>
              <a:rPr lang="de-DE"/>
              <a:t>Kommentare zu den Folien: </a:t>
            </a:r>
            <a:r>
              <a:rPr lang="de-DE">
                <a:solidFill>
                  <a:srgbClr val="0000FF"/>
                </a:solidFill>
              </a:rPr>
              <a:t>Notizseitenansicht!</a:t>
            </a:r>
            <a:endParaRPr lang="de-DE"/>
          </a:p>
          <a:p>
            <a:pPr eaLnBrk="1" hangingPunct="1"/>
            <a:r>
              <a:rPr lang="de-DE"/>
              <a:t>Im Weiteren immer mit dem </a:t>
            </a:r>
            <a:r>
              <a:rPr lang="de-DE">
                <a:solidFill>
                  <a:srgbClr val="0000FF"/>
                </a:solidFill>
              </a:rPr>
              <a:t>Mauszeiger </a:t>
            </a:r>
            <a:r>
              <a:rPr lang="de-DE"/>
              <a:t>solange auf die Folienfläche klicken,</a:t>
            </a:r>
          </a:p>
          <a:p>
            <a:pPr eaLnBrk="1" hangingPunct="1"/>
            <a:r>
              <a:rPr lang="de-DE"/>
              <a:t>bis das das kleine </a:t>
            </a:r>
            <a:r>
              <a:rPr lang="de-DE">
                <a:solidFill>
                  <a:srgbClr val="0000FF"/>
                </a:solidFill>
              </a:rPr>
              <a:t>rote Viereck</a:t>
            </a:r>
            <a:r>
              <a:rPr lang="de-DE"/>
              <a:t> erscheint.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350"/>
                                        </p:tgtEl>
                                        <p:attrNameLst>
                                          <p:attrName>style.visibility</p:attrName>
                                        </p:attrNameLst>
                                      </p:cBhvr>
                                      <p:to>
                                        <p:strVal val="visible"/>
                                      </p:to>
                                    </p:set>
                                    <p:animEffect transition="in" filter="wipe(left)">
                                      <p:cBhvr>
                                        <p:cTn id="7" dur="500"/>
                                        <p:tgtEl>
                                          <p:spTgt spid="5735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7351"/>
                                        </p:tgtEl>
                                        <p:attrNameLst>
                                          <p:attrName>style.visibility</p:attrName>
                                        </p:attrNameLst>
                                      </p:cBhvr>
                                      <p:to>
                                        <p:strVal val="visible"/>
                                      </p:to>
                                    </p:set>
                                    <p:animEffect transition="in" filter="wipe(left)">
                                      <p:cBhvr>
                                        <p:cTn id="11" dur="500"/>
                                        <p:tgtEl>
                                          <p:spTgt spid="57351"/>
                                        </p:tgtEl>
                                      </p:cBhvr>
                                    </p:animEffect>
                                  </p:childTnLst>
                                </p:cTn>
                              </p:par>
                            </p:childTnLst>
                          </p:cTn>
                        </p:par>
                        <p:par>
                          <p:cTn id="12" fill="hold">
                            <p:stCondLst>
                              <p:cond delay="1000"/>
                            </p:stCondLst>
                            <p:childTnLst>
                              <p:par>
                                <p:cTn id="13" presetID="23" presetClass="entr" presetSubtype="528" fill="hold" grpId="0" nodeType="afterEffect">
                                  <p:stCondLst>
                                    <p:cond delay="0"/>
                                  </p:stCondLst>
                                  <p:childTnLst>
                                    <p:set>
                                      <p:cBhvr>
                                        <p:cTn id="14" dur="1" fill="hold">
                                          <p:stCondLst>
                                            <p:cond delay="0"/>
                                          </p:stCondLst>
                                        </p:cTn>
                                        <p:tgtEl>
                                          <p:spTgt spid="57352"/>
                                        </p:tgtEl>
                                        <p:attrNameLst>
                                          <p:attrName>style.visibility</p:attrName>
                                        </p:attrNameLst>
                                      </p:cBhvr>
                                      <p:to>
                                        <p:strVal val="visible"/>
                                      </p:to>
                                    </p:set>
                                    <p:anim calcmode="lin" valueType="num">
                                      <p:cBhvr>
                                        <p:cTn id="15" dur="500" fill="hold"/>
                                        <p:tgtEl>
                                          <p:spTgt spid="57352"/>
                                        </p:tgtEl>
                                        <p:attrNameLst>
                                          <p:attrName>ppt_w</p:attrName>
                                        </p:attrNameLst>
                                      </p:cBhvr>
                                      <p:tavLst>
                                        <p:tav tm="0">
                                          <p:val>
                                            <p:fltVal val="0"/>
                                          </p:val>
                                        </p:tav>
                                        <p:tav tm="100000">
                                          <p:val>
                                            <p:strVal val="#ppt_w"/>
                                          </p:val>
                                        </p:tav>
                                      </p:tavLst>
                                    </p:anim>
                                    <p:anim calcmode="lin" valueType="num">
                                      <p:cBhvr>
                                        <p:cTn id="16" dur="500" fill="hold"/>
                                        <p:tgtEl>
                                          <p:spTgt spid="57352"/>
                                        </p:tgtEl>
                                        <p:attrNameLst>
                                          <p:attrName>ppt_h</p:attrName>
                                        </p:attrNameLst>
                                      </p:cBhvr>
                                      <p:tavLst>
                                        <p:tav tm="0">
                                          <p:val>
                                            <p:fltVal val="0"/>
                                          </p:val>
                                        </p:tav>
                                        <p:tav tm="100000">
                                          <p:val>
                                            <p:strVal val="#ppt_h"/>
                                          </p:val>
                                        </p:tav>
                                      </p:tavLst>
                                    </p:anim>
                                    <p:anim calcmode="lin" valueType="num">
                                      <p:cBhvr>
                                        <p:cTn id="17" dur="500" fill="hold"/>
                                        <p:tgtEl>
                                          <p:spTgt spid="57352"/>
                                        </p:tgtEl>
                                        <p:attrNameLst>
                                          <p:attrName>ppt_x</p:attrName>
                                        </p:attrNameLst>
                                      </p:cBhvr>
                                      <p:tavLst>
                                        <p:tav tm="0">
                                          <p:val>
                                            <p:fltVal val="0.5"/>
                                          </p:val>
                                        </p:tav>
                                        <p:tav tm="100000">
                                          <p:val>
                                            <p:strVal val="#ppt_x"/>
                                          </p:val>
                                        </p:tav>
                                      </p:tavLst>
                                    </p:anim>
                                    <p:anim calcmode="lin" valueType="num">
                                      <p:cBhvr>
                                        <p:cTn id="18" dur="500" fill="hold"/>
                                        <p:tgtEl>
                                          <p:spTgt spid="5735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0" grpId="0" autoUpdateAnimBg="0"/>
      <p:bldP spid="57351" grpId="0" autoUpdateAnimBg="0"/>
      <p:bldP spid="57352"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ChangeArrowheads="1"/>
          </p:cNvSpPr>
          <p:nvPr/>
        </p:nvSpPr>
        <p:spPr bwMode="auto">
          <a:xfrm>
            <a:off x="6324600" y="685800"/>
            <a:ext cx="2514600" cy="4495800"/>
          </a:xfrm>
          <a:prstGeom prst="rect">
            <a:avLst/>
          </a:prstGeom>
          <a:solidFill>
            <a:srgbClr val="E4FF99">
              <a:alpha val="50195"/>
            </a:srgbClr>
          </a:solidFill>
          <a:ln w="9525">
            <a:solidFill>
              <a:srgbClr val="000000"/>
            </a:solidFill>
            <a:prstDash val="sysDot"/>
            <a:miter lim="800000"/>
            <a:headEnd/>
            <a:tailEnd/>
          </a:ln>
        </p:spPr>
        <p:txBody>
          <a:bodyPr/>
          <a:lstStyle/>
          <a:p>
            <a:pPr eaLnBrk="1" hangingPunct="1"/>
            <a:endParaRPr lang="de-DE"/>
          </a:p>
        </p:txBody>
      </p:sp>
      <p:sp>
        <p:nvSpPr>
          <p:cNvPr id="181251" name="Rectangle 3"/>
          <p:cNvSpPr>
            <a:spLocks noChangeArrowheads="1"/>
          </p:cNvSpPr>
          <p:nvPr/>
        </p:nvSpPr>
        <p:spPr bwMode="auto">
          <a:xfrm>
            <a:off x="3581400" y="685800"/>
            <a:ext cx="2590800" cy="4495800"/>
          </a:xfrm>
          <a:prstGeom prst="rect">
            <a:avLst/>
          </a:prstGeom>
          <a:solidFill>
            <a:srgbClr val="FFFF99">
              <a:alpha val="50195"/>
            </a:srgbClr>
          </a:solidFill>
          <a:ln w="9525">
            <a:solidFill>
              <a:srgbClr val="000000"/>
            </a:solidFill>
            <a:prstDash val="sysDot"/>
            <a:miter lim="800000"/>
            <a:headEnd/>
            <a:tailEnd/>
          </a:ln>
        </p:spPr>
        <p:txBody>
          <a:bodyPr/>
          <a:lstStyle/>
          <a:p>
            <a:pPr eaLnBrk="1" hangingPunct="1"/>
            <a:endParaRPr lang="de-DE"/>
          </a:p>
        </p:txBody>
      </p:sp>
      <p:sp>
        <p:nvSpPr>
          <p:cNvPr id="181253" name="Line 5"/>
          <p:cNvSpPr>
            <a:spLocks noChangeShapeType="1"/>
          </p:cNvSpPr>
          <p:nvPr/>
        </p:nvSpPr>
        <p:spPr bwMode="auto">
          <a:xfrm flipH="1">
            <a:off x="1981200" y="1524000"/>
            <a:ext cx="0" cy="1143000"/>
          </a:xfrm>
          <a:prstGeom prst="line">
            <a:avLst/>
          </a:prstGeom>
          <a:noFill/>
          <a:ln w="25400">
            <a:solidFill>
              <a:srgbClr val="FF0000"/>
            </a:solidFill>
            <a:round/>
            <a:headEnd/>
            <a:tailEnd type="triangle" w="med" len="med"/>
          </a:ln>
        </p:spPr>
        <p:txBody>
          <a:bodyPr/>
          <a:lstStyle/>
          <a:p>
            <a:endParaRPr lang="de-DE"/>
          </a:p>
        </p:txBody>
      </p:sp>
      <p:sp>
        <p:nvSpPr>
          <p:cNvPr id="181254" name="Line 6"/>
          <p:cNvSpPr>
            <a:spLocks noChangeShapeType="1"/>
          </p:cNvSpPr>
          <p:nvPr/>
        </p:nvSpPr>
        <p:spPr bwMode="auto">
          <a:xfrm>
            <a:off x="1981200" y="2667000"/>
            <a:ext cx="0" cy="571500"/>
          </a:xfrm>
          <a:prstGeom prst="line">
            <a:avLst/>
          </a:prstGeom>
          <a:noFill/>
          <a:ln w="19050">
            <a:solidFill>
              <a:srgbClr val="000000"/>
            </a:solidFill>
            <a:round/>
            <a:headEnd/>
            <a:tailEnd/>
          </a:ln>
        </p:spPr>
        <p:txBody>
          <a:bodyPr/>
          <a:lstStyle/>
          <a:p>
            <a:endParaRPr lang="de-DE"/>
          </a:p>
        </p:txBody>
      </p:sp>
      <p:sp>
        <p:nvSpPr>
          <p:cNvPr id="181255" name="Text Box 7"/>
          <p:cNvSpPr txBox="1">
            <a:spLocks noChangeArrowheads="1"/>
          </p:cNvSpPr>
          <p:nvPr/>
        </p:nvSpPr>
        <p:spPr bwMode="auto">
          <a:xfrm>
            <a:off x="2057400" y="2362200"/>
            <a:ext cx="1447800" cy="342900"/>
          </a:xfrm>
          <a:prstGeom prst="rect">
            <a:avLst/>
          </a:prstGeom>
          <a:solidFill>
            <a:srgbClr val="FFFF99"/>
          </a:solidFill>
          <a:ln w="9525">
            <a:solidFill>
              <a:schemeClr val="tx1"/>
            </a:solidFill>
            <a:prstDash val="sysDot"/>
            <a:miter lim="800000"/>
            <a:headEnd/>
            <a:tailEnd/>
          </a:ln>
        </p:spPr>
        <p:txBody>
          <a:bodyPr anchor="ctr"/>
          <a:lstStyle/>
          <a:p>
            <a:pPr>
              <a:spcBef>
                <a:spcPct val="0"/>
              </a:spcBef>
            </a:pPr>
            <a:r>
              <a:rPr lang="de-DE"/>
              <a:t>Bilanzstichtag</a:t>
            </a:r>
          </a:p>
        </p:txBody>
      </p:sp>
      <p:sp>
        <p:nvSpPr>
          <p:cNvPr id="181256" name="Text Box 8"/>
          <p:cNvSpPr txBox="1">
            <a:spLocks noChangeArrowheads="1"/>
          </p:cNvSpPr>
          <p:nvPr/>
        </p:nvSpPr>
        <p:spPr bwMode="auto">
          <a:xfrm>
            <a:off x="228600" y="2362200"/>
            <a:ext cx="1485900" cy="269875"/>
          </a:xfrm>
          <a:prstGeom prst="rect">
            <a:avLst/>
          </a:prstGeom>
          <a:solidFill>
            <a:srgbClr val="C5E2FF"/>
          </a:solidFill>
          <a:ln w="9525">
            <a:solidFill>
              <a:srgbClr val="000000"/>
            </a:solidFill>
            <a:miter lim="800000"/>
            <a:headEnd/>
            <a:tailEnd/>
          </a:ln>
        </p:spPr>
        <p:txBody>
          <a:bodyPr anchor="ctr"/>
          <a:lstStyle/>
          <a:p>
            <a:pPr algn="ctr">
              <a:spcBef>
                <a:spcPct val="0"/>
              </a:spcBef>
            </a:pPr>
            <a:r>
              <a:rPr lang="de-DE"/>
              <a:t>Geschäftsjahr</a:t>
            </a:r>
          </a:p>
        </p:txBody>
      </p:sp>
      <p:sp>
        <p:nvSpPr>
          <p:cNvPr id="181257" name="Line 9"/>
          <p:cNvSpPr>
            <a:spLocks noChangeShapeType="1"/>
          </p:cNvSpPr>
          <p:nvPr/>
        </p:nvSpPr>
        <p:spPr bwMode="auto">
          <a:xfrm>
            <a:off x="1447800" y="2743200"/>
            <a:ext cx="0" cy="457200"/>
          </a:xfrm>
          <a:prstGeom prst="line">
            <a:avLst/>
          </a:prstGeom>
          <a:noFill/>
          <a:ln w="19050">
            <a:solidFill>
              <a:srgbClr val="0000FF"/>
            </a:solidFill>
            <a:round/>
            <a:headEnd/>
            <a:tailEnd/>
          </a:ln>
        </p:spPr>
        <p:txBody>
          <a:bodyPr/>
          <a:lstStyle/>
          <a:p>
            <a:endParaRPr lang="de-DE"/>
          </a:p>
        </p:txBody>
      </p:sp>
      <p:sp>
        <p:nvSpPr>
          <p:cNvPr id="181258" name="Line 10"/>
          <p:cNvSpPr>
            <a:spLocks noChangeShapeType="1"/>
          </p:cNvSpPr>
          <p:nvPr/>
        </p:nvSpPr>
        <p:spPr bwMode="auto">
          <a:xfrm>
            <a:off x="2514600" y="2743200"/>
            <a:ext cx="0" cy="457200"/>
          </a:xfrm>
          <a:prstGeom prst="line">
            <a:avLst/>
          </a:prstGeom>
          <a:noFill/>
          <a:ln w="19050">
            <a:solidFill>
              <a:srgbClr val="0000FF"/>
            </a:solidFill>
            <a:round/>
            <a:headEnd/>
            <a:tailEnd/>
          </a:ln>
        </p:spPr>
        <p:txBody>
          <a:bodyPr/>
          <a:lstStyle/>
          <a:p>
            <a:endParaRPr lang="de-DE"/>
          </a:p>
        </p:txBody>
      </p:sp>
      <p:sp>
        <p:nvSpPr>
          <p:cNvPr id="181259" name="Line 11"/>
          <p:cNvSpPr>
            <a:spLocks noChangeShapeType="1"/>
          </p:cNvSpPr>
          <p:nvPr/>
        </p:nvSpPr>
        <p:spPr bwMode="auto">
          <a:xfrm>
            <a:off x="1447800" y="3124200"/>
            <a:ext cx="495300" cy="0"/>
          </a:xfrm>
          <a:prstGeom prst="line">
            <a:avLst/>
          </a:prstGeom>
          <a:noFill/>
          <a:ln w="9525">
            <a:solidFill>
              <a:srgbClr val="000000"/>
            </a:solidFill>
            <a:round/>
            <a:headEnd type="triangle" w="med" len="med"/>
            <a:tailEnd type="triangle" w="med" len="med"/>
          </a:ln>
        </p:spPr>
        <p:txBody>
          <a:bodyPr/>
          <a:lstStyle/>
          <a:p>
            <a:endParaRPr lang="de-DE"/>
          </a:p>
        </p:txBody>
      </p:sp>
      <p:sp>
        <p:nvSpPr>
          <p:cNvPr id="181260" name="Line 12"/>
          <p:cNvSpPr>
            <a:spLocks noChangeShapeType="1"/>
          </p:cNvSpPr>
          <p:nvPr/>
        </p:nvSpPr>
        <p:spPr bwMode="auto">
          <a:xfrm>
            <a:off x="1981200" y="3124200"/>
            <a:ext cx="533400" cy="0"/>
          </a:xfrm>
          <a:prstGeom prst="line">
            <a:avLst/>
          </a:prstGeom>
          <a:noFill/>
          <a:ln w="9525">
            <a:solidFill>
              <a:srgbClr val="000000"/>
            </a:solidFill>
            <a:round/>
            <a:headEnd type="triangle" w="med" len="med"/>
            <a:tailEnd type="triangle" w="med" len="med"/>
          </a:ln>
        </p:spPr>
        <p:txBody>
          <a:bodyPr/>
          <a:lstStyle/>
          <a:p>
            <a:endParaRPr lang="de-DE"/>
          </a:p>
        </p:txBody>
      </p:sp>
      <p:sp>
        <p:nvSpPr>
          <p:cNvPr id="181261" name="Text Box 13"/>
          <p:cNvSpPr txBox="1">
            <a:spLocks noChangeArrowheads="1"/>
          </p:cNvSpPr>
          <p:nvPr/>
        </p:nvSpPr>
        <p:spPr bwMode="auto">
          <a:xfrm>
            <a:off x="1447800" y="3200400"/>
            <a:ext cx="533400" cy="342900"/>
          </a:xfrm>
          <a:prstGeom prst="rect">
            <a:avLst/>
          </a:prstGeom>
          <a:solidFill>
            <a:srgbClr val="FFFFFF"/>
          </a:solidFill>
          <a:ln w="9525">
            <a:solidFill>
              <a:schemeClr val="tx1"/>
            </a:solidFill>
            <a:prstDash val="sysDot"/>
            <a:miter lim="800000"/>
            <a:headEnd/>
            <a:tailEnd/>
          </a:ln>
        </p:spPr>
        <p:txBody>
          <a:bodyPr/>
          <a:lstStyle/>
          <a:p>
            <a:pPr algn="ctr">
              <a:spcBef>
                <a:spcPct val="0"/>
              </a:spcBef>
            </a:pPr>
            <a:r>
              <a:rPr lang="de-DE"/>
              <a:t>- 10</a:t>
            </a:r>
            <a:r>
              <a:rPr lang="de-DE" sz="1200">
                <a:latin typeface="Times New Roman" pitchFamily="18" charset="0"/>
              </a:rPr>
              <a:t> </a:t>
            </a:r>
          </a:p>
        </p:txBody>
      </p:sp>
      <p:sp>
        <p:nvSpPr>
          <p:cNvPr id="181262" name="Text Box 14"/>
          <p:cNvSpPr txBox="1">
            <a:spLocks noChangeArrowheads="1"/>
          </p:cNvSpPr>
          <p:nvPr/>
        </p:nvSpPr>
        <p:spPr bwMode="auto">
          <a:xfrm>
            <a:off x="1981200" y="3200400"/>
            <a:ext cx="584200" cy="342900"/>
          </a:xfrm>
          <a:prstGeom prst="rect">
            <a:avLst/>
          </a:prstGeom>
          <a:solidFill>
            <a:srgbClr val="FFFFFF"/>
          </a:solidFill>
          <a:ln w="9525">
            <a:solidFill>
              <a:schemeClr val="tx1"/>
            </a:solidFill>
            <a:prstDash val="sysDot"/>
            <a:miter lim="800000"/>
            <a:headEnd/>
            <a:tailEnd/>
          </a:ln>
        </p:spPr>
        <p:txBody>
          <a:bodyPr/>
          <a:lstStyle/>
          <a:p>
            <a:pPr algn="ctr">
              <a:spcBef>
                <a:spcPct val="0"/>
              </a:spcBef>
            </a:pPr>
            <a:r>
              <a:rPr lang="de-DE"/>
              <a:t>+ 10</a:t>
            </a:r>
            <a:r>
              <a:rPr lang="de-DE" b="0">
                <a:latin typeface="Times New Roman" pitchFamily="18" charset="0"/>
              </a:rPr>
              <a:t> </a:t>
            </a:r>
          </a:p>
        </p:txBody>
      </p:sp>
      <p:sp>
        <p:nvSpPr>
          <p:cNvPr id="181263" name="Line 15"/>
          <p:cNvSpPr>
            <a:spLocks noChangeShapeType="1"/>
          </p:cNvSpPr>
          <p:nvPr/>
        </p:nvSpPr>
        <p:spPr bwMode="auto">
          <a:xfrm>
            <a:off x="152400" y="2895600"/>
            <a:ext cx="3200400" cy="0"/>
          </a:xfrm>
          <a:prstGeom prst="line">
            <a:avLst/>
          </a:prstGeom>
          <a:noFill/>
          <a:ln w="76200">
            <a:solidFill>
              <a:srgbClr val="008000"/>
            </a:solidFill>
            <a:round/>
            <a:headEnd/>
            <a:tailEnd type="triangle" w="med" len="med"/>
          </a:ln>
        </p:spPr>
        <p:txBody>
          <a:bodyPr/>
          <a:lstStyle/>
          <a:p>
            <a:endParaRPr lang="de-DE"/>
          </a:p>
        </p:txBody>
      </p:sp>
      <p:sp>
        <p:nvSpPr>
          <p:cNvPr id="181264" name="Line 16"/>
          <p:cNvSpPr>
            <a:spLocks noChangeShapeType="1"/>
          </p:cNvSpPr>
          <p:nvPr/>
        </p:nvSpPr>
        <p:spPr bwMode="auto">
          <a:xfrm>
            <a:off x="1981200" y="2209800"/>
            <a:ext cx="609600" cy="0"/>
          </a:xfrm>
          <a:prstGeom prst="line">
            <a:avLst/>
          </a:prstGeom>
          <a:noFill/>
          <a:ln w="25400">
            <a:solidFill>
              <a:srgbClr val="FF0000"/>
            </a:solidFill>
            <a:round/>
            <a:headEnd/>
            <a:tailEnd/>
          </a:ln>
        </p:spPr>
        <p:txBody>
          <a:bodyPr/>
          <a:lstStyle/>
          <a:p>
            <a:endParaRPr lang="de-DE"/>
          </a:p>
        </p:txBody>
      </p:sp>
      <p:sp>
        <p:nvSpPr>
          <p:cNvPr id="181265" name="Line 18"/>
          <p:cNvSpPr>
            <a:spLocks noChangeShapeType="1"/>
          </p:cNvSpPr>
          <p:nvPr/>
        </p:nvSpPr>
        <p:spPr bwMode="auto">
          <a:xfrm flipH="1">
            <a:off x="1981200" y="3429000"/>
            <a:ext cx="0" cy="2667000"/>
          </a:xfrm>
          <a:prstGeom prst="line">
            <a:avLst/>
          </a:prstGeom>
          <a:noFill/>
          <a:ln w="38100">
            <a:solidFill>
              <a:srgbClr val="0000FF"/>
            </a:solidFill>
            <a:round/>
            <a:headEnd/>
            <a:tailEnd/>
          </a:ln>
        </p:spPr>
        <p:txBody>
          <a:bodyPr/>
          <a:lstStyle/>
          <a:p>
            <a:endParaRPr lang="de-DE"/>
          </a:p>
        </p:txBody>
      </p:sp>
      <p:sp>
        <p:nvSpPr>
          <p:cNvPr id="181266" name="Text Box 19"/>
          <p:cNvSpPr txBox="1">
            <a:spLocks noChangeArrowheads="1"/>
          </p:cNvSpPr>
          <p:nvPr/>
        </p:nvSpPr>
        <p:spPr bwMode="auto">
          <a:xfrm>
            <a:off x="1066800" y="5334000"/>
            <a:ext cx="2019300" cy="381000"/>
          </a:xfrm>
          <a:prstGeom prst="rect">
            <a:avLst/>
          </a:prstGeom>
          <a:solidFill>
            <a:srgbClr val="C5E2FF"/>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sz="1600"/>
              <a:t>INVENTUR</a:t>
            </a:r>
          </a:p>
        </p:txBody>
      </p:sp>
      <p:sp>
        <p:nvSpPr>
          <p:cNvPr id="181267" name="Line 20"/>
          <p:cNvSpPr>
            <a:spLocks noChangeShapeType="1"/>
          </p:cNvSpPr>
          <p:nvPr/>
        </p:nvSpPr>
        <p:spPr bwMode="auto">
          <a:xfrm>
            <a:off x="3505200" y="685800"/>
            <a:ext cx="0" cy="4572000"/>
          </a:xfrm>
          <a:prstGeom prst="line">
            <a:avLst/>
          </a:prstGeom>
          <a:noFill/>
          <a:ln w="28575">
            <a:solidFill>
              <a:srgbClr val="FF0000"/>
            </a:solidFill>
            <a:round/>
            <a:headEnd/>
            <a:tailEnd/>
          </a:ln>
        </p:spPr>
        <p:txBody>
          <a:bodyPr/>
          <a:lstStyle/>
          <a:p>
            <a:endParaRPr lang="de-DE"/>
          </a:p>
        </p:txBody>
      </p:sp>
      <p:sp>
        <p:nvSpPr>
          <p:cNvPr id="181268" name="Text Box 21"/>
          <p:cNvSpPr txBox="1">
            <a:spLocks noChangeArrowheads="1"/>
          </p:cNvSpPr>
          <p:nvPr/>
        </p:nvSpPr>
        <p:spPr bwMode="auto">
          <a:xfrm>
            <a:off x="3733800" y="838200"/>
            <a:ext cx="2133600" cy="306388"/>
          </a:xfrm>
          <a:prstGeom prst="rect">
            <a:avLst/>
          </a:prstGeom>
          <a:solidFill>
            <a:srgbClr val="CFE7FF"/>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a:t>Inventar zum ...</a:t>
            </a:r>
          </a:p>
        </p:txBody>
      </p:sp>
      <p:sp>
        <p:nvSpPr>
          <p:cNvPr id="181269" name="Text Box 22"/>
          <p:cNvSpPr txBox="1">
            <a:spLocks noChangeArrowheads="1"/>
          </p:cNvSpPr>
          <p:nvPr/>
        </p:nvSpPr>
        <p:spPr bwMode="auto">
          <a:xfrm>
            <a:off x="3733800" y="1295400"/>
            <a:ext cx="2286000" cy="323850"/>
          </a:xfrm>
          <a:prstGeom prst="rect">
            <a:avLst/>
          </a:prstGeom>
          <a:solidFill>
            <a:srgbClr val="FFE2C5"/>
          </a:solidFill>
          <a:ln w="9525">
            <a:solidFill>
              <a:srgbClr val="000000"/>
            </a:solidFill>
            <a:miter lim="800000"/>
            <a:headEnd/>
            <a:tailEnd/>
          </a:ln>
        </p:spPr>
        <p:txBody>
          <a:bodyPr anchor="ctr"/>
          <a:lstStyle/>
          <a:p>
            <a:pPr>
              <a:spcBef>
                <a:spcPct val="0"/>
              </a:spcBef>
            </a:pPr>
            <a:r>
              <a:rPr lang="de-DE" sz="1600"/>
              <a:t>A. Vermögen</a:t>
            </a:r>
          </a:p>
        </p:txBody>
      </p:sp>
      <p:sp>
        <p:nvSpPr>
          <p:cNvPr id="181270" name="Text Box 23"/>
          <p:cNvSpPr txBox="1">
            <a:spLocks noChangeArrowheads="1"/>
          </p:cNvSpPr>
          <p:nvPr/>
        </p:nvSpPr>
        <p:spPr bwMode="auto">
          <a:xfrm>
            <a:off x="3886200" y="1752600"/>
            <a:ext cx="1905000" cy="457200"/>
          </a:xfrm>
          <a:prstGeom prst="rect">
            <a:avLst/>
          </a:prstGeom>
          <a:solidFill>
            <a:srgbClr val="FFE8C5"/>
          </a:solidFill>
          <a:ln w="9525">
            <a:solidFill>
              <a:srgbClr val="000000"/>
            </a:solidFill>
            <a:miter lim="800000"/>
            <a:headEnd/>
            <a:tailEnd/>
          </a:ln>
        </p:spPr>
        <p:txBody>
          <a:bodyPr anchor="ctr"/>
          <a:lstStyle/>
          <a:p>
            <a:pPr>
              <a:spcBef>
                <a:spcPct val="0"/>
              </a:spcBef>
            </a:pPr>
            <a:r>
              <a:rPr lang="de-DE"/>
              <a:t>I. Anlagevermögen</a:t>
            </a:r>
          </a:p>
        </p:txBody>
      </p:sp>
      <p:sp>
        <p:nvSpPr>
          <p:cNvPr id="181271" name="Text Box 24"/>
          <p:cNvSpPr txBox="1">
            <a:spLocks noChangeArrowheads="1"/>
          </p:cNvSpPr>
          <p:nvPr/>
        </p:nvSpPr>
        <p:spPr bwMode="auto">
          <a:xfrm>
            <a:off x="3886200" y="2286000"/>
            <a:ext cx="1905000" cy="457200"/>
          </a:xfrm>
          <a:prstGeom prst="rect">
            <a:avLst/>
          </a:prstGeom>
          <a:solidFill>
            <a:srgbClr val="FFE2C5"/>
          </a:solidFill>
          <a:ln w="9525">
            <a:solidFill>
              <a:srgbClr val="000000"/>
            </a:solidFill>
            <a:miter lim="800000"/>
            <a:headEnd/>
            <a:tailEnd/>
          </a:ln>
        </p:spPr>
        <p:txBody>
          <a:bodyPr anchor="ctr"/>
          <a:lstStyle/>
          <a:p>
            <a:pPr>
              <a:spcBef>
                <a:spcPct val="0"/>
              </a:spcBef>
            </a:pPr>
            <a:r>
              <a:rPr lang="de-DE"/>
              <a:t>II. Umlaufvermögen</a:t>
            </a:r>
          </a:p>
        </p:txBody>
      </p:sp>
      <p:sp>
        <p:nvSpPr>
          <p:cNvPr id="181272" name="Text Box 25"/>
          <p:cNvSpPr txBox="1">
            <a:spLocks noChangeArrowheads="1"/>
          </p:cNvSpPr>
          <p:nvPr/>
        </p:nvSpPr>
        <p:spPr bwMode="auto">
          <a:xfrm>
            <a:off x="3733800" y="2895600"/>
            <a:ext cx="2286000" cy="400050"/>
          </a:xfrm>
          <a:prstGeom prst="rect">
            <a:avLst/>
          </a:prstGeom>
          <a:solidFill>
            <a:srgbClr val="CCFFFF"/>
          </a:solidFill>
          <a:ln w="9525">
            <a:solidFill>
              <a:srgbClr val="000000"/>
            </a:solidFill>
            <a:miter lim="800000"/>
            <a:headEnd/>
            <a:tailEnd/>
          </a:ln>
        </p:spPr>
        <p:txBody>
          <a:bodyPr anchor="ctr"/>
          <a:lstStyle/>
          <a:p>
            <a:pPr>
              <a:spcBef>
                <a:spcPct val="0"/>
              </a:spcBef>
            </a:pPr>
            <a:r>
              <a:rPr lang="de-DE" sz="1600"/>
              <a:t>B. Schulden</a:t>
            </a:r>
          </a:p>
        </p:txBody>
      </p:sp>
      <p:sp>
        <p:nvSpPr>
          <p:cNvPr id="181273" name="Text Box 26"/>
          <p:cNvSpPr txBox="1">
            <a:spLocks noChangeArrowheads="1"/>
          </p:cNvSpPr>
          <p:nvPr/>
        </p:nvSpPr>
        <p:spPr bwMode="auto">
          <a:xfrm>
            <a:off x="3733800" y="3352800"/>
            <a:ext cx="2133600" cy="439738"/>
          </a:xfrm>
          <a:prstGeom prst="rect">
            <a:avLst/>
          </a:prstGeom>
          <a:solidFill>
            <a:srgbClr val="CCFFFF"/>
          </a:solidFill>
          <a:ln w="9525">
            <a:solidFill>
              <a:srgbClr val="000000"/>
            </a:solidFill>
            <a:miter lim="800000"/>
            <a:headEnd/>
            <a:tailEnd/>
          </a:ln>
        </p:spPr>
        <p:txBody>
          <a:bodyPr anchor="ctr"/>
          <a:lstStyle/>
          <a:p>
            <a:pPr>
              <a:spcBef>
                <a:spcPct val="0"/>
              </a:spcBef>
            </a:pPr>
            <a:r>
              <a:rPr lang="de-DE"/>
              <a:t>I. Langfrist. Schulden</a:t>
            </a:r>
          </a:p>
        </p:txBody>
      </p:sp>
      <p:sp>
        <p:nvSpPr>
          <p:cNvPr id="181274" name="Text Box 28"/>
          <p:cNvSpPr txBox="1">
            <a:spLocks noChangeArrowheads="1"/>
          </p:cNvSpPr>
          <p:nvPr/>
        </p:nvSpPr>
        <p:spPr bwMode="auto">
          <a:xfrm>
            <a:off x="3657600" y="4648200"/>
            <a:ext cx="2286000" cy="323850"/>
          </a:xfrm>
          <a:prstGeom prst="rect">
            <a:avLst/>
          </a:prstGeom>
          <a:solidFill>
            <a:srgbClr val="CCFFCC"/>
          </a:solidFill>
          <a:ln w="9525">
            <a:solidFill>
              <a:srgbClr val="000000"/>
            </a:solidFill>
            <a:miter lim="800000"/>
            <a:headEnd/>
            <a:tailEnd/>
          </a:ln>
        </p:spPr>
        <p:txBody>
          <a:bodyPr/>
          <a:lstStyle/>
          <a:p>
            <a:pPr>
              <a:spcBef>
                <a:spcPct val="0"/>
              </a:spcBef>
            </a:pPr>
            <a:r>
              <a:rPr lang="de-DE" sz="1600"/>
              <a:t>C. Reinvermögen</a:t>
            </a:r>
          </a:p>
        </p:txBody>
      </p:sp>
      <p:sp>
        <p:nvSpPr>
          <p:cNvPr id="181275" name="Line 29"/>
          <p:cNvSpPr>
            <a:spLocks noChangeShapeType="1"/>
          </p:cNvSpPr>
          <p:nvPr/>
        </p:nvSpPr>
        <p:spPr bwMode="auto">
          <a:xfrm flipV="1">
            <a:off x="1981200" y="6096000"/>
            <a:ext cx="2667000" cy="0"/>
          </a:xfrm>
          <a:prstGeom prst="line">
            <a:avLst/>
          </a:prstGeom>
          <a:noFill/>
          <a:ln w="38100">
            <a:solidFill>
              <a:srgbClr val="0000FF"/>
            </a:solidFill>
            <a:round/>
            <a:headEnd/>
            <a:tailEnd/>
          </a:ln>
        </p:spPr>
        <p:txBody>
          <a:bodyPr/>
          <a:lstStyle/>
          <a:p>
            <a:endParaRPr lang="de-DE"/>
          </a:p>
        </p:txBody>
      </p:sp>
      <p:sp>
        <p:nvSpPr>
          <p:cNvPr id="181276" name="Line 30"/>
          <p:cNvSpPr>
            <a:spLocks noChangeShapeType="1"/>
          </p:cNvSpPr>
          <p:nvPr/>
        </p:nvSpPr>
        <p:spPr bwMode="auto">
          <a:xfrm flipV="1">
            <a:off x="4648200" y="5715000"/>
            <a:ext cx="0" cy="381000"/>
          </a:xfrm>
          <a:prstGeom prst="line">
            <a:avLst/>
          </a:prstGeom>
          <a:noFill/>
          <a:ln w="38100">
            <a:solidFill>
              <a:srgbClr val="0000FF"/>
            </a:solidFill>
            <a:round/>
            <a:headEnd/>
            <a:tailEnd type="triangle" w="med" len="med"/>
          </a:ln>
        </p:spPr>
        <p:txBody>
          <a:bodyPr/>
          <a:lstStyle/>
          <a:p>
            <a:endParaRPr lang="de-DE"/>
          </a:p>
        </p:txBody>
      </p:sp>
      <p:sp>
        <p:nvSpPr>
          <p:cNvPr id="181277" name="Line 31"/>
          <p:cNvSpPr>
            <a:spLocks noChangeShapeType="1"/>
          </p:cNvSpPr>
          <p:nvPr/>
        </p:nvSpPr>
        <p:spPr bwMode="auto">
          <a:xfrm>
            <a:off x="6248400" y="685800"/>
            <a:ext cx="0" cy="4572000"/>
          </a:xfrm>
          <a:prstGeom prst="line">
            <a:avLst/>
          </a:prstGeom>
          <a:noFill/>
          <a:ln w="28575">
            <a:solidFill>
              <a:srgbClr val="FF0000"/>
            </a:solidFill>
            <a:round/>
            <a:headEnd/>
            <a:tailEnd/>
          </a:ln>
        </p:spPr>
        <p:txBody>
          <a:bodyPr/>
          <a:lstStyle/>
          <a:p>
            <a:endParaRPr lang="de-DE"/>
          </a:p>
        </p:txBody>
      </p:sp>
      <p:sp>
        <p:nvSpPr>
          <p:cNvPr id="181278" name="Text Box 32"/>
          <p:cNvSpPr txBox="1">
            <a:spLocks noChangeArrowheads="1"/>
          </p:cNvSpPr>
          <p:nvPr/>
        </p:nvSpPr>
        <p:spPr bwMode="auto">
          <a:xfrm>
            <a:off x="6705600" y="838200"/>
            <a:ext cx="1752600" cy="306388"/>
          </a:xfrm>
          <a:prstGeom prst="rect">
            <a:avLst/>
          </a:prstGeom>
          <a:solidFill>
            <a:srgbClr val="CFE7FF"/>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a:t>Bilanz zum</a:t>
            </a:r>
            <a:r>
              <a:rPr lang="de-DE" b="0"/>
              <a:t> </a:t>
            </a:r>
            <a:r>
              <a:rPr lang="de-DE"/>
              <a:t>...</a:t>
            </a:r>
          </a:p>
        </p:txBody>
      </p:sp>
      <p:sp>
        <p:nvSpPr>
          <p:cNvPr id="181279" name="Text Box 33"/>
          <p:cNvSpPr txBox="1">
            <a:spLocks noChangeArrowheads="1"/>
          </p:cNvSpPr>
          <p:nvPr/>
        </p:nvSpPr>
        <p:spPr bwMode="auto">
          <a:xfrm>
            <a:off x="6553200" y="1676400"/>
            <a:ext cx="914400" cy="533400"/>
          </a:xfrm>
          <a:prstGeom prst="rect">
            <a:avLst/>
          </a:prstGeom>
          <a:solidFill>
            <a:srgbClr val="FFE8C5"/>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sz="1600"/>
              <a:t>AV</a:t>
            </a:r>
          </a:p>
        </p:txBody>
      </p:sp>
      <p:sp>
        <p:nvSpPr>
          <p:cNvPr id="181280" name="Text Box 34"/>
          <p:cNvSpPr txBox="1">
            <a:spLocks noChangeArrowheads="1"/>
          </p:cNvSpPr>
          <p:nvPr/>
        </p:nvSpPr>
        <p:spPr bwMode="auto">
          <a:xfrm>
            <a:off x="6553200" y="2286000"/>
            <a:ext cx="914400" cy="457200"/>
          </a:xfrm>
          <a:prstGeom prst="rect">
            <a:avLst/>
          </a:prstGeom>
          <a:solidFill>
            <a:srgbClr val="FFE2C5"/>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sz="1600"/>
              <a:t>UV</a:t>
            </a:r>
          </a:p>
        </p:txBody>
      </p:sp>
      <p:sp>
        <p:nvSpPr>
          <p:cNvPr id="181281" name="Text Box 35"/>
          <p:cNvSpPr txBox="1">
            <a:spLocks noChangeArrowheads="1"/>
          </p:cNvSpPr>
          <p:nvPr/>
        </p:nvSpPr>
        <p:spPr bwMode="auto">
          <a:xfrm>
            <a:off x="7696200" y="1676400"/>
            <a:ext cx="800100" cy="4572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sz="1600"/>
              <a:t>EK</a:t>
            </a:r>
          </a:p>
        </p:txBody>
      </p:sp>
      <p:sp>
        <p:nvSpPr>
          <p:cNvPr id="181282" name="Text Box 36"/>
          <p:cNvSpPr txBox="1">
            <a:spLocks noChangeArrowheads="1"/>
          </p:cNvSpPr>
          <p:nvPr/>
        </p:nvSpPr>
        <p:spPr bwMode="auto">
          <a:xfrm>
            <a:off x="7696200" y="2209800"/>
            <a:ext cx="838200" cy="533400"/>
          </a:xfrm>
          <a:prstGeom prst="rect">
            <a:avLst/>
          </a:prstGeom>
          <a:solidFill>
            <a:srgbClr val="CCFFFF"/>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sz="1600"/>
              <a:t>FK</a:t>
            </a:r>
          </a:p>
        </p:txBody>
      </p:sp>
      <p:sp>
        <p:nvSpPr>
          <p:cNvPr id="181283" name="Line 37"/>
          <p:cNvSpPr>
            <a:spLocks noChangeShapeType="1"/>
          </p:cNvSpPr>
          <p:nvPr/>
        </p:nvSpPr>
        <p:spPr bwMode="auto">
          <a:xfrm>
            <a:off x="5791200" y="1905000"/>
            <a:ext cx="762000" cy="0"/>
          </a:xfrm>
          <a:prstGeom prst="line">
            <a:avLst/>
          </a:prstGeom>
          <a:noFill/>
          <a:ln w="28575">
            <a:solidFill>
              <a:srgbClr val="0000FF"/>
            </a:solidFill>
            <a:round/>
            <a:headEnd/>
            <a:tailEnd type="triangle" w="med" len="med"/>
          </a:ln>
        </p:spPr>
        <p:txBody>
          <a:bodyPr/>
          <a:lstStyle/>
          <a:p>
            <a:endParaRPr lang="de-DE"/>
          </a:p>
        </p:txBody>
      </p:sp>
      <p:sp>
        <p:nvSpPr>
          <p:cNvPr id="181284" name="Line 38"/>
          <p:cNvSpPr>
            <a:spLocks noChangeShapeType="1"/>
          </p:cNvSpPr>
          <p:nvPr/>
        </p:nvSpPr>
        <p:spPr bwMode="auto">
          <a:xfrm>
            <a:off x="5791200" y="2514600"/>
            <a:ext cx="762000" cy="0"/>
          </a:xfrm>
          <a:prstGeom prst="line">
            <a:avLst/>
          </a:prstGeom>
          <a:noFill/>
          <a:ln w="28575">
            <a:solidFill>
              <a:srgbClr val="0000FF"/>
            </a:solidFill>
            <a:round/>
            <a:headEnd/>
            <a:tailEnd type="triangle" w="med" len="med"/>
          </a:ln>
        </p:spPr>
        <p:txBody>
          <a:bodyPr/>
          <a:lstStyle/>
          <a:p>
            <a:endParaRPr lang="de-DE"/>
          </a:p>
        </p:txBody>
      </p:sp>
      <p:sp>
        <p:nvSpPr>
          <p:cNvPr id="181285" name="Text Box 39"/>
          <p:cNvSpPr txBox="1">
            <a:spLocks noChangeArrowheads="1"/>
          </p:cNvSpPr>
          <p:nvPr/>
        </p:nvSpPr>
        <p:spPr bwMode="auto">
          <a:xfrm>
            <a:off x="6477000" y="1330325"/>
            <a:ext cx="838200" cy="269875"/>
          </a:xfrm>
          <a:prstGeom prst="rect">
            <a:avLst/>
          </a:prstGeom>
          <a:solidFill>
            <a:srgbClr val="FFFFFF"/>
          </a:solidFill>
          <a:ln w="9525">
            <a:solidFill>
              <a:schemeClr val="tx1"/>
            </a:solidFill>
            <a:miter lim="800000"/>
            <a:headEnd/>
            <a:tailEnd/>
          </a:ln>
        </p:spPr>
        <p:txBody>
          <a:bodyPr anchor="ctr"/>
          <a:lstStyle/>
          <a:p>
            <a:pPr>
              <a:spcBef>
                <a:spcPct val="0"/>
              </a:spcBef>
            </a:pPr>
            <a:r>
              <a:rPr lang="de-DE"/>
              <a:t>Aktiva</a:t>
            </a:r>
          </a:p>
        </p:txBody>
      </p:sp>
      <p:sp>
        <p:nvSpPr>
          <p:cNvPr id="181286" name="Text Box 40"/>
          <p:cNvSpPr txBox="1">
            <a:spLocks noChangeArrowheads="1"/>
          </p:cNvSpPr>
          <p:nvPr/>
        </p:nvSpPr>
        <p:spPr bwMode="auto">
          <a:xfrm>
            <a:off x="7696200" y="1330325"/>
            <a:ext cx="882650" cy="269875"/>
          </a:xfrm>
          <a:prstGeom prst="rect">
            <a:avLst/>
          </a:prstGeom>
          <a:solidFill>
            <a:srgbClr val="FFFFFF"/>
          </a:solidFill>
          <a:ln w="9525">
            <a:solidFill>
              <a:schemeClr val="tx1"/>
            </a:solidFill>
            <a:miter lim="800000"/>
            <a:headEnd/>
            <a:tailEnd/>
          </a:ln>
        </p:spPr>
        <p:txBody>
          <a:bodyPr anchor="ctr"/>
          <a:lstStyle/>
          <a:p>
            <a:pPr>
              <a:spcBef>
                <a:spcPct val="0"/>
              </a:spcBef>
            </a:pPr>
            <a:r>
              <a:rPr lang="de-DE"/>
              <a:t>Passiva</a:t>
            </a:r>
          </a:p>
        </p:txBody>
      </p:sp>
      <p:sp>
        <p:nvSpPr>
          <p:cNvPr id="181287" name="Line 41"/>
          <p:cNvSpPr>
            <a:spLocks noChangeShapeType="1"/>
          </p:cNvSpPr>
          <p:nvPr/>
        </p:nvSpPr>
        <p:spPr bwMode="auto">
          <a:xfrm>
            <a:off x="6400800" y="1600200"/>
            <a:ext cx="2362200" cy="0"/>
          </a:xfrm>
          <a:prstGeom prst="line">
            <a:avLst/>
          </a:prstGeom>
          <a:noFill/>
          <a:ln w="28575">
            <a:solidFill>
              <a:srgbClr val="000000"/>
            </a:solidFill>
            <a:round/>
            <a:headEnd/>
            <a:tailEnd/>
          </a:ln>
        </p:spPr>
        <p:txBody>
          <a:bodyPr/>
          <a:lstStyle/>
          <a:p>
            <a:endParaRPr lang="de-DE"/>
          </a:p>
        </p:txBody>
      </p:sp>
      <p:sp>
        <p:nvSpPr>
          <p:cNvPr id="181288" name="Line 42"/>
          <p:cNvSpPr>
            <a:spLocks noChangeShapeType="1"/>
          </p:cNvSpPr>
          <p:nvPr/>
        </p:nvSpPr>
        <p:spPr bwMode="auto">
          <a:xfrm>
            <a:off x="7620000" y="1371600"/>
            <a:ext cx="0" cy="1524000"/>
          </a:xfrm>
          <a:prstGeom prst="line">
            <a:avLst/>
          </a:prstGeom>
          <a:noFill/>
          <a:ln w="28575">
            <a:solidFill>
              <a:srgbClr val="000000"/>
            </a:solidFill>
            <a:round/>
            <a:headEnd/>
            <a:tailEnd/>
          </a:ln>
        </p:spPr>
        <p:txBody>
          <a:bodyPr/>
          <a:lstStyle/>
          <a:p>
            <a:endParaRPr lang="de-DE"/>
          </a:p>
        </p:txBody>
      </p:sp>
      <p:sp>
        <p:nvSpPr>
          <p:cNvPr id="181289" name="Line 43"/>
          <p:cNvSpPr>
            <a:spLocks noChangeShapeType="1"/>
          </p:cNvSpPr>
          <p:nvPr/>
        </p:nvSpPr>
        <p:spPr bwMode="auto">
          <a:xfrm>
            <a:off x="6400800" y="2895600"/>
            <a:ext cx="2362200" cy="0"/>
          </a:xfrm>
          <a:prstGeom prst="line">
            <a:avLst/>
          </a:prstGeom>
          <a:noFill/>
          <a:ln w="28575">
            <a:solidFill>
              <a:srgbClr val="000000"/>
            </a:solidFill>
            <a:round/>
            <a:headEnd/>
            <a:tailEnd/>
          </a:ln>
        </p:spPr>
        <p:txBody>
          <a:bodyPr/>
          <a:lstStyle/>
          <a:p>
            <a:endParaRPr lang="de-DE"/>
          </a:p>
        </p:txBody>
      </p:sp>
      <p:sp>
        <p:nvSpPr>
          <p:cNvPr id="181290" name="Line 44"/>
          <p:cNvSpPr>
            <a:spLocks noChangeShapeType="1"/>
          </p:cNvSpPr>
          <p:nvPr/>
        </p:nvSpPr>
        <p:spPr bwMode="auto">
          <a:xfrm>
            <a:off x="6705600" y="3810000"/>
            <a:ext cx="2209800" cy="0"/>
          </a:xfrm>
          <a:prstGeom prst="line">
            <a:avLst/>
          </a:prstGeom>
          <a:noFill/>
          <a:ln w="28575">
            <a:solidFill>
              <a:srgbClr val="0000FF"/>
            </a:solidFill>
            <a:round/>
            <a:headEnd/>
            <a:tailEnd/>
          </a:ln>
        </p:spPr>
        <p:txBody>
          <a:bodyPr/>
          <a:lstStyle/>
          <a:p>
            <a:endParaRPr lang="de-DE"/>
          </a:p>
        </p:txBody>
      </p:sp>
      <p:sp>
        <p:nvSpPr>
          <p:cNvPr id="181291" name="Line 45"/>
          <p:cNvSpPr>
            <a:spLocks noChangeShapeType="1"/>
          </p:cNvSpPr>
          <p:nvPr/>
        </p:nvSpPr>
        <p:spPr bwMode="auto">
          <a:xfrm flipH="1">
            <a:off x="8534400" y="1828800"/>
            <a:ext cx="457200" cy="0"/>
          </a:xfrm>
          <a:prstGeom prst="line">
            <a:avLst/>
          </a:prstGeom>
          <a:noFill/>
          <a:ln w="28575">
            <a:solidFill>
              <a:srgbClr val="FF0000"/>
            </a:solidFill>
            <a:round/>
            <a:headEnd/>
            <a:tailEnd type="triangle" w="med" len="med"/>
          </a:ln>
        </p:spPr>
        <p:txBody>
          <a:bodyPr/>
          <a:lstStyle/>
          <a:p>
            <a:endParaRPr lang="de-DE"/>
          </a:p>
        </p:txBody>
      </p:sp>
      <p:sp>
        <p:nvSpPr>
          <p:cNvPr id="181292" name="Line 46"/>
          <p:cNvSpPr>
            <a:spLocks noChangeShapeType="1"/>
          </p:cNvSpPr>
          <p:nvPr/>
        </p:nvSpPr>
        <p:spPr bwMode="auto">
          <a:xfrm>
            <a:off x="5867400" y="3581400"/>
            <a:ext cx="838200" cy="0"/>
          </a:xfrm>
          <a:prstGeom prst="line">
            <a:avLst/>
          </a:prstGeom>
          <a:noFill/>
          <a:ln w="28575">
            <a:solidFill>
              <a:srgbClr val="0000FF"/>
            </a:solidFill>
            <a:round/>
            <a:headEnd/>
            <a:tailEnd/>
          </a:ln>
        </p:spPr>
        <p:txBody>
          <a:bodyPr/>
          <a:lstStyle/>
          <a:p>
            <a:endParaRPr lang="de-DE"/>
          </a:p>
        </p:txBody>
      </p:sp>
      <p:sp>
        <p:nvSpPr>
          <p:cNvPr id="181293" name="Line 47"/>
          <p:cNvSpPr>
            <a:spLocks noChangeShapeType="1"/>
          </p:cNvSpPr>
          <p:nvPr/>
        </p:nvSpPr>
        <p:spPr bwMode="auto">
          <a:xfrm>
            <a:off x="5867400" y="4114800"/>
            <a:ext cx="838200" cy="0"/>
          </a:xfrm>
          <a:prstGeom prst="line">
            <a:avLst/>
          </a:prstGeom>
          <a:noFill/>
          <a:ln w="28575">
            <a:solidFill>
              <a:srgbClr val="0000FF"/>
            </a:solidFill>
            <a:round/>
            <a:headEnd/>
            <a:tailEnd/>
          </a:ln>
        </p:spPr>
        <p:txBody>
          <a:bodyPr/>
          <a:lstStyle/>
          <a:p>
            <a:endParaRPr lang="de-DE"/>
          </a:p>
        </p:txBody>
      </p:sp>
      <p:sp>
        <p:nvSpPr>
          <p:cNvPr id="181294" name="Line 48"/>
          <p:cNvSpPr>
            <a:spLocks noChangeShapeType="1"/>
          </p:cNvSpPr>
          <p:nvPr/>
        </p:nvSpPr>
        <p:spPr bwMode="auto">
          <a:xfrm>
            <a:off x="5943600" y="4800600"/>
            <a:ext cx="3048000" cy="0"/>
          </a:xfrm>
          <a:prstGeom prst="line">
            <a:avLst/>
          </a:prstGeom>
          <a:noFill/>
          <a:ln w="28575">
            <a:solidFill>
              <a:srgbClr val="FF0000"/>
            </a:solidFill>
            <a:round/>
            <a:headEnd/>
            <a:tailEnd/>
          </a:ln>
        </p:spPr>
        <p:txBody>
          <a:bodyPr/>
          <a:lstStyle/>
          <a:p>
            <a:endParaRPr lang="de-DE"/>
          </a:p>
        </p:txBody>
      </p:sp>
      <p:sp>
        <p:nvSpPr>
          <p:cNvPr id="181295" name="Line 49"/>
          <p:cNvSpPr>
            <a:spLocks noChangeShapeType="1"/>
          </p:cNvSpPr>
          <p:nvPr/>
        </p:nvSpPr>
        <p:spPr bwMode="auto">
          <a:xfrm>
            <a:off x="8915400" y="2438400"/>
            <a:ext cx="0" cy="1371600"/>
          </a:xfrm>
          <a:prstGeom prst="line">
            <a:avLst/>
          </a:prstGeom>
          <a:noFill/>
          <a:ln w="28575">
            <a:solidFill>
              <a:srgbClr val="0000FF"/>
            </a:solidFill>
            <a:round/>
            <a:headEnd/>
            <a:tailEnd/>
          </a:ln>
        </p:spPr>
        <p:txBody>
          <a:bodyPr/>
          <a:lstStyle/>
          <a:p>
            <a:endParaRPr lang="de-DE"/>
          </a:p>
        </p:txBody>
      </p:sp>
      <p:sp>
        <p:nvSpPr>
          <p:cNvPr id="181296" name="Line 50"/>
          <p:cNvSpPr>
            <a:spLocks noChangeShapeType="1"/>
          </p:cNvSpPr>
          <p:nvPr/>
        </p:nvSpPr>
        <p:spPr bwMode="auto">
          <a:xfrm flipH="1">
            <a:off x="8534400" y="2438400"/>
            <a:ext cx="381000" cy="0"/>
          </a:xfrm>
          <a:prstGeom prst="line">
            <a:avLst/>
          </a:prstGeom>
          <a:noFill/>
          <a:ln w="28575">
            <a:solidFill>
              <a:srgbClr val="0000FF"/>
            </a:solidFill>
            <a:round/>
            <a:headEnd/>
            <a:tailEnd type="triangle" w="med" len="med"/>
          </a:ln>
        </p:spPr>
        <p:txBody>
          <a:bodyPr/>
          <a:lstStyle/>
          <a:p>
            <a:endParaRPr lang="de-DE"/>
          </a:p>
        </p:txBody>
      </p:sp>
      <p:sp>
        <p:nvSpPr>
          <p:cNvPr id="181297" name="Text Box 51"/>
          <p:cNvSpPr txBox="1">
            <a:spLocks noChangeArrowheads="1"/>
          </p:cNvSpPr>
          <p:nvPr/>
        </p:nvSpPr>
        <p:spPr bwMode="auto">
          <a:xfrm>
            <a:off x="6553200" y="5334000"/>
            <a:ext cx="2133600" cy="342900"/>
          </a:xfrm>
          <a:prstGeom prst="rect">
            <a:avLst/>
          </a:prstGeom>
          <a:solidFill>
            <a:srgbClr val="C5E2FF"/>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sz="1600"/>
              <a:t>BILANZ</a:t>
            </a:r>
          </a:p>
        </p:txBody>
      </p:sp>
      <p:sp>
        <p:nvSpPr>
          <p:cNvPr id="181298" name="Line 52"/>
          <p:cNvSpPr>
            <a:spLocks noChangeShapeType="1"/>
          </p:cNvSpPr>
          <p:nvPr/>
        </p:nvSpPr>
        <p:spPr bwMode="auto">
          <a:xfrm>
            <a:off x="5105400" y="5715000"/>
            <a:ext cx="0" cy="381000"/>
          </a:xfrm>
          <a:prstGeom prst="line">
            <a:avLst/>
          </a:prstGeom>
          <a:noFill/>
          <a:ln w="38100">
            <a:solidFill>
              <a:srgbClr val="0000FF"/>
            </a:solidFill>
            <a:round/>
            <a:headEnd/>
            <a:tailEnd/>
          </a:ln>
        </p:spPr>
        <p:txBody>
          <a:bodyPr/>
          <a:lstStyle/>
          <a:p>
            <a:endParaRPr lang="de-DE"/>
          </a:p>
        </p:txBody>
      </p:sp>
      <p:sp>
        <p:nvSpPr>
          <p:cNvPr id="181299" name="Line 53"/>
          <p:cNvSpPr>
            <a:spLocks noChangeShapeType="1"/>
          </p:cNvSpPr>
          <p:nvPr/>
        </p:nvSpPr>
        <p:spPr bwMode="auto">
          <a:xfrm>
            <a:off x="5105400" y="6096000"/>
            <a:ext cx="2590800" cy="0"/>
          </a:xfrm>
          <a:prstGeom prst="line">
            <a:avLst/>
          </a:prstGeom>
          <a:noFill/>
          <a:ln w="38100">
            <a:solidFill>
              <a:srgbClr val="0000FF"/>
            </a:solidFill>
            <a:round/>
            <a:headEnd/>
            <a:tailEnd/>
          </a:ln>
        </p:spPr>
        <p:txBody>
          <a:bodyPr/>
          <a:lstStyle/>
          <a:p>
            <a:endParaRPr lang="de-DE"/>
          </a:p>
        </p:txBody>
      </p:sp>
      <p:sp>
        <p:nvSpPr>
          <p:cNvPr id="181300" name="Line 54"/>
          <p:cNvSpPr>
            <a:spLocks noChangeShapeType="1"/>
          </p:cNvSpPr>
          <p:nvPr/>
        </p:nvSpPr>
        <p:spPr bwMode="auto">
          <a:xfrm flipV="1">
            <a:off x="7696200" y="5715000"/>
            <a:ext cx="0" cy="381000"/>
          </a:xfrm>
          <a:prstGeom prst="line">
            <a:avLst/>
          </a:prstGeom>
          <a:noFill/>
          <a:ln w="38100">
            <a:solidFill>
              <a:srgbClr val="0000FF"/>
            </a:solidFill>
            <a:round/>
            <a:headEnd/>
            <a:tailEnd type="triangle" w="med" len="med"/>
          </a:ln>
        </p:spPr>
        <p:txBody>
          <a:bodyPr/>
          <a:lstStyle/>
          <a:p>
            <a:endParaRPr lang="de-DE"/>
          </a:p>
        </p:txBody>
      </p:sp>
      <p:sp>
        <p:nvSpPr>
          <p:cNvPr id="181301" name="Text Box 55"/>
          <p:cNvSpPr txBox="1">
            <a:spLocks noChangeArrowheads="1"/>
          </p:cNvSpPr>
          <p:nvPr/>
        </p:nvSpPr>
        <p:spPr bwMode="auto">
          <a:xfrm>
            <a:off x="3733800" y="5334000"/>
            <a:ext cx="2057400" cy="342900"/>
          </a:xfrm>
          <a:prstGeom prst="rect">
            <a:avLst/>
          </a:prstGeom>
          <a:solidFill>
            <a:srgbClr val="C5E2FF"/>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sz="1600"/>
              <a:t>INVENTAR</a:t>
            </a:r>
          </a:p>
        </p:txBody>
      </p:sp>
      <p:sp>
        <p:nvSpPr>
          <p:cNvPr id="181302" name="Line 56"/>
          <p:cNvSpPr>
            <a:spLocks noChangeShapeType="1"/>
          </p:cNvSpPr>
          <p:nvPr/>
        </p:nvSpPr>
        <p:spPr bwMode="auto">
          <a:xfrm>
            <a:off x="6705600" y="3581400"/>
            <a:ext cx="0" cy="533400"/>
          </a:xfrm>
          <a:prstGeom prst="line">
            <a:avLst/>
          </a:prstGeom>
          <a:noFill/>
          <a:ln w="28575">
            <a:solidFill>
              <a:srgbClr val="0000FF"/>
            </a:solidFill>
            <a:round/>
            <a:headEnd/>
            <a:tailEnd/>
          </a:ln>
        </p:spPr>
        <p:txBody>
          <a:bodyPr/>
          <a:lstStyle/>
          <a:p>
            <a:endParaRPr lang="de-DE"/>
          </a:p>
        </p:txBody>
      </p:sp>
      <p:sp>
        <p:nvSpPr>
          <p:cNvPr id="181303" name="Line 57"/>
          <p:cNvSpPr>
            <a:spLocks noChangeShapeType="1"/>
          </p:cNvSpPr>
          <p:nvPr/>
        </p:nvSpPr>
        <p:spPr bwMode="auto">
          <a:xfrm flipH="1">
            <a:off x="8991600" y="1828800"/>
            <a:ext cx="0" cy="2971800"/>
          </a:xfrm>
          <a:prstGeom prst="line">
            <a:avLst/>
          </a:prstGeom>
          <a:noFill/>
          <a:ln w="28575">
            <a:solidFill>
              <a:srgbClr val="FF0000"/>
            </a:solidFill>
            <a:round/>
            <a:headEnd/>
            <a:tailEnd/>
          </a:ln>
        </p:spPr>
        <p:txBody>
          <a:bodyPr/>
          <a:lstStyle/>
          <a:p>
            <a:endParaRPr lang="de-DE"/>
          </a:p>
        </p:txBody>
      </p:sp>
      <p:sp>
        <p:nvSpPr>
          <p:cNvPr id="181304" name="Line 59"/>
          <p:cNvSpPr>
            <a:spLocks noChangeShapeType="1"/>
          </p:cNvSpPr>
          <p:nvPr/>
        </p:nvSpPr>
        <p:spPr bwMode="auto">
          <a:xfrm>
            <a:off x="3657600" y="4419600"/>
            <a:ext cx="2362200" cy="0"/>
          </a:xfrm>
          <a:prstGeom prst="line">
            <a:avLst/>
          </a:prstGeom>
          <a:noFill/>
          <a:ln w="28575">
            <a:solidFill>
              <a:schemeClr val="tx1"/>
            </a:solidFill>
            <a:round/>
            <a:headEnd/>
            <a:tailEnd/>
          </a:ln>
        </p:spPr>
        <p:txBody>
          <a:bodyPr/>
          <a:lstStyle/>
          <a:p>
            <a:endParaRPr lang="de-DE"/>
          </a:p>
        </p:txBody>
      </p:sp>
      <p:sp>
        <p:nvSpPr>
          <p:cNvPr id="7226" name="Line 64"/>
          <p:cNvSpPr>
            <a:spLocks noChangeShapeType="1"/>
          </p:cNvSpPr>
          <p:nvPr/>
        </p:nvSpPr>
        <p:spPr bwMode="auto">
          <a:xfrm>
            <a:off x="7620000" y="3048000"/>
            <a:ext cx="0" cy="2286000"/>
          </a:xfrm>
          <a:prstGeom prst="line">
            <a:avLst/>
          </a:prstGeom>
          <a:noFill/>
          <a:ln w="28575">
            <a:solidFill>
              <a:schemeClr val="tx1"/>
            </a:solidFill>
            <a:round/>
            <a:headEnd/>
            <a:tailEnd/>
          </a:ln>
        </p:spPr>
        <p:txBody>
          <a:bodyPr>
            <a:spAutoFit/>
          </a:bodyPr>
          <a:lstStyle/>
          <a:p>
            <a:endParaRPr lang="de-DE"/>
          </a:p>
        </p:txBody>
      </p:sp>
      <p:pic>
        <p:nvPicPr>
          <p:cNvPr id="181311" name="Picture 58" descr="3112"/>
          <p:cNvPicPr>
            <a:picLocks noChangeAspect="1" noChangeArrowheads="1"/>
          </p:cNvPicPr>
          <p:nvPr/>
        </p:nvPicPr>
        <p:blipFill>
          <a:blip r:embed="rId4" cstate="print"/>
          <a:srcRect/>
          <a:stretch>
            <a:fillRect/>
          </a:stretch>
        </p:blipFill>
        <p:spPr bwMode="auto">
          <a:xfrm>
            <a:off x="2133600" y="1752600"/>
            <a:ext cx="477838" cy="544513"/>
          </a:xfrm>
          <a:prstGeom prst="rect">
            <a:avLst/>
          </a:prstGeom>
          <a:noFill/>
          <a:ln w="12700">
            <a:solidFill>
              <a:schemeClr val="tx1"/>
            </a:solidFill>
            <a:miter lim="800000"/>
            <a:headEnd/>
            <a:tailEnd/>
          </a:ln>
        </p:spPr>
      </p:pic>
      <p:sp>
        <p:nvSpPr>
          <p:cNvPr id="181312" name="Text Box 27"/>
          <p:cNvSpPr txBox="1">
            <a:spLocks noChangeArrowheads="1"/>
          </p:cNvSpPr>
          <p:nvPr/>
        </p:nvSpPr>
        <p:spPr bwMode="auto">
          <a:xfrm>
            <a:off x="3733800" y="3886200"/>
            <a:ext cx="2171700" cy="381000"/>
          </a:xfrm>
          <a:prstGeom prst="rect">
            <a:avLst/>
          </a:prstGeom>
          <a:solidFill>
            <a:srgbClr val="CCFFFF"/>
          </a:solidFill>
          <a:ln w="9525">
            <a:solidFill>
              <a:srgbClr val="000000"/>
            </a:solidFill>
            <a:miter lim="800000"/>
            <a:headEnd/>
            <a:tailEnd/>
          </a:ln>
        </p:spPr>
        <p:txBody>
          <a:bodyPr anchor="ctr"/>
          <a:lstStyle/>
          <a:p>
            <a:pPr>
              <a:spcBef>
                <a:spcPct val="0"/>
              </a:spcBef>
            </a:pPr>
            <a:r>
              <a:rPr lang="de-DE"/>
              <a:t>II. Kurzfrist. Schulden</a:t>
            </a:r>
          </a:p>
        </p:txBody>
      </p:sp>
      <p:sp>
        <p:nvSpPr>
          <p:cNvPr id="181313" name="Line 65"/>
          <p:cNvSpPr>
            <a:spLocks noChangeShapeType="1"/>
          </p:cNvSpPr>
          <p:nvPr/>
        </p:nvSpPr>
        <p:spPr bwMode="auto">
          <a:xfrm>
            <a:off x="533400" y="914400"/>
            <a:ext cx="533400" cy="0"/>
          </a:xfrm>
          <a:prstGeom prst="line">
            <a:avLst/>
          </a:prstGeom>
          <a:noFill/>
          <a:ln w="76200">
            <a:solidFill>
              <a:srgbClr val="008000"/>
            </a:solidFill>
            <a:round/>
            <a:headEnd/>
            <a:tailEnd type="triangle" w="med" len="med"/>
          </a:ln>
        </p:spPr>
        <p:txBody>
          <a:bodyPr/>
          <a:lstStyle/>
          <a:p>
            <a:endParaRPr lang="de-DE"/>
          </a:p>
        </p:txBody>
      </p:sp>
      <p:sp>
        <p:nvSpPr>
          <p:cNvPr id="181314" name="Line 66"/>
          <p:cNvSpPr>
            <a:spLocks noChangeShapeType="1"/>
          </p:cNvSpPr>
          <p:nvPr/>
        </p:nvSpPr>
        <p:spPr bwMode="auto">
          <a:xfrm>
            <a:off x="2895600" y="990600"/>
            <a:ext cx="457200" cy="0"/>
          </a:xfrm>
          <a:prstGeom prst="line">
            <a:avLst/>
          </a:prstGeom>
          <a:noFill/>
          <a:ln w="76200">
            <a:solidFill>
              <a:srgbClr val="008000"/>
            </a:solidFill>
            <a:round/>
            <a:headEnd/>
            <a:tailEnd type="triangle" w="med" len="med"/>
          </a:ln>
        </p:spPr>
        <p:txBody>
          <a:bodyPr/>
          <a:lstStyle/>
          <a:p>
            <a:endParaRPr lang="de-DE"/>
          </a:p>
        </p:txBody>
      </p:sp>
      <p:graphicFrame>
        <p:nvGraphicFramePr>
          <p:cNvPr id="7170" name="Object 67"/>
          <p:cNvGraphicFramePr>
            <a:graphicFrameLocks noChangeAspect="1"/>
          </p:cNvGraphicFramePr>
          <p:nvPr/>
        </p:nvGraphicFramePr>
        <p:xfrm>
          <a:off x="1066800" y="304800"/>
          <a:ext cx="1828800" cy="1252538"/>
        </p:xfrm>
        <a:graphic>
          <a:graphicData uri="http://schemas.openxmlformats.org/presentationml/2006/ole">
            <p:oleObj spid="_x0000_s7170" name="Paint Shop Pro Image" r:id="rId5" imgW="5209756" imgH="3570732" progId="">
              <p:embed/>
            </p:oleObj>
          </a:graphicData>
        </a:graphic>
      </p:graphicFrame>
      <p:sp>
        <p:nvSpPr>
          <p:cNvPr id="181316" name="Text Box 68"/>
          <p:cNvSpPr txBox="1">
            <a:spLocks noChangeArrowheads="1"/>
          </p:cNvSpPr>
          <p:nvPr/>
        </p:nvSpPr>
        <p:spPr bwMode="auto">
          <a:xfrm>
            <a:off x="1066800" y="304800"/>
            <a:ext cx="1143000" cy="457200"/>
          </a:xfrm>
          <a:prstGeom prst="rect">
            <a:avLst/>
          </a:prstGeom>
          <a:noFill/>
          <a:ln w="9525">
            <a:noFill/>
            <a:miter lim="800000"/>
            <a:headEnd/>
            <a:tailEnd/>
          </a:ln>
        </p:spPr>
        <p:txBody>
          <a:bodyPr>
            <a:spAutoFit/>
          </a:bodyPr>
          <a:lstStyle/>
          <a:p>
            <a:pPr eaLnBrk="1" hangingPunct="1"/>
            <a:r>
              <a:rPr lang="de-DE" sz="1200"/>
              <a:t>Unter-nehmen</a:t>
            </a:r>
            <a:endParaRPr lang="de-DE" sz="1600"/>
          </a:p>
        </p:txBody>
      </p:sp>
      <p:sp>
        <p:nvSpPr>
          <p:cNvPr id="7232" name="Textfeld 30"/>
          <p:cNvSpPr txBox="1">
            <a:spLocks noChangeArrowheads="1"/>
          </p:cNvSpPr>
          <p:nvPr/>
        </p:nvSpPr>
        <p:spPr bwMode="auto">
          <a:xfrm>
            <a:off x="6096000" y="152400"/>
            <a:ext cx="2743200" cy="304800"/>
          </a:xfrm>
          <a:prstGeom prst="rect">
            <a:avLst/>
          </a:prstGeom>
          <a:noFill/>
          <a:ln w="9525">
            <a:noFill/>
            <a:miter lim="800000"/>
            <a:headEnd/>
            <a:tailEnd/>
          </a:ln>
        </p:spPr>
        <p:txBody>
          <a:bodyPr>
            <a:spAutoFit/>
          </a:bodyPr>
          <a:lstStyle/>
          <a:p>
            <a:pPr eaLnBrk="1" hangingPunct="1"/>
            <a:r>
              <a:rPr lang="de-DE"/>
              <a:t>Inventur  -  Inventar  -  Bilanz</a:t>
            </a:r>
          </a:p>
        </p:txBody>
      </p:sp>
      <p:sp>
        <p:nvSpPr>
          <p:cNvPr id="7233" name="Rectangle 11"/>
          <p:cNvSpPr>
            <a:spLocks noChangeArrowheads="1"/>
          </p:cNvSpPr>
          <p:nvPr/>
        </p:nvSpPr>
        <p:spPr bwMode="auto">
          <a:xfrm>
            <a:off x="86868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1263"/>
                                        </p:tgtEl>
                                        <p:attrNameLst>
                                          <p:attrName>style.visibility</p:attrName>
                                        </p:attrNameLst>
                                      </p:cBhvr>
                                      <p:to>
                                        <p:strVal val="visible"/>
                                      </p:to>
                                    </p:set>
                                    <p:animEffect transition="in" filter="wipe(left)">
                                      <p:cBhvr>
                                        <p:cTn id="7" dur="500"/>
                                        <p:tgtEl>
                                          <p:spTgt spid="18126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1256"/>
                                        </p:tgtEl>
                                        <p:attrNameLst>
                                          <p:attrName>style.visibility</p:attrName>
                                        </p:attrNameLst>
                                      </p:cBhvr>
                                      <p:to>
                                        <p:strVal val="visible"/>
                                      </p:to>
                                    </p:set>
                                    <p:animEffect transition="in" filter="wipe(left)">
                                      <p:cBhvr>
                                        <p:cTn id="11" dur="500"/>
                                        <p:tgtEl>
                                          <p:spTgt spid="18125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81253"/>
                                        </p:tgtEl>
                                        <p:attrNameLst>
                                          <p:attrName>style.visibility</p:attrName>
                                        </p:attrNameLst>
                                      </p:cBhvr>
                                      <p:to>
                                        <p:strVal val="visible"/>
                                      </p:to>
                                    </p:set>
                                    <p:animEffect transition="in" filter="wipe(up)">
                                      <p:cBhvr>
                                        <p:cTn id="15" dur="500"/>
                                        <p:tgtEl>
                                          <p:spTgt spid="181253"/>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81264"/>
                                        </p:tgtEl>
                                        <p:attrNameLst>
                                          <p:attrName>style.visibility</p:attrName>
                                        </p:attrNameLst>
                                      </p:cBhvr>
                                      <p:to>
                                        <p:strVal val="visible"/>
                                      </p:to>
                                    </p:set>
                                    <p:animEffect transition="in" filter="wipe(right)">
                                      <p:cBhvr>
                                        <p:cTn id="19" dur="500"/>
                                        <p:tgtEl>
                                          <p:spTgt spid="18126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81311"/>
                                        </p:tgtEl>
                                        <p:attrNameLst>
                                          <p:attrName>style.visibility</p:attrName>
                                        </p:attrNameLst>
                                      </p:cBhvr>
                                      <p:to>
                                        <p:strVal val="visible"/>
                                      </p:to>
                                    </p:set>
                                    <p:animEffect transition="in" filter="wipe(left)">
                                      <p:cBhvr>
                                        <p:cTn id="23" dur="500"/>
                                        <p:tgtEl>
                                          <p:spTgt spid="1813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81255"/>
                                        </p:tgtEl>
                                        <p:attrNameLst>
                                          <p:attrName>style.visibility</p:attrName>
                                        </p:attrNameLst>
                                      </p:cBhvr>
                                      <p:to>
                                        <p:strVal val="visible"/>
                                      </p:to>
                                    </p:set>
                                    <p:animEffect transition="in" filter="wipe(left)">
                                      <p:cBhvr>
                                        <p:cTn id="27" dur="500"/>
                                        <p:tgtEl>
                                          <p:spTgt spid="181255"/>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81254"/>
                                        </p:tgtEl>
                                        <p:attrNameLst>
                                          <p:attrName>style.visibility</p:attrName>
                                        </p:attrNameLst>
                                      </p:cBhvr>
                                      <p:to>
                                        <p:strVal val="visible"/>
                                      </p:to>
                                    </p:set>
                                    <p:animEffect transition="in" filter="wipe(up)">
                                      <p:cBhvr>
                                        <p:cTn id="31" dur="500"/>
                                        <p:tgtEl>
                                          <p:spTgt spid="181254"/>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81257"/>
                                        </p:tgtEl>
                                        <p:attrNameLst>
                                          <p:attrName>style.visibility</p:attrName>
                                        </p:attrNameLst>
                                      </p:cBhvr>
                                      <p:to>
                                        <p:strVal val="visible"/>
                                      </p:to>
                                    </p:set>
                                    <p:animEffect transition="in" filter="wipe(up)">
                                      <p:cBhvr>
                                        <p:cTn id="35" dur="500"/>
                                        <p:tgtEl>
                                          <p:spTgt spid="181257"/>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81258"/>
                                        </p:tgtEl>
                                        <p:attrNameLst>
                                          <p:attrName>style.visibility</p:attrName>
                                        </p:attrNameLst>
                                      </p:cBhvr>
                                      <p:to>
                                        <p:strVal val="visible"/>
                                      </p:to>
                                    </p:set>
                                    <p:animEffect transition="in" filter="wipe(up)">
                                      <p:cBhvr>
                                        <p:cTn id="39" dur="500"/>
                                        <p:tgtEl>
                                          <p:spTgt spid="181258"/>
                                        </p:tgtEl>
                                      </p:cBhvr>
                                    </p:animEffect>
                                  </p:childTnLst>
                                </p:cTn>
                              </p:par>
                            </p:childTnLst>
                          </p:cTn>
                        </p:par>
                        <p:par>
                          <p:cTn id="40" fill="hold">
                            <p:stCondLst>
                              <p:cond delay="4500"/>
                            </p:stCondLst>
                            <p:childTnLst>
                              <p:par>
                                <p:cTn id="41" presetID="17" presetClass="entr" presetSubtype="10" fill="hold" grpId="0" nodeType="afterEffect">
                                  <p:stCondLst>
                                    <p:cond delay="0"/>
                                  </p:stCondLst>
                                  <p:childTnLst>
                                    <p:set>
                                      <p:cBhvr>
                                        <p:cTn id="42" dur="1" fill="hold">
                                          <p:stCondLst>
                                            <p:cond delay="0"/>
                                          </p:stCondLst>
                                        </p:cTn>
                                        <p:tgtEl>
                                          <p:spTgt spid="181259"/>
                                        </p:tgtEl>
                                        <p:attrNameLst>
                                          <p:attrName>style.visibility</p:attrName>
                                        </p:attrNameLst>
                                      </p:cBhvr>
                                      <p:to>
                                        <p:strVal val="visible"/>
                                      </p:to>
                                    </p:set>
                                    <p:anim calcmode="lin" valueType="num">
                                      <p:cBhvr>
                                        <p:cTn id="43" dur="500" fill="hold"/>
                                        <p:tgtEl>
                                          <p:spTgt spid="181259"/>
                                        </p:tgtEl>
                                        <p:attrNameLst>
                                          <p:attrName>ppt_w</p:attrName>
                                        </p:attrNameLst>
                                      </p:cBhvr>
                                      <p:tavLst>
                                        <p:tav tm="0">
                                          <p:val>
                                            <p:fltVal val="0"/>
                                          </p:val>
                                        </p:tav>
                                        <p:tav tm="100000">
                                          <p:val>
                                            <p:strVal val="#ppt_w"/>
                                          </p:val>
                                        </p:tav>
                                      </p:tavLst>
                                    </p:anim>
                                    <p:anim calcmode="lin" valueType="num">
                                      <p:cBhvr>
                                        <p:cTn id="44" dur="500" fill="hold"/>
                                        <p:tgtEl>
                                          <p:spTgt spid="181259"/>
                                        </p:tgtEl>
                                        <p:attrNameLst>
                                          <p:attrName>ppt_h</p:attrName>
                                        </p:attrNameLst>
                                      </p:cBhvr>
                                      <p:tavLst>
                                        <p:tav tm="0">
                                          <p:val>
                                            <p:strVal val="#ppt_h"/>
                                          </p:val>
                                        </p:tav>
                                        <p:tav tm="100000">
                                          <p:val>
                                            <p:strVal val="#ppt_h"/>
                                          </p:val>
                                        </p:tav>
                                      </p:tavLst>
                                    </p:anim>
                                  </p:childTnLst>
                                </p:cTn>
                              </p:par>
                            </p:childTnLst>
                          </p:cTn>
                        </p:par>
                        <p:par>
                          <p:cTn id="45" fill="hold">
                            <p:stCondLst>
                              <p:cond delay="5000"/>
                            </p:stCondLst>
                            <p:childTnLst>
                              <p:par>
                                <p:cTn id="46" presetID="17" presetClass="entr" presetSubtype="10" fill="hold" grpId="0" nodeType="afterEffect">
                                  <p:stCondLst>
                                    <p:cond delay="0"/>
                                  </p:stCondLst>
                                  <p:childTnLst>
                                    <p:set>
                                      <p:cBhvr>
                                        <p:cTn id="47" dur="1" fill="hold">
                                          <p:stCondLst>
                                            <p:cond delay="0"/>
                                          </p:stCondLst>
                                        </p:cTn>
                                        <p:tgtEl>
                                          <p:spTgt spid="181260"/>
                                        </p:tgtEl>
                                        <p:attrNameLst>
                                          <p:attrName>style.visibility</p:attrName>
                                        </p:attrNameLst>
                                      </p:cBhvr>
                                      <p:to>
                                        <p:strVal val="visible"/>
                                      </p:to>
                                    </p:set>
                                    <p:anim calcmode="lin" valueType="num">
                                      <p:cBhvr>
                                        <p:cTn id="48" dur="500" fill="hold"/>
                                        <p:tgtEl>
                                          <p:spTgt spid="181260"/>
                                        </p:tgtEl>
                                        <p:attrNameLst>
                                          <p:attrName>ppt_w</p:attrName>
                                        </p:attrNameLst>
                                      </p:cBhvr>
                                      <p:tavLst>
                                        <p:tav tm="0">
                                          <p:val>
                                            <p:fltVal val="0"/>
                                          </p:val>
                                        </p:tav>
                                        <p:tav tm="100000">
                                          <p:val>
                                            <p:strVal val="#ppt_w"/>
                                          </p:val>
                                        </p:tav>
                                      </p:tavLst>
                                    </p:anim>
                                    <p:anim calcmode="lin" valueType="num">
                                      <p:cBhvr>
                                        <p:cTn id="49" dur="500" fill="hold"/>
                                        <p:tgtEl>
                                          <p:spTgt spid="181260"/>
                                        </p:tgtEl>
                                        <p:attrNameLst>
                                          <p:attrName>ppt_h</p:attrName>
                                        </p:attrNameLst>
                                      </p:cBhvr>
                                      <p:tavLst>
                                        <p:tav tm="0">
                                          <p:val>
                                            <p:strVal val="#ppt_h"/>
                                          </p:val>
                                        </p:tav>
                                        <p:tav tm="100000">
                                          <p:val>
                                            <p:strVal val="#ppt_h"/>
                                          </p:val>
                                        </p:tav>
                                      </p:tavLst>
                                    </p:anim>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181261"/>
                                        </p:tgtEl>
                                        <p:attrNameLst>
                                          <p:attrName>style.visibility</p:attrName>
                                        </p:attrNameLst>
                                      </p:cBhvr>
                                      <p:to>
                                        <p:strVal val="visible"/>
                                      </p:to>
                                    </p:set>
                                    <p:animEffect transition="in" filter="wipe(left)">
                                      <p:cBhvr>
                                        <p:cTn id="53" dur="500"/>
                                        <p:tgtEl>
                                          <p:spTgt spid="181261"/>
                                        </p:tgtEl>
                                      </p:cBhvr>
                                    </p:animEffect>
                                  </p:childTnLst>
                                </p:cTn>
                              </p:par>
                            </p:childTnLst>
                          </p:cTn>
                        </p:par>
                        <p:par>
                          <p:cTn id="54" fill="hold">
                            <p:stCondLst>
                              <p:cond delay="6000"/>
                            </p:stCondLst>
                            <p:childTnLst>
                              <p:par>
                                <p:cTn id="55" presetID="22" presetClass="entr" presetSubtype="2" fill="hold" grpId="0" nodeType="afterEffect">
                                  <p:stCondLst>
                                    <p:cond delay="0"/>
                                  </p:stCondLst>
                                  <p:childTnLst>
                                    <p:set>
                                      <p:cBhvr>
                                        <p:cTn id="56" dur="1" fill="hold">
                                          <p:stCondLst>
                                            <p:cond delay="0"/>
                                          </p:stCondLst>
                                        </p:cTn>
                                        <p:tgtEl>
                                          <p:spTgt spid="181262"/>
                                        </p:tgtEl>
                                        <p:attrNameLst>
                                          <p:attrName>style.visibility</p:attrName>
                                        </p:attrNameLst>
                                      </p:cBhvr>
                                      <p:to>
                                        <p:strVal val="visible"/>
                                      </p:to>
                                    </p:set>
                                    <p:animEffect transition="in" filter="wipe(right)">
                                      <p:cBhvr>
                                        <p:cTn id="57" dur="500"/>
                                        <p:tgtEl>
                                          <p:spTgt spid="181262"/>
                                        </p:tgtEl>
                                      </p:cBhvr>
                                    </p:animEffect>
                                  </p:childTnLst>
                                </p:cTn>
                              </p:par>
                            </p:childTnLst>
                          </p:cTn>
                        </p:par>
                        <p:par>
                          <p:cTn id="58" fill="hold">
                            <p:stCondLst>
                              <p:cond delay="6500"/>
                            </p:stCondLst>
                            <p:childTnLst>
                              <p:par>
                                <p:cTn id="59" presetID="22" presetClass="entr" presetSubtype="1" fill="hold" grpId="0" nodeType="afterEffect">
                                  <p:stCondLst>
                                    <p:cond delay="0"/>
                                  </p:stCondLst>
                                  <p:childTnLst>
                                    <p:set>
                                      <p:cBhvr>
                                        <p:cTn id="60" dur="1" fill="hold">
                                          <p:stCondLst>
                                            <p:cond delay="0"/>
                                          </p:stCondLst>
                                        </p:cTn>
                                        <p:tgtEl>
                                          <p:spTgt spid="181265"/>
                                        </p:tgtEl>
                                        <p:attrNameLst>
                                          <p:attrName>style.visibility</p:attrName>
                                        </p:attrNameLst>
                                      </p:cBhvr>
                                      <p:to>
                                        <p:strVal val="visible"/>
                                      </p:to>
                                    </p:set>
                                    <p:animEffect transition="in" filter="wipe(up)">
                                      <p:cBhvr>
                                        <p:cTn id="61" dur="500"/>
                                        <p:tgtEl>
                                          <p:spTgt spid="181265"/>
                                        </p:tgtEl>
                                      </p:cBhvr>
                                    </p:animEffect>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181266"/>
                                        </p:tgtEl>
                                        <p:attrNameLst>
                                          <p:attrName>style.visibility</p:attrName>
                                        </p:attrNameLst>
                                      </p:cBhvr>
                                      <p:to>
                                        <p:strVal val="visible"/>
                                      </p:to>
                                    </p:set>
                                    <p:animEffect transition="in" filter="wipe(left)">
                                      <p:cBhvr>
                                        <p:cTn id="65" dur="500"/>
                                        <p:tgtEl>
                                          <p:spTgt spid="18126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181275"/>
                                        </p:tgtEl>
                                        <p:attrNameLst>
                                          <p:attrName>style.visibility</p:attrName>
                                        </p:attrNameLst>
                                      </p:cBhvr>
                                      <p:to>
                                        <p:strVal val="visible"/>
                                      </p:to>
                                    </p:set>
                                    <p:animEffect transition="in" filter="wipe(left)">
                                      <p:cBhvr>
                                        <p:cTn id="70" dur="500"/>
                                        <p:tgtEl>
                                          <p:spTgt spid="181275"/>
                                        </p:tgtEl>
                                      </p:cBhvr>
                                    </p:animEffect>
                                  </p:childTnLst>
                                </p:cTn>
                              </p:par>
                            </p:childTnLst>
                          </p:cTn>
                        </p:par>
                        <p:par>
                          <p:cTn id="71" fill="hold">
                            <p:stCondLst>
                              <p:cond delay="500"/>
                            </p:stCondLst>
                            <p:childTnLst>
                              <p:par>
                                <p:cTn id="72" presetID="22" presetClass="entr" presetSubtype="4" fill="hold" grpId="0" nodeType="afterEffect">
                                  <p:stCondLst>
                                    <p:cond delay="0"/>
                                  </p:stCondLst>
                                  <p:childTnLst>
                                    <p:set>
                                      <p:cBhvr>
                                        <p:cTn id="73" dur="1" fill="hold">
                                          <p:stCondLst>
                                            <p:cond delay="0"/>
                                          </p:stCondLst>
                                        </p:cTn>
                                        <p:tgtEl>
                                          <p:spTgt spid="181276"/>
                                        </p:tgtEl>
                                        <p:attrNameLst>
                                          <p:attrName>style.visibility</p:attrName>
                                        </p:attrNameLst>
                                      </p:cBhvr>
                                      <p:to>
                                        <p:strVal val="visible"/>
                                      </p:to>
                                    </p:set>
                                    <p:animEffect transition="in" filter="wipe(down)">
                                      <p:cBhvr>
                                        <p:cTn id="74" dur="500"/>
                                        <p:tgtEl>
                                          <p:spTgt spid="181276"/>
                                        </p:tgtEl>
                                      </p:cBhvr>
                                    </p:animEffect>
                                  </p:childTnLst>
                                </p:cTn>
                              </p:par>
                            </p:childTnLst>
                          </p:cTn>
                        </p:par>
                        <p:par>
                          <p:cTn id="75" fill="hold">
                            <p:stCondLst>
                              <p:cond delay="1000"/>
                            </p:stCondLst>
                            <p:childTnLst>
                              <p:par>
                                <p:cTn id="76" presetID="22" presetClass="entr" presetSubtype="8" fill="hold" grpId="0" nodeType="afterEffect">
                                  <p:stCondLst>
                                    <p:cond delay="0"/>
                                  </p:stCondLst>
                                  <p:childTnLst>
                                    <p:set>
                                      <p:cBhvr>
                                        <p:cTn id="77" dur="1" fill="hold">
                                          <p:stCondLst>
                                            <p:cond delay="0"/>
                                          </p:stCondLst>
                                        </p:cTn>
                                        <p:tgtEl>
                                          <p:spTgt spid="181301"/>
                                        </p:tgtEl>
                                        <p:attrNameLst>
                                          <p:attrName>style.visibility</p:attrName>
                                        </p:attrNameLst>
                                      </p:cBhvr>
                                      <p:to>
                                        <p:strVal val="visible"/>
                                      </p:to>
                                    </p:set>
                                    <p:animEffect transition="in" filter="wipe(left)">
                                      <p:cBhvr>
                                        <p:cTn id="78" dur="500"/>
                                        <p:tgtEl>
                                          <p:spTgt spid="181301"/>
                                        </p:tgtEl>
                                      </p:cBhvr>
                                    </p:animEffect>
                                  </p:childTnLst>
                                </p:cTn>
                              </p:par>
                            </p:childTnLst>
                          </p:cTn>
                        </p:par>
                        <p:par>
                          <p:cTn id="79" fill="hold">
                            <p:stCondLst>
                              <p:cond delay="1500"/>
                            </p:stCondLst>
                            <p:childTnLst>
                              <p:par>
                                <p:cTn id="80" presetID="22" presetClass="entr" presetSubtype="1" fill="hold" grpId="0" nodeType="afterEffect">
                                  <p:stCondLst>
                                    <p:cond delay="0"/>
                                  </p:stCondLst>
                                  <p:childTnLst>
                                    <p:set>
                                      <p:cBhvr>
                                        <p:cTn id="81" dur="1" fill="hold">
                                          <p:stCondLst>
                                            <p:cond delay="0"/>
                                          </p:stCondLst>
                                        </p:cTn>
                                        <p:tgtEl>
                                          <p:spTgt spid="181267"/>
                                        </p:tgtEl>
                                        <p:attrNameLst>
                                          <p:attrName>style.visibility</p:attrName>
                                        </p:attrNameLst>
                                      </p:cBhvr>
                                      <p:to>
                                        <p:strVal val="visible"/>
                                      </p:to>
                                    </p:set>
                                    <p:animEffect transition="in" filter="wipe(up)">
                                      <p:cBhvr>
                                        <p:cTn id="82" dur="500"/>
                                        <p:tgtEl>
                                          <p:spTgt spid="181267"/>
                                        </p:tgtEl>
                                      </p:cBhvr>
                                    </p:animEffect>
                                  </p:childTnLst>
                                </p:cTn>
                              </p:par>
                            </p:childTnLst>
                          </p:cTn>
                        </p:par>
                        <p:par>
                          <p:cTn id="83" fill="hold">
                            <p:stCondLst>
                              <p:cond delay="2000"/>
                            </p:stCondLst>
                            <p:childTnLst>
                              <p:par>
                                <p:cTn id="84" presetID="22" presetClass="entr" presetSubtype="1" fill="hold" grpId="0" nodeType="afterEffect">
                                  <p:stCondLst>
                                    <p:cond delay="0"/>
                                  </p:stCondLst>
                                  <p:childTnLst>
                                    <p:set>
                                      <p:cBhvr>
                                        <p:cTn id="85" dur="1" fill="hold">
                                          <p:stCondLst>
                                            <p:cond delay="0"/>
                                          </p:stCondLst>
                                        </p:cTn>
                                        <p:tgtEl>
                                          <p:spTgt spid="181251"/>
                                        </p:tgtEl>
                                        <p:attrNameLst>
                                          <p:attrName>style.visibility</p:attrName>
                                        </p:attrNameLst>
                                      </p:cBhvr>
                                      <p:to>
                                        <p:strVal val="visible"/>
                                      </p:to>
                                    </p:set>
                                    <p:animEffect transition="in" filter="wipe(up)">
                                      <p:cBhvr>
                                        <p:cTn id="86" dur="500"/>
                                        <p:tgtEl>
                                          <p:spTgt spid="181251"/>
                                        </p:tgtEl>
                                      </p:cBhvr>
                                    </p:animEffect>
                                  </p:childTnLst>
                                </p:cTn>
                              </p:par>
                            </p:childTnLst>
                          </p:cTn>
                        </p:par>
                        <p:par>
                          <p:cTn id="87" fill="hold">
                            <p:stCondLst>
                              <p:cond delay="2500"/>
                            </p:stCondLst>
                            <p:childTnLst>
                              <p:par>
                                <p:cTn id="88" presetID="22" presetClass="entr" presetSubtype="8" fill="hold" grpId="0" nodeType="afterEffect">
                                  <p:stCondLst>
                                    <p:cond delay="0"/>
                                  </p:stCondLst>
                                  <p:childTnLst>
                                    <p:set>
                                      <p:cBhvr>
                                        <p:cTn id="89" dur="1" fill="hold">
                                          <p:stCondLst>
                                            <p:cond delay="0"/>
                                          </p:stCondLst>
                                        </p:cTn>
                                        <p:tgtEl>
                                          <p:spTgt spid="181268"/>
                                        </p:tgtEl>
                                        <p:attrNameLst>
                                          <p:attrName>style.visibility</p:attrName>
                                        </p:attrNameLst>
                                      </p:cBhvr>
                                      <p:to>
                                        <p:strVal val="visible"/>
                                      </p:to>
                                    </p:set>
                                    <p:animEffect transition="in" filter="wipe(left)">
                                      <p:cBhvr>
                                        <p:cTn id="90" dur="500"/>
                                        <p:tgtEl>
                                          <p:spTgt spid="181268"/>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181269"/>
                                        </p:tgtEl>
                                        <p:attrNameLst>
                                          <p:attrName>style.visibility</p:attrName>
                                        </p:attrNameLst>
                                      </p:cBhvr>
                                      <p:to>
                                        <p:strVal val="visible"/>
                                      </p:to>
                                    </p:set>
                                    <p:animEffect transition="in" filter="wipe(left)">
                                      <p:cBhvr>
                                        <p:cTn id="95" dur="500"/>
                                        <p:tgtEl>
                                          <p:spTgt spid="181269"/>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181270"/>
                                        </p:tgtEl>
                                        <p:attrNameLst>
                                          <p:attrName>style.visibility</p:attrName>
                                        </p:attrNameLst>
                                      </p:cBhvr>
                                      <p:to>
                                        <p:strVal val="visible"/>
                                      </p:to>
                                    </p:set>
                                    <p:animEffect transition="in" filter="wipe(left)">
                                      <p:cBhvr>
                                        <p:cTn id="100" dur="500"/>
                                        <p:tgtEl>
                                          <p:spTgt spid="181270"/>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181271"/>
                                        </p:tgtEl>
                                        <p:attrNameLst>
                                          <p:attrName>style.visibility</p:attrName>
                                        </p:attrNameLst>
                                      </p:cBhvr>
                                      <p:to>
                                        <p:strVal val="visible"/>
                                      </p:to>
                                    </p:set>
                                    <p:animEffect transition="in" filter="wipe(left)">
                                      <p:cBhvr>
                                        <p:cTn id="105" dur="500"/>
                                        <p:tgtEl>
                                          <p:spTgt spid="181271"/>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181272"/>
                                        </p:tgtEl>
                                        <p:attrNameLst>
                                          <p:attrName>style.visibility</p:attrName>
                                        </p:attrNameLst>
                                      </p:cBhvr>
                                      <p:to>
                                        <p:strVal val="visible"/>
                                      </p:to>
                                    </p:set>
                                    <p:animEffect transition="in" filter="wipe(left)">
                                      <p:cBhvr>
                                        <p:cTn id="110" dur="500"/>
                                        <p:tgtEl>
                                          <p:spTgt spid="181272"/>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181273"/>
                                        </p:tgtEl>
                                        <p:attrNameLst>
                                          <p:attrName>style.visibility</p:attrName>
                                        </p:attrNameLst>
                                      </p:cBhvr>
                                      <p:to>
                                        <p:strVal val="visible"/>
                                      </p:to>
                                    </p:set>
                                    <p:animEffect transition="in" filter="wipe(left)">
                                      <p:cBhvr>
                                        <p:cTn id="115" dur="500"/>
                                        <p:tgtEl>
                                          <p:spTgt spid="181273"/>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181312"/>
                                        </p:tgtEl>
                                        <p:attrNameLst>
                                          <p:attrName>style.visibility</p:attrName>
                                        </p:attrNameLst>
                                      </p:cBhvr>
                                      <p:to>
                                        <p:strVal val="visible"/>
                                      </p:to>
                                    </p:set>
                                    <p:animEffect transition="in" filter="wipe(left)">
                                      <p:cBhvr>
                                        <p:cTn id="120" dur="500"/>
                                        <p:tgtEl>
                                          <p:spTgt spid="181312"/>
                                        </p:tgtEl>
                                      </p:cBhvr>
                                    </p:animEffect>
                                  </p:childTnLst>
                                </p:cTn>
                              </p:par>
                            </p:childTnLst>
                          </p:cTn>
                        </p:par>
                        <p:par>
                          <p:cTn id="121" fill="hold">
                            <p:stCondLst>
                              <p:cond delay="500"/>
                            </p:stCondLst>
                            <p:childTnLst>
                              <p:par>
                                <p:cTn id="122" presetID="22" presetClass="entr" presetSubtype="8" fill="hold" grpId="0" nodeType="afterEffect">
                                  <p:stCondLst>
                                    <p:cond delay="0"/>
                                  </p:stCondLst>
                                  <p:childTnLst>
                                    <p:set>
                                      <p:cBhvr>
                                        <p:cTn id="123" dur="1" fill="hold">
                                          <p:stCondLst>
                                            <p:cond delay="0"/>
                                          </p:stCondLst>
                                        </p:cTn>
                                        <p:tgtEl>
                                          <p:spTgt spid="181304"/>
                                        </p:tgtEl>
                                        <p:attrNameLst>
                                          <p:attrName>style.visibility</p:attrName>
                                        </p:attrNameLst>
                                      </p:cBhvr>
                                      <p:to>
                                        <p:strVal val="visible"/>
                                      </p:to>
                                    </p:set>
                                    <p:animEffect transition="in" filter="wipe(left)">
                                      <p:cBhvr>
                                        <p:cTn id="124" dur="500"/>
                                        <p:tgtEl>
                                          <p:spTgt spid="181304"/>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181274"/>
                                        </p:tgtEl>
                                        <p:attrNameLst>
                                          <p:attrName>style.visibility</p:attrName>
                                        </p:attrNameLst>
                                      </p:cBhvr>
                                      <p:to>
                                        <p:strVal val="visible"/>
                                      </p:to>
                                    </p:set>
                                    <p:animEffect transition="in" filter="wipe(left)">
                                      <p:cBhvr>
                                        <p:cTn id="129" dur="500"/>
                                        <p:tgtEl>
                                          <p:spTgt spid="181274"/>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1" fill="hold" grpId="0" nodeType="clickEffect">
                                  <p:stCondLst>
                                    <p:cond delay="0"/>
                                  </p:stCondLst>
                                  <p:childTnLst>
                                    <p:set>
                                      <p:cBhvr>
                                        <p:cTn id="133" dur="1" fill="hold">
                                          <p:stCondLst>
                                            <p:cond delay="0"/>
                                          </p:stCondLst>
                                        </p:cTn>
                                        <p:tgtEl>
                                          <p:spTgt spid="181298"/>
                                        </p:tgtEl>
                                        <p:attrNameLst>
                                          <p:attrName>style.visibility</p:attrName>
                                        </p:attrNameLst>
                                      </p:cBhvr>
                                      <p:to>
                                        <p:strVal val="visible"/>
                                      </p:to>
                                    </p:set>
                                    <p:animEffect transition="in" filter="wipe(up)">
                                      <p:cBhvr>
                                        <p:cTn id="134" dur="500"/>
                                        <p:tgtEl>
                                          <p:spTgt spid="181298"/>
                                        </p:tgtEl>
                                      </p:cBhvr>
                                    </p:animEffect>
                                  </p:childTnLst>
                                </p:cTn>
                              </p:par>
                            </p:childTnLst>
                          </p:cTn>
                        </p:par>
                        <p:par>
                          <p:cTn id="135" fill="hold">
                            <p:stCondLst>
                              <p:cond delay="500"/>
                            </p:stCondLst>
                            <p:childTnLst>
                              <p:par>
                                <p:cTn id="136" presetID="22" presetClass="entr" presetSubtype="8" fill="hold" grpId="0" nodeType="afterEffect">
                                  <p:stCondLst>
                                    <p:cond delay="0"/>
                                  </p:stCondLst>
                                  <p:childTnLst>
                                    <p:set>
                                      <p:cBhvr>
                                        <p:cTn id="137" dur="1" fill="hold">
                                          <p:stCondLst>
                                            <p:cond delay="0"/>
                                          </p:stCondLst>
                                        </p:cTn>
                                        <p:tgtEl>
                                          <p:spTgt spid="181299"/>
                                        </p:tgtEl>
                                        <p:attrNameLst>
                                          <p:attrName>style.visibility</p:attrName>
                                        </p:attrNameLst>
                                      </p:cBhvr>
                                      <p:to>
                                        <p:strVal val="visible"/>
                                      </p:to>
                                    </p:set>
                                    <p:animEffect transition="in" filter="wipe(left)">
                                      <p:cBhvr>
                                        <p:cTn id="138" dur="500"/>
                                        <p:tgtEl>
                                          <p:spTgt spid="181299"/>
                                        </p:tgtEl>
                                      </p:cBhvr>
                                    </p:animEffect>
                                  </p:childTnLst>
                                </p:cTn>
                              </p:par>
                            </p:childTnLst>
                          </p:cTn>
                        </p:par>
                        <p:par>
                          <p:cTn id="139" fill="hold">
                            <p:stCondLst>
                              <p:cond delay="1000"/>
                            </p:stCondLst>
                            <p:childTnLst>
                              <p:par>
                                <p:cTn id="140" presetID="22" presetClass="entr" presetSubtype="4" fill="hold" grpId="0" nodeType="afterEffect">
                                  <p:stCondLst>
                                    <p:cond delay="0"/>
                                  </p:stCondLst>
                                  <p:childTnLst>
                                    <p:set>
                                      <p:cBhvr>
                                        <p:cTn id="141" dur="1" fill="hold">
                                          <p:stCondLst>
                                            <p:cond delay="0"/>
                                          </p:stCondLst>
                                        </p:cTn>
                                        <p:tgtEl>
                                          <p:spTgt spid="181300"/>
                                        </p:tgtEl>
                                        <p:attrNameLst>
                                          <p:attrName>style.visibility</p:attrName>
                                        </p:attrNameLst>
                                      </p:cBhvr>
                                      <p:to>
                                        <p:strVal val="visible"/>
                                      </p:to>
                                    </p:set>
                                    <p:animEffect transition="in" filter="wipe(down)">
                                      <p:cBhvr>
                                        <p:cTn id="142" dur="500"/>
                                        <p:tgtEl>
                                          <p:spTgt spid="181300"/>
                                        </p:tgtEl>
                                      </p:cBhvr>
                                    </p:animEffect>
                                  </p:childTnLst>
                                </p:cTn>
                              </p:par>
                            </p:childTnLst>
                          </p:cTn>
                        </p:par>
                        <p:par>
                          <p:cTn id="143" fill="hold">
                            <p:stCondLst>
                              <p:cond delay="1500"/>
                            </p:stCondLst>
                            <p:childTnLst>
                              <p:par>
                                <p:cTn id="144" presetID="22" presetClass="entr" presetSubtype="8" fill="hold" grpId="0" nodeType="afterEffect">
                                  <p:stCondLst>
                                    <p:cond delay="0"/>
                                  </p:stCondLst>
                                  <p:childTnLst>
                                    <p:set>
                                      <p:cBhvr>
                                        <p:cTn id="145" dur="1" fill="hold">
                                          <p:stCondLst>
                                            <p:cond delay="0"/>
                                          </p:stCondLst>
                                        </p:cTn>
                                        <p:tgtEl>
                                          <p:spTgt spid="181297"/>
                                        </p:tgtEl>
                                        <p:attrNameLst>
                                          <p:attrName>style.visibility</p:attrName>
                                        </p:attrNameLst>
                                      </p:cBhvr>
                                      <p:to>
                                        <p:strVal val="visible"/>
                                      </p:to>
                                    </p:set>
                                    <p:animEffect transition="in" filter="wipe(left)">
                                      <p:cBhvr>
                                        <p:cTn id="146" dur="500"/>
                                        <p:tgtEl>
                                          <p:spTgt spid="181297"/>
                                        </p:tgtEl>
                                      </p:cBhvr>
                                    </p:animEffect>
                                  </p:childTnLst>
                                </p:cTn>
                              </p:par>
                            </p:childTnLst>
                          </p:cTn>
                        </p:par>
                        <p:par>
                          <p:cTn id="147" fill="hold">
                            <p:stCondLst>
                              <p:cond delay="2000"/>
                            </p:stCondLst>
                            <p:childTnLst>
                              <p:par>
                                <p:cTn id="148" presetID="22" presetClass="entr" presetSubtype="1" fill="hold" grpId="0" nodeType="afterEffect">
                                  <p:stCondLst>
                                    <p:cond delay="0"/>
                                  </p:stCondLst>
                                  <p:childTnLst>
                                    <p:set>
                                      <p:cBhvr>
                                        <p:cTn id="149" dur="1" fill="hold">
                                          <p:stCondLst>
                                            <p:cond delay="0"/>
                                          </p:stCondLst>
                                        </p:cTn>
                                        <p:tgtEl>
                                          <p:spTgt spid="181277"/>
                                        </p:tgtEl>
                                        <p:attrNameLst>
                                          <p:attrName>style.visibility</p:attrName>
                                        </p:attrNameLst>
                                      </p:cBhvr>
                                      <p:to>
                                        <p:strVal val="visible"/>
                                      </p:to>
                                    </p:set>
                                    <p:animEffect transition="in" filter="wipe(up)">
                                      <p:cBhvr>
                                        <p:cTn id="150" dur="500"/>
                                        <p:tgtEl>
                                          <p:spTgt spid="181277"/>
                                        </p:tgtEl>
                                      </p:cBhvr>
                                    </p:animEffect>
                                  </p:childTnLst>
                                </p:cTn>
                              </p:par>
                            </p:childTnLst>
                          </p:cTn>
                        </p:par>
                        <p:par>
                          <p:cTn id="151" fill="hold">
                            <p:stCondLst>
                              <p:cond delay="2500"/>
                            </p:stCondLst>
                            <p:childTnLst>
                              <p:par>
                                <p:cTn id="152" presetID="22" presetClass="entr" presetSubtype="1" fill="hold" grpId="0" nodeType="afterEffect">
                                  <p:stCondLst>
                                    <p:cond delay="0"/>
                                  </p:stCondLst>
                                  <p:childTnLst>
                                    <p:set>
                                      <p:cBhvr>
                                        <p:cTn id="153" dur="1" fill="hold">
                                          <p:stCondLst>
                                            <p:cond delay="0"/>
                                          </p:stCondLst>
                                        </p:cTn>
                                        <p:tgtEl>
                                          <p:spTgt spid="181250"/>
                                        </p:tgtEl>
                                        <p:attrNameLst>
                                          <p:attrName>style.visibility</p:attrName>
                                        </p:attrNameLst>
                                      </p:cBhvr>
                                      <p:to>
                                        <p:strVal val="visible"/>
                                      </p:to>
                                    </p:set>
                                    <p:animEffect transition="in" filter="wipe(up)">
                                      <p:cBhvr>
                                        <p:cTn id="154" dur="500"/>
                                        <p:tgtEl>
                                          <p:spTgt spid="181250"/>
                                        </p:tgtEl>
                                      </p:cBhvr>
                                    </p:animEffect>
                                  </p:childTnLst>
                                </p:cTn>
                              </p:par>
                            </p:childTnLst>
                          </p:cTn>
                        </p:par>
                        <p:par>
                          <p:cTn id="155" fill="hold">
                            <p:stCondLst>
                              <p:cond delay="3000"/>
                            </p:stCondLst>
                            <p:childTnLst>
                              <p:par>
                                <p:cTn id="156" presetID="22" presetClass="entr" presetSubtype="8" fill="hold" grpId="0" nodeType="afterEffect">
                                  <p:stCondLst>
                                    <p:cond delay="0"/>
                                  </p:stCondLst>
                                  <p:childTnLst>
                                    <p:set>
                                      <p:cBhvr>
                                        <p:cTn id="157" dur="1" fill="hold">
                                          <p:stCondLst>
                                            <p:cond delay="0"/>
                                          </p:stCondLst>
                                        </p:cTn>
                                        <p:tgtEl>
                                          <p:spTgt spid="181278"/>
                                        </p:tgtEl>
                                        <p:attrNameLst>
                                          <p:attrName>style.visibility</p:attrName>
                                        </p:attrNameLst>
                                      </p:cBhvr>
                                      <p:to>
                                        <p:strVal val="visible"/>
                                      </p:to>
                                    </p:set>
                                    <p:animEffect transition="in" filter="wipe(left)">
                                      <p:cBhvr>
                                        <p:cTn id="158" dur="500"/>
                                        <p:tgtEl>
                                          <p:spTgt spid="181278"/>
                                        </p:tgtEl>
                                      </p:cBhvr>
                                    </p:animEffect>
                                  </p:childTnLst>
                                </p:cTn>
                              </p:par>
                            </p:childTnLst>
                          </p:cTn>
                        </p:par>
                      </p:childTnLst>
                    </p:cTn>
                  </p:par>
                  <p:par>
                    <p:cTn id="159" fill="hold">
                      <p:stCondLst>
                        <p:cond delay="indefinite"/>
                      </p:stCondLst>
                      <p:childTnLst>
                        <p:par>
                          <p:cTn id="160" fill="hold">
                            <p:stCondLst>
                              <p:cond delay="0"/>
                            </p:stCondLst>
                            <p:childTnLst>
                              <p:par>
                                <p:cTn id="161" presetID="22" presetClass="entr" presetSubtype="8" fill="hold" grpId="0" nodeType="clickEffect">
                                  <p:stCondLst>
                                    <p:cond delay="0"/>
                                  </p:stCondLst>
                                  <p:childTnLst>
                                    <p:set>
                                      <p:cBhvr>
                                        <p:cTn id="162" dur="1" fill="hold">
                                          <p:stCondLst>
                                            <p:cond delay="0"/>
                                          </p:stCondLst>
                                        </p:cTn>
                                        <p:tgtEl>
                                          <p:spTgt spid="181285"/>
                                        </p:tgtEl>
                                        <p:attrNameLst>
                                          <p:attrName>style.visibility</p:attrName>
                                        </p:attrNameLst>
                                      </p:cBhvr>
                                      <p:to>
                                        <p:strVal val="visible"/>
                                      </p:to>
                                    </p:set>
                                    <p:animEffect transition="in" filter="wipe(left)">
                                      <p:cBhvr>
                                        <p:cTn id="163" dur="500"/>
                                        <p:tgtEl>
                                          <p:spTgt spid="181285"/>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8" fill="hold" grpId="0" nodeType="clickEffect">
                                  <p:stCondLst>
                                    <p:cond delay="0"/>
                                  </p:stCondLst>
                                  <p:childTnLst>
                                    <p:set>
                                      <p:cBhvr>
                                        <p:cTn id="167" dur="1" fill="hold">
                                          <p:stCondLst>
                                            <p:cond delay="0"/>
                                          </p:stCondLst>
                                        </p:cTn>
                                        <p:tgtEl>
                                          <p:spTgt spid="181286"/>
                                        </p:tgtEl>
                                        <p:attrNameLst>
                                          <p:attrName>style.visibility</p:attrName>
                                        </p:attrNameLst>
                                      </p:cBhvr>
                                      <p:to>
                                        <p:strVal val="visible"/>
                                      </p:to>
                                    </p:set>
                                    <p:animEffect transition="in" filter="wipe(left)">
                                      <p:cBhvr>
                                        <p:cTn id="168" dur="500"/>
                                        <p:tgtEl>
                                          <p:spTgt spid="181286"/>
                                        </p:tgtEl>
                                      </p:cBhvr>
                                    </p:animEffect>
                                  </p:childTnLst>
                                </p:cTn>
                              </p:par>
                            </p:childTnLst>
                          </p:cTn>
                        </p:par>
                        <p:par>
                          <p:cTn id="169" fill="hold">
                            <p:stCondLst>
                              <p:cond delay="500"/>
                            </p:stCondLst>
                            <p:childTnLst>
                              <p:par>
                                <p:cTn id="170" presetID="22" presetClass="entr" presetSubtype="8" fill="hold" grpId="0" nodeType="afterEffect">
                                  <p:stCondLst>
                                    <p:cond delay="0"/>
                                  </p:stCondLst>
                                  <p:childTnLst>
                                    <p:set>
                                      <p:cBhvr>
                                        <p:cTn id="171" dur="1" fill="hold">
                                          <p:stCondLst>
                                            <p:cond delay="0"/>
                                          </p:stCondLst>
                                        </p:cTn>
                                        <p:tgtEl>
                                          <p:spTgt spid="181287"/>
                                        </p:tgtEl>
                                        <p:attrNameLst>
                                          <p:attrName>style.visibility</p:attrName>
                                        </p:attrNameLst>
                                      </p:cBhvr>
                                      <p:to>
                                        <p:strVal val="visible"/>
                                      </p:to>
                                    </p:set>
                                    <p:animEffect transition="in" filter="wipe(left)">
                                      <p:cBhvr>
                                        <p:cTn id="172" dur="500"/>
                                        <p:tgtEl>
                                          <p:spTgt spid="181287"/>
                                        </p:tgtEl>
                                      </p:cBhvr>
                                    </p:animEffect>
                                  </p:childTnLst>
                                </p:cTn>
                              </p:par>
                            </p:childTnLst>
                          </p:cTn>
                        </p:par>
                        <p:par>
                          <p:cTn id="173" fill="hold">
                            <p:stCondLst>
                              <p:cond delay="1000"/>
                            </p:stCondLst>
                            <p:childTnLst>
                              <p:par>
                                <p:cTn id="174" presetID="22" presetClass="entr" presetSubtype="1" fill="hold" grpId="0" nodeType="afterEffect">
                                  <p:stCondLst>
                                    <p:cond delay="0"/>
                                  </p:stCondLst>
                                  <p:childTnLst>
                                    <p:set>
                                      <p:cBhvr>
                                        <p:cTn id="175" dur="1" fill="hold">
                                          <p:stCondLst>
                                            <p:cond delay="0"/>
                                          </p:stCondLst>
                                        </p:cTn>
                                        <p:tgtEl>
                                          <p:spTgt spid="181288"/>
                                        </p:tgtEl>
                                        <p:attrNameLst>
                                          <p:attrName>style.visibility</p:attrName>
                                        </p:attrNameLst>
                                      </p:cBhvr>
                                      <p:to>
                                        <p:strVal val="visible"/>
                                      </p:to>
                                    </p:set>
                                    <p:animEffect transition="in" filter="wipe(up)">
                                      <p:cBhvr>
                                        <p:cTn id="176" dur="500"/>
                                        <p:tgtEl>
                                          <p:spTgt spid="181288"/>
                                        </p:tgtEl>
                                      </p:cBhvr>
                                    </p:animEffect>
                                  </p:childTnLst>
                                </p:cTn>
                              </p:par>
                            </p:childTnLst>
                          </p:cTn>
                        </p:par>
                        <p:par>
                          <p:cTn id="177" fill="hold">
                            <p:stCondLst>
                              <p:cond delay="1500"/>
                            </p:stCondLst>
                            <p:childTnLst>
                              <p:par>
                                <p:cTn id="178" presetID="22" presetClass="entr" presetSubtype="8" fill="hold" grpId="0" nodeType="afterEffect">
                                  <p:stCondLst>
                                    <p:cond delay="0"/>
                                  </p:stCondLst>
                                  <p:childTnLst>
                                    <p:set>
                                      <p:cBhvr>
                                        <p:cTn id="179" dur="1" fill="hold">
                                          <p:stCondLst>
                                            <p:cond delay="0"/>
                                          </p:stCondLst>
                                        </p:cTn>
                                        <p:tgtEl>
                                          <p:spTgt spid="181289"/>
                                        </p:tgtEl>
                                        <p:attrNameLst>
                                          <p:attrName>style.visibility</p:attrName>
                                        </p:attrNameLst>
                                      </p:cBhvr>
                                      <p:to>
                                        <p:strVal val="visible"/>
                                      </p:to>
                                    </p:set>
                                    <p:animEffect transition="in" filter="wipe(left)">
                                      <p:cBhvr>
                                        <p:cTn id="180" dur="500"/>
                                        <p:tgtEl>
                                          <p:spTgt spid="181289"/>
                                        </p:tgtEl>
                                      </p:cBhvr>
                                    </p:animEffect>
                                  </p:childTnLst>
                                </p:cTn>
                              </p:par>
                            </p:childTnLst>
                          </p:cTn>
                        </p:par>
                        <p:par>
                          <p:cTn id="181" fill="hold">
                            <p:stCondLst>
                              <p:cond delay="2000"/>
                            </p:stCondLst>
                            <p:childTnLst>
                              <p:par>
                                <p:cTn id="182" presetID="22" presetClass="entr" presetSubtype="1" fill="hold" grpId="0" nodeType="afterEffect">
                                  <p:stCondLst>
                                    <p:cond delay="0"/>
                                  </p:stCondLst>
                                  <p:childTnLst>
                                    <p:set>
                                      <p:cBhvr>
                                        <p:cTn id="183" dur="1" fill="hold">
                                          <p:stCondLst>
                                            <p:cond delay="0"/>
                                          </p:stCondLst>
                                        </p:cTn>
                                        <p:tgtEl>
                                          <p:spTgt spid="7226"/>
                                        </p:tgtEl>
                                        <p:attrNameLst>
                                          <p:attrName>style.visibility</p:attrName>
                                        </p:attrNameLst>
                                      </p:cBhvr>
                                      <p:to>
                                        <p:strVal val="visible"/>
                                      </p:to>
                                    </p:set>
                                    <p:animEffect transition="in" filter="wipe(up)">
                                      <p:cBhvr>
                                        <p:cTn id="184" dur="500"/>
                                        <p:tgtEl>
                                          <p:spTgt spid="7226"/>
                                        </p:tgtEl>
                                      </p:cBhvr>
                                    </p:animEffect>
                                  </p:childTnLst>
                                </p:cTn>
                              </p:par>
                            </p:childTnLst>
                          </p:cTn>
                        </p:par>
                      </p:childTnLst>
                    </p:cTn>
                  </p:par>
                  <p:par>
                    <p:cTn id="185" fill="hold">
                      <p:stCondLst>
                        <p:cond delay="indefinite"/>
                      </p:stCondLst>
                      <p:childTnLst>
                        <p:par>
                          <p:cTn id="186" fill="hold">
                            <p:stCondLst>
                              <p:cond delay="0"/>
                            </p:stCondLst>
                            <p:childTnLst>
                              <p:par>
                                <p:cTn id="187" presetID="22" presetClass="entr" presetSubtype="8" fill="hold" grpId="0" nodeType="clickEffect">
                                  <p:stCondLst>
                                    <p:cond delay="0"/>
                                  </p:stCondLst>
                                  <p:childTnLst>
                                    <p:set>
                                      <p:cBhvr>
                                        <p:cTn id="188" dur="1" fill="hold">
                                          <p:stCondLst>
                                            <p:cond delay="0"/>
                                          </p:stCondLst>
                                        </p:cTn>
                                        <p:tgtEl>
                                          <p:spTgt spid="181279"/>
                                        </p:tgtEl>
                                        <p:attrNameLst>
                                          <p:attrName>style.visibility</p:attrName>
                                        </p:attrNameLst>
                                      </p:cBhvr>
                                      <p:to>
                                        <p:strVal val="visible"/>
                                      </p:to>
                                    </p:set>
                                    <p:animEffect transition="in" filter="wipe(left)">
                                      <p:cBhvr>
                                        <p:cTn id="189" dur="500"/>
                                        <p:tgtEl>
                                          <p:spTgt spid="181279"/>
                                        </p:tgtEl>
                                      </p:cBhvr>
                                    </p:animEffect>
                                  </p:childTnLst>
                                </p:cTn>
                              </p:par>
                            </p:childTnLst>
                          </p:cTn>
                        </p:par>
                        <p:par>
                          <p:cTn id="190" fill="hold">
                            <p:stCondLst>
                              <p:cond delay="500"/>
                            </p:stCondLst>
                            <p:childTnLst>
                              <p:par>
                                <p:cTn id="191" presetID="22" presetClass="entr" presetSubtype="8" fill="hold" grpId="0" nodeType="afterEffect">
                                  <p:stCondLst>
                                    <p:cond delay="0"/>
                                  </p:stCondLst>
                                  <p:childTnLst>
                                    <p:set>
                                      <p:cBhvr>
                                        <p:cTn id="192" dur="1" fill="hold">
                                          <p:stCondLst>
                                            <p:cond delay="0"/>
                                          </p:stCondLst>
                                        </p:cTn>
                                        <p:tgtEl>
                                          <p:spTgt spid="181283"/>
                                        </p:tgtEl>
                                        <p:attrNameLst>
                                          <p:attrName>style.visibility</p:attrName>
                                        </p:attrNameLst>
                                      </p:cBhvr>
                                      <p:to>
                                        <p:strVal val="visible"/>
                                      </p:to>
                                    </p:set>
                                    <p:animEffect transition="in" filter="wipe(left)">
                                      <p:cBhvr>
                                        <p:cTn id="193" dur="500"/>
                                        <p:tgtEl>
                                          <p:spTgt spid="181283"/>
                                        </p:tgtEl>
                                      </p:cBhvr>
                                    </p:animEffect>
                                  </p:childTnLst>
                                </p:cTn>
                              </p:par>
                            </p:childTnLst>
                          </p:cTn>
                        </p:par>
                      </p:childTnLst>
                    </p:cTn>
                  </p:par>
                  <p:par>
                    <p:cTn id="194" fill="hold">
                      <p:stCondLst>
                        <p:cond delay="indefinite"/>
                      </p:stCondLst>
                      <p:childTnLst>
                        <p:par>
                          <p:cTn id="195" fill="hold">
                            <p:stCondLst>
                              <p:cond delay="0"/>
                            </p:stCondLst>
                            <p:childTnLst>
                              <p:par>
                                <p:cTn id="196" presetID="22" presetClass="entr" presetSubtype="8" fill="hold" grpId="0" nodeType="clickEffect">
                                  <p:stCondLst>
                                    <p:cond delay="0"/>
                                  </p:stCondLst>
                                  <p:childTnLst>
                                    <p:set>
                                      <p:cBhvr>
                                        <p:cTn id="197" dur="1" fill="hold">
                                          <p:stCondLst>
                                            <p:cond delay="0"/>
                                          </p:stCondLst>
                                        </p:cTn>
                                        <p:tgtEl>
                                          <p:spTgt spid="181280"/>
                                        </p:tgtEl>
                                        <p:attrNameLst>
                                          <p:attrName>style.visibility</p:attrName>
                                        </p:attrNameLst>
                                      </p:cBhvr>
                                      <p:to>
                                        <p:strVal val="visible"/>
                                      </p:to>
                                    </p:set>
                                    <p:animEffect transition="in" filter="wipe(left)">
                                      <p:cBhvr>
                                        <p:cTn id="198" dur="500"/>
                                        <p:tgtEl>
                                          <p:spTgt spid="181280"/>
                                        </p:tgtEl>
                                      </p:cBhvr>
                                    </p:animEffect>
                                  </p:childTnLst>
                                </p:cTn>
                              </p:par>
                            </p:childTnLst>
                          </p:cTn>
                        </p:par>
                        <p:par>
                          <p:cTn id="199" fill="hold">
                            <p:stCondLst>
                              <p:cond delay="500"/>
                            </p:stCondLst>
                            <p:childTnLst>
                              <p:par>
                                <p:cTn id="200" presetID="22" presetClass="entr" presetSubtype="8" fill="hold" grpId="0" nodeType="afterEffect">
                                  <p:stCondLst>
                                    <p:cond delay="0"/>
                                  </p:stCondLst>
                                  <p:childTnLst>
                                    <p:set>
                                      <p:cBhvr>
                                        <p:cTn id="201" dur="1" fill="hold">
                                          <p:stCondLst>
                                            <p:cond delay="0"/>
                                          </p:stCondLst>
                                        </p:cTn>
                                        <p:tgtEl>
                                          <p:spTgt spid="181284"/>
                                        </p:tgtEl>
                                        <p:attrNameLst>
                                          <p:attrName>style.visibility</p:attrName>
                                        </p:attrNameLst>
                                      </p:cBhvr>
                                      <p:to>
                                        <p:strVal val="visible"/>
                                      </p:to>
                                    </p:set>
                                    <p:animEffect transition="in" filter="wipe(left)">
                                      <p:cBhvr>
                                        <p:cTn id="202" dur="500"/>
                                        <p:tgtEl>
                                          <p:spTgt spid="181284"/>
                                        </p:tgtEl>
                                      </p:cBhvr>
                                    </p:animEffect>
                                  </p:childTnLst>
                                </p:cTn>
                              </p:par>
                            </p:childTnLst>
                          </p:cTn>
                        </p:par>
                      </p:childTnLst>
                    </p:cTn>
                  </p:par>
                  <p:par>
                    <p:cTn id="203" fill="hold">
                      <p:stCondLst>
                        <p:cond delay="indefinite"/>
                      </p:stCondLst>
                      <p:childTnLst>
                        <p:par>
                          <p:cTn id="204" fill="hold">
                            <p:stCondLst>
                              <p:cond delay="0"/>
                            </p:stCondLst>
                            <p:childTnLst>
                              <p:par>
                                <p:cTn id="205" presetID="22" presetClass="entr" presetSubtype="8" fill="hold" grpId="0" nodeType="clickEffect">
                                  <p:stCondLst>
                                    <p:cond delay="0"/>
                                  </p:stCondLst>
                                  <p:childTnLst>
                                    <p:set>
                                      <p:cBhvr>
                                        <p:cTn id="206" dur="1" fill="hold">
                                          <p:stCondLst>
                                            <p:cond delay="0"/>
                                          </p:stCondLst>
                                        </p:cTn>
                                        <p:tgtEl>
                                          <p:spTgt spid="181282"/>
                                        </p:tgtEl>
                                        <p:attrNameLst>
                                          <p:attrName>style.visibility</p:attrName>
                                        </p:attrNameLst>
                                      </p:cBhvr>
                                      <p:to>
                                        <p:strVal val="visible"/>
                                      </p:to>
                                    </p:set>
                                    <p:animEffect transition="in" filter="wipe(left)">
                                      <p:cBhvr>
                                        <p:cTn id="207" dur="500"/>
                                        <p:tgtEl>
                                          <p:spTgt spid="181282"/>
                                        </p:tgtEl>
                                      </p:cBhvr>
                                    </p:animEffect>
                                  </p:childTnLst>
                                </p:cTn>
                              </p:par>
                            </p:childTnLst>
                          </p:cTn>
                        </p:par>
                        <p:par>
                          <p:cTn id="208" fill="hold">
                            <p:stCondLst>
                              <p:cond delay="500"/>
                            </p:stCondLst>
                            <p:childTnLst>
                              <p:par>
                                <p:cTn id="209" presetID="22" presetClass="entr" presetSubtype="8" fill="hold" grpId="0" nodeType="afterEffect">
                                  <p:stCondLst>
                                    <p:cond delay="0"/>
                                  </p:stCondLst>
                                  <p:childTnLst>
                                    <p:set>
                                      <p:cBhvr>
                                        <p:cTn id="210" dur="1" fill="hold">
                                          <p:stCondLst>
                                            <p:cond delay="0"/>
                                          </p:stCondLst>
                                        </p:cTn>
                                        <p:tgtEl>
                                          <p:spTgt spid="181292"/>
                                        </p:tgtEl>
                                        <p:attrNameLst>
                                          <p:attrName>style.visibility</p:attrName>
                                        </p:attrNameLst>
                                      </p:cBhvr>
                                      <p:to>
                                        <p:strVal val="visible"/>
                                      </p:to>
                                    </p:set>
                                    <p:animEffect transition="in" filter="wipe(left)">
                                      <p:cBhvr>
                                        <p:cTn id="211" dur="500"/>
                                        <p:tgtEl>
                                          <p:spTgt spid="181292"/>
                                        </p:tgtEl>
                                      </p:cBhvr>
                                    </p:animEffect>
                                  </p:childTnLst>
                                </p:cTn>
                              </p:par>
                            </p:childTnLst>
                          </p:cTn>
                        </p:par>
                        <p:par>
                          <p:cTn id="212" fill="hold">
                            <p:stCondLst>
                              <p:cond delay="1000"/>
                            </p:stCondLst>
                            <p:childTnLst>
                              <p:par>
                                <p:cTn id="213" presetID="22" presetClass="entr" presetSubtype="8" fill="hold" grpId="0" nodeType="afterEffect">
                                  <p:stCondLst>
                                    <p:cond delay="0"/>
                                  </p:stCondLst>
                                  <p:childTnLst>
                                    <p:set>
                                      <p:cBhvr>
                                        <p:cTn id="214" dur="1" fill="hold">
                                          <p:stCondLst>
                                            <p:cond delay="0"/>
                                          </p:stCondLst>
                                        </p:cTn>
                                        <p:tgtEl>
                                          <p:spTgt spid="181293"/>
                                        </p:tgtEl>
                                        <p:attrNameLst>
                                          <p:attrName>style.visibility</p:attrName>
                                        </p:attrNameLst>
                                      </p:cBhvr>
                                      <p:to>
                                        <p:strVal val="visible"/>
                                      </p:to>
                                    </p:set>
                                    <p:animEffect transition="in" filter="wipe(left)">
                                      <p:cBhvr>
                                        <p:cTn id="215" dur="500"/>
                                        <p:tgtEl>
                                          <p:spTgt spid="181293"/>
                                        </p:tgtEl>
                                      </p:cBhvr>
                                    </p:animEffect>
                                  </p:childTnLst>
                                </p:cTn>
                              </p:par>
                            </p:childTnLst>
                          </p:cTn>
                        </p:par>
                        <p:par>
                          <p:cTn id="216" fill="hold">
                            <p:stCondLst>
                              <p:cond delay="1500"/>
                            </p:stCondLst>
                            <p:childTnLst>
                              <p:par>
                                <p:cTn id="217" presetID="22" presetClass="entr" presetSubtype="1" fill="hold" grpId="0" nodeType="afterEffect">
                                  <p:stCondLst>
                                    <p:cond delay="0"/>
                                  </p:stCondLst>
                                  <p:childTnLst>
                                    <p:set>
                                      <p:cBhvr>
                                        <p:cTn id="218" dur="1" fill="hold">
                                          <p:stCondLst>
                                            <p:cond delay="0"/>
                                          </p:stCondLst>
                                        </p:cTn>
                                        <p:tgtEl>
                                          <p:spTgt spid="181302"/>
                                        </p:tgtEl>
                                        <p:attrNameLst>
                                          <p:attrName>style.visibility</p:attrName>
                                        </p:attrNameLst>
                                      </p:cBhvr>
                                      <p:to>
                                        <p:strVal val="visible"/>
                                      </p:to>
                                    </p:set>
                                    <p:animEffect transition="in" filter="wipe(up)">
                                      <p:cBhvr>
                                        <p:cTn id="219" dur="500"/>
                                        <p:tgtEl>
                                          <p:spTgt spid="181302"/>
                                        </p:tgtEl>
                                      </p:cBhvr>
                                    </p:animEffect>
                                  </p:childTnLst>
                                </p:cTn>
                              </p:par>
                            </p:childTnLst>
                          </p:cTn>
                        </p:par>
                        <p:par>
                          <p:cTn id="220" fill="hold">
                            <p:stCondLst>
                              <p:cond delay="2000"/>
                            </p:stCondLst>
                            <p:childTnLst>
                              <p:par>
                                <p:cTn id="221" presetID="22" presetClass="entr" presetSubtype="8" fill="hold" grpId="0" nodeType="afterEffect">
                                  <p:stCondLst>
                                    <p:cond delay="0"/>
                                  </p:stCondLst>
                                  <p:childTnLst>
                                    <p:set>
                                      <p:cBhvr>
                                        <p:cTn id="222" dur="1" fill="hold">
                                          <p:stCondLst>
                                            <p:cond delay="0"/>
                                          </p:stCondLst>
                                        </p:cTn>
                                        <p:tgtEl>
                                          <p:spTgt spid="181290"/>
                                        </p:tgtEl>
                                        <p:attrNameLst>
                                          <p:attrName>style.visibility</p:attrName>
                                        </p:attrNameLst>
                                      </p:cBhvr>
                                      <p:to>
                                        <p:strVal val="visible"/>
                                      </p:to>
                                    </p:set>
                                    <p:animEffect transition="in" filter="wipe(left)">
                                      <p:cBhvr>
                                        <p:cTn id="223" dur="500"/>
                                        <p:tgtEl>
                                          <p:spTgt spid="181290"/>
                                        </p:tgtEl>
                                      </p:cBhvr>
                                    </p:animEffect>
                                  </p:childTnLst>
                                </p:cTn>
                              </p:par>
                            </p:childTnLst>
                          </p:cTn>
                        </p:par>
                        <p:par>
                          <p:cTn id="224" fill="hold">
                            <p:stCondLst>
                              <p:cond delay="2500"/>
                            </p:stCondLst>
                            <p:childTnLst>
                              <p:par>
                                <p:cTn id="225" presetID="22" presetClass="entr" presetSubtype="4" fill="hold" grpId="0" nodeType="afterEffect">
                                  <p:stCondLst>
                                    <p:cond delay="0"/>
                                  </p:stCondLst>
                                  <p:childTnLst>
                                    <p:set>
                                      <p:cBhvr>
                                        <p:cTn id="226" dur="1" fill="hold">
                                          <p:stCondLst>
                                            <p:cond delay="0"/>
                                          </p:stCondLst>
                                        </p:cTn>
                                        <p:tgtEl>
                                          <p:spTgt spid="181295"/>
                                        </p:tgtEl>
                                        <p:attrNameLst>
                                          <p:attrName>style.visibility</p:attrName>
                                        </p:attrNameLst>
                                      </p:cBhvr>
                                      <p:to>
                                        <p:strVal val="visible"/>
                                      </p:to>
                                    </p:set>
                                    <p:animEffect transition="in" filter="wipe(down)">
                                      <p:cBhvr>
                                        <p:cTn id="227" dur="500"/>
                                        <p:tgtEl>
                                          <p:spTgt spid="181295"/>
                                        </p:tgtEl>
                                      </p:cBhvr>
                                    </p:animEffect>
                                  </p:childTnLst>
                                </p:cTn>
                              </p:par>
                            </p:childTnLst>
                          </p:cTn>
                        </p:par>
                        <p:par>
                          <p:cTn id="228" fill="hold">
                            <p:stCondLst>
                              <p:cond delay="3000"/>
                            </p:stCondLst>
                            <p:childTnLst>
                              <p:par>
                                <p:cTn id="229" presetID="22" presetClass="entr" presetSubtype="2" fill="hold" grpId="0" nodeType="afterEffect">
                                  <p:stCondLst>
                                    <p:cond delay="0"/>
                                  </p:stCondLst>
                                  <p:childTnLst>
                                    <p:set>
                                      <p:cBhvr>
                                        <p:cTn id="230" dur="1" fill="hold">
                                          <p:stCondLst>
                                            <p:cond delay="0"/>
                                          </p:stCondLst>
                                        </p:cTn>
                                        <p:tgtEl>
                                          <p:spTgt spid="181296"/>
                                        </p:tgtEl>
                                        <p:attrNameLst>
                                          <p:attrName>style.visibility</p:attrName>
                                        </p:attrNameLst>
                                      </p:cBhvr>
                                      <p:to>
                                        <p:strVal val="visible"/>
                                      </p:to>
                                    </p:set>
                                    <p:animEffect transition="in" filter="wipe(right)">
                                      <p:cBhvr>
                                        <p:cTn id="231" dur="500"/>
                                        <p:tgtEl>
                                          <p:spTgt spid="181296"/>
                                        </p:tgtEl>
                                      </p:cBhvr>
                                    </p:animEffect>
                                  </p:childTnLst>
                                </p:cTn>
                              </p:par>
                            </p:childTnLst>
                          </p:cTn>
                        </p:par>
                      </p:childTnLst>
                    </p:cTn>
                  </p:par>
                  <p:par>
                    <p:cTn id="232" fill="hold">
                      <p:stCondLst>
                        <p:cond delay="indefinite"/>
                      </p:stCondLst>
                      <p:childTnLst>
                        <p:par>
                          <p:cTn id="233" fill="hold">
                            <p:stCondLst>
                              <p:cond delay="0"/>
                            </p:stCondLst>
                            <p:childTnLst>
                              <p:par>
                                <p:cTn id="234" presetID="22" presetClass="entr" presetSubtype="8" fill="hold" grpId="0" nodeType="clickEffect">
                                  <p:stCondLst>
                                    <p:cond delay="0"/>
                                  </p:stCondLst>
                                  <p:childTnLst>
                                    <p:set>
                                      <p:cBhvr>
                                        <p:cTn id="235" dur="1" fill="hold">
                                          <p:stCondLst>
                                            <p:cond delay="0"/>
                                          </p:stCondLst>
                                        </p:cTn>
                                        <p:tgtEl>
                                          <p:spTgt spid="181281"/>
                                        </p:tgtEl>
                                        <p:attrNameLst>
                                          <p:attrName>style.visibility</p:attrName>
                                        </p:attrNameLst>
                                      </p:cBhvr>
                                      <p:to>
                                        <p:strVal val="visible"/>
                                      </p:to>
                                    </p:set>
                                    <p:animEffect transition="in" filter="wipe(left)">
                                      <p:cBhvr>
                                        <p:cTn id="236" dur="500"/>
                                        <p:tgtEl>
                                          <p:spTgt spid="181281"/>
                                        </p:tgtEl>
                                      </p:cBhvr>
                                    </p:animEffect>
                                  </p:childTnLst>
                                </p:cTn>
                              </p:par>
                            </p:childTnLst>
                          </p:cTn>
                        </p:par>
                        <p:par>
                          <p:cTn id="237" fill="hold">
                            <p:stCondLst>
                              <p:cond delay="500"/>
                            </p:stCondLst>
                            <p:childTnLst>
                              <p:par>
                                <p:cTn id="238" presetID="22" presetClass="entr" presetSubtype="8" fill="hold" grpId="0" nodeType="afterEffect">
                                  <p:stCondLst>
                                    <p:cond delay="0"/>
                                  </p:stCondLst>
                                  <p:childTnLst>
                                    <p:set>
                                      <p:cBhvr>
                                        <p:cTn id="239" dur="1" fill="hold">
                                          <p:stCondLst>
                                            <p:cond delay="0"/>
                                          </p:stCondLst>
                                        </p:cTn>
                                        <p:tgtEl>
                                          <p:spTgt spid="181294"/>
                                        </p:tgtEl>
                                        <p:attrNameLst>
                                          <p:attrName>style.visibility</p:attrName>
                                        </p:attrNameLst>
                                      </p:cBhvr>
                                      <p:to>
                                        <p:strVal val="visible"/>
                                      </p:to>
                                    </p:set>
                                    <p:animEffect transition="in" filter="wipe(left)">
                                      <p:cBhvr>
                                        <p:cTn id="240" dur="500"/>
                                        <p:tgtEl>
                                          <p:spTgt spid="181294"/>
                                        </p:tgtEl>
                                      </p:cBhvr>
                                    </p:animEffect>
                                  </p:childTnLst>
                                </p:cTn>
                              </p:par>
                            </p:childTnLst>
                          </p:cTn>
                        </p:par>
                        <p:par>
                          <p:cTn id="241" fill="hold">
                            <p:stCondLst>
                              <p:cond delay="1000"/>
                            </p:stCondLst>
                            <p:childTnLst>
                              <p:par>
                                <p:cTn id="242" presetID="22" presetClass="entr" presetSubtype="4" fill="hold" grpId="0" nodeType="afterEffect">
                                  <p:stCondLst>
                                    <p:cond delay="0"/>
                                  </p:stCondLst>
                                  <p:childTnLst>
                                    <p:set>
                                      <p:cBhvr>
                                        <p:cTn id="243" dur="1" fill="hold">
                                          <p:stCondLst>
                                            <p:cond delay="0"/>
                                          </p:stCondLst>
                                        </p:cTn>
                                        <p:tgtEl>
                                          <p:spTgt spid="181303"/>
                                        </p:tgtEl>
                                        <p:attrNameLst>
                                          <p:attrName>style.visibility</p:attrName>
                                        </p:attrNameLst>
                                      </p:cBhvr>
                                      <p:to>
                                        <p:strVal val="visible"/>
                                      </p:to>
                                    </p:set>
                                    <p:animEffect transition="in" filter="wipe(down)">
                                      <p:cBhvr>
                                        <p:cTn id="244" dur="500"/>
                                        <p:tgtEl>
                                          <p:spTgt spid="181303"/>
                                        </p:tgtEl>
                                      </p:cBhvr>
                                    </p:animEffect>
                                  </p:childTnLst>
                                </p:cTn>
                              </p:par>
                            </p:childTnLst>
                          </p:cTn>
                        </p:par>
                        <p:par>
                          <p:cTn id="245" fill="hold">
                            <p:stCondLst>
                              <p:cond delay="1500"/>
                            </p:stCondLst>
                            <p:childTnLst>
                              <p:par>
                                <p:cTn id="246" presetID="22" presetClass="entr" presetSubtype="2" fill="hold" grpId="0" nodeType="afterEffect">
                                  <p:stCondLst>
                                    <p:cond delay="0"/>
                                  </p:stCondLst>
                                  <p:childTnLst>
                                    <p:set>
                                      <p:cBhvr>
                                        <p:cTn id="247" dur="1" fill="hold">
                                          <p:stCondLst>
                                            <p:cond delay="0"/>
                                          </p:stCondLst>
                                        </p:cTn>
                                        <p:tgtEl>
                                          <p:spTgt spid="181291"/>
                                        </p:tgtEl>
                                        <p:attrNameLst>
                                          <p:attrName>style.visibility</p:attrName>
                                        </p:attrNameLst>
                                      </p:cBhvr>
                                      <p:to>
                                        <p:strVal val="visible"/>
                                      </p:to>
                                    </p:set>
                                    <p:animEffect transition="in" filter="wipe(right)">
                                      <p:cBhvr>
                                        <p:cTn id="248" dur="500"/>
                                        <p:tgtEl>
                                          <p:spTgt spid="181291"/>
                                        </p:tgtEl>
                                      </p:cBhvr>
                                    </p:animEffect>
                                  </p:childTnLst>
                                </p:cTn>
                              </p:par>
                            </p:childTnLst>
                          </p:cTn>
                        </p:par>
                        <p:par>
                          <p:cTn id="249" fill="hold">
                            <p:stCondLst>
                              <p:cond delay="2000"/>
                            </p:stCondLst>
                            <p:childTnLst>
                              <p:par>
                                <p:cTn id="250" presetID="23" presetClass="entr" presetSubtype="528" fill="hold" grpId="0" nodeType="afterEffect">
                                  <p:stCondLst>
                                    <p:cond delay="0"/>
                                  </p:stCondLst>
                                  <p:childTnLst>
                                    <p:set>
                                      <p:cBhvr>
                                        <p:cTn id="251" dur="1" fill="hold">
                                          <p:stCondLst>
                                            <p:cond delay="0"/>
                                          </p:stCondLst>
                                        </p:cTn>
                                        <p:tgtEl>
                                          <p:spTgt spid="7233"/>
                                        </p:tgtEl>
                                        <p:attrNameLst>
                                          <p:attrName>style.visibility</p:attrName>
                                        </p:attrNameLst>
                                      </p:cBhvr>
                                      <p:to>
                                        <p:strVal val="visible"/>
                                      </p:to>
                                    </p:set>
                                    <p:anim calcmode="lin" valueType="num">
                                      <p:cBhvr>
                                        <p:cTn id="252" dur="500" fill="hold"/>
                                        <p:tgtEl>
                                          <p:spTgt spid="7233"/>
                                        </p:tgtEl>
                                        <p:attrNameLst>
                                          <p:attrName>ppt_w</p:attrName>
                                        </p:attrNameLst>
                                      </p:cBhvr>
                                      <p:tavLst>
                                        <p:tav tm="0">
                                          <p:val>
                                            <p:fltVal val="0"/>
                                          </p:val>
                                        </p:tav>
                                        <p:tav tm="100000">
                                          <p:val>
                                            <p:strVal val="#ppt_w"/>
                                          </p:val>
                                        </p:tav>
                                      </p:tavLst>
                                    </p:anim>
                                    <p:anim calcmode="lin" valueType="num">
                                      <p:cBhvr>
                                        <p:cTn id="253" dur="500" fill="hold"/>
                                        <p:tgtEl>
                                          <p:spTgt spid="7233"/>
                                        </p:tgtEl>
                                        <p:attrNameLst>
                                          <p:attrName>ppt_h</p:attrName>
                                        </p:attrNameLst>
                                      </p:cBhvr>
                                      <p:tavLst>
                                        <p:tav tm="0">
                                          <p:val>
                                            <p:fltVal val="0"/>
                                          </p:val>
                                        </p:tav>
                                        <p:tav tm="100000">
                                          <p:val>
                                            <p:strVal val="#ppt_h"/>
                                          </p:val>
                                        </p:tav>
                                      </p:tavLst>
                                    </p:anim>
                                    <p:anim calcmode="lin" valueType="num">
                                      <p:cBhvr>
                                        <p:cTn id="254" dur="500" fill="hold"/>
                                        <p:tgtEl>
                                          <p:spTgt spid="7233"/>
                                        </p:tgtEl>
                                        <p:attrNameLst>
                                          <p:attrName>ppt_x</p:attrName>
                                        </p:attrNameLst>
                                      </p:cBhvr>
                                      <p:tavLst>
                                        <p:tav tm="0">
                                          <p:val>
                                            <p:fltVal val="0.5"/>
                                          </p:val>
                                        </p:tav>
                                        <p:tav tm="100000">
                                          <p:val>
                                            <p:strVal val="#ppt_x"/>
                                          </p:val>
                                        </p:tav>
                                      </p:tavLst>
                                    </p:anim>
                                    <p:anim calcmode="lin" valueType="num">
                                      <p:cBhvr>
                                        <p:cTn id="255" dur="500" fill="hold"/>
                                        <p:tgtEl>
                                          <p:spTgt spid="723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0" grpId="0" animBg="1" autoUpdateAnimBg="0"/>
      <p:bldP spid="181251" grpId="0" animBg="1" autoUpdateAnimBg="0"/>
      <p:bldP spid="181253" grpId="0" animBg="1"/>
      <p:bldP spid="181254" grpId="0" animBg="1"/>
      <p:bldP spid="181255" grpId="0" animBg="1" autoUpdateAnimBg="0"/>
      <p:bldP spid="181256" grpId="0" animBg="1" autoUpdateAnimBg="0"/>
      <p:bldP spid="181257" grpId="0" animBg="1"/>
      <p:bldP spid="181258" grpId="0" animBg="1"/>
      <p:bldP spid="181259" grpId="0" animBg="1"/>
      <p:bldP spid="181260" grpId="0" animBg="1"/>
      <p:bldP spid="181261" grpId="0" animBg="1" autoUpdateAnimBg="0"/>
      <p:bldP spid="181262" grpId="0" animBg="1" autoUpdateAnimBg="0"/>
      <p:bldP spid="181263" grpId="0" animBg="1"/>
      <p:bldP spid="181264" grpId="0" animBg="1"/>
      <p:bldP spid="181265" grpId="0" animBg="1"/>
      <p:bldP spid="181266" grpId="0" animBg="1" autoUpdateAnimBg="0"/>
      <p:bldP spid="181267" grpId="0" animBg="1"/>
      <p:bldP spid="181268" grpId="0" animBg="1" autoUpdateAnimBg="0"/>
      <p:bldP spid="181269" grpId="0" animBg="1" autoUpdateAnimBg="0"/>
      <p:bldP spid="181270" grpId="0" animBg="1" autoUpdateAnimBg="0"/>
      <p:bldP spid="181271" grpId="0" animBg="1" autoUpdateAnimBg="0"/>
      <p:bldP spid="181272" grpId="0" animBg="1" autoUpdateAnimBg="0"/>
      <p:bldP spid="181273" grpId="0" animBg="1" autoUpdateAnimBg="0"/>
      <p:bldP spid="181274" grpId="0" animBg="1" autoUpdateAnimBg="0"/>
      <p:bldP spid="181275" grpId="0" animBg="1"/>
      <p:bldP spid="181276" grpId="0" animBg="1"/>
      <p:bldP spid="181277" grpId="0" animBg="1"/>
      <p:bldP spid="181278" grpId="0" animBg="1" autoUpdateAnimBg="0"/>
      <p:bldP spid="181279" grpId="0" animBg="1" autoUpdateAnimBg="0"/>
      <p:bldP spid="181280" grpId="0" animBg="1" autoUpdateAnimBg="0"/>
      <p:bldP spid="181281" grpId="0" animBg="1" autoUpdateAnimBg="0"/>
      <p:bldP spid="181282" grpId="0" animBg="1" autoUpdateAnimBg="0"/>
      <p:bldP spid="181283" grpId="0" animBg="1"/>
      <p:bldP spid="181284" grpId="0" animBg="1"/>
      <p:bldP spid="181285" grpId="0" animBg="1" autoUpdateAnimBg="0"/>
      <p:bldP spid="181286" grpId="0" animBg="1" autoUpdateAnimBg="0"/>
      <p:bldP spid="181287" grpId="0" animBg="1"/>
      <p:bldP spid="181288" grpId="0" animBg="1"/>
      <p:bldP spid="181289" grpId="0" animBg="1"/>
      <p:bldP spid="181290" grpId="0" animBg="1"/>
      <p:bldP spid="181291" grpId="0" animBg="1"/>
      <p:bldP spid="181292" grpId="0" animBg="1"/>
      <p:bldP spid="181293" grpId="0" animBg="1"/>
      <p:bldP spid="181294" grpId="0" animBg="1"/>
      <p:bldP spid="181295" grpId="0" animBg="1"/>
      <p:bldP spid="181296" grpId="0" animBg="1"/>
      <p:bldP spid="181297" grpId="0" animBg="1" autoUpdateAnimBg="0"/>
      <p:bldP spid="181298" grpId="0" animBg="1"/>
      <p:bldP spid="181299" grpId="0" animBg="1"/>
      <p:bldP spid="181300" grpId="0" animBg="1"/>
      <p:bldP spid="181301" grpId="0" animBg="1" autoUpdateAnimBg="0"/>
      <p:bldP spid="181302" grpId="0" animBg="1"/>
      <p:bldP spid="181303" grpId="0" animBg="1"/>
      <p:bldP spid="181304" grpId="0" animBg="1"/>
      <p:bldP spid="7226" grpId="0" animBg="1"/>
      <p:bldP spid="181312" grpId="0" animBg="1" autoUpdateAnimBg="0"/>
      <p:bldP spid="7233"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Line 2"/>
          <p:cNvSpPr>
            <a:spLocks noChangeShapeType="1"/>
          </p:cNvSpPr>
          <p:nvPr/>
        </p:nvSpPr>
        <p:spPr bwMode="auto">
          <a:xfrm>
            <a:off x="533400" y="1981200"/>
            <a:ext cx="7467600" cy="0"/>
          </a:xfrm>
          <a:prstGeom prst="line">
            <a:avLst/>
          </a:prstGeom>
          <a:noFill/>
          <a:ln w="38100">
            <a:solidFill>
              <a:srgbClr val="000000"/>
            </a:solidFill>
            <a:round/>
            <a:headEnd/>
            <a:tailEnd/>
          </a:ln>
        </p:spPr>
        <p:txBody>
          <a:bodyPr/>
          <a:lstStyle/>
          <a:p>
            <a:endParaRPr lang="de-DE"/>
          </a:p>
        </p:txBody>
      </p:sp>
      <p:sp>
        <p:nvSpPr>
          <p:cNvPr id="8196" name="Text Box 3"/>
          <p:cNvSpPr txBox="1">
            <a:spLocks noChangeArrowheads="1"/>
          </p:cNvSpPr>
          <p:nvPr/>
        </p:nvSpPr>
        <p:spPr bwMode="auto">
          <a:xfrm>
            <a:off x="2514600" y="1524000"/>
            <a:ext cx="3200400" cy="381000"/>
          </a:xfrm>
          <a:prstGeom prst="rect">
            <a:avLst/>
          </a:prstGeom>
          <a:solidFill>
            <a:srgbClr val="CFE7FF"/>
          </a:solidFill>
          <a:ln w="9525">
            <a:solidFill>
              <a:srgbClr val="000000"/>
            </a:solidFill>
            <a:miter lim="800000"/>
            <a:headEnd/>
            <a:tailEnd/>
          </a:ln>
        </p:spPr>
        <p:txBody>
          <a:bodyPr/>
          <a:lstStyle/>
          <a:p>
            <a:pPr algn="ctr">
              <a:spcBef>
                <a:spcPct val="0"/>
              </a:spcBef>
            </a:pPr>
            <a:r>
              <a:rPr lang="de-DE" sz="1800"/>
              <a:t>Bilanz zum ...</a:t>
            </a:r>
          </a:p>
        </p:txBody>
      </p:sp>
      <p:sp>
        <p:nvSpPr>
          <p:cNvPr id="8197" name="Text Box 4"/>
          <p:cNvSpPr txBox="1">
            <a:spLocks noChangeArrowheads="1"/>
          </p:cNvSpPr>
          <p:nvPr/>
        </p:nvSpPr>
        <p:spPr bwMode="auto">
          <a:xfrm>
            <a:off x="533400" y="1524000"/>
            <a:ext cx="1752600" cy="381000"/>
          </a:xfrm>
          <a:prstGeom prst="rect">
            <a:avLst/>
          </a:prstGeom>
          <a:solidFill>
            <a:srgbClr val="FFFFDB"/>
          </a:solidFill>
          <a:ln w="9525">
            <a:solidFill>
              <a:srgbClr val="000000"/>
            </a:solidFill>
            <a:miter lim="800000"/>
            <a:headEnd/>
            <a:tailEnd/>
          </a:ln>
        </p:spPr>
        <p:txBody>
          <a:bodyPr/>
          <a:lstStyle/>
          <a:p>
            <a:pPr algn="ctr">
              <a:spcBef>
                <a:spcPct val="0"/>
              </a:spcBef>
            </a:pPr>
            <a:r>
              <a:rPr lang="de-DE" sz="1800"/>
              <a:t>AKTIVA</a:t>
            </a:r>
          </a:p>
        </p:txBody>
      </p:sp>
      <p:sp>
        <p:nvSpPr>
          <p:cNvPr id="179205" name="Text Box 5"/>
          <p:cNvSpPr txBox="1">
            <a:spLocks noChangeArrowheads="1"/>
          </p:cNvSpPr>
          <p:nvPr/>
        </p:nvSpPr>
        <p:spPr bwMode="auto">
          <a:xfrm>
            <a:off x="533400" y="2133600"/>
            <a:ext cx="3581400" cy="1371600"/>
          </a:xfrm>
          <a:prstGeom prst="rect">
            <a:avLst/>
          </a:prstGeom>
          <a:solidFill>
            <a:srgbClr val="FFEDDB"/>
          </a:solidFill>
          <a:ln w="9525">
            <a:solidFill>
              <a:srgbClr val="000000"/>
            </a:solidFill>
            <a:prstDash val="sysDot"/>
            <a:miter lim="800000"/>
            <a:headEnd/>
            <a:tailEnd/>
          </a:ln>
          <a:effectLst>
            <a:outerShdw dist="35921" dir="2700000" algn="ctr" rotWithShape="0">
              <a:srgbClr val="808080"/>
            </a:outerShdw>
          </a:effectLst>
        </p:spPr>
        <p:txBody>
          <a:bodyPr/>
          <a:lstStyle/>
          <a:p>
            <a:pPr algn="ctr">
              <a:spcBef>
                <a:spcPct val="0"/>
              </a:spcBef>
              <a:defRPr/>
            </a:pPr>
            <a:endParaRPr lang="de-DE" sz="500"/>
          </a:p>
          <a:p>
            <a:pPr>
              <a:spcBef>
                <a:spcPct val="0"/>
              </a:spcBef>
              <a:defRPr/>
            </a:pPr>
            <a:r>
              <a:rPr lang="de-DE" sz="2000"/>
              <a:t>Anlagevermögen</a:t>
            </a:r>
          </a:p>
          <a:p>
            <a:pPr>
              <a:spcBef>
                <a:spcPct val="0"/>
              </a:spcBef>
              <a:defRPr/>
            </a:pPr>
            <a:r>
              <a:rPr lang="de-DE" sz="1600"/>
              <a:t>   </a:t>
            </a:r>
          </a:p>
        </p:txBody>
      </p:sp>
      <p:sp>
        <p:nvSpPr>
          <p:cNvPr id="8199" name="Line 6"/>
          <p:cNvSpPr>
            <a:spLocks noChangeShapeType="1"/>
          </p:cNvSpPr>
          <p:nvPr/>
        </p:nvSpPr>
        <p:spPr bwMode="auto">
          <a:xfrm flipH="1">
            <a:off x="4267200" y="1990725"/>
            <a:ext cx="0" cy="3800475"/>
          </a:xfrm>
          <a:prstGeom prst="line">
            <a:avLst/>
          </a:prstGeom>
          <a:noFill/>
          <a:ln w="38100">
            <a:solidFill>
              <a:srgbClr val="000000"/>
            </a:solidFill>
            <a:round/>
            <a:headEnd/>
            <a:tailEnd/>
          </a:ln>
        </p:spPr>
        <p:txBody>
          <a:bodyPr/>
          <a:lstStyle/>
          <a:p>
            <a:endParaRPr lang="de-DE"/>
          </a:p>
        </p:txBody>
      </p:sp>
      <p:sp>
        <p:nvSpPr>
          <p:cNvPr id="8200" name="Line 7"/>
          <p:cNvSpPr>
            <a:spLocks noChangeShapeType="1"/>
          </p:cNvSpPr>
          <p:nvPr/>
        </p:nvSpPr>
        <p:spPr bwMode="auto">
          <a:xfrm flipV="1">
            <a:off x="685800" y="5791200"/>
            <a:ext cx="7315200" cy="0"/>
          </a:xfrm>
          <a:prstGeom prst="line">
            <a:avLst/>
          </a:prstGeom>
          <a:noFill/>
          <a:ln w="38100">
            <a:solidFill>
              <a:srgbClr val="000000"/>
            </a:solidFill>
            <a:round/>
            <a:headEnd/>
            <a:tailEnd/>
          </a:ln>
        </p:spPr>
        <p:txBody>
          <a:bodyPr/>
          <a:lstStyle/>
          <a:p>
            <a:endParaRPr lang="de-DE"/>
          </a:p>
        </p:txBody>
      </p:sp>
      <p:sp>
        <p:nvSpPr>
          <p:cNvPr id="8201" name="Text Box 8"/>
          <p:cNvSpPr txBox="1">
            <a:spLocks noChangeArrowheads="1"/>
          </p:cNvSpPr>
          <p:nvPr/>
        </p:nvSpPr>
        <p:spPr bwMode="auto">
          <a:xfrm>
            <a:off x="6096000" y="1524000"/>
            <a:ext cx="1828800" cy="381000"/>
          </a:xfrm>
          <a:prstGeom prst="rect">
            <a:avLst/>
          </a:prstGeom>
          <a:solidFill>
            <a:srgbClr val="CCFFFF"/>
          </a:solidFill>
          <a:ln w="9525">
            <a:solidFill>
              <a:srgbClr val="000000"/>
            </a:solidFill>
            <a:miter lim="800000"/>
            <a:headEnd/>
            <a:tailEnd/>
          </a:ln>
        </p:spPr>
        <p:txBody>
          <a:bodyPr/>
          <a:lstStyle/>
          <a:p>
            <a:pPr algn="ctr">
              <a:spcBef>
                <a:spcPct val="0"/>
              </a:spcBef>
            </a:pPr>
            <a:r>
              <a:rPr lang="de-DE" sz="1800"/>
              <a:t>PASSIVA </a:t>
            </a:r>
          </a:p>
        </p:txBody>
      </p:sp>
      <p:sp>
        <p:nvSpPr>
          <p:cNvPr id="8202" name="Text Box 9"/>
          <p:cNvSpPr txBox="1">
            <a:spLocks noChangeArrowheads="1"/>
          </p:cNvSpPr>
          <p:nvPr/>
        </p:nvSpPr>
        <p:spPr bwMode="auto">
          <a:xfrm>
            <a:off x="609600" y="5943600"/>
            <a:ext cx="3429000" cy="466725"/>
          </a:xfrm>
          <a:prstGeom prst="rect">
            <a:avLst/>
          </a:prstGeom>
          <a:solidFill>
            <a:srgbClr val="FFEFDF"/>
          </a:solidFill>
          <a:ln w="9525">
            <a:solidFill>
              <a:schemeClr val="tx1"/>
            </a:solidFill>
            <a:miter lim="800000"/>
            <a:headEnd/>
            <a:tailEnd/>
          </a:ln>
        </p:spPr>
        <p:txBody>
          <a:bodyPr>
            <a:spAutoFit/>
          </a:bodyPr>
          <a:lstStyle/>
          <a:p>
            <a:pPr algn="ctr" eaLnBrk="1" hangingPunct="1"/>
            <a:r>
              <a:rPr lang="de-DE" sz="2400"/>
              <a:t>Vermögen</a:t>
            </a:r>
          </a:p>
        </p:txBody>
      </p:sp>
      <p:sp>
        <p:nvSpPr>
          <p:cNvPr id="179210" name="Text Box 10"/>
          <p:cNvSpPr txBox="1">
            <a:spLocks noChangeArrowheads="1"/>
          </p:cNvSpPr>
          <p:nvPr/>
        </p:nvSpPr>
        <p:spPr bwMode="auto">
          <a:xfrm>
            <a:off x="533400" y="3581400"/>
            <a:ext cx="3581400" cy="1600200"/>
          </a:xfrm>
          <a:prstGeom prst="rect">
            <a:avLst/>
          </a:prstGeom>
          <a:solidFill>
            <a:srgbClr val="E4E4E4"/>
          </a:solidFill>
          <a:ln w="9525">
            <a:solidFill>
              <a:srgbClr val="000000"/>
            </a:solidFill>
            <a:prstDash val="sysDot"/>
            <a:miter lim="800000"/>
            <a:headEnd/>
            <a:tailEnd/>
          </a:ln>
          <a:effectLst>
            <a:outerShdw dist="35921" dir="2700000" algn="ctr" rotWithShape="0">
              <a:srgbClr val="808080"/>
            </a:outerShdw>
          </a:effectLst>
        </p:spPr>
        <p:txBody>
          <a:bodyPr/>
          <a:lstStyle/>
          <a:p>
            <a:pPr algn="ctr">
              <a:spcBef>
                <a:spcPct val="0"/>
              </a:spcBef>
              <a:defRPr/>
            </a:pPr>
            <a:endParaRPr lang="de-DE" sz="500"/>
          </a:p>
          <a:p>
            <a:pPr>
              <a:spcBef>
                <a:spcPct val="0"/>
              </a:spcBef>
              <a:defRPr/>
            </a:pPr>
            <a:r>
              <a:rPr lang="de-DE" sz="2000"/>
              <a:t>Umlaufvermögen</a:t>
            </a:r>
          </a:p>
          <a:p>
            <a:pPr algn="ctr">
              <a:spcBef>
                <a:spcPct val="0"/>
              </a:spcBef>
              <a:defRPr/>
            </a:pPr>
            <a:endParaRPr lang="de-DE" sz="2000"/>
          </a:p>
          <a:p>
            <a:pPr algn="ctr">
              <a:spcBef>
                <a:spcPct val="0"/>
              </a:spcBef>
              <a:defRPr/>
            </a:pPr>
            <a:endParaRPr lang="de-DE" sz="2000"/>
          </a:p>
        </p:txBody>
      </p:sp>
      <p:sp>
        <p:nvSpPr>
          <p:cNvPr id="179211" name="Text Box 17"/>
          <p:cNvSpPr txBox="1">
            <a:spLocks noChangeArrowheads="1"/>
          </p:cNvSpPr>
          <p:nvPr/>
        </p:nvSpPr>
        <p:spPr bwMode="auto">
          <a:xfrm>
            <a:off x="4419600" y="2143125"/>
            <a:ext cx="3581400" cy="1447800"/>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lstStyle/>
          <a:p>
            <a:pPr algn="ctr">
              <a:spcBef>
                <a:spcPct val="0"/>
              </a:spcBef>
              <a:defRPr/>
            </a:pPr>
            <a:endParaRPr lang="de-DE" sz="500"/>
          </a:p>
          <a:p>
            <a:pPr>
              <a:spcBef>
                <a:spcPct val="0"/>
              </a:spcBef>
              <a:defRPr/>
            </a:pPr>
            <a:r>
              <a:rPr lang="de-DE" sz="2000"/>
              <a:t>Eigenkapital</a:t>
            </a:r>
          </a:p>
        </p:txBody>
      </p:sp>
      <p:sp>
        <p:nvSpPr>
          <p:cNvPr id="179212" name="Text Box 18"/>
          <p:cNvSpPr txBox="1">
            <a:spLocks noChangeArrowheads="1"/>
          </p:cNvSpPr>
          <p:nvPr/>
        </p:nvSpPr>
        <p:spPr bwMode="auto">
          <a:xfrm>
            <a:off x="4419600" y="3733800"/>
            <a:ext cx="3581400" cy="1447800"/>
          </a:xfrm>
          <a:prstGeom prst="rect">
            <a:avLst/>
          </a:prstGeom>
          <a:solidFill>
            <a:srgbClr val="CCFFFF"/>
          </a:solidFill>
          <a:ln w="9525">
            <a:solidFill>
              <a:schemeClr val="tx1"/>
            </a:solidFill>
            <a:miter lim="800000"/>
            <a:headEnd/>
            <a:tailEnd/>
          </a:ln>
          <a:effectLst>
            <a:outerShdw dist="35921" dir="2700000" algn="ctr" rotWithShape="0">
              <a:srgbClr val="808080"/>
            </a:outerShdw>
          </a:effectLst>
        </p:spPr>
        <p:txBody>
          <a:bodyPr/>
          <a:lstStyle/>
          <a:p>
            <a:pPr algn="ctr">
              <a:spcBef>
                <a:spcPct val="0"/>
              </a:spcBef>
              <a:defRPr/>
            </a:pPr>
            <a:endParaRPr lang="de-DE" sz="500"/>
          </a:p>
          <a:p>
            <a:pPr>
              <a:spcBef>
                <a:spcPct val="0"/>
              </a:spcBef>
              <a:defRPr/>
            </a:pPr>
            <a:r>
              <a:rPr lang="de-DE" sz="2000"/>
              <a:t>Rückstellungen</a:t>
            </a:r>
          </a:p>
          <a:p>
            <a:pPr>
              <a:spcBef>
                <a:spcPct val="0"/>
              </a:spcBef>
              <a:defRPr/>
            </a:pPr>
            <a:endParaRPr lang="de-DE" sz="2000"/>
          </a:p>
          <a:p>
            <a:pPr>
              <a:spcBef>
                <a:spcPct val="0"/>
              </a:spcBef>
              <a:defRPr/>
            </a:pPr>
            <a:r>
              <a:rPr lang="de-DE" sz="2000"/>
              <a:t>Verbindlichkeiten </a:t>
            </a:r>
          </a:p>
        </p:txBody>
      </p:sp>
      <p:sp>
        <p:nvSpPr>
          <p:cNvPr id="8206" name="Text Box 19"/>
          <p:cNvSpPr txBox="1">
            <a:spLocks noChangeArrowheads="1"/>
          </p:cNvSpPr>
          <p:nvPr/>
        </p:nvSpPr>
        <p:spPr bwMode="auto">
          <a:xfrm>
            <a:off x="4495800" y="5934075"/>
            <a:ext cx="3505200" cy="466725"/>
          </a:xfrm>
          <a:prstGeom prst="rect">
            <a:avLst/>
          </a:prstGeom>
          <a:solidFill>
            <a:srgbClr val="CCFFFF"/>
          </a:solidFill>
          <a:ln w="9525">
            <a:solidFill>
              <a:schemeClr val="tx1"/>
            </a:solidFill>
            <a:miter lim="800000"/>
            <a:headEnd/>
            <a:tailEnd/>
          </a:ln>
        </p:spPr>
        <p:txBody>
          <a:bodyPr>
            <a:spAutoFit/>
          </a:bodyPr>
          <a:lstStyle/>
          <a:p>
            <a:pPr algn="ctr" eaLnBrk="1" hangingPunct="1"/>
            <a:r>
              <a:rPr lang="de-DE" sz="2400"/>
              <a:t>Kapital</a:t>
            </a:r>
          </a:p>
        </p:txBody>
      </p:sp>
      <p:sp>
        <p:nvSpPr>
          <p:cNvPr id="8207" name="Text Box 20"/>
          <p:cNvSpPr txBox="1">
            <a:spLocks noChangeArrowheads="1"/>
          </p:cNvSpPr>
          <p:nvPr/>
        </p:nvSpPr>
        <p:spPr bwMode="auto">
          <a:xfrm>
            <a:off x="3962400" y="5867400"/>
            <a:ext cx="609600" cy="457200"/>
          </a:xfrm>
          <a:prstGeom prst="rect">
            <a:avLst/>
          </a:prstGeom>
          <a:noFill/>
          <a:ln w="9525">
            <a:noFill/>
            <a:miter lim="800000"/>
            <a:headEnd/>
            <a:tailEnd/>
          </a:ln>
        </p:spPr>
        <p:txBody>
          <a:bodyPr>
            <a:spAutoFit/>
          </a:bodyPr>
          <a:lstStyle/>
          <a:p>
            <a:pPr algn="ctr" eaLnBrk="1" hangingPunct="1"/>
            <a:r>
              <a:rPr lang="de-DE" sz="2400"/>
              <a:t>=</a:t>
            </a:r>
          </a:p>
        </p:txBody>
      </p:sp>
      <p:sp>
        <p:nvSpPr>
          <p:cNvPr id="8208" name="Line 21"/>
          <p:cNvSpPr>
            <a:spLocks noChangeShapeType="1"/>
          </p:cNvSpPr>
          <p:nvPr/>
        </p:nvSpPr>
        <p:spPr bwMode="auto">
          <a:xfrm>
            <a:off x="3429000" y="6324600"/>
            <a:ext cx="0" cy="304800"/>
          </a:xfrm>
          <a:prstGeom prst="line">
            <a:avLst/>
          </a:prstGeom>
          <a:noFill/>
          <a:ln w="38100">
            <a:solidFill>
              <a:srgbClr val="0000FF"/>
            </a:solidFill>
            <a:round/>
            <a:headEnd/>
            <a:tailEnd/>
          </a:ln>
        </p:spPr>
        <p:txBody>
          <a:bodyPr>
            <a:spAutoFit/>
          </a:bodyPr>
          <a:lstStyle/>
          <a:p>
            <a:endParaRPr lang="de-DE"/>
          </a:p>
        </p:txBody>
      </p:sp>
      <p:sp>
        <p:nvSpPr>
          <p:cNvPr id="8209" name="Line 22"/>
          <p:cNvSpPr>
            <a:spLocks noChangeShapeType="1"/>
          </p:cNvSpPr>
          <p:nvPr/>
        </p:nvSpPr>
        <p:spPr bwMode="auto">
          <a:xfrm flipH="1">
            <a:off x="3429000" y="6629400"/>
            <a:ext cx="5486400" cy="0"/>
          </a:xfrm>
          <a:prstGeom prst="line">
            <a:avLst/>
          </a:prstGeom>
          <a:noFill/>
          <a:ln w="38100">
            <a:solidFill>
              <a:srgbClr val="0000FF"/>
            </a:solidFill>
            <a:round/>
            <a:headEnd/>
            <a:tailEnd/>
          </a:ln>
        </p:spPr>
        <p:txBody>
          <a:bodyPr>
            <a:spAutoFit/>
          </a:bodyPr>
          <a:lstStyle/>
          <a:p>
            <a:endParaRPr lang="de-DE"/>
          </a:p>
        </p:txBody>
      </p:sp>
      <p:sp>
        <p:nvSpPr>
          <p:cNvPr id="8210" name="Line 23"/>
          <p:cNvSpPr>
            <a:spLocks noChangeShapeType="1"/>
          </p:cNvSpPr>
          <p:nvPr/>
        </p:nvSpPr>
        <p:spPr bwMode="auto">
          <a:xfrm>
            <a:off x="8915400" y="2590800"/>
            <a:ext cx="0" cy="4038600"/>
          </a:xfrm>
          <a:prstGeom prst="line">
            <a:avLst/>
          </a:prstGeom>
          <a:noFill/>
          <a:ln w="38100">
            <a:solidFill>
              <a:srgbClr val="0000FF"/>
            </a:solidFill>
            <a:round/>
            <a:headEnd/>
            <a:tailEnd/>
          </a:ln>
        </p:spPr>
        <p:txBody>
          <a:bodyPr>
            <a:spAutoFit/>
          </a:bodyPr>
          <a:lstStyle/>
          <a:p>
            <a:endParaRPr lang="de-DE"/>
          </a:p>
        </p:txBody>
      </p:sp>
      <p:sp>
        <p:nvSpPr>
          <p:cNvPr id="8211" name="Line 24"/>
          <p:cNvSpPr>
            <a:spLocks noChangeShapeType="1"/>
          </p:cNvSpPr>
          <p:nvPr/>
        </p:nvSpPr>
        <p:spPr bwMode="auto">
          <a:xfrm>
            <a:off x="7315200" y="2590800"/>
            <a:ext cx="1600200" cy="0"/>
          </a:xfrm>
          <a:prstGeom prst="line">
            <a:avLst/>
          </a:prstGeom>
          <a:noFill/>
          <a:ln w="38100">
            <a:solidFill>
              <a:srgbClr val="0000FF"/>
            </a:solidFill>
            <a:round/>
            <a:headEnd type="triangle" w="med" len="med"/>
            <a:tailEnd/>
          </a:ln>
        </p:spPr>
        <p:txBody>
          <a:bodyPr>
            <a:spAutoFit/>
          </a:bodyPr>
          <a:lstStyle/>
          <a:p>
            <a:endParaRPr lang="de-DE"/>
          </a:p>
        </p:txBody>
      </p:sp>
      <p:sp>
        <p:nvSpPr>
          <p:cNvPr id="8212" name="Line 26"/>
          <p:cNvSpPr>
            <a:spLocks noChangeShapeType="1"/>
          </p:cNvSpPr>
          <p:nvPr/>
        </p:nvSpPr>
        <p:spPr bwMode="auto">
          <a:xfrm flipH="1">
            <a:off x="7315200" y="2819400"/>
            <a:ext cx="1371600" cy="0"/>
          </a:xfrm>
          <a:prstGeom prst="line">
            <a:avLst/>
          </a:prstGeom>
          <a:noFill/>
          <a:ln w="38100">
            <a:solidFill>
              <a:srgbClr val="0000FF"/>
            </a:solidFill>
            <a:round/>
            <a:headEnd/>
            <a:tailEnd type="triangle" w="med" len="med"/>
          </a:ln>
        </p:spPr>
        <p:txBody>
          <a:bodyPr>
            <a:spAutoFit/>
          </a:bodyPr>
          <a:lstStyle/>
          <a:p>
            <a:endParaRPr lang="de-DE"/>
          </a:p>
        </p:txBody>
      </p:sp>
      <p:sp>
        <p:nvSpPr>
          <p:cNvPr id="8213" name="Line 27"/>
          <p:cNvSpPr>
            <a:spLocks noChangeShapeType="1"/>
          </p:cNvSpPr>
          <p:nvPr/>
        </p:nvSpPr>
        <p:spPr bwMode="auto">
          <a:xfrm flipH="1">
            <a:off x="8686800" y="2819400"/>
            <a:ext cx="0" cy="1524000"/>
          </a:xfrm>
          <a:prstGeom prst="line">
            <a:avLst/>
          </a:prstGeom>
          <a:noFill/>
          <a:ln w="38100">
            <a:solidFill>
              <a:srgbClr val="0000FF"/>
            </a:solidFill>
            <a:round/>
            <a:headEnd/>
            <a:tailEnd/>
          </a:ln>
        </p:spPr>
        <p:txBody>
          <a:bodyPr>
            <a:spAutoFit/>
          </a:bodyPr>
          <a:lstStyle/>
          <a:p>
            <a:endParaRPr lang="de-DE"/>
          </a:p>
        </p:txBody>
      </p:sp>
      <p:sp>
        <p:nvSpPr>
          <p:cNvPr id="8214" name="Text Box 28"/>
          <p:cNvSpPr txBox="1">
            <a:spLocks noChangeArrowheads="1"/>
          </p:cNvSpPr>
          <p:nvPr/>
        </p:nvSpPr>
        <p:spPr bwMode="auto">
          <a:xfrm>
            <a:off x="8077200" y="2209800"/>
            <a:ext cx="457200" cy="396875"/>
          </a:xfrm>
          <a:prstGeom prst="rect">
            <a:avLst/>
          </a:prstGeom>
          <a:noFill/>
          <a:ln w="9525">
            <a:noFill/>
            <a:miter lim="800000"/>
            <a:headEnd/>
            <a:tailEnd/>
          </a:ln>
        </p:spPr>
        <p:txBody>
          <a:bodyPr>
            <a:spAutoFit/>
          </a:bodyPr>
          <a:lstStyle/>
          <a:p>
            <a:pPr algn="ctr" eaLnBrk="1" hangingPunct="1"/>
            <a:r>
              <a:rPr lang="de-DE" sz="2000"/>
              <a:t>+</a:t>
            </a:r>
          </a:p>
        </p:txBody>
      </p:sp>
      <p:sp>
        <p:nvSpPr>
          <p:cNvPr id="8215" name="Text Box 30"/>
          <p:cNvSpPr txBox="1">
            <a:spLocks noChangeArrowheads="1"/>
          </p:cNvSpPr>
          <p:nvPr/>
        </p:nvSpPr>
        <p:spPr bwMode="auto">
          <a:xfrm>
            <a:off x="8077200" y="2743200"/>
            <a:ext cx="457200" cy="427038"/>
          </a:xfrm>
          <a:prstGeom prst="rect">
            <a:avLst/>
          </a:prstGeom>
          <a:noFill/>
          <a:ln w="9525">
            <a:noFill/>
            <a:miter lim="800000"/>
            <a:headEnd/>
            <a:tailEnd/>
          </a:ln>
        </p:spPr>
        <p:txBody>
          <a:bodyPr>
            <a:spAutoFit/>
          </a:bodyPr>
          <a:lstStyle/>
          <a:p>
            <a:pPr algn="ctr" eaLnBrk="1" hangingPunct="1"/>
            <a:r>
              <a:rPr lang="de-DE" sz="2200"/>
              <a:t>-</a:t>
            </a:r>
          </a:p>
        </p:txBody>
      </p:sp>
      <p:sp>
        <p:nvSpPr>
          <p:cNvPr id="8216" name="Text Box 23"/>
          <p:cNvSpPr txBox="1">
            <a:spLocks noChangeArrowheads="1"/>
          </p:cNvSpPr>
          <p:nvPr/>
        </p:nvSpPr>
        <p:spPr bwMode="auto">
          <a:xfrm>
            <a:off x="838200" y="2590800"/>
            <a:ext cx="3124200" cy="825500"/>
          </a:xfrm>
          <a:prstGeom prst="rect">
            <a:avLst/>
          </a:prstGeom>
          <a:noFill/>
          <a:ln w="9525">
            <a:noFill/>
            <a:miter lim="800000"/>
            <a:headEnd/>
            <a:tailEnd/>
          </a:ln>
        </p:spPr>
        <p:txBody>
          <a:bodyPr>
            <a:spAutoFit/>
          </a:bodyPr>
          <a:lstStyle/>
          <a:p>
            <a:pPr>
              <a:spcBef>
                <a:spcPct val="0"/>
              </a:spcBef>
            </a:pPr>
            <a:r>
              <a:rPr lang="de-DE" sz="1600"/>
              <a:t>Immater. Vermögensgegenst.</a:t>
            </a:r>
          </a:p>
          <a:p>
            <a:pPr>
              <a:spcBef>
                <a:spcPct val="0"/>
              </a:spcBef>
            </a:pPr>
            <a:r>
              <a:rPr lang="de-DE" sz="1600"/>
              <a:t>Sachanlagen</a:t>
            </a:r>
          </a:p>
          <a:p>
            <a:pPr>
              <a:spcBef>
                <a:spcPct val="0"/>
              </a:spcBef>
            </a:pPr>
            <a:r>
              <a:rPr lang="de-DE" sz="1600"/>
              <a:t>Finanzanlagen</a:t>
            </a:r>
            <a:endParaRPr lang="de-DE"/>
          </a:p>
        </p:txBody>
      </p:sp>
      <p:sp>
        <p:nvSpPr>
          <p:cNvPr id="8217" name="Text Box 24"/>
          <p:cNvSpPr txBox="1">
            <a:spLocks noChangeArrowheads="1"/>
          </p:cNvSpPr>
          <p:nvPr/>
        </p:nvSpPr>
        <p:spPr bwMode="auto">
          <a:xfrm>
            <a:off x="838200" y="4038600"/>
            <a:ext cx="3200400" cy="1069975"/>
          </a:xfrm>
          <a:prstGeom prst="rect">
            <a:avLst/>
          </a:prstGeom>
          <a:noFill/>
          <a:ln w="9525">
            <a:noFill/>
            <a:miter lim="800000"/>
            <a:headEnd/>
            <a:tailEnd/>
          </a:ln>
        </p:spPr>
        <p:txBody>
          <a:bodyPr>
            <a:spAutoFit/>
          </a:bodyPr>
          <a:lstStyle/>
          <a:p>
            <a:pPr>
              <a:spcBef>
                <a:spcPct val="0"/>
              </a:spcBef>
            </a:pPr>
            <a:r>
              <a:rPr lang="de-DE" sz="1600"/>
              <a:t>Vorräte</a:t>
            </a:r>
          </a:p>
          <a:p>
            <a:pPr>
              <a:spcBef>
                <a:spcPct val="0"/>
              </a:spcBef>
            </a:pPr>
            <a:r>
              <a:rPr lang="de-DE" sz="1600"/>
              <a:t>Forderungen u. sonst. Vermög.</a:t>
            </a:r>
          </a:p>
          <a:p>
            <a:pPr>
              <a:spcBef>
                <a:spcPct val="0"/>
              </a:spcBef>
            </a:pPr>
            <a:r>
              <a:rPr lang="de-DE" sz="1600"/>
              <a:t>Wertpapiere</a:t>
            </a:r>
          </a:p>
          <a:p>
            <a:pPr>
              <a:spcBef>
                <a:spcPct val="0"/>
              </a:spcBef>
            </a:pPr>
            <a:r>
              <a:rPr lang="de-DE" sz="1600"/>
              <a:t>Kasse, Bankguthaben</a:t>
            </a:r>
            <a:endParaRPr lang="de-DE"/>
          </a:p>
        </p:txBody>
      </p:sp>
      <p:sp>
        <p:nvSpPr>
          <p:cNvPr id="179225" name="Text Box 10"/>
          <p:cNvSpPr txBox="1">
            <a:spLocks noChangeArrowheads="1"/>
          </p:cNvSpPr>
          <p:nvPr/>
        </p:nvSpPr>
        <p:spPr bwMode="auto">
          <a:xfrm>
            <a:off x="533400" y="5257800"/>
            <a:ext cx="3581400" cy="457200"/>
          </a:xfrm>
          <a:prstGeom prst="rect">
            <a:avLst/>
          </a:prstGeom>
          <a:solidFill>
            <a:srgbClr val="FFFFDB"/>
          </a:solidFill>
          <a:ln w="9525">
            <a:solidFill>
              <a:srgbClr val="000000"/>
            </a:solidFill>
            <a:prstDash val="sysDot"/>
            <a:miter lim="800000"/>
            <a:headEnd/>
            <a:tailEnd/>
          </a:ln>
          <a:effectLst>
            <a:outerShdw dist="35921" dir="2700000" algn="ctr" rotWithShape="0">
              <a:srgbClr val="808080"/>
            </a:outerShdw>
          </a:effectLst>
        </p:spPr>
        <p:txBody>
          <a:bodyPr/>
          <a:lstStyle/>
          <a:p>
            <a:pPr algn="ctr">
              <a:spcBef>
                <a:spcPct val="0"/>
              </a:spcBef>
              <a:defRPr/>
            </a:pPr>
            <a:endParaRPr lang="de-DE" sz="500"/>
          </a:p>
          <a:p>
            <a:pPr>
              <a:spcBef>
                <a:spcPct val="0"/>
              </a:spcBef>
              <a:defRPr/>
            </a:pPr>
            <a:r>
              <a:rPr lang="de-DE" sz="1600"/>
              <a:t>Aktive Rechnungsabgrenzung</a:t>
            </a:r>
            <a:endParaRPr lang="de-DE" sz="2000"/>
          </a:p>
        </p:txBody>
      </p:sp>
      <p:sp>
        <p:nvSpPr>
          <p:cNvPr id="8219" name="Text Box 26"/>
          <p:cNvSpPr txBox="1">
            <a:spLocks noChangeArrowheads="1"/>
          </p:cNvSpPr>
          <p:nvPr/>
        </p:nvSpPr>
        <p:spPr bwMode="auto">
          <a:xfrm>
            <a:off x="4572000" y="2590800"/>
            <a:ext cx="2743200" cy="825500"/>
          </a:xfrm>
          <a:prstGeom prst="rect">
            <a:avLst/>
          </a:prstGeom>
          <a:noFill/>
          <a:ln w="9525">
            <a:noFill/>
            <a:miter lim="800000"/>
            <a:headEnd/>
            <a:tailEnd/>
          </a:ln>
        </p:spPr>
        <p:txBody>
          <a:bodyPr>
            <a:spAutoFit/>
          </a:bodyPr>
          <a:lstStyle/>
          <a:p>
            <a:pPr>
              <a:spcBef>
                <a:spcPct val="0"/>
              </a:spcBef>
            </a:pPr>
            <a:r>
              <a:rPr lang="de-DE" sz="1600"/>
              <a:t>Gez. Kapital</a:t>
            </a:r>
          </a:p>
          <a:p>
            <a:pPr>
              <a:spcBef>
                <a:spcPct val="0"/>
              </a:spcBef>
            </a:pPr>
            <a:r>
              <a:rPr lang="de-DE" sz="1600"/>
              <a:t>Rücklagen</a:t>
            </a:r>
          </a:p>
          <a:p>
            <a:pPr>
              <a:spcBef>
                <a:spcPct val="0"/>
              </a:spcBef>
            </a:pPr>
            <a:r>
              <a:rPr lang="de-DE" sz="1600"/>
              <a:t>Jahresüberschuss</a:t>
            </a:r>
            <a:endParaRPr lang="de-DE"/>
          </a:p>
        </p:txBody>
      </p:sp>
      <p:sp>
        <p:nvSpPr>
          <p:cNvPr id="8220" name="Line 25"/>
          <p:cNvSpPr>
            <a:spLocks noChangeShapeType="1"/>
          </p:cNvSpPr>
          <p:nvPr/>
        </p:nvSpPr>
        <p:spPr bwMode="auto">
          <a:xfrm flipH="1">
            <a:off x="7772400" y="4343400"/>
            <a:ext cx="914400" cy="0"/>
          </a:xfrm>
          <a:prstGeom prst="line">
            <a:avLst/>
          </a:prstGeom>
          <a:noFill/>
          <a:ln w="38100">
            <a:solidFill>
              <a:srgbClr val="0000FF"/>
            </a:solidFill>
            <a:round/>
            <a:headEnd/>
            <a:tailEnd/>
          </a:ln>
        </p:spPr>
        <p:txBody>
          <a:bodyPr>
            <a:spAutoFit/>
          </a:bodyPr>
          <a:lstStyle/>
          <a:p>
            <a:endParaRPr lang="de-DE"/>
          </a:p>
        </p:txBody>
      </p:sp>
      <p:sp>
        <p:nvSpPr>
          <p:cNvPr id="179228" name="Text Box 10"/>
          <p:cNvSpPr txBox="1">
            <a:spLocks noChangeArrowheads="1"/>
          </p:cNvSpPr>
          <p:nvPr/>
        </p:nvSpPr>
        <p:spPr bwMode="auto">
          <a:xfrm>
            <a:off x="4419600" y="5257800"/>
            <a:ext cx="3581400" cy="457200"/>
          </a:xfrm>
          <a:prstGeom prst="rect">
            <a:avLst/>
          </a:prstGeom>
          <a:solidFill>
            <a:srgbClr val="CAF2F1"/>
          </a:solidFill>
          <a:ln w="9525">
            <a:solidFill>
              <a:srgbClr val="000000"/>
            </a:solidFill>
            <a:prstDash val="sysDot"/>
            <a:miter lim="800000"/>
            <a:headEnd/>
            <a:tailEnd/>
          </a:ln>
          <a:effectLst>
            <a:outerShdw dist="35921" dir="2700000" algn="ctr" rotWithShape="0">
              <a:srgbClr val="808080"/>
            </a:outerShdw>
          </a:effectLst>
        </p:spPr>
        <p:txBody>
          <a:bodyPr/>
          <a:lstStyle/>
          <a:p>
            <a:pPr algn="ctr">
              <a:spcBef>
                <a:spcPct val="0"/>
              </a:spcBef>
              <a:defRPr/>
            </a:pPr>
            <a:endParaRPr lang="de-DE" sz="500"/>
          </a:p>
          <a:p>
            <a:pPr>
              <a:spcBef>
                <a:spcPct val="0"/>
              </a:spcBef>
              <a:defRPr/>
            </a:pPr>
            <a:r>
              <a:rPr lang="de-DE" sz="1600"/>
              <a:t>Passive Rechnungsabgrenzung</a:t>
            </a:r>
            <a:endParaRPr lang="de-DE" sz="2000"/>
          </a:p>
        </p:txBody>
      </p:sp>
      <p:sp>
        <p:nvSpPr>
          <p:cNvPr id="8222" name="AutoShape 29"/>
          <p:cNvSpPr>
            <a:spLocks/>
          </p:cNvSpPr>
          <p:nvPr/>
        </p:nvSpPr>
        <p:spPr bwMode="auto">
          <a:xfrm>
            <a:off x="6705600" y="3886200"/>
            <a:ext cx="228600" cy="914400"/>
          </a:xfrm>
          <a:prstGeom prst="rightBrace">
            <a:avLst>
              <a:gd name="adj1" fmla="val 33333"/>
              <a:gd name="adj2" fmla="val 50000"/>
            </a:avLst>
          </a:prstGeom>
          <a:noFill/>
          <a:ln w="28575">
            <a:solidFill>
              <a:schemeClr val="tx1"/>
            </a:solidFill>
            <a:round/>
            <a:headEnd/>
            <a:tailEnd/>
          </a:ln>
        </p:spPr>
        <p:txBody>
          <a:bodyPr anchor="ctr">
            <a:spAutoFit/>
          </a:bodyPr>
          <a:lstStyle/>
          <a:p>
            <a:pPr eaLnBrk="1" hangingPunct="1"/>
            <a:endParaRPr lang="de-DE"/>
          </a:p>
        </p:txBody>
      </p:sp>
      <p:sp>
        <p:nvSpPr>
          <p:cNvPr id="8223" name="Text Box 30"/>
          <p:cNvSpPr txBox="1">
            <a:spLocks noChangeArrowheads="1"/>
          </p:cNvSpPr>
          <p:nvPr/>
        </p:nvSpPr>
        <p:spPr bwMode="auto">
          <a:xfrm>
            <a:off x="6934200" y="4038600"/>
            <a:ext cx="1066800" cy="581025"/>
          </a:xfrm>
          <a:prstGeom prst="rect">
            <a:avLst/>
          </a:prstGeom>
          <a:noFill/>
          <a:ln w="9525">
            <a:noFill/>
            <a:miter lim="800000"/>
            <a:headEnd/>
            <a:tailEnd/>
          </a:ln>
        </p:spPr>
        <p:txBody>
          <a:bodyPr>
            <a:spAutoFit/>
          </a:bodyPr>
          <a:lstStyle/>
          <a:p>
            <a:pPr eaLnBrk="1" hangingPunct="1"/>
            <a:r>
              <a:rPr lang="de-DE" sz="1600"/>
              <a:t>Fremd-kapital</a:t>
            </a:r>
          </a:p>
        </p:txBody>
      </p:sp>
      <p:sp>
        <p:nvSpPr>
          <p:cNvPr id="179235" name="Line 35"/>
          <p:cNvSpPr>
            <a:spLocks noChangeShapeType="1"/>
          </p:cNvSpPr>
          <p:nvPr/>
        </p:nvSpPr>
        <p:spPr bwMode="auto">
          <a:xfrm>
            <a:off x="1981200" y="838200"/>
            <a:ext cx="1219200" cy="0"/>
          </a:xfrm>
          <a:prstGeom prst="line">
            <a:avLst/>
          </a:prstGeom>
          <a:noFill/>
          <a:ln w="76200">
            <a:solidFill>
              <a:srgbClr val="008000"/>
            </a:solidFill>
            <a:round/>
            <a:headEnd/>
            <a:tailEnd type="triangle" w="med" len="med"/>
          </a:ln>
        </p:spPr>
        <p:txBody>
          <a:bodyPr/>
          <a:lstStyle/>
          <a:p>
            <a:endParaRPr lang="de-DE"/>
          </a:p>
        </p:txBody>
      </p:sp>
      <p:sp>
        <p:nvSpPr>
          <p:cNvPr id="179236" name="Line 36"/>
          <p:cNvSpPr>
            <a:spLocks noChangeShapeType="1"/>
          </p:cNvSpPr>
          <p:nvPr/>
        </p:nvSpPr>
        <p:spPr bwMode="auto">
          <a:xfrm>
            <a:off x="5029200" y="838200"/>
            <a:ext cx="1219200" cy="0"/>
          </a:xfrm>
          <a:prstGeom prst="line">
            <a:avLst/>
          </a:prstGeom>
          <a:noFill/>
          <a:ln w="76200">
            <a:solidFill>
              <a:srgbClr val="008000"/>
            </a:solidFill>
            <a:round/>
            <a:headEnd/>
            <a:tailEnd type="triangle" w="med" len="med"/>
          </a:ln>
        </p:spPr>
        <p:txBody>
          <a:bodyPr/>
          <a:lstStyle/>
          <a:p>
            <a:endParaRPr lang="de-DE"/>
          </a:p>
        </p:txBody>
      </p:sp>
      <p:graphicFrame>
        <p:nvGraphicFramePr>
          <p:cNvPr id="8194" name="Object 37"/>
          <p:cNvGraphicFramePr>
            <a:graphicFrameLocks noChangeAspect="1"/>
          </p:cNvGraphicFramePr>
          <p:nvPr/>
        </p:nvGraphicFramePr>
        <p:xfrm>
          <a:off x="3200400" y="228600"/>
          <a:ext cx="1828800" cy="1252538"/>
        </p:xfrm>
        <a:graphic>
          <a:graphicData uri="http://schemas.openxmlformats.org/presentationml/2006/ole">
            <p:oleObj spid="_x0000_s8194" name="Paint Shop Pro Image" r:id="rId4" imgW="5209756" imgH="3570732" progId="">
              <p:embed/>
            </p:oleObj>
          </a:graphicData>
        </a:graphic>
      </p:graphicFrame>
      <p:sp>
        <p:nvSpPr>
          <p:cNvPr id="179238" name="Text Box 38"/>
          <p:cNvSpPr txBox="1">
            <a:spLocks noChangeArrowheads="1"/>
          </p:cNvSpPr>
          <p:nvPr/>
        </p:nvSpPr>
        <p:spPr bwMode="auto">
          <a:xfrm>
            <a:off x="3200400" y="228600"/>
            <a:ext cx="1143000" cy="457200"/>
          </a:xfrm>
          <a:prstGeom prst="rect">
            <a:avLst/>
          </a:prstGeom>
          <a:noFill/>
          <a:ln w="9525">
            <a:noFill/>
            <a:miter lim="800000"/>
            <a:headEnd/>
            <a:tailEnd/>
          </a:ln>
        </p:spPr>
        <p:txBody>
          <a:bodyPr>
            <a:spAutoFit/>
          </a:bodyPr>
          <a:lstStyle/>
          <a:p>
            <a:pPr eaLnBrk="1" hangingPunct="1"/>
            <a:r>
              <a:rPr lang="de-DE" sz="1200"/>
              <a:t>Unter-nehmen</a:t>
            </a:r>
            <a:endParaRPr lang="de-DE" sz="1600"/>
          </a:p>
        </p:txBody>
      </p:sp>
      <p:sp>
        <p:nvSpPr>
          <p:cNvPr id="8227" name="Textfeld 30"/>
          <p:cNvSpPr txBox="1">
            <a:spLocks noChangeArrowheads="1"/>
          </p:cNvSpPr>
          <p:nvPr/>
        </p:nvSpPr>
        <p:spPr bwMode="auto">
          <a:xfrm>
            <a:off x="0" y="115888"/>
            <a:ext cx="1152525" cy="304800"/>
          </a:xfrm>
          <a:prstGeom prst="rect">
            <a:avLst/>
          </a:prstGeom>
          <a:noFill/>
          <a:ln w="9525">
            <a:noFill/>
            <a:miter lim="800000"/>
            <a:headEnd/>
            <a:tailEnd/>
          </a:ln>
        </p:spPr>
        <p:txBody>
          <a:bodyPr>
            <a:spAutoFit/>
          </a:bodyPr>
          <a:lstStyle/>
          <a:p>
            <a:pPr eaLnBrk="1" hangingPunct="1"/>
            <a:r>
              <a:rPr lang="de-DE"/>
              <a:t>Bilanz</a:t>
            </a:r>
          </a:p>
        </p:txBody>
      </p:sp>
      <p:sp>
        <p:nvSpPr>
          <p:cNvPr id="8228" name="Rectangle 11"/>
          <p:cNvSpPr>
            <a:spLocks noChangeArrowheads="1"/>
          </p:cNvSpPr>
          <p:nvPr/>
        </p:nvSpPr>
        <p:spPr bwMode="auto">
          <a:xfrm>
            <a:off x="86868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wipe(left)">
                                      <p:cBhvr>
                                        <p:cTn id="7" dur="500"/>
                                        <p:tgtEl>
                                          <p:spTgt spid="8196"/>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8195"/>
                                        </p:tgtEl>
                                        <p:attrNameLst>
                                          <p:attrName>style.visibility</p:attrName>
                                        </p:attrNameLst>
                                      </p:cBhvr>
                                      <p:to>
                                        <p:strVal val="visible"/>
                                      </p:to>
                                    </p:set>
                                    <p:anim calcmode="lin" valueType="num">
                                      <p:cBhvr>
                                        <p:cTn id="11" dur="500" fill="hold"/>
                                        <p:tgtEl>
                                          <p:spTgt spid="8195"/>
                                        </p:tgtEl>
                                        <p:attrNameLst>
                                          <p:attrName>ppt_w</p:attrName>
                                        </p:attrNameLst>
                                      </p:cBhvr>
                                      <p:tavLst>
                                        <p:tav tm="0">
                                          <p:val>
                                            <p:fltVal val="0"/>
                                          </p:val>
                                        </p:tav>
                                        <p:tav tm="100000">
                                          <p:val>
                                            <p:strVal val="#ppt_w"/>
                                          </p:val>
                                        </p:tav>
                                      </p:tavLst>
                                    </p:anim>
                                    <p:anim calcmode="lin" valueType="num">
                                      <p:cBhvr>
                                        <p:cTn id="12" dur="500" fill="hold"/>
                                        <p:tgtEl>
                                          <p:spTgt spid="8195"/>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8199"/>
                                        </p:tgtEl>
                                        <p:attrNameLst>
                                          <p:attrName>style.visibility</p:attrName>
                                        </p:attrNameLst>
                                      </p:cBhvr>
                                      <p:to>
                                        <p:strVal val="visible"/>
                                      </p:to>
                                    </p:set>
                                    <p:animEffect transition="in" filter="wipe(up)">
                                      <p:cBhvr>
                                        <p:cTn id="16" dur="500"/>
                                        <p:tgtEl>
                                          <p:spTgt spid="8199"/>
                                        </p:tgtEl>
                                      </p:cBhvr>
                                    </p:animEffect>
                                  </p:childTnLst>
                                </p:cTn>
                              </p:par>
                            </p:childTnLst>
                          </p:cTn>
                        </p:par>
                        <p:par>
                          <p:cTn id="17" fill="hold">
                            <p:stCondLst>
                              <p:cond delay="1500"/>
                            </p:stCondLst>
                            <p:childTnLst>
                              <p:par>
                                <p:cTn id="18" presetID="17" presetClass="entr" presetSubtype="10" fill="hold" grpId="0" nodeType="afterEffect">
                                  <p:stCondLst>
                                    <p:cond delay="0"/>
                                  </p:stCondLst>
                                  <p:childTnLst>
                                    <p:set>
                                      <p:cBhvr>
                                        <p:cTn id="19" dur="1" fill="hold">
                                          <p:stCondLst>
                                            <p:cond delay="0"/>
                                          </p:stCondLst>
                                        </p:cTn>
                                        <p:tgtEl>
                                          <p:spTgt spid="8200"/>
                                        </p:tgtEl>
                                        <p:attrNameLst>
                                          <p:attrName>style.visibility</p:attrName>
                                        </p:attrNameLst>
                                      </p:cBhvr>
                                      <p:to>
                                        <p:strVal val="visible"/>
                                      </p:to>
                                    </p:set>
                                    <p:anim calcmode="lin" valueType="num">
                                      <p:cBhvr>
                                        <p:cTn id="20" dur="500" fill="hold"/>
                                        <p:tgtEl>
                                          <p:spTgt spid="8200"/>
                                        </p:tgtEl>
                                        <p:attrNameLst>
                                          <p:attrName>ppt_w</p:attrName>
                                        </p:attrNameLst>
                                      </p:cBhvr>
                                      <p:tavLst>
                                        <p:tav tm="0">
                                          <p:val>
                                            <p:fltVal val="0"/>
                                          </p:val>
                                        </p:tav>
                                        <p:tav tm="100000">
                                          <p:val>
                                            <p:strVal val="#ppt_w"/>
                                          </p:val>
                                        </p:tav>
                                      </p:tavLst>
                                    </p:anim>
                                    <p:anim calcmode="lin" valueType="num">
                                      <p:cBhvr>
                                        <p:cTn id="21" dur="500" fill="hold"/>
                                        <p:tgtEl>
                                          <p:spTgt spid="8200"/>
                                        </p:tgtEl>
                                        <p:attrNameLst>
                                          <p:attrName>ppt_h</p:attrName>
                                        </p:attrNameLst>
                                      </p:cBhvr>
                                      <p:tavLst>
                                        <p:tav tm="0">
                                          <p:val>
                                            <p:strVal val="#ppt_h"/>
                                          </p:val>
                                        </p:tav>
                                        <p:tav tm="100000">
                                          <p:val>
                                            <p:strVal val="#ppt_h"/>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8197"/>
                                        </p:tgtEl>
                                        <p:attrNameLst>
                                          <p:attrName>style.visibility</p:attrName>
                                        </p:attrNameLst>
                                      </p:cBhvr>
                                      <p:to>
                                        <p:strVal val="visible"/>
                                      </p:to>
                                    </p:set>
                                    <p:animEffect transition="in" filter="wipe(left)">
                                      <p:cBhvr>
                                        <p:cTn id="25" dur="500"/>
                                        <p:tgtEl>
                                          <p:spTgt spid="8197"/>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8201"/>
                                        </p:tgtEl>
                                        <p:attrNameLst>
                                          <p:attrName>style.visibility</p:attrName>
                                        </p:attrNameLst>
                                      </p:cBhvr>
                                      <p:to>
                                        <p:strVal val="visible"/>
                                      </p:to>
                                    </p:set>
                                    <p:animEffect transition="in" filter="wipe(left)">
                                      <p:cBhvr>
                                        <p:cTn id="29" dur="500"/>
                                        <p:tgtEl>
                                          <p:spTgt spid="820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179205"/>
                                        </p:tgtEl>
                                        <p:attrNameLst>
                                          <p:attrName>style.visibility</p:attrName>
                                        </p:attrNameLst>
                                      </p:cBhvr>
                                      <p:to>
                                        <p:strVal val="visible"/>
                                      </p:to>
                                    </p:set>
                                    <p:animEffect transition="in" filter="wipe(up)">
                                      <p:cBhvr>
                                        <p:cTn id="34" dur="500"/>
                                        <p:tgtEl>
                                          <p:spTgt spid="17920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79210"/>
                                        </p:tgtEl>
                                        <p:attrNameLst>
                                          <p:attrName>style.visibility</p:attrName>
                                        </p:attrNameLst>
                                      </p:cBhvr>
                                      <p:to>
                                        <p:strVal val="visible"/>
                                      </p:to>
                                    </p:set>
                                    <p:animEffect transition="in" filter="wipe(up)">
                                      <p:cBhvr>
                                        <p:cTn id="39" dur="500"/>
                                        <p:tgtEl>
                                          <p:spTgt spid="17921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8216"/>
                                        </p:tgtEl>
                                        <p:attrNameLst>
                                          <p:attrName>style.visibility</p:attrName>
                                        </p:attrNameLst>
                                      </p:cBhvr>
                                      <p:to>
                                        <p:strVal val="visible"/>
                                      </p:to>
                                    </p:set>
                                    <p:animEffect transition="in" filter="wipe(left)">
                                      <p:cBhvr>
                                        <p:cTn id="44" dur="500"/>
                                        <p:tgtEl>
                                          <p:spTgt spid="821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8217"/>
                                        </p:tgtEl>
                                        <p:attrNameLst>
                                          <p:attrName>style.visibility</p:attrName>
                                        </p:attrNameLst>
                                      </p:cBhvr>
                                      <p:to>
                                        <p:strVal val="visible"/>
                                      </p:to>
                                    </p:set>
                                    <p:animEffect transition="in" filter="wipe(left)">
                                      <p:cBhvr>
                                        <p:cTn id="49" dur="500"/>
                                        <p:tgtEl>
                                          <p:spTgt spid="821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179212"/>
                                        </p:tgtEl>
                                        <p:attrNameLst>
                                          <p:attrName>style.visibility</p:attrName>
                                        </p:attrNameLst>
                                      </p:cBhvr>
                                      <p:to>
                                        <p:strVal val="visible"/>
                                      </p:to>
                                    </p:set>
                                    <p:animEffect transition="in" filter="wipe(up)">
                                      <p:cBhvr>
                                        <p:cTn id="54" dur="500"/>
                                        <p:tgtEl>
                                          <p:spTgt spid="179212"/>
                                        </p:tgtEl>
                                      </p:cBhvr>
                                    </p:animEffect>
                                  </p:childTnLst>
                                </p:cTn>
                              </p:par>
                            </p:childTnLst>
                          </p:cTn>
                        </p:par>
                        <p:par>
                          <p:cTn id="55" fill="hold">
                            <p:stCondLst>
                              <p:cond delay="500"/>
                            </p:stCondLst>
                            <p:childTnLst>
                              <p:par>
                                <p:cTn id="56" presetID="22" presetClass="entr" presetSubtype="1" fill="hold" grpId="0" nodeType="afterEffect">
                                  <p:stCondLst>
                                    <p:cond delay="0"/>
                                  </p:stCondLst>
                                  <p:childTnLst>
                                    <p:set>
                                      <p:cBhvr>
                                        <p:cTn id="57" dur="1" fill="hold">
                                          <p:stCondLst>
                                            <p:cond delay="0"/>
                                          </p:stCondLst>
                                        </p:cTn>
                                        <p:tgtEl>
                                          <p:spTgt spid="8222"/>
                                        </p:tgtEl>
                                        <p:attrNameLst>
                                          <p:attrName>style.visibility</p:attrName>
                                        </p:attrNameLst>
                                      </p:cBhvr>
                                      <p:to>
                                        <p:strVal val="visible"/>
                                      </p:to>
                                    </p:set>
                                    <p:animEffect transition="in" filter="wipe(up)">
                                      <p:cBhvr>
                                        <p:cTn id="58" dur="500"/>
                                        <p:tgtEl>
                                          <p:spTgt spid="8222"/>
                                        </p:tgtEl>
                                      </p:cBhvr>
                                    </p:animEffect>
                                  </p:childTnLst>
                                </p:cTn>
                              </p:par>
                            </p:childTnLst>
                          </p:cTn>
                        </p:par>
                        <p:par>
                          <p:cTn id="59" fill="hold">
                            <p:stCondLst>
                              <p:cond delay="1000"/>
                            </p:stCondLst>
                            <p:childTnLst>
                              <p:par>
                                <p:cTn id="60" presetID="22" presetClass="entr" presetSubtype="8" fill="hold" grpId="0" nodeType="afterEffect">
                                  <p:stCondLst>
                                    <p:cond delay="0"/>
                                  </p:stCondLst>
                                  <p:childTnLst>
                                    <p:set>
                                      <p:cBhvr>
                                        <p:cTn id="61" dur="1" fill="hold">
                                          <p:stCondLst>
                                            <p:cond delay="0"/>
                                          </p:stCondLst>
                                        </p:cTn>
                                        <p:tgtEl>
                                          <p:spTgt spid="8223"/>
                                        </p:tgtEl>
                                        <p:attrNameLst>
                                          <p:attrName>style.visibility</p:attrName>
                                        </p:attrNameLst>
                                      </p:cBhvr>
                                      <p:to>
                                        <p:strVal val="visible"/>
                                      </p:to>
                                    </p:set>
                                    <p:animEffect transition="in" filter="wipe(left)">
                                      <p:cBhvr>
                                        <p:cTn id="62" dur="500"/>
                                        <p:tgtEl>
                                          <p:spTgt spid="822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179211"/>
                                        </p:tgtEl>
                                        <p:attrNameLst>
                                          <p:attrName>style.visibility</p:attrName>
                                        </p:attrNameLst>
                                      </p:cBhvr>
                                      <p:to>
                                        <p:strVal val="visible"/>
                                      </p:to>
                                    </p:set>
                                    <p:animEffect transition="in" filter="wipe(up)">
                                      <p:cBhvr>
                                        <p:cTn id="67" dur="500"/>
                                        <p:tgtEl>
                                          <p:spTgt spid="17921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79225"/>
                                        </p:tgtEl>
                                        <p:attrNameLst>
                                          <p:attrName>style.visibility</p:attrName>
                                        </p:attrNameLst>
                                      </p:cBhvr>
                                      <p:to>
                                        <p:strVal val="visible"/>
                                      </p:to>
                                    </p:set>
                                    <p:animEffect transition="in" filter="wipe(left)">
                                      <p:cBhvr>
                                        <p:cTn id="72" dur="500"/>
                                        <p:tgtEl>
                                          <p:spTgt spid="17922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79228"/>
                                        </p:tgtEl>
                                        <p:attrNameLst>
                                          <p:attrName>style.visibility</p:attrName>
                                        </p:attrNameLst>
                                      </p:cBhvr>
                                      <p:to>
                                        <p:strVal val="visible"/>
                                      </p:to>
                                    </p:set>
                                    <p:animEffect transition="in" filter="wipe(left)">
                                      <p:cBhvr>
                                        <p:cTn id="77" dur="500"/>
                                        <p:tgtEl>
                                          <p:spTgt spid="17922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8202"/>
                                        </p:tgtEl>
                                        <p:attrNameLst>
                                          <p:attrName>style.visibility</p:attrName>
                                        </p:attrNameLst>
                                      </p:cBhvr>
                                      <p:to>
                                        <p:strVal val="visible"/>
                                      </p:to>
                                    </p:set>
                                    <p:animEffect transition="in" filter="wipe(left)">
                                      <p:cBhvr>
                                        <p:cTn id="82" dur="500"/>
                                        <p:tgtEl>
                                          <p:spTgt spid="8202"/>
                                        </p:tgtEl>
                                      </p:cBhvr>
                                    </p:animEffect>
                                  </p:childTnLst>
                                </p:cTn>
                              </p:par>
                            </p:childTnLst>
                          </p:cTn>
                        </p:par>
                        <p:par>
                          <p:cTn id="83" fill="hold">
                            <p:stCondLst>
                              <p:cond delay="500"/>
                            </p:stCondLst>
                            <p:childTnLst>
                              <p:par>
                                <p:cTn id="84" presetID="22" presetClass="entr" presetSubtype="8" fill="hold" grpId="0" nodeType="afterEffect">
                                  <p:stCondLst>
                                    <p:cond delay="0"/>
                                  </p:stCondLst>
                                  <p:childTnLst>
                                    <p:set>
                                      <p:cBhvr>
                                        <p:cTn id="85" dur="1" fill="hold">
                                          <p:stCondLst>
                                            <p:cond delay="0"/>
                                          </p:stCondLst>
                                        </p:cTn>
                                        <p:tgtEl>
                                          <p:spTgt spid="8207"/>
                                        </p:tgtEl>
                                        <p:attrNameLst>
                                          <p:attrName>style.visibility</p:attrName>
                                        </p:attrNameLst>
                                      </p:cBhvr>
                                      <p:to>
                                        <p:strVal val="visible"/>
                                      </p:to>
                                    </p:set>
                                    <p:animEffect transition="in" filter="wipe(left)">
                                      <p:cBhvr>
                                        <p:cTn id="86" dur="500"/>
                                        <p:tgtEl>
                                          <p:spTgt spid="8207"/>
                                        </p:tgtEl>
                                      </p:cBhvr>
                                    </p:animEffect>
                                  </p:childTnLst>
                                </p:cTn>
                              </p:par>
                            </p:childTnLst>
                          </p:cTn>
                        </p:par>
                        <p:par>
                          <p:cTn id="87" fill="hold">
                            <p:stCondLst>
                              <p:cond delay="1000"/>
                            </p:stCondLst>
                            <p:childTnLst>
                              <p:par>
                                <p:cTn id="88" presetID="22" presetClass="entr" presetSubtype="8" fill="hold" grpId="0" nodeType="afterEffect">
                                  <p:stCondLst>
                                    <p:cond delay="0"/>
                                  </p:stCondLst>
                                  <p:childTnLst>
                                    <p:set>
                                      <p:cBhvr>
                                        <p:cTn id="89" dur="1" fill="hold">
                                          <p:stCondLst>
                                            <p:cond delay="0"/>
                                          </p:stCondLst>
                                        </p:cTn>
                                        <p:tgtEl>
                                          <p:spTgt spid="8206"/>
                                        </p:tgtEl>
                                        <p:attrNameLst>
                                          <p:attrName>style.visibility</p:attrName>
                                        </p:attrNameLst>
                                      </p:cBhvr>
                                      <p:to>
                                        <p:strVal val="visible"/>
                                      </p:to>
                                    </p:set>
                                    <p:animEffect transition="in" filter="wipe(left)">
                                      <p:cBhvr>
                                        <p:cTn id="90" dur="500"/>
                                        <p:tgtEl>
                                          <p:spTgt spid="8206"/>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grpId="0" nodeType="clickEffect">
                                  <p:stCondLst>
                                    <p:cond delay="0"/>
                                  </p:stCondLst>
                                  <p:childTnLst>
                                    <p:set>
                                      <p:cBhvr>
                                        <p:cTn id="94" dur="1" fill="hold">
                                          <p:stCondLst>
                                            <p:cond delay="0"/>
                                          </p:stCondLst>
                                        </p:cTn>
                                        <p:tgtEl>
                                          <p:spTgt spid="8208"/>
                                        </p:tgtEl>
                                        <p:attrNameLst>
                                          <p:attrName>style.visibility</p:attrName>
                                        </p:attrNameLst>
                                      </p:cBhvr>
                                      <p:to>
                                        <p:strVal val="visible"/>
                                      </p:to>
                                    </p:set>
                                    <p:animEffect transition="in" filter="wipe(up)">
                                      <p:cBhvr>
                                        <p:cTn id="95" dur="500"/>
                                        <p:tgtEl>
                                          <p:spTgt spid="8208"/>
                                        </p:tgtEl>
                                      </p:cBhvr>
                                    </p:animEffect>
                                  </p:childTnLst>
                                </p:cTn>
                              </p:par>
                            </p:childTnLst>
                          </p:cTn>
                        </p:par>
                        <p:par>
                          <p:cTn id="96" fill="hold">
                            <p:stCondLst>
                              <p:cond delay="500"/>
                            </p:stCondLst>
                            <p:childTnLst>
                              <p:par>
                                <p:cTn id="97" presetID="22" presetClass="entr" presetSubtype="8" fill="hold" grpId="0" nodeType="afterEffect">
                                  <p:stCondLst>
                                    <p:cond delay="0"/>
                                  </p:stCondLst>
                                  <p:childTnLst>
                                    <p:set>
                                      <p:cBhvr>
                                        <p:cTn id="98" dur="1" fill="hold">
                                          <p:stCondLst>
                                            <p:cond delay="0"/>
                                          </p:stCondLst>
                                        </p:cTn>
                                        <p:tgtEl>
                                          <p:spTgt spid="8209"/>
                                        </p:tgtEl>
                                        <p:attrNameLst>
                                          <p:attrName>style.visibility</p:attrName>
                                        </p:attrNameLst>
                                      </p:cBhvr>
                                      <p:to>
                                        <p:strVal val="visible"/>
                                      </p:to>
                                    </p:set>
                                    <p:animEffect transition="in" filter="wipe(left)">
                                      <p:cBhvr>
                                        <p:cTn id="99" dur="500"/>
                                        <p:tgtEl>
                                          <p:spTgt spid="8209"/>
                                        </p:tgtEl>
                                      </p:cBhvr>
                                    </p:animEffect>
                                  </p:childTnLst>
                                </p:cTn>
                              </p:par>
                            </p:childTnLst>
                          </p:cTn>
                        </p:par>
                        <p:par>
                          <p:cTn id="100" fill="hold">
                            <p:stCondLst>
                              <p:cond delay="1000"/>
                            </p:stCondLst>
                            <p:childTnLst>
                              <p:par>
                                <p:cTn id="101" presetID="22" presetClass="entr" presetSubtype="4" fill="hold" grpId="0" nodeType="afterEffect">
                                  <p:stCondLst>
                                    <p:cond delay="0"/>
                                  </p:stCondLst>
                                  <p:childTnLst>
                                    <p:set>
                                      <p:cBhvr>
                                        <p:cTn id="102" dur="1" fill="hold">
                                          <p:stCondLst>
                                            <p:cond delay="0"/>
                                          </p:stCondLst>
                                        </p:cTn>
                                        <p:tgtEl>
                                          <p:spTgt spid="8210"/>
                                        </p:tgtEl>
                                        <p:attrNameLst>
                                          <p:attrName>style.visibility</p:attrName>
                                        </p:attrNameLst>
                                      </p:cBhvr>
                                      <p:to>
                                        <p:strVal val="visible"/>
                                      </p:to>
                                    </p:set>
                                    <p:animEffect transition="in" filter="wipe(down)">
                                      <p:cBhvr>
                                        <p:cTn id="103" dur="500"/>
                                        <p:tgtEl>
                                          <p:spTgt spid="8210"/>
                                        </p:tgtEl>
                                      </p:cBhvr>
                                    </p:animEffect>
                                  </p:childTnLst>
                                </p:cTn>
                              </p:par>
                            </p:childTnLst>
                          </p:cTn>
                        </p:par>
                        <p:par>
                          <p:cTn id="104" fill="hold">
                            <p:stCondLst>
                              <p:cond delay="1500"/>
                            </p:stCondLst>
                            <p:childTnLst>
                              <p:par>
                                <p:cTn id="105" presetID="22" presetClass="entr" presetSubtype="2" fill="hold" grpId="0" nodeType="afterEffect">
                                  <p:stCondLst>
                                    <p:cond delay="0"/>
                                  </p:stCondLst>
                                  <p:childTnLst>
                                    <p:set>
                                      <p:cBhvr>
                                        <p:cTn id="106" dur="1" fill="hold">
                                          <p:stCondLst>
                                            <p:cond delay="0"/>
                                          </p:stCondLst>
                                        </p:cTn>
                                        <p:tgtEl>
                                          <p:spTgt spid="8211"/>
                                        </p:tgtEl>
                                        <p:attrNameLst>
                                          <p:attrName>style.visibility</p:attrName>
                                        </p:attrNameLst>
                                      </p:cBhvr>
                                      <p:to>
                                        <p:strVal val="visible"/>
                                      </p:to>
                                    </p:set>
                                    <p:animEffect transition="in" filter="wipe(right)">
                                      <p:cBhvr>
                                        <p:cTn id="107" dur="500"/>
                                        <p:tgtEl>
                                          <p:spTgt spid="8211"/>
                                        </p:tgtEl>
                                      </p:cBhvr>
                                    </p:animEffect>
                                  </p:childTnLst>
                                </p:cTn>
                              </p:par>
                            </p:childTnLst>
                          </p:cTn>
                        </p:par>
                        <p:par>
                          <p:cTn id="108" fill="hold">
                            <p:stCondLst>
                              <p:cond delay="2000"/>
                            </p:stCondLst>
                            <p:childTnLst>
                              <p:par>
                                <p:cTn id="109" presetID="22" presetClass="entr" presetSubtype="8" fill="hold" grpId="0" nodeType="afterEffect">
                                  <p:stCondLst>
                                    <p:cond delay="0"/>
                                  </p:stCondLst>
                                  <p:childTnLst>
                                    <p:set>
                                      <p:cBhvr>
                                        <p:cTn id="110" dur="1" fill="hold">
                                          <p:stCondLst>
                                            <p:cond delay="0"/>
                                          </p:stCondLst>
                                        </p:cTn>
                                        <p:tgtEl>
                                          <p:spTgt spid="8214"/>
                                        </p:tgtEl>
                                        <p:attrNameLst>
                                          <p:attrName>style.visibility</p:attrName>
                                        </p:attrNameLst>
                                      </p:cBhvr>
                                      <p:to>
                                        <p:strVal val="visible"/>
                                      </p:to>
                                    </p:set>
                                    <p:animEffect transition="in" filter="wipe(left)">
                                      <p:cBhvr>
                                        <p:cTn id="111" dur="500"/>
                                        <p:tgtEl>
                                          <p:spTgt spid="8214"/>
                                        </p:tgtEl>
                                      </p:cBhvr>
                                    </p:animEffect>
                                  </p:childTnLst>
                                </p:cTn>
                              </p:par>
                            </p:childTnLst>
                          </p:cTn>
                        </p:par>
                        <p:par>
                          <p:cTn id="112" fill="hold">
                            <p:stCondLst>
                              <p:cond delay="2500"/>
                            </p:stCondLst>
                            <p:childTnLst>
                              <p:par>
                                <p:cTn id="113" presetID="22" presetClass="entr" presetSubtype="8" fill="hold" grpId="0" nodeType="afterEffect">
                                  <p:stCondLst>
                                    <p:cond delay="0"/>
                                  </p:stCondLst>
                                  <p:childTnLst>
                                    <p:set>
                                      <p:cBhvr>
                                        <p:cTn id="114" dur="1" fill="hold">
                                          <p:stCondLst>
                                            <p:cond delay="0"/>
                                          </p:stCondLst>
                                        </p:cTn>
                                        <p:tgtEl>
                                          <p:spTgt spid="8220"/>
                                        </p:tgtEl>
                                        <p:attrNameLst>
                                          <p:attrName>style.visibility</p:attrName>
                                        </p:attrNameLst>
                                      </p:cBhvr>
                                      <p:to>
                                        <p:strVal val="visible"/>
                                      </p:to>
                                    </p:set>
                                    <p:animEffect transition="in" filter="wipe(left)">
                                      <p:cBhvr>
                                        <p:cTn id="115" dur="500"/>
                                        <p:tgtEl>
                                          <p:spTgt spid="8220"/>
                                        </p:tgtEl>
                                      </p:cBhvr>
                                    </p:animEffect>
                                  </p:childTnLst>
                                </p:cTn>
                              </p:par>
                            </p:childTnLst>
                          </p:cTn>
                        </p:par>
                        <p:par>
                          <p:cTn id="116" fill="hold">
                            <p:stCondLst>
                              <p:cond delay="3000"/>
                            </p:stCondLst>
                            <p:childTnLst>
                              <p:par>
                                <p:cTn id="117" presetID="22" presetClass="entr" presetSubtype="4" fill="hold" grpId="0" nodeType="afterEffect">
                                  <p:stCondLst>
                                    <p:cond delay="0"/>
                                  </p:stCondLst>
                                  <p:childTnLst>
                                    <p:set>
                                      <p:cBhvr>
                                        <p:cTn id="118" dur="1" fill="hold">
                                          <p:stCondLst>
                                            <p:cond delay="0"/>
                                          </p:stCondLst>
                                        </p:cTn>
                                        <p:tgtEl>
                                          <p:spTgt spid="8213"/>
                                        </p:tgtEl>
                                        <p:attrNameLst>
                                          <p:attrName>style.visibility</p:attrName>
                                        </p:attrNameLst>
                                      </p:cBhvr>
                                      <p:to>
                                        <p:strVal val="visible"/>
                                      </p:to>
                                    </p:set>
                                    <p:animEffect transition="in" filter="wipe(down)">
                                      <p:cBhvr>
                                        <p:cTn id="119" dur="500"/>
                                        <p:tgtEl>
                                          <p:spTgt spid="8213"/>
                                        </p:tgtEl>
                                      </p:cBhvr>
                                    </p:animEffect>
                                  </p:childTnLst>
                                </p:cTn>
                              </p:par>
                            </p:childTnLst>
                          </p:cTn>
                        </p:par>
                        <p:par>
                          <p:cTn id="120" fill="hold">
                            <p:stCondLst>
                              <p:cond delay="3500"/>
                            </p:stCondLst>
                            <p:childTnLst>
                              <p:par>
                                <p:cTn id="121" presetID="22" presetClass="entr" presetSubtype="2" fill="hold" grpId="0" nodeType="afterEffect">
                                  <p:stCondLst>
                                    <p:cond delay="0"/>
                                  </p:stCondLst>
                                  <p:childTnLst>
                                    <p:set>
                                      <p:cBhvr>
                                        <p:cTn id="122" dur="1" fill="hold">
                                          <p:stCondLst>
                                            <p:cond delay="0"/>
                                          </p:stCondLst>
                                        </p:cTn>
                                        <p:tgtEl>
                                          <p:spTgt spid="8212"/>
                                        </p:tgtEl>
                                        <p:attrNameLst>
                                          <p:attrName>style.visibility</p:attrName>
                                        </p:attrNameLst>
                                      </p:cBhvr>
                                      <p:to>
                                        <p:strVal val="visible"/>
                                      </p:to>
                                    </p:set>
                                    <p:animEffect transition="in" filter="wipe(right)">
                                      <p:cBhvr>
                                        <p:cTn id="123" dur="500"/>
                                        <p:tgtEl>
                                          <p:spTgt spid="8212"/>
                                        </p:tgtEl>
                                      </p:cBhvr>
                                    </p:animEffect>
                                  </p:childTnLst>
                                </p:cTn>
                              </p:par>
                            </p:childTnLst>
                          </p:cTn>
                        </p:par>
                        <p:par>
                          <p:cTn id="124" fill="hold">
                            <p:stCondLst>
                              <p:cond delay="4000"/>
                            </p:stCondLst>
                            <p:childTnLst>
                              <p:par>
                                <p:cTn id="125" presetID="22" presetClass="entr" presetSubtype="8" fill="hold" grpId="0" nodeType="afterEffect">
                                  <p:stCondLst>
                                    <p:cond delay="0"/>
                                  </p:stCondLst>
                                  <p:childTnLst>
                                    <p:set>
                                      <p:cBhvr>
                                        <p:cTn id="126" dur="1" fill="hold">
                                          <p:stCondLst>
                                            <p:cond delay="0"/>
                                          </p:stCondLst>
                                        </p:cTn>
                                        <p:tgtEl>
                                          <p:spTgt spid="8215"/>
                                        </p:tgtEl>
                                        <p:attrNameLst>
                                          <p:attrName>style.visibility</p:attrName>
                                        </p:attrNameLst>
                                      </p:cBhvr>
                                      <p:to>
                                        <p:strVal val="visible"/>
                                      </p:to>
                                    </p:set>
                                    <p:animEffect transition="in" filter="wipe(left)">
                                      <p:cBhvr>
                                        <p:cTn id="127" dur="500"/>
                                        <p:tgtEl>
                                          <p:spTgt spid="8215"/>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8" fill="hold" grpId="0" nodeType="clickEffect">
                                  <p:stCondLst>
                                    <p:cond delay="0"/>
                                  </p:stCondLst>
                                  <p:childTnLst>
                                    <p:set>
                                      <p:cBhvr>
                                        <p:cTn id="131" dur="1" fill="hold">
                                          <p:stCondLst>
                                            <p:cond delay="0"/>
                                          </p:stCondLst>
                                        </p:cTn>
                                        <p:tgtEl>
                                          <p:spTgt spid="8219"/>
                                        </p:tgtEl>
                                        <p:attrNameLst>
                                          <p:attrName>style.visibility</p:attrName>
                                        </p:attrNameLst>
                                      </p:cBhvr>
                                      <p:to>
                                        <p:strVal val="visible"/>
                                      </p:to>
                                    </p:set>
                                    <p:animEffect transition="in" filter="wipe(left)">
                                      <p:cBhvr>
                                        <p:cTn id="132" dur="500"/>
                                        <p:tgtEl>
                                          <p:spTgt spid="8219"/>
                                        </p:tgtEl>
                                      </p:cBhvr>
                                    </p:animEffect>
                                  </p:childTnLst>
                                </p:cTn>
                              </p:par>
                            </p:childTnLst>
                          </p:cTn>
                        </p:par>
                        <p:par>
                          <p:cTn id="133" fill="hold">
                            <p:stCondLst>
                              <p:cond delay="500"/>
                            </p:stCondLst>
                            <p:childTnLst>
                              <p:par>
                                <p:cTn id="134" presetID="23" presetClass="entr" presetSubtype="528" fill="hold" grpId="0" nodeType="afterEffect">
                                  <p:stCondLst>
                                    <p:cond delay="0"/>
                                  </p:stCondLst>
                                  <p:childTnLst>
                                    <p:set>
                                      <p:cBhvr>
                                        <p:cTn id="135" dur="1" fill="hold">
                                          <p:stCondLst>
                                            <p:cond delay="0"/>
                                          </p:stCondLst>
                                        </p:cTn>
                                        <p:tgtEl>
                                          <p:spTgt spid="8228"/>
                                        </p:tgtEl>
                                        <p:attrNameLst>
                                          <p:attrName>style.visibility</p:attrName>
                                        </p:attrNameLst>
                                      </p:cBhvr>
                                      <p:to>
                                        <p:strVal val="visible"/>
                                      </p:to>
                                    </p:set>
                                    <p:anim calcmode="lin" valueType="num">
                                      <p:cBhvr>
                                        <p:cTn id="136" dur="500" fill="hold"/>
                                        <p:tgtEl>
                                          <p:spTgt spid="8228"/>
                                        </p:tgtEl>
                                        <p:attrNameLst>
                                          <p:attrName>ppt_w</p:attrName>
                                        </p:attrNameLst>
                                      </p:cBhvr>
                                      <p:tavLst>
                                        <p:tav tm="0">
                                          <p:val>
                                            <p:fltVal val="0"/>
                                          </p:val>
                                        </p:tav>
                                        <p:tav tm="100000">
                                          <p:val>
                                            <p:strVal val="#ppt_w"/>
                                          </p:val>
                                        </p:tav>
                                      </p:tavLst>
                                    </p:anim>
                                    <p:anim calcmode="lin" valueType="num">
                                      <p:cBhvr>
                                        <p:cTn id="137" dur="500" fill="hold"/>
                                        <p:tgtEl>
                                          <p:spTgt spid="8228"/>
                                        </p:tgtEl>
                                        <p:attrNameLst>
                                          <p:attrName>ppt_h</p:attrName>
                                        </p:attrNameLst>
                                      </p:cBhvr>
                                      <p:tavLst>
                                        <p:tav tm="0">
                                          <p:val>
                                            <p:fltVal val="0"/>
                                          </p:val>
                                        </p:tav>
                                        <p:tav tm="100000">
                                          <p:val>
                                            <p:strVal val="#ppt_h"/>
                                          </p:val>
                                        </p:tav>
                                      </p:tavLst>
                                    </p:anim>
                                    <p:anim calcmode="lin" valueType="num">
                                      <p:cBhvr>
                                        <p:cTn id="138" dur="500" fill="hold"/>
                                        <p:tgtEl>
                                          <p:spTgt spid="8228"/>
                                        </p:tgtEl>
                                        <p:attrNameLst>
                                          <p:attrName>ppt_x</p:attrName>
                                        </p:attrNameLst>
                                      </p:cBhvr>
                                      <p:tavLst>
                                        <p:tav tm="0">
                                          <p:val>
                                            <p:fltVal val="0.5"/>
                                          </p:val>
                                        </p:tav>
                                        <p:tav tm="100000">
                                          <p:val>
                                            <p:strVal val="#ppt_x"/>
                                          </p:val>
                                        </p:tav>
                                      </p:tavLst>
                                    </p:anim>
                                    <p:anim calcmode="lin" valueType="num">
                                      <p:cBhvr>
                                        <p:cTn id="139" dur="500" fill="hold"/>
                                        <p:tgtEl>
                                          <p:spTgt spid="822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6" grpId="0" animBg="1" autoUpdateAnimBg="0"/>
      <p:bldP spid="8197" grpId="0" animBg="1" autoUpdateAnimBg="0"/>
      <p:bldP spid="179205" grpId="0" animBg="1" autoUpdateAnimBg="0"/>
      <p:bldP spid="8199" grpId="0" animBg="1"/>
      <p:bldP spid="8200" grpId="0" animBg="1"/>
      <p:bldP spid="8201" grpId="0" animBg="1" autoUpdateAnimBg="0"/>
      <p:bldP spid="8202" grpId="0" animBg="1" autoUpdateAnimBg="0"/>
      <p:bldP spid="179210" grpId="0" animBg="1" autoUpdateAnimBg="0"/>
      <p:bldP spid="179211" grpId="0" animBg="1" autoUpdateAnimBg="0"/>
      <p:bldP spid="179212" grpId="0" animBg="1" autoUpdateAnimBg="0"/>
      <p:bldP spid="8206" grpId="0" animBg="1" autoUpdateAnimBg="0"/>
      <p:bldP spid="8207" grpId="0" autoUpdateAnimBg="0"/>
      <p:bldP spid="8208" grpId="0" animBg="1"/>
      <p:bldP spid="8209" grpId="0" animBg="1"/>
      <p:bldP spid="8210" grpId="0" animBg="1"/>
      <p:bldP spid="8211" grpId="0" animBg="1"/>
      <p:bldP spid="8212" grpId="0" animBg="1"/>
      <p:bldP spid="8213" grpId="0" animBg="1"/>
      <p:bldP spid="8214" grpId="0" autoUpdateAnimBg="0"/>
      <p:bldP spid="8215" grpId="0" autoUpdateAnimBg="0"/>
      <p:bldP spid="8216" grpId="0" autoUpdateAnimBg="0"/>
      <p:bldP spid="8217" grpId="0" autoUpdateAnimBg="0"/>
      <p:bldP spid="179225" grpId="0" animBg="1" autoUpdateAnimBg="0"/>
      <p:bldP spid="8219" grpId="0" autoUpdateAnimBg="0"/>
      <p:bldP spid="8220" grpId="0" animBg="1"/>
      <p:bldP spid="179228" grpId="0" animBg="1" autoUpdateAnimBg="0"/>
      <p:bldP spid="8222" grpId="0" animBg="1" autoUpdateAnimBg="0"/>
      <p:bldP spid="8223" grpId="0" autoUpdateAnimBg="0"/>
      <p:bldP spid="8228"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Line 50"/>
          <p:cNvSpPr>
            <a:spLocks noChangeShapeType="1"/>
          </p:cNvSpPr>
          <p:nvPr/>
        </p:nvSpPr>
        <p:spPr bwMode="auto">
          <a:xfrm flipV="1">
            <a:off x="381000" y="3048000"/>
            <a:ext cx="8610600" cy="0"/>
          </a:xfrm>
          <a:prstGeom prst="line">
            <a:avLst/>
          </a:prstGeom>
          <a:noFill/>
          <a:ln w="38100">
            <a:solidFill>
              <a:srgbClr val="0000FF"/>
            </a:solidFill>
            <a:round/>
            <a:headEnd/>
            <a:tailEnd/>
          </a:ln>
        </p:spPr>
        <p:txBody>
          <a:bodyPr>
            <a:spAutoFit/>
          </a:bodyPr>
          <a:lstStyle/>
          <a:p>
            <a:endParaRPr lang="de-DE"/>
          </a:p>
        </p:txBody>
      </p:sp>
      <p:sp>
        <p:nvSpPr>
          <p:cNvPr id="9221" name="Rectangle 43"/>
          <p:cNvSpPr>
            <a:spLocks noChangeArrowheads="1"/>
          </p:cNvSpPr>
          <p:nvPr/>
        </p:nvSpPr>
        <p:spPr bwMode="auto">
          <a:xfrm>
            <a:off x="2362200" y="2362200"/>
            <a:ext cx="5105400" cy="4343400"/>
          </a:xfrm>
          <a:prstGeom prst="rect">
            <a:avLst/>
          </a:prstGeom>
          <a:solidFill>
            <a:srgbClr val="E4E4E4"/>
          </a:solidFill>
          <a:ln w="19050">
            <a:solidFill>
              <a:schemeClr val="tx1"/>
            </a:solidFill>
            <a:miter lim="800000"/>
            <a:headEnd/>
            <a:tailEnd/>
          </a:ln>
        </p:spPr>
        <p:txBody>
          <a:bodyPr wrap="none" anchor="ctr"/>
          <a:lstStyle/>
          <a:p>
            <a:pPr eaLnBrk="1" hangingPunct="1"/>
            <a:endParaRPr lang="de-DE"/>
          </a:p>
        </p:txBody>
      </p:sp>
      <p:sp>
        <p:nvSpPr>
          <p:cNvPr id="9222" name="Text Box 2"/>
          <p:cNvSpPr txBox="1">
            <a:spLocks noChangeArrowheads="1"/>
          </p:cNvSpPr>
          <p:nvPr/>
        </p:nvSpPr>
        <p:spPr bwMode="auto">
          <a:xfrm>
            <a:off x="3962400" y="4038600"/>
            <a:ext cx="1828800" cy="381000"/>
          </a:xfrm>
          <a:prstGeom prst="rect">
            <a:avLst/>
          </a:prstGeom>
          <a:solidFill>
            <a:srgbClr val="CFE7FF"/>
          </a:solidFill>
          <a:ln w="9525">
            <a:solidFill>
              <a:srgbClr val="000000"/>
            </a:solidFill>
            <a:miter lim="800000"/>
            <a:headEnd/>
            <a:tailEnd/>
          </a:ln>
        </p:spPr>
        <p:txBody>
          <a:bodyPr/>
          <a:lstStyle/>
          <a:p>
            <a:pPr algn="ctr">
              <a:spcBef>
                <a:spcPct val="0"/>
              </a:spcBef>
            </a:pPr>
            <a:r>
              <a:rPr lang="de-DE" sz="1600"/>
              <a:t>Bilanz zum ...</a:t>
            </a:r>
          </a:p>
        </p:txBody>
      </p:sp>
      <p:sp>
        <p:nvSpPr>
          <p:cNvPr id="9223" name="Text Box 3"/>
          <p:cNvSpPr txBox="1">
            <a:spLocks noChangeArrowheads="1"/>
          </p:cNvSpPr>
          <p:nvPr/>
        </p:nvSpPr>
        <p:spPr bwMode="auto">
          <a:xfrm>
            <a:off x="2590800" y="4038600"/>
            <a:ext cx="1143000" cy="381000"/>
          </a:xfrm>
          <a:prstGeom prst="rect">
            <a:avLst/>
          </a:prstGeom>
          <a:solidFill>
            <a:srgbClr val="FFEDDB"/>
          </a:solidFill>
          <a:ln w="9525">
            <a:solidFill>
              <a:srgbClr val="000000"/>
            </a:solidFill>
            <a:miter lim="800000"/>
            <a:headEnd/>
            <a:tailEnd/>
          </a:ln>
        </p:spPr>
        <p:txBody>
          <a:bodyPr/>
          <a:lstStyle/>
          <a:p>
            <a:pPr algn="ctr">
              <a:spcBef>
                <a:spcPct val="0"/>
              </a:spcBef>
            </a:pPr>
            <a:r>
              <a:rPr lang="de-DE"/>
              <a:t>AKTIVA</a:t>
            </a:r>
          </a:p>
        </p:txBody>
      </p:sp>
      <p:sp>
        <p:nvSpPr>
          <p:cNvPr id="183302" name="Text Box 4"/>
          <p:cNvSpPr txBox="1">
            <a:spLocks noChangeArrowheads="1"/>
          </p:cNvSpPr>
          <p:nvPr/>
        </p:nvSpPr>
        <p:spPr bwMode="auto">
          <a:xfrm>
            <a:off x="2590800" y="4622800"/>
            <a:ext cx="2209800" cy="635000"/>
          </a:xfrm>
          <a:prstGeom prst="rect">
            <a:avLst/>
          </a:prstGeom>
          <a:solidFill>
            <a:srgbClr val="FFEFA9"/>
          </a:solidFill>
          <a:ln w="9525">
            <a:solidFill>
              <a:srgbClr val="000000"/>
            </a:solidFill>
            <a:miter lim="800000"/>
            <a:headEnd/>
            <a:tailEnd/>
          </a:ln>
          <a:effectLst>
            <a:outerShdw dist="35921" dir="2700000" algn="ctr" rotWithShape="0">
              <a:srgbClr val="808080"/>
            </a:outerShdw>
          </a:effectLst>
        </p:spPr>
        <p:txBody>
          <a:bodyPr anchor="ctr"/>
          <a:lstStyle/>
          <a:p>
            <a:pPr>
              <a:spcBef>
                <a:spcPct val="0"/>
              </a:spcBef>
              <a:defRPr/>
            </a:pPr>
            <a:endParaRPr lang="de-DE" sz="500"/>
          </a:p>
          <a:p>
            <a:pPr>
              <a:spcBef>
                <a:spcPct val="0"/>
              </a:spcBef>
              <a:defRPr/>
            </a:pPr>
            <a:r>
              <a:rPr lang="de-DE" sz="1800"/>
              <a:t>Anlagevermögen</a:t>
            </a:r>
          </a:p>
        </p:txBody>
      </p:sp>
      <p:sp>
        <p:nvSpPr>
          <p:cNvPr id="9225" name="Line 5"/>
          <p:cNvSpPr>
            <a:spLocks noChangeShapeType="1"/>
          </p:cNvSpPr>
          <p:nvPr/>
        </p:nvSpPr>
        <p:spPr bwMode="auto">
          <a:xfrm flipH="1">
            <a:off x="4953000" y="4495800"/>
            <a:ext cx="0" cy="2133600"/>
          </a:xfrm>
          <a:prstGeom prst="line">
            <a:avLst/>
          </a:prstGeom>
          <a:noFill/>
          <a:ln w="38100">
            <a:solidFill>
              <a:srgbClr val="000000"/>
            </a:solidFill>
            <a:round/>
            <a:headEnd/>
            <a:tailEnd/>
          </a:ln>
        </p:spPr>
        <p:txBody>
          <a:bodyPr/>
          <a:lstStyle/>
          <a:p>
            <a:endParaRPr lang="de-DE"/>
          </a:p>
        </p:txBody>
      </p:sp>
      <p:sp>
        <p:nvSpPr>
          <p:cNvPr id="9226" name="Line 6"/>
          <p:cNvSpPr>
            <a:spLocks noChangeShapeType="1"/>
          </p:cNvSpPr>
          <p:nvPr/>
        </p:nvSpPr>
        <p:spPr bwMode="auto">
          <a:xfrm flipV="1">
            <a:off x="2590800" y="6629400"/>
            <a:ext cx="4800600" cy="0"/>
          </a:xfrm>
          <a:prstGeom prst="line">
            <a:avLst/>
          </a:prstGeom>
          <a:noFill/>
          <a:ln w="38100">
            <a:solidFill>
              <a:srgbClr val="000000"/>
            </a:solidFill>
            <a:round/>
            <a:headEnd/>
            <a:tailEnd/>
          </a:ln>
        </p:spPr>
        <p:txBody>
          <a:bodyPr/>
          <a:lstStyle/>
          <a:p>
            <a:endParaRPr lang="de-DE"/>
          </a:p>
        </p:txBody>
      </p:sp>
      <p:sp>
        <p:nvSpPr>
          <p:cNvPr id="9227" name="Text Box 7"/>
          <p:cNvSpPr txBox="1">
            <a:spLocks noChangeArrowheads="1"/>
          </p:cNvSpPr>
          <p:nvPr/>
        </p:nvSpPr>
        <p:spPr bwMode="auto">
          <a:xfrm>
            <a:off x="6019800" y="4038600"/>
            <a:ext cx="1219200" cy="381000"/>
          </a:xfrm>
          <a:prstGeom prst="rect">
            <a:avLst/>
          </a:prstGeom>
          <a:solidFill>
            <a:srgbClr val="CCFFFF"/>
          </a:solidFill>
          <a:ln w="9525">
            <a:solidFill>
              <a:srgbClr val="000000"/>
            </a:solidFill>
            <a:miter lim="800000"/>
            <a:headEnd/>
            <a:tailEnd/>
          </a:ln>
        </p:spPr>
        <p:txBody>
          <a:bodyPr/>
          <a:lstStyle/>
          <a:p>
            <a:pPr algn="ctr">
              <a:spcBef>
                <a:spcPct val="0"/>
              </a:spcBef>
            </a:pPr>
            <a:r>
              <a:rPr lang="de-DE"/>
              <a:t>PASSIVA</a:t>
            </a:r>
            <a:r>
              <a:rPr lang="de-DE" sz="1600"/>
              <a:t> </a:t>
            </a:r>
          </a:p>
        </p:txBody>
      </p:sp>
      <p:sp>
        <p:nvSpPr>
          <p:cNvPr id="183306" name="Text Box 8"/>
          <p:cNvSpPr txBox="1">
            <a:spLocks noChangeArrowheads="1"/>
          </p:cNvSpPr>
          <p:nvPr/>
        </p:nvSpPr>
        <p:spPr bwMode="auto">
          <a:xfrm>
            <a:off x="2590800" y="5334000"/>
            <a:ext cx="2209800" cy="609600"/>
          </a:xfrm>
          <a:prstGeom prst="rect">
            <a:avLst/>
          </a:prstGeom>
          <a:solidFill>
            <a:srgbClr val="FFF8DB"/>
          </a:solidFill>
          <a:ln w="9525">
            <a:solidFill>
              <a:srgbClr val="000000"/>
            </a:solidFill>
            <a:miter lim="800000"/>
            <a:headEnd/>
            <a:tailEnd/>
          </a:ln>
          <a:effectLst>
            <a:outerShdw dist="35921" dir="2700000" algn="ctr" rotWithShape="0">
              <a:srgbClr val="808080"/>
            </a:outerShdw>
          </a:effectLst>
        </p:spPr>
        <p:txBody>
          <a:bodyPr anchor="ctr"/>
          <a:lstStyle/>
          <a:p>
            <a:pPr>
              <a:spcBef>
                <a:spcPct val="0"/>
              </a:spcBef>
              <a:defRPr/>
            </a:pPr>
            <a:r>
              <a:rPr lang="de-DE" sz="1800"/>
              <a:t>Umlaufvermögen</a:t>
            </a:r>
            <a:endParaRPr lang="de-DE" sz="2000"/>
          </a:p>
        </p:txBody>
      </p:sp>
      <p:sp>
        <p:nvSpPr>
          <p:cNvPr id="183307" name="Text Box 11"/>
          <p:cNvSpPr txBox="1">
            <a:spLocks noChangeArrowheads="1"/>
          </p:cNvSpPr>
          <p:nvPr/>
        </p:nvSpPr>
        <p:spPr bwMode="auto">
          <a:xfrm>
            <a:off x="5105400" y="4648200"/>
            <a:ext cx="2209800" cy="457200"/>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nchor="ctr"/>
          <a:lstStyle/>
          <a:p>
            <a:pPr>
              <a:spcBef>
                <a:spcPct val="0"/>
              </a:spcBef>
              <a:defRPr/>
            </a:pPr>
            <a:r>
              <a:rPr lang="de-DE" sz="1800"/>
              <a:t>Eigenkapital</a:t>
            </a:r>
          </a:p>
        </p:txBody>
      </p:sp>
      <p:sp>
        <p:nvSpPr>
          <p:cNvPr id="183308" name="Text Box 12"/>
          <p:cNvSpPr txBox="1">
            <a:spLocks noChangeArrowheads="1"/>
          </p:cNvSpPr>
          <p:nvPr/>
        </p:nvSpPr>
        <p:spPr bwMode="auto">
          <a:xfrm>
            <a:off x="5105400" y="5181600"/>
            <a:ext cx="2209800" cy="719138"/>
          </a:xfrm>
          <a:prstGeom prst="rect">
            <a:avLst/>
          </a:prstGeom>
          <a:solidFill>
            <a:srgbClr val="CCFFFF"/>
          </a:solidFill>
          <a:ln w="9525">
            <a:solidFill>
              <a:schemeClr val="tx1"/>
            </a:solidFill>
            <a:miter lim="800000"/>
            <a:headEnd/>
            <a:tailEnd/>
          </a:ln>
          <a:effectLst>
            <a:outerShdw dist="35921" dir="2700000" algn="ctr" rotWithShape="0">
              <a:srgbClr val="808080"/>
            </a:outerShdw>
          </a:effectLst>
        </p:spPr>
        <p:txBody>
          <a:bodyPr anchor="ctr"/>
          <a:lstStyle/>
          <a:p>
            <a:pPr>
              <a:spcBef>
                <a:spcPct val="0"/>
              </a:spcBef>
              <a:defRPr/>
            </a:pPr>
            <a:endParaRPr lang="de-DE" sz="500"/>
          </a:p>
          <a:p>
            <a:pPr>
              <a:spcBef>
                <a:spcPct val="0"/>
              </a:spcBef>
              <a:defRPr/>
            </a:pPr>
            <a:r>
              <a:rPr lang="de-DE" sz="1800"/>
              <a:t>Rückstellungen Verbindlichkeiten</a:t>
            </a:r>
          </a:p>
          <a:p>
            <a:pPr>
              <a:spcBef>
                <a:spcPct val="0"/>
              </a:spcBef>
              <a:defRPr/>
            </a:pPr>
            <a:endParaRPr lang="de-DE" sz="800"/>
          </a:p>
        </p:txBody>
      </p:sp>
      <p:sp>
        <p:nvSpPr>
          <p:cNvPr id="9231" name="Line 13"/>
          <p:cNvSpPr>
            <a:spLocks noChangeShapeType="1"/>
          </p:cNvSpPr>
          <p:nvPr/>
        </p:nvSpPr>
        <p:spPr bwMode="auto">
          <a:xfrm>
            <a:off x="2590800" y="4495800"/>
            <a:ext cx="4724400" cy="0"/>
          </a:xfrm>
          <a:prstGeom prst="line">
            <a:avLst/>
          </a:prstGeom>
          <a:noFill/>
          <a:ln w="38100">
            <a:solidFill>
              <a:srgbClr val="000000"/>
            </a:solidFill>
            <a:round/>
            <a:headEnd/>
            <a:tailEnd/>
          </a:ln>
        </p:spPr>
        <p:txBody>
          <a:bodyPr/>
          <a:lstStyle/>
          <a:p>
            <a:endParaRPr lang="de-DE"/>
          </a:p>
        </p:txBody>
      </p:sp>
      <p:sp>
        <p:nvSpPr>
          <p:cNvPr id="183310" name="Text Box 14"/>
          <p:cNvSpPr txBox="1">
            <a:spLocks noChangeArrowheads="1"/>
          </p:cNvSpPr>
          <p:nvPr/>
        </p:nvSpPr>
        <p:spPr bwMode="auto">
          <a:xfrm>
            <a:off x="2590800" y="6019800"/>
            <a:ext cx="2209800" cy="493713"/>
          </a:xfrm>
          <a:prstGeom prst="rect">
            <a:avLst/>
          </a:prstGeom>
          <a:solidFill>
            <a:srgbClr val="FFEDDB"/>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defRPr/>
            </a:pPr>
            <a:r>
              <a:rPr lang="de-DE" sz="1200"/>
              <a:t>Aktive Rechnungsabgrenzung</a:t>
            </a:r>
            <a:endParaRPr lang="de-DE"/>
          </a:p>
        </p:txBody>
      </p:sp>
      <p:sp>
        <p:nvSpPr>
          <p:cNvPr id="183311" name="Text Box 15"/>
          <p:cNvSpPr txBox="1">
            <a:spLocks noChangeArrowheads="1"/>
          </p:cNvSpPr>
          <p:nvPr/>
        </p:nvSpPr>
        <p:spPr bwMode="auto">
          <a:xfrm>
            <a:off x="5105400" y="6019800"/>
            <a:ext cx="2209800" cy="493713"/>
          </a:xfrm>
          <a:prstGeom prst="rect">
            <a:avLst/>
          </a:prstGeom>
          <a:solidFill>
            <a:srgbClr val="EDFFB9"/>
          </a:solidFill>
          <a:ln w="9525">
            <a:solidFill>
              <a:srgbClr val="000000"/>
            </a:solidFill>
            <a:miter lim="800000"/>
            <a:headEnd/>
            <a:tailEnd/>
          </a:ln>
          <a:effectLst>
            <a:outerShdw dist="35921" dir="2700000" algn="ctr" rotWithShape="0">
              <a:srgbClr val="808080"/>
            </a:outerShdw>
          </a:effectLst>
        </p:spPr>
        <p:txBody>
          <a:bodyPr anchor="ctr" anchorCtr="1"/>
          <a:lstStyle/>
          <a:p>
            <a:pPr>
              <a:spcBef>
                <a:spcPct val="0"/>
              </a:spcBef>
              <a:defRPr/>
            </a:pPr>
            <a:r>
              <a:rPr lang="de-DE" sz="1200"/>
              <a:t>Passive Rechnungsabgrenzung</a:t>
            </a:r>
            <a:endParaRPr lang="de-DE"/>
          </a:p>
        </p:txBody>
      </p:sp>
      <p:sp>
        <p:nvSpPr>
          <p:cNvPr id="9234" name="Line 44"/>
          <p:cNvSpPr>
            <a:spLocks noChangeShapeType="1"/>
          </p:cNvSpPr>
          <p:nvPr/>
        </p:nvSpPr>
        <p:spPr bwMode="auto">
          <a:xfrm flipV="1">
            <a:off x="2133600" y="914400"/>
            <a:ext cx="5562600" cy="0"/>
          </a:xfrm>
          <a:prstGeom prst="line">
            <a:avLst/>
          </a:prstGeom>
          <a:noFill/>
          <a:ln w="38100">
            <a:solidFill>
              <a:srgbClr val="0000FF"/>
            </a:solidFill>
            <a:round/>
            <a:headEnd/>
            <a:tailEnd/>
          </a:ln>
        </p:spPr>
        <p:txBody>
          <a:bodyPr>
            <a:spAutoFit/>
          </a:bodyPr>
          <a:lstStyle/>
          <a:p>
            <a:endParaRPr lang="de-DE"/>
          </a:p>
        </p:txBody>
      </p:sp>
      <p:sp>
        <p:nvSpPr>
          <p:cNvPr id="9235" name="Line 45"/>
          <p:cNvSpPr>
            <a:spLocks noChangeShapeType="1"/>
          </p:cNvSpPr>
          <p:nvPr/>
        </p:nvSpPr>
        <p:spPr bwMode="auto">
          <a:xfrm>
            <a:off x="4876800" y="685800"/>
            <a:ext cx="0" cy="1676400"/>
          </a:xfrm>
          <a:prstGeom prst="line">
            <a:avLst/>
          </a:prstGeom>
          <a:noFill/>
          <a:ln w="38100">
            <a:solidFill>
              <a:srgbClr val="0000FF"/>
            </a:solidFill>
            <a:round/>
            <a:headEnd/>
            <a:tailEnd/>
          </a:ln>
        </p:spPr>
        <p:txBody>
          <a:bodyPr>
            <a:spAutoFit/>
          </a:bodyPr>
          <a:lstStyle/>
          <a:p>
            <a:endParaRPr lang="de-DE"/>
          </a:p>
        </p:txBody>
      </p:sp>
      <p:sp>
        <p:nvSpPr>
          <p:cNvPr id="9236" name="Line 46"/>
          <p:cNvSpPr>
            <a:spLocks noChangeShapeType="1"/>
          </p:cNvSpPr>
          <p:nvPr/>
        </p:nvSpPr>
        <p:spPr bwMode="auto">
          <a:xfrm>
            <a:off x="2133600" y="914400"/>
            <a:ext cx="0" cy="2133600"/>
          </a:xfrm>
          <a:prstGeom prst="line">
            <a:avLst/>
          </a:prstGeom>
          <a:noFill/>
          <a:ln w="38100">
            <a:solidFill>
              <a:srgbClr val="0000FF"/>
            </a:solidFill>
            <a:round/>
            <a:headEnd/>
            <a:tailEnd/>
          </a:ln>
        </p:spPr>
        <p:txBody>
          <a:bodyPr>
            <a:spAutoFit/>
          </a:bodyPr>
          <a:lstStyle/>
          <a:p>
            <a:endParaRPr lang="de-DE"/>
          </a:p>
        </p:txBody>
      </p:sp>
      <p:sp>
        <p:nvSpPr>
          <p:cNvPr id="9237" name="Line 47"/>
          <p:cNvSpPr>
            <a:spLocks noChangeShapeType="1"/>
          </p:cNvSpPr>
          <p:nvPr/>
        </p:nvSpPr>
        <p:spPr bwMode="auto">
          <a:xfrm>
            <a:off x="7696200" y="914400"/>
            <a:ext cx="0" cy="2133600"/>
          </a:xfrm>
          <a:prstGeom prst="line">
            <a:avLst/>
          </a:prstGeom>
          <a:noFill/>
          <a:ln w="38100">
            <a:solidFill>
              <a:srgbClr val="0000FF"/>
            </a:solidFill>
            <a:round/>
            <a:headEnd/>
            <a:tailEnd/>
          </a:ln>
        </p:spPr>
        <p:txBody>
          <a:bodyPr>
            <a:spAutoFit/>
          </a:bodyPr>
          <a:lstStyle/>
          <a:p>
            <a:endParaRPr lang="de-DE"/>
          </a:p>
        </p:txBody>
      </p:sp>
      <p:sp>
        <p:nvSpPr>
          <p:cNvPr id="183316" name="Text Box 48"/>
          <p:cNvSpPr txBox="1">
            <a:spLocks noChangeArrowheads="1"/>
          </p:cNvSpPr>
          <p:nvPr/>
        </p:nvSpPr>
        <p:spPr bwMode="auto">
          <a:xfrm>
            <a:off x="381000" y="1143000"/>
            <a:ext cx="3657600" cy="914400"/>
          </a:xfrm>
          <a:prstGeom prst="rect">
            <a:avLst/>
          </a:prstGeom>
          <a:solidFill>
            <a:srgbClr val="C1F0EF"/>
          </a:solidFill>
          <a:ln w="9525">
            <a:solidFill>
              <a:schemeClr val="tx1"/>
            </a:solidFill>
            <a:miter lim="800000"/>
            <a:headEnd/>
            <a:tailEnd/>
          </a:ln>
          <a:effectLst>
            <a:outerShdw dist="35921" dir="2700000" algn="ctr" rotWithShape="0">
              <a:srgbClr val="808080"/>
            </a:outerShdw>
          </a:effectLst>
        </p:spPr>
        <p:txBody>
          <a:bodyPr anchor="ctr" anchorCtr="1"/>
          <a:lstStyle/>
          <a:p>
            <a:pPr algn="ctr">
              <a:spcBef>
                <a:spcPct val="0"/>
              </a:spcBef>
              <a:defRPr/>
            </a:pPr>
            <a:r>
              <a:rPr lang="de-DE" sz="1800"/>
              <a:t>Bilanzierung dem wirtschaftlichen Grunde nach</a:t>
            </a:r>
          </a:p>
        </p:txBody>
      </p:sp>
      <p:sp>
        <p:nvSpPr>
          <p:cNvPr id="183317" name="Text Box 49"/>
          <p:cNvSpPr txBox="1">
            <a:spLocks noChangeArrowheads="1"/>
          </p:cNvSpPr>
          <p:nvPr/>
        </p:nvSpPr>
        <p:spPr bwMode="auto">
          <a:xfrm>
            <a:off x="5791200" y="1143000"/>
            <a:ext cx="3276600" cy="914400"/>
          </a:xfrm>
          <a:prstGeom prst="rect">
            <a:avLst/>
          </a:prstGeom>
          <a:solidFill>
            <a:srgbClr val="C1F0EF"/>
          </a:solidFill>
          <a:ln w="9525">
            <a:solidFill>
              <a:schemeClr val="tx1"/>
            </a:solidFill>
            <a:miter lim="800000"/>
            <a:headEnd/>
            <a:tailEnd/>
          </a:ln>
          <a:effectLst>
            <a:outerShdw dist="35921" dir="2700000" algn="ctr" rotWithShape="0">
              <a:srgbClr val="808080"/>
            </a:outerShdw>
          </a:effectLst>
        </p:spPr>
        <p:txBody>
          <a:bodyPr anchor="ctr" anchorCtr="1"/>
          <a:lstStyle/>
          <a:p>
            <a:pPr algn="ctr">
              <a:spcBef>
                <a:spcPct val="0"/>
              </a:spcBef>
              <a:defRPr/>
            </a:pPr>
            <a:r>
              <a:rPr lang="de-DE" sz="1800"/>
              <a:t>Bilanzierung (Bewertung) der Höhe nach</a:t>
            </a:r>
          </a:p>
        </p:txBody>
      </p:sp>
      <p:sp>
        <p:nvSpPr>
          <p:cNvPr id="183318" name="Text Box 51"/>
          <p:cNvSpPr txBox="1">
            <a:spLocks noChangeArrowheads="1"/>
          </p:cNvSpPr>
          <p:nvPr/>
        </p:nvSpPr>
        <p:spPr bwMode="auto">
          <a:xfrm>
            <a:off x="3810000" y="152400"/>
            <a:ext cx="2133600" cy="609600"/>
          </a:xfrm>
          <a:prstGeom prst="rect">
            <a:avLst/>
          </a:prstGeom>
          <a:solidFill>
            <a:srgbClr val="C1F0EF"/>
          </a:solidFill>
          <a:ln w="9525">
            <a:solidFill>
              <a:schemeClr val="tx1"/>
            </a:solidFill>
            <a:miter lim="800000"/>
            <a:headEnd/>
            <a:tailEnd/>
          </a:ln>
          <a:effectLst>
            <a:outerShdw dist="35921" dir="2700000" algn="ctr" rotWithShape="0">
              <a:srgbClr val="808080"/>
            </a:outerShdw>
          </a:effectLst>
        </p:spPr>
        <p:txBody>
          <a:bodyPr anchor="ctr" anchorCtr="1"/>
          <a:lstStyle/>
          <a:p>
            <a:pPr algn="ctr">
              <a:spcBef>
                <a:spcPct val="0"/>
              </a:spcBef>
              <a:defRPr/>
            </a:pPr>
            <a:r>
              <a:rPr lang="de-DE" sz="2000"/>
              <a:t>Bilanzierung</a:t>
            </a:r>
          </a:p>
        </p:txBody>
      </p:sp>
      <p:graphicFrame>
        <p:nvGraphicFramePr>
          <p:cNvPr id="9218" name="Object 52"/>
          <p:cNvGraphicFramePr>
            <a:graphicFrameLocks noChangeAspect="1"/>
          </p:cNvGraphicFramePr>
          <p:nvPr/>
        </p:nvGraphicFramePr>
        <p:xfrm>
          <a:off x="4495800" y="1524000"/>
          <a:ext cx="685800" cy="685800"/>
        </p:xfrm>
        <a:graphic>
          <a:graphicData uri="http://schemas.openxmlformats.org/presentationml/2006/ole">
            <p:oleObj spid="_x0000_s9218" name="Bitmap" r:id="rId4" imgW="476316" imgH="533474" progId="PBrush">
              <p:embed/>
            </p:oleObj>
          </a:graphicData>
        </a:graphic>
      </p:graphicFrame>
      <p:sp>
        <p:nvSpPr>
          <p:cNvPr id="9241" name="Text Box 28"/>
          <p:cNvSpPr txBox="1">
            <a:spLocks noChangeArrowheads="1"/>
          </p:cNvSpPr>
          <p:nvPr/>
        </p:nvSpPr>
        <p:spPr bwMode="auto">
          <a:xfrm>
            <a:off x="609600" y="3597275"/>
            <a:ext cx="1981200" cy="517525"/>
          </a:xfrm>
          <a:prstGeom prst="rect">
            <a:avLst/>
          </a:prstGeom>
          <a:noFill/>
          <a:ln w="9525">
            <a:noFill/>
            <a:miter lim="800000"/>
            <a:headEnd/>
            <a:tailEnd/>
          </a:ln>
        </p:spPr>
        <p:txBody>
          <a:bodyPr>
            <a:spAutoFit/>
          </a:bodyPr>
          <a:lstStyle/>
          <a:p>
            <a:pPr eaLnBrk="1" hangingPunct="1"/>
            <a:r>
              <a:rPr lang="de-DE"/>
              <a:t>Bilanzierungs-fähigkeit</a:t>
            </a:r>
          </a:p>
        </p:txBody>
      </p:sp>
      <p:sp>
        <p:nvSpPr>
          <p:cNvPr id="9242" name="Text Box 29"/>
          <p:cNvSpPr txBox="1">
            <a:spLocks noChangeArrowheads="1"/>
          </p:cNvSpPr>
          <p:nvPr/>
        </p:nvSpPr>
        <p:spPr bwMode="auto">
          <a:xfrm>
            <a:off x="609600" y="4114800"/>
            <a:ext cx="1981200" cy="517525"/>
          </a:xfrm>
          <a:prstGeom prst="rect">
            <a:avLst/>
          </a:prstGeom>
          <a:noFill/>
          <a:ln w="9525">
            <a:noFill/>
            <a:miter lim="800000"/>
            <a:headEnd/>
            <a:tailEnd/>
          </a:ln>
        </p:spPr>
        <p:txBody>
          <a:bodyPr>
            <a:spAutoFit/>
          </a:bodyPr>
          <a:lstStyle/>
          <a:p>
            <a:pPr eaLnBrk="1" hangingPunct="1"/>
            <a:r>
              <a:rPr lang="de-DE"/>
              <a:t>Bilanzierungs-gebote</a:t>
            </a:r>
          </a:p>
        </p:txBody>
      </p:sp>
      <p:sp>
        <p:nvSpPr>
          <p:cNvPr id="9243" name="Text Box 30"/>
          <p:cNvSpPr txBox="1">
            <a:spLocks noChangeArrowheads="1"/>
          </p:cNvSpPr>
          <p:nvPr/>
        </p:nvSpPr>
        <p:spPr bwMode="auto">
          <a:xfrm>
            <a:off x="609600" y="4648200"/>
            <a:ext cx="1981200" cy="517525"/>
          </a:xfrm>
          <a:prstGeom prst="rect">
            <a:avLst/>
          </a:prstGeom>
          <a:noFill/>
          <a:ln w="9525">
            <a:noFill/>
            <a:miter lim="800000"/>
            <a:headEnd/>
            <a:tailEnd/>
          </a:ln>
        </p:spPr>
        <p:txBody>
          <a:bodyPr>
            <a:spAutoFit/>
          </a:bodyPr>
          <a:lstStyle/>
          <a:p>
            <a:pPr eaLnBrk="1" hangingPunct="1"/>
            <a:r>
              <a:rPr lang="de-DE"/>
              <a:t>Bilanzierungs-verbote</a:t>
            </a:r>
          </a:p>
        </p:txBody>
      </p:sp>
      <p:sp>
        <p:nvSpPr>
          <p:cNvPr id="9244" name="Text Box 31"/>
          <p:cNvSpPr txBox="1">
            <a:spLocks noChangeArrowheads="1"/>
          </p:cNvSpPr>
          <p:nvPr/>
        </p:nvSpPr>
        <p:spPr bwMode="auto">
          <a:xfrm>
            <a:off x="609600" y="5181600"/>
            <a:ext cx="1981200" cy="517525"/>
          </a:xfrm>
          <a:prstGeom prst="rect">
            <a:avLst/>
          </a:prstGeom>
          <a:noFill/>
          <a:ln w="9525">
            <a:noFill/>
            <a:miter lim="800000"/>
            <a:headEnd/>
            <a:tailEnd/>
          </a:ln>
        </p:spPr>
        <p:txBody>
          <a:bodyPr>
            <a:spAutoFit/>
          </a:bodyPr>
          <a:lstStyle/>
          <a:p>
            <a:pPr eaLnBrk="1" hangingPunct="1"/>
            <a:r>
              <a:rPr lang="de-DE"/>
              <a:t>Bilanzierungs-wahlrechte</a:t>
            </a:r>
          </a:p>
        </p:txBody>
      </p:sp>
      <p:sp>
        <p:nvSpPr>
          <p:cNvPr id="9245" name="Line 46"/>
          <p:cNvSpPr>
            <a:spLocks noChangeShapeType="1"/>
          </p:cNvSpPr>
          <p:nvPr/>
        </p:nvSpPr>
        <p:spPr bwMode="auto">
          <a:xfrm>
            <a:off x="381000" y="3048000"/>
            <a:ext cx="0" cy="2286000"/>
          </a:xfrm>
          <a:prstGeom prst="line">
            <a:avLst/>
          </a:prstGeom>
          <a:noFill/>
          <a:ln w="38100">
            <a:solidFill>
              <a:srgbClr val="0000FF"/>
            </a:solidFill>
            <a:round/>
            <a:headEnd/>
            <a:tailEnd/>
          </a:ln>
        </p:spPr>
        <p:txBody>
          <a:bodyPr>
            <a:spAutoFit/>
          </a:bodyPr>
          <a:lstStyle/>
          <a:p>
            <a:endParaRPr lang="de-DE"/>
          </a:p>
        </p:txBody>
      </p:sp>
      <p:sp>
        <p:nvSpPr>
          <p:cNvPr id="9246" name="Line 50"/>
          <p:cNvSpPr>
            <a:spLocks noChangeShapeType="1"/>
          </p:cNvSpPr>
          <p:nvPr/>
        </p:nvSpPr>
        <p:spPr bwMode="auto">
          <a:xfrm flipV="1">
            <a:off x="381000" y="3276600"/>
            <a:ext cx="228600" cy="0"/>
          </a:xfrm>
          <a:prstGeom prst="line">
            <a:avLst/>
          </a:prstGeom>
          <a:noFill/>
          <a:ln w="38100">
            <a:solidFill>
              <a:srgbClr val="0000FF"/>
            </a:solidFill>
            <a:round/>
            <a:headEnd/>
            <a:tailEnd/>
          </a:ln>
        </p:spPr>
        <p:txBody>
          <a:bodyPr>
            <a:spAutoFit/>
          </a:bodyPr>
          <a:lstStyle/>
          <a:p>
            <a:endParaRPr lang="de-DE"/>
          </a:p>
        </p:txBody>
      </p:sp>
      <p:sp>
        <p:nvSpPr>
          <p:cNvPr id="9247" name="Line 50"/>
          <p:cNvSpPr>
            <a:spLocks noChangeShapeType="1"/>
          </p:cNvSpPr>
          <p:nvPr/>
        </p:nvSpPr>
        <p:spPr bwMode="auto">
          <a:xfrm flipV="1">
            <a:off x="381000" y="3810000"/>
            <a:ext cx="228600" cy="0"/>
          </a:xfrm>
          <a:prstGeom prst="line">
            <a:avLst/>
          </a:prstGeom>
          <a:noFill/>
          <a:ln w="38100">
            <a:solidFill>
              <a:srgbClr val="0000FF"/>
            </a:solidFill>
            <a:round/>
            <a:headEnd/>
            <a:tailEnd/>
          </a:ln>
        </p:spPr>
        <p:txBody>
          <a:bodyPr>
            <a:spAutoFit/>
          </a:bodyPr>
          <a:lstStyle/>
          <a:p>
            <a:endParaRPr lang="de-DE"/>
          </a:p>
        </p:txBody>
      </p:sp>
      <p:sp>
        <p:nvSpPr>
          <p:cNvPr id="9248" name="Line 50"/>
          <p:cNvSpPr>
            <a:spLocks noChangeShapeType="1"/>
          </p:cNvSpPr>
          <p:nvPr/>
        </p:nvSpPr>
        <p:spPr bwMode="auto">
          <a:xfrm flipV="1">
            <a:off x="381000" y="4343400"/>
            <a:ext cx="228600" cy="0"/>
          </a:xfrm>
          <a:prstGeom prst="line">
            <a:avLst/>
          </a:prstGeom>
          <a:noFill/>
          <a:ln w="38100">
            <a:solidFill>
              <a:srgbClr val="0000FF"/>
            </a:solidFill>
            <a:round/>
            <a:headEnd/>
            <a:tailEnd/>
          </a:ln>
        </p:spPr>
        <p:txBody>
          <a:bodyPr>
            <a:spAutoFit/>
          </a:bodyPr>
          <a:lstStyle/>
          <a:p>
            <a:endParaRPr lang="de-DE"/>
          </a:p>
        </p:txBody>
      </p:sp>
      <p:sp>
        <p:nvSpPr>
          <p:cNvPr id="9249" name="Line 50"/>
          <p:cNvSpPr>
            <a:spLocks noChangeShapeType="1"/>
          </p:cNvSpPr>
          <p:nvPr/>
        </p:nvSpPr>
        <p:spPr bwMode="auto">
          <a:xfrm flipV="1">
            <a:off x="381000" y="4876800"/>
            <a:ext cx="228600" cy="0"/>
          </a:xfrm>
          <a:prstGeom prst="line">
            <a:avLst/>
          </a:prstGeom>
          <a:noFill/>
          <a:ln w="38100">
            <a:solidFill>
              <a:srgbClr val="0000FF"/>
            </a:solidFill>
            <a:round/>
            <a:headEnd/>
            <a:tailEnd/>
          </a:ln>
        </p:spPr>
        <p:txBody>
          <a:bodyPr>
            <a:spAutoFit/>
          </a:bodyPr>
          <a:lstStyle/>
          <a:p>
            <a:endParaRPr lang="de-DE"/>
          </a:p>
        </p:txBody>
      </p:sp>
      <p:sp>
        <p:nvSpPr>
          <p:cNvPr id="9250" name="Text Box 37"/>
          <p:cNvSpPr txBox="1">
            <a:spLocks noChangeArrowheads="1"/>
          </p:cNvSpPr>
          <p:nvPr/>
        </p:nvSpPr>
        <p:spPr bwMode="auto">
          <a:xfrm>
            <a:off x="7467600" y="3200400"/>
            <a:ext cx="1295400" cy="517525"/>
          </a:xfrm>
          <a:prstGeom prst="rect">
            <a:avLst/>
          </a:prstGeom>
          <a:noFill/>
          <a:ln w="9525">
            <a:noFill/>
            <a:miter lim="800000"/>
            <a:headEnd/>
            <a:tailEnd/>
          </a:ln>
        </p:spPr>
        <p:txBody>
          <a:bodyPr>
            <a:spAutoFit/>
          </a:bodyPr>
          <a:lstStyle/>
          <a:p>
            <a:pPr eaLnBrk="1" hangingPunct="1"/>
            <a:r>
              <a:rPr lang="de-DE"/>
              <a:t>Bewertungs-grundsätze</a:t>
            </a:r>
          </a:p>
        </p:txBody>
      </p:sp>
      <p:sp>
        <p:nvSpPr>
          <p:cNvPr id="9251" name="Text Box 38"/>
          <p:cNvSpPr txBox="1">
            <a:spLocks noChangeArrowheads="1"/>
          </p:cNvSpPr>
          <p:nvPr/>
        </p:nvSpPr>
        <p:spPr bwMode="auto">
          <a:xfrm>
            <a:off x="609600" y="3124200"/>
            <a:ext cx="1981200" cy="517525"/>
          </a:xfrm>
          <a:prstGeom prst="rect">
            <a:avLst/>
          </a:prstGeom>
          <a:noFill/>
          <a:ln w="9525">
            <a:noFill/>
            <a:miter lim="800000"/>
            <a:headEnd/>
            <a:tailEnd/>
          </a:ln>
        </p:spPr>
        <p:txBody>
          <a:bodyPr>
            <a:spAutoFit/>
          </a:bodyPr>
          <a:lstStyle/>
          <a:p>
            <a:pPr eaLnBrk="1" hangingPunct="1"/>
            <a:r>
              <a:rPr lang="de-DE"/>
              <a:t>Bilanzierungs-grundsätze</a:t>
            </a:r>
          </a:p>
        </p:txBody>
      </p:sp>
      <p:sp>
        <p:nvSpPr>
          <p:cNvPr id="9252" name="Line 50"/>
          <p:cNvSpPr>
            <a:spLocks noChangeShapeType="1"/>
          </p:cNvSpPr>
          <p:nvPr/>
        </p:nvSpPr>
        <p:spPr bwMode="auto">
          <a:xfrm flipV="1">
            <a:off x="381000" y="5334000"/>
            <a:ext cx="228600" cy="0"/>
          </a:xfrm>
          <a:prstGeom prst="line">
            <a:avLst/>
          </a:prstGeom>
          <a:noFill/>
          <a:ln w="38100">
            <a:solidFill>
              <a:srgbClr val="0000FF"/>
            </a:solidFill>
            <a:round/>
            <a:headEnd/>
            <a:tailEnd/>
          </a:ln>
        </p:spPr>
        <p:txBody>
          <a:bodyPr>
            <a:spAutoFit/>
          </a:bodyPr>
          <a:lstStyle/>
          <a:p>
            <a:endParaRPr lang="de-DE"/>
          </a:p>
        </p:txBody>
      </p:sp>
      <p:sp>
        <p:nvSpPr>
          <p:cNvPr id="9253" name="Text Box 40"/>
          <p:cNvSpPr txBox="1">
            <a:spLocks noChangeArrowheads="1"/>
          </p:cNvSpPr>
          <p:nvPr/>
        </p:nvSpPr>
        <p:spPr bwMode="auto">
          <a:xfrm>
            <a:off x="7467600" y="3810000"/>
            <a:ext cx="1371600" cy="517525"/>
          </a:xfrm>
          <a:prstGeom prst="rect">
            <a:avLst/>
          </a:prstGeom>
          <a:noFill/>
          <a:ln w="9525">
            <a:noFill/>
            <a:miter lim="800000"/>
            <a:headEnd/>
            <a:tailEnd/>
          </a:ln>
        </p:spPr>
        <p:txBody>
          <a:bodyPr>
            <a:spAutoFit/>
          </a:bodyPr>
          <a:lstStyle/>
          <a:p>
            <a:pPr eaLnBrk="1" hangingPunct="1"/>
            <a:r>
              <a:rPr lang="de-DE"/>
              <a:t>Bewertungs-vorschriften</a:t>
            </a:r>
          </a:p>
        </p:txBody>
      </p:sp>
      <p:sp>
        <p:nvSpPr>
          <p:cNvPr id="9254" name="Text Box 41"/>
          <p:cNvSpPr txBox="1">
            <a:spLocks noChangeArrowheads="1"/>
          </p:cNvSpPr>
          <p:nvPr/>
        </p:nvSpPr>
        <p:spPr bwMode="auto">
          <a:xfrm>
            <a:off x="7467600" y="4419600"/>
            <a:ext cx="1447800" cy="517525"/>
          </a:xfrm>
          <a:prstGeom prst="rect">
            <a:avLst/>
          </a:prstGeom>
          <a:noFill/>
          <a:ln w="9525">
            <a:noFill/>
            <a:miter lim="800000"/>
            <a:headEnd/>
            <a:tailEnd/>
          </a:ln>
        </p:spPr>
        <p:txBody>
          <a:bodyPr>
            <a:spAutoFit/>
          </a:bodyPr>
          <a:lstStyle/>
          <a:p>
            <a:pPr eaLnBrk="1" hangingPunct="1"/>
            <a:r>
              <a:rPr lang="de-DE"/>
              <a:t>Bewertungs-maßstäbe</a:t>
            </a:r>
          </a:p>
        </p:txBody>
      </p:sp>
      <p:sp>
        <p:nvSpPr>
          <p:cNvPr id="9255" name="Line 46"/>
          <p:cNvSpPr>
            <a:spLocks noChangeShapeType="1"/>
          </p:cNvSpPr>
          <p:nvPr/>
        </p:nvSpPr>
        <p:spPr bwMode="auto">
          <a:xfrm>
            <a:off x="8991600" y="3048000"/>
            <a:ext cx="0" cy="1524000"/>
          </a:xfrm>
          <a:prstGeom prst="line">
            <a:avLst/>
          </a:prstGeom>
          <a:noFill/>
          <a:ln w="38100">
            <a:solidFill>
              <a:srgbClr val="0000FF"/>
            </a:solidFill>
            <a:round/>
            <a:headEnd/>
            <a:tailEnd/>
          </a:ln>
        </p:spPr>
        <p:txBody>
          <a:bodyPr>
            <a:spAutoFit/>
          </a:bodyPr>
          <a:lstStyle/>
          <a:p>
            <a:endParaRPr lang="de-DE"/>
          </a:p>
        </p:txBody>
      </p:sp>
      <p:sp>
        <p:nvSpPr>
          <p:cNvPr id="9256" name="Line 50"/>
          <p:cNvSpPr>
            <a:spLocks noChangeShapeType="1"/>
          </p:cNvSpPr>
          <p:nvPr/>
        </p:nvSpPr>
        <p:spPr bwMode="auto">
          <a:xfrm flipV="1">
            <a:off x="8763000" y="3352800"/>
            <a:ext cx="228600" cy="0"/>
          </a:xfrm>
          <a:prstGeom prst="line">
            <a:avLst/>
          </a:prstGeom>
          <a:noFill/>
          <a:ln w="38100">
            <a:solidFill>
              <a:srgbClr val="0000FF"/>
            </a:solidFill>
            <a:round/>
            <a:headEnd/>
            <a:tailEnd/>
          </a:ln>
        </p:spPr>
        <p:txBody>
          <a:bodyPr>
            <a:spAutoFit/>
          </a:bodyPr>
          <a:lstStyle/>
          <a:p>
            <a:endParaRPr lang="de-DE"/>
          </a:p>
        </p:txBody>
      </p:sp>
      <p:sp>
        <p:nvSpPr>
          <p:cNvPr id="9257" name="Line 50"/>
          <p:cNvSpPr>
            <a:spLocks noChangeShapeType="1"/>
          </p:cNvSpPr>
          <p:nvPr/>
        </p:nvSpPr>
        <p:spPr bwMode="auto">
          <a:xfrm flipV="1">
            <a:off x="8763000" y="3962400"/>
            <a:ext cx="228600" cy="0"/>
          </a:xfrm>
          <a:prstGeom prst="line">
            <a:avLst/>
          </a:prstGeom>
          <a:noFill/>
          <a:ln w="38100">
            <a:solidFill>
              <a:srgbClr val="0000FF"/>
            </a:solidFill>
            <a:round/>
            <a:headEnd/>
            <a:tailEnd/>
          </a:ln>
        </p:spPr>
        <p:txBody>
          <a:bodyPr>
            <a:spAutoFit/>
          </a:bodyPr>
          <a:lstStyle/>
          <a:p>
            <a:endParaRPr lang="de-DE"/>
          </a:p>
        </p:txBody>
      </p:sp>
      <p:sp>
        <p:nvSpPr>
          <p:cNvPr id="9258" name="Line 50"/>
          <p:cNvSpPr>
            <a:spLocks noChangeShapeType="1"/>
          </p:cNvSpPr>
          <p:nvPr/>
        </p:nvSpPr>
        <p:spPr bwMode="auto">
          <a:xfrm flipV="1">
            <a:off x="8763000" y="4572000"/>
            <a:ext cx="228600" cy="0"/>
          </a:xfrm>
          <a:prstGeom prst="line">
            <a:avLst/>
          </a:prstGeom>
          <a:noFill/>
          <a:ln w="38100">
            <a:solidFill>
              <a:srgbClr val="0000FF"/>
            </a:solidFill>
            <a:round/>
            <a:headEnd/>
            <a:tailEnd/>
          </a:ln>
        </p:spPr>
        <p:txBody>
          <a:bodyPr>
            <a:spAutoFit/>
          </a:bodyPr>
          <a:lstStyle/>
          <a:p>
            <a:endParaRPr lang="de-DE"/>
          </a:p>
        </p:txBody>
      </p:sp>
      <p:sp>
        <p:nvSpPr>
          <p:cNvPr id="183342" name="Line 46"/>
          <p:cNvSpPr>
            <a:spLocks noChangeShapeType="1"/>
          </p:cNvSpPr>
          <p:nvPr/>
        </p:nvSpPr>
        <p:spPr bwMode="auto">
          <a:xfrm>
            <a:off x="3124200" y="3124200"/>
            <a:ext cx="914400" cy="0"/>
          </a:xfrm>
          <a:prstGeom prst="line">
            <a:avLst/>
          </a:prstGeom>
          <a:noFill/>
          <a:ln w="76200">
            <a:solidFill>
              <a:srgbClr val="008000"/>
            </a:solidFill>
            <a:round/>
            <a:headEnd/>
            <a:tailEnd type="triangle" w="med" len="med"/>
          </a:ln>
        </p:spPr>
        <p:txBody>
          <a:bodyPr/>
          <a:lstStyle/>
          <a:p>
            <a:endParaRPr lang="de-DE"/>
          </a:p>
        </p:txBody>
      </p:sp>
      <p:sp>
        <p:nvSpPr>
          <p:cNvPr id="183343" name="Line 47"/>
          <p:cNvSpPr>
            <a:spLocks noChangeShapeType="1"/>
          </p:cNvSpPr>
          <p:nvPr/>
        </p:nvSpPr>
        <p:spPr bwMode="auto">
          <a:xfrm>
            <a:off x="5867400" y="3124200"/>
            <a:ext cx="838200" cy="0"/>
          </a:xfrm>
          <a:prstGeom prst="line">
            <a:avLst/>
          </a:prstGeom>
          <a:noFill/>
          <a:ln w="76200">
            <a:solidFill>
              <a:srgbClr val="008000"/>
            </a:solidFill>
            <a:round/>
            <a:headEnd/>
            <a:tailEnd type="triangle" w="med" len="med"/>
          </a:ln>
        </p:spPr>
        <p:txBody>
          <a:bodyPr/>
          <a:lstStyle/>
          <a:p>
            <a:endParaRPr lang="de-DE"/>
          </a:p>
        </p:txBody>
      </p:sp>
      <p:graphicFrame>
        <p:nvGraphicFramePr>
          <p:cNvPr id="9219" name="Object 48"/>
          <p:cNvGraphicFramePr>
            <a:graphicFrameLocks noChangeAspect="1"/>
          </p:cNvGraphicFramePr>
          <p:nvPr/>
        </p:nvGraphicFramePr>
        <p:xfrm>
          <a:off x="4038600" y="2514600"/>
          <a:ext cx="1828800" cy="1252538"/>
        </p:xfrm>
        <a:graphic>
          <a:graphicData uri="http://schemas.openxmlformats.org/presentationml/2006/ole">
            <p:oleObj spid="_x0000_s9219" name="Paint Shop Pro Image" r:id="rId5" imgW="5209756" imgH="3570732" progId="">
              <p:embed/>
            </p:oleObj>
          </a:graphicData>
        </a:graphic>
      </p:graphicFrame>
      <p:sp>
        <p:nvSpPr>
          <p:cNvPr id="183345" name="Text Box 49"/>
          <p:cNvSpPr txBox="1">
            <a:spLocks noChangeArrowheads="1"/>
          </p:cNvSpPr>
          <p:nvPr/>
        </p:nvSpPr>
        <p:spPr bwMode="auto">
          <a:xfrm>
            <a:off x="4038600" y="2514600"/>
            <a:ext cx="1143000" cy="457200"/>
          </a:xfrm>
          <a:prstGeom prst="rect">
            <a:avLst/>
          </a:prstGeom>
          <a:noFill/>
          <a:ln w="9525">
            <a:noFill/>
            <a:miter lim="800000"/>
            <a:headEnd/>
            <a:tailEnd/>
          </a:ln>
        </p:spPr>
        <p:txBody>
          <a:bodyPr>
            <a:spAutoFit/>
          </a:bodyPr>
          <a:lstStyle/>
          <a:p>
            <a:pPr eaLnBrk="1" hangingPunct="1"/>
            <a:r>
              <a:rPr lang="de-DE" sz="1200"/>
              <a:t>Unter-nehmen</a:t>
            </a:r>
            <a:endParaRPr lang="de-DE" sz="1600"/>
          </a:p>
        </p:txBody>
      </p:sp>
      <p:sp>
        <p:nvSpPr>
          <p:cNvPr id="9262" name="Line 50"/>
          <p:cNvSpPr>
            <a:spLocks noChangeShapeType="1"/>
          </p:cNvSpPr>
          <p:nvPr/>
        </p:nvSpPr>
        <p:spPr bwMode="auto">
          <a:xfrm>
            <a:off x="4876800" y="3657600"/>
            <a:ext cx="0" cy="381000"/>
          </a:xfrm>
          <a:prstGeom prst="line">
            <a:avLst/>
          </a:prstGeom>
          <a:noFill/>
          <a:ln w="19050">
            <a:solidFill>
              <a:schemeClr val="tx1"/>
            </a:solidFill>
            <a:round/>
            <a:headEnd/>
            <a:tailEnd/>
          </a:ln>
        </p:spPr>
        <p:txBody>
          <a:bodyPr wrap="none" anchor="ctr">
            <a:spAutoFit/>
          </a:bodyPr>
          <a:lstStyle/>
          <a:p>
            <a:endParaRPr lang="de-DE"/>
          </a:p>
        </p:txBody>
      </p:sp>
      <p:sp>
        <p:nvSpPr>
          <p:cNvPr id="9263" name="Textfeld 30"/>
          <p:cNvSpPr txBox="1">
            <a:spLocks noChangeArrowheads="1"/>
          </p:cNvSpPr>
          <p:nvPr/>
        </p:nvSpPr>
        <p:spPr bwMode="auto">
          <a:xfrm>
            <a:off x="0" y="115888"/>
            <a:ext cx="1676400" cy="304800"/>
          </a:xfrm>
          <a:prstGeom prst="rect">
            <a:avLst/>
          </a:prstGeom>
          <a:noFill/>
          <a:ln w="9525">
            <a:noFill/>
            <a:miter lim="800000"/>
            <a:headEnd/>
            <a:tailEnd/>
          </a:ln>
        </p:spPr>
        <p:txBody>
          <a:bodyPr>
            <a:spAutoFit/>
          </a:bodyPr>
          <a:lstStyle/>
          <a:p>
            <a:pPr eaLnBrk="1" hangingPunct="1"/>
            <a:r>
              <a:rPr lang="de-DE"/>
              <a:t>Bilanzierung</a:t>
            </a:r>
          </a:p>
        </p:txBody>
      </p:sp>
      <p:sp>
        <p:nvSpPr>
          <p:cNvPr id="9264" name="Rectangle 11"/>
          <p:cNvSpPr>
            <a:spLocks noChangeArrowheads="1"/>
          </p:cNvSpPr>
          <p:nvPr/>
        </p:nvSpPr>
        <p:spPr bwMode="auto">
          <a:xfrm>
            <a:off x="86868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3318"/>
                                        </p:tgtEl>
                                        <p:attrNameLst>
                                          <p:attrName>style.visibility</p:attrName>
                                        </p:attrNameLst>
                                      </p:cBhvr>
                                      <p:to>
                                        <p:strVal val="visible"/>
                                      </p:to>
                                    </p:set>
                                    <p:animEffect transition="in" filter="wipe(left)">
                                      <p:cBhvr>
                                        <p:cTn id="7" dur="500"/>
                                        <p:tgtEl>
                                          <p:spTgt spid="18331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235"/>
                                        </p:tgtEl>
                                        <p:attrNameLst>
                                          <p:attrName>style.visibility</p:attrName>
                                        </p:attrNameLst>
                                      </p:cBhvr>
                                      <p:to>
                                        <p:strVal val="visible"/>
                                      </p:to>
                                    </p:set>
                                    <p:animEffect transition="in" filter="wipe(up)">
                                      <p:cBhvr>
                                        <p:cTn id="11" dur="500"/>
                                        <p:tgtEl>
                                          <p:spTgt spid="923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9218"/>
                                        </p:tgtEl>
                                        <p:attrNameLst>
                                          <p:attrName>style.visibility</p:attrName>
                                        </p:attrNameLst>
                                      </p:cBhvr>
                                      <p:to>
                                        <p:strVal val="visible"/>
                                      </p:to>
                                    </p:set>
                                    <p:animEffect transition="in" filter="wipe(up)">
                                      <p:cBhvr>
                                        <p:cTn id="15" dur="500"/>
                                        <p:tgtEl>
                                          <p:spTgt spid="9218"/>
                                        </p:tgtEl>
                                      </p:cBhvr>
                                    </p:animEffect>
                                  </p:childTnLst>
                                </p:cTn>
                              </p:par>
                            </p:childTnLst>
                          </p:cTn>
                        </p:par>
                        <p:par>
                          <p:cTn id="16" fill="hold">
                            <p:stCondLst>
                              <p:cond delay="1500"/>
                            </p:stCondLst>
                            <p:childTnLst>
                              <p:par>
                                <p:cTn id="17" presetID="17" presetClass="entr" presetSubtype="10" fill="hold" grpId="0" nodeType="afterEffect">
                                  <p:stCondLst>
                                    <p:cond delay="0"/>
                                  </p:stCondLst>
                                  <p:childTnLst>
                                    <p:set>
                                      <p:cBhvr>
                                        <p:cTn id="18" dur="1" fill="hold">
                                          <p:stCondLst>
                                            <p:cond delay="0"/>
                                          </p:stCondLst>
                                        </p:cTn>
                                        <p:tgtEl>
                                          <p:spTgt spid="9234"/>
                                        </p:tgtEl>
                                        <p:attrNameLst>
                                          <p:attrName>style.visibility</p:attrName>
                                        </p:attrNameLst>
                                      </p:cBhvr>
                                      <p:to>
                                        <p:strVal val="visible"/>
                                      </p:to>
                                    </p:set>
                                    <p:anim calcmode="lin" valueType="num">
                                      <p:cBhvr>
                                        <p:cTn id="19" dur="500" fill="hold"/>
                                        <p:tgtEl>
                                          <p:spTgt spid="9234"/>
                                        </p:tgtEl>
                                        <p:attrNameLst>
                                          <p:attrName>ppt_w</p:attrName>
                                        </p:attrNameLst>
                                      </p:cBhvr>
                                      <p:tavLst>
                                        <p:tav tm="0">
                                          <p:val>
                                            <p:fltVal val="0"/>
                                          </p:val>
                                        </p:tav>
                                        <p:tav tm="100000">
                                          <p:val>
                                            <p:strVal val="#ppt_w"/>
                                          </p:val>
                                        </p:tav>
                                      </p:tavLst>
                                    </p:anim>
                                    <p:anim calcmode="lin" valueType="num">
                                      <p:cBhvr>
                                        <p:cTn id="20" dur="500" fill="hold"/>
                                        <p:tgtEl>
                                          <p:spTgt spid="9234"/>
                                        </p:tgtEl>
                                        <p:attrNameLst>
                                          <p:attrName>ppt_h</p:attrName>
                                        </p:attrNameLst>
                                      </p:cBhvr>
                                      <p:tavLst>
                                        <p:tav tm="0">
                                          <p:val>
                                            <p:strVal val="#ppt_h"/>
                                          </p:val>
                                        </p:tav>
                                        <p:tav tm="100000">
                                          <p:val>
                                            <p:strVal val="#ppt_h"/>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9236"/>
                                        </p:tgtEl>
                                        <p:attrNameLst>
                                          <p:attrName>style.visibility</p:attrName>
                                        </p:attrNameLst>
                                      </p:cBhvr>
                                      <p:to>
                                        <p:strVal val="visible"/>
                                      </p:to>
                                    </p:set>
                                    <p:animEffect transition="in" filter="wipe(up)">
                                      <p:cBhvr>
                                        <p:cTn id="24" dur="500"/>
                                        <p:tgtEl>
                                          <p:spTgt spid="9236"/>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9237"/>
                                        </p:tgtEl>
                                        <p:attrNameLst>
                                          <p:attrName>style.visibility</p:attrName>
                                        </p:attrNameLst>
                                      </p:cBhvr>
                                      <p:to>
                                        <p:strVal val="visible"/>
                                      </p:to>
                                    </p:set>
                                    <p:animEffect transition="in" filter="wipe(up)">
                                      <p:cBhvr>
                                        <p:cTn id="28" dur="500"/>
                                        <p:tgtEl>
                                          <p:spTgt spid="9237"/>
                                        </p:tgtEl>
                                      </p:cBhvr>
                                    </p:animEffect>
                                  </p:childTnLst>
                                </p:cTn>
                              </p:par>
                            </p:childTnLst>
                          </p:cTn>
                        </p:par>
                        <p:par>
                          <p:cTn id="29" fill="hold">
                            <p:stCondLst>
                              <p:cond delay="3000"/>
                            </p:stCondLst>
                            <p:childTnLst>
                              <p:par>
                                <p:cTn id="30" presetID="17" presetClass="entr" presetSubtype="10" fill="hold" grpId="0" nodeType="afterEffect">
                                  <p:stCondLst>
                                    <p:cond delay="0"/>
                                  </p:stCondLst>
                                  <p:childTnLst>
                                    <p:set>
                                      <p:cBhvr>
                                        <p:cTn id="31" dur="1" fill="hold">
                                          <p:stCondLst>
                                            <p:cond delay="0"/>
                                          </p:stCondLst>
                                        </p:cTn>
                                        <p:tgtEl>
                                          <p:spTgt spid="9220"/>
                                        </p:tgtEl>
                                        <p:attrNameLst>
                                          <p:attrName>style.visibility</p:attrName>
                                        </p:attrNameLst>
                                      </p:cBhvr>
                                      <p:to>
                                        <p:strVal val="visible"/>
                                      </p:to>
                                    </p:set>
                                    <p:anim calcmode="lin" valueType="num">
                                      <p:cBhvr>
                                        <p:cTn id="32" dur="500" fill="hold"/>
                                        <p:tgtEl>
                                          <p:spTgt spid="9220"/>
                                        </p:tgtEl>
                                        <p:attrNameLst>
                                          <p:attrName>ppt_w</p:attrName>
                                        </p:attrNameLst>
                                      </p:cBhvr>
                                      <p:tavLst>
                                        <p:tav tm="0">
                                          <p:val>
                                            <p:fltVal val="0"/>
                                          </p:val>
                                        </p:tav>
                                        <p:tav tm="100000">
                                          <p:val>
                                            <p:strVal val="#ppt_w"/>
                                          </p:val>
                                        </p:tav>
                                      </p:tavLst>
                                    </p:anim>
                                    <p:anim calcmode="lin" valueType="num">
                                      <p:cBhvr>
                                        <p:cTn id="33" dur="500" fill="hold"/>
                                        <p:tgtEl>
                                          <p:spTgt spid="9220"/>
                                        </p:tgtEl>
                                        <p:attrNameLst>
                                          <p:attrName>ppt_h</p:attrName>
                                        </p:attrNameLst>
                                      </p:cBhvr>
                                      <p:tavLst>
                                        <p:tav tm="0">
                                          <p:val>
                                            <p:strVal val="#ppt_h"/>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83316"/>
                                        </p:tgtEl>
                                        <p:attrNameLst>
                                          <p:attrName>style.visibility</p:attrName>
                                        </p:attrNameLst>
                                      </p:cBhvr>
                                      <p:to>
                                        <p:strVal val="visible"/>
                                      </p:to>
                                    </p:set>
                                    <p:animEffect transition="in" filter="wipe(left)">
                                      <p:cBhvr>
                                        <p:cTn id="38" dur="500"/>
                                        <p:tgtEl>
                                          <p:spTgt spid="18331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83317"/>
                                        </p:tgtEl>
                                        <p:attrNameLst>
                                          <p:attrName>style.visibility</p:attrName>
                                        </p:attrNameLst>
                                      </p:cBhvr>
                                      <p:to>
                                        <p:strVal val="visible"/>
                                      </p:to>
                                    </p:set>
                                    <p:animEffect transition="in" filter="wipe(left)">
                                      <p:cBhvr>
                                        <p:cTn id="43" dur="500"/>
                                        <p:tgtEl>
                                          <p:spTgt spid="18331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9245"/>
                                        </p:tgtEl>
                                        <p:attrNameLst>
                                          <p:attrName>style.visibility</p:attrName>
                                        </p:attrNameLst>
                                      </p:cBhvr>
                                      <p:to>
                                        <p:strVal val="visible"/>
                                      </p:to>
                                    </p:set>
                                    <p:animEffect transition="in" filter="wipe(up)">
                                      <p:cBhvr>
                                        <p:cTn id="48" dur="500"/>
                                        <p:tgtEl>
                                          <p:spTgt spid="9245"/>
                                        </p:tgtEl>
                                      </p:cBhvr>
                                    </p:animEffect>
                                  </p:childTnLst>
                                </p:cTn>
                              </p:par>
                            </p:childTnLst>
                          </p:cTn>
                        </p:par>
                        <p:par>
                          <p:cTn id="49" fill="hold">
                            <p:stCondLst>
                              <p:cond delay="500"/>
                            </p:stCondLst>
                            <p:childTnLst>
                              <p:par>
                                <p:cTn id="50" presetID="22" presetClass="entr" presetSubtype="8" fill="hold" grpId="0" nodeType="afterEffect">
                                  <p:stCondLst>
                                    <p:cond delay="0"/>
                                  </p:stCondLst>
                                  <p:childTnLst>
                                    <p:set>
                                      <p:cBhvr>
                                        <p:cTn id="51" dur="1" fill="hold">
                                          <p:stCondLst>
                                            <p:cond delay="0"/>
                                          </p:stCondLst>
                                        </p:cTn>
                                        <p:tgtEl>
                                          <p:spTgt spid="9246"/>
                                        </p:tgtEl>
                                        <p:attrNameLst>
                                          <p:attrName>style.visibility</p:attrName>
                                        </p:attrNameLst>
                                      </p:cBhvr>
                                      <p:to>
                                        <p:strVal val="visible"/>
                                      </p:to>
                                    </p:set>
                                    <p:animEffect transition="in" filter="wipe(left)">
                                      <p:cBhvr>
                                        <p:cTn id="52" dur="500"/>
                                        <p:tgtEl>
                                          <p:spTgt spid="9246"/>
                                        </p:tgtEl>
                                      </p:cBhvr>
                                    </p:animEffect>
                                  </p:childTnLst>
                                </p:cTn>
                              </p:par>
                            </p:childTnLst>
                          </p:cTn>
                        </p:par>
                        <p:par>
                          <p:cTn id="53" fill="hold">
                            <p:stCondLst>
                              <p:cond delay="1000"/>
                            </p:stCondLst>
                            <p:childTnLst>
                              <p:par>
                                <p:cTn id="54" presetID="22" presetClass="entr" presetSubtype="8" fill="hold" grpId="0" nodeType="afterEffect">
                                  <p:stCondLst>
                                    <p:cond delay="0"/>
                                  </p:stCondLst>
                                  <p:childTnLst>
                                    <p:set>
                                      <p:cBhvr>
                                        <p:cTn id="55" dur="1" fill="hold">
                                          <p:stCondLst>
                                            <p:cond delay="0"/>
                                          </p:stCondLst>
                                        </p:cTn>
                                        <p:tgtEl>
                                          <p:spTgt spid="9251"/>
                                        </p:tgtEl>
                                        <p:attrNameLst>
                                          <p:attrName>style.visibility</p:attrName>
                                        </p:attrNameLst>
                                      </p:cBhvr>
                                      <p:to>
                                        <p:strVal val="visible"/>
                                      </p:to>
                                    </p:set>
                                    <p:animEffect transition="in" filter="wipe(left)">
                                      <p:cBhvr>
                                        <p:cTn id="56" dur="500"/>
                                        <p:tgtEl>
                                          <p:spTgt spid="9251"/>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9247"/>
                                        </p:tgtEl>
                                        <p:attrNameLst>
                                          <p:attrName>style.visibility</p:attrName>
                                        </p:attrNameLst>
                                      </p:cBhvr>
                                      <p:to>
                                        <p:strVal val="visible"/>
                                      </p:to>
                                    </p:set>
                                    <p:animEffect transition="in" filter="wipe(left)">
                                      <p:cBhvr>
                                        <p:cTn id="61" dur="500"/>
                                        <p:tgtEl>
                                          <p:spTgt spid="9247"/>
                                        </p:tgtEl>
                                      </p:cBhvr>
                                    </p:animEffect>
                                  </p:childTnLst>
                                </p:cTn>
                              </p:par>
                            </p:childTnLst>
                          </p:cTn>
                        </p:par>
                        <p:par>
                          <p:cTn id="62" fill="hold">
                            <p:stCondLst>
                              <p:cond delay="500"/>
                            </p:stCondLst>
                            <p:childTnLst>
                              <p:par>
                                <p:cTn id="63" presetID="22" presetClass="entr" presetSubtype="8" fill="hold" grpId="0" nodeType="afterEffect">
                                  <p:stCondLst>
                                    <p:cond delay="0"/>
                                  </p:stCondLst>
                                  <p:childTnLst>
                                    <p:set>
                                      <p:cBhvr>
                                        <p:cTn id="64" dur="1" fill="hold">
                                          <p:stCondLst>
                                            <p:cond delay="0"/>
                                          </p:stCondLst>
                                        </p:cTn>
                                        <p:tgtEl>
                                          <p:spTgt spid="9241"/>
                                        </p:tgtEl>
                                        <p:attrNameLst>
                                          <p:attrName>style.visibility</p:attrName>
                                        </p:attrNameLst>
                                      </p:cBhvr>
                                      <p:to>
                                        <p:strVal val="visible"/>
                                      </p:to>
                                    </p:set>
                                    <p:animEffect transition="in" filter="wipe(left)">
                                      <p:cBhvr>
                                        <p:cTn id="65" dur="500"/>
                                        <p:tgtEl>
                                          <p:spTgt spid="924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9248"/>
                                        </p:tgtEl>
                                        <p:attrNameLst>
                                          <p:attrName>style.visibility</p:attrName>
                                        </p:attrNameLst>
                                      </p:cBhvr>
                                      <p:to>
                                        <p:strVal val="visible"/>
                                      </p:to>
                                    </p:set>
                                    <p:animEffect transition="in" filter="wipe(left)">
                                      <p:cBhvr>
                                        <p:cTn id="70" dur="500"/>
                                        <p:tgtEl>
                                          <p:spTgt spid="9248"/>
                                        </p:tgtEl>
                                      </p:cBhvr>
                                    </p:animEffect>
                                  </p:childTnLst>
                                </p:cTn>
                              </p:par>
                            </p:childTnLst>
                          </p:cTn>
                        </p:par>
                        <p:par>
                          <p:cTn id="71" fill="hold">
                            <p:stCondLst>
                              <p:cond delay="500"/>
                            </p:stCondLst>
                            <p:childTnLst>
                              <p:par>
                                <p:cTn id="72" presetID="22" presetClass="entr" presetSubtype="8" fill="hold" grpId="0" nodeType="afterEffect">
                                  <p:stCondLst>
                                    <p:cond delay="0"/>
                                  </p:stCondLst>
                                  <p:childTnLst>
                                    <p:set>
                                      <p:cBhvr>
                                        <p:cTn id="73" dur="1" fill="hold">
                                          <p:stCondLst>
                                            <p:cond delay="0"/>
                                          </p:stCondLst>
                                        </p:cTn>
                                        <p:tgtEl>
                                          <p:spTgt spid="9242"/>
                                        </p:tgtEl>
                                        <p:attrNameLst>
                                          <p:attrName>style.visibility</p:attrName>
                                        </p:attrNameLst>
                                      </p:cBhvr>
                                      <p:to>
                                        <p:strVal val="visible"/>
                                      </p:to>
                                    </p:set>
                                    <p:animEffect transition="in" filter="wipe(left)">
                                      <p:cBhvr>
                                        <p:cTn id="74" dur="500"/>
                                        <p:tgtEl>
                                          <p:spTgt spid="9242"/>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9249"/>
                                        </p:tgtEl>
                                        <p:attrNameLst>
                                          <p:attrName>style.visibility</p:attrName>
                                        </p:attrNameLst>
                                      </p:cBhvr>
                                      <p:to>
                                        <p:strVal val="visible"/>
                                      </p:to>
                                    </p:set>
                                    <p:animEffect transition="in" filter="wipe(left)">
                                      <p:cBhvr>
                                        <p:cTn id="79" dur="500"/>
                                        <p:tgtEl>
                                          <p:spTgt spid="9249"/>
                                        </p:tgtEl>
                                      </p:cBhvr>
                                    </p:animEffect>
                                  </p:childTnLst>
                                </p:cTn>
                              </p:par>
                            </p:childTnLst>
                          </p:cTn>
                        </p:par>
                        <p:par>
                          <p:cTn id="80" fill="hold">
                            <p:stCondLst>
                              <p:cond delay="500"/>
                            </p:stCondLst>
                            <p:childTnLst>
                              <p:par>
                                <p:cTn id="81" presetID="22" presetClass="entr" presetSubtype="8" fill="hold" grpId="0" nodeType="afterEffect">
                                  <p:stCondLst>
                                    <p:cond delay="0"/>
                                  </p:stCondLst>
                                  <p:childTnLst>
                                    <p:set>
                                      <p:cBhvr>
                                        <p:cTn id="82" dur="1" fill="hold">
                                          <p:stCondLst>
                                            <p:cond delay="0"/>
                                          </p:stCondLst>
                                        </p:cTn>
                                        <p:tgtEl>
                                          <p:spTgt spid="9243"/>
                                        </p:tgtEl>
                                        <p:attrNameLst>
                                          <p:attrName>style.visibility</p:attrName>
                                        </p:attrNameLst>
                                      </p:cBhvr>
                                      <p:to>
                                        <p:strVal val="visible"/>
                                      </p:to>
                                    </p:set>
                                    <p:animEffect transition="in" filter="wipe(left)">
                                      <p:cBhvr>
                                        <p:cTn id="83" dur="500"/>
                                        <p:tgtEl>
                                          <p:spTgt spid="9243"/>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9252"/>
                                        </p:tgtEl>
                                        <p:attrNameLst>
                                          <p:attrName>style.visibility</p:attrName>
                                        </p:attrNameLst>
                                      </p:cBhvr>
                                      <p:to>
                                        <p:strVal val="visible"/>
                                      </p:to>
                                    </p:set>
                                    <p:animEffect transition="in" filter="wipe(left)">
                                      <p:cBhvr>
                                        <p:cTn id="88" dur="500"/>
                                        <p:tgtEl>
                                          <p:spTgt spid="9252"/>
                                        </p:tgtEl>
                                      </p:cBhvr>
                                    </p:animEffect>
                                  </p:childTnLst>
                                </p:cTn>
                              </p:par>
                            </p:childTnLst>
                          </p:cTn>
                        </p:par>
                        <p:par>
                          <p:cTn id="89" fill="hold">
                            <p:stCondLst>
                              <p:cond delay="500"/>
                            </p:stCondLst>
                            <p:childTnLst>
                              <p:par>
                                <p:cTn id="90" presetID="22" presetClass="entr" presetSubtype="8" fill="hold" grpId="0" nodeType="afterEffect">
                                  <p:stCondLst>
                                    <p:cond delay="0"/>
                                  </p:stCondLst>
                                  <p:childTnLst>
                                    <p:set>
                                      <p:cBhvr>
                                        <p:cTn id="91" dur="1" fill="hold">
                                          <p:stCondLst>
                                            <p:cond delay="0"/>
                                          </p:stCondLst>
                                        </p:cTn>
                                        <p:tgtEl>
                                          <p:spTgt spid="9244"/>
                                        </p:tgtEl>
                                        <p:attrNameLst>
                                          <p:attrName>style.visibility</p:attrName>
                                        </p:attrNameLst>
                                      </p:cBhvr>
                                      <p:to>
                                        <p:strVal val="visible"/>
                                      </p:to>
                                    </p:set>
                                    <p:animEffect transition="in" filter="wipe(left)">
                                      <p:cBhvr>
                                        <p:cTn id="92" dur="500"/>
                                        <p:tgtEl>
                                          <p:spTgt spid="9244"/>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9255"/>
                                        </p:tgtEl>
                                        <p:attrNameLst>
                                          <p:attrName>style.visibility</p:attrName>
                                        </p:attrNameLst>
                                      </p:cBhvr>
                                      <p:to>
                                        <p:strVal val="visible"/>
                                      </p:to>
                                    </p:set>
                                    <p:animEffect transition="in" filter="wipe(up)">
                                      <p:cBhvr>
                                        <p:cTn id="97" dur="500"/>
                                        <p:tgtEl>
                                          <p:spTgt spid="9255"/>
                                        </p:tgtEl>
                                      </p:cBhvr>
                                    </p:animEffect>
                                  </p:childTnLst>
                                </p:cTn>
                              </p:par>
                            </p:childTnLst>
                          </p:cTn>
                        </p:par>
                        <p:par>
                          <p:cTn id="98" fill="hold">
                            <p:stCondLst>
                              <p:cond delay="500"/>
                            </p:stCondLst>
                            <p:childTnLst>
                              <p:par>
                                <p:cTn id="99" presetID="22" presetClass="entr" presetSubtype="2" fill="hold" grpId="0" nodeType="afterEffect">
                                  <p:stCondLst>
                                    <p:cond delay="0"/>
                                  </p:stCondLst>
                                  <p:childTnLst>
                                    <p:set>
                                      <p:cBhvr>
                                        <p:cTn id="100" dur="1" fill="hold">
                                          <p:stCondLst>
                                            <p:cond delay="0"/>
                                          </p:stCondLst>
                                        </p:cTn>
                                        <p:tgtEl>
                                          <p:spTgt spid="9256"/>
                                        </p:tgtEl>
                                        <p:attrNameLst>
                                          <p:attrName>style.visibility</p:attrName>
                                        </p:attrNameLst>
                                      </p:cBhvr>
                                      <p:to>
                                        <p:strVal val="visible"/>
                                      </p:to>
                                    </p:set>
                                    <p:animEffect transition="in" filter="wipe(right)">
                                      <p:cBhvr>
                                        <p:cTn id="101" dur="500"/>
                                        <p:tgtEl>
                                          <p:spTgt spid="9256"/>
                                        </p:tgtEl>
                                      </p:cBhvr>
                                    </p:animEffect>
                                  </p:childTnLst>
                                </p:cTn>
                              </p:par>
                            </p:childTnLst>
                          </p:cTn>
                        </p:par>
                        <p:par>
                          <p:cTn id="102" fill="hold">
                            <p:stCondLst>
                              <p:cond delay="1000"/>
                            </p:stCondLst>
                            <p:childTnLst>
                              <p:par>
                                <p:cTn id="103" presetID="22" presetClass="entr" presetSubtype="8" fill="hold" grpId="0" nodeType="afterEffect">
                                  <p:stCondLst>
                                    <p:cond delay="0"/>
                                  </p:stCondLst>
                                  <p:childTnLst>
                                    <p:set>
                                      <p:cBhvr>
                                        <p:cTn id="104" dur="1" fill="hold">
                                          <p:stCondLst>
                                            <p:cond delay="0"/>
                                          </p:stCondLst>
                                        </p:cTn>
                                        <p:tgtEl>
                                          <p:spTgt spid="9250"/>
                                        </p:tgtEl>
                                        <p:attrNameLst>
                                          <p:attrName>style.visibility</p:attrName>
                                        </p:attrNameLst>
                                      </p:cBhvr>
                                      <p:to>
                                        <p:strVal val="visible"/>
                                      </p:to>
                                    </p:set>
                                    <p:animEffect transition="in" filter="wipe(left)">
                                      <p:cBhvr>
                                        <p:cTn id="105" dur="500"/>
                                        <p:tgtEl>
                                          <p:spTgt spid="9250"/>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2" fill="hold" grpId="0" nodeType="clickEffect">
                                  <p:stCondLst>
                                    <p:cond delay="0"/>
                                  </p:stCondLst>
                                  <p:childTnLst>
                                    <p:set>
                                      <p:cBhvr>
                                        <p:cTn id="109" dur="1" fill="hold">
                                          <p:stCondLst>
                                            <p:cond delay="0"/>
                                          </p:stCondLst>
                                        </p:cTn>
                                        <p:tgtEl>
                                          <p:spTgt spid="9257"/>
                                        </p:tgtEl>
                                        <p:attrNameLst>
                                          <p:attrName>style.visibility</p:attrName>
                                        </p:attrNameLst>
                                      </p:cBhvr>
                                      <p:to>
                                        <p:strVal val="visible"/>
                                      </p:to>
                                    </p:set>
                                    <p:animEffect transition="in" filter="wipe(right)">
                                      <p:cBhvr>
                                        <p:cTn id="110" dur="500"/>
                                        <p:tgtEl>
                                          <p:spTgt spid="9257"/>
                                        </p:tgtEl>
                                      </p:cBhvr>
                                    </p:animEffect>
                                  </p:childTnLst>
                                </p:cTn>
                              </p:par>
                            </p:childTnLst>
                          </p:cTn>
                        </p:par>
                        <p:par>
                          <p:cTn id="111" fill="hold">
                            <p:stCondLst>
                              <p:cond delay="500"/>
                            </p:stCondLst>
                            <p:childTnLst>
                              <p:par>
                                <p:cTn id="112" presetID="22" presetClass="entr" presetSubtype="8" fill="hold" grpId="0" nodeType="afterEffect">
                                  <p:stCondLst>
                                    <p:cond delay="0"/>
                                  </p:stCondLst>
                                  <p:childTnLst>
                                    <p:set>
                                      <p:cBhvr>
                                        <p:cTn id="113" dur="1" fill="hold">
                                          <p:stCondLst>
                                            <p:cond delay="0"/>
                                          </p:stCondLst>
                                        </p:cTn>
                                        <p:tgtEl>
                                          <p:spTgt spid="9253"/>
                                        </p:tgtEl>
                                        <p:attrNameLst>
                                          <p:attrName>style.visibility</p:attrName>
                                        </p:attrNameLst>
                                      </p:cBhvr>
                                      <p:to>
                                        <p:strVal val="visible"/>
                                      </p:to>
                                    </p:set>
                                    <p:animEffect transition="in" filter="wipe(left)">
                                      <p:cBhvr>
                                        <p:cTn id="114" dur="500"/>
                                        <p:tgtEl>
                                          <p:spTgt spid="9253"/>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2" fill="hold" grpId="0" nodeType="clickEffect">
                                  <p:stCondLst>
                                    <p:cond delay="0"/>
                                  </p:stCondLst>
                                  <p:childTnLst>
                                    <p:set>
                                      <p:cBhvr>
                                        <p:cTn id="118" dur="1" fill="hold">
                                          <p:stCondLst>
                                            <p:cond delay="0"/>
                                          </p:stCondLst>
                                        </p:cTn>
                                        <p:tgtEl>
                                          <p:spTgt spid="9258"/>
                                        </p:tgtEl>
                                        <p:attrNameLst>
                                          <p:attrName>style.visibility</p:attrName>
                                        </p:attrNameLst>
                                      </p:cBhvr>
                                      <p:to>
                                        <p:strVal val="visible"/>
                                      </p:to>
                                    </p:set>
                                    <p:animEffect transition="in" filter="wipe(right)">
                                      <p:cBhvr>
                                        <p:cTn id="119" dur="500"/>
                                        <p:tgtEl>
                                          <p:spTgt spid="9258"/>
                                        </p:tgtEl>
                                      </p:cBhvr>
                                    </p:animEffect>
                                  </p:childTnLst>
                                </p:cTn>
                              </p:par>
                            </p:childTnLst>
                          </p:cTn>
                        </p:par>
                        <p:par>
                          <p:cTn id="120" fill="hold">
                            <p:stCondLst>
                              <p:cond delay="500"/>
                            </p:stCondLst>
                            <p:childTnLst>
                              <p:par>
                                <p:cTn id="121" presetID="22" presetClass="entr" presetSubtype="8" fill="hold" grpId="0" nodeType="afterEffect">
                                  <p:stCondLst>
                                    <p:cond delay="0"/>
                                  </p:stCondLst>
                                  <p:childTnLst>
                                    <p:set>
                                      <p:cBhvr>
                                        <p:cTn id="122" dur="1" fill="hold">
                                          <p:stCondLst>
                                            <p:cond delay="0"/>
                                          </p:stCondLst>
                                        </p:cTn>
                                        <p:tgtEl>
                                          <p:spTgt spid="9254"/>
                                        </p:tgtEl>
                                        <p:attrNameLst>
                                          <p:attrName>style.visibility</p:attrName>
                                        </p:attrNameLst>
                                      </p:cBhvr>
                                      <p:to>
                                        <p:strVal val="visible"/>
                                      </p:to>
                                    </p:set>
                                    <p:animEffect transition="in" filter="wipe(left)">
                                      <p:cBhvr>
                                        <p:cTn id="123" dur="500"/>
                                        <p:tgtEl>
                                          <p:spTgt spid="9254"/>
                                        </p:tgtEl>
                                      </p:cBhvr>
                                    </p:animEffect>
                                  </p:childTnLst>
                                </p:cTn>
                              </p:par>
                            </p:childTnLst>
                          </p:cTn>
                        </p:par>
                        <p:par>
                          <p:cTn id="124" fill="hold">
                            <p:stCondLst>
                              <p:cond delay="1000"/>
                            </p:stCondLst>
                            <p:childTnLst>
                              <p:par>
                                <p:cTn id="125" presetID="23" presetClass="entr" presetSubtype="528" fill="hold" grpId="0" nodeType="afterEffect">
                                  <p:stCondLst>
                                    <p:cond delay="0"/>
                                  </p:stCondLst>
                                  <p:childTnLst>
                                    <p:set>
                                      <p:cBhvr>
                                        <p:cTn id="126" dur="1" fill="hold">
                                          <p:stCondLst>
                                            <p:cond delay="0"/>
                                          </p:stCondLst>
                                        </p:cTn>
                                        <p:tgtEl>
                                          <p:spTgt spid="9264"/>
                                        </p:tgtEl>
                                        <p:attrNameLst>
                                          <p:attrName>style.visibility</p:attrName>
                                        </p:attrNameLst>
                                      </p:cBhvr>
                                      <p:to>
                                        <p:strVal val="visible"/>
                                      </p:to>
                                    </p:set>
                                    <p:anim calcmode="lin" valueType="num">
                                      <p:cBhvr>
                                        <p:cTn id="127" dur="500" fill="hold"/>
                                        <p:tgtEl>
                                          <p:spTgt spid="9264"/>
                                        </p:tgtEl>
                                        <p:attrNameLst>
                                          <p:attrName>ppt_w</p:attrName>
                                        </p:attrNameLst>
                                      </p:cBhvr>
                                      <p:tavLst>
                                        <p:tav tm="0">
                                          <p:val>
                                            <p:fltVal val="0"/>
                                          </p:val>
                                        </p:tav>
                                        <p:tav tm="100000">
                                          <p:val>
                                            <p:strVal val="#ppt_w"/>
                                          </p:val>
                                        </p:tav>
                                      </p:tavLst>
                                    </p:anim>
                                    <p:anim calcmode="lin" valueType="num">
                                      <p:cBhvr>
                                        <p:cTn id="128" dur="500" fill="hold"/>
                                        <p:tgtEl>
                                          <p:spTgt spid="9264"/>
                                        </p:tgtEl>
                                        <p:attrNameLst>
                                          <p:attrName>ppt_h</p:attrName>
                                        </p:attrNameLst>
                                      </p:cBhvr>
                                      <p:tavLst>
                                        <p:tav tm="0">
                                          <p:val>
                                            <p:fltVal val="0"/>
                                          </p:val>
                                        </p:tav>
                                        <p:tav tm="100000">
                                          <p:val>
                                            <p:strVal val="#ppt_h"/>
                                          </p:val>
                                        </p:tav>
                                      </p:tavLst>
                                    </p:anim>
                                    <p:anim calcmode="lin" valueType="num">
                                      <p:cBhvr>
                                        <p:cTn id="129" dur="500" fill="hold"/>
                                        <p:tgtEl>
                                          <p:spTgt spid="9264"/>
                                        </p:tgtEl>
                                        <p:attrNameLst>
                                          <p:attrName>ppt_x</p:attrName>
                                        </p:attrNameLst>
                                      </p:cBhvr>
                                      <p:tavLst>
                                        <p:tav tm="0">
                                          <p:val>
                                            <p:fltVal val="0.5"/>
                                          </p:val>
                                        </p:tav>
                                        <p:tav tm="100000">
                                          <p:val>
                                            <p:strVal val="#ppt_x"/>
                                          </p:val>
                                        </p:tav>
                                      </p:tavLst>
                                    </p:anim>
                                    <p:anim calcmode="lin" valueType="num">
                                      <p:cBhvr>
                                        <p:cTn id="130" dur="500" fill="hold"/>
                                        <p:tgtEl>
                                          <p:spTgt spid="926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animBg="1"/>
      <p:bldP spid="9234" grpId="0" animBg="1"/>
      <p:bldP spid="9235" grpId="0" animBg="1"/>
      <p:bldP spid="9236" grpId="0" animBg="1"/>
      <p:bldP spid="9237" grpId="0" animBg="1"/>
      <p:bldP spid="183316" grpId="0" animBg="1" autoUpdateAnimBg="0"/>
      <p:bldP spid="183317" grpId="0" animBg="1" autoUpdateAnimBg="0"/>
      <p:bldP spid="183318" grpId="0" animBg="1" autoUpdateAnimBg="0"/>
      <p:bldP spid="9241" grpId="0" autoUpdateAnimBg="0"/>
      <p:bldP spid="9242" grpId="0" autoUpdateAnimBg="0"/>
      <p:bldP spid="9243" grpId="0" autoUpdateAnimBg="0"/>
      <p:bldP spid="9244" grpId="0" autoUpdateAnimBg="0"/>
      <p:bldP spid="9245" grpId="0" animBg="1"/>
      <p:bldP spid="9246" grpId="0" animBg="1"/>
      <p:bldP spid="9247" grpId="0" animBg="1"/>
      <p:bldP spid="9248" grpId="0" animBg="1"/>
      <p:bldP spid="9249" grpId="0" animBg="1"/>
      <p:bldP spid="9250" grpId="0" autoUpdateAnimBg="0"/>
      <p:bldP spid="9251" grpId="0" autoUpdateAnimBg="0"/>
      <p:bldP spid="9252" grpId="0" animBg="1"/>
      <p:bldP spid="9253" grpId="0" autoUpdateAnimBg="0"/>
      <p:bldP spid="9254" grpId="0" autoUpdateAnimBg="0"/>
      <p:bldP spid="9255" grpId="0" animBg="1"/>
      <p:bldP spid="9256" grpId="0" animBg="1"/>
      <p:bldP spid="9257" grpId="0" animBg="1"/>
      <p:bldP spid="9258" grpId="0" animBg="1"/>
      <p:bldP spid="9264"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3" name="Line 63"/>
          <p:cNvSpPr>
            <a:spLocks noChangeShapeType="1"/>
          </p:cNvSpPr>
          <p:nvPr/>
        </p:nvSpPr>
        <p:spPr bwMode="auto">
          <a:xfrm>
            <a:off x="1524000" y="2743200"/>
            <a:ext cx="0" cy="457200"/>
          </a:xfrm>
          <a:prstGeom prst="line">
            <a:avLst/>
          </a:prstGeom>
          <a:noFill/>
          <a:ln w="28575">
            <a:solidFill>
              <a:srgbClr val="000000"/>
            </a:solidFill>
            <a:round/>
            <a:headEnd/>
            <a:tailEnd/>
          </a:ln>
          <a:effectLst/>
        </p:spPr>
        <p:txBody>
          <a:bodyPr anchor="ctr">
            <a:spAutoFit/>
          </a:bodyPr>
          <a:lstStyle/>
          <a:p>
            <a:endParaRPr lang="de-DE"/>
          </a:p>
        </p:txBody>
      </p:sp>
      <p:sp>
        <p:nvSpPr>
          <p:cNvPr id="10304" name="Line 64"/>
          <p:cNvSpPr>
            <a:spLocks noChangeShapeType="1"/>
          </p:cNvSpPr>
          <p:nvPr/>
        </p:nvSpPr>
        <p:spPr bwMode="auto">
          <a:xfrm>
            <a:off x="6858000" y="2743200"/>
            <a:ext cx="0" cy="457200"/>
          </a:xfrm>
          <a:prstGeom prst="line">
            <a:avLst/>
          </a:prstGeom>
          <a:noFill/>
          <a:ln w="28575">
            <a:solidFill>
              <a:srgbClr val="000000"/>
            </a:solidFill>
            <a:round/>
            <a:headEnd/>
            <a:tailEnd/>
          </a:ln>
          <a:effectLst/>
        </p:spPr>
        <p:txBody>
          <a:bodyPr anchor="ctr">
            <a:spAutoFit/>
          </a:bodyPr>
          <a:lstStyle/>
          <a:p>
            <a:endParaRPr lang="de-DE"/>
          </a:p>
        </p:txBody>
      </p:sp>
      <p:sp>
        <p:nvSpPr>
          <p:cNvPr id="10305" name="Line 65"/>
          <p:cNvSpPr>
            <a:spLocks noChangeShapeType="1"/>
          </p:cNvSpPr>
          <p:nvPr/>
        </p:nvSpPr>
        <p:spPr bwMode="auto">
          <a:xfrm>
            <a:off x="1524000" y="2743200"/>
            <a:ext cx="0" cy="457200"/>
          </a:xfrm>
          <a:prstGeom prst="line">
            <a:avLst/>
          </a:prstGeom>
          <a:noFill/>
          <a:ln w="28575">
            <a:solidFill>
              <a:srgbClr val="000000"/>
            </a:solidFill>
            <a:round/>
            <a:headEnd/>
            <a:tailEnd/>
          </a:ln>
          <a:effectLst/>
        </p:spPr>
        <p:txBody>
          <a:bodyPr anchor="ctr">
            <a:spAutoFit/>
          </a:bodyPr>
          <a:lstStyle/>
          <a:p>
            <a:endParaRPr lang="de-DE"/>
          </a:p>
        </p:txBody>
      </p:sp>
      <p:sp>
        <p:nvSpPr>
          <p:cNvPr id="10252" name="Line 6"/>
          <p:cNvSpPr>
            <a:spLocks noChangeShapeType="1"/>
          </p:cNvSpPr>
          <p:nvPr/>
        </p:nvSpPr>
        <p:spPr bwMode="auto">
          <a:xfrm>
            <a:off x="1524000" y="2209800"/>
            <a:ext cx="1295400" cy="0"/>
          </a:xfrm>
          <a:prstGeom prst="line">
            <a:avLst/>
          </a:prstGeom>
          <a:noFill/>
          <a:ln w="101600">
            <a:solidFill>
              <a:srgbClr val="0000FF"/>
            </a:solidFill>
            <a:round/>
            <a:headEnd/>
            <a:tailEnd type="triangle" w="med" len="med"/>
          </a:ln>
        </p:spPr>
        <p:txBody>
          <a:bodyPr>
            <a:spAutoFit/>
          </a:bodyPr>
          <a:lstStyle/>
          <a:p>
            <a:endParaRPr lang="de-DE"/>
          </a:p>
        </p:txBody>
      </p:sp>
      <p:sp>
        <p:nvSpPr>
          <p:cNvPr id="10253" name="Line 7"/>
          <p:cNvSpPr>
            <a:spLocks noChangeShapeType="1"/>
          </p:cNvSpPr>
          <p:nvPr/>
        </p:nvSpPr>
        <p:spPr bwMode="auto">
          <a:xfrm>
            <a:off x="5715000" y="2133600"/>
            <a:ext cx="1143000" cy="0"/>
          </a:xfrm>
          <a:prstGeom prst="line">
            <a:avLst/>
          </a:prstGeom>
          <a:noFill/>
          <a:ln w="101600">
            <a:solidFill>
              <a:srgbClr val="0000FF"/>
            </a:solidFill>
            <a:round/>
            <a:headEnd/>
            <a:tailEnd/>
          </a:ln>
        </p:spPr>
        <p:txBody>
          <a:bodyPr>
            <a:spAutoFit/>
          </a:bodyPr>
          <a:lstStyle/>
          <a:p>
            <a:endParaRPr lang="de-DE"/>
          </a:p>
        </p:txBody>
      </p:sp>
      <p:sp>
        <p:nvSpPr>
          <p:cNvPr id="10254" name="Line 8"/>
          <p:cNvSpPr>
            <a:spLocks noChangeShapeType="1"/>
          </p:cNvSpPr>
          <p:nvPr/>
        </p:nvSpPr>
        <p:spPr bwMode="auto">
          <a:xfrm>
            <a:off x="6858000" y="2133600"/>
            <a:ext cx="0" cy="3886200"/>
          </a:xfrm>
          <a:prstGeom prst="line">
            <a:avLst/>
          </a:prstGeom>
          <a:noFill/>
          <a:ln w="101600">
            <a:solidFill>
              <a:srgbClr val="0000FF"/>
            </a:solidFill>
            <a:round/>
            <a:headEnd/>
            <a:tailEnd type="triangle" w="med" len="med"/>
          </a:ln>
        </p:spPr>
        <p:txBody>
          <a:bodyPr>
            <a:spAutoFit/>
          </a:bodyPr>
          <a:lstStyle/>
          <a:p>
            <a:endParaRPr lang="de-DE"/>
          </a:p>
        </p:txBody>
      </p:sp>
      <p:graphicFrame>
        <p:nvGraphicFramePr>
          <p:cNvPr id="10242" name="Object 9"/>
          <p:cNvGraphicFramePr>
            <a:graphicFrameLocks noChangeAspect="1"/>
          </p:cNvGraphicFramePr>
          <p:nvPr/>
        </p:nvGraphicFramePr>
        <p:xfrm>
          <a:off x="7543800" y="1219200"/>
          <a:ext cx="1447800" cy="1189038"/>
        </p:xfrm>
        <a:graphic>
          <a:graphicData uri="http://schemas.openxmlformats.org/presentationml/2006/ole">
            <p:oleObj spid="_x0000_s10242" name="Bitmap" r:id="rId4" imgW="2285714" imgH="1876190" progId="PBrush">
              <p:embed/>
            </p:oleObj>
          </a:graphicData>
        </a:graphic>
      </p:graphicFrame>
      <p:sp>
        <p:nvSpPr>
          <p:cNvPr id="10255" name="Text Box 10"/>
          <p:cNvSpPr txBox="1">
            <a:spLocks noChangeArrowheads="1"/>
          </p:cNvSpPr>
          <p:nvPr/>
        </p:nvSpPr>
        <p:spPr bwMode="auto">
          <a:xfrm>
            <a:off x="7772400" y="1524000"/>
            <a:ext cx="1066800" cy="517525"/>
          </a:xfrm>
          <a:prstGeom prst="rect">
            <a:avLst/>
          </a:prstGeom>
          <a:noFill/>
          <a:ln w="9525">
            <a:noFill/>
            <a:miter lim="800000"/>
            <a:headEnd/>
            <a:tailEnd/>
          </a:ln>
        </p:spPr>
        <p:txBody>
          <a:bodyPr>
            <a:spAutoFit/>
          </a:bodyPr>
          <a:lstStyle/>
          <a:p>
            <a:pPr eaLnBrk="1" hangingPunct="1"/>
            <a:r>
              <a:rPr lang="de-DE"/>
              <a:t>Absatz-märkte</a:t>
            </a:r>
          </a:p>
        </p:txBody>
      </p:sp>
      <p:sp>
        <p:nvSpPr>
          <p:cNvPr id="10256" name="Line 11"/>
          <p:cNvSpPr>
            <a:spLocks noChangeShapeType="1"/>
          </p:cNvSpPr>
          <p:nvPr/>
        </p:nvSpPr>
        <p:spPr bwMode="auto">
          <a:xfrm>
            <a:off x="5715000" y="1828800"/>
            <a:ext cx="1905000" cy="0"/>
          </a:xfrm>
          <a:prstGeom prst="line">
            <a:avLst/>
          </a:prstGeom>
          <a:noFill/>
          <a:ln w="101600">
            <a:solidFill>
              <a:srgbClr val="008000"/>
            </a:solidFill>
            <a:round/>
            <a:headEnd/>
            <a:tailEnd type="triangle" w="med" len="med"/>
          </a:ln>
        </p:spPr>
        <p:txBody>
          <a:bodyPr>
            <a:spAutoFit/>
          </a:bodyPr>
          <a:lstStyle/>
          <a:p>
            <a:endParaRPr lang="de-DE"/>
          </a:p>
        </p:txBody>
      </p:sp>
      <p:sp>
        <p:nvSpPr>
          <p:cNvPr id="10257" name="Line 12"/>
          <p:cNvSpPr>
            <a:spLocks noChangeShapeType="1"/>
          </p:cNvSpPr>
          <p:nvPr/>
        </p:nvSpPr>
        <p:spPr bwMode="auto">
          <a:xfrm>
            <a:off x="5638800" y="1524000"/>
            <a:ext cx="2057400" cy="0"/>
          </a:xfrm>
          <a:prstGeom prst="line">
            <a:avLst/>
          </a:prstGeom>
          <a:noFill/>
          <a:ln w="88900">
            <a:solidFill>
              <a:srgbClr val="FF0000"/>
            </a:solidFill>
            <a:prstDash val="sysDot"/>
            <a:round/>
            <a:headEnd type="triangle" w="med" len="med"/>
            <a:tailEnd/>
          </a:ln>
        </p:spPr>
        <p:txBody>
          <a:bodyPr>
            <a:spAutoFit/>
          </a:bodyPr>
          <a:lstStyle/>
          <a:p>
            <a:endParaRPr lang="de-DE"/>
          </a:p>
        </p:txBody>
      </p:sp>
      <p:graphicFrame>
        <p:nvGraphicFramePr>
          <p:cNvPr id="10243" name="Object 13"/>
          <p:cNvGraphicFramePr>
            <a:graphicFrameLocks noChangeAspect="1"/>
          </p:cNvGraphicFramePr>
          <p:nvPr/>
        </p:nvGraphicFramePr>
        <p:xfrm>
          <a:off x="152400" y="1295400"/>
          <a:ext cx="1219200" cy="1058863"/>
        </p:xfrm>
        <a:graphic>
          <a:graphicData uri="http://schemas.openxmlformats.org/presentationml/2006/ole">
            <p:oleObj spid="_x0000_s10243" name="Bitmap" r:id="rId5" imgW="2285714" imgH="1876190" progId="PBrush">
              <p:embed/>
            </p:oleObj>
          </a:graphicData>
        </a:graphic>
      </p:graphicFrame>
      <p:sp>
        <p:nvSpPr>
          <p:cNvPr id="10258" name="Text Box 14"/>
          <p:cNvSpPr txBox="1">
            <a:spLocks noChangeArrowheads="1"/>
          </p:cNvSpPr>
          <p:nvPr/>
        </p:nvSpPr>
        <p:spPr bwMode="auto">
          <a:xfrm>
            <a:off x="228600" y="1524000"/>
            <a:ext cx="1066800" cy="517525"/>
          </a:xfrm>
          <a:prstGeom prst="rect">
            <a:avLst/>
          </a:prstGeom>
          <a:noFill/>
          <a:ln w="9525">
            <a:noFill/>
            <a:miter lim="800000"/>
            <a:headEnd/>
            <a:tailEnd/>
          </a:ln>
        </p:spPr>
        <p:txBody>
          <a:bodyPr>
            <a:spAutoFit/>
          </a:bodyPr>
          <a:lstStyle/>
          <a:p>
            <a:pPr eaLnBrk="1" hangingPunct="1"/>
            <a:r>
              <a:rPr lang="de-DE"/>
              <a:t>Beschaff.-märkte</a:t>
            </a:r>
          </a:p>
        </p:txBody>
      </p:sp>
      <p:sp>
        <p:nvSpPr>
          <p:cNvPr id="10259" name="Line 15"/>
          <p:cNvSpPr>
            <a:spLocks noChangeShapeType="1"/>
          </p:cNvSpPr>
          <p:nvPr/>
        </p:nvSpPr>
        <p:spPr bwMode="auto">
          <a:xfrm>
            <a:off x="1295400" y="1828800"/>
            <a:ext cx="1524000" cy="0"/>
          </a:xfrm>
          <a:prstGeom prst="line">
            <a:avLst/>
          </a:prstGeom>
          <a:noFill/>
          <a:ln w="101600">
            <a:solidFill>
              <a:srgbClr val="008000"/>
            </a:solidFill>
            <a:round/>
            <a:headEnd/>
            <a:tailEnd type="triangle" w="med" len="med"/>
          </a:ln>
        </p:spPr>
        <p:txBody>
          <a:bodyPr>
            <a:spAutoFit/>
          </a:bodyPr>
          <a:lstStyle/>
          <a:p>
            <a:endParaRPr lang="de-DE"/>
          </a:p>
        </p:txBody>
      </p:sp>
      <p:sp>
        <p:nvSpPr>
          <p:cNvPr id="10260" name="Line 16"/>
          <p:cNvSpPr>
            <a:spLocks noChangeShapeType="1"/>
          </p:cNvSpPr>
          <p:nvPr/>
        </p:nvSpPr>
        <p:spPr bwMode="auto">
          <a:xfrm flipV="1">
            <a:off x="1371600" y="1524000"/>
            <a:ext cx="1447800" cy="0"/>
          </a:xfrm>
          <a:prstGeom prst="line">
            <a:avLst/>
          </a:prstGeom>
          <a:noFill/>
          <a:ln w="88900">
            <a:solidFill>
              <a:srgbClr val="FF0000"/>
            </a:solidFill>
            <a:prstDash val="sysDot"/>
            <a:round/>
            <a:headEnd type="triangle" w="med" len="med"/>
            <a:tailEnd/>
          </a:ln>
        </p:spPr>
        <p:txBody>
          <a:bodyPr>
            <a:spAutoFit/>
          </a:bodyPr>
          <a:lstStyle/>
          <a:p>
            <a:endParaRPr lang="de-DE"/>
          </a:p>
        </p:txBody>
      </p:sp>
      <p:sp>
        <p:nvSpPr>
          <p:cNvPr id="10262" name="Line 18"/>
          <p:cNvSpPr>
            <a:spLocks noChangeShapeType="1"/>
          </p:cNvSpPr>
          <p:nvPr/>
        </p:nvSpPr>
        <p:spPr bwMode="auto">
          <a:xfrm flipH="1">
            <a:off x="1600200" y="2971800"/>
            <a:ext cx="5181600" cy="0"/>
          </a:xfrm>
          <a:prstGeom prst="line">
            <a:avLst/>
          </a:prstGeom>
          <a:noFill/>
          <a:ln w="28575">
            <a:solidFill>
              <a:schemeClr val="tx1"/>
            </a:solidFill>
            <a:round/>
            <a:headEnd type="triangle" w="med" len="med"/>
            <a:tailEnd type="triangle" w="med" len="med"/>
          </a:ln>
        </p:spPr>
        <p:txBody>
          <a:bodyPr>
            <a:spAutoFit/>
          </a:bodyPr>
          <a:lstStyle/>
          <a:p>
            <a:endParaRPr lang="de-DE"/>
          </a:p>
        </p:txBody>
      </p:sp>
      <p:sp>
        <p:nvSpPr>
          <p:cNvPr id="10261" name="Line 17"/>
          <p:cNvSpPr>
            <a:spLocks noChangeShapeType="1"/>
          </p:cNvSpPr>
          <p:nvPr/>
        </p:nvSpPr>
        <p:spPr bwMode="auto">
          <a:xfrm>
            <a:off x="1524000" y="2209800"/>
            <a:ext cx="0" cy="3657600"/>
          </a:xfrm>
          <a:prstGeom prst="line">
            <a:avLst/>
          </a:prstGeom>
          <a:noFill/>
          <a:ln w="101600">
            <a:solidFill>
              <a:srgbClr val="0000FF"/>
            </a:solidFill>
            <a:round/>
            <a:headEnd/>
            <a:tailEnd/>
          </a:ln>
        </p:spPr>
        <p:txBody>
          <a:bodyPr>
            <a:spAutoFit/>
          </a:bodyPr>
          <a:lstStyle/>
          <a:p>
            <a:endParaRPr lang="de-DE"/>
          </a:p>
        </p:txBody>
      </p:sp>
      <p:sp>
        <p:nvSpPr>
          <p:cNvPr id="10263" name="Text Box 19"/>
          <p:cNvSpPr txBox="1">
            <a:spLocks noChangeArrowheads="1"/>
          </p:cNvSpPr>
          <p:nvPr/>
        </p:nvSpPr>
        <p:spPr bwMode="auto">
          <a:xfrm>
            <a:off x="3429000" y="2819400"/>
            <a:ext cx="1676400" cy="314325"/>
          </a:xfrm>
          <a:prstGeom prst="rect">
            <a:avLst/>
          </a:prstGeom>
          <a:solidFill>
            <a:srgbClr val="FFFFD7"/>
          </a:solidFill>
          <a:ln w="9525">
            <a:solidFill>
              <a:schemeClr val="tx1"/>
            </a:solidFill>
            <a:miter lim="800000"/>
            <a:headEnd/>
            <a:tailEnd/>
          </a:ln>
        </p:spPr>
        <p:txBody>
          <a:bodyPr>
            <a:spAutoFit/>
          </a:bodyPr>
          <a:lstStyle/>
          <a:p>
            <a:pPr eaLnBrk="1" hangingPunct="1"/>
            <a:r>
              <a:rPr lang="de-DE"/>
              <a:t>Geschäftsjahr T</a:t>
            </a:r>
          </a:p>
        </p:txBody>
      </p:sp>
      <p:sp>
        <p:nvSpPr>
          <p:cNvPr id="10264" name="Line 20"/>
          <p:cNvSpPr>
            <a:spLocks noChangeShapeType="1"/>
          </p:cNvSpPr>
          <p:nvPr/>
        </p:nvSpPr>
        <p:spPr bwMode="auto">
          <a:xfrm>
            <a:off x="533400" y="2971800"/>
            <a:ext cx="990600" cy="0"/>
          </a:xfrm>
          <a:prstGeom prst="line">
            <a:avLst/>
          </a:prstGeom>
          <a:noFill/>
          <a:ln w="28575">
            <a:solidFill>
              <a:schemeClr val="tx1"/>
            </a:solidFill>
            <a:prstDash val="sysDot"/>
            <a:round/>
            <a:headEnd/>
            <a:tailEnd type="triangle" w="med" len="med"/>
          </a:ln>
        </p:spPr>
        <p:txBody>
          <a:bodyPr>
            <a:spAutoFit/>
          </a:bodyPr>
          <a:lstStyle/>
          <a:p>
            <a:endParaRPr lang="de-DE"/>
          </a:p>
        </p:txBody>
      </p:sp>
      <p:sp>
        <p:nvSpPr>
          <p:cNvPr id="10265" name="Line 21"/>
          <p:cNvSpPr>
            <a:spLocks noChangeShapeType="1"/>
          </p:cNvSpPr>
          <p:nvPr/>
        </p:nvSpPr>
        <p:spPr bwMode="auto">
          <a:xfrm>
            <a:off x="6934200" y="2971800"/>
            <a:ext cx="990600" cy="0"/>
          </a:xfrm>
          <a:prstGeom prst="line">
            <a:avLst/>
          </a:prstGeom>
          <a:noFill/>
          <a:ln w="28575">
            <a:solidFill>
              <a:schemeClr val="tx1"/>
            </a:solidFill>
            <a:prstDash val="sysDot"/>
            <a:round/>
            <a:headEnd/>
            <a:tailEnd type="triangle" w="med" len="med"/>
          </a:ln>
        </p:spPr>
        <p:txBody>
          <a:bodyPr>
            <a:spAutoFit/>
          </a:bodyPr>
          <a:lstStyle/>
          <a:p>
            <a:endParaRPr lang="de-DE"/>
          </a:p>
        </p:txBody>
      </p:sp>
      <p:sp>
        <p:nvSpPr>
          <p:cNvPr id="10266" name="Text Box 22"/>
          <p:cNvSpPr txBox="1">
            <a:spLocks noChangeArrowheads="1"/>
          </p:cNvSpPr>
          <p:nvPr/>
        </p:nvSpPr>
        <p:spPr bwMode="auto">
          <a:xfrm>
            <a:off x="609600" y="5257800"/>
            <a:ext cx="838200" cy="517525"/>
          </a:xfrm>
          <a:prstGeom prst="rect">
            <a:avLst/>
          </a:prstGeom>
          <a:noFill/>
          <a:ln w="9525">
            <a:noFill/>
            <a:miter lim="800000"/>
            <a:headEnd/>
            <a:tailEnd/>
          </a:ln>
        </p:spPr>
        <p:txBody>
          <a:bodyPr>
            <a:spAutoFit/>
          </a:bodyPr>
          <a:lstStyle/>
          <a:p>
            <a:pPr eaLnBrk="1" hangingPunct="1"/>
            <a:r>
              <a:rPr lang="de-DE"/>
              <a:t>Vorjahr T-1</a:t>
            </a:r>
          </a:p>
        </p:txBody>
      </p:sp>
      <p:sp>
        <p:nvSpPr>
          <p:cNvPr id="10267" name="Text Box 23"/>
          <p:cNvSpPr txBox="1">
            <a:spLocks noChangeArrowheads="1"/>
          </p:cNvSpPr>
          <p:nvPr/>
        </p:nvSpPr>
        <p:spPr bwMode="auto">
          <a:xfrm>
            <a:off x="7010400" y="5105400"/>
            <a:ext cx="990600" cy="517525"/>
          </a:xfrm>
          <a:prstGeom prst="rect">
            <a:avLst/>
          </a:prstGeom>
          <a:noFill/>
          <a:ln w="9525">
            <a:noFill/>
            <a:miter lim="800000"/>
            <a:headEnd/>
            <a:tailEnd/>
          </a:ln>
        </p:spPr>
        <p:txBody>
          <a:bodyPr>
            <a:spAutoFit/>
          </a:bodyPr>
          <a:lstStyle/>
          <a:p>
            <a:pPr eaLnBrk="1" hangingPunct="1"/>
            <a:r>
              <a:rPr lang="de-DE"/>
              <a:t>Folgejahr T+1</a:t>
            </a:r>
          </a:p>
        </p:txBody>
      </p:sp>
      <p:sp>
        <p:nvSpPr>
          <p:cNvPr id="10268" name="AutoShape 24"/>
          <p:cNvSpPr>
            <a:spLocks noChangeArrowheads="1"/>
          </p:cNvSpPr>
          <p:nvPr/>
        </p:nvSpPr>
        <p:spPr bwMode="auto">
          <a:xfrm>
            <a:off x="990600" y="3200400"/>
            <a:ext cx="1066800" cy="838200"/>
          </a:xfrm>
          <a:prstGeom prst="flowChartMultidocument">
            <a:avLst/>
          </a:prstGeom>
          <a:solidFill>
            <a:srgbClr val="E7F3FF"/>
          </a:solidFill>
          <a:ln w="12700">
            <a:solidFill>
              <a:schemeClr val="tx1"/>
            </a:solidFill>
            <a:miter lim="800000"/>
            <a:headEnd/>
            <a:tailEnd/>
          </a:ln>
        </p:spPr>
        <p:txBody>
          <a:bodyPr anchor="ctr"/>
          <a:lstStyle/>
          <a:p>
            <a:pPr eaLnBrk="1" hangingPunct="1"/>
            <a:endParaRPr lang="de-DE"/>
          </a:p>
        </p:txBody>
      </p:sp>
      <p:sp>
        <p:nvSpPr>
          <p:cNvPr id="10269" name="Text Box 25"/>
          <p:cNvSpPr txBox="1">
            <a:spLocks noChangeArrowheads="1"/>
          </p:cNvSpPr>
          <p:nvPr/>
        </p:nvSpPr>
        <p:spPr bwMode="auto">
          <a:xfrm>
            <a:off x="990600" y="3429000"/>
            <a:ext cx="1066800" cy="304800"/>
          </a:xfrm>
          <a:prstGeom prst="rect">
            <a:avLst/>
          </a:prstGeom>
          <a:noFill/>
          <a:ln w="9525">
            <a:noFill/>
            <a:miter lim="800000"/>
            <a:headEnd/>
            <a:tailEnd/>
          </a:ln>
        </p:spPr>
        <p:txBody>
          <a:bodyPr>
            <a:spAutoFit/>
          </a:bodyPr>
          <a:lstStyle/>
          <a:p>
            <a:pPr eaLnBrk="1" hangingPunct="1"/>
            <a:r>
              <a:rPr lang="de-DE"/>
              <a:t>Inventar</a:t>
            </a:r>
          </a:p>
        </p:txBody>
      </p:sp>
      <p:sp>
        <p:nvSpPr>
          <p:cNvPr id="10270" name="Rectangle 26"/>
          <p:cNvSpPr>
            <a:spLocks noChangeArrowheads="1"/>
          </p:cNvSpPr>
          <p:nvPr/>
        </p:nvSpPr>
        <p:spPr bwMode="auto">
          <a:xfrm>
            <a:off x="914400" y="4191000"/>
            <a:ext cx="1066800" cy="304800"/>
          </a:xfrm>
          <a:prstGeom prst="rect">
            <a:avLst/>
          </a:prstGeom>
          <a:solidFill>
            <a:srgbClr val="FFEBD7"/>
          </a:solidFill>
          <a:ln w="19050">
            <a:solidFill>
              <a:schemeClr val="tx1"/>
            </a:solidFill>
            <a:miter lim="800000"/>
            <a:headEnd/>
            <a:tailEnd/>
          </a:ln>
        </p:spPr>
        <p:txBody>
          <a:bodyPr anchor="ctr">
            <a:spAutoFit/>
          </a:bodyPr>
          <a:lstStyle/>
          <a:p>
            <a:pPr eaLnBrk="1" hangingPunct="1"/>
            <a:endParaRPr lang="de-DE"/>
          </a:p>
        </p:txBody>
      </p:sp>
      <p:sp>
        <p:nvSpPr>
          <p:cNvPr id="10271" name="Text Box 27"/>
          <p:cNvSpPr txBox="1">
            <a:spLocks noChangeArrowheads="1"/>
          </p:cNvSpPr>
          <p:nvPr/>
        </p:nvSpPr>
        <p:spPr bwMode="auto">
          <a:xfrm>
            <a:off x="1066800" y="4191000"/>
            <a:ext cx="762000" cy="304800"/>
          </a:xfrm>
          <a:prstGeom prst="rect">
            <a:avLst/>
          </a:prstGeom>
          <a:noFill/>
          <a:ln w="9525">
            <a:noFill/>
            <a:miter lim="800000"/>
            <a:headEnd/>
            <a:tailEnd/>
          </a:ln>
        </p:spPr>
        <p:txBody>
          <a:bodyPr>
            <a:spAutoFit/>
          </a:bodyPr>
          <a:lstStyle/>
          <a:p>
            <a:pPr eaLnBrk="1" hangingPunct="1"/>
            <a:r>
              <a:rPr lang="de-DE"/>
              <a:t>Bilanz</a:t>
            </a:r>
          </a:p>
        </p:txBody>
      </p:sp>
      <p:sp>
        <p:nvSpPr>
          <p:cNvPr id="10272" name="Rectangle 28"/>
          <p:cNvSpPr>
            <a:spLocks noChangeArrowheads="1"/>
          </p:cNvSpPr>
          <p:nvPr/>
        </p:nvSpPr>
        <p:spPr bwMode="auto">
          <a:xfrm>
            <a:off x="914400" y="4495800"/>
            <a:ext cx="533400" cy="457200"/>
          </a:xfrm>
          <a:prstGeom prst="rect">
            <a:avLst/>
          </a:prstGeom>
          <a:solidFill>
            <a:srgbClr val="F1FFCB"/>
          </a:solidFill>
          <a:ln w="19050">
            <a:solidFill>
              <a:schemeClr val="tx1"/>
            </a:solidFill>
            <a:miter lim="800000"/>
            <a:headEnd/>
            <a:tailEnd/>
          </a:ln>
        </p:spPr>
        <p:txBody>
          <a:bodyPr anchor="ctr">
            <a:spAutoFit/>
          </a:bodyPr>
          <a:lstStyle/>
          <a:p>
            <a:pPr eaLnBrk="1" hangingPunct="1"/>
            <a:endParaRPr lang="de-DE"/>
          </a:p>
        </p:txBody>
      </p:sp>
      <p:sp>
        <p:nvSpPr>
          <p:cNvPr id="10273" name="Rectangle 29"/>
          <p:cNvSpPr>
            <a:spLocks noChangeArrowheads="1"/>
          </p:cNvSpPr>
          <p:nvPr/>
        </p:nvSpPr>
        <p:spPr bwMode="auto">
          <a:xfrm>
            <a:off x="1447800" y="4495800"/>
            <a:ext cx="533400" cy="228600"/>
          </a:xfrm>
          <a:prstGeom prst="rect">
            <a:avLst/>
          </a:prstGeom>
          <a:solidFill>
            <a:srgbClr val="CCFFCC"/>
          </a:solidFill>
          <a:ln w="19050">
            <a:solidFill>
              <a:schemeClr val="tx1"/>
            </a:solidFill>
            <a:miter lim="800000"/>
            <a:headEnd/>
            <a:tailEnd/>
          </a:ln>
        </p:spPr>
        <p:txBody>
          <a:bodyPr anchor="ctr">
            <a:spAutoFit/>
          </a:bodyPr>
          <a:lstStyle/>
          <a:p>
            <a:pPr eaLnBrk="1" hangingPunct="1"/>
            <a:endParaRPr lang="de-DE"/>
          </a:p>
        </p:txBody>
      </p:sp>
      <p:sp>
        <p:nvSpPr>
          <p:cNvPr id="10274" name="Rectangle 30"/>
          <p:cNvSpPr>
            <a:spLocks noChangeArrowheads="1"/>
          </p:cNvSpPr>
          <p:nvPr/>
        </p:nvSpPr>
        <p:spPr bwMode="auto">
          <a:xfrm>
            <a:off x="1447800" y="4648200"/>
            <a:ext cx="533400" cy="304800"/>
          </a:xfrm>
          <a:prstGeom prst="rect">
            <a:avLst/>
          </a:prstGeom>
          <a:solidFill>
            <a:srgbClr val="CCFFFF"/>
          </a:solidFill>
          <a:ln w="19050">
            <a:solidFill>
              <a:schemeClr val="tx1"/>
            </a:solidFill>
            <a:miter lim="800000"/>
            <a:headEnd/>
            <a:tailEnd/>
          </a:ln>
        </p:spPr>
        <p:txBody>
          <a:bodyPr anchor="ctr">
            <a:spAutoFit/>
          </a:bodyPr>
          <a:lstStyle/>
          <a:p>
            <a:pPr eaLnBrk="1" hangingPunct="1"/>
            <a:endParaRPr lang="de-DE"/>
          </a:p>
        </p:txBody>
      </p:sp>
      <p:sp>
        <p:nvSpPr>
          <p:cNvPr id="10275" name="AutoShape 31"/>
          <p:cNvSpPr>
            <a:spLocks noChangeArrowheads="1"/>
          </p:cNvSpPr>
          <p:nvPr/>
        </p:nvSpPr>
        <p:spPr bwMode="auto">
          <a:xfrm>
            <a:off x="6324600" y="3200400"/>
            <a:ext cx="1066800" cy="838200"/>
          </a:xfrm>
          <a:prstGeom prst="flowChartMultidocument">
            <a:avLst/>
          </a:prstGeom>
          <a:solidFill>
            <a:srgbClr val="E7F3FF"/>
          </a:solidFill>
          <a:ln w="12700">
            <a:solidFill>
              <a:schemeClr val="tx1"/>
            </a:solidFill>
            <a:miter lim="800000"/>
            <a:headEnd/>
            <a:tailEnd/>
          </a:ln>
        </p:spPr>
        <p:txBody>
          <a:bodyPr anchor="ctr">
            <a:spAutoFit/>
          </a:bodyPr>
          <a:lstStyle/>
          <a:p>
            <a:pPr eaLnBrk="1" hangingPunct="1"/>
            <a:endParaRPr lang="de-DE"/>
          </a:p>
        </p:txBody>
      </p:sp>
      <p:sp>
        <p:nvSpPr>
          <p:cNvPr id="10276" name="Text Box 32"/>
          <p:cNvSpPr txBox="1">
            <a:spLocks noChangeArrowheads="1"/>
          </p:cNvSpPr>
          <p:nvPr/>
        </p:nvSpPr>
        <p:spPr bwMode="auto">
          <a:xfrm>
            <a:off x="6324600" y="3429000"/>
            <a:ext cx="1066800" cy="304800"/>
          </a:xfrm>
          <a:prstGeom prst="rect">
            <a:avLst/>
          </a:prstGeom>
          <a:noFill/>
          <a:ln w="9525">
            <a:noFill/>
            <a:miter lim="800000"/>
            <a:headEnd/>
            <a:tailEnd/>
          </a:ln>
        </p:spPr>
        <p:txBody>
          <a:bodyPr>
            <a:spAutoFit/>
          </a:bodyPr>
          <a:lstStyle/>
          <a:p>
            <a:pPr eaLnBrk="1" hangingPunct="1"/>
            <a:r>
              <a:rPr lang="de-DE"/>
              <a:t>Inventar</a:t>
            </a:r>
          </a:p>
        </p:txBody>
      </p:sp>
      <p:sp>
        <p:nvSpPr>
          <p:cNvPr id="10277" name="Rectangle 33"/>
          <p:cNvSpPr>
            <a:spLocks noChangeArrowheads="1"/>
          </p:cNvSpPr>
          <p:nvPr/>
        </p:nvSpPr>
        <p:spPr bwMode="auto">
          <a:xfrm>
            <a:off x="6248400" y="4191000"/>
            <a:ext cx="1066800" cy="304800"/>
          </a:xfrm>
          <a:prstGeom prst="rect">
            <a:avLst/>
          </a:prstGeom>
          <a:solidFill>
            <a:srgbClr val="FFEBD7"/>
          </a:solidFill>
          <a:ln w="19050">
            <a:solidFill>
              <a:schemeClr val="tx1"/>
            </a:solidFill>
            <a:miter lim="800000"/>
            <a:headEnd/>
            <a:tailEnd/>
          </a:ln>
        </p:spPr>
        <p:txBody>
          <a:bodyPr anchor="ctr">
            <a:spAutoFit/>
          </a:bodyPr>
          <a:lstStyle/>
          <a:p>
            <a:pPr eaLnBrk="1" hangingPunct="1"/>
            <a:endParaRPr lang="de-DE"/>
          </a:p>
        </p:txBody>
      </p:sp>
      <p:sp>
        <p:nvSpPr>
          <p:cNvPr id="10278" name="Text Box 34"/>
          <p:cNvSpPr txBox="1">
            <a:spLocks noChangeArrowheads="1"/>
          </p:cNvSpPr>
          <p:nvPr/>
        </p:nvSpPr>
        <p:spPr bwMode="auto">
          <a:xfrm>
            <a:off x="6400800" y="4191000"/>
            <a:ext cx="762000" cy="304800"/>
          </a:xfrm>
          <a:prstGeom prst="rect">
            <a:avLst/>
          </a:prstGeom>
          <a:noFill/>
          <a:ln w="9525">
            <a:noFill/>
            <a:miter lim="800000"/>
            <a:headEnd/>
            <a:tailEnd/>
          </a:ln>
        </p:spPr>
        <p:txBody>
          <a:bodyPr>
            <a:spAutoFit/>
          </a:bodyPr>
          <a:lstStyle/>
          <a:p>
            <a:pPr eaLnBrk="1" hangingPunct="1"/>
            <a:r>
              <a:rPr lang="de-DE"/>
              <a:t>Bilanz</a:t>
            </a:r>
          </a:p>
        </p:txBody>
      </p:sp>
      <p:sp>
        <p:nvSpPr>
          <p:cNvPr id="10279" name="Rectangle 35"/>
          <p:cNvSpPr>
            <a:spLocks noChangeArrowheads="1"/>
          </p:cNvSpPr>
          <p:nvPr/>
        </p:nvSpPr>
        <p:spPr bwMode="auto">
          <a:xfrm>
            <a:off x="6248400" y="4495800"/>
            <a:ext cx="533400" cy="457200"/>
          </a:xfrm>
          <a:prstGeom prst="rect">
            <a:avLst/>
          </a:prstGeom>
          <a:solidFill>
            <a:srgbClr val="F1FFCB"/>
          </a:solidFill>
          <a:ln w="19050">
            <a:solidFill>
              <a:schemeClr val="tx1"/>
            </a:solidFill>
            <a:miter lim="800000"/>
            <a:headEnd/>
            <a:tailEnd/>
          </a:ln>
        </p:spPr>
        <p:txBody>
          <a:bodyPr anchor="ctr">
            <a:spAutoFit/>
          </a:bodyPr>
          <a:lstStyle/>
          <a:p>
            <a:pPr eaLnBrk="1" hangingPunct="1"/>
            <a:endParaRPr lang="de-DE"/>
          </a:p>
        </p:txBody>
      </p:sp>
      <p:sp>
        <p:nvSpPr>
          <p:cNvPr id="10280" name="Rectangle 36"/>
          <p:cNvSpPr>
            <a:spLocks noChangeArrowheads="1"/>
          </p:cNvSpPr>
          <p:nvPr/>
        </p:nvSpPr>
        <p:spPr bwMode="auto">
          <a:xfrm>
            <a:off x="6781800" y="4495800"/>
            <a:ext cx="533400" cy="228600"/>
          </a:xfrm>
          <a:prstGeom prst="rect">
            <a:avLst/>
          </a:prstGeom>
          <a:solidFill>
            <a:srgbClr val="CCFFCC"/>
          </a:solidFill>
          <a:ln w="19050">
            <a:solidFill>
              <a:schemeClr val="tx1"/>
            </a:solidFill>
            <a:miter lim="800000"/>
            <a:headEnd/>
            <a:tailEnd/>
          </a:ln>
        </p:spPr>
        <p:txBody>
          <a:bodyPr anchor="ctr">
            <a:spAutoFit/>
          </a:bodyPr>
          <a:lstStyle/>
          <a:p>
            <a:pPr eaLnBrk="1" hangingPunct="1"/>
            <a:endParaRPr lang="de-DE"/>
          </a:p>
        </p:txBody>
      </p:sp>
      <p:sp>
        <p:nvSpPr>
          <p:cNvPr id="10281" name="Rectangle 37"/>
          <p:cNvSpPr>
            <a:spLocks noChangeArrowheads="1"/>
          </p:cNvSpPr>
          <p:nvPr/>
        </p:nvSpPr>
        <p:spPr bwMode="auto">
          <a:xfrm>
            <a:off x="6781800" y="4648200"/>
            <a:ext cx="533400" cy="304800"/>
          </a:xfrm>
          <a:prstGeom prst="rect">
            <a:avLst/>
          </a:prstGeom>
          <a:solidFill>
            <a:srgbClr val="CCFFFF"/>
          </a:solidFill>
          <a:ln w="19050">
            <a:solidFill>
              <a:schemeClr val="tx1"/>
            </a:solidFill>
            <a:miter lim="800000"/>
            <a:headEnd/>
            <a:tailEnd/>
          </a:ln>
        </p:spPr>
        <p:txBody>
          <a:bodyPr anchor="ctr">
            <a:spAutoFit/>
          </a:bodyPr>
          <a:lstStyle/>
          <a:p>
            <a:pPr eaLnBrk="1" hangingPunct="1"/>
            <a:endParaRPr lang="de-DE"/>
          </a:p>
        </p:txBody>
      </p:sp>
      <p:sp>
        <p:nvSpPr>
          <p:cNvPr id="10282" name="Line 38"/>
          <p:cNvSpPr>
            <a:spLocks noChangeShapeType="1"/>
          </p:cNvSpPr>
          <p:nvPr/>
        </p:nvSpPr>
        <p:spPr bwMode="auto">
          <a:xfrm>
            <a:off x="6858000" y="6019800"/>
            <a:ext cx="838200" cy="0"/>
          </a:xfrm>
          <a:prstGeom prst="line">
            <a:avLst/>
          </a:prstGeom>
          <a:noFill/>
          <a:ln w="57150">
            <a:solidFill>
              <a:srgbClr val="0000FF"/>
            </a:solidFill>
            <a:prstDash val="sysDot"/>
            <a:round/>
            <a:headEnd/>
            <a:tailEnd type="triangle" w="med" len="med"/>
          </a:ln>
        </p:spPr>
        <p:txBody>
          <a:bodyPr>
            <a:spAutoFit/>
          </a:bodyPr>
          <a:lstStyle/>
          <a:p>
            <a:endParaRPr lang="de-DE"/>
          </a:p>
        </p:txBody>
      </p:sp>
      <p:sp>
        <p:nvSpPr>
          <p:cNvPr id="10283" name="Line 39"/>
          <p:cNvSpPr>
            <a:spLocks noChangeShapeType="1"/>
          </p:cNvSpPr>
          <p:nvPr/>
        </p:nvSpPr>
        <p:spPr bwMode="auto">
          <a:xfrm>
            <a:off x="609600" y="5867400"/>
            <a:ext cx="838200" cy="0"/>
          </a:xfrm>
          <a:prstGeom prst="line">
            <a:avLst/>
          </a:prstGeom>
          <a:noFill/>
          <a:ln w="57150">
            <a:solidFill>
              <a:srgbClr val="0000FF"/>
            </a:solidFill>
            <a:prstDash val="sysDot"/>
            <a:round/>
            <a:headEnd/>
            <a:tailEnd type="triangle" w="med" len="med"/>
          </a:ln>
        </p:spPr>
        <p:txBody>
          <a:bodyPr>
            <a:spAutoFit/>
          </a:bodyPr>
          <a:lstStyle/>
          <a:p>
            <a:endParaRPr lang="de-DE"/>
          </a:p>
        </p:txBody>
      </p:sp>
      <p:pic>
        <p:nvPicPr>
          <p:cNvPr id="184360" name="Picture 58" descr="3112"/>
          <p:cNvPicPr>
            <a:picLocks noChangeAspect="1" noChangeArrowheads="1"/>
          </p:cNvPicPr>
          <p:nvPr/>
        </p:nvPicPr>
        <p:blipFill>
          <a:blip r:embed="rId6" cstate="print"/>
          <a:srcRect/>
          <a:stretch>
            <a:fillRect/>
          </a:stretch>
        </p:blipFill>
        <p:spPr bwMode="auto">
          <a:xfrm>
            <a:off x="914400" y="6019800"/>
            <a:ext cx="411163" cy="468313"/>
          </a:xfrm>
          <a:prstGeom prst="rect">
            <a:avLst/>
          </a:prstGeom>
          <a:noFill/>
          <a:ln w="12700">
            <a:solidFill>
              <a:schemeClr val="tx1"/>
            </a:solidFill>
            <a:miter lim="800000"/>
            <a:headEnd/>
            <a:tailEnd/>
          </a:ln>
        </p:spPr>
      </p:pic>
      <p:pic>
        <p:nvPicPr>
          <p:cNvPr id="184361" name="Picture 58" descr="3112"/>
          <p:cNvPicPr>
            <a:picLocks noChangeAspect="1" noChangeArrowheads="1"/>
          </p:cNvPicPr>
          <p:nvPr/>
        </p:nvPicPr>
        <p:blipFill>
          <a:blip r:embed="rId6" cstate="print"/>
          <a:srcRect/>
          <a:stretch>
            <a:fillRect/>
          </a:stretch>
        </p:blipFill>
        <p:spPr bwMode="auto">
          <a:xfrm>
            <a:off x="6565900" y="6096000"/>
            <a:ext cx="411163" cy="468313"/>
          </a:xfrm>
          <a:prstGeom prst="rect">
            <a:avLst/>
          </a:prstGeom>
          <a:noFill/>
          <a:ln w="12700">
            <a:solidFill>
              <a:schemeClr val="tx1"/>
            </a:solidFill>
            <a:miter lim="800000"/>
            <a:headEnd/>
            <a:tailEnd/>
          </a:ln>
        </p:spPr>
      </p:pic>
      <p:graphicFrame>
        <p:nvGraphicFramePr>
          <p:cNvPr id="10244" name="Object 42"/>
          <p:cNvGraphicFramePr>
            <a:graphicFrameLocks noChangeAspect="1"/>
          </p:cNvGraphicFramePr>
          <p:nvPr/>
        </p:nvGraphicFramePr>
        <p:xfrm>
          <a:off x="1371600" y="6019800"/>
          <a:ext cx="428625" cy="457200"/>
        </p:xfrm>
        <a:graphic>
          <a:graphicData uri="http://schemas.openxmlformats.org/presentationml/2006/ole">
            <p:oleObj spid="_x0000_s10244" name="Bitmap" r:id="rId7" imgW="428798" imgH="533474" progId="PBrush">
              <p:embed/>
            </p:oleObj>
          </a:graphicData>
        </a:graphic>
      </p:graphicFrame>
      <p:graphicFrame>
        <p:nvGraphicFramePr>
          <p:cNvPr id="10245" name="Object 43"/>
          <p:cNvGraphicFramePr>
            <a:graphicFrameLocks noChangeAspect="1"/>
          </p:cNvGraphicFramePr>
          <p:nvPr/>
        </p:nvGraphicFramePr>
        <p:xfrm>
          <a:off x="7023100" y="6096000"/>
          <a:ext cx="368300" cy="457200"/>
        </p:xfrm>
        <a:graphic>
          <a:graphicData uri="http://schemas.openxmlformats.org/presentationml/2006/ole">
            <p:oleObj spid="_x0000_s10245" name="Bitmap" r:id="rId8" imgW="428798" imgH="533474" progId="PBrush">
              <p:embed/>
            </p:oleObj>
          </a:graphicData>
        </a:graphic>
      </p:graphicFrame>
      <p:sp>
        <p:nvSpPr>
          <p:cNvPr id="184364" name="Text Box 44"/>
          <p:cNvSpPr txBox="1">
            <a:spLocks noChangeArrowheads="1"/>
          </p:cNvSpPr>
          <p:nvPr/>
        </p:nvSpPr>
        <p:spPr bwMode="auto">
          <a:xfrm>
            <a:off x="2743200" y="3733800"/>
            <a:ext cx="3048000" cy="590550"/>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spAutoFit/>
          </a:bodyPr>
          <a:lstStyle/>
          <a:p>
            <a:pPr algn="ctr" eaLnBrk="1" hangingPunct="1"/>
            <a:r>
              <a:rPr lang="de-DE" sz="1600"/>
              <a:t>Stichtagsbezogene Zustandsdarstellung</a:t>
            </a:r>
          </a:p>
        </p:txBody>
      </p:sp>
      <p:sp>
        <p:nvSpPr>
          <p:cNvPr id="10287" name="Line 45"/>
          <p:cNvSpPr>
            <a:spLocks noChangeShapeType="1"/>
          </p:cNvSpPr>
          <p:nvPr/>
        </p:nvSpPr>
        <p:spPr bwMode="auto">
          <a:xfrm>
            <a:off x="2057400" y="3505200"/>
            <a:ext cx="685800" cy="533400"/>
          </a:xfrm>
          <a:prstGeom prst="line">
            <a:avLst/>
          </a:prstGeom>
          <a:noFill/>
          <a:ln w="19050">
            <a:solidFill>
              <a:schemeClr val="tx1"/>
            </a:solidFill>
            <a:round/>
            <a:headEnd/>
            <a:tailEnd/>
          </a:ln>
        </p:spPr>
        <p:txBody>
          <a:bodyPr>
            <a:spAutoFit/>
          </a:bodyPr>
          <a:lstStyle/>
          <a:p>
            <a:endParaRPr lang="de-DE"/>
          </a:p>
        </p:txBody>
      </p:sp>
      <p:sp>
        <p:nvSpPr>
          <p:cNvPr id="10288" name="Line 46"/>
          <p:cNvSpPr>
            <a:spLocks noChangeShapeType="1"/>
          </p:cNvSpPr>
          <p:nvPr/>
        </p:nvSpPr>
        <p:spPr bwMode="auto">
          <a:xfrm flipV="1">
            <a:off x="1981200" y="4038600"/>
            <a:ext cx="762000" cy="304800"/>
          </a:xfrm>
          <a:prstGeom prst="line">
            <a:avLst/>
          </a:prstGeom>
          <a:noFill/>
          <a:ln w="19050">
            <a:solidFill>
              <a:schemeClr val="tx1"/>
            </a:solidFill>
            <a:round/>
            <a:headEnd/>
            <a:tailEnd/>
          </a:ln>
        </p:spPr>
        <p:txBody>
          <a:bodyPr>
            <a:spAutoFit/>
          </a:bodyPr>
          <a:lstStyle/>
          <a:p>
            <a:endParaRPr lang="de-DE"/>
          </a:p>
        </p:txBody>
      </p:sp>
      <p:sp>
        <p:nvSpPr>
          <p:cNvPr id="10289" name="Line 47"/>
          <p:cNvSpPr>
            <a:spLocks noChangeShapeType="1"/>
          </p:cNvSpPr>
          <p:nvPr/>
        </p:nvSpPr>
        <p:spPr bwMode="auto">
          <a:xfrm>
            <a:off x="5791200" y="3962400"/>
            <a:ext cx="457200" cy="381000"/>
          </a:xfrm>
          <a:prstGeom prst="line">
            <a:avLst/>
          </a:prstGeom>
          <a:noFill/>
          <a:ln w="19050">
            <a:solidFill>
              <a:schemeClr val="tx1"/>
            </a:solidFill>
            <a:round/>
            <a:headEnd/>
            <a:tailEnd/>
          </a:ln>
        </p:spPr>
        <p:txBody>
          <a:bodyPr>
            <a:spAutoFit/>
          </a:bodyPr>
          <a:lstStyle/>
          <a:p>
            <a:endParaRPr lang="de-DE"/>
          </a:p>
        </p:txBody>
      </p:sp>
      <p:sp>
        <p:nvSpPr>
          <p:cNvPr id="10290" name="Line 48"/>
          <p:cNvSpPr>
            <a:spLocks noChangeShapeType="1"/>
          </p:cNvSpPr>
          <p:nvPr/>
        </p:nvSpPr>
        <p:spPr bwMode="auto">
          <a:xfrm flipV="1">
            <a:off x="5791200" y="3505200"/>
            <a:ext cx="533400" cy="457200"/>
          </a:xfrm>
          <a:prstGeom prst="line">
            <a:avLst/>
          </a:prstGeom>
          <a:noFill/>
          <a:ln w="19050">
            <a:solidFill>
              <a:schemeClr val="tx1"/>
            </a:solidFill>
            <a:round/>
            <a:headEnd/>
            <a:tailEnd/>
          </a:ln>
        </p:spPr>
        <p:txBody>
          <a:bodyPr>
            <a:spAutoFit/>
          </a:bodyPr>
          <a:lstStyle/>
          <a:p>
            <a:endParaRPr lang="de-DE"/>
          </a:p>
        </p:txBody>
      </p:sp>
      <p:sp>
        <p:nvSpPr>
          <p:cNvPr id="10291" name="Line 49"/>
          <p:cNvSpPr>
            <a:spLocks noChangeShapeType="1"/>
          </p:cNvSpPr>
          <p:nvPr/>
        </p:nvSpPr>
        <p:spPr bwMode="auto">
          <a:xfrm>
            <a:off x="1828800" y="457200"/>
            <a:ext cx="0" cy="914400"/>
          </a:xfrm>
          <a:prstGeom prst="line">
            <a:avLst/>
          </a:prstGeom>
          <a:noFill/>
          <a:ln w="19050">
            <a:solidFill>
              <a:schemeClr val="tx1"/>
            </a:solidFill>
            <a:round/>
            <a:headEnd/>
            <a:tailEnd type="triangle" w="med" len="med"/>
          </a:ln>
        </p:spPr>
        <p:txBody>
          <a:bodyPr>
            <a:spAutoFit/>
          </a:bodyPr>
          <a:lstStyle/>
          <a:p>
            <a:endParaRPr lang="de-DE"/>
          </a:p>
        </p:txBody>
      </p:sp>
      <p:sp>
        <p:nvSpPr>
          <p:cNvPr id="10292" name="Line 50"/>
          <p:cNvSpPr>
            <a:spLocks noChangeShapeType="1"/>
          </p:cNvSpPr>
          <p:nvPr/>
        </p:nvSpPr>
        <p:spPr bwMode="auto">
          <a:xfrm>
            <a:off x="6248400" y="457200"/>
            <a:ext cx="0" cy="990600"/>
          </a:xfrm>
          <a:prstGeom prst="line">
            <a:avLst/>
          </a:prstGeom>
          <a:noFill/>
          <a:ln w="19050">
            <a:solidFill>
              <a:schemeClr val="tx1"/>
            </a:solidFill>
            <a:round/>
            <a:headEnd/>
            <a:tailEnd type="triangle" w="med" len="med"/>
          </a:ln>
        </p:spPr>
        <p:txBody>
          <a:bodyPr>
            <a:spAutoFit/>
          </a:bodyPr>
          <a:lstStyle/>
          <a:p>
            <a:endParaRPr lang="de-DE"/>
          </a:p>
        </p:txBody>
      </p:sp>
      <p:sp>
        <p:nvSpPr>
          <p:cNvPr id="10293" name="Line 51"/>
          <p:cNvSpPr>
            <a:spLocks noChangeShapeType="1"/>
          </p:cNvSpPr>
          <p:nvPr/>
        </p:nvSpPr>
        <p:spPr bwMode="auto">
          <a:xfrm>
            <a:off x="1828800" y="457200"/>
            <a:ext cx="4419600" cy="0"/>
          </a:xfrm>
          <a:prstGeom prst="line">
            <a:avLst/>
          </a:prstGeom>
          <a:noFill/>
          <a:ln w="19050">
            <a:solidFill>
              <a:schemeClr val="tx1"/>
            </a:solidFill>
            <a:round/>
            <a:headEnd/>
            <a:tailEnd/>
          </a:ln>
        </p:spPr>
        <p:txBody>
          <a:bodyPr>
            <a:spAutoFit/>
          </a:bodyPr>
          <a:lstStyle/>
          <a:p>
            <a:endParaRPr lang="de-DE"/>
          </a:p>
        </p:txBody>
      </p:sp>
      <p:sp>
        <p:nvSpPr>
          <p:cNvPr id="184372" name="Text Box 52"/>
          <p:cNvSpPr txBox="1">
            <a:spLocks noChangeArrowheads="1"/>
          </p:cNvSpPr>
          <p:nvPr/>
        </p:nvSpPr>
        <p:spPr bwMode="auto">
          <a:xfrm>
            <a:off x="2286000" y="228600"/>
            <a:ext cx="3429000" cy="739775"/>
          </a:xfrm>
          <a:prstGeom prst="rect">
            <a:avLst/>
          </a:prstGeom>
          <a:solidFill>
            <a:srgbClr val="F1F1F1"/>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r>
              <a:rPr lang="de-DE"/>
              <a:t>Zeitraumbezogene Güter- und Finanz-ströme, erfasst durch die GuV und die Kapitalflussrechnung</a:t>
            </a:r>
          </a:p>
        </p:txBody>
      </p:sp>
      <p:pic>
        <p:nvPicPr>
          <p:cNvPr id="184373" name="Picture 58" descr="3112"/>
          <p:cNvPicPr>
            <a:picLocks noChangeAspect="1" noChangeArrowheads="1"/>
          </p:cNvPicPr>
          <p:nvPr/>
        </p:nvPicPr>
        <p:blipFill>
          <a:blip r:embed="rId6" cstate="print"/>
          <a:srcRect/>
          <a:stretch>
            <a:fillRect/>
          </a:stretch>
        </p:blipFill>
        <p:spPr bwMode="auto">
          <a:xfrm>
            <a:off x="6477000" y="2590800"/>
            <a:ext cx="277813" cy="315913"/>
          </a:xfrm>
          <a:prstGeom prst="rect">
            <a:avLst/>
          </a:prstGeom>
          <a:noFill/>
          <a:ln w="12700">
            <a:solidFill>
              <a:schemeClr val="tx1"/>
            </a:solidFill>
            <a:miter lim="800000"/>
            <a:headEnd/>
            <a:tailEnd/>
          </a:ln>
        </p:spPr>
      </p:pic>
      <p:graphicFrame>
        <p:nvGraphicFramePr>
          <p:cNvPr id="10246" name="Object 54"/>
          <p:cNvGraphicFramePr>
            <a:graphicFrameLocks noChangeAspect="1"/>
          </p:cNvGraphicFramePr>
          <p:nvPr/>
        </p:nvGraphicFramePr>
        <p:xfrm>
          <a:off x="1600200" y="2514600"/>
          <a:ext cx="306388" cy="381000"/>
        </p:xfrm>
        <a:graphic>
          <a:graphicData uri="http://schemas.openxmlformats.org/presentationml/2006/ole">
            <p:oleObj spid="_x0000_s10246" name="Bitmap" r:id="rId9" imgW="428798" imgH="533474" progId="PBrush">
              <p:embed/>
            </p:oleObj>
          </a:graphicData>
        </a:graphic>
      </p:graphicFrame>
      <p:graphicFrame>
        <p:nvGraphicFramePr>
          <p:cNvPr id="10247" name="Object 55"/>
          <p:cNvGraphicFramePr>
            <a:graphicFrameLocks noChangeAspect="1"/>
          </p:cNvGraphicFramePr>
          <p:nvPr/>
        </p:nvGraphicFramePr>
        <p:xfrm>
          <a:off x="7162800" y="3810000"/>
          <a:ext cx="685800" cy="503238"/>
        </p:xfrm>
        <a:graphic>
          <a:graphicData uri="http://schemas.openxmlformats.org/presentationml/2006/ole">
            <p:oleObj spid="_x0000_s10247" name="Bitmap" r:id="rId10" imgW="933580" imgH="685714" progId="PBrush">
              <p:embed/>
            </p:oleObj>
          </a:graphicData>
        </a:graphic>
      </p:graphicFrame>
      <p:graphicFrame>
        <p:nvGraphicFramePr>
          <p:cNvPr id="10248" name="Object 56"/>
          <p:cNvGraphicFramePr>
            <a:graphicFrameLocks noChangeAspect="1"/>
          </p:cNvGraphicFramePr>
          <p:nvPr/>
        </p:nvGraphicFramePr>
        <p:xfrm>
          <a:off x="304800" y="3733800"/>
          <a:ext cx="731838" cy="536575"/>
        </p:xfrm>
        <a:graphic>
          <a:graphicData uri="http://schemas.openxmlformats.org/presentationml/2006/ole">
            <p:oleObj spid="_x0000_s10248" name="Paint Shop Pro Image" r:id="rId11" imgW="731906" imgH="536731" progId="">
              <p:embed/>
            </p:oleObj>
          </a:graphicData>
        </a:graphic>
      </p:graphicFrame>
      <p:sp>
        <p:nvSpPr>
          <p:cNvPr id="10296" name="Text Box 57"/>
          <p:cNvSpPr txBox="1">
            <a:spLocks noChangeArrowheads="1"/>
          </p:cNvSpPr>
          <p:nvPr/>
        </p:nvSpPr>
        <p:spPr bwMode="auto">
          <a:xfrm>
            <a:off x="228600" y="3429000"/>
            <a:ext cx="838200" cy="304800"/>
          </a:xfrm>
          <a:prstGeom prst="rect">
            <a:avLst/>
          </a:prstGeom>
          <a:noFill/>
          <a:ln w="9525">
            <a:noFill/>
            <a:miter lim="800000"/>
            <a:headEnd/>
            <a:tailEnd/>
          </a:ln>
        </p:spPr>
        <p:txBody>
          <a:bodyPr>
            <a:spAutoFit/>
          </a:bodyPr>
          <a:lstStyle/>
          <a:p>
            <a:pPr eaLnBrk="1" hangingPunct="1"/>
            <a:r>
              <a:rPr lang="de-DE"/>
              <a:t>„Foto“</a:t>
            </a:r>
          </a:p>
        </p:txBody>
      </p:sp>
      <p:sp>
        <p:nvSpPr>
          <p:cNvPr id="10297" name="Text Box 58"/>
          <p:cNvSpPr txBox="1">
            <a:spLocks noChangeArrowheads="1"/>
          </p:cNvSpPr>
          <p:nvPr/>
        </p:nvSpPr>
        <p:spPr bwMode="auto">
          <a:xfrm>
            <a:off x="7391400" y="3505200"/>
            <a:ext cx="838200" cy="304800"/>
          </a:xfrm>
          <a:prstGeom prst="rect">
            <a:avLst/>
          </a:prstGeom>
          <a:noFill/>
          <a:ln w="9525">
            <a:noFill/>
            <a:miter lim="800000"/>
            <a:headEnd/>
            <a:tailEnd/>
          </a:ln>
        </p:spPr>
        <p:txBody>
          <a:bodyPr>
            <a:spAutoFit/>
          </a:bodyPr>
          <a:lstStyle/>
          <a:p>
            <a:pPr eaLnBrk="1" hangingPunct="1"/>
            <a:r>
              <a:rPr lang="de-DE"/>
              <a:t>„Foto“</a:t>
            </a:r>
          </a:p>
        </p:txBody>
      </p:sp>
      <p:sp>
        <p:nvSpPr>
          <p:cNvPr id="10298" name="Text Box 59"/>
          <p:cNvSpPr txBox="1">
            <a:spLocks noChangeArrowheads="1"/>
          </p:cNvSpPr>
          <p:nvPr/>
        </p:nvSpPr>
        <p:spPr bwMode="auto">
          <a:xfrm>
            <a:off x="609600" y="304800"/>
            <a:ext cx="838200" cy="304800"/>
          </a:xfrm>
          <a:prstGeom prst="rect">
            <a:avLst/>
          </a:prstGeom>
          <a:noFill/>
          <a:ln w="9525">
            <a:noFill/>
            <a:miter lim="800000"/>
            <a:headEnd/>
            <a:tailEnd/>
          </a:ln>
        </p:spPr>
        <p:txBody>
          <a:bodyPr>
            <a:spAutoFit/>
          </a:bodyPr>
          <a:lstStyle/>
          <a:p>
            <a:pPr eaLnBrk="1" hangingPunct="1"/>
            <a:r>
              <a:rPr lang="de-DE"/>
              <a:t>„Film“</a:t>
            </a:r>
          </a:p>
        </p:txBody>
      </p:sp>
      <p:sp>
        <p:nvSpPr>
          <p:cNvPr id="10299" name="Text Box 60"/>
          <p:cNvSpPr txBox="1">
            <a:spLocks noChangeArrowheads="1"/>
          </p:cNvSpPr>
          <p:nvPr/>
        </p:nvSpPr>
        <p:spPr bwMode="auto">
          <a:xfrm>
            <a:off x="6553200" y="304800"/>
            <a:ext cx="838200" cy="304800"/>
          </a:xfrm>
          <a:prstGeom prst="rect">
            <a:avLst/>
          </a:prstGeom>
          <a:noFill/>
          <a:ln w="9525">
            <a:noFill/>
            <a:miter lim="800000"/>
            <a:headEnd/>
            <a:tailEnd/>
          </a:ln>
        </p:spPr>
        <p:txBody>
          <a:bodyPr>
            <a:spAutoFit/>
          </a:bodyPr>
          <a:lstStyle/>
          <a:p>
            <a:pPr eaLnBrk="1" hangingPunct="1"/>
            <a:r>
              <a:rPr lang="de-DE"/>
              <a:t>„Film“</a:t>
            </a:r>
          </a:p>
        </p:txBody>
      </p:sp>
      <p:graphicFrame>
        <p:nvGraphicFramePr>
          <p:cNvPr id="10249" name="Object 61"/>
          <p:cNvGraphicFramePr>
            <a:graphicFrameLocks noChangeAspect="1"/>
          </p:cNvGraphicFramePr>
          <p:nvPr/>
        </p:nvGraphicFramePr>
        <p:xfrm>
          <a:off x="1447800" y="228600"/>
          <a:ext cx="714375" cy="561975"/>
        </p:xfrm>
        <a:graphic>
          <a:graphicData uri="http://schemas.openxmlformats.org/presentationml/2006/ole">
            <p:oleObj spid="_x0000_s10249" name="Bitmap" r:id="rId12" imgW="714286" imgH="561905" progId="PBrush">
              <p:embed/>
            </p:oleObj>
          </a:graphicData>
        </a:graphic>
      </p:graphicFrame>
      <p:graphicFrame>
        <p:nvGraphicFramePr>
          <p:cNvPr id="10250" name="Object 62"/>
          <p:cNvGraphicFramePr>
            <a:graphicFrameLocks noChangeAspect="1"/>
          </p:cNvGraphicFramePr>
          <p:nvPr/>
        </p:nvGraphicFramePr>
        <p:xfrm>
          <a:off x="5867400" y="228600"/>
          <a:ext cx="685800" cy="546100"/>
        </p:xfrm>
        <a:graphic>
          <a:graphicData uri="http://schemas.openxmlformats.org/presentationml/2006/ole">
            <p:oleObj spid="_x0000_s10250" name="Paint Shop Pro Image" r:id="rId13" imgW="760976" imgH="605206" progId="">
              <p:embed/>
            </p:oleObj>
          </a:graphicData>
        </a:graphic>
      </p:graphicFrame>
      <p:graphicFrame>
        <p:nvGraphicFramePr>
          <p:cNvPr id="10251" name="Object 65"/>
          <p:cNvGraphicFramePr>
            <a:graphicFrameLocks noChangeAspect="1"/>
          </p:cNvGraphicFramePr>
          <p:nvPr/>
        </p:nvGraphicFramePr>
        <p:xfrm>
          <a:off x="2819400" y="1066800"/>
          <a:ext cx="2819400" cy="1670050"/>
        </p:xfrm>
        <a:graphic>
          <a:graphicData uri="http://schemas.openxmlformats.org/presentationml/2006/ole">
            <p:oleObj spid="_x0000_s10251" name="Paint Shop Pro Image" r:id="rId14" imgW="5209756" imgH="3570732" progId="">
              <p:embed/>
            </p:oleObj>
          </a:graphicData>
        </a:graphic>
      </p:graphicFrame>
      <p:sp>
        <p:nvSpPr>
          <p:cNvPr id="184386" name="Text Box 66"/>
          <p:cNvSpPr txBox="1">
            <a:spLocks noChangeArrowheads="1"/>
          </p:cNvSpPr>
          <p:nvPr/>
        </p:nvSpPr>
        <p:spPr bwMode="auto">
          <a:xfrm>
            <a:off x="2895600" y="1143000"/>
            <a:ext cx="1143000" cy="457200"/>
          </a:xfrm>
          <a:prstGeom prst="rect">
            <a:avLst/>
          </a:prstGeom>
          <a:noFill/>
          <a:ln w="9525">
            <a:noFill/>
            <a:miter lim="800000"/>
            <a:headEnd/>
            <a:tailEnd/>
          </a:ln>
        </p:spPr>
        <p:txBody>
          <a:bodyPr>
            <a:spAutoFit/>
          </a:bodyPr>
          <a:lstStyle/>
          <a:p>
            <a:pPr eaLnBrk="1" hangingPunct="1"/>
            <a:r>
              <a:rPr lang="de-DE" sz="1200"/>
              <a:t>Unter-nehmen</a:t>
            </a:r>
            <a:endParaRPr lang="de-DE" sz="1600"/>
          </a:p>
        </p:txBody>
      </p:sp>
      <p:sp>
        <p:nvSpPr>
          <p:cNvPr id="10301" name="Textfeld 30"/>
          <p:cNvSpPr txBox="1">
            <a:spLocks noChangeArrowheads="1"/>
          </p:cNvSpPr>
          <p:nvPr/>
        </p:nvSpPr>
        <p:spPr bwMode="auto">
          <a:xfrm>
            <a:off x="7772400" y="0"/>
            <a:ext cx="1371600" cy="942975"/>
          </a:xfrm>
          <a:prstGeom prst="rect">
            <a:avLst/>
          </a:prstGeom>
          <a:noFill/>
          <a:ln w="9525">
            <a:noFill/>
            <a:miter lim="800000"/>
            <a:headEnd/>
            <a:tailEnd/>
          </a:ln>
        </p:spPr>
        <p:txBody>
          <a:bodyPr>
            <a:spAutoFit/>
          </a:bodyPr>
          <a:lstStyle/>
          <a:p>
            <a:pPr eaLnBrk="1" hangingPunct="1"/>
            <a:r>
              <a:rPr lang="de-DE"/>
              <a:t>System-dynamische Zustands-darstellung</a:t>
            </a:r>
          </a:p>
        </p:txBody>
      </p:sp>
      <p:sp>
        <p:nvSpPr>
          <p:cNvPr id="10302" name="Text Box 22"/>
          <p:cNvSpPr txBox="1">
            <a:spLocks noChangeArrowheads="1"/>
          </p:cNvSpPr>
          <p:nvPr/>
        </p:nvSpPr>
        <p:spPr bwMode="auto">
          <a:xfrm>
            <a:off x="1676400" y="5334000"/>
            <a:ext cx="1143000" cy="517525"/>
          </a:xfrm>
          <a:prstGeom prst="rect">
            <a:avLst/>
          </a:prstGeom>
          <a:noFill/>
          <a:ln w="9525">
            <a:noFill/>
            <a:miter lim="800000"/>
            <a:headEnd/>
            <a:tailEnd/>
          </a:ln>
        </p:spPr>
        <p:txBody>
          <a:bodyPr>
            <a:spAutoFit/>
          </a:bodyPr>
          <a:lstStyle/>
          <a:p>
            <a:pPr eaLnBrk="1" hangingPunct="1"/>
            <a:r>
              <a:rPr lang="de-DE"/>
              <a:t>Zustand (Anfang)</a:t>
            </a:r>
          </a:p>
        </p:txBody>
      </p:sp>
      <p:sp>
        <p:nvSpPr>
          <p:cNvPr id="10306" name="Text Box 22"/>
          <p:cNvSpPr txBox="1">
            <a:spLocks noChangeArrowheads="1"/>
          </p:cNvSpPr>
          <p:nvPr/>
        </p:nvSpPr>
        <p:spPr bwMode="auto">
          <a:xfrm>
            <a:off x="5638800" y="5181600"/>
            <a:ext cx="1143000" cy="517525"/>
          </a:xfrm>
          <a:prstGeom prst="rect">
            <a:avLst/>
          </a:prstGeom>
          <a:noFill/>
          <a:ln w="9525">
            <a:noFill/>
            <a:miter lim="800000"/>
            <a:headEnd/>
            <a:tailEnd/>
          </a:ln>
        </p:spPr>
        <p:txBody>
          <a:bodyPr>
            <a:spAutoFit/>
          </a:bodyPr>
          <a:lstStyle/>
          <a:p>
            <a:pPr eaLnBrk="1" hangingPunct="1"/>
            <a:r>
              <a:rPr lang="de-DE"/>
              <a:t>Zustand (Schluss)</a:t>
            </a:r>
          </a:p>
        </p:txBody>
      </p:sp>
      <p:sp>
        <p:nvSpPr>
          <p:cNvPr id="10307" name="Rectangle 11"/>
          <p:cNvSpPr>
            <a:spLocks noChangeArrowheads="1"/>
          </p:cNvSpPr>
          <p:nvPr/>
        </p:nvSpPr>
        <p:spPr bwMode="auto">
          <a:xfrm>
            <a:off x="86868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251"/>
                                        </p:tgtEl>
                                        <p:attrNameLst>
                                          <p:attrName>style.visibility</p:attrName>
                                        </p:attrNameLst>
                                      </p:cBhvr>
                                      <p:to>
                                        <p:strVal val="visible"/>
                                      </p:to>
                                    </p:set>
                                    <p:animEffect transition="in" filter="wipe(left)">
                                      <p:cBhvr>
                                        <p:cTn id="7" dur="500"/>
                                        <p:tgtEl>
                                          <p:spTgt spid="1025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4386"/>
                                        </p:tgtEl>
                                        <p:attrNameLst>
                                          <p:attrName>style.visibility</p:attrName>
                                        </p:attrNameLst>
                                      </p:cBhvr>
                                      <p:to>
                                        <p:strVal val="visible"/>
                                      </p:to>
                                    </p:set>
                                    <p:animEffect transition="in" filter="wipe(left)">
                                      <p:cBhvr>
                                        <p:cTn id="11" dur="500"/>
                                        <p:tgtEl>
                                          <p:spTgt spid="184386"/>
                                        </p:tgtEl>
                                      </p:cBhvr>
                                    </p:animEffect>
                                  </p:childTnLst>
                                </p:cTn>
                              </p:par>
                            </p:childTnLst>
                          </p:cTn>
                        </p:par>
                        <p:par>
                          <p:cTn id="12" fill="hold">
                            <p:stCondLst>
                              <p:cond delay="1000"/>
                            </p:stCondLst>
                            <p:childTnLst>
                              <p:par>
                                <p:cTn id="13" presetID="17" presetClass="entr" presetSubtype="10" fill="hold" grpId="0" nodeType="afterEffect">
                                  <p:stCondLst>
                                    <p:cond delay="0"/>
                                  </p:stCondLst>
                                  <p:childTnLst>
                                    <p:set>
                                      <p:cBhvr>
                                        <p:cTn id="14" dur="1" fill="hold">
                                          <p:stCondLst>
                                            <p:cond delay="0"/>
                                          </p:stCondLst>
                                        </p:cTn>
                                        <p:tgtEl>
                                          <p:spTgt spid="10262"/>
                                        </p:tgtEl>
                                        <p:attrNameLst>
                                          <p:attrName>style.visibility</p:attrName>
                                        </p:attrNameLst>
                                      </p:cBhvr>
                                      <p:to>
                                        <p:strVal val="visible"/>
                                      </p:to>
                                    </p:set>
                                    <p:anim calcmode="lin" valueType="num">
                                      <p:cBhvr>
                                        <p:cTn id="15" dur="500" fill="hold"/>
                                        <p:tgtEl>
                                          <p:spTgt spid="10262"/>
                                        </p:tgtEl>
                                        <p:attrNameLst>
                                          <p:attrName>ppt_w</p:attrName>
                                        </p:attrNameLst>
                                      </p:cBhvr>
                                      <p:tavLst>
                                        <p:tav tm="0">
                                          <p:val>
                                            <p:fltVal val="0"/>
                                          </p:val>
                                        </p:tav>
                                        <p:tav tm="100000">
                                          <p:val>
                                            <p:strVal val="#ppt_w"/>
                                          </p:val>
                                        </p:tav>
                                      </p:tavLst>
                                    </p:anim>
                                    <p:anim calcmode="lin" valueType="num">
                                      <p:cBhvr>
                                        <p:cTn id="16" dur="500" fill="hold"/>
                                        <p:tgtEl>
                                          <p:spTgt spid="10262"/>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0263"/>
                                        </p:tgtEl>
                                        <p:attrNameLst>
                                          <p:attrName>style.visibility</p:attrName>
                                        </p:attrNameLst>
                                      </p:cBhvr>
                                      <p:to>
                                        <p:strVal val="visible"/>
                                      </p:to>
                                    </p:set>
                                    <p:animEffect transition="in" filter="wipe(left)">
                                      <p:cBhvr>
                                        <p:cTn id="20" dur="500"/>
                                        <p:tgtEl>
                                          <p:spTgt spid="10263"/>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10305"/>
                                        </p:tgtEl>
                                        <p:attrNameLst>
                                          <p:attrName>style.visibility</p:attrName>
                                        </p:attrNameLst>
                                      </p:cBhvr>
                                      <p:to>
                                        <p:strVal val="visible"/>
                                      </p:to>
                                    </p:set>
                                    <p:animEffect transition="in" filter="wipe(up)">
                                      <p:cBhvr>
                                        <p:cTn id="24" dur="500"/>
                                        <p:tgtEl>
                                          <p:spTgt spid="10305"/>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10304"/>
                                        </p:tgtEl>
                                        <p:attrNameLst>
                                          <p:attrName>style.visibility</p:attrName>
                                        </p:attrNameLst>
                                      </p:cBhvr>
                                      <p:to>
                                        <p:strVal val="visible"/>
                                      </p:to>
                                    </p:set>
                                    <p:animEffect transition="in" filter="wipe(up)">
                                      <p:cBhvr>
                                        <p:cTn id="28" dur="500"/>
                                        <p:tgtEl>
                                          <p:spTgt spid="10304"/>
                                        </p:tgtEl>
                                      </p:cBhvr>
                                    </p:animEffect>
                                  </p:childTnLst>
                                </p:cTn>
                              </p:par>
                            </p:childTnLst>
                          </p:cTn>
                        </p:par>
                        <p:par>
                          <p:cTn id="29" fill="hold">
                            <p:stCondLst>
                              <p:cond delay="3000"/>
                            </p:stCondLst>
                            <p:childTnLst>
                              <p:par>
                                <p:cTn id="30" presetID="22" presetClass="entr" presetSubtype="1" fill="hold" nodeType="afterEffect">
                                  <p:stCondLst>
                                    <p:cond delay="0"/>
                                  </p:stCondLst>
                                  <p:childTnLst>
                                    <p:set>
                                      <p:cBhvr>
                                        <p:cTn id="31" dur="1" fill="hold">
                                          <p:stCondLst>
                                            <p:cond delay="0"/>
                                          </p:stCondLst>
                                        </p:cTn>
                                        <p:tgtEl>
                                          <p:spTgt spid="10246"/>
                                        </p:tgtEl>
                                        <p:attrNameLst>
                                          <p:attrName>style.visibility</p:attrName>
                                        </p:attrNameLst>
                                      </p:cBhvr>
                                      <p:to>
                                        <p:strVal val="visible"/>
                                      </p:to>
                                    </p:set>
                                    <p:animEffect transition="in" filter="wipe(up)">
                                      <p:cBhvr>
                                        <p:cTn id="32" dur="500"/>
                                        <p:tgtEl>
                                          <p:spTgt spid="10246"/>
                                        </p:tgtEl>
                                      </p:cBhvr>
                                    </p:animEffect>
                                  </p:childTnLst>
                                </p:cTn>
                              </p:par>
                            </p:childTnLst>
                          </p:cTn>
                        </p:par>
                        <p:par>
                          <p:cTn id="33" fill="hold">
                            <p:stCondLst>
                              <p:cond delay="3500"/>
                            </p:stCondLst>
                            <p:childTnLst>
                              <p:par>
                                <p:cTn id="34" presetID="22" presetClass="entr" presetSubtype="1" fill="hold" nodeType="afterEffect">
                                  <p:stCondLst>
                                    <p:cond delay="0"/>
                                  </p:stCondLst>
                                  <p:childTnLst>
                                    <p:set>
                                      <p:cBhvr>
                                        <p:cTn id="35" dur="1" fill="hold">
                                          <p:stCondLst>
                                            <p:cond delay="0"/>
                                          </p:stCondLst>
                                        </p:cTn>
                                        <p:tgtEl>
                                          <p:spTgt spid="184373"/>
                                        </p:tgtEl>
                                        <p:attrNameLst>
                                          <p:attrName>style.visibility</p:attrName>
                                        </p:attrNameLst>
                                      </p:cBhvr>
                                      <p:to>
                                        <p:strVal val="visible"/>
                                      </p:to>
                                    </p:set>
                                    <p:animEffect transition="in" filter="wipe(up)">
                                      <p:cBhvr>
                                        <p:cTn id="36" dur="500"/>
                                        <p:tgtEl>
                                          <p:spTgt spid="18437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0261"/>
                                        </p:tgtEl>
                                        <p:attrNameLst>
                                          <p:attrName>style.visibility</p:attrName>
                                        </p:attrNameLst>
                                      </p:cBhvr>
                                      <p:to>
                                        <p:strVal val="visible"/>
                                      </p:to>
                                    </p:set>
                                    <p:animEffect transition="in" filter="wipe(down)">
                                      <p:cBhvr>
                                        <p:cTn id="41" dur="500"/>
                                        <p:tgtEl>
                                          <p:spTgt spid="10261"/>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10252"/>
                                        </p:tgtEl>
                                        <p:attrNameLst>
                                          <p:attrName>style.visibility</p:attrName>
                                        </p:attrNameLst>
                                      </p:cBhvr>
                                      <p:to>
                                        <p:strVal val="visible"/>
                                      </p:to>
                                    </p:set>
                                    <p:animEffect transition="in" filter="wipe(left)">
                                      <p:cBhvr>
                                        <p:cTn id="45" dur="500"/>
                                        <p:tgtEl>
                                          <p:spTgt spid="10252"/>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10302"/>
                                        </p:tgtEl>
                                        <p:attrNameLst>
                                          <p:attrName>style.visibility</p:attrName>
                                        </p:attrNameLst>
                                      </p:cBhvr>
                                      <p:to>
                                        <p:strVal val="visible"/>
                                      </p:to>
                                    </p:set>
                                    <p:animEffect transition="in" filter="wipe(left)">
                                      <p:cBhvr>
                                        <p:cTn id="49" dur="500"/>
                                        <p:tgtEl>
                                          <p:spTgt spid="10302"/>
                                        </p:tgtEl>
                                      </p:cBhvr>
                                    </p:animEffect>
                                  </p:childTnLst>
                                </p:cTn>
                              </p:par>
                            </p:childTnLst>
                          </p:cTn>
                        </p:par>
                        <p:par>
                          <p:cTn id="50" fill="hold">
                            <p:stCondLst>
                              <p:cond delay="1500"/>
                            </p:stCondLst>
                            <p:childTnLst>
                              <p:par>
                                <p:cTn id="51" presetID="22" presetClass="entr" presetSubtype="1" fill="hold" nodeType="afterEffect">
                                  <p:stCondLst>
                                    <p:cond delay="0"/>
                                  </p:stCondLst>
                                  <p:childTnLst>
                                    <p:set>
                                      <p:cBhvr>
                                        <p:cTn id="52" dur="1" fill="hold">
                                          <p:stCondLst>
                                            <p:cond delay="0"/>
                                          </p:stCondLst>
                                        </p:cTn>
                                        <p:tgtEl>
                                          <p:spTgt spid="10244"/>
                                        </p:tgtEl>
                                        <p:attrNameLst>
                                          <p:attrName>style.visibility</p:attrName>
                                        </p:attrNameLst>
                                      </p:cBhvr>
                                      <p:to>
                                        <p:strVal val="visible"/>
                                      </p:to>
                                    </p:set>
                                    <p:animEffect transition="in" filter="wipe(up)">
                                      <p:cBhvr>
                                        <p:cTn id="53" dur="500"/>
                                        <p:tgtEl>
                                          <p:spTgt spid="1024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0266"/>
                                        </p:tgtEl>
                                        <p:attrNameLst>
                                          <p:attrName>style.visibility</p:attrName>
                                        </p:attrNameLst>
                                      </p:cBhvr>
                                      <p:to>
                                        <p:strVal val="visible"/>
                                      </p:to>
                                    </p:set>
                                    <p:animEffect transition="in" filter="wipe(left)">
                                      <p:cBhvr>
                                        <p:cTn id="58" dur="500"/>
                                        <p:tgtEl>
                                          <p:spTgt spid="10266"/>
                                        </p:tgtEl>
                                      </p:cBhvr>
                                    </p:animEffect>
                                  </p:childTnLst>
                                </p:cTn>
                              </p:par>
                            </p:childTnLst>
                          </p:cTn>
                        </p:par>
                        <p:par>
                          <p:cTn id="59" fill="hold">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10283"/>
                                        </p:tgtEl>
                                        <p:attrNameLst>
                                          <p:attrName>style.visibility</p:attrName>
                                        </p:attrNameLst>
                                      </p:cBhvr>
                                      <p:to>
                                        <p:strVal val="visible"/>
                                      </p:to>
                                    </p:set>
                                    <p:animEffect transition="in" filter="wipe(left)">
                                      <p:cBhvr>
                                        <p:cTn id="62" dur="500"/>
                                        <p:tgtEl>
                                          <p:spTgt spid="10283"/>
                                        </p:tgtEl>
                                      </p:cBhvr>
                                    </p:animEffect>
                                  </p:childTnLst>
                                </p:cTn>
                              </p:par>
                            </p:childTnLst>
                          </p:cTn>
                        </p:par>
                        <p:par>
                          <p:cTn id="63" fill="hold">
                            <p:stCondLst>
                              <p:cond delay="1000"/>
                            </p:stCondLst>
                            <p:childTnLst>
                              <p:par>
                                <p:cTn id="64" presetID="22" presetClass="entr" presetSubtype="1" fill="hold" nodeType="afterEffect">
                                  <p:stCondLst>
                                    <p:cond delay="0"/>
                                  </p:stCondLst>
                                  <p:childTnLst>
                                    <p:set>
                                      <p:cBhvr>
                                        <p:cTn id="65" dur="1" fill="hold">
                                          <p:stCondLst>
                                            <p:cond delay="0"/>
                                          </p:stCondLst>
                                        </p:cTn>
                                        <p:tgtEl>
                                          <p:spTgt spid="184360"/>
                                        </p:tgtEl>
                                        <p:attrNameLst>
                                          <p:attrName>style.visibility</p:attrName>
                                        </p:attrNameLst>
                                      </p:cBhvr>
                                      <p:to>
                                        <p:strVal val="visible"/>
                                      </p:to>
                                    </p:set>
                                    <p:animEffect transition="in" filter="wipe(up)">
                                      <p:cBhvr>
                                        <p:cTn id="66" dur="500"/>
                                        <p:tgtEl>
                                          <p:spTgt spid="184360"/>
                                        </p:tgtEl>
                                      </p:cBhvr>
                                    </p:animEffect>
                                  </p:childTnLst>
                                </p:cTn>
                              </p:par>
                            </p:childTnLst>
                          </p:cTn>
                        </p:par>
                        <p:par>
                          <p:cTn id="67" fill="hold">
                            <p:stCondLst>
                              <p:cond delay="1500"/>
                            </p:stCondLst>
                            <p:childTnLst>
                              <p:par>
                                <p:cTn id="68" presetID="22" presetClass="entr" presetSubtype="8" fill="hold" grpId="0" nodeType="afterEffect">
                                  <p:stCondLst>
                                    <p:cond delay="0"/>
                                  </p:stCondLst>
                                  <p:childTnLst>
                                    <p:set>
                                      <p:cBhvr>
                                        <p:cTn id="69" dur="1" fill="hold">
                                          <p:stCondLst>
                                            <p:cond delay="0"/>
                                          </p:stCondLst>
                                        </p:cTn>
                                        <p:tgtEl>
                                          <p:spTgt spid="10264"/>
                                        </p:tgtEl>
                                        <p:attrNameLst>
                                          <p:attrName>style.visibility</p:attrName>
                                        </p:attrNameLst>
                                      </p:cBhvr>
                                      <p:to>
                                        <p:strVal val="visible"/>
                                      </p:to>
                                    </p:set>
                                    <p:animEffect transition="in" filter="wipe(left)">
                                      <p:cBhvr>
                                        <p:cTn id="70" dur="500"/>
                                        <p:tgtEl>
                                          <p:spTgt spid="10264"/>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10268"/>
                                        </p:tgtEl>
                                        <p:attrNameLst>
                                          <p:attrName>style.visibility</p:attrName>
                                        </p:attrNameLst>
                                      </p:cBhvr>
                                      <p:to>
                                        <p:strVal val="visible"/>
                                      </p:to>
                                    </p:set>
                                    <p:animEffect transition="in" filter="wipe(up)">
                                      <p:cBhvr>
                                        <p:cTn id="75" dur="500"/>
                                        <p:tgtEl>
                                          <p:spTgt spid="10268"/>
                                        </p:tgtEl>
                                      </p:cBhvr>
                                    </p:animEffect>
                                  </p:childTnLst>
                                </p:cTn>
                              </p:par>
                            </p:childTnLst>
                          </p:cTn>
                        </p:par>
                        <p:par>
                          <p:cTn id="76" fill="hold">
                            <p:stCondLst>
                              <p:cond delay="500"/>
                            </p:stCondLst>
                            <p:childTnLst>
                              <p:par>
                                <p:cTn id="77" presetID="22" presetClass="entr" presetSubtype="8" fill="hold" grpId="0" nodeType="afterEffect">
                                  <p:stCondLst>
                                    <p:cond delay="0"/>
                                  </p:stCondLst>
                                  <p:childTnLst>
                                    <p:set>
                                      <p:cBhvr>
                                        <p:cTn id="78" dur="1" fill="hold">
                                          <p:stCondLst>
                                            <p:cond delay="0"/>
                                          </p:stCondLst>
                                        </p:cTn>
                                        <p:tgtEl>
                                          <p:spTgt spid="10269"/>
                                        </p:tgtEl>
                                        <p:attrNameLst>
                                          <p:attrName>style.visibility</p:attrName>
                                        </p:attrNameLst>
                                      </p:cBhvr>
                                      <p:to>
                                        <p:strVal val="visible"/>
                                      </p:to>
                                    </p:set>
                                    <p:animEffect transition="in" filter="wipe(left)">
                                      <p:cBhvr>
                                        <p:cTn id="79" dur="500"/>
                                        <p:tgtEl>
                                          <p:spTgt spid="10269"/>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10270"/>
                                        </p:tgtEl>
                                        <p:attrNameLst>
                                          <p:attrName>style.visibility</p:attrName>
                                        </p:attrNameLst>
                                      </p:cBhvr>
                                      <p:to>
                                        <p:strVal val="visible"/>
                                      </p:to>
                                    </p:set>
                                    <p:animEffect transition="in" filter="wipe(left)">
                                      <p:cBhvr>
                                        <p:cTn id="84" dur="500"/>
                                        <p:tgtEl>
                                          <p:spTgt spid="10270"/>
                                        </p:tgtEl>
                                      </p:cBhvr>
                                    </p:animEffect>
                                  </p:childTnLst>
                                </p:cTn>
                              </p:par>
                            </p:childTnLst>
                          </p:cTn>
                        </p:par>
                        <p:par>
                          <p:cTn id="85" fill="hold">
                            <p:stCondLst>
                              <p:cond delay="500"/>
                            </p:stCondLst>
                            <p:childTnLst>
                              <p:par>
                                <p:cTn id="86" presetID="22" presetClass="entr" presetSubtype="8" fill="hold" grpId="0" nodeType="afterEffect">
                                  <p:stCondLst>
                                    <p:cond delay="0"/>
                                  </p:stCondLst>
                                  <p:childTnLst>
                                    <p:set>
                                      <p:cBhvr>
                                        <p:cTn id="87" dur="1" fill="hold">
                                          <p:stCondLst>
                                            <p:cond delay="0"/>
                                          </p:stCondLst>
                                        </p:cTn>
                                        <p:tgtEl>
                                          <p:spTgt spid="10271"/>
                                        </p:tgtEl>
                                        <p:attrNameLst>
                                          <p:attrName>style.visibility</p:attrName>
                                        </p:attrNameLst>
                                      </p:cBhvr>
                                      <p:to>
                                        <p:strVal val="visible"/>
                                      </p:to>
                                    </p:set>
                                    <p:animEffect transition="in" filter="wipe(left)">
                                      <p:cBhvr>
                                        <p:cTn id="88" dur="500"/>
                                        <p:tgtEl>
                                          <p:spTgt spid="10271"/>
                                        </p:tgtEl>
                                      </p:cBhvr>
                                    </p:animEffect>
                                  </p:childTnLst>
                                </p:cTn>
                              </p:par>
                            </p:childTnLst>
                          </p:cTn>
                        </p:par>
                        <p:par>
                          <p:cTn id="89" fill="hold">
                            <p:stCondLst>
                              <p:cond delay="1000"/>
                            </p:stCondLst>
                            <p:childTnLst>
                              <p:par>
                                <p:cTn id="90" presetID="22" presetClass="entr" presetSubtype="1" fill="hold" grpId="0" nodeType="afterEffect">
                                  <p:stCondLst>
                                    <p:cond delay="0"/>
                                  </p:stCondLst>
                                  <p:childTnLst>
                                    <p:set>
                                      <p:cBhvr>
                                        <p:cTn id="91" dur="1" fill="hold">
                                          <p:stCondLst>
                                            <p:cond delay="0"/>
                                          </p:stCondLst>
                                        </p:cTn>
                                        <p:tgtEl>
                                          <p:spTgt spid="10272"/>
                                        </p:tgtEl>
                                        <p:attrNameLst>
                                          <p:attrName>style.visibility</p:attrName>
                                        </p:attrNameLst>
                                      </p:cBhvr>
                                      <p:to>
                                        <p:strVal val="visible"/>
                                      </p:to>
                                    </p:set>
                                    <p:animEffect transition="in" filter="wipe(up)">
                                      <p:cBhvr>
                                        <p:cTn id="92" dur="500"/>
                                        <p:tgtEl>
                                          <p:spTgt spid="10272"/>
                                        </p:tgtEl>
                                      </p:cBhvr>
                                    </p:animEffect>
                                  </p:childTnLst>
                                </p:cTn>
                              </p:par>
                            </p:childTnLst>
                          </p:cTn>
                        </p:par>
                        <p:par>
                          <p:cTn id="93" fill="hold">
                            <p:stCondLst>
                              <p:cond delay="1500"/>
                            </p:stCondLst>
                            <p:childTnLst>
                              <p:par>
                                <p:cTn id="94" presetID="22" presetClass="entr" presetSubtype="1" fill="hold" grpId="0" nodeType="afterEffect">
                                  <p:stCondLst>
                                    <p:cond delay="0"/>
                                  </p:stCondLst>
                                  <p:childTnLst>
                                    <p:set>
                                      <p:cBhvr>
                                        <p:cTn id="95" dur="1" fill="hold">
                                          <p:stCondLst>
                                            <p:cond delay="0"/>
                                          </p:stCondLst>
                                        </p:cTn>
                                        <p:tgtEl>
                                          <p:spTgt spid="10274"/>
                                        </p:tgtEl>
                                        <p:attrNameLst>
                                          <p:attrName>style.visibility</p:attrName>
                                        </p:attrNameLst>
                                      </p:cBhvr>
                                      <p:to>
                                        <p:strVal val="visible"/>
                                      </p:to>
                                    </p:set>
                                    <p:animEffect transition="in" filter="wipe(up)">
                                      <p:cBhvr>
                                        <p:cTn id="96" dur="500"/>
                                        <p:tgtEl>
                                          <p:spTgt spid="10274"/>
                                        </p:tgtEl>
                                      </p:cBhvr>
                                    </p:animEffect>
                                  </p:childTnLst>
                                </p:cTn>
                              </p:par>
                            </p:childTnLst>
                          </p:cTn>
                        </p:par>
                        <p:par>
                          <p:cTn id="97" fill="hold">
                            <p:stCondLst>
                              <p:cond delay="2000"/>
                            </p:stCondLst>
                            <p:childTnLst>
                              <p:par>
                                <p:cTn id="98" presetID="22" presetClass="entr" presetSubtype="1" fill="hold" grpId="0" nodeType="afterEffect">
                                  <p:stCondLst>
                                    <p:cond delay="0"/>
                                  </p:stCondLst>
                                  <p:childTnLst>
                                    <p:set>
                                      <p:cBhvr>
                                        <p:cTn id="99" dur="1" fill="hold">
                                          <p:stCondLst>
                                            <p:cond delay="0"/>
                                          </p:stCondLst>
                                        </p:cTn>
                                        <p:tgtEl>
                                          <p:spTgt spid="10273"/>
                                        </p:tgtEl>
                                        <p:attrNameLst>
                                          <p:attrName>style.visibility</p:attrName>
                                        </p:attrNameLst>
                                      </p:cBhvr>
                                      <p:to>
                                        <p:strVal val="visible"/>
                                      </p:to>
                                    </p:set>
                                    <p:animEffect transition="in" filter="wipe(up)">
                                      <p:cBhvr>
                                        <p:cTn id="100" dur="500"/>
                                        <p:tgtEl>
                                          <p:spTgt spid="10273"/>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grpId="0" nodeType="clickEffect">
                                  <p:stCondLst>
                                    <p:cond delay="0"/>
                                  </p:stCondLst>
                                  <p:childTnLst>
                                    <p:set>
                                      <p:cBhvr>
                                        <p:cTn id="104" dur="1" fill="hold">
                                          <p:stCondLst>
                                            <p:cond delay="0"/>
                                          </p:stCondLst>
                                        </p:cTn>
                                        <p:tgtEl>
                                          <p:spTgt spid="10287"/>
                                        </p:tgtEl>
                                        <p:attrNameLst>
                                          <p:attrName>style.visibility</p:attrName>
                                        </p:attrNameLst>
                                      </p:cBhvr>
                                      <p:to>
                                        <p:strVal val="visible"/>
                                      </p:to>
                                    </p:set>
                                    <p:animEffect transition="in" filter="wipe(up)">
                                      <p:cBhvr>
                                        <p:cTn id="105" dur="500"/>
                                        <p:tgtEl>
                                          <p:spTgt spid="10287"/>
                                        </p:tgtEl>
                                      </p:cBhvr>
                                    </p:animEffect>
                                  </p:childTnLst>
                                </p:cTn>
                              </p:par>
                            </p:childTnLst>
                          </p:cTn>
                        </p:par>
                        <p:par>
                          <p:cTn id="106" fill="hold">
                            <p:stCondLst>
                              <p:cond delay="500"/>
                            </p:stCondLst>
                            <p:childTnLst>
                              <p:par>
                                <p:cTn id="107" presetID="22" presetClass="entr" presetSubtype="4" fill="hold" grpId="0" nodeType="afterEffect">
                                  <p:stCondLst>
                                    <p:cond delay="0"/>
                                  </p:stCondLst>
                                  <p:childTnLst>
                                    <p:set>
                                      <p:cBhvr>
                                        <p:cTn id="108" dur="1" fill="hold">
                                          <p:stCondLst>
                                            <p:cond delay="0"/>
                                          </p:stCondLst>
                                        </p:cTn>
                                        <p:tgtEl>
                                          <p:spTgt spid="10288"/>
                                        </p:tgtEl>
                                        <p:attrNameLst>
                                          <p:attrName>style.visibility</p:attrName>
                                        </p:attrNameLst>
                                      </p:cBhvr>
                                      <p:to>
                                        <p:strVal val="visible"/>
                                      </p:to>
                                    </p:set>
                                    <p:animEffect transition="in" filter="wipe(down)">
                                      <p:cBhvr>
                                        <p:cTn id="109" dur="500"/>
                                        <p:tgtEl>
                                          <p:spTgt spid="10288"/>
                                        </p:tgtEl>
                                      </p:cBhvr>
                                    </p:animEffect>
                                  </p:childTnLst>
                                </p:cTn>
                              </p:par>
                            </p:childTnLst>
                          </p:cTn>
                        </p:par>
                        <p:par>
                          <p:cTn id="110" fill="hold">
                            <p:stCondLst>
                              <p:cond delay="1000"/>
                            </p:stCondLst>
                            <p:childTnLst>
                              <p:par>
                                <p:cTn id="111" presetID="22" presetClass="entr" presetSubtype="8" fill="hold" grpId="0" nodeType="afterEffect">
                                  <p:stCondLst>
                                    <p:cond delay="0"/>
                                  </p:stCondLst>
                                  <p:childTnLst>
                                    <p:set>
                                      <p:cBhvr>
                                        <p:cTn id="112" dur="1" fill="hold">
                                          <p:stCondLst>
                                            <p:cond delay="0"/>
                                          </p:stCondLst>
                                        </p:cTn>
                                        <p:tgtEl>
                                          <p:spTgt spid="184364"/>
                                        </p:tgtEl>
                                        <p:attrNameLst>
                                          <p:attrName>style.visibility</p:attrName>
                                        </p:attrNameLst>
                                      </p:cBhvr>
                                      <p:to>
                                        <p:strVal val="visible"/>
                                      </p:to>
                                    </p:set>
                                    <p:animEffect transition="in" filter="wipe(left)">
                                      <p:cBhvr>
                                        <p:cTn id="113" dur="500"/>
                                        <p:tgtEl>
                                          <p:spTgt spid="184364"/>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10248"/>
                                        </p:tgtEl>
                                        <p:attrNameLst>
                                          <p:attrName>style.visibility</p:attrName>
                                        </p:attrNameLst>
                                      </p:cBhvr>
                                      <p:to>
                                        <p:strVal val="visible"/>
                                      </p:to>
                                    </p:set>
                                    <p:animEffect transition="in" filter="wipe(left)">
                                      <p:cBhvr>
                                        <p:cTn id="118" dur="500"/>
                                        <p:tgtEl>
                                          <p:spTgt spid="10248"/>
                                        </p:tgtEl>
                                      </p:cBhvr>
                                    </p:animEffect>
                                  </p:childTnLst>
                                </p:cTn>
                              </p:par>
                            </p:childTnLst>
                          </p:cTn>
                        </p:par>
                        <p:par>
                          <p:cTn id="119" fill="hold">
                            <p:stCondLst>
                              <p:cond delay="500"/>
                            </p:stCondLst>
                            <p:childTnLst>
                              <p:par>
                                <p:cTn id="120" presetID="22" presetClass="entr" presetSubtype="8" fill="hold" grpId="0" nodeType="afterEffect">
                                  <p:stCondLst>
                                    <p:cond delay="0"/>
                                  </p:stCondLst>
                                  <p:childTnLst>
                                    <p:set>
                                      <p:cBhvr>
                                        <p:cTn id="121" dur="1" fill="hold">
                                          <p:stCondLst>
                                            <p:cond delay="0"/>
                                          </p:stCondLst>
                                        </p:cTn>
                                        <p:tgtEl>
                                          <p:spTgt spid="10296"/>
                                        </p:tgtEl>
                                        <p:attrNameLst>
                                          <p:attrName>style.visibility</p:attrName>
                                        </p:attrNameLst>
                                      </p:cBhvr>
                                      <p:to>
                                        <p:strVal val="visible"/>
                                      </p:to>
                                    </p:set>
                                    <p:animEffect transition="in" filter="wipe(left)">
                                      <p:cBhvr>
                                        <p:cTn id="122" dur="500"/>
                                        <p:tgtEl>
                                          <p:spTgt spid="10296"/>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184372"/>
                                        </p:tgtEl>
                                        <p:attrNameLst>
                                          <p:attrName>style.visibility</p:attrName>
                                        </p:attrNameLst>
                                      </p:cBhvr>
                                      <p:to>
                                        <p:strVal val="visible"/>
                                      </p:to>
                                    </p:set>
                                    <p:animEffect transition="in" filter="wipe(left)">
                                      <p:cBhvr>
                                        <p:cTn id="127" dur="500"/>
                                        <p:tgtEl>
                                          <p:spTgt spid="184372"/>
                                        </p:tgtEl>
                                      </p:cBhvr>
                                    </p:animEffect>
                                  </p:childTnLst>
                                </p:cTn>
                              </p:par>
                            </p:childTnLst>
                          </p:cTn>
                        </p:par>
                        <p:par>
                          <p:cTn id="128" fill="hold">
                            <p:stCondLst>
                              <p:cond delay="500"/>
                            </p:stCondLst>
                            <p:childTnLst>
                              <p:par>
                                <p:cTn id="129" presetID="22" presetClass="entr" presetSubtype="8" fill="hold" grpId="0" nodeType="afterEffect">
                                  <p:stCondLst>
                                    <p:cond delay="0"/>
                                  </p:stCondLst>
                                  <p:childTnLst>
                                    <p:set>
                                      <p:cBhvr>
                                        <p:cTn id="130" dur="1" fill="hold">
                                          <p:stCondLst>
                                            <p:cond delay="0"/>
                                          </p:stCondLst>
                                        </p:cTn>
                                        <p:tgtEl>
                                          <p:spTgt spid="10293"/>
                                        </p:tgtEl>
                                        <p:attrNameLst>
                                          <p:attrName>style.visibility</p:attrName>
                                        </p:attrNameLst>
                                      </p:cBhvr>
                                      <p:to>
                                        <p:strVal val="visible"/>
                                      </p:to>
                                    </p:set>
                                    <p:animEffect transition="in" filter="wipe(left)">
                                      <p:cBhvr>
                                        <p:cTn id="131" dur="500"/>
                                        <p:tgtEl>
                                          <p:spTgt spid="10293"/>
                                        </p:tgtEl>
                                      </p:cBhvr>
                                    </p:animEffect>
                                  </p:childTnLst>
                                </p:cTn>
                              </p:par>
                            </p:childTnLst>
                          </p:cTn>
                        </p:par>
                        <p:par>
                          <p:cTn id="132" fill="hold">
                            <p:stCondLst>
                              <p:cond delay="1000"/>
                            </p:stCondLst>
                            <p:childTnLst>
                              <p:par>
                                <p:cTn id="133" presetID="22" presetClass="entr" presetSubtype="1" fill="hold" grpId="0" nodeType="afterEffect">
                                  <p:stCondLst>
                                    <p:cond delay="0"/>
                                  </p:stCondLst>
                                  <p:childTnLst>
                                    <p:set>
                                      <p:cBhvr>
                                        <p:cTn id="134" dur="1" fill="hold">
                                          <p:stCondLst>
                                            <p:cond delay="0"/>
                                          </p:stCondLst>
                                        </p:cTn>
                                        <p:tgtEl>
                                          <p:spTgt spid="10291"/>
                                        </p:tgtEl>
                                        <p:attrNameLst>
                                          <p:attrName>style.visibility</p:attrName>
                                        </p:attrNameLst>
                                      </p:cBhvr>
                                      <p:to>
                                        <p:strVal val="visible"/>
                                      </p:to>
                                    </p:set>
                                    <p:animEffect transition="in" filter="wipe(up)">
                                      <p:cBhvr>
                                        <p:cTn id="135" dur="500"/>
                                        <p:tgtEl>
                                          <p:spTgt spid="10291"/>
                                        </p:tgtEl>
                                      </p:cBhvr>
                                    </p:animEffect>
                                  </p:childTnLst>
                                </p:cTn>
                              </p:par>
                            </p:childTnLst>
                          </p:cTn>
                        </p:par>
                        <p:par>
                          <p:cTn id="136" fill="hold">
                            <p:stCondLst>
                              <p:cond delay="1500"/>
                            </p:stCondLst>
                            <p:childTnLst>
                              <p:par>
                                <p:cTn id="137" presetID="22" presetClass="entr" presetSubtype="1" fill="hold" grpId="0" nodeType="afterEffect">
                                  <p:stCondLst>
                                    <p:cond delay="0"/>
                                  </p:stCondLst>
                                  <p:childTnLst>
                                    <p:set>
                                      <p:cBhvr>
                                        <p:cTn id="138" dur="1" fill="hold">
                                          <p:stCondLst>
                                            <p:cond delay="0"/>
                                          </p:stCondLst>
                                        </p:cTn>
                                        <p:tgtEl>
                                          <p:spTgt spid="10292"/>
                                        </p:tgtEl>
                                        <p:attrNameLst>
                                          <p:attrName>style.visibility</p:attrName>
                                        </p:attrNameLst>
                                      </p:cBhvr>
                                      <p:to>
                                        <p:strVal val="visible"/>
                                      </p:to>
                                    </p:set>
                                    <p:animEffect transition="in" filter="wipe(up)">
                                      <p:cBhvr>
                                        <p:cTn id="139" dur="500"/>
                                        <p:tgtEl>
                                          <p:spTgt spid="10292"/>
                                        </p:tgtEl>
                                      </p:cBhvr>
                                    </p:animEffect>
                                  </p:childTnLst>
                                </p:cTn>
                              </p:par>
                            </p:childTnLst>
                          </p:cTn>
                        </p:par>
                        <p:par>
                          <p:cTn id="140" fill="hold">
                            <p:stCondLst>
                              <p:cond delay="2000"/>
                            </p:stCondLst>
                            <p:childTnLst>
                              <p:par>
                                <p:cTn id="141" presetID="22" presetClass="entr" presetSubtype="1" fill="hold" nodeType="afterEffect">
                                  <p:stCondLst>
                                    <p:cond delay="0"/>
                                  </p:stCondLst>
                                  <p:childTnLst>
                                    <p:set>
                                      <p:cBhvr>
                                        <p:cTn id="142" dur="1" fill="hold">
                                          <p:stCondLst>
                                            <p:cond delay="0"/>
                                          </p:stCondLst>
                                        </p:cTn>
                                        <p:tgtEl>
                                          <p:spTgt spid="10243"/>
                                        </p:tgtEl>
                                        <p:attrNameLst>
                                          <p:attrName>style.visibility</p:attrName>
                                        </p:attrNameLst>
                                      </p:cBhvr>
                                      <p:to>
                                        <p:strVal val="visible"/>
                                      </p:to>
                                    </p:set>
                                    <p:animEffect transition="in" filter="wipe(up)">
                                      <p:cBhvr>
                                        <p:cTn id="143" dur="500"/>
                                        <p:tgtEl>
                                          <p:spTgt spid="10243"/>
                                        </p:tgtEl>
                                      </p:cBhvr>
                                    </p:animEffect>
                                  </p:childTnLst>
                                </p:cTn>
                              </p:par>
                            </p:childTnLst>
                          </p:cTn>
                        </p:par>
                        <p:par>
                          <p:cTn id="144" fill="hold">
                            <p:stCondLst>
                              <p:cond delay="2500"/>
                            </p:stCondLst>
                            <p:childTnLst>
                              <p:par>
                                <p:cTn id="145" presetID="22" presetClass="entr" presetSubtype="8" fill="hold" grpId="0" nodeType="afterEffect">
                                  <p:stCondLst>
                                    <p:cond delay="0"/>
                                  </p:stCondLst>
                                  <p:childTnLst>
                                    <p:set>
                                      <p:cBhvr>
                                        <p:cTn id="146" dur="1" fill="hold">
                                          <p:stCondLst>
                                            <p:cond delay="0"/>
                                          </p:stCondLst>
                                        </p:cTn>
                                        <p:tgtEl>
                                          <p:spTgt spid="10258"/>
                                        </p:tgtEl>
                                        <p:attrNameLst>
                                          <p:attrName>style.visibility</p:attrName>
                                        </p:attrNameLst>
                                      </p:cBhvr>
                                      <p:to>
                                        <p:strVal val="visible"/>
                                      </p:to>
                                    </p:set>
                                    <p:animEffect transition="in" filter="wipe(left)">
                                      <p:cBhvr>
                                        <p:cTn id="147" dur="500"/>
                                        <p:tgtEl>
                                          <p:spTgt spid="10258"/>
                                        </p:tgtEl>
                                      </p:cBhvr>
                                    </p:animEffect>
                                  </p:childTnLst>
                                </p:cTn>
                              </p:par>
                            </p:childTnLst>
                          </p:cTn>
                        </p:par>
                        <p:par>
                          <p:cTn id="148" fill="hold">
                            <p:stCondLst>
                              <p:cond delay="3000"/>
                            </p:stCondLst>
                            <p:childTnLst>
                              <p:par>
                                <p:cTn id="149" presetID="22" presetClass="entr" presetSubtype="8" fill="hold" grpId="0" nodeType="afterEffect">
                                  <p:stCondLst>
                                    <p:cond delay="0"/>
                                  </p:stCondLst>
                                  <p:childTnLst>
                                    <p:set>
                                      <p:cBhvr>
                                        <p:cTn id="150" dur="1" fill="hold">
                                          <p:stCondLst>
                                            <p:cond delay="0"/>
                                          </p:stCondLst>
                                        </p:cTn>
                                        <p:tgtEl>
                                          <p:spTgt spid="10259"/>
                                        </p:tgtEl>
                                        <p:attrNameLst>
                                          <p:attrName>style.visibility</p:attrName>
                                        </p:attrNameLst>
                                      </p:cBhvr>
                                      <p:to>
                                        <p:strVal val="visible"/>
                                      </p:to>
                                    </p:set>
                                    <p:animEffect transition="in" filter="wipe(left)">
                                      <p:cBhvr>
                                        <p:cTn id="151" dur="500"/>
                                        <p:tgtEl>
                                          <p:spTgt spid="10259"/>
                                        </p:tgtEl>
                                      </p:cBhvr>
                                    </p:animEffect>
                                  </p:childTnLst>
                                </p:cTn>
                              </p:par>
                            </p:childTnLst>
                          </p:cTn>
                        </p:par>
                        <p:par>
                          <p:cTn id="152" fill="hold">
                            <p:stCondLst>
                              <p:cond delay="3500"/>
                            </p:stCondLst>
                            <p:childTnLst>
                              <p:par>
                                <p:cTn id="153" presetID="22" presetClass="entr" presetSubtype="2" fill="hold" grpId="0" nodeType="afterEffect">
                                  <p:stCondLst>
                                    <p:cond delay="0"/>
                                  </p:stCondLst>
                                  <p:childTnLst>
                                    <p:set>
                                      <p:cBhvr>
                                        <p:cTn id="154" dur="1" fill="hold">
                                          <p:stCondLst>
                                            <p:cond delay="0"/>
                                          </p:stCondLst>
                                        </p:cTn>
                                        <p:tgtEl>
                                          <p:spTgt spid="10260"/>
                                        </p:tgtEl>
                                        <p:attrNameLst>
                                          <p:attrName>style.visibility</p:attrName>
                                        </p:attrNameLst>
                                      </p:cBhvr>
                                      <p:to>
                                        <p:strVal val="visible"/>
                                      </p:to>
                                    </p:set>
                                    <p:animEffect transition="in" filter="wipe(right)">
                                      <p:cBhvr>
                                        <p:cTn id="155" dur="500"/>
                                        <p:tgtEl>
                                          <p:spTgt spid="10260"/>
                                        </p:tgtEl>
                                      </p:cBhvr>
                                    </p:animEffect>
                                  </p:childTnLst>
                                </p:cTn>
                              </p:par>
                            </p:childTnLst>
                          </p:cTn>
                        </p:par>
                      </p:childTnLst>
                    </p:cTn>
                  </p:par>
                  <p:par>
                    <p:cTn id="156" fill="hold">
                      <p:stCondLst>
                        <p:cond delay="indefinite"/>
                      </p:stCondLst>
                      <p:childTnLst>
                        <p:par>
                          <p:cTn id="157" fill="hold">
                            <p:stCondLst>
                              <p:cond delay="0"/>
                            </p:stCondLst>
                            <p:childTnLst>
                              <p:par>
                                <p:cTn id="158" presetID="22" presetClass="entr" presetSubtype="8" fill="hold" grpId="0" nodeType="clickEffect">
                                  <p:stCondLst>
                                    <p:cond delay="0"/>
                                  </p:stCondLst>
                                  <p:childTnLst>
                                    <p:set>
                                      <p:cBhvr>
                                        <p:cTn id="159" dur="1" fill="hold">
                                          <p:stCondLst>
                                            <p:cond delay="0"/>
                                          </p:stCondLst>
                                        </p:cTn>
                                        <p:tgtEl>
                                          <p:spTgt spid="10256"/>
                                        </p:tgtEl>
                                        <p:attrNameLst>
                                          <p:attrName>style.visibility</p:attrName>
                                        </p:attrNameLst>
                                      </p:cBhvr>
                                      <p:to>
                                        <p:strVal val="visible"/>
                                      </p:to>
                                    </p:set>
                                    <p:animEffect transition="in" filter="wipe(left)">
                                      <p:cBhvr>
                                        <p:cTn id="160" dur="500"/>
                                        <p:tgtEl>
                                          <p:spTgt spid="10256"/>
                                        </p:tgtEl>
                                      </p:cBhvr>
                                    </p:animEffect>
                                  </p:childTnLst>
                                </p:cTn>
                              </p:par>
                            </p:childTnLst>
                          </p:cTn>
                        </p:par>
                        <p:par>
                          <p:cTn id="161" fill="hold">
                            <p:stCondLst>
                              <p:cond delay="500"/>
                            </p:stCondLst>
                            <p:childTnLst>
                              <p:par>
                                <p:cTn id="162" presetID="22" presetClass="entr" presetSubtype="1" fill="hold" nodeType="afterEffect">
                                  <p:stCondLst>
                                    <p:cond delay="0"/>
                                  </p:stCondLst>
                                  <p:childTnLst>
                                    <p:set>
                                      <p:cBhvr>
                                        <p:cTn id="163" dur="1" fill="hold">
                                          <p:stCondLst>
                                            <p:cond delay="0"/>
                                          </p:stCondLst>
                                        </p:cTn>
                                        <p:tgtEl>
                                          <p:spTgt spid="10242"/>
                                        </p:tgtEl>
                                        <p:attrNameLst>
                                          <p:attrName>style.visibility</p:attrName>
                                        </p:attrNameLst>
                                      </p:cBhvr>
                                      <p:to>
                                        <p:strVal val="visible"/>
                                      </p:to>
                                    </p:set>
                                    <p:animEffect transition="in" filter="wipe(up)">
                                      <p:cBhvr>
                                        <p:cTn id="164" dur="500"/>
                                        <p:tgtEl>
                                          <p:spTgt spid="10242"/>
                                        </p:tgtEl>
                                      </p:cBhvr>
                                    </p:animEffect>
                                  </p:childTnLst>
                                </p:cTn>
                              </p:par>
                            </p:childTnLst>
                          </p:cTn>
                        </p:par>
                        <p:par>
                          <p:cTn id="165" fill="hold">
                            <p:stCondLst>
                              <p:cond delay="1000"/>
                            </p:stCondLst>
                            <p:childTnLst>
                              <p:par>
                                <p:cTn id="166" presetID="22" presetClass="entr" presetSubtype="8" fill="hold" grpId="0" nodeType="afterEffect">
                                  <p:stCondLst>
                                    <p:cond delay="0"/>
                                  </p:stCondLst>
                                  <p:childTnLst>
                                    <p:set>
                                      <p:cBhvr>
                                        <p:cTn id="167" dur="1" fill="hold">
                                          <p:stCondLst>
                                            <p:cond delay="0"/>
                                          </p:stCondLst>
                                        </p:cTn>
                                        <p:tgtEl>
                                          <p:spTgt spid="10255"/>
                                        </p:tgtEl>
                                        <p:attrNameLst>
                                          <p:attrName>style.visibility</p:attrName>
                                        </p:attrNameLst>
                                      </p:cBhvr>
                                      <p:to>
                                        <p:strVal val="visible"/>
                                      </p:to>
                                    </p:set>
                                    <p:animEffect transition="in" filter="wipe(left)">
                                      <p:cBhvr>
                                        <p:cTn id="168" dur="500"/>
                                        <p:tgtEl>
                                          <p:spTgt spid="10255"/>
                                        </p:tgtEl>
                                      </p:cBhvr>
                                    </p:animEffect>
                                  </p:childTnLst>
                                </p:cTn>
                              </p:par>
                            </p:childTnLst>
                          </p:cTn>
                        </p:par>
                        <p:par>
                          <p:cTn id="169" fill="hold">
                            <p:stCondLst>
                              <p:cond delay="1500"/>
                            </p:stCondLst>
                            <p:childTnLst>
                              <p:par>
                                <p:cTn id="170" presetID="22" presetClass="entr" presetSubtype="2" fill="hold" grpId="0" nodeType="afterEffect">
                                  <p:stCondLst>
                                    <p:cond delay="0"/>
                                  </p:stCondLst>
                                  <p:childTnLst>
                                    <p:set>
                                      <p:cBhvr>
                                        <p:cTn id="171" dur="1" fill="hold">
                                          <p:stCondLst>
                                            <p:cond delay="0"/>
                                          </p:stCondLst>
                                        </p:cTn>
                                        <p:tgtEl>
                                          <p:spTgt spid="10257"/>
                                        </p:tgtEl>
                                        <p:attrNameLst>
                                          <p:attrName>style.visibility</p:attrName>
                                        </p:attrNameLst>
                                      </p:cBhvr>
                                      <p:to>
                                        <p:strVal val="visible"/>
                                      </p:to>
                                    </p:set>
                                    <p:animEffect transition="in" filter="wipe(right)">
                                      <p:cBhvr>
                                        <p:cTn id="172" dur="500"/>
                                        <p:tgtEl>
                                          <p:spTgt spid="10257"/>
                                        </p:tgtEl>
                                      </p:cBhvr>
                                    </p:animEffect>
                                  </p:childTnLst>
                                </p:cTn>
                              </p:par>
                            </p:childTnLst>
                          </p:cTn>
                        </p:par>
                      </p:childTnLst>
                    </p:cTn>
                  </p:par>
                  <p:par>
                    <p:cTn id="173" fill="hold">
                      <p:stCondLst>
                        <p:cond delay="indefinite"/>
                      </p:stCondLst>
                      <p:childTnLst>
                        <p:par>
                          <p:cTn id="174" fill="hold">
                            <p:stCondLst>
                              <p:cond delay="0"/>
                            </p:stCondLst>
                            <p:childTnLst>
                              <p:par>
                                <p:cTn id="175" presetID="22" presetClass="entr" presetSubtype="1" fill="hold" nodeType="clickEffect">
                                  <p:stCondLst>
                                    <p:cond delay="0"/>
                                  </p:stCondLst>
                                  <p:childTnLst>
                                    <p:set>
                                      <p:cBhvr>
                                        <p:cTn id="176" dur="1" fill="hold">
                                          <p:stCondLst>
                                            <p:cond delay="0"/>
                                          </p:stCondLst>
                                        </p:cTn>
                                        <p:tgtEl>
                                          <p:spTgt spid="10249"/>
                                        </p:tgtEl>
                                        <p:attrNameLst>
                                          <p:attrName>style.visibility</p:attrName>
                                        </p:attrNameLst>
                                      </p:cBhvr>
                                      <p:to>
                                        <p:strVal val="visible"/>
                                      </p:to>
                                    </p:set>
                                    <p:animEffect transition="in" filter="wipe(up)">
                                      <p:cBhvr>
                                        <p:cTn id="177" dur="500"/>
                                        <p:tgtEl>
                                          <p:spTgt spid="10249"/>
                                        </p:tgtEl>
                                      </p:cBhvr>
                                    </p:animEffect>
                                  </p:childTnLst>
                                </p:cTn>
                              </p:par>
                            </p:childTnLst>
                          </p:cTn>
                        </p:par>
                        <p:par>
                          <p:cTn id="178" fill="hold">
                            <p:stCondLst>
                              <p:cond delay="500"/>
                            </p:stCondLst>
                            <p:childTnLst>
                              <p:par>
                                <p:cTn id="179" presetID="22" presetClass="entr" presetSubtype="8" fill="hold" grpId="0" nodeType="afterEffect">
                                  <p:stCondLst>
                                    <p:cond delay="0"/>
                                  </p:stCondLst>
                                  <p:childTnLst>
                                    <p:set>
                                      <p:cBhvr>
                                        <p:cTn id="180" dur="1" fill="hold">
                                          <p:stCondLst>
                                            <p:cond delay="0"/>
                                          </p:stCondLst>
                                        </p:cTn>
                                        <p:tgtEl>
                                          <p:spTgt spid="10298"/>
                                        </p:tgtEl>
                                        <p:attrNameLst>
                                          <p:attrName>style.visibility</p:attrName>
                                        </p:attrNameLst>
                                      </p:cBhvr>
                                      <p:to>
                                        <p:strVal val="visible"/>
                                      </p:to>
                                    </p:set>
                                    <p:animEffect transition="in" filter="wipe(left)">
                                      <p:cBhvr>
                                        <p:cTn id="181" dur="500"/>
                                        <p:tgtEl>
                                          <p:spTgt spid="10298"/>
                                        </p:tgtEl>
                                      </p:cBhvr>
                                    </p:animEffect>
                                  </p:childTnLst>
                                </p:cTn>
                              </p:par>
                            </p:childTnLst>
                          </p:cTn>
                        </p:par>
                        <p:par>
                          <p:cTn id="182" fill="hold">
                            <p:stCondLst>
                              <p:cond delay="1000"/>
                            </p:stCondLst>
                            <p:childTnLst>
                              <p:par>
                                <p:cTn id="183" presetID="22" presetClass="entr" presetSubtype="1" fill="hold" nodeType="afterEffect">
                                  <p:stCondLst>
                                    <p:cond delay="0"/>
                                  </p:stCondLst>
                                  <p:childTnLst>
                                    <p:set>
                                      <p:cBhvr>
                                        <p:cTn id="184" dur="1" fill="hold">
                                          <p:stCondLst>
                                            <p:cond delay="0"/>
                                          </p:stCondLst>
                                        </p:cTn>
                                        <p:tgtEl>
                                          <p:spTgt spid="10250"/>
                                        </p:tgtEl>
                                        <p:attrNameLst>
                                          <p:attrName>style.visibility</p:attrName>
                                        </p:attrNameLst>
                                      </p:cBhvr>
                                      <p:to>
                                        <p:strVal val="visible"/>
                                      </p:to>
                                    </p:set>
                                    <p:animEffect transition="in" filter="wipe(up)">
                                      <p:cBhvr>
                                        <p:cTn id="185" dur="500"/>
                                        <p:tgtEl>
                                          <p:spTgt spid="10250"/>
                                        </p:tgtEl>
                                      </p:cBhvr>
                                    </p:animEffect>
                                  </p:childTnLst>
                                </p:cTn>
                              </p:par>
                            </p:childTnLst>
                          </p:cTn>
                        </p:par>
                        <p:par>
                          <p:cTn id="186" fill="hold">
                            <p:stCondLst>
                              <p:cond delay="1500"/>
                            </p:stCondLst>
                            <p:childTnLst>
                              <p:par>
                                <p:cTn id="187" presetID="22" presetClass="entr" presetSubtype="8" fill="hold" grpId="0" nodeType="afterEffect">
                                  <p:stCondLst>
                                    <p:cond delay="0"/>
                                  </p:stCondLst>
                                  <p:childTnLst>
                                    <p:set>
                                      <p:cBhvr>
                                        <p:cTn id="188" dur="1" fill="hold">
                                          <p:stCondLst>
                                            <p:cond delay="0"/>
                                          </p:stCondLst>
                                        </p:cTn>
                                        <p:tgtEl>
                                          <p:spTgt spid="10299"/>
                                        </p:tgtEl>
                                        <p:attrNameLst>
                                          <p:attrName>style.visibility</p:attrName>
                                        </p:attrNameLst>
                                      </p:cBhvr>
                                      <p:to>
                                        <p:strVal val="visible"/>
                                      </p:to>
                                    </p:set>
                                    <p:animEffect transition="in" filter="wipe(left)">
                                      <p:cBhvr>
                                        <p:cTn id="189" dur="500"/>
                                        <p:tgtEl>
                                          <p:spTgt spid="10299"/>
                                        </p:tgtEl>
                                      </p:cBhvr>
                                    </p:animEffect>
                                  </p:childTnLst>
                                </p:cTn>
                              </p:par>
                            </p:childTnLst>
                          </p:cTn>
                        </p:par>
                      </p:childTnLst>
                    </p:cTn>
                  </p:par>
                  <p:par>
                    <p:cTn id="190" fill="hold">
                      <p:stCondLst>
                        <p:cond delay="indefinite"/>
                      </p:stCondLst>
                      <p:childTnLst>
                        <p:par>
                          <p:cTn id="191" fill="hold">
                            <p:stCondLst>
                              <p:cond delay="0"/>
                            </p:stCondLst>
                            <p:childTnLst>
                              <p:par>
                                <p:cTn id="192" presetID="22" presetClass="entr" presetSubtype="8" fill="hold" grpId="0" nodeType="clickEffect">
                                  <p:stCondLst>
                                    <p:cond delay="0"/>
                                  </p:stCondLst>
                                  <p:childTnLst>
                                    <p:set>
                                      <p:cBhvr>
                                        <p:cTn id="193" dur="1" fill="hold">
                                          <p:stCondLst>
                                            <p:cond delay="0"/>
                                          </p:stCondLst>
                                        </p:cTn>
                                        <p:tgtEl>
                                          <p:spTgt spid="10253"/>
                                        </p:tgtEl>
                                        <p:attrNameLst>
                                          <p:attrName>style.visibility</p:attrName>
                                        </p:attrNameLst>
                                      </p:cBhvr>
                                      <p:to>
                                        <p:strVal val="visible"/>
                                      </p:to>
                                    </p:set>
                                    <p:animEffect transition="in" filter="wipe(left)">
                                      <p:cBhvr>
                                        <p:cTn id="194" dur="500"/>
                                        <p:tgtEl>
                                          <p:spTgt spid="10253"/>
                                        </p:tgtEl>
                                      </p:cBhvr>
                                    </p:animEffect>
                                  </p:childTnLst>
                                </p:cTn>
                              </p:par>
                            </p:childTnLst>
                          </p:cTn>
                        </p:par>
                        <p:par>
                          <p:cTn id="195" fill="hold">
                            <p:stCondLst>
                              <p:cond delay="500"/>
                            </p:stCondLst>
                            <p:childTnLst>
                              <p:par>
                                <p:cTn id="196" presetID="22" presetClass="entr" presetSubtype="1" fill="hold" grpId="0" nodeType="afterEffect">
                                  <p:stCondLst>
                                    <p:cond delay="0"/>
                                  </p:stCondLst>
                                  <p:childTnLst>
                                    <p:set>
                                      <p:cBhvr>
                                        <p:cTn id="197" dur="1" fill="hold">
                                          <p:stCondLst>
                                            <p:cond delay="0"/>
                                          </p:stCondLst>
                                        </p:cTn>
                                        <p:tgtEl>
                                          <p:spTgt spid="10254"/>
                                        </p:tgtEl>
                                        <p:attrNameLst>
                                          <p:attrName>style.visibility</p:attrName>
                                        </p:attrNameLst>
                                      </p:cBhvr>
                                      <p:to>
                                        <p:strVal val="visible"/>
                                      </p:to>
                                    </p:set>
                                    <p:animEffect transition="in" filter="wipe(up)">
                                      <p:cBhvr>
                                        <p:cTn id="198" dur="500"/>
                                        <p:tgtEl>
                                          <p:spTgt spid="10254"/>
                                        </p:tgtEl>
                                      </p:cBhvr>
                                    </p:animEffect>
                                  </p:childTnLst>
                                </p:cTn>
                              </p:par>
                            </p:childTnLst>
                          </p:cTn>
                        </p:par>
                        <p:par>
                          <p:cTn id="199" fill="hold">
                            <p:stCondLst>
                              <p:cond delay="1000"/>
                            </p:stCondLst>
                            <p:childTnLst>
                              <p:par>
                                <p:cTn id="200" presetID="22" presetClass="entr" presetSubtype="8" fill="hold" grpId="0" nodeType="afterEffect">
                                  <p:stCondLst>
                                    <p:cond delay="0"/>
                                  </p:stCondLst>
                                  <p:childTnLst>
                                    <p:set>
                                      <p:cBhvr>
                                        <p:cTn id="201" dur="1" fill="hold">
                                          <p:stCondLst>
                                            <p:cond delay="0"/>
                                          </p:stCondLst>
                                        </p:cTn>
                                        <p:tgtEl>
                                          <p:spTgt spid="10306"/>
                                        </p:tgtEl>
                                        <p:attrNameLst>
                                          <p:attrName>style.visibility</p:attrName>
                                        </p:attrNameLst>
                                      </p:cBhvr>
                                      <p:to>
                                        <p:strVal val="visible"/>
                                      </p:to>
                                    </p:set>
                                    <p:animEffect transition="in" filter="wipe(left)">
                                      <p:cBhvr>
                                        <p:cTn id="202" dur="500"/>
                                        <p:tgtEl>
                                          <p:spTgt spid="10306"/>
                                        </p:tgtEl>
                                      </p:cBhvr>
                                    </p:animEffect>
                                  </p:childTnLst>
                                </p:cTn>
                              </p:par>
                            </p:childTnLst>
                          </p:cTn>
                        </p:par>
                        <p:par>
                          <p:cTn id="203" fill="hold">
                            <p:stCondLst>
                              <p:cond delay="1500"/>
                            </p:stCondLst>
                            <p:childTnLst>
                              <p:par>
                                <p:cTn id="204" presetID="22" presetClass="entr" presetSubtype="8" fill="hold" nodeType="afterEffect">
                                  <p:stCondLst>
                                    <p:cond delay="0"/>
                                  </p:stCondLst>
                                  <p:childTnLst>
                                    <p:set>
                                      <p:cBhvr>
                                        <p:cTn id="205" dur="1" fill="hold">
                                          <p:stCondLst>
                                            <p:cond delay="0"/>
                                          </p:stCondLst>
                                        </p:cTn>
                                        <p:tgtEl>
                                          <p:spTgt spid="184361"/>
                                        </p:tgtEl>
                                        <p:attrNameLst>
                                          <p:attrName>style.visibility</p:attrName>
                                        </p:attrNameLst>
                                      </p:cBhvr>
                                      <p:to>
                                        <p:strVal val="visible"/>
                                      </p:to>
                                    </p:set>
                                    <p:animEffect transition="in" filter="wipe(left)">
                                      <p:cBhvr>
                                        <p:cTn id="206" dur="500"/>
                                        <p:tgtEl>
                                          <p:spTgt spid="184361"/>
                                        </p:tgtEl>
                                      </p:cBhvr>
                                    </p:animEffect>
                                  </p:childTnLst>
                                </p:cTn>
                              </p:par>
                            </p:childTnLst>
                          </p:cTn>
                        </p:par>
                      </p:childTnLst>
                    </p:cTn>
                  </p:par>
                  <p:par>
                    <p:cTn id="207" fill="hold">
                      <p:stCondLst>
                        <p:cond delay="indefinite"/>
                      </p:stCondLst>
                      <p:childTnLst>
                        <p:par>
                          <p:cTn id="208" fill="hold">
                            <p:stCondLst>
                              <p:cond delay="0"/>
                            </p:stCondLst>
                            <p:childTnLst>
                              <p:par>
                                <p:cTn id="209" presetID="22" presetClass="entr" presetSubtype="1" fill="hold" grpId="0" nodeType="clickEffect">
                                  <p:stCondLst>
                                    <p:cond delay="0"/>
                                  </p:stCondLst>
                                  <p:childTnLst>
                                    <p:set>
                                      <p:cBhvr>
                                        <p:cTn id="210" dur="1" fill="hold">
                                          <p:stCondLst>
                                            <p:cond delay="0"/>
                                          </p:stCondLst>
                                        </p:cTn>
                                        <p:tgtEl>
                                          <p:spTgt spid="10275"/>
                                        </p:tgtEl>
                                        <p:attrNameLst>
                                          <p:attrName>style.visibility</p:attrName>
                                        </p:attrNameLst>
                                      </p:cBhvr>
                                      <p:to>
                                        <p:strVal val="visible"/>
                                      </p:to>
                                    </p:set>
                                    <p:animEffect transition="in" filter="wipe(up)">
                                      <p:cBhvr>
                                        <p:cTn id="211" dur="500"/>
                                        <p:tgtEl>
                                          <p:spTgt spid="10275"/>
                                        </p:tgtEl>
                                      </p:cBhvr>
                                    </p:animEffect>
                                  </p:childTnLst>
                                </p:cTn>
                              </p:par>
                            </p:childTnLst>
                          </p:cTn>
                        </p:par>
                        <p:par>
                          <p:cTn id="212" fill="hold">
                            <p:stCondLst>
                              <p:cond delay="500"/>
                            </p:stCondLst>
                            <p:childTnLst>
                              <p:par>
                                <p:cTn id="213" presetID="22" presetClass="entr" presetSubtype="8" fill="hold" grpId="0" nodeType="afterEffect">
                                  <p:stCondLst>
                                    <p:cond delay="0"/>
                                  </p:stCondLst>
                                  <p:childTnLst>
                                    <p:set>
                                      <p:cBhvr>
                                        <p:cTn id="214" dur="1" fill="hold">
                                          <p:stCondLst>
                                            <p:cond delay="0"/>
                                          </p:stCondLst>
                                        </p:cTn>
                                        <p:tgtEl>
                                          <p:spTgt spid="10276"/>
                                        </p:tgtEl>
                                        <p:attrNameLst>
                                          <p:attrName>style.visibility</p:attrName>
                                        </p:attrNameLst>
                                      </p:cBhvr>
                                      <p:to>
                                        <p:strVal val="visible"/>
                                      </p:to>
                                    </p:set>
                                    <p:animEffect transition="in" filter="wipe(left)">
                                      <p:cBhvr>
                                        <p:cTn id="215" dur="500"/>
                                        <p:tgtEl>
                                          <p:spTgt spid="10276"/>
                                        </p:tgtEl>
                                      </p:cBhvr>
                                    </p:animEffect>
                                  </p:childTnLst>
                                </p:cTn>
                              </p:par>
                            </p:childTnLst>
                          </p:cTn>
                        </p:par>
                        <p:par>
                          <p:cTn id="216" fill="hold">
                            <p:stCondLst>
                              <p:cond delay="1000"/>
                            </p:stCondLst>
                            <p:childTnLst>
                              <p:par>
                                <p:cTn id="217" presetID="22" presetClass="entr" presetSubtype="8" fill="hold" grpId="0" nodeType="afterEffect">
                                  <p:stCondLst>
                                    <p:cond delay="0"/>
                                  </p:stCondLst>
                                  <p:childTnLst>
                                    <p:set>
                                      <p:cBhvr>
                                        <p:cTn id="218" dur="1" fill="hold">
                                          <p:stCondLst>
                                            <p:cond delay="0"/>
                                          </p:stCondLst>
                                        </p:cTn>
                                        <p:tgtEl>
                                          <p:spTgt spid="10277"/>
                                        </p:tgtEl>
                                        <p:attrNameLst>
                                          <p:attrName>style.visibility</p:attrName>
                                        </p:attrNameLst>
                                      </p:cBhvr>
                                      <p:to>
                                        <p:strVal val="visible"/>
                                      </p:to>
                                    </p:set>
                                    <p:animEffect transition="in" filter="wipe(left)">
                                      <p:cBhvr>
                                        <p:cTn id="219" dur="500"/>
                                        <p:tgtEl>
                                          <p:spTgt spid="10277"/>
                                        </p:tgtEl>
                                      </p:cBhvr>
                                    </p:animEffect>
                                  </p:childTnLst>
                                </p:cTn>
                              </p:par>
                            </p:childTnLst>
                          </p:cTn>
                        </p:par>
                        <p:par>
                          <p:cTn id="220" fill="hold">
                            <p:stCondLst>
                              <p:cond delay="1500"/>
                            </p:stCondLst>
                            <p:childTnLst>
                              <p:par>
                                <p:cTn id="221" presetID="22" presetClass="entr" presetSubtype="8" fill="hold" grpId="0" nodeType="afterEffect">
                                  <p:stCondLst>
                                    <p:cond delay="0"/>
                                  </p:stCondLst>
                                  <p:childTnLst>
                                    <p:set>
                                      <p:cBhvr>
                                        <p:cTn id="222" dur="1" fill="hold">
                                          <p:stCondLst>
                                            <p:cond delay="0"/>
                                          </p:stCondLst>
                                        </p:cTn>
                                        <p:tgtEl>
                                          <p:spTgt spid="10278"/>
                                        </p:tgtEl>
                                        <p:attrNameLst>
                                          <p:attrName>style.visibility</p:attrName>
                                        </p:attrNameLst>
                                      </p:cBhvr>
                                      <p:to>
                                        <p:strVal val="visible"/>
                                      </p:to>
                                    </p:set>
                                    <p:animEffect transition="in" filter="wipe(left)">
                                      <p:cBhvr>
                                        <p:cTn id="223" dur="500"/>
                                        <p:tgtEl>
                                          <p:spTgt spid="10278"/>
                                        </p:tgtEl>
                                      </p:cBhvr>
                                    </p:animEffect>
                                  </p:childTnLst>
                                </p:cTn>
                              </p:par>
                            </p:childTnLst>
                          </p:cTn>
                        </p:par>
                        <p:par>
                          <p:cTn id="224" fill="hold">
                            <p:stCondLst>
                              <p:cond delay="2000"/>
                            </p:stCondLst>
                            <p:childTnLst>
                              <p:par>
                                <p:cTn id="225" presetID="22" presetClass="entr" presetSubtype="1" fill="hold" grpId="0" nodeType="afterEffect">
                                  <p:stCondLst>
                                    <p:cond delay="0"/>
                                  </p:stCondLst>
                                  <p:childTnLst>
                                    <p:set>
                                      <p:cBhvr>
                                        <p:cTn id="226" dur="1" fill="hold">
                                          <p:stCondLst>
                                            <p:cond delay="0"/>
                                          </p:stCondLst>
                                        </p:cTn>
                                        <p:tgtEl>
                                          <p:spTgt spid="10279"/>
                                        </p:tgtEl>
                                        <p:attrNameLst>
                                          <p:attrName>style.visibility</p:attrName>
                                        </p:attrNameLst>
                                      </p:cBhvr>
                                      <p:to>
                                        <p:strVal val="visible"/>
                                      </p:to>
                                    </p:set>
                                    <p:animEffect transition="in" filter="wipe(up)">
                                      <p:cBhvr>
                                        <p:cTn id="227" dur="500"/>
                                        <p:tgtEl>
                                          <p:spTgt spid="10279"/>
                                        </p:tgtEl>
                                      </p:cBhvr>
                                    </p:animEffect>
                                  </p:childTnLst>
                                </p:cTn>
                              </p:par>
                            </p:childTnLst>
                          </p:cTn>
                        </p:par>
                        <p:par>
                          <p:cTn id="228" fill="hold">
                            <p:stCondLst>
                              <p:cond delay="2500"/>
                            </p:stCondLst>
                            <p:childTnLst>
                              <p:par>
                                <p:cTn id="229" presetID="22" presetClass="entr" presetSubtype="1" fill="hold" grpId="0" nodeType="afterEffect">
                                  <p:stCondLst>
                                    <p:cond delay="0"/>
                                  </p:stCondLst>
                                  <p:childTnLst>
                                    <p:set>
                                      <p:cBhvr>
                                        <p:cTn id="230" dur="1" fill="hold">
                                          <p:stCondLst>
                                            <p:cond delay="0"/>
                                          </p:stCondLst>
                                        </p:cTn>
                                        <p:tgtEl>
                                          <p:spTgt spid="10281"/>
                                        </p:tgtEl>
                                        <p:attrNameLst>
                                          <p:attrName>style.visibility</p:attrName>
                                        </p:attrNameLst>
                                      </p:cBhvr>
                                      <p:to>
                                        <p:strVal val="visible"/>
                                      </p:to>
                                    </p:set>
                                    <p:animEffect transition="in" filter="wipe(up)">
                                      <p:cBhvr>
                                        <p:cTn id="231" dur="500"/>
                                        <p:tgtEl>
                                          <p:spTgt spid="10281"/>
                                        </p:tgtEl>
                                      </p:cBhvr>
                                    </p:animEffect>
                                  </p:childTnLst>
                                </p:cTn>
                              </p:par>
                            </p:childTnLst>
                          </p:cTn>
                        </p:par>
                        <p:par>
                          <p:cTn id="232" fill="hold">
                            <p:stCondLst>
                              <p:cond delay="3000"/>
                            </p:stCondLst>
                            <p:childTnLst>
                              <p:par>
                                <p:cTn id="233" presetID="22" presetClass="entr" presetSubtype="1" fill="hold" grpId="0" nodeType="afterEffect">
                                  <p:stCondLst>
                                    <p:cond delay="0"/>
                                  </p:stCondLst>
                                  <p:childTnLst>
                                    <p:set>
                                      <p:cBhvr>
                                        <p:cTn id="234" dur="1" fill="hold">
                                          <p:stCondLst>
                                            <p:cond delay="0"/>
                                          </p:stCondLst>
                                        </p:cTn>
                                        <p:tgtEl>
                                          <p:spTgt spid="10280"/>
                                        </p:tgtEl>
                                        <p:attrNameLst>
                                          <p:attrName>style.visibility</p:attrName>
                                        </p:attrNameLst>
                                      </p:cBhvr>
                                      <p:to>
                                        <p:strVal val="visible"/>
                                      </p:to>
                                    </p:set>
                                    <p:animEffect transition="in" filter="wipe(up)">
                                      <p:cBhvr>
                                        <p:cTn id="235" dur="500"/>
                                        <p:tgtEl>
                                          <p:spTgt spid="10280"/>
                                        </p:tgtEl>
                                      </p:cBhvr>
                                    </p:animEffect>
                                  </p:childTnLst>
                                </p:cTn>
                              </p:par>
                            </p:childTnLst>
                          </p:cTn>
                        </p:par>
                        <p:par>
                          <p:cTn id="236" fill="hold">
                            <p:stCondLst>
                              <p:cond delay="3500"/>
                            </p:stCondLst>
                            <p:childTnLst>
                              <p:par>
                                <p:cTn id="237" presetID="22" presetClass="entr" presetSubtype="1" fill="hold" grpId="0" nodeType="afterEffect">
                                  <p:stCondLst>
                                    <p:cond delay="0"/>
                                  </p:stCondLst>
                                  <p:childTnLst>
                                    <p:set>
                                      <p:cBhvr>
                                        <p:cTn id="238" dur="1" fill="hold">
                                          <p:stCondLst>
                                            <p:cond delay="0"/>
                                          </p:stCondLst>
                                        </p:cTn>
                                        <p:tgtEl>
                                          <p:spTgt spid="10290"/>
                                        </p:tgtEl>
                                        <p:attrNameLst>
                                          <p:attrName>style.visibility</p:attrName>
                                        </p:attrNameLst>
                                      </p:cBhvr>
                                      <p:to>
                                        <p:strVal val="visible"/>
                                      </p:to>
                                    </p:set>
                                    <p:animEffect transition="in" filter="wipe(up)">
                                      <p:cBhvr>
                                        <p:cTn id="239" dur="500"/>
                                        <p:tgtEl>
                                          <p:spTgt spid="10290"/>
                                        </p:tgtEl>
                                      </p:cBhvr>
                                    </p:animEffect>
                                  </p:childTnLst>
                                </p:cTn>
                              </p:par>
                            </p:childTnLst>
                          </p:cTn>
                        </p:par>
                        <p:par>
                          <p:cTn id="240" fill="hold">
                            <p:stCondLst>
                              <p:cond delay="4000"/>
                            </p:stCondLst>
                            <p:childTnLst>
                              <p:par>
                                <p:cTn id="241" presetID="22" presetClass="entr" presetSubtype="4" fill="hold" grpId="0" nodeType="afterEffect">
                                  <p:stCondLst>
                                    <p:cond delay="0"/>
                                  </p:stCondLst>
                                  <p:childTnLst>
                                    <p:set>
                                      <p:cBhvr>
                                        <p:cTn id="242" dur="1" fill="hold">
                                          <p:stCondLst>
                                            <p:cond delay="0"/>
                                          </p:stCondLst>
                                        </p:cTn>
                                        <p:tgtEl>
                                          <p:spTgt spid="10289"/>
                                        </p:tgtEl>
                                        <p:attrNameLst>
                                          <p:attrName>style.visibility</p:attrName>
                                        </p:attrNameLst>
                                      </p:cBhvr>
                                      <p:to>
                                        <p:strVal val="visible"/>
                                      </p:to>
                                    </p:set>
                                    <p:animEffect transition="in" filter="wipe(down)">
                                      <p:cBhvr>
                                        <p:cTn id="243" dur="500"/>
                                        <p:tgtEl>
                                          <p:spTgt spid="10289"/>
                                        </p:tgtEl>
                                      </p:cBhvr>
                                    </p:animEffect>
                                  </p:childTnLst>
                                </p:cTn>
                              </p:par>
                            </p:childTnLst>
                          </p:cTn>
                        </p:par>
                        <p:par>
                          <p:cTn id="244" fill="hold">
                            <p:stCondLst>
                              <p:cond delay="4500"/>
                            </p:stCondLst>
                            <p:childTnLst>
                              <p:par>
                                <p:cTn id="245" presetID="22" presetClass="entr" presetSubtype="1" fill="hold" nodeType="afterEffect">
                                  <p:stCondLst>
                                    <p:cond delay="0"/>
                                  </p:stCondLst>
                                  <p:childTnLst>
                                    <p:set>
                                      <p:cBhvr>
                                        <p:cTn id="246" dur="1" fill="hold">
                                          <p:stCondLst>
                                            <p:cond delay="0"/>
                                          </p:stCondLst>
                                        </p:cTn>
                                        <p:tgtEl>
                                          <p:spTgt spid="10247"/>
                                        </p:tgtEl>
                                        <p:attrNameLst>
                                          <p:attrName>style.visibility</p:attrName>
                                        </p:attrNameLst>
                                      </p:cBhvr>
                                      <p:to>
                                        <p:strVal val="visible"/>
                                      </p:to>
                                    </p:set>
                                    <p:animEffect transition="in" filter="wipe(up)">
                                      <p:cBhvr>
                                        <p:cTn id="247" dur="500"/>
                                        <p:tgtEl>
                                          <p:spTgt spid="10247"/>
                                        </p:tgtEl>
                                      </p:cBhvr>
                                    </p:animEffect>
                                  </p:childTnLst>
                                </p:cTn>
                              </p:par>
                            </p:childTnLst>
                          </p:cTn>
                        </p:par>
                        <p:par>
                          <p:cTn id="248" fill="hold">
                            <p:stCondLst>
                              <p:cond delay="5000"/>
                            </p:stCondLst>
                            <p:childTnLst>
                              <p:par>
                                <p:cTn id="249" presetID="22" presetClass="entr" presetSubtype="8" fill="hold" grpId="0" nodeType="afterEffect">
                                  <p:stCondLst>
                                    <p:cond delay="0"/>
                                  </p:stCondLst>
                                  <p:childTnLst>
                                    <p:set>
                                      <p:cBhvr>
                                        <p:cTn id="250" dur="1" fill="hold">
                                          <p:stCondLst>
                                            <p:cond delay="0"/>
                                          </p:stCondLst>
                                        </p:cTn>
                                        <p:tgtEl>
                                          <p:spTgt spid="10297"/>
                                        </p:tgtEl>
                                        <p:attrNameLst>
                                          <p:attrName>style.visibility</p:attrName>
                                        </p:attrNameLst>
                                      </p:cBhvr>
                                      <p:to>
                                        <p:strVal val="visible"/>
                                      </p:to>
                                    </p:set>
                                    <p:animEffect transition="in" filter="wipe(left)">
                                      <p:cBhvr>
                                        <p:cTn id="251" dur="500"/>
                                        <p:tgtEl>
                                          <p:spTgt spid="10297"/>
                                        </p:tgtEl>
                                      </p:cBhvr>
                                    </p:animEffect>
                                  </p:childTnLst>
                                </p:cTn>
                              </p:par>
                            </p:childTnLst>
                          </p:cTn>
                        </p:par>
                        <p:par>
                          <p:cTn id="252" fill="hold">
                            <p:stCondLst>
                              <p:cond delay="5500"/>
                            </p:stCondLst>
                            <p:childTnLst>
                              <p:par>
                                <p:cTn id="253" presetID="22" presetClass="entr" presetSubtype="8" fill="hold" grpId="0" nodeType="afterEffect">
                                  <p:stCondLst>
                                    <p:cond delay="0"/>
                                  </p:stCondLst>
                                  <p:childTnLst>
                                    <p:set>
                                      <p:cBhvr>
                                        <p:cTn id="254" dur="1" fill="hold">
                                          <p:stCondLst>
                                            <p:cond delay="0"/>
                                          </p:stCondLst>
                                        </p:cTn>
                                        <p:tgtEl>
                                          <p:spTgt spid="10303"/>
                                        </p:tgtEl>
                                        <p:attrNameLst>
                                          <p:attrName>style.visibility</p:attrName>
                                        </p:attrNameLst>
                                      </p:cBhvr>
                                      <p:to>
                                        <p:strVal val="visible"/>
                                      </p:to>
                                    </p:set>
                                    <p:animEffect transition="in" filter="wipe(left)">
                                      <p:cBhvr>
                                        <p:cTn id="255" dur="500"/>
                                        <p:tgtEl>
                                          <p:spTgt spid="10303"/>
                                        </p:tgtEl>
                                      </p:cBhvr>
                                    </p:animEffect>
                                  </p:childTnLst>
                                </p:cTn>
                              </p:par>
                            </p:childTnLst>
                          </p:cTn>
                        </p:par>
                      </p:childTnLst>
                    </p:cTn>
                  </p:par>
                  <p:par>
                    <p:cTn id="256" fill="hold">
                      <p:stCondLst>
                        <p:cond delay="indefinite"/>
                      </p:stCondLst>
                      <p:childTnLst>
                        <p:par>
                          <p:cTn id="257" fill="hold">
                            <p:stCondLst>
                              <p:cond delay="0"/>
                            </p:stCondLst>
                            <p:childTnLst>
                              <p:par>
                                <p:cTn id="258" presetID="22" presetClass="entr" presetSubtype="8" fill="hold" grpId="0" nodeType="clickEffect">
                                  <p:stCondLst>
                                    <p:cond delay="0"/>
                                  </p:stCondLst>
                                  <p:childTnLst>
                                    <p:set>
                                      <p:cBhvr>
                                        <p:cTn id="259" dur="1" fill="hold">
                                          <p:stCondLst>
                                            <p:cond delay="0"/>
                                          </p:stCondLst>
                                        </p:cTn>
                                        <p:tgtEl>
                                          <p:spTgt spid="10282"/>
                                        </p:tgtEl>
                                        <p:attrNameLst>
                                          <p:attrName>style.visibility</p:attrName>
                                        </p:attrNameLst>
                                      </p:cBhvr>
                                      <p:to>
                                        <p:strVal val="visible"/>
                                      </p:to>
                                    </p:set>
                                    <p:animEffect transition="in" filter="wipe(left)">
                                      <p:cBhvr>
                                        <p:cTn id="260" dur="500"/>
                                        <p:tgtEl>
                                          <p:spTgt spid="10282"/>
                                        </p:tgtEl>
                                      </p:cBhvr>
                                    </p:animEffect>
                                  </p:childTnLst>
                                </p:cTn>
                              </p:par>
                            </p:childTnLst>
                          </p:cTn>
                        </p:par>
                        <p:par>
                          <p:cTn id="261" fill="hold">
                            <p:stCondLst>
                              <p:cond delay="500"/>
                            </p:stCondLst>
                            <p:childTnLst>
                              <p:par>
                                <p:cTn id="262" presetID="22" presetClass="entr" presetSubtype="8" fill="hold" grpId="0" nodeType="afterEffect">
                                  <p:stCondLst>
                                    <p:cond delay="0"/>
                                  </p:stCondLst>
                                  <p:childTnLst>
                                    <p:set>
                                      <p:cBhvr>
                                        <p:cTn id="263" dur="1" fill="hold">
                                          <p:stCondLst>
                                            <p:cond delay="0"/>
                                          </p:stCondLst>
                                        </p:cTn>
                                        <p:tgtEl>
                                          <p:spTgt spid="10267"/>
                                        </p:tgtEl>
                                        <p:attrNameLst>
                                          <p:attrName>style.visibility</p:attrName>
                                        </p:attrNameLst>
                                      </p:cBhvr>
                                      <p:to>
                                        <p:strVal val="visible"/>
                                      </p:to>
                                    </p:set>
                                    <p:animEffect transition="in" filter="wipe(left)">
                                      <p:cBhvr>
                                        <p:cTn id="264" dur="500"/>
                                        <p:tgtEl>
                                          <p:spTgt spid="10267"/>
                                        </p:tgtEl>
                                      </p:cBhvr>
                                    </p:animEffect>
                                  </p:childTnLst>
                                </p:cTn>
                              </p:par>
                            </p:childTnLst>
                          </p:cTn>
                        </p:par>
                        <p:par>
                          <p:cTn id="265" fill="hold">
                            <p:stCondLst>
                              <p:cond delay="1000"/>
                            </p:stCondLst>
                            <p:childTnLst>
                              <p:par>
                                <p:cTn id="266" presetID="22" presetClass="entr" presetSubtype="1" fill="hold" nodeType="afterEffect">
                                  <p:stCondLst>
                                    <p:cond delay="0"/>
                                  </p:stCondLst>
                                  <p:childTnLst>
                                    <p:set>
                                      <p:cBhvr>
                                        <p:cTn id="267" dur="1" fill="hold">
                                          <p:stCondLst>
                                            <p:cond delay="0"/>
                                          </p:stCondLst>
                                        </p:cTn>
                                        <p:tgtEl>
                                          <p:spTgt spid="10245"/>
                                        </p:tgtEl>
                                        <p:attrNameLst>
                                          <p:attrName>style.visibility</p:attrName>
                                        </p:attrNameLst>
                                      </p:cBhvr>
                                      <p:to>
                                        <p:strVal val="visible"/>
                                      </p:to>
                                    </p:set>
                                    <p:animEffect transition="in" filter="wipe(up)">
                                      <p:cBhvr>
                                        <p:cTn id="268" dur="500"/>
                                        <p:tgtEl>
                                          <p:spTgt spid="10245"/>
                                        </p:tgtEl>
                                      </p:cBhvr>
                                    </p:animEffect>
                                  </p:childTnLst>
                                </p:cTn>
                              </p:par>
                            </p:childTnLst>
                          </p:cTn>
                        </p:par>
                        <p:par>
                          <p:cTn id="269" fill="hold">
                            <p:stCondLst>
                              <p:cond delay="1500"/>
                            </p:stCondLst>
                            <p:childTnLst>
                              <p:par>
                                <p:cTn id="270" presetID="22" presetClass="entr" presetSubtype="8" fill="hold" grpId="0" nodeType="afterEffect">
                                  <p:stCondLst>
                                    <p:cond delay="0"/>
                                  </p:stCondLst>
                                  <p:childTnLst>
                                    <p:set>
                                      <p:cBhvr>
                                        <p:cTn id="271" dur="1" fill="hold">
                                          <p:stCondLst>
                                            <p:cond delay="0"/>
                                          </p:stCondLst>
                                        </p:cTn>
                                        <p:tgtEl>
                                          <p:spTgt spid="10265"/>
                                        </p:tgtEl>
                                        <p:attrNameLst>
                                          <p:attrName>style.visibility</p:attrName>
                                        </p:attrNameLst>
                                      </p:cBhvr>
                                      <p:to>
                                        <p:strVal val="visible"/>
                                      </p:to>
                                    </p:set>
                                    <p:animEffect transition="in" filter="wipe(left)">
                                      <p:cBhvr>
                                        <p:cTn id="272" dur="500"/>
                                        <p:tgtEl>
                                          <p:spTgt spid="10265"/>
                                        </p:tgtEl>
                                      </p:cBhvr>
                                    </p:animEffect>
                                  </p:childTnLst>
                                </p:cTn>
                              </p:par>
                            </p:childTnLst>
                          </p:cTn>
                        </p:par>
                        <p:par>
                          <p:cTn id="273" fill="hold">
                            <p:stCondLst>
                              <p:cond delay="2000"/>
                            </p:stCondLst>
                            <p:childTnLst>
                              <p:par>
                                <p:cTn id="274" presetID="23" presetClass="entr" presetSubtype="528" fill="hold" grpId="0" nodeType="afterEffect">
                                  <p:stCondLst>
                                    <p:cond delay="0"/>
                                  </p:stCondLst>
                                  <p:childTnLst>
                                    <p:set>
                                      <p:cBhvr>
                                        <p:cTn id="275" dur="1" fill="hold">
                                          <p:stCondLst>
                                            <p:cond delay="0"/>
                                          </p:stCondLst>
                                        </p:cTn>
                                        <p:tgtEl>
                                          <p:spTgt spid="10307"/>
                                        </p:tgtEl>
                                        <p:attrNameLst>
                                          <p:attrName>style.visibility</p:attrName>
                                        </p:attrNameLst>
                                      </p:cBhvr>
                                      <p:to>
                                        <p:strVal val="visible"/>
                                      </p:to>
                                    </p:set>
                                    <p:anim calcmode="lin" valueType="num">
                                      <p:cBhvr>
                                        <p:cTn id="276" dur="500" fill="hold"/>
                                        <p:tgtEl>
                                          <p:spTgt spid="10307"/>
                                        </p:tgtEl>
                                        <p:attrNameLst>
                                          <p:attrName>ppt_w</p:attrName>
                                        </p:attrNameLst>
                                      </p:cBhvr>
                                      <p:tavLst>
                                        <p:tav tm="0">
                                          <p:val>
                                            <p:fltVal val="0"/>
                                          </p:val>
                                        </p:tav>
                                        <p:tav tm="100000">
                                          <p:val>
                                            <p:strVal val="#ppt_w"/>
                                          </p:val>
                                        </p:tav>
                                      </p:tavLst>
                                    </p:anim>
                                    <p:anim calcmode="lin" valueType="num">
                                      <p:cBhvr>
                                        <p:cTn id="277" dur="500" fill="hold"/>
                                        <p:tgtEl>
                                          <p:spTgt spid="10307"/>
                                        </p:tgtEl>
                                        <p:attrNameLst>
                                          <p:attrName>ppt_h</p:attrName>
                                        </p:attrNameLst>
                                      </p:cBhvr>
                                      <p:tavLst>
                                        <p:tav tm="0">
                                          <p:val>
                                            <p:fltVal val="0"/>
                                          </p:val>
                                        </p:tav>
                                        <p:tav tm="100000">
                                          <p:val>
                                            <p:strVal val="#ppt_h"/>
                                          </p:val>
                                        </p:tav>
                                      </p:tavLst>
                                    </p:anim>
                                    <p:anim calcmode="lin" valueType="num">
                                      <p:cBhvr>
                                        <p:cTn id="278" dur="500" fill="hold"/>
                                        <p:tgtEl>
                                          <p:spTgt spid="10307"/>
                                        </p:tgtEl>
                                        <p:attrNameLst>
                                          <p:attrName>ppt_x</p:attrName>
                                        </p:attrNameLst>
                                      </p:cBhvr>
                                      <p:tavLst>
                                        <p:tav tm="0">
                                          <p:val>
                                            <p:fltVal val="0.5"/>
                                          </p:val>
                                        </p:tav>
                                        <p:tav tm="100000">
                                          <p:val>
                                            <p:strVal val="#ppt_x"/>
                                          </p:val>
                                        </p:tav>
                                      </p:tavLst>
                                    </p:anim>
                                    <p:anim calcmode="lin" valueType="num">
                                      <p:cBhvr>
                                        <p:cTn id="279" dur="500" fill="hold"/>
                                        <p:tgtEl>
                                          <p:spTgt spid="1030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03" grpId="0" animBg="1"/>
      <p:bldP spid="10304" grpId="0" animBg="1"/>
      <p:bldP spid="10305" grpId="0" animBg="1"/>
      <p:bldP spid="10252" grpId="0" animBg="1"/>
      <p:bldP spid="10253" grpId="0" animBg="1"/>
      <p:bldP spid="10254" grpId="0" animBg="1"/>
      <p:bldP spid="10255" grpId="0" autoUpdateAnimBg="0"/>
      <p:bldP spid="10256" grpId="0" animBg="1"/>
      <p:bldP spid="10257" grpId="0" animBg="1"/>
      <p:bldP spid="10258" grpId="0" autoUpdateAnimBg="0"/>
      <p:bldP spid="10259" grpId="0" animBg="1"/>
      <p:bldP spid="10260" grpId="0" animBg="1"/>
      <p:bldP spid="10262" grpId="0" animBg="1"/>
      <p:bldP spid="10261" grpId="0" animBg="1"/>
      <p:bldP spid="10263" grpId="0" animBg="1" autoUpdateAnimBg="0"/>
      <p:bldP spid="10264" grpId="0" animBg="1"/>
      <p:bldP spid="10265" grpId="0" animBg="1"/>
      <p:bldP spid="10266" grpId="0" autoUpdateAnimBg="0"/>
      <p:bldP spid="10267" grpId="0" autoUpdateAnimBg="0"/>
      <p:bldP spid="10268" grpId="0" animBg="1" autoUpdateAnimBg="0"/>
      <p:bldP spid="10269" grpId="0" autoUpdateAnimBg="0"/>
      <p:bldP spid="10270" grpId="0" animBg="1" autoUpdateAnimBg="0"/>
      <p:bldP spid="10271" grpId="0" autoUpdateAnimBg="0"/>
      <p:bldP spid="10272" grpId="0" animBg="1" autoUpdateAnimBg="0"/>
      <p:bldP spid="10273" grpId="0" animBg="1" autoUpdateAnimBg="0"/>
      <p:bldP spid="10274" grpId="0" animBg="1" autoUpdateAnimBg="0"/>
      <p:bldP spid="10275" grpId="0" animBg="1" autoUpdateAnimBg="0"/>
      <p:bldP spid="10276" grpId="0" autoUpdateAnimBg="0"/>
      <p:bldP spid="10277" grpId="0" animBg="1" autoUpdateAnimBg="0"/>
      <p:bldP spid="10278" grpId="0" autoUpdateAnimBg="0"/>
      <p:bldP spid="10279" grpId="0" animBg="1" autoUpdateAnimBg="0"/>
      <p:bldP spid="10280" grpId="0" animBg="1" autoUpdateAnimBg="0"/>
      <p:bldP spid="10281" grpId="0" animBg="1" autoUpdateAnimBg="0"/>
      <p:bldP spid="10282" grpId="0" animBg="1"/>
      <p:bldP spid="10283" grpId="0" animBg="1"/>
      <p:bldP spid="184364" grpId="0" animBg="1" autoUpdateAnimBg="0"/>
      <p:bldP spid="10287" grpId="0" animBg="1"/>
      <p:bldP spid="10288" grpId="0" animBg="1"/>
      <p:bldP spid="10289" grpId="0" animBg="1"/>
      <p:bldP spid="10290" grpId="0" animBg="1"/>
      <p:bldP spid="10291" grpId="0" animBg="1"/>
      <p:bldP spid="10292" grpId="0" animBg="1"/>
      <p:bldP spid="10293" grpId="0" animBg="1"/>
      <p:bldP spid="184372" grpId="0" animBg="1" autoUpdateAnimBg="0"/>
      <p:bldP spid="10296" grpId="0" autoUpdateAnimBg="0"/>
      <p:bldP spid="10297" grpId="0" autoUpdateAnimBg="0"/>
      <p:bldP spid="10298" grpId="0" autoUpdateAnimBg="0"/>
      <p:bldP spid="10299" grpId="0" autoUpdateAnimBg="0"/>
      <p:bldP spid="184386" grpId="0" autoUpdateAnimBg="0"/>
      <p:bldP spid="10302" grpId="0" autoUpdateAnimBg="0"/>
      <p:bldP spid="10306" grpId="0" autoUpdateAnimBg="0"/>
      <p:bldP spid="10307"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ChangeArrowheads="1"/>
          </p:cNvSpPr>
          <p:nvPr/>
        </p:nvSpPr>
        <p:spPr bwMode="auto">
          <a:xfrm>
            <a:off x="457200" y="3733800"/>
            <a:ext cx="2819400" cy="2362200"/>
          </a:xfrm>
          <a:prstGeom prst="rect">
            <a:avLst/>
          </a:prstGeom>
          <a:solidFill>
            <a:srgbClr val="CCFFFF"/>
          </a:solidFill>
          <a:ln w="15875">
            <a:solidFill>
              <a:schemeClr val="tx1"/>
            </a:solidFill>
            <a:miter lim="800000"/>
            <a:headEnd/>
            <a:tailEnd/>
          </a:ln>
        </p:spPr>
        <p:txBody>
          <a:bodyPr anchor="ctr"/>
          <a:lstStyle/>
          <a:p>
            <a:pPr eaLnBrk="1" hangingPunct="1"/>
            <a:endParaRPr lang="de-DE"/>
          </a:p>
        </p:txBody>
      </p:sp>
      <p:sp>
        <p:nvSpPr>
          <p:cNvPr id="11268" name="Line 3"/>
          <p:cNvSpPr>
            <a:spLocks noChangeShapeType="1"/>
          </p:cNvSpPr>
          <p:nvPr/>
        </p:nvSpPr>
        <p:spPr bwMode="auto">
          <a:xfrm>
            <a:off x="6324600" y="2819400"/>
            <a:ext cx="1981200" cy="0"/>
          </a:xfrm>
          <a:prstGeom prst="line">
            <a:avLst/>
          </a:prstGeom>
          <a:noFill/>
          <a:ln w="152400">
            <a:solidFill>
              <a:srgbClr val="008000"/>
            </a:solidFill>
            <a:round/>
            <a:headEnd/>
            <a:tailEnd type="triangle" w="med" len="med"/>
          </a:ln>
        </p:spPr>
        <p:txBody>
          <a:bodyPr/>
          <a:lstStyle/>
          <a:p>
            <a:endParaRPr lang="de-DE"/>
          </a:p>
        </p:txBody>
      </p:sp>
      <p:sp>
        <p:nvSpPr>
          <p:cNvPr id="11269" name="Line 4"/>
          <p:cNvSpPr>
            <a:spLocks noChangeShapeType="1"/>
          </p:cNvSpPr>
          <p:nvPr/>
        </p:nvSpPr>
        <p:spPr bwMode="auto">
          <a:xfrm>
            <a:off x="609600" y="2819400"/>
            <a:ext cx="2438400" cy="0"/>
          </a:xfrm>
          <a:prstGeom prst="line">
            <a:avLst/>
          </a:prstGeom>
          <a:noFill/>
          <a:ln w="152400">
            <a:solidFill>
              <a:srgbClr val="008000"/>
            </a:solidFill>
            <a:round/>
            <a:headEnd/>
            <a:tailEnd type="triangle" w="med" len="med"/>
          </a:ln>
        </p:spPr>
        <p:txBody>
          <a:bodyPr/>
          <a:lstStyle/>
          <a:p>
            <a:endParaRPr lang="de-DE"/>
          </a:p>
        </p:txBody>
      </p:sp>
      <p:sp>
        <p:nvSpPr>
          <p:cNvPr id="11270" name="Line 5"/>
          <p:cNvSpPr>
            <a:spLocks noChangeShapeType="1"/>
          </p:cNvSpPr>
          <p:nvPr/>
        </p:nvSpPr>
        <p:spPr bwMode="auto">
          <a:xfrm flipV="1">
            <a:off x="1676400" y="609600"/>
            <a:ext cx="0" cy="2133600"/>
          </a:xfrm>
          <a:prstGeom prst="line">
            <a:avLst/>
          </a:prstGeom>
          <a:noFill/>
          <a:ln w="38100">
            <a:solidFill>
              <a:schemeClr val="tx1"/>
            </a:solidFill>
            <a:round/>
            <a:headEnd/>
            <a:tailEnd/>
          </a:ln>
        </p:spPr>
        <p:txBody>
          <a:bodyPr>
            <a:spAutoFit/>
          </a:bodyPr>
          <a:lstStyle/>
          <a:p>
            <a:endParaRPr lang="de-DE"/>
          </a:p>
        </p:txBody>
      </p:sp>
      <p:sp>
        <p:nvSpPr>
          <p:cNvPr id="11271" name="Line 6"/>
          <p:cNvSpPr>
            <a:spLocks noChangeShapeType="1"/>
          </p:cNvSpPr>
          <p:nvPr/>
        </p:nvSpPr>
        <p:spPr bwMode="auto">
          <a:xfrm flipV="1">
            <a:off x="1676400" y="609600"/>
            <a:ext cx="2133600" cy="0"/>
          </a:xfrm>
          <a:prstGeom prst="line">
            <a:avLst/>
          </a:prstGeom>
          <a:noFill/>
          <a:ln w="38100">
            <a:solidFill>
              <a:schemeClr val="tx1"/>
            </a:solidFill>
            <a:round/>
            <a:headEnd/>
            <a:tailEnd/>
          </a:ln>
        </p:spPr>
        <p:txBody>
          <a:bodyPr>
            <a:spAutoFit/>
          </a:bodyPr>
          <a:lstStyle/>
          <a:p>
            <a:endParaRPr lang="de-DE"/>
          </a:p>
        </p:txBody>
      </p:sp>
      <p:sp>
        <p:nvSpPr>
          <p:cNvPr id="11272" name="Line 7"/>
          <p:cNvSpPr>
            <a:spLocks noChangeShapeType="1"/>
          </p:cNvSpPr>
          <p:nvPr/>
        </p:nvSpPr>
        <p:spPr bwMode="auto">
          <a:xfrm flipV="1">
            <a:off x="4876800" y="609600"/>
            <a:ext cx="2362200" cy="0"/>
          </a:xfrm>
          <a:prstGeom prst="line">
            <a:avLst/>
          </a:prstGeom>
          <a:noFill/>
          <a:ln w="38100">
            <a:solidFill>
              <a:schemeClr val="tx1"/>
            </a:solidFill>
            <a:round/>
            <a:headEnd/>
            <a:tailEnd/>
          </a:ln>
        </p:spPr>
        <p:txBody>
          <a:bodyPr>
            <a:spAutoFit/>
          </a:bodyPr>
          <a:lstStyle/>
          <a:p>
            <a:endParaRPr lang="de-DE"/>
          </a:p>
        </p:txBody>
      </p:sp>
      <p:sp>
        <p:nvSpPr>
          <p:cNvPr id="11273" name="Line 8"/>
          <p:cNvSpPr>
            <a:spLocks noChangeShapeType="1"/>
          </p:cNvSpPr>
          <p:nvPr/>
        </p:nvSpPr>
        <p:spPr bwMode="auto">
          <a:xfrm>
            <a:off x="4191000" y="762000"/>
            <a:ext cx="0" cy="990600"/>
          </a:xfrm>
          <a:prstGeom prst="line">
            <a:avLst/>
          </a:prstGeom>
          <a:noFill/>
          <a:ln w="38100">
            <a:solidFill>
              <a:schemeClr val="tx1"/>
            </a:solidFill>
            <a:round/>
            <a:headEnd/>
            <a:tailEnd type="triangle" w="med" len="med"/>
          </a:ln>
        </p:spPr>
        <p:txBody>
          <a:bodyPr>
            <a:spAutoFit/>
          </a:bodyPr>
          <a:lstStyle/>
          <a:p>
            <a:endParaRPr lang="de-DE"/>
          </a:p>
        </p:txBody>
      </p:sp>
      <p:sp>
        <p:nvSpPr>
          <p:cNvPr id="11274" name="Line 9"/>
          <p:cNvSpPr>
            <a:spLocks noChangeShapeType="1"/>
          </p:cNvSpPr>
          <p:nvPr/>
        </p:nvSpPr>
        <p:spPr bwMode="auto">
          <a:xfrm>
            <a:off x="5257800" y="838200"/>
            <a:ext cx="0" cy="914400"/>
          </a:xfrm>
          <a:prstGeom prst="line">
            <a:avLst/>
          </a:prstGeom>
          <a:noFill/>
          <a:ln w="38100">
            <a:solidFill>
              <a:schemeClr val="tx1"/>
            </a:solidFill>
            <a:round/>
            <a:headEnd type="triangle" w="med" len="med"/>
            <a:tailEnd/>
          </a:ln>
        </p:spPr>
        <p:txBody>
          <a:bodyPr>
            <a:spAutoFit/>
          </a:bodyPr>
          <a:lstStyle/>
          <a:p>
            <a:endParaRPr lang="de-DE"/>
          </a:p>
        </p:txBody>
      </p:sp>
      <p:sp>
        <p:nvSpPr>
          <p:cNvPr id="11275" name="Text Box 10"/>
          <p:cNvSpPr txBox="1">
            <a:spLocks noChangeArrowheads="1"/>
          </p:cNvSpPr>
          <p:nvPr/>
        </p:nvSpPr>
        <p:spPr bwMode="auto">
          <a:xfrm>
            <a:off x="838200" y="20574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Güterzugang</a:t>
            </a:r>
            <a:endParaRPr lang="de-DE" sz="1600" baseline="-25000"/>
          </a:p>
        </p:txBody>
      </p:sp>
      <p:sp>
        <p:nvSpPr>
          <p:cNvPr id="11276" name="Line 11"/>
          <p:cNvSpPr>
            <a:spLocks noChangeShapeType="1"/>
          </p:cNvSpPr>
          <p:nvPr/>
        </p:nvSpPr>
        <p:spPr bwMode="auto">
          <a:xfrm>
            <a:off x="7239000" y="609600"/>
            <a:ext cx="0" cy="2057400"/>
          </a:xfrm>
          <a:prstGeom prst="line">
            <a:avLst/>
          </a:prstGeom>
          <a:noFill/>
          <a:ln w="38100">
            <a:solidFill>
              <a:schemeClr val="tx1"/>
            </a:solidFill>
            <a:round/>
            <a:headEnd/>
            <a:tailEnd type="triangle" w="med" len="med"/>
          </a:ln>
        </p:spPr>
        <p:txBody>
          <a:bodyPr>
            <a:spAutoFit/>
          </a:bodyPr>
          <a:lstStyle/>
          <a:p>
            <a:endParaRPr lang="de-DE"/>
          </a:p>
        </p:txBody>
      </p:sp>
      <p:sp>
        <p:nvSpPr>
          <p:cNvPr id="11277" name="Text Box 12"/>
          <p:cNvSpPr txBox="1">
            <a:spLocks noChangeArrowheads="1"/>
          </p:cNvSpPr>
          <p:nvPr/>
        </p:nvSpPr>
        <p:spPr bwMode="auto">
          <a:xfrm>
            <a:off x="6400800" y="19050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Güterabgang</a:t>
            </a:r>
            <a:endParaRPr lang="de-DE" sz="1600" baseline="-25000"/>
          </a:p>
        </p:txBody>
      </p:sp>
      <p:sp>
        <p:nvSpPr>
          <p:cNvPr id="185357" name="Text Box 13"/>
          <p:cNvSpPr txBox="1">
            <a:spLocks noChangeArrowheads="1"/>
          </p:cNvSpPr>
          <p:nvPr/>
        </p:nvSpPr>
        <p:spPr bwMode="auto">
          <a:xfrm>
            <a:off x="3581400" y="381000"/>
            <a:ext cx="2362200" cy="457200"/>
          </a:xfrm>
          <a:prstGeom prst="rect">
            <a:avLst/>
          </a:prstGeom>
          <a:solidFill>
            <a:srgbClr val="FFE2C5"/>
          </a:solidFill>
          <a:ln w="9525">
            <a:solidFill>
              <a:schemeClr val="tx1"/>
            </a:solidFill>
            <a:miter lim="800000"/>
            <a:headEnd/>
            <a:tailEnd/>
          </a:ln>
          <a:effectLst>
            <a:outerShdw dist="35921" dir="2700000" algn="ctr" rotWithShape="0">
              <a:srgbClr val="808080"/>
            </a:outerShdw>
          </a:effectLst>
        </p:spPr>
        <p:txBody>
          <a:bodyPr anchor="ctr"/>
          <a:lstStyle/>
          <a:p>
            <a:pPr algn="ctr">
              <a:spcBef>
                <a:spcPct val="0"/>
              </a:spcBef>
              <a:defRPr/>
            </a:pPr>
            <a:r>
              <a:rPr lang="de-DE" sz="1600"/>
              <a:t>Transformation</a:t>
            </a:r>
            <a:endParaRPr lang="de-DE" sz="1600" baseline="-25000"/>
          </a:p>
        </p:txBody>
      </p:sp>
      <p:sp>
        <p:nvSpPr>
          <p:cNvPr id="11279" name="Text Box 14"/>
          <p:cNvSpPr txBox="1">
            <a:spLocks noChangeArrowheads="1"/>
          </p:cNvSpPr>
          <p:nvPr/>
        </p:nvSpPr>
        <p:spPr bwMode="auto">
          <a:xfrm>
            <a:off x="685800" y="3810000"/>
            <a:ext cx="2133600" cy="609600"/>
          </a:xfrm>
          <a:prstGeom prst="rect">
            <a:avLst/>
          </a:prstGeom>
          <a:solidFill>
            <a:srgbClr val="CCFFFF"/>
          </a:solidFill>
          <a:ln w="9525">
            <a:noFill/>
            <a:miter lim="800000"/>
            <a:headEnd/>
            <a:tailEnd/>
          </a:ln>
        </p:spPr>
        <p:txBody>
          <a:bodyPr/>
          <a:lstStyle/>
          <a:p>
            <a:pPr algn="ctr">
              <a:spcBef>
                <a:spcPct val="0"/>
              </a:spcBef>
            </a:pPr>
            <a:r>
              <a:rPr lang="de-DE" sz="1600"/>
              <a:t>Abfluss von finanziellen Mitteln</a:t>
            </a:r>
            <a:endParaRPr lang="de-DE" sz="1600" baseline="-25000"/>
          </a:p>
        </p:txBody>
      </p:sp>
      <p:sp>
        <p:nvSpPr>
          <p:cNvPr id="11280" name="Line 15"/>
          <p:cNvSpPr>
            <a:spLocks noChangeShapeType="1"/>
          </p:cNvSpPr>
          <p:nvPr/>
        </p:nvSpPr>
        <p:spPr bwMode="auto">
          <a:xfrm>
            <a:off x="1981200" y="2895600"/>
            <a:ext cx="0" cy="304800"/>
          </a:xfrm>
          <a:prstGeom prst="line">
            <a:avLst/>
          </a:prstGeom>
          <a:noFill/>
          <a:ln w="28575">
            <a:solidFill>
              <a:schemeClr val="tx1"/>
            </a:solidFill>
            <a:round/>
            <a:headEnd/>
            <a:tailEnd type="triangle" w="med" len="med"/>
          </a:ln>
        </p:spPr>
        <p:txBody>
          <a:bodyPr>
            <a:spAutoFit/>
          </a:bodyPr>
          <a:lstStyle/>
          <a:p>
            <a:endParaRPr lang="de-DE"/>
          </a:p>
        </p:txBody>
      </p:sp>
      <p:sp>
        <p:nvSpPr>
          <p:cNvPr id="11281" name="Line 16"/>
          <p:cNvSpPr>
            <a:spLocks noChangeShapeType="1"/>
          </p:cNvSpPr>
          <p:nvPr/>
        </p:nvSpPr>
        <p:spPr bwMode="auto">
          <a:xfrm flipV="1">
            <a:off x="1371600" y="2895600"/>
            <a:ext cx="0" cy="381000"/>
          </a:xfrm>
          <a:prstGeom prst="line">
            <a:avLst/>
          </a:prstGeom>
          <a:noFill/>
          <a:ln w="28575">
            <a:solidFill>
              <a:schemeClr val="tx1"/>
            </a:solidFill>
            <a:round/>
            <a:headEnd/>
            <a:tailEnd type="triangle" w="med" len="med"/>
          </a:ln>
        </p:spPr>
        <p:txBody>
          <a:bodyPr>
            <a:spAutoFit/>
          </a:bodyPr>
          <a:lstStyle/>
          <a:p>
            <a:endParaRPr lang="de-DE"/>
          </a:p>
        </p:txBody>
      </p:sp>
      <p:sp>
        <p:nvSpPr>
          <p:cNvPr id="11282" name="Line 17"/>
          <p:cNvSpPr>
            <a:spLocks noChangeShapeType="1"/>
          </p:cNvSpPr>
          <p:nvPr/>
        </p:nvSpPr>
        <p:spPr bwMode="auto">
          <a:xfrm flipH="1">
            <a:off x="533400" y="3276600"/>
            <a:ext cx="2514600" cy="0"/>
          </a:xfrm>
          <a:prstGeom prst="line">
            <a:avLst/>
          </a:prstGeom>
          <a:noFill/>
          <a:ln w="139700">
            <a:solidFill>
              <a:srgbClr val="FF0000"/>
            </a:solidFill>
            <a:round/>
            <a:headEnd/>
            <a:tailEnd type="triangle" w="med" len="med"/>
          </a:ln>
        </p:spPr>
        <p:txBody>
          <a:bodyPr/>
          <a:lstStyle/>
          <a:p>
            <a:endParaRPr lang="de-DE"/>
          </a:p>
        </p:txBody>
      </p:sp>
      <p:sp>
        <p:nvSpPr>
          <p:cNvPr id="11283" name="Line 18"/>
          <p:cNvSpPr>
            <a:spLocks noChangeShapeType="1"/>
          </p:cNvSpPr>
          <p:nvPr/>
        </p:nvSpPr>
        <p:spPr bwMode="auto">
          <a:xfrm>
            <a:off x="7620000" y="2895600"/>
            <a:ext cx="0" cy="304800"/>
          </a:xfrm>
          <a:prstGeom prst="line">
            <a:avLst/>
          </a:prstGeom>
          <a:noFill/>
          <a:ln w="28575">
            <a:solidFill>
              <a:schemeClr val="tx1"/>
            </a:solidFill>
            <a:round/>
            <a:headEnd/>
            <a:tailEnd type="triangle" w="med" len="med"/>
          </a:ln>
        </p:spPr>
        <p:txBody>
          <a:bodyPr>
            <a:spAutoFit/>
          </a:bodyPr>
          <a:lstStyle/>
          <a:p>
            <a:endParaRPr lang="de-DE"/>
          </a:p>
        </p:txBody>
      </p:sp>
      <p:sp>
        <p:nvSpPr>
          <p:cNvPr id="11284" name="Line 19"/>
          <p:cNvSpPr>
            <a:spLocks noChangeShapeType="1"/>
          </p:cNvSpPr>
          <p:nvPr/>
        </p:nvSpPr>
        <p:spPr bwMode="auto">
          <a:xfrm flipV="1">
            <a:off x="7010400" y="2895600"/>
            <a:ext cx="0" cy="381000"/>
          </a:xfrm>
          <a:prstGeom prst="line">
            <a:avLst/>
          </a:prstGeom>
          <a:noFill/>
          <a:ln w="28575">
            <a:solidFill>
              <a:schemeClr val="tx1"/>
            </a:solidFill>
            <a:round/>
            <a:headEnd/>
            <a:tailEnd type="triangle" w="med" len="med"/>
          </a:ln>
        </p:spPr>
        <p:txBody>
          <a:bodyPr>
            <a:spAutoFit/>
          </a:bodyPr>
          <a:lstStyle/>
          <a:p>
            <a:endParaRPr lang="de-DE"/>
          </a:p>
        </p:txBody>
      </p:sp>
      <p:sp>
        <p:nvSpPr>
          <p:cNvPr id="11285" name="Line 20"/>
          <p:cNvSpPr>
            <a:spLocks noChangeShapeType="1"/>
          </p:cNvSpPr>
          <p:nvPr/>
        </p:nvSpPr>
        <p:spPr bwMode="auto">
          <a:xfrm flipH="1">
            <a:off x="6324600" y="3276600"/>
            <a:ext cx="2057400" cy="0"/>
          </a:xfrm>
          <a:prstGeom prst="line">
            <a:avLst/>
          </a:prstGeom>
          <a:noFill/>
          <a:ln w="139700">
            <a:solidFill>
              <a:srgbClr val="FF0000"/>
            </a:solidFill>
            <a:round/>
            <a:headEnd/>
            <a:tailEnd type="triangle" w="med" len="med"/>
          </a:ln>
        </p:spPr>
        <p:txBody>
          <a:bodyPr/>
          <a:lstStyle/>
          <a:p>
            <a:endParaRPr lang="de-DE"/>
          </a:p>
        </p:txBody>
      </p:sp>
      <p:sp>
        <p:nvSpPr>
          <p:cNvPr id="11286" name="Text Box 21"/>
          <p:cNvSpPr txBox="1">
            <a:spLocks noChangeArrowheads="1"/>
          </p:cNvSpPr>
          <p:nvPr/>
        </p:nvSpPr>
        <p:spPr bwMode="auto">
          <a:xfrm>
            <a:off x="533400" y="4724400"/>
            <a:ext cx="1752600" cy="342900"/>
          </a:xfrm>
          <a:prstGeom prst="rect">
            <a:avLst/>
          </a:prstGeom>
          <a:solidFill>
            <a:srgbClr val="FFFFFF"/>
          </a:solidFill>
          <a:ln w="9525">
            <a:solidFill>
              <a:schemeClr val="tx1"/>
            </a:solidFill>
            <a:miter lim="800000"/>
            <a:headEnd/>
            <a:tailEnd/>
          </a:ln>
        </p:spPr>
        <p:txBody>
          <a:bodyPr/>
          <a:lstStyle/>
          <a:p>
            <a:pPr algn="ctr">
              <a:spcBef>
                <a:spcPct val="0"/>
              </a:spcBef>
            </a:pPr>
            <a:r>
              <a:rPr lang="de-DE" sz="1600"/>
              <a:t>Auszahlungen</a:t>
            </a:r>
            <a:endParaRPr lang="de-DE" sz="1600" baseline="-25000"/>
          </a:p>
        </p:txBody>
      </p:sp>
      <p:sp>
        <p:nvSpPr>
          <p:cNvPr id="11287" name="Text Box 22"/>
          <p:cNvSpPr txBox="1">
            <a:spLocks noChangeArrowheads="1"/>
          </p:cNvSpPr>
          <p:nvPr/>
        </p:nvSpPr>
        <p:spPr bwMode="auto">
          <a:xfrm>
            <a:off x="1447800" y="5410200"/>
            <a:ext cx="1752600" cy="342900"/>
          </a:xfrm>
          <a:prstGeom prst="rect">
            <a:avLst/>
          </a:prstGeom>
          <a:solidFill>
            <a:srgbClr val="FFFFFF"/>
          </a:solidFill>
          <a:ln w="9525">
            <a:solidFill>
              <a:schemeClr val="tx1"/>
            </a:solidFill>
            <a:miter lim="800000"/>
            <a:headEnd/>
            <a:tailEnd/>
          </a:ln>
        </p:spPr>
        <p:txBody>
          <a:bodyPr/>
          <a:lstStyle/>
          <a:p>
            <a:pPr algn="ctr">
              <a:spcBef>
                <a:spcPct val="0"/>
              </a:spcBef>
            </a:pPr>
            <a:r>
              <a:rPr lang="de-DE" sz="1600"/>
              <a:t>Ausgaben</a:t>
            </a:r>
            <a:endParaRPr lang="de-DE" sz="1600" baseline="-25000"/>
          </a:p>
        </p:txBody>
      </p:sp>
      <p:sp>
        <p:nvSpPr>
          <p:cNvPr id="11288" name="Line 23"/>
          <p:cNvSpPr>
            <a:spLocks noChangeShapeType="1"/>
          </p:cNvSpPr>
          <p:nvPr/>
        </p:nvSpPr>
        <p:spPr bwMode="auto">
          <a:xfrm>
            <a:off x="457200" y="4419600"/>
            <a:ext cx="2819400" cy="0"/>
          </a:xfrm>
          <a:prstGeom prst="line">
            <a:avLst/>
          </a:prstGeom>
          <a:noFill/>
          <a:ln w="12700">
            <a:solidFill>
              <a:schemeClr val="tx1"/>
            </a:solidFill>
            <a:round/>
            <a:headEnd/>
            <a:tailEnd/>
          </a:ln>
        </p:spPr>
        <p:txBody>
          <a:bodyPr>
            <a:spAutoFit/>
          </a:bodyPr>
          <a:lstStyle/>
          <a:p>
            <a:endParaRPr lang="de-DE"/>
          </a:p>
        </p:txBody>
      </p:sp>
      <p:sp>
        <p:nvSpPr>
          <p:cNvPr id="11289" name="Line 24"/>
          <p:cNvSpPr>
            <a:spLocks noChangeShapeType="1"/>
          </p:cNvSpPr>
          <p:nvPr/>
        </p:nvSpPr>
        <p:spPr bwMode="auto">
          <a:xfrm>
            <a:off x="1752600" y="3352800"/>
            <a:ext cx="0" cy="381000"/>
          </a:xfrm>
          <a:prstGeom prst="line">
            <a:avLst/>
          </a:prstGeom>
          <a:noFill/>
          <a:ln w="19050">
            <a:solidFill>
              <a:schemeClr val="tx1"/>
            </a:solidFill>
            <a:round/>
            <a:headEnd/>
            <a:tailEnd/>
          </a:ln>
        </p:spPr>
        <p:txBody>
          <a:bodyPr>
            <a:spAutoFit/>
          </a:bodyPr>
          <a:lstStyle/>
          <a:p>
            <a:endParaRPr lang="de-DE"/>
          </a:p>
        </p:txBody>
      </p:sp>
      <p:sp>
        <p:nvSpPr>
          <p:cNvPr id="11290" name="Rectangle 25"/>
          <p:cNvSpPr>
            <a:spLocks noChangeArrowheads="1"/>
          </p:cNvSpPr>
          <p:nvPr/>
        </p:nvSpPr>
        <p:spPr bwMode="auto">
          <a:xfrm>
            <a:off x="5943600" y="3733800"/>
            <a:ext cx="2819400" cy="2362200"/>
          </a:xfrm>
          <a:prstGeom prst="rect">
            <a:avLst/>
          </a:prstGeom>
          <a:solidFill>
            <a:srgbClr val="FFFFBD"/>
          </a:solidFill>
          <a:ln w="15875">
            <a:solidFill>
              <a:schemeClr val="tx1"/>
            </a:solidFill>
            <a:miter lim="800000"/>
            <a:headEnd/>
            <a:tailEnd/>
          </a:ln>
        </p:spPr>
        <p:txBody>
          <a:bodyPr anchor="ctr"/>
          <a:lstStyle/>
          <a:p>
            <a:pPr eaLnBrk="1" hangingPunct="1"/>
            <a:endParaRPr lang="de-DE"/>
          </a:p>
        </p:txBody>
      </p:sp>
      <p:sp>
        <p:nvSpPr>
          <p:cNvPr id="11291" name="Text Box 26"/>
          <p:cNvSpPr txBox="1">
            <a:spLocks noChangeArrowheads="1"/>
          </p:cNvSpPr>
          <p:nvPr/>
        </p:nvSpPr>
        <p:spPr bwMode="auto">
          <a:xfrm>
            <a:off x="6324600" y="3810000"/>
            <a:ext cx="2133600" cy="609600"/>
          </a:xfrm>
          <a:prstGeom prst="rect">
            <a:avLst/>
          </a:prstGeom>
          <a:solidFill>
            <a:srgbClr val="FFFFBD"/>
          </a:solidFill>
          <a:ln w="9525">
            <a:noFill/>
            <a:miter lim="800000"/>
            <a:headEnd/>
            <a:tailEnd/>
          </a:ln>
        </p:spPr>
        <p:txBody>
          <a:bodyPr/>
          <a:lstStyle/>
          <a:p>
            <a:pPr algn="ctr">
              <a:spcBef>
                <a:spcPct val="0"/>
              </a:spcBef>
            </a:pPr>
            <a:r>
              <a:rPr lang="de-DE" sz="1600"/>
              <a:t>Zufluss von finanziellen Mitteln</a:t>
            </a:r>
            <a:endParaRPr lang="de-DE" sz="1600" baseline="-25000"/>
          </a:p>
        </p:txBody>
      </p:sp>
      <p:sp>
        <p:nvSpPr>
          <p:cNvPr id="11292" name="Text Box 27"/>
          <p:cNvSpPr txBox="1">
            <a:spLocks noChangeArrowheads="1"/>
          </p:cNvSpPr>
          <p:nvPr/>
        </p:nvSpPr>
        <p:spPr bwMode="auto">
          <a:xfrm>
            <a:off x="6934200" y="4800600"/>
            <a:ext cx="1752600" cy="342900"/>
          </a:xfrm>
          <a:prstGeom prst="rect">
            <a:avLst/>
          </a:prstGeom>
          <a:solidFill>
            <a:srgbClr val="FFFFFF"/>
          </a:solidFill>
          <a:ln w="9525">
            <a:solidFill>
              <a:schemeClr val="tx1"/>
            </a:solidFill>
            <a:miter lim="800000"/>
            <a:headEnd/>
            <a:tailEnd/>
          </a:ln>
        </p:spPr>
        <p:txBody>
          <a:bodyPr/>
          <a:lstStyle/>
          <a:p>
            <a:pPr algn="ctr">
              <a:spcBef>
                <a:spcPct val="0"/>
              </a:spcBef>
            </a:pPr>
            <a:r>
              <a:rPr lang="de-DE" sz="1600"/>
              <a:t>Einzahlungen</a:t>
            </a:r>
            <a:endParaRPr lang="de-DE" sz="1600" baseline="-25000"/>
          </a:p>
        </p:txBody>
      </p:sp>
      <p:sp>
        <p:nvSpPr>
          <p:cNvPr id="11293" name="Text Box 28"/>
          <p:cNvSpPr txBox="1">
            <a:spLocks noChangeArrowheads="1"/>
          </p:cNvSpPr>
          <p:nvPr/>
        </p:nvSpPr>
        <p:spPr bwMode="auto">
          <a:xfrm>
            <a:off x="6096000" y="5562600"/>
            <a:ext cx="1752600" cy="342900"/>
          </a:xfrm>
          <a:prstGeom prst="rect">
            <a:avLst/>
          </a:prstGeom>
          <a:solidFill>
            <a:srgbClr val="FFFFFF"/>
          </a:solidFill>
          <a:ln w="9525">
            <a:solidFill>
              <a:schemeClr val="tx1"/>
            </a:solidFill>
            <a:miter lim="800000"/>
            <a:headEnd/>
            <a:tailEnd/>
          </a:ln>
        </p:spPr>
        <p:txBody>
          <a:bodyPr/>
          <a:lstStyle/>
          <a:p>
            <a:pPr algn="ctr">
              <a:spcBef>
                <a:spcPct val="0"/>
              </a:spcBef>
            </a:pPr>
            <a:r>
              <a:rPr lang="de-DE" sz="1600"/>
              <a:t>Einnahmen</a:t>
            </a:r>
            <a:endParaRPr lang="de-DE" sz="1600" baseline="-25000"/>
          </a:p>
        </p:txBody>
      </p:sp>
      <p:sp>
        <p:nvSpPr>
          <p:cNvPr id="11294" name="Line 29"/>
          <p:cNvSpPr>
            <a:spLocks noChangeShapeType="1"/>
          </p:cNvSpPr>
          <p:nvPr/>
        </p:nvSpPr>
        <p:spPr bwMode="auto">
          <a:xfrm>
            <a:off x="7467600" y="3352800"/>
            <a:ext cx="0" cy="381000"/>
          </a:xfrm>
          <a:prstGeom prst="line">
            <a:avLst/>
          </a:prstGeom>
          <a:noFill/>
          <a:ln w="19050">
            <a:solidFill>
              <a:schemeClr val="tx1"/>
            </a:solidFill>
            <a:round/>
            <a:headEnd/>
            <a:tailEnd/>
          </a:ln>
        </p:spPr>
        <p:txBody>
          <a:bodyPr>
            <a:spAutoFit/>
          </a:bodyPr>
          <a:lstStyle/>
          <a:p>
            <a:endParaRPr lang="de-DE"/>
          </a:p>
        </p:txBody>
      </p:sp>
      <p:sp>
        <p:nvSpPr>
          <p:cNvPr id="11295" name="Line 30"/>
          <p:cNvSpPr>
            <a:spLocks noChangeShapeType="1"/>
          </p:cNvSpPr>
          <p:nvPr/>
        </p:nvSpPr>
        <p:spPr bwMode="auto">
          <a:xfrm>
            <a:off x="5943600" y="4419600"/>
            <a:ext cx="2819400" cy="0"/>
          </a:xfrm>
          <a:prstGeom prst="line">
            <a:avLst/>
          </a:prstGeom>
          <a:noFill/>
          <a:ln w="12700">
            <a:solidFill>
              <a:schemeClr val="tx1"/>
            </a:solidFill>
            <a:round/>
            <a:headEnd/>
            <a:tailEnd/>
          </a:ln>
        </p:spPr>
        <p:txBody>
          <a:bodyPr>
            <a:spAutoFit/>
          </a:bodyPr>
          <a:lstStyle/>
          <a:p>
            <a:endParaRPr lang="de-DE"/>
          </a:p>
        </p:txBody>
      </p:sp>
      <p:graphicFrame>
        <p:nvGraphicFramePr>
          <p:cNvPr id="11266" name="Object 35"/>
          <p:cNvGraphicFramePr>
            <a:graphicFrameLocks noChangeAspect="1"/>
          </p:cNvGraphicFramePr>
          <p:nvPr/>
        </p:nvGraphicFramePr>
        <p:xfrm>
          <a:off x="3124200" y="1755775"/>
          <a:ext cx="3200400" cy="1895475"/>
        </p:xfrm>
        <a:graphic>
          <a:graphicData uri="http://schemas.openxmlformats.org/presentationml/2006/ole">
            <p:oleObj spid="_x0000_s11266" name="Paint Shop Pro Image" r:id="rId4" imgW="5209756" imgH="3570732" progId="">
              <p:embed/>
            </p:oleObj>
          </a:graphicData>
        </a:graphic>
      </p:graphicFrame>
      <p:sp>
        <p:nvSpPr>
          <p:cNvPr id="185380" name="Text Box 36"/>
          <p:cNvSpPr txBox="1">
            <a:spLocks noChangeArrowheads="1"/>
          </p:cNvSpPr>
          <p:nvPr/>
        </p:nvSpPr>
        <p:spPr bwMode="auto">
          <a:xfrm>
            <a:off x="3200400" y="1828800"/>
            <a:ext cx="1371600" cy="304800"/>
          </a:xfrm>
          <a:prstGeom prst="rect">
            <a:avLst/>
          </a:prstGeom>
          <a:noFill/>
          <a:ln w="9525">
            <a:noFill/>
            <a:miter lim="800000"/>
            <a:headEnd/>
            <a:tailEnd/>
          </a:ln>
        </p:spPr>
        <p:txBody>
          <a:bodyPr>
            <a:spAutoFit/>
          </a:bodyPr>
          <a:lstStyle/>
          <a:p>
            <a:pPr eaLnBrk="1" hangingPunct="1"/>
            <a:r>
              <a:rPr lang="de-DE"/>
              <a:t>Unternehmen</a:t>
            </a:r>
          </a:p>
        </p:txBody>
      </p:sp>
      <p:sp>
        <p:nvSpPr>
          <p:cNvPr id="11297" name="Textfeld 30"/>
          <p:cNvSpPr txBox="1">
            <a:spLocks noChangeArrowheads="1"/>
          </p:cNvSpPr>
          <p:nvPr/>
        </p:nvSpPr>
        <p:spPr bwMode="auto">
          <a:xfrm>
            <a:off x="0" y="115888"/>
            <a:ext cx="2362200" cy="304800"/>
          </a:xfrm>
          <a:prstGeom prst="rect">
            <a:avLst/>
          </a:prstGeom>
          <a:noFill/>
          <a:ln w="9525">
            <a:noFill/>
            <a:miter lim="800000"/>
            <a:headEnd/>
            <a:tailEnd/>
          </a:ln>
        </p:spPr>
        <p:txBody>
          <a:bodyPr>
            <a:spAutoFit/>
          </a:bodyPr>
          <a:lstStyle/>
          <a:p>
            <a:pPr eaLnBrk="1" hangingPunct="1"/>
            <a:r>
              <a:rPr lang="de-DE"/>
              <a:t>Güter- und Finanzströme</a:t>
            </a:r>
          </a:p>
        </p:txBody>
      </p:sp>
      <p:sp>
        <p:nvSpPr>
          <p:cNvPr id="11298" name="Rectangle 11"/>
          <p:cNvSpPr>
            <a:spLocks noChangeArrowheads="1"/>
          </p:cNvSpPr>
          <p:nvPr/>
        </p:nvSpPr>
        <p:spPr bwMode="auto">
          <a:xfrm>
            <a:off x="86868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left)">
                                      <p:cBhvr>
                                        <p:cTn id="7" dur="500"/>
                                        <p:tgtEl>
                                          <p:spTgt spid="1126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5380"/>
                                        </p:tgtEl>
                                        <p:attrNameLst>
                                          <p:attrName>style.visibility</p:attrName>
                                        </p:attrNameLst>
                                      </p:cBhvr>
                                      <p:to>
                                        <p:strVal val="visible"/>
                                      </p:to>
                                    </p:set>
                                    <p:animEffect transition="in" filter="wipe(left)">
                                      <p:cBhvr>
                                        <p:cTn id="11" dur="500"/>
                                        <p:tgtEl>
                                          <p:spTgt spid="18538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269"/>
                                        </p:tgtEl>
                                        <p:attrNameLst>
                                          <p:attrName>style.visibility</p:attrName>
                                        </p:attrNameLst>
                                      </p:cBhvr>
                                      <p:to>
                                        <p:strVal val="visible"/>
                                      </p:to>
                                    </p:set>
                                    <p:animEffect transition="in" filter="wipe(left)">
                                      <p:cBhvr>
                                        <p:cTn id="15" dur="500"/>
                                        <p:tgtEl>
                                          <p:spTgt spid="1126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275"/>
                                        </p:tgtEl>
                                        <p:attrNameLst>
                                          <p:attrName>style.visibility</p:attrName>
                                        </p:attrNameLst>
                                      </p:cBhvr>
                                      <p:to>
                                        <p:strVal val="visible"/>
                                      </p:to>
                                    </p:set>
                                    <p:animEffect transition="in" filter="wipe(left)">
                                      <p:cBhvr>
                                        <p:cTn id="19" dur="500"/>
                                        <p:tgtEl>
                                          <p:spTgt spid="1127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1270"/>
                                        </p:tgtEl>
                                        <p:attrNameLst>
                                          <p:attrName>style.visibility</p:attrName>
                                        </p:attrNameLst>
                                      </p:cBhvr>
                                      <p:to>
                                        <p:strVal val="visible"/>
                                      </p:to>
                                    </p:set>
                                    <p:animEffect transition="in" filter="wipe(down)">
                                      <p:cBhvr>
                                        <p:cTn id="24" dur="500"/>
                                        <p:tgtEl>
                                          <p:spTgt spid="11270"/>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11271"/>
                                        </p:tgtEl>
                                        <p:attrNameLst>
                                          <p:attrName>style.visibility</p:attrName>
                                        </p:attrNameLst>
                                      </p:cBhvr>
                                      <p:to>
                                        <p:strVal val="visible"/>
                                      </p:to>
                                    </p:set>
                                    <p:animEffect transition="in" filter="wipe(left)">
                                      <p:cBhvr>
                                        <p:cTn id="28" dur="500"/>
                                        <p:tgtEl>
                                          <p:spTgt spid="11271"/>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185357"/>
                                        </p:tgtEl>
                                        <p:attrNameLst>
                                          <p:attrName>style.visibility</p:attrName>
                                        </p:attrNameLst>
                                      </p:cBhvr>
                                      <p:to>
                                        <p:strVal val="visible"/>
                                      </p:to>
                                    </p:set>
                                    <p:animEffect transition="in" filter="wipe(left)">
                                      <p:cBhvr>
                                        <p:cTn id="32" dur="500"/>
                                        <p:tgtEl>
                                          <p:spTgt spid="185357"/>
                                        </p:tgtEl>
                                      </p:cBhvr>
                                    </p:animEffect>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11273"/>
                                        </p:tgtEl>
                                        <p:attrNameLst>
                                          <p:attrName>style.visibility</p:attrName>
                                        </p:attrNameLst>
                                      </p:cBhvr>
                                      <p:to>
                                        <p:strVal val="visible"/>
                                      </p:to>
                                    </p:set>
                                    <p:animEffect transition="in" filter="wipe(up)">
                                      <p:cBhvr>
                                        <p:cTn id="36" dur="500"/>
                                        <p:tgtEl>
                                          <p:spTgt spid="11273"/>
                                        </p:tgtEl>
                                      </p:cBhvr>
                                    </p:animEffect>
                                  </p:childTnLst>
                                </p:cTn>
                              </p:par>
                            </p:childTnLst>
                          </p:cTn>
                        </p:par>
                        <p:par>
                          <p:cTn id="37" fill="hold">
                            <p:stCondLst>
                              <p:cond delay="2000"/>
                            </p:stCondLst>
                            <p:childTnLst>
                              <p:par>
                                <p:cTn id="38" presetID="22" presetClass="entr" presetSubtype="4" fill="hold" grpId="0" nodeType="afterEffect">
                                  <p:stCondLst>
                                    <p:cond delay="0"/>
                                  </p:stCondLst>
                                  <p:childTnLst>
                                    <p:set>
                                      <p:cBhvr>
                                        <p:cTn id="39" dur="1" fill="hold">
                                          <p:stCondLst>
                                            <p:cond delay="0"/>
                                          </p:stCondLst>
                                        </p:cTn>
                                        <p:tgtEl>
                                          <p:spTgt spid="11274"/>
                                        </p:tgtEl>
                                        <p:attrNameLst>
                                          <p:attrName>style.visibility</p:attrName>
                                        </p:attrNameLst>
                                      </p:cBhvr>
                                      <p:to>
                                        <p:strVal val="visible"/>
                                      </p:to>
                                    </p:set>
                                    <p:animEffect transition="in" filter="wipe(down)">
                                      <p:cBhvr>
                                        <p:cTn id="40" dur="500"/>
                                        <p:tgtEl>
                                          <p:spTgt spid="11274"/>
                                        </p:tgtEl>
                                      </p:cBhvr>
                                    </p:animEffect>
                                  </p:childTnLst>
                                </p:cTn>
                              </p:par>
                            </p:childTnLst>
                          </p:cTn>
                        </p:par>
                        <p:par>
                          <p:cTn id="41" fill="hold">
                            <p:stCondLst>
                              <p:cond delay="2500"/>
                            </p:stCondLst>
                            <p:childTnLst>
                              <p:par>
                                <p:cTn id="42" presetID="22" presetClass="entr" presetSubtype="8" fill="hold" grpId="0" nodeType="afterEffect">
                                  <p:stCondLst>
                                    <p:cond delay="0"/>
                                  </p:stCondLst>
                                  <p:childTnLst>
                                    <p:set>
                                      <p:cBhvr>
                                        <p:cTn id="43" dur="1" fill="hold">
                                          <p:stCondLst>
                                            <p:cond delay="0"/>
                                          </p:stCondLst>
                                        </p:cTn>
                                        <p:tgtEl>
                                          <p:spTgt spid="11272"/>
                                        </p:tgtEl>
                                        <p:attrNameLst>
                                          <p:attrName>style.visibility</p:attrName>
                                        </p:attrNameLst>
                                      </p:cBhvr>
                                      <p:to>
                                        <p:strVal val="visible"/>
                                      </p:to>
                                    </p:set>
                                    <p:animEffect transition="in" filter="wipe(left)">
                                      <p:cBhvr>
                                        <p:cTn id="44" dur="500"/>
                                        <p:tgtEl>
                                          <p:spTgt spid="11272"/>
                                        </p:tgtEl>
                                      </p:cBhvr>
                                    </p:animEffect>
                                  </p:childTnLst>
                                </p:cTn>
                              </p:par>
                            </p:childTnLst>
                          </p:cTn>
                        </p:par>
                        <p:par>
                          <p:cTn id="45" fill="hold">
                            <p:stCondLst>
                              <p:cond delay="3000"/>
                            </p:stCondLst>
                            <p:childTnLst>
                              <p:par>
                                <p:cTn id="46" presetID="22" presetClass="entr" presetSubtype="1" fill="hold" grpId="0" nodeType="afterEffect">
                                  <p:stCondLst>
                                    <p:cond delay="0"/>
                                  </p:stCondLst>
                                  <p:childTnLst>
                                    <p:set>
                                      <p:cBhvr>
                                        <p:cTn id="47" dur="1" fill="hold">
                                          <p:stCondLst>
                                            <p:cond delay="0"/>
                                          </p:stCondLst>
                                        </p:cTn>
                                        <p:tgtEl>
                                          <p:spTgt spid="11276"/>
                                        </p:tgtEl>
                                        <p:attrNameLst>
                                          <p:attrName>style.visibility</p:attrName>
                                        </p:attrNameLst>
                                      </p:cBhvr>
                                      <p:to>
                                        <p:strVal val="visible"/>
                                      </p:to>
                                    </p:set>
                                    <p:animEffect transition="in" filter="wipe(up)">
                                      <p:cBhvr>
                                        <p:cTn id="48" dur="500"/>
                                        <p:tgtEl>
                                          <p:spTgt spid="11276"/>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11268"/>
                                        </p:tgtEl>
                                        <p:attrNameLst>
                                          <p:attrName>style.visibility</p:attrName>
                                        </p:attrNameLst>
                                      </p:cBhvr>
                                      <p:to>
                                        <p:strVal val="visible"/>
                                      </p:to>
                                    </p:set>
                                    <p:animEffect transition="in" filter="wipe(left)">
                                      <p:cBhvr>
                                        <p:cTn id="52" dur="500"/>
                                        <p:tgtEl>
                                          <p:spTgt spid="11268"/>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11277"/>
                                        </p:tgtEl>
                                        <p:attrNameLst>
                                          <p:attrName>style.visibility</p:attrName>
                                        </p:attrNameLst>
                                      </p:cBhvr>
                                      <p:to>
                                        <p:strVal val="visible"/>
                                      </p:to>
                                    </p:set>
                                    <p:animEffect transition="in" filter="wipe(left)">
                                      <p:cBhvr>
                                        <p:cTn id="56" dur="500"/>
                                        <p:tgtEl>
                                          <p:spTgt spid="11277"/>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grpId="0" nodeType="clickEffect">
                                  <p:stCondLst>
                                    <p:cond delay="0"/>
                                  </p:stCondLst>
                                  <p:childTnLst>
                                    <p:set>
                                      <p:cBhvr>
                                        <p:cTn id="60" dur="1" fill="hold">
                                          <p:stCondLst>
                                            <p:cond delay="0"/>
                                          </p:stCondLst>
                                        </p:cTn>
                                        <p:tgtEl>
                                          <p:spTgt spid="11282"/>
                                        </p:tgtEl>
                                        <p:attrNameLst>
                                          <p:attrName>style.visibility</p:attrName>
                                        </p:attrNameLst>
                                      </p:cBhvr>
                                      <p:to>
                                        <p:strVal val="visible"/>
                                      </p:to>
                                    </p:set>
                                    <p:animEffect transition="in" filter="wipe(right)">
                                      <p:cBhvr>
                                        <p:cTn id="61" dur="500"/>
                                        <p:tgtEl>
                                          <p:spTgt spid="11282"/>
                                        </p:tgtEl>
                                      </p:cBhvr>
                                    </p:animEffect>
                                  </p:childTnLst>
                                </p:cTn>
                              </p:par>
                            </p:childTnLst>
                          </p:cTn>
                        </p:par>
                        <p:par>
                          <p:cTn id="62" fill="hold">
                            <p:stCondLst>
                              <p:cond delay="500"/>
                            </p:stCondLst>
                            <p:childTnLst>
                              <p:par>
                                <p:cTn id="63" presetID="22" presetClass="entr" presetSubtype="1" fill="hold" grpId="0" nodeType="afterEffect">
                                  <p:stCondLst>
                                    <p:cond delay="0"/>
                                  </p:stCondLst>
                                  <p:childTnLst>
                                    <p:set>
                                      <p:cBhvr>
                                        <p:cTn id="64" dur="1" fill="hold">
                                          <p:stCondLst>
                                            <p:cond delay="0"/>
                                          </p:stCondLst>
                                        </p:cTn>
                                        <p:tgtEl>
                                          <p:spTgt spid="11280"/>
                                        </p:tgtEl>
                                        <p:attrNameLst>
                                          <p:attrName>style.visibility</p:attrName>
                                        </p:attrNameLst>
                                      </p:cBhvr>
                                      <p:to>
                                        <p:strVal val="visible"/>
                                      </p:to>
                                    </p:set>
                                    <p:animEffect transition="in" filter="wipe(up)">
                                      <p:cBhvr>
                                        <p:cTn id="65" dur="500"/>
                                        <p:tgtEl>
                                          <p:spTgt spid="11280"/>
                                        </p:tgtEl>
                                      </p:cBhvr>
                                    </p:animEffect>
                                  </p:childTnLst>
                                </p:cTn>
                              </p:par>
                            </p:childTnLst>
                          </p:cTn>
                        </p:par>
                        <p:par>
                          <p:cTn id="66" fill="hold">
                            <p:stCondLst>
                              <p:cond delay="1000"/>
                            </p:stCondLst>
                            <p:childTnLst>
                              <p:par>
                                <p:cTn id="67" presetID="22" presetClass="entr" presetSubtype="4" fill="hold" grpId="0" nodeType="afterEffect">
                                  <p:stCondLst>
                                    <p:cond delay="0"/>
                                  </p:stCondLst>
                                  <p:childTnLst>
                                    <p:set>
                                      <p:cBhvr>
                                        <p:cTn id="68" dur="1" fill="hold">
                                          <p:stCondLst>
                                            <p:cond delay="0"/>
                                          </p:stCondLst>
                                        </p:cTn>
                                        <p:tgtEl>
                                          <p:spTgt spid="11281"/>
                                        </p:tgtEl>
                                        <p:attrNameLst>
                                          <p:attrName>style.visibility</p:attrName>
                                        </p:attrNameLst>
                                      </p:cBhvr>
                                      <p:to>
                                        <p:strVal val="visible"/>
                                      </p:to>
                                    </p:set>
                                    <p:animEffect transition="in" filter="wipe(down)">
                                      <p:cBhvr>
                                        <p:cTn id="69" dur="500"/>
                                        <p:tgtEl>
                                          <p:spTgt spid="11281"/>
                                        </p:tgtEl>
                                      </p:cBhvr>
                                    </p:animEffect>
                                  </p:childTnLst>
                                </p:cTn>
                              </p:par>
                            </p:childTnLst>
                          </p:cTn>
                        </p:par>
                        <p:par>
                          <p:cTn id="70" fill="hold">
                            <p:stCondLst>
                              <p:cond delay="1500"/>
                            </p:stCondLst>
                            <p:childTnLst>
                              <p:par>
                                <p:cTn id="71" presetID="22" presetClass="entr" presetSubtype="1" fill="hold" grpId="0" nodeType="afterEffect">
                                  <p:stCondLst>
                                    <p:cond delay="0"/>
                                  </p:stCondLst>
                                  <p:childTnLst>
                                    <p:set>
                                      <p:cBhvr>
                                        <p:cTn id="72" dur="1" fill="hold">
                                          <p:stCondLst>
                                            <p:cond delay="0"/>
                                          </p:stCondLst>
                                        </p:cTn>
                                        <p:tgtEl>
                                          <p:spTgt spid="11289"/>
                                        </p:tgtEl>
                                        <p:attrNameLst>
                                          <p:attrName>style.visibility</p:attrName>
                                        </p:attrNameLst>
                                      </p:cBhvr>
                                      <p:to>
                                        <p:strVal val="visible"/>
                                      </p:to>
                                    </p:set>
                                    <p:animEffect transition="in" filter="wipe(up)">
                                      <p:cBhvr>
                                        <p:cTn id="73" dur="500"/>
                                        <p:tgtEl>
                                          <p:spTgt spid="11289"/>
                                        </p:tgtEl>
                                      </p:cBhvr>
                                    </p:animEffect>
                                  </p:childTnLst>
                                </p:cTn>
                              </p:par>
                            </p:childTnLst>
                          </p:cTn>
                        </p:par>
                        <p:par>
                          <p:cTn id="74" fill="hold">
                            <p:stCondLst>
                              <p:cond delay="2000"/>
                            </p:stCondLst>
                            <p:childTnLst>
                              <p:par>
                                <p:cTn id="75" presetID="22" presetClass="entr" presetSubtype="1" fill="hold" grpId="0" nodeType="afterEffect">
                                  <p:stCondLst>
                                    <p:cond delay="0"/>
                                  </p:stCondLst>
                                  <p:childTnLst>
                                    <p:set>
                                      <p:cBhvr>
                                        <p:cTn id="76" dur="1" fill="hold">
                                          <p:stCondLst>
                                            <p:cond delay="0"/>
                                          </p:stCondLst>
                                        </p:cTn>
                                        <p:tgtEl>
                                          <p:spTgt spid="11267"/>
                                        </p:tgtEl>
                                        <p:attrNameLst>
                                          <p:attrName>style.visibility</p:attrName>
                                        </p:attrNameLst>
                                      </p:cBhvr>
                                      <p:to>
                                        <p:strVal val="visible"/>
                                      </p:to>
                                    </p:set>
                                    <p:animEffect transition="in" filter="wipe(up)">
                                      <p:cBhvr>
                                        <p:cTn id="77" dur="500"/>
                                        <p:tgtEl>
                                          <p:spTgt spid="11267"/>
                                        </p:tgtEl>
                                      </p:cBhvr>
                                    </p:animEffect>
                                  </p:childTnLst>
                                </p:cTn>
                              </p:par>
                            </p:childTnLst>
                          </p:cTn>
                        </p:par>
                        <p:par>
                          <p:cTn id="78" fill="hold">
                            <p:stCondLst>
                              <p:cond delay="2500"/>
                            </p:stCondLst>
                            <p:childTnLst>
                              <p:par>
                                <p:cTn id="79" presetID="17" presetClass="entr" presetSubtype="10" fill="hold" grpId="0" nodeType="afterEffect">
                                  <p:stCondLst>
                                    <p:cond delay="0"/>
                                  </p:stCondLst>
                                  <p:childTnLst>
                                    <p:set>
                                      <p:cBhvr>
                                        <p:cTn id="80" dur="1" fill="hold">
                                          <p:stCondLst>
                                            <p:cond delay="0"/>
                                          </p:stCondLst>
                                        </p:cTn>
                                        <p:tgtEl>
                                          <p:spTgt spid="11288"/>
                                        </p:tgtEl>
                                        <p:attrNameLst>
                                          <p:attrName>style.visibility</p:attrName>
                                        </p:attrNameLst>
                                      </p:cBhvr>
                                      <p:to>
                                        <p:strVal val="visible"/>
                                      </p:to>
                                    </p:set>
                                    <p:anim calcmode="lin" valueType="num">
                                      <p:cBhvr>
                                        <p:cTn id="81" dur="500" fill="hold"/>
                                        <p:tgtEl>
                                          <p:spTgt spid="11288"/>
                                        </p:tgtEl>
                                        <p:attrNameLst>
                                          <p:attrName>ppt_w</p:attrName>
                                        </p:attrNameLst>
                                      </p:cBhvr>
                                      <p:tavLst>
                                        <p:tav tm="0">
                                          <p:val>
                                            <p:fltVal val="0"/>
                                          </p:val>
                                        </p:tav>
                                        <p:tav tm="100000">
                                          <p:val>
                                            <p:strVal val="#ppt_w"/>
                                          </p:val>
                                        </p:tav>
                                      </p:tavLst>
                                    </p:anim>
                                    <p:anim calcmode="lin" valueType="num">
                                      <p:cBhvr>
                                        <p:cTn id="82" dur="500" fill="hold"/>
                                        <p:tgtEl>
                                          <p:spTgt spid="11288"/>
                                        </p:tgtEl>
                                        <p:attrNameLst>
                                          <p:attrName>ppt_h</p:attrName>
                                        </p:attrNameLst>
                                      </p:cBhvr>
                                      <p:tavLst>
                                        <p:tav tm="0">
                                          <p:val>
                                            <p:strVal val="#ppt_h"/>
                                          </p:val>
                                        </p:tav>
                                        <p:tav tm="100000">
                                          <p:val>
                                            <p:strVal val="#ppt_h"/>
                                          </p:val>
                                        </p:tav>
                                      </p:tavLst>
                                    </p:anim>
                                  </p:childTnLst>
                                </p:cTn>
                              </p:par>
                            </p:childTnLst>
                          </p:cTn>
                        </p:par>
                        <p:par>
                          <p:cTn id="83" fill="hold">
                            <p:stCondLst>
                              <p:cond delay="3000"/>
                            </p:stCondLst>
                            <p:childTnLst>
                              <p:par>
                                <p:cTn id="84" presetID="22" presetClass="entr" presetSubtype="8" fill="hold" grpId="0" nodeType="afterEffect">
                                  <p:stCondLst>
                                    <p:cond delay="0"/>
                                  </p:stCondLst>
                                  <p:childTnLst>
                                    <p:set>
                                      <p:cBhvr>
                                        <p:cTn id="85" dur="1" fill="hold">
                                          <p:stCondLst>
                                            <p:cond delay="0"/>
                                          </p:stCondLst>
                                        </p:cTn>
                                        <p:tgtEl>
                                          <p:spTgt spid="11279"/>
                                        </p:tgtEl>
                                        <p:attrNameLst>
                                          <p:attrName>style.visibility</p:attrName>
                                        </p:attrNameLst>
                                      </p:cBhvr>
                                      <p:to>
                                        <p:strVal val="visible"/>
                                      </p:to>
                                    </p:set>
                                    <p:animEffect transition="in" filter="wipe(left)">
                                      <p:cBhvr>
                                        <p:cTn id="86" dur="500"/>
                                        <p:tgtEl>
                                          <p:spTgt spid="11279"/>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11286"/>
                                        </p:tgtEl>
                                        <p:attrNameLst>
                                          <p:attrName>style.visibility</p:attrName>
                                        </p:attrNameLst>
                                      </p:cBhvr>
                                      <p:to>
                                        <p:strVal val="visible"/>
                                      </p:to>
                                    </p:set>
                                    <p:animEffect transition="in" filter="wipe(left)">
                                      <p:cBhvr>
                                        <p:cTn id="91" dur="500"/>
                                        <p:tgtEl>
                                          <p:spTgt spid="11286"/>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11287"/>
                                        </p:tgtEl>
                                        <p:attrNameLst>
                                          <p:attrName>style.visibility</p:attrName>
                                        </p:attrNameLst>
                                      </p:cBhvr>
                                      <p:to>
                                        <p:strVal val="visible"/>
                                      </p:to>
                                    </p:set>
                                    <p:animEffect transition="in" filter="wipe(left)">
                                      <p:cBhvr>
                                        <p:cTn id="96" dur="500"/>
                                        <p:tgtEl>
                                          <p:spTgt spid="11287"/>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2" fill="hold" grpId="0" nodeType="clickEffect">
                                  <p:stCondLst>
                                    <p:cond delay="0"/>
                                  </p:stCondLst>
                                  <p:childTnLst>
                                    <p:set>
                                      <p:cBhvr>
                                        <p:cTn id="100" dur="1" fill="hold">
                                          <p:stCondLst>
                                            <p:cond delay="0"/>
                                          </p:stCondLst>
                                        </p:cTn>
                                        <p:tgtEl>
                                          <p:spTgt spid="11285"/>
                                        </p:tgtEl>
                                        <p:attrNameLst>
                                          <p:attrName>style.visibility</p:attrName>
                                        </p:attrNameLst>
                                      </p:cBhvr>
                                      <p:to>
                                        <p:strVal val="visible"/>
                                      </p:to>
                                    </p:set>
                                    <p:animEffect transition="in" filter="wipe(right)">
                                      <p:cBhvr>
                                        <p:cTn id="101" dur="500"/>
                                        <p:tgtEl>
                                          <p:spTgt spid="11285"/>
                                        </p:tgtEl>
                                      </p:cBhvr>
                                    </p:animEffect>
                                  </p:childTnLst>
                                </p:cTn>
                              </p:par>
                            </p:childTnLst>
                          </p:cTn>
                        </p:par>
                        <p:par>
                          <p:cTn id="102" fill="hold">
                            <p:stCondLst>
                              <p:cond delay="500"/>
                            </p:stCondLst>
                            <p:childTnLst>
                              <p:par>
                                <p:cTn id="103" presetID="22" presetClass="entr" presetSubtype="1" fill="hold" grpId="0" nodeType="afterEffect">
                                  <p:stCondLst>
                                    <p:cond delay="0"/>
                                  </p:stCondLst>
                                  <p:childTnLst>
                                    <p:set>
                                      <p:cBhvr>
                                        <p:cTn id="104" dur="1" fill="hold">
                                          <p:stCondLst>
                                            <p:cond delay="0"/>
                                          </p:stCondLst>
                                        </p:cTn>
                                        <p:tgtEl>
                                          <p:spTgt spid="11283"/>
                                        </p:tgtEl>
                                        <p:attrNameLst>
                                          <p:attrName>style.visibility</p:attrName>
                                        </p:attrNameLst>
                                      </p:cBhvr>
                                      <p:to>
                                        <p:strVal val="visible"/>
                                      </p:to>
                                    </p:set>
                                    <p:animEffect transition="in" filter="wipe(up)">
                                      <p:cBhvr>
                                        <p:cTn id="105" dur="500"/>
                                        <p:tgtEl>
                                          <p:spTgt spid="11283"/>
                                        </p:tgtEl>
                                      </p:cBhvr>
                                    </p:animEffect>
                                  </p:childTnLst>
                                </p:cTn>
                              </p:par>
                            </p:childTnLst>
                          </p:cTn>
                        </p:par>
                        <p:par>
                          <p:cTn id="106" fill="hold">
                            <p:stCondLst>
                              <p:cond delay="1000"/>
                            </p:stCondLst>
                            <p:childTnLst>
                              <p:par>
                                <p:cTn id="107" presetID="22" presetClass="entr" presetSubtype="4" fill="hold" grpId="0" nodeType="afterEffect">
                                  <p:stCondLst>
                                    <p:cond delay="0"/>
                                  </p:stCondLst>
                                  <p:childTnLst>
                                    <p:set>
                                      <p:cBhvr>
                                        <p:cTn id="108" dur="1" fill="hold">
                                          <p:stCondLst>
                                            <p:cond delay="0"/>
                                          </p:stCondLst>
                                        </p:cTn>
                                        <p:tgtEl>
                                          <p:spTgt spid="11284"/>
                                        </p:tgtEl>
                                        <p:attrNameLst>
                                          <p:attrName>style.visibility</p:attrName>
                                        </p:attrNameLst>
                                      </p:cBhvr>
                                      <p:to>
                                        <p:strVal val="visible"/>
                                      </p:to>
                                    </p:set>
                                    <p:animEffect transition="in" filter="wipe(down)">
                                      <p:cBhvr>
                                        <p:cTn id="109" dur="500"/>
                                        <p:tgtEl>
                                          <p:spTgt spid="11284"/>
                                        </p:tgtEl>
                                      </p:cBhvr>
                                    </p:animEffect>
                                  </p:childTnLst>
                                </p:cTn>
                              </p:par>
                            </p:childTnLst>
                          </p:cTn>
                        </p:par>
                        <p:par>
                          <p:cTn id="110" fill="hold">
                            <p:stCondLst>
                              <p:cond delay="1500"/>
                            </p:stCondLst>
                            <p:childTnLst>
                              <p:par>
                                <p:cTn id="111" presetID="22" presetClass="entr" presetSubtype="1" fill="hold" grpId="0" nodeType="afterEffect">
                                  <p:stCondLst>
                                    <p:cond delay="0"/>
                                  </p:stCondLst>
                                  <p:childTnLst>
                                    <p:set>
                                      <p:cBhvr>
                                        <p:cTn id="112" dur="1" fill="hold">
                                          <p:stCondLst>
                                            <p:cond delay="0"/>
                                          </p:stCondLst>
                                        </p:cTn>
                                        <p:tgtEl>
                                          <p:spTgt spid="11294"/>
                                        </p:tgtEl>
                                        <p:attrNameLst>
                                          <p:attrName>style.visibility</p:attrName>
                                        </p:attrNameLst>
                                      </p:cBhvr>
                                      <p:to>
                                        <p:strVal val="visible"/>
                                      </p:to>
                                    </p:set>
                                    <p:animEffect transition="in" filter="wipe(up)">
                                      <p:cBhvr>
                                        <p:cTn id="113" dur="500"/>
                                        <p:tgtEl>
                                          <p:spTgt spid="11294"/>
                                        </p:tgtEl>
                                      </p:cBhvr>
                                    </p:animEffect>
                                  </p:childTnLst>
                                </p:cTn>
                              </p:par>
                            </p:childTnLst>
                          </p:cTn>
                        </p:par>
                        <p:par>
                          <p:cTn id="114" fill="hold">
                            <p:stCondLst>
                              <p:cond delay="2000"/>
                            </p:stCondLst>
                            <p:childTnLst>
                              <p:par>
                                <p:cTn id="115" presetID="22" presetClass="entr" presetSubtype="1" fill="hold" grpId="0" nodeType="afterEffect">
                                  <p:stCondLst>
                                    <p:cond delay="0"/>
                                  </p:stCondLst>
                                  <p:childTnLst>
                                    <p:set>
                                      <p:cBhvr>
                                        <p:cTn id="116" dur="1" fill="hold">
                                          <p:stCondLst>
                                            <p:cond delay="0"/>
                                          </p:stCondLst>
                                        </p:cTn>
                                        <p:tgtEl>
                                          <p:spTgt spid="11290"/>
                                        </p:tgtEl>
                                        <p:attrNameLst>
                                          <p:attrName>style.visibility</p:attrName>
                                        </p:attrNameLst>
                                      </p:cBhvr>
                                      <p:to>
                                        <p:strVal val="visible"/>
                                      </p:to>
                                    </p:set>
                                    <p:animEffect transition="in" filter="wipe(up)">
                                      <p:cBhvr>
                                        <p:cTn id="117" dur="500"/>
                                        <p:tgtEl>
                                          <p:spTgt spid="11290"/>
                                        </p:tgtEl>
                                      </p:cBhvr>
                                    </p:animEffect>
                                  </p:childTnLst>
                                </p:cTn>
                              </p:par>
                            </p:childTnLst>
                          </p:cTn>
                        </p:par>
                        <p:par>
                          <p:cTn id="118" fill="hold">
                            <p:stCondLst>
                              <p:cond delay="2500"/>
                            </p:stCondLst>
                            <p:childTnLst>
                              <p:par>
                                <p:cTn id="119" presetID="17" presetClass="entr" presetSubtype="10" fill="hold" grpId="0" nodeType="afterEffect">
                                  <p:stCondLst>
                                    <p:cond delay="0"/>
                                  </p:stCondLst>
                                  <p:childTnLst>
                                    <p:set>
                                      <p:cBhvr>
                                        <p:cTn id="120" dur="1" fill="hold">
                                          <p:stCondLst>
                                            <p:cond delay="0"/>
                                          </p:stCondLst>
                                        </p:cTn>
                                        <p:tgtEl>
                                          <p:spTgt spid="11295"/>
                                        </p:tgtEl>
                                        <p:attrNameLst>
                                          <p:attrName>style.visibility</p:attrName>
                                        </p:attrNameLst>
                                      </p:cBhvr>
                                      <p:to>
                                        <p:strVal val="visible"/>
                                      </p:to>
                                    </p:set>
                                    <p:anim calcmode="lin" valueType="num">
                                      <p:cBhvr>
                                        <p:cTn id="121" dur="500" fill="hold"/>
                                        <p:tgtEl>
                                          <p:spTgt spid="11295"/>
                                        </p:tgtEl>
                                        <p:attrNameLst>
                                          <p:attrName>ppt_w</p:attrName>
                                        </p:attrNameLst>
                                      </p:cBhvr>
                                      <p:tavLst>
                                        <p:tav tm="0">
                                          <p:val>
                                            <p:fltVal val="0"/>
                                          </p:val>
                                        </p:tav>
                                        <p:tav tm="100000">
                                          <p:val>
                                            <p:strVal val="#ppt_w"/>
                                          </p:val>
                                        </p:tav>
                                      </p:tavLst>
                                    </p:anim>
                                    <p:anim calcmode="lin" valueType="num">
                                      <p:cBhvr>
                                        <p:cTn id="122" dur="500" fill="hold"/>
                                        <p:tgtEl>
                                          <p:spTgt spid="11295"/>
                                        </p:tgtEl>
                                        <p:attrNameLst>
                                          <p:attrName>ppt_h</p:attrName>
                                        </p:attrNameLst>
                                      </p:cBhvr>
                                      <p:tavLst>
                                        <p:tav tm="0">
                                          <p:val>
                                            <p:strVal val="#ppt_h"/>
                                          </p:val>
                                        </p:tav>
                                        <p:tav tm="100000">
                                          <p:val>
                                            <p:strVal val="#ppt_h"/>
                                          </p:val>
                                        </p:tav>
                                      </p:tavLst>
                                    </p:anim>
                                  </p:childTnLst>
                                </p:cTn>
                              </p:par>
                            </p:childTnLst>
                          </p:cTn>
                        </p:par>
                        <p:par>
                          <p:cTn id="123" fill="hold">
                            <p:stCondLst>
                              <p:cond delay="3000"/>
                            </p:stCondLst>
                            <p:childTnLst>
                              <p:par>
                                <p:cTn id="124" presetID="22" presetClass="entr" presetSubtype="8" fill="hold" grpId="0" nodeType="afterEffect">
                                  <p:stCondLst>
                                    <p:cond delay="0"/>
                                  </p:stCondLst>
                                  <p:childTnLst>
                                    <p:set>
                                      <p:cBhvr>
                                        <p:cTn id="125" dur="1" fill="hold">
                                          <p:stCondLst>
                                            <p:cond delay="0"/>
                                          </p:stCondLst>
                                        </p:cTn>
                                        <p:tgtEl>
                                          <p:spTgt spid="11291"/>
                                        </p:tgtEl>
                                        <p:attrNameLst>
                                          <p:attrName>style.visibility</p:attrName>
                                        </p:attrNameLst>
                                      </p:cBhvr>
                                      <p:to>
                                        <p:strVal val="visible"/>
                                      </p:to>
                                    </p:set>
                                    <p:animEffect transition="in" filter="wipe(left)">
                                      <p:cBhvr>
                                        <p:cTn id="126" dur="500"/>
                                        <p:tgtEl>
                                          <p:spTgt spid="11291"/>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grpId="0" nodeType="clickEffect">
                                  <p:stCondLst>
                                    <p:cond delay="0"/>
                                  </p:stCondLst>
                                  <p:childTnLst>
                                    <p:set>
                                      <p:cBhvr>
                                        <p:cTn id="130" dur="1" fill="hold">
                                          <p:stCondLst>
                                            <p:cond delay="0"/>
                                          </p:stCondLst>
                                        </p:cTn>
                                        <p:tgtEl>
                                          <p:spTgt spid="11292"/>
                                        </p:tgtEl>
                                        <p:attrNameLst>
                                          <p:attrName>style.visibility</p:attrName>
                                        </p:attrNameLst>
                                      </p:cBhvr>
                                      <p:to>
                                        <p:strVal val="visible"/>
                                      </p:to>
                                    </p:set>
                                    <p:animEffect transition="in" filter="wipe(left)">
                                      <p:cBhvr>
                                        <p:cTn id="131" dur="500"/>
                                        <p:tgtEl>
                                          <p:spTgt spid="11292"/>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childTnLst>
                                    <p:set>
                                      <p:cBhvr>
                                        <p:cTn id="135" dur="1" fill="hold">
                                          <p:stCondLst>
                                            <p:cond delay="0"/>
                                          </p:stCondLst>
                                        </p:cTn>
                                        <p:tgtEl>
                                          <p:spTgt spid="11293"/>
                                        </p:tgtEl>
                                        <p:attrNameLst>
                                          <p:attrName>style.visibility</p:attrName>
                                        </p:attrNameLst>
                                      </p:cBhvr>
                                      <p:to>
                                        <p:strVal val="visible"/>
                                      </p:to>
                                    </p:set>
                                    <p:animEffect transition="in" filter="wipe(left)">
                                      <p:cBhvr>
                                        <p:cTn id="136" dur="500"/>
                                        <p:tgtEl>
                                          <p:spTgt spid="11293"/>
                                        </p:tgtEl>
                                      </p:cBhvr>
                                    </p:animEffect>
                                  </p:childTnLst>
                                </p:cTn>
                              </p:par>
                            </p:childTnLst>
                          </p:cTn>
                        </p:par>
                        <p:par>
                          <p:cTn id="137" fill="hold">
                            <p:stCondLst>
                              <p:cond delay="500"/>
                            </p:stCondLst>
                            <p:childTnLst>
                              <p:par>
                                <p:cTn id="138" presetID="23" presetClass="entr" presetSubtype="528" fill="hold" grpId="0" nodeType="afterEffect">
                                  <p:stCondLst>
                                    <p:cond delay="0"/>
                                  </p:stCondLst>
                                  <p:childTnLst>
                                    <p:set>
                                      <p:cBhvr>
                                        <p:cTn id="139" dur="1" fill="hold">
                                          <p:stCondLst>
                                            <p:cond delay="0"/>
                                          </p:stCondLst>
                                        </p:cTn>
                                        <p:tgtEl>
                                          <p:spTgt spid="11298"/>
                                        </p:tgtEl>
                                        <p:attrNameLst>
                                          <p:attrName>style.visibility</p:attrName>
                                        </p:attrNameLst>
                                      </p:cBhvr>
                                      <p:to>
                                        <p:strVal val="visible"/>
                                      </p:to>
                                    </p:set>
                                    <p:anim calcmode="lin" valueType="num">
                                      <p:cBhvr>
                                        <p:cTn id="140" dur="500" fill="hold"/>
                                        <p:tgtEl>
                                          <p:spTgt spid="11298"/>
                                        </p:tgtEl>
                                        <p:attrNameLst>
                                          <p:attrName>ppt_w</p:attrName>
                                        </p:attrNameLst>
                                      </p:cBhvr>
                                      <p:tavLst>
                                        <p:tav tm="0">
                                          <p:val>
                                            <p:fltVal val="0"/>
                                          </p:val>
                                        </p:tav>
                                        <p:tav tm="100000">
                                          <p:val>
                                            <p:strVal val="#ppt_w"/>
                                          </p:val>
                                        </p:tav>
                                      </p:tavLst>
                                    </p:anim>
                                    <p:anim calcmode="lin" valueType="num">
                                      <p:cBhvr>
                                        <p:cTn id="141" dur="500" fill="hold"/>
                                        <p:tgtEl>
                                          <p:spTgt spid="11298"/>
                                        </p:tgtEl>
                                        <p:attrNameLst>
                                          <p:attrName>ppt_h</p:attrName>
                                        </p:attrNameLst>
                                      </p:cBhvr>
                                      <p:tavLst>
                                        <p:tav tm="0">
                                          <p:val>
                                            <p:fltVal val="0"/>
                                          </p:val>
                                        </p:tav>
                                        <p:tav tm="100000">
                                          <p:val>
                                            <p:strVal val="#ppt_h"/>
                                          </p:val>
                                        </p:tav>
                                      </p:tavLst>
                                    </p:anim>
                                    <p:anim calcmode="lin" valueType="num">
                                      <p:cBhvr>
                                        <p:cTn id="142" dur="500" fill="hold"/>
                                        <p:tgtEl>
                                          <p:spTgt spid="11298"/>
                                        </p:tgtEl>
                                        <p:attrNameLst>
                                          <p:attrName>ppt_x</p:attrName>
                                        </p:attrNameLst>
                                      </p:cBhvr>
                                      <p:tavLst>
                                        <p:tav tm="0">
                                          <p:val>
                                            <p:fltVal val="0.5"/>
                                          </p:val>
                                        </p:tav>
                                        <p:tav tm="100000">
                                          <p:val>
                                            <p:strVal val="#ppt_x"/>
                                          </p:val>
                                        </p:tav>
                                      </p:tavLst>
                                    </p:anim>
                                    <p:anim calcmode="lin" valueType="num">
                                      <p:cBhvr>
                                        <p:cTn id="143" dur="500" fill="hold"/>
                                        <p:tgtEl>
                                          <p:spTgt spid="1129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nimBg="1" autoUpdateAnimBg="0"/>
      <p:bldP spid="11268" grpId="0" animBg="1"/>
      <p:bldP spid="11269" grpId="0" animBg="1"/>
      <p:bldP spid="11270" grpId="0" animBg="1"/>
      <p:bldP spid="11271" grpId="0" animBg="1"/>
      <p:bldP spid="11272" grpId="0" animBg="1"/>
      <p:bldP spid="11273" grpId="0" animBg="1"/>
      <p:bldP spid="11274" grpId="0" animBg="1"/>
      <p:bldP spid="11275" grpId="0" animBg="1" autoUpdateAnimBg="0"/>
      <p:bldP spid="11276" grpId="0" animBg="1"/>
      <p:bldP spid="11277" grpId="0" animBg="1" autoUpdateAnimBg="0"/>
      <p:bldP spid="185357" grpId="0" animBg="1" autoUpdateAnimBg="0"/>
      <p:bldP spid="11279" grpId="0" animBg="1" autoUpdateAnimBg="0"/>
      <p:bldP spid="11280" grpId="0" animBg="1"/>
      <p:bldP spid="11281" grpId="0" animBg="1"/>
      <p:bldP spid="11282" grpId="0" animBg="1"/>
      <p:bldP spid="11283" grpId="0" animBg="1"/>
      <p:bldP spid="11284" grpId="0" animBg="1"/>
      <p:bldP spid="11285" grpId="0" animBg="1"/>
      <p:bldP spid="11286" grpId="0" animBg="1" autoUpdateAnimBg="0"/>
      <p:bldP spid="11287" grpId="0" animBg="1" autoUpdateAnimBg="0"/>
      <p:bldP spid="11288" grpId="0" animBg="1"/>
      <p:bldP spid="11289" grpId="0" animBg="1"/>
      <p:bldP spid="11290" grpId="0" animBg="1" autoUpdateAnimBg="0"/>
      <p:bldP spid="11291" grpId="0" animBg="1" autoUpdateAnimBg="0"/>
      <p:bldP spid="11292" grpId="0" animBg="1" autoUpdateAnimBg="0"/>
      <p:bldP spid="11293" grpId="0" animBg="1" autoUpdateAnimBg="0"/>
      <p:bldP spid="11294" grpId="0" animBg="1"/>
      <p:bldP spid="11295" grpId="0" animBg="1"/>
      <p:bldP spid="185380" grpId="0" autoUpdateAnimBg="0"/>
      <p:bldP spid="11298"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Line 3"/>
          <p:cNvSpPr>
            <a:spLocks noChangeShapeType="1"/>
          </p:cNvSpPr>
          <p:nvPr/>
        </p:nvSpPr>
        <p:spPr bwMode="auto">
          <a:xfrm>
            <a:off x="5867400" y="2133600"/>
            <a:ext cx="2743200" cy="0"/>
          </a:xfrm>
          <a:prstGeom prst="line">
            <a:avLst/>
          </a:prstGeom>
          <a:noFill/>
          <a:ln w="152400">
            <a:solidFill>
              <a:srgbClr val="008000"/>
            </a:solidFill>
            <a:round/>
            <a:headEnd/>
            <a:tailEnd type="triangle" w="med" len="med"/>
          </a:ln>
        </p:spPr>
        <p:txBody>
          <a:bodyPr/>
          <a:lstStyle/>
          <a:p>
            <a:endParaRPr lang="de-DE"/>
          </a:p>
        </p:txBody>
      </p:sp>
      <p:sp>
        <p:nvSpPr>
          <p:cNvPr id="12292" name="Line 4"/>
          <p:cNvSpPr>
            <a:spLocks noChangeShapeType="1"/>
          </p:cNvSpPr>
          <p:nvPr/>
        </p:nvSpPr>
        <p:spPr bwMode="auto">
          <a:xfrm>
            <a:off x="838200" y="2133600"/>
            <a:ext cx="2438400" cy="0"/>
          </a:xfrm>
          <a:prstGeom prst="line">
            <a:avLst/>
          </a:prstGeom>
          <a:noFill/>
          <a:ln w="152400">
            <a:solidFill>
              <a:srgbClr val="008000"/>
            </a:solidFill>
            <a:round/>
            <a:headEnd/>
            <a:tailEnd type="triangle" w="med" len="med"/>
          </a:ln>
        </p:spPr>
        <p:txBody>
          <a:bodyPr/>
          <a:lstStyle/>
          <a:p>
            <a:endParaRPr lang="de-DE"/>
          </a:p>
        </p:txBody>
      </p:sp>
      <p:sp>
        <p:nvSpPr>
          <p:cNvPr id="12293" name="Line 5"/>
          <p:cNvSpPr>
            <a:spLocks noChangeShapeType="1"/>
          </p:cNvSpPr>
          <p:nvPr/>
        </p:nvSpPr>
        <p:spPr bwMode="auto">
          <a:xfrm flipV="1">
            <a:off x="1676400" y="609600"/>
            <a:ext cx="0" cy="1447800"/>
          </a:xfrm>
          <a:prstGeom prst="line">
            <a:avLst/>
          </a:prstGeom>
          <a:noFill/>
          <a:ln w="38100">
            <a:solidFill>
              <a:schemeClr val="tx1"/>
            </a:solidFill>
            <a:round/>
            <a:headEnd/>
            <a:tailEnd/>
          </a:ln>
        </p:spPr>
        <p:txBody>
          <a:bodyPr>
            <a:spAutoFit/>
          </a:bodyPr>
          <a:lstStyle/>
          <a:p>
            <a:endParaRPr lang="de-DE"/>
          </a:p>
        </p:txBody>
      </p:sp>
      <p:sp>
        <p:nvSpPr>
          <p:cNvPr id="12294" name="Line 6"/>
          <p:cNvSpPr>
            <a:spLocks noChangeShapeType="1"/>
          </p:cNvSpPr>
          <p:nvPr/>
        </p:nvSpPr>
        <p:spPr bwMode="auto">
          <a:xfrm flipV="1">
            <a:off x="1676400" y="609600"/>
            <a:ext cx="2133600" cy="0"/>
          </a:xfrm>
          <a:prstGeom prst="line">
            <a:avLst/>
          </a:prstGeom>
          <a:noFill/>
          <a:ln w="38100">
            <a:solidFill>
              <a:schemeClr val="tx1"/>
            </a:solidFill>
            <a:round/>
            <a:headEnd/>
            <a:tailEnd/>
          </a:ln>
        </p:spPr>
        <p:txBody>
          <a:bodyPr>
            <a:spAutoFit/>
          </a:bodyPr>
          <a:lstStyle/>
          <a:p>
            <a:endParaRPr lang="de-DE"/>
          </a:p>
        </p:txBody>
      </p:sp>
      <p:sp>
        <p:nvSpPr>
          <p:cNvPr id="12295" name="Line 7"/>
          <p:cNvSpPr>
            <a:spLocks noChangeShapeType="1"/>
          </p:cNvSpPr>
          <p:nvPr/>
        </p:nvSpPr>
        <p:spPr bwMode="auto">
          <a:xfrm flipV="1">
            <a:off x="4876800" y="609600"/>
            <a:ext cx="2362200" cy="0"/>
          </a:xfrm>
          <a:prstGeom prst="line">
            <a:avLst/>
          </a:prstGeom>
          <a:noFill/>
          <a:ln w="38100">
            <a:solidFill>
              <a:schemeClr val="tx1"/>
            </a:solidFill>
            <a:round/>
            <a:headEnd/>
            <a:tailEnd/>
          </a:ln>
        </p:spPr>
        <p:txBody>
          <a:bodyPr>
            <a:spAutoFit/>
          </a:bodyPr>
          <a:lstStyle/>
          <a:p>
            <a:endParaRPr lang="de-DE"/>
          </a:p>
        </p:txBody>
      </p:sp>
      <p:sp>
        <p:nvSpPr>
          <p:cNvPr id="12296" name="Line 8"/>
          <p:cNvSpPr>
            <a:spLocks noChangeShapeType="1"/>
          </p:cNvSpPr>
          <p:nvPr/>
        </p:nvSpPr>
        <p:spPr bwMode="auto">
          <a:xfrm>
            <a:off x="3886200" y="838200"/>
            <a:ext cx="0" cy="533400"/>
          </a:xfrm>
          <a:prstGeom prst="line">
            <a:avLst/>
          </a:prstGeom>
          <a:noFill/>
          <a:ln w="38100">
            <a:solidFill>
              <a:schemeClr val="tx1"/>
            </a:solidFill>
            <a:round/>
            <a:headEnd/>
            <a:tailEnd type="triangle" w="med" len="med"/>
          </a:ln>
        </p:spPr>
        <p:txBody>
          <a:bodyPr>
            <a:spAutoFit/>
          </a:bodyPr>
          <a:lstStyle/>
          <a:p>
            <a:endParaRPr lang="de-DE"/>
          </a:p>
        </p:txBody>
      </p:sp>
      <p:sp>
        <p:nvSpPr>
          <p:cNvPr id="12297" name="Line 9"/>
          <p:cNvSpPr>
            <a:spLocks noChangeShapeType="1"/>
          </p:cNvSpPr>
          <p:nvPr/>
        </p:nvSpPr>
        <p:spPr bwMode="auto">
          <a:xfrm>
            <a:off x="5257800" y="838200"/>
            <a:ext cx="0" cy="914400"/>
          </a:xfrm>
          <a:prstGeom prst="line">
            <a:avLst/>
          </a:prstGeom>
          <a:noFill/>
          <a:ln w="38100">
            <a:solidFill>
              <a:schemeClr val="tx1"/>
            </a:solidFill>
            <a:round/>
            <a:headEnd type="triangle" w="med" len="med"/>
            <a:tailEnd/>
          </a:ln>
        </p:spPr>
        <p:txBody>
          <a:bodyPr>
            <a:spAutoFit/>
          </a:bodyPr>
          <a:lstStyle/>
          <a:p>
            <a:endParaRPr lang="de-DE"/>
          </a:p>
        </p:txBody>
      </p:sp>
      <p:sp>
        <p:nvSpPr>
          <p:cNvPr id="12298" name="Text Box 10"/>
          <p:cNvSpPr txBox="1">
            <a:spLocks noChangeArrowheads="1"/>
          </p:cNvSpPr>
          <p:nvPr/>
        </p:nvSpPr>
        <p:spPr bwMode="auto">
          <a:xfrm>
            <a:off x="838200" y="13716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Güterzugang</a:t>
            </a:r>
            <a:endParaRPr lang="de-DE" sz="1600" baseline="-25000"/>
          </a:p>
        </p:txBody>
      </p:sp>
      <p:sp>
        <p:nvSpPr>
          <p:cNvPr id="12299" name="Line 11"/>
          <p:cNvSpPr>
            <a:spLocks noChangeShapeType="1"/>
          </p:cNvSpPr>
          <p:nvPr/>
        </p:nvSpPr>
        <p:spPr bwMode="auto">
          <a:xfrm>
            <a:off x="7239000" y="609600"/>
            <a:ext cx="0" cy="1447800"/>
          </a:xfrm>
          <a:prstGeom prst="line">
            <a:avLst/>
          </a:prstGeom>
          <a:noFill/>
          <a:ln w="38100">
            <a:solidFill>
              <a:schemeClr val="tx1"/>
            </a:solidFill>
            <a:round/>
            <a:headEnd/>
            <a:tailEnd type="triangle" w="med" len="med"/>
          </a:ln>
        </p:spPr>
        <p:txBody>
          <a:bodyPr>
            <a:spAutoFit/>
          </a:bodyPr>
          <a:lstStyle/>
          <a:p>
            <a:endParaRPr lang="de-DE"/>
          </a:p>
        </p:txBody>
      </p:sp>
      <p:sp>
        <p:nvSpPr>
          <p:cNvPr id="12300" name="Text Box 12"/>
          <p:cNvSpPr txBox="1">
            <a:spLocks noChangeArrowheads="1"/>
          </p:cNvSpPr>
          <p:nvPr/>
        </p:nvSpPr>
        <p:spPr bwMode="auto">
          <a:xfrm>
            <a:off x="6400800" y="12954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Güterabgang</a:t>
            </a:r>
            <a:endParaRPr lang="de-DE" sz="1600" baseline="-25000"/>
          </a:p>
        </p:txBody>
      </p:sp>
      <p:sp>
        <p:nvSpPr>
          <p:cNvPr id="214029" name="Text Box 13"/>
          <p:cNvSpPr txBox="1">
            <a:spLocks noChangeArrowheads="1"/>
          </p:cNvSpPr>
          <p:nvPr/>
        </p:nvSpPr>
        <p:spPr bwMode="auto">
          <a:xfrm>
            <a:off x="3352800" y="381000"/>
            <a:ext cx="2362200" cy="457200"/>
          </a:xfrm>
          <a:prstGeom prst="rect">
            <a:avLst/>
          </a:prstGeom>
          <a:solidFill>
            <a:srgbClr val="FFE2C5"/>
          </a:solidFill>
          <a:ln w="9525">
            <a:solidFill>
              <a:schemeClr val="tx1"/>
            </a:solidFill>
            <a:miter lim="800000"/>
            <a:headEnd/>
            <a:tailEnd/>
          </a:ln>
          <a:effectLst>
            <a:outerShdw dist="35921" dir="2700000" algn="ctr" rotWithShape="0">
              <a:srgbClr val="808080"/>
            </a:outerShdw>
          </a:effectLst>
        </p:spPr>
        <p:txBody>
          <a:bodyPr anchor="ctr"/>
          <a:lstStyle/>
          <a:p>
            <a:pPr algn="ctr">
              <a:spcBef>
                <a:spcPct val="0"/>
              </a:spcBef>
              <a:defRPr/>
            </a:pPr>
            <a:r>
              <a:rPr lang="de-DE" sz="1600"/>
              <a:t>Transformation</a:t>
            </a:r>
            <a:endParaRPr lang="de-DE" sz="1600" baseline="-25000"/>
          </a:p>
        </p:txBody>
      </p:sp>
      <p:sp>
        <p:nvSpPr>
          <p:cNvPr id="12302" name="Line 15"/>
          <p:cNvSpPr>
            <a:spLocks noChangeShapeType="1"/>
          </p:cNvSpPr>
          <p:nvPr/>
        </p:nvSpPr>
        <p:spPr bwMode="auto">
          <a:xfrm>
            <a:off x="1981200" y="2209800"/>
            <a:ext cx="0" cy="304800"/>
          </a:xfrm>
          <a:prstGeom prst="line">
            <a:avLst/>
          </a:prstGeom>
          <a:noFill/>
          <a:ln w="28575">
            <a:solidFill>
              <a:schemeClr val="tx1"/>
            </a:solidFill>
            <a:round/>
            <a:headEnd/>
            <a:tailEnd type="triangle" w="med" len="med"/>
          </a:ln>
        </p:spPr>
        <p:txBody>
          <a:bodyPr>
            <a:spAutoFit/>
          </a:bodyPr>
          <a:lstStyle/>
          <a:p>
            <a:endParaRPr lang="de-DE"/>
          </a:p>
        </p:txBody>
      </p:sp>
      <p:sp>
        <p:nvSpPr>
          <p:cNvPr id="12303" name="Line 16"/>
          <p:cNvSpPr>
            <a:spLocks noChangeShapeType="1"/>
          </p:cNvSpPr>
          <p:nvPr/>
        </p:nvSpPr>
        <p:spPr bwMode="auto">
          <a:xfrm flipV="1">
            <a:off x="1371600" y="2209800"/>
            <a:ext cx="0" cy="381000"/>
          </a:xfrm>
          <a:prstGeom prst="line">
            <a:avLst/>
          </a:prstGeom>
          <a:noFill/>
          <a:ln w="28575">
            <a:solidFill>
              <a:schemeClr val="tx1"/>
            </a:solidFill>
            <a:round/>
            <a:headEnd/>
            <a:tailEnd type="triangle" w="med" len="med"/>
          </a:ln>
        </p:spPr>
        <p:txBody>
          <a:bodyPr>
            <a:spAutoFit/>
          </a:bodyPr>
          <a:lstStyle/>
          <a:p>
            <a:endParaRPr lang="de-DE"/>
          </a:p>
        </p:txBody>
      </p:sp>
      <p:sp>
        <p:nvSpPr>
          <p:cNvPr id="12304" name="Line 17"/>
          <p:cNvSpPr>
            <a:spLocks noChangeShapeType="1"/>
          </p:cNvSpPr>
          <p:nvPr/>
        </p:nvSpPr>
        <p:spPr bwMode="auto">
          <a:xfrm flipH="1">
            <a:off x="533400" y="2590800"/>
            <a:ext cx="2743200" cy="0"/>
          </a:xfrm>
          <a:prstGeom prst="line">
            <a:avLst/>
          </a:prstGeom>
          <a:noFill/>
          <a:ln w="139700">
            <a:solidFill>
              <a:srgbClr val="FF0000"/>
            </a:solidFill>
            <a:round/>
            <a:headEnd/>
            <a:tailEnd type="triangle" w="med" len="med"/>
          </a:ln>
        </p:spPr>
        <p:txBody>
          <a:bodyPr/>
          <a:lstStyle/>
          <a:p>
            <a:endParaRPr lang="de-DE"/>
          </a:p>
        </p:txBody>
      </p:sp>
      <p:sp>
        <p:nvSpPr>
          <p:cNvPr id="12305" name="Line 24"/>
          <p:cNvSpPr>
            <a:spLocks noChangeShapeType="1"/>
          </p:cNvSpPr>
          <p:nvPr/>
        </p:nvSpPr>
        <p:spPr bwMode="auto">
          <a:xfrm>
            <a:off x="2514600" y="2667000"/>
            <a:ext cx="0" cy="685800"/>
          </a:xfrm>
          <a:prstGeom prst="line">
            <a:avLst/>
          </a:prstGeom>
          <a:noFill/>
          <a:ln w="38100">
            <a:solidFill>
              <a:srgbClr val="0000FF"/>
            </a:solidFill>
            <a:round/>
            <a:headEnd/>
            <a:tailEnd/>
          </a:ln>
        </p:spPr>
        <p:txBody>
          <a:bodyPr>
            <a:spAutoFit/>
          </a:bodyPr>
          <a:lstStyle/>
          <a:p>
            <a:endParaRPr lang="de-DE"/>
          </a:p>
        </p:txBody>
      </p:sp>
      <p:graphicFrame>
        <p:nvGraphicFramePr>
          <p:cNvPr id="12290" name="Object 31"/>
          <p:cNvGraphicFramePr>
            <a:graphicFrameLocks noChangeAspect="1"/>
          </p:cNvGraphicFramePr>
          <p:nvPr/>
        </p:nvGraphicFramePr>
        <p:xfrm>
          <a:off x="3276600" y="1371600"/>
          <a:ext cx="2590800" cy="1535113"/>
        </p:xfrm>
        <a:graphic>
          <a:graphicData uri="http://schemas.openxmlformats.org/presentationml/2006/ole">
            <p:oleObj spid="_x0000_s12290" name="Paint Shop Pro Image" r:id="rId4" imgW="5209756" imgH="3570732" progId="">
              <p:embed/>
            </p:oleObj>
          </a:graphicData>
        </a:graphic>
      </p:graphicFrame>
      <p:sp>
        <p:nvSpPr>
          <p:cNvPr id="214048" name="Text Box 32"/>
          <p:cNvSpPr txBox="1">
            <a:spLocks noChangeArrowheads="1"/>
          </p:cNvSpPr>
          <p:nvPr/>
        </p:nvSpPr>
        <p:spPr bwMode="auto">
          <a:xfrm>
            <a:off x="3352800" y="1447800"/>
            <a:ext cx="1371600" cy="304800"/>
          </a:xfrm>
          <a:prstGeom prst="rect">
            <a:avLst/>
          </a:prstGeom>
          <a:noFill/>
          <a:ln w="9525">
            <a:noFill/>
            <a:miter lim="800000"/>
            <a:headEnd/>
            <a:tailEnd/>
          </a:ln>
        </p:spPr>
        <p:txBody>
          <a:bodyPr>
            <a:spAutoFit/>
          </a:bodyPr>
          <a:lstStyle/>
          <a:p>
            <a:pPr eaLnBrk="1" hangingPunct="1"/>
            <a:r>
              <a:rPr lang="de-DE"/>
              <a:t>Unternehmen</a:t>
            </a:r>
          </a:p>
        </p:txBody>
      </p:sp>
      <p:sp>
        <p:nvSpPr>
          <p:cNvPr id="12307" name="Text Box 35"/>
          <p:cNvSpPr txBox="1">
            <a:spLocks noChangeArrowheads="1"/>
          </p:cNvSpPr>
          <p:nvPr/>
        </p:nvSpPr>
        <p:spPr bwMode="auto">
          <a:xfrm>
            <a:off x="304800" y="3581400"/>
            <a:ext cx="2819400" cy="1524000"/>
          </a:xfrm>
          <a:prstGeom prst="rect">
            <a:avLst/>
          </a:prstGeom>
          <a:solidFill>
            <a:srgbClr val="FFFF99"/>
          </a:solidFill>
          <a:ln w="15875">
            <a:solidFill>
              <a:srgbClr val="000000"/>
            </a:solidFill>
            <a:miter lim="800000"/>
            <a:headEnd/>
            <a:tailEnd/>
          </a:ln>
        </p:spPr>
        <p:txBody>
          <a:bodyPr/>
          <a:lstStyle/>
          <a:p>
            <a:pPr>
              <a:spcBef>
                <a:spcPct val="0"/>
              </a:spcBef>
            </a:pPr>
            <a:r>
              <a:rPr lang="de-DE"/>
              <a:t>1.2</a:t>
            </a:r>
            <a:r>
              <a:rPr lang="de-DE" b="0"/>
              <a:t> </a:t>
            </a:r>
            <a:r>
              <a:rPr lang="de-DE"/>
              <a:t>Auszahlungen ja,</a:t>
            </a:r>
            <a:r>
              <a:rPr lang="de-DE" b="0"/>
              <a:t> </a:t>
            </a:r>
            <a:r>
              <a:rPr lang="de-DE"/>
              <a:t>aber keine Ausgaben</a:t>
            </a:r>
          </a:p>
          <a:p>
            <a:pPr>
              <a:spcBef>
                <a:spcPct val="0"/>
              </a:spcBef>
            </a:pPr>
            <a:endParaRPr lang="de-DE" sz="800"/>
          </a:p>
          <a:p>
            <a:pPr>
              <a:spcBef>
                <a:spcPct val="0"/>
              </a:spcBef>
            </a:pPr>
            <a:r>
              <a:rPr lang="de-DE"/>
              <a:t>(z. B. Tilgung von Krediten; Begleichen von früheren Ver-bindlichkeiten aus Einkäufen mit Zahlungsziel)</a:t>
            </a:r>
          </a:p>
        </p:txBody>
      </p:sp>
      <p:sp>
        <p:nvSpPr>
          <p:cNvPr id="12308" name="Text Box 36"/>
          <p:cNvSpPr txBox="1">
            <a:spLocks noChangeArrowheads="1"/>
          </p:cNvSpPr>
          <p:nvPr/>
        </p:nvSpPr>
        <p:spPr bwMode="auto">
          <a:xfrm>
            <a:off x="3124200" y="3581400"/>
            <a:ext cx="2819400" cy="1524000"/>
          </a:xfrm>
          <a:prstGeom prst="rect">
            <a:avLst/>
          </a:prstGeom>
          <a:solidFill>
            <a:srgbClr val="CCFFCC"/>
          </a:solidFill>
          <a:ln w="15875">
            <a:solidFill>
              <a:srgbClr val="000000"/>
            </a:solidFill>
            <a:miter lim="800000"/>
            <a:headEnd/>
            <a:tailEnd/>
          </a:ln>
        </p:spPr>
        <p:txBody>
          <a:bodyPr/>
          <a:lstStyle/>
          <a:p>
            <a:pPr>
              <a:spcBef>
                <a:spcPct val="0"/>
              </a:spcBef>
            </a:pPr>
            <a:r>
              <a:rPr lang="de-DE"/>
              <a:t>1.1</a:t>
            </a:r>
            <a:r>
              <a:rPr lang="de-DE" b="0"/>
              <a:t> </a:t>
            </a:r>
            <a:r>
              <a:rPr lang="de-DE"/>
              <a:t>Auszahlungen =</a:t>
            </a:r>
          </a:p>
          <a:p>
            <a:pPr>
              <a:spcBef>
                <a:spcPct val="0"/>
              </a:spcBef>
            </a:pPr>
            <a:r>
              <a:rPr lang="de-DE"/>
              <a:t>Ausgaben</a:t>
            </a:r>
          </a:p>
          <a:p>
            <a:pPr>
              <a:spcBef>
                <a:spcPct val="0"/>
              </a:spcBef>
            </a:pPr>
            <a:endParaRPr lang="de-DE" sz="800"/>
          </a:p>
          <a:p>
            <a:pPr>
              <a:spcBef>
                <a:spcPct val="0"/>
              </a:spcBef>
            </a:pPr>
            <a:r>
              <a:rPr lang="de-DE"/>
              <a:t>(z. B. Bareinkäufe von Waren, Lohn- und Gehaltszahlungen, Monatsmiete für gemietete Räume)</a:t>
            </a:r>
          </a:p>
        </p:txBody>
      </p:sp>
      <p:sp>
        <p:nvSpPr>
          <p:cNvPr id="12309" name="Text Box 37"/>
          <p:cNvSpPr txBox="1">
            <a:spLocks noChangeArrowheads="1"/>
          </p:cNvSpPr>
          <p:nvPr/>
        </p:nvSpPr>
        <p:spPr bwMode="auto">
          <a:xfrm>
            <a:off x="3124200" y="5105400"/>
            <a:ext cx="2819400" cy="1219200"/>
          </a:xfrm>
          <a:prstGeom prst="rect">
            <a:avLst/>
          </a:prstGeom>
          <a:solidFill>
            <a:srgbClr val="B1EDFB"/>
          </a:solidFill>
          <a:ln w="15875">
            <a:solidFill>
              <a:schemeClr val="tx1"/>
            </a:solidFill>
            <a:miter lim="800000"/>
            <a:headEnd/>
            <a:tailEnd/>
          </a:ln>
        </p:spPr>
        <p:txBody>
          <a:bodyPr/>
          <a:lstStyle/>
          <a:p>
            <a:pPr>
              <a:spcBef>
                <a:spcPct val="0"/>
              </a:spcBef>
            </a:pPr>
            <a:r>
              <a:rPr lang="de-DE"/>
              <a:t>2.1</a:t>
            </a:r>
            <a:r>
              <a:rPr lang="de-DE" b="0"/>
              <a:t> </a:t>
            </a:r>
            <a:r>
              <a:rPr lang="de-DE"/>
              <a:t>Ausgaben =</a:t>
            </a:r>
          </a:p>
          <a:p>
            <a:pPr>
              <a:spcBef>
                <a:spcPct val="0"/>
              </a:spcBef>
            </a:pPr>
            <a:r>
              <a:rPr lang="de-DE"/>
              <a:t>Auszahlungen</a:t>
            </a:r>
          </a:p>
          <a:p>
            <a:pPr>
              <a:spcBef>
                <a:spcPct val="0"/>
              </a:spcBef>
            </a:pPr>
            <a:endParaRPr lang="de-DE" sz="800"/>
          </a:p>
          <a:p>
            <a:pPr>
              <a:spcBef>
                <a:spcPct val="0"/>
              </a:spcBef>
            </a:pPr>
            <a:r>
              <a:rPr lang="de-DE"/>
              <a:t>(siehe oben)</a:t>
            </a:r>
          </a:p>
        </p:txBody>
      </p:sp>
      <p:sp>
        <p:nvSpPr>
          <p:cNvPr id="12311" name="Line 39"/>
          <p:cNvSpPr>
            <a:spLocks noChangeShapeType="1"/>
          </p:cNvSpPr>
          <p:nvPr/>
        </p:nvSpPr>
        <p:spPr bwMode="auto">
          <a:xfrm flipV="1">
            <a:off x="2514600" y="3048000"/>
            <a:ext cx="4724400" cy="0"/>
          </a:xfrm>
          <a:prstGeom prst="line">
            <a:avLst/>
          </a:prstGeom>
          <a:noFill/>
          <a:ln w="38100">
            <a:solidFill>
              <a:srgbClr val="0000FF"/>
            </a:solidFill>
            <a:round/>
            <a:headEnd/>
            <a:tailEnd/>
          </a:ln>
        </p:spPr>
        <p:txBody>
          <a:bodyPr>
            <a:spAutoFit/>
          </a:bodyPr>
          <a:lstStyle/>
          <a:p>
            <a:endParaRPr lang="de-DE"/>
          </a:p>
        </p:txBody>
      </p:sp>
      <p:sp>
        <p:nvSpPr>
          <p:cNvPr id="12312" name="Line 40"/>
          <p:cNvSpPr>
            <a:spLocks noChangeShapeType="1"/>
          </p:cNvSpPr>
          <p:nvPr/>
        </p:nvSpPr>
        <p:spPr bwMode="auto">
          <a:xfrm>
            <a:off x="7239000" y="3048000"/>
            <a:ext cx="0" cy="3276600"/>
          </a:xfrm>
          <a:prstGeom prst="line">
            <a:avLst/>
          </a:prstGeom>
          <a:noFill/>
          <a:ln w="38100">
            <a:solidFill>
              <a:srgbClr val="0000FF"/>
            </a:solidFill>
            <a:round/>
            <a:headEnd/>
            <a:tailEnd/>
          </a:ln>
        </p:spPr>
        <p:txBody>
          <a:bodyPr>
            <a:spAutoFit/>
          </a:bodyPr>
          <a:lstStyle/>
          <a:p>
            <a:endParaRPr lang="de-DE"/>
          </a:p>
        </p:txBody>
      </p:sp>
      <p:sp>
        <p:nvSpPr>
          <p:cNvPr id="214057" name="Text Box 41"/>
          <p:cNvSpPr txBox="1">
            <a:spLocks noChangeArrowheads="1"/>
          </p:cNvSpPr>
          <p:nvPr/>
        </p:nvSpPr>
        <p:spPr bwMode="auto">
          <a:xfrm>
            <a:off x="304800" y="3200400"/>
            <a:ext cx="5638800" cy="377825"/>
          </a:xfrm>
          <a:prstGeom prst="rect">
            <a:avLst/>
          </a:prstGeom>
          <a:solidFill>
            <a:srgbClr val="F1FFCB"/>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buFont typeface="Times New Roman"/>
              <a:buNone/>
              <a:defRPr/>
            </a:pPr>
            <a:r>
              <a:rPr lang="de-DE" sz="1600"/>
              <a:t>1.  Auszahlungen</a:t>
            </a:r>
            <a:endParaRPr lang="de-DE" sz="1200">
              <a:latin typeface="Times New Roman"/>
            </a:endParaRPr>
          </a:p>
        </p:txBody>
      </p:sp>
      <p:sp>
        <p:nvSpPr>
          <p:cNvPr id="214058" name="Text Box 42"/>
          <p:cNvSpPr txBox="1">
            <a:spLocks noChangeArrowheads="1"/>
          </p:cNvSpPr>
          <p:nvPr/>
        </p:nvSpPr>
        <p:spPr bwMode="auto">
          <a:xfrm>
            <a:off x="3124200" y="6324600"/>
            <a:ext cx="5715000" cy="342900"/>
          </a:xfrm>
          <a:prstGeom prst="rect">
            <a:avLst/>
          </a:prstGeom>
          <a:solidFill>
            <a:srgbClr val="95F3D8"/>
          </a:solidFill>
          <a:ln w="9525">
            <a:solidFill>
              <a:schemeClr val="tx1"/>
            </a:solidFill>
            <a:miter lim="800000"/>
            <a:headEnd/>
            <a:tailEnd/>
          </a:ln>
          <a:effectLst>
            <a:outerShdw dist="35921" dir="2700000" algn="ctr" rotWithShape="0">
              <a:srgbClr val="808080"/>
            </a:outerShdw>
          </a:effectLst>
        </p:spPr>
        <p:txBody>
          <a:bodyPr/>
          <a:lstStyle/>
          <a:p>
            <a:pPr algn="ctr">
              <a:spcBef>
                <a:spcPct val="0"/>
              </a:spcBef>
              <a:defRPr/>
            </a:pPr>
            <a:r>
              <a:rPr lang="de-DE" sz="1600"/>
              <a:t>2. Ausgaben</a:t>
            </a:r>
            <a:endParaRPr lang="de-DE"/>
          </a:p>
        </p:txBody>
      </p:sp>
      <p:sp>
        <p:nvSpPr>
          <p:cNvPr id="12315" name="Textfeld 30"/>
          <p:cNvSpPr txBox="1">
            <a:spLocks noChangeArrowheads="1"/>
          </p:cNvSpPr>
          <p:nvPr/>
        </p:nvSpPr>
        <p:spPr bwMode="auto">
          <a:xfrm>
            <a:off x="0" y="115888"/>
            <a:ext cx="2667000" cy="304800"/>
          </a:xfrm>
          <a:prstGeom prst="rect">
            <a:avLst/>
          </a:prstGeom>
          <a:noFill/>
          <a:ln w="9525">
            <a:noFill/>
            <a:miter lim="800000"/>
            <a:headEnd/>
            <a:tailEnd/>
          </a:ln>
        </p:spPr>
        <p:txBody>
          <a:bodyPr>
            <a:spAutoFit/>
          </a:bodyPr>
          <a:lstStyle/>
          <a:p>
            <a:pPr eaLnBrk="1" hangingPunct="1"/>
            <a:r>
              <a:rPr lang="de-DE"/>
              <a:t>Auszahlungen, Ausgaben</a:t>
            </a:r>
          </a:p>
        </p:txBody>
      </p:sp>
      <p:sp>
        <p:nvSpPr>
          <p:cNvPr id="12316" name="Text Box 38"/>
          <p:cNvSpPr txBox="1">
            <a:spLocks noChangeArrowheads="1"/>
          </p:cNvSpPr>
          <p:nvPr/>
        </p:nvSpPr>
        <p:spPr bwMode="auto">
          <a:xfrm>
            <a:off x="5943600" y="5105400"/>
            <a:ext cx="2895600" cy="1219200"/>
          </a:xfrm>
          <a:prstGeom prst="rect">
            <a:avLst/>
          </a:prstGeom>
          <a:solidFill>
            <a:srgbClr val="CCFFFF"/>
          </a:solidFill>
          <a:ln w="15875">
            <a:solidFill>
              <a:schemeClr val="tx1"/>
            </a:solidFill>
            <a:miter lim="800000"/>
            <a:headEnd/>
            <a:tailEnd/>
          </a:ln>
        </p:spPr>
        <p:txBody>
          <a:bodyPr/>
          <a:lstStyle/>
          <a:p>
            <a:pPr>
              <a:spcBef>
                <a:spcPct val="0"/>
              </a:spcBef>
            </a:pPr>
            <a:r>
              <a:rPr lang="de-DE"/>
              <a:t>2.2</a:t>
            </a:r>
            <a:r>
              <a:rPr lang="de-DE" b="0"/>
              <a:t> </a:t>
            </a:r>
            <a:r>
              <a:rPr lang="de-DE"/>
              <a:t>Ausgaben ja, aber (noch) keine Auszahlungen</a:t>
            </a:r>
          </a:p>
          <a:p>
            <a:pPr>
              <a:spcBef>
                <a:spcPct val="0"/>
              </a:spcBef>
            </a:pPr>
            <a:endParaRPr lang="de-DE" sz="800"/>
          </a:p>
          <a:p>
            <a:pPr>
              <a:spcBef>
                <a:spcPct val="0"/>
              </a:spcBef>
            </a:pPr>
            <a:r>
              <a:rPr lang="de-DE" sz="1200"/>
              <a:t>(</a:t>
            </a:r>
            <a:r>
              <a:rPr lang="de-DE"/>
              <a:t>z. B. Einkäuf von Gütern mit gewährtem Zahlungsziel)</a:t>
            </a:r>
            <a:endParaRPr lang="de-DE" sz="1200"/>
          </a:p>
        </p:txBody>
      </p:sp>
      <p:sp>
        <p:nvSpPr>
          <p:cNvPr id="12317" name="Rectangle 11"/>
          <p:cNvSpPr>
            <a:spLocks noChangeArrowheads="1"/>
          </p:cNvSpPr>
          <p:nvPr/>
        </p:nvSpPr>
        <p:spPr bwMode="auto">
          <a:xfrm>
            <a:off x="86868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wipe(left)">
                                      <p:cBhvr>
                                        <p:cTn id="7" dur="500"/>
                                        <p:tgtEl>
                                          <p:spTgt spid="1229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298"/>
                                        </p:tgtEl>
                                        <p:attrNameLst>
                                          <p:attrName>style.visibility</p:attrName>
                                        </p:attrNameLst>
                                      </p:cBhvr>
                                      <p:to>
                                        <p:strVal val="visible"/>
                                      </p:to>
                                    </p:set>
                                    <p:animEffect transition="in" filter="wipe(left)">
                                      <p:cBhvr>
                                        <p:cTn id="11" dur="500"/>
                                        <p:tgtEl>
                                          <p:spTgt spid="1229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2302"/>
                                        </p:tgtEl>
                                        <p:attrNameLst>
                                          <p:attrName>style.visibility</p:attrName>
                                        </p:attrNameLst>
                                      </p:cBhvr>
                                      <p:to>
                                        <p:strVal val="visible"/>
                                      </p:to>
                                    </p:set>
                                    <p:animEffect transition="in" filter="wipe(up)">
                                      <p:cBhvr>
                                        <p:cTn id="15" dur="500"/>
                                        <p:tgtEl>
                                          <p:spTgt spid="12302"/>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2304"/>
                                        </p:tgtEl>
                                        <p:attrNameLst>
                                          <p:attrName>style.visibility</p:attrName>
                                        </p:attrNameLst>
                                      </p:cBhvr>
                                      <p:to>
                                        <p:strVal val="visible"/>
                                      </p:to>
                                    </p:set>
                                    <p:animEffect transition="in" filter="wipe(right)">
                                      <p:cBhvr>
                                        <p:cTn id="19" dur="500"/>
                                        <p:tgtEl>
                                          <p:spTgt spid="1230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2303"/>
                                        </p:tgtEl>
                                        <p:attrNameLst>
                                          <p:attrName>style.visibility</p:attrName>
                                        </p:attrNameLst>
                                      </p:cBhvr>
                                      <p:to>
                                        <p:strVal val="visible"/>
                                      </p:to>
                                    </p:set>
                                    <p:animEffect transition="in" filter="wipe(down)">
                                      <p:cBhvr>
                                        <p:cTn id="23" dur="500"/>
                                        <p:tgtEl>
                                          <p:spTgt spid="12303"/>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2305"/>
                                        </p:tgtEl>
                                        <p:attrNameLst>
                                          <p:attrName>style.visibility</p:attrName>
                                        </p:attrNameLst>
                                      </p:cBhvr>
                                      <p:to>
                                        <p:strVal val="visible"/>
                                      </p:to>
                                    </p:set>
                                    <p:animEffect transition="in" filter="wipe(up)">
                                      <p:cBhvr>
                                        <p:cTn id="27" dur="500"/>
                                        <p:tgtEl>
                                          <p:spTgt spid="1230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2311"/>
                                        </p:tgtEl>
                                        <p:attrNameLst>
                                          <p:attrName>style.visibility</p:attrName>
                                        </p:attrNameLst>
                                      </p:cBhvr>
                                      <p:to>
                                        <p:strVal val="visible"/>
                                      </p:to>
                                    </p:set>
                                    <p:animEffect transition="in" filter="wipe(left)">
                                      <p:cBhvr>
                                        <p:cTn id="31" dur="500"/>
                                        <p:tgtEl>
                                          <p:spTgt spid="12311"/>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2312"/>
                                        </p:tgtEl>
                                        <p:attrNameLst>
                                          <p:attrName>style.visibility</p:attrName>
                                        </p:attrNameLst>
                                      </p:cBhvr>
                                      <p:to>
                                        <p:strVal val="visible"/>
                                      </p:to>
                                    </p:set>
                                    <p:animEffect transition="in" filter="wipe(up)">
                                      <p:cBhvr>
                                        <p:cTn id="35" dur="500"/>
                                        <p:tgtEl>
                                          <p:spTgt spid="12312"/>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14057"/>
                                        </p:tgtEl>
                                        <p:attrNameLst>
                                          <p:attrName>style.visibility</p:attrName>
                                        </p:attrNameLst>
                                      </p:cBhvr>
                                      <p:to>
                                        <p:strVal val="visible"/>
                                      </p:to>
                                    </p:set>
                                    <p:animEffect transition="in" filter="wipe(left)">
                                      <p:cBhvr>
                                        <p:cTn id="39" dur="500"/>
                                        <p:tgtEl>
                                          <p:spTgt spid="214057"/>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14058"/>
                                        </p:tgtEl>
                                        <p:attrNameLst>
                                          <p:attrName>style.visibility</p:attrName>
                                        </p:attrNameLst>
                                      </p:cBhvr>
                                      <p:to>
                                        <p:strVal val="visible"/>
                                      </p:to>
                                    </p:set>
                                    <p:animEffect transition="in" filter="wipe(left)">
                                      <p:cBhvr>
                                        <p:cTn id="43" dur="500"/>
                                        <p:tgtEl>
                                          <p:spTgt spid="21405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12308"/>
                                        </p:tgtEl>
                                        <p:attrNameLst>
                                          <p:attrName>style.visibility</p:attrName>
                                        </p:attrNameLst>
                                      </p:cBhvr>
                                      <p:to>
                                        <p:strVal val="visible"/>
                                      </p:to>
                                    </p:set>
                                    <p:animEffect transition="in" filter="wipe(up)">
                                      <p:cBhvr>
                                        <p:cTn id="48" dur="500"/>
                                        <p:tgtEl>
                                          <p:spTgt spid="1230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12309"/>
                                        </p:tgtEl>
                                        <p:attrNameLst>
                                          <p:attrName>style.visibility</p:attrName>
                                        </p:attrNameLst>
                                      </p:cBhvr>
                                      <p:to>
                                        <p:strVal val="visible"/>
                                      </p:to>
                                    </p:set>
                                    <p:animEffect transition="in" filter="wipe(up)">
                                      <p:cBhvr>
                                        <p:cTn id="53" dur="500"/>
                                        <p:tgtEl>
                                          <p:spTgt spid="1230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12307"/>
                                        </p:tgtEl>
                                        <p:attrNameLst>
                                          <p:attrName>style.visibility</p:attrName>
                                        </p:attrNameLst>
                                      </p:cBhvr>
                                      <p:to>
                                        <p:strVal val="visible"/>
                                      </p:to>
                                    </p:set>
                                    <p:animEffect transition="in" filter="wipe(up)">
                                      <p:cBhvr>
                                        <p:cTn id="58" dur="500"/>
                                        <p:tgtEl>
                                          <p:spTgt spid="12307"/>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12316"/>
                                        </p:tgtEl>
                                        <p:attrNameLst>
                                          <p:attrName>style.visibility</p:attrName>
                                        </p:attrNameLst>
                                      </p:cBhvr>
                                      <p:to>
                                        <p:strVal val="visible"/>
                                      </p:to>
                                    </p:set>
                                    <p:animEffect transition="in" filter="wipe(up)">
                                      <p:cBhvr>
                                        <p:cTn id="63" dur="500"/>
                                        <p:tgtEl>
                                          <p:spTgt spid="12316"/>
                                        </p:tgtEl>
                                      </p:cBhvr>
                                    </p:animEffect>
                                  </p:childTnLst>
                                </p:cTn>
                              </p:par>
                            </p:childTnLst>
                          </p:cTn>
                        </p:par>
                        <p:par>
                          <p:cTn id="64" fill="hold">
                            <p:stCondLst>
                              <p:cond delay="500"/>
                            </p:stCondLst>
                            <p:childTnLst>
                              <p:par>
                                <p:cTn id="65" presetID="23" presetClass="entr" presetSubtype="528" fill="hold" grpId="0" nodeType="afterEffect">
                                  <p:stCondLst>
                                    <p:cond delay="0"/>
                                  </p:stCondLst>
                                  <p:childTnLst>
                                    <p:set>
                                      <p:cBhvr>
                                        <p:cTn id="66" dur="1" fill="hold">
                                          <p:stCondLst>
                                            <p:cond delay="0"/>
                                          </p:stCondLst>
                                        </p:cTn>
                                        <p:tgtEl>
                                          <p:spTgt spid="12317"/>
                                        </p:tgtEl>
                                        <p:attrNameLst>
                                          <p:attrName>style.visibility</p:attrName>
                                        </p:attrNameLst>
                                      </p:cBhvr>
                                      <p:to>
                                        <p:strVal val="visible"/>
                                      </p:to>
                                    </p:set>
                                    <p:anim calcmode="lin" valueType="num">
                                      <p:cBhvr>
                                        <p:cTn id="67" dur="500" fill="hold"/>
                                        <p:tgtEl>
                                          <p:spTgt spid="12317"/>
                                        </p:tgtEl>
                                        <p:attrNameLst>
                                          <p:attrName>ppt_w</p:attrName>
                                        </p:attrNameLst>
                                      </p:cBhvr>
                                      <p:tavLst>
                                        <p:tav tm="0">
                                          <p:val>
                                            <p:fltVal val="0"/>
                                          </p:val>
                                        </p:tav>
                                        <p:tav tm="100000">
                                          <p:val>
                                            <p:strVal val="#ppt_w"/>
                                          </p:val>
                                        </p:tav>
                                      </p:tavLst>
                                    </p:anim>
                                    <p:anim calcmode="lin" valueType="num">
                                      <p:cBhvr>
                                        <p:cTn id="68" dur="500" fill="hold"/>
                                        <p:tgtEl>
                                          <p:spTgt spid="12317"/>
                                        </p:tgtEl>
                                        <p:attrNameLst>
                                          <p:attrName>ppt_h</p:attrName>
                                        </p:attrNameLst>
                                      </p:cBhvr>
                                      <p:tavLst>
                                        <p:tav tm="0">
                                          <p:val>
                                            <p:fltVal val="0"/>
                                          </p:val>
                                        </p:tav>
                                        <p:tav tm="100000">
                                          <p:val>
                                            <p:strVal val="#ppt_h"/>
                                          </p:val>
                                        </p:tav>
                                      </p:tavLst>
                                    </p:anim>
                                    <p:anim calcmode="lin" valueType="num">
                                      <p:cBhvr>
                                        <p:cTn id="69" dur="500" fill="hold"/>
                                        <p:tgtEl>
                                          <p:spTgt spid="12317"/>
                                        </p:tgtEl>
                                        <p:attrNameLst>
                                          <p:attrName>ppt_x</p:attrName>
                                        </p:attrNameLst>
                                      </p:cBhvr>
                                      <p:tavLst>
                                        <p:tav tm="0">
                                          <p:val>
                                            <p:fltVal val="0.5"/>
                                          </p:val>
                                        </p:tav>
                                        <p:tav tm="100000">
                                          <p:val>
                                            <p:strVal val="#ppt_x"/>
                                          </p:val>
                                        </p:tav>
                                      </p:tavLst>
                                    </p:anim>
                                    <p:anim calcmode="lin" valueType="num">
                                      <p:cBhvr>
                                        <p:cTn id="70" dur="500" fill="hold"/>
                                        <p:tgtEl>
                                          <p:spTgt spid="123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animBg="1"/>
      <p:bldP spid="12298" grpId="0" animBg="1" autoUpdateAnimBg="0"/>
      <p:bldP spid="12302" grpId="0" animBg="1"/>
      <p:bldP spid="12303" grpId="0" animBg="1"/>
      <p:bldP spid="12304" grpId="0" animBg="1"/>
      <p:bldP spid="12305" grpId="0" animBg="1"/>
      <p:bldP spid="12307" grpId="0" animBg="1" autoUpdateAnimBg="0"/>
      <p:bldP spid="12308" grpId="0" animBg="1" autoUpdateAnimBg="0"/>
      <p:bldP spid="12309" grpId="0" animBg="1" autoUpdateAnimBg="0"/>
      <p:bldP spid="12311" grpId="0" animBg="1"/>
      <p:bldP spid="12312" grpId="0" animBg="1"/>
      <p:bldP spid="214057" grpId="0" animBg="1" autoUpdateAnimBg="0"/>
      <p:bldP spid="214058" grpId="0" animBg="1" autoUpdateAnimBg="0"/>
      <p:bldP spid="12316" grpId="0" animBg="1" autoUpdateAnimBg="0"/>
      <p:bldP spid="12317"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Line 2"/>
          <p:cNvSpPr>
            <a:spLocks noChangeShapeType="1"/>
          </p:cNvSpPr>
          <p:nvPr/>
        </p:nvSpPr>
        <p:spPr bwMode="auto">
          <a:xfrm>
            <a:off x="5867400" y="2133600"/>
            <a:ext cx="2743200" cy="0"/>
          </a:xfrm>
          <a:prstGeom prst="line">
            <a:avLst/>
          </a:prstGeom>
          <a:noFill/>
          <a:ln w="152400">
            <a:solidFill>
              <a:srgbClr val="008000"/>
            </a:solidFill>
            <a:round/>
            <a:headEnd/>
            <a:tailEnd type="triangle" w="med" len="med"/>
          </a:ln>
        </p:spPr>
        <p:txBody>
          <a:bodyPr/>
          <a:lstStyle/>
          <a:p>
            <a:endParaRPr lang="de-DE"/>
          </a:p>
        </p:txBody>
      </p:sp>
      <p:sp>
        <p:nvSpPr>
          <p:cNvPr id="13316" name="Line 3"/>
          <p:cNvSpPr>
            <a:spLocks noChangeShapeType="1"/>
          </p:cNvSpPr>
          <p:nvPr/>
        </p:nvSpPr>
        <p:spPr bwMode="auto">
          <a:xfrm>
            <a:off x="838200" y="2133600"/>
            <a:ext cx="2438400" cy="0"/>
          </a:xfrm>
          <a:prstGeom prst="line">
            <a:avLst/>
          </a:prstGeom>
          <a:noFill/>
          <a:ln w="152400">
            <a:solidFill>
              <a:srgbClr val="008000"/>
            </a:solidFill>
            <a:round/>
            <a:headEnd/>
            <a:tailEnd type="triangle" w="med" len="med"/>
          </a:ln>
        </p:spPr>
        <p:txBody>
          <a:bodyPr/>
          <a:lstStyle/>
          <a:p>
            <a:endParaRPr lang="de-DE"/>
          </a:p>
        </p:txBody>
      </p:sp>
      <p:sp>
        <p:nvSpPr>
          <p:cNvPr id="13317" name="Line 4"/>
          <p:cNvSpPr>
            <a:spLocks noChangeShapeType="1"/>
          </p:cNvSpPr>
          <p:nvPr/>
        </p:nvSpPr>
        <p:spPr bwMode="auto">
          <a:xfrm flipV="1">
            <a:off x="1676400" y="609600"/>
            <a:ext cx="0" cy="1447800"/>
          </a:xfrm>
          <a:prstGeom prst="line">
            <a:avLst/>
          </a:prstGeom>
          <a:noFill/>
          <a:ln w="38100">
            <a:solidFill>
              <a:schemeClr val="tx1"/>
            </a:solidFill>
            <a:round/>
            <a:headEnd/>
            <a:tailEnd/>
          </a:ln>
        </p:spPr>
        <p:txBody>
          <a:bodyPr>
            <a:spAutoFit/>
          </a:bodyPr>
          <a:lstStyle/>
          <a:p>
            <a:endParaRPr lang="de-DE"/>
          </a:p>
        </p:txBody>
      </p:sp>
      <p:sp>
        <p:nvSpPr>
          <p:cNvPr id="13318" name="Line 5"/>
          <p:cNvSpPr>
            <a:spLocks noChangeShapeType="1"/>
          </p:cNvSpPr>
          <p:nvPr/>
        </p:nvSpPr>
        <p:spPr bwMode="auto">
          <a:xfrm flipV="1">
            <a:off x="1676400" y="609600"/>
            <a:ext cx="2133600" cy="0"/>
          </a:xfrm>
          <a:prstGeom prst="line">
            <a:avLst/>
          </a:prstGeom>
          <a:noFill/>
          <a:ln w="38100">
            <a:solidFill>
              <a:schemeClr val="tx1"/>
            </a:solidFill>
            <a:round/>
            <a:headEnd/>
            <a:tailEnd/>
          </a:ln>
        </p:spPr>
        <p:txBody>
          <a:bodyPr>
            <a:spAutoFit/>
          </a:bodyPr>
          <a:lstStyle/>
          <a:p>
            <a:endParaRPr lang="de-DE"/>
          </a:p>
        </p:txBody>
      </p:sp>
      <p:sp>
        <p:nvSpPr>
          <p:cNvPr id="13319" name="Line 6"/>
          <p:cNvSpPr>
            <a:spLocks noChangeShapeType="1"/>
          </p:cNvSpPr>
          <p:nvPr/>
        </p:nvSpPr>
        <p:spPr bwMode="auto">
          <a:xfrm flipV="1">
            <a:off x="4876800" y="609600"/>
            <a:ext cx="2362200" cy="0"/>
          </a:xfrm>
          <a:prstGeom prst="line">
            <a:avLst/>
          </a:prstGeom>
          <a:noFill/>
          <a:ln w="38100">
            <a:solidFill>
              <a:schemeClr val="tx1"/>
            </a:solidFill>
            <a:round/>
            <a:headEnd/>
            <a:tailEnd/>
          </a:ln>
        </p:spPr>
        <p:txBody>
          <a:bodyPr>
            <a:spAutoFit/>
          </a:bodyPr>
          <a:lstStyle/>
          <a:p>
            <a:endParaRPr lang="de-DE"/>
          </a:p>
        </p:txBody>
      </p:sp>
      <p:sp>
        <p:nvSpPr>
          <p:cNvPr id="13320" name="Line 7"/>
          <p:cNvSpPr>
            <a:spLocks noChangeShapeType="1"/>
          </p:cNvSpPr>
          <p:nvPr/>
        </p:nvSpPr>
        <p:spPr bwMode="auto">
          <a:xfrm>
            <a:off x="3886200" y="838200"/>
            <a:ext cx="0" cy="533400"/>
          </a:xfrm>
          <a:prstGeom prst="line">
            <a:avLst/>
          </a:prstGeom>
          <a:noFill/>
          <a:ln w="38100">
            <a:solidFill>
              <a:schemeClr val="tx1"/>
            </a:solidFill>
            <a:round/>
            <a:headEnd/>
            <a:tailEnd type="triangle" w="med" len="med"/>
          </a:ln>
        </p:spPr>
        <p:txBody>
          <a:bodyPr>
            <a:spAutoFit/>
          </a:bodyPr>
          <a:lstStyle/>
          <a:p>
            <a:endParaRPr lang="de-DE"/>
          </a:p>
        </p:txBody>
      </p:sp>
      <p:sp>
        <p:nvSpPr>
          <p:cNvPr id="13321" name="Line 8"/>
          <p:cNvSpPr>
            <a:spLocks noChangeShapeType="1"/>
          </p:cNvSpPr>
          <p:nvPr/>
        </p:nvSpPr>
        <p:spPr bwMode="auto">
          <a:xfrm>
            <a:off x="5257800" y="838200"/>
            <a:ext cx="0" cy="914400"/>
          </a:xfrm>
          <a:prstGeom prst="line">
            <a:avLst/>
          </a:prstGeom>
          <a:noFill/>
          <a:ln w="38100">
            <a:solidFill>
              <a:schemeClr val="tx1"/>
            </a:solidFill>
            <a:round/>
            <a:headEnd type="triangle" w="med" len="med"/>
            <a:tailEnd/>
          </a:ln>
        </p:spPr>
        <p:txBody>
          <a:bodyPr>
            <a:spAutoFit/>
          </a:bodyPr>
          <a:lstStyle/>
          <a:p>
            <a:endParaRPr lang="de-DE"/>
          </a:p>
        </p:txBody>
      </p:sp>
      <p:sp>
        <p:nvSpPr>
          <p:cNvPr id="13322" name="Text Box 9"/>
          <p:cNvSpPr txBox="1">
            <a:spLocks noChangeArrowheads="1"/>
          </p:cNvSpPr>
          <p:nvPr/>
        </p:nvSpPr>
        <p:spPr bwMode="auto">
          <a:xfrm>
            <a:off x="838200" y="13716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Güterzugang</a:t>
            </a:r>
            <a:endParaRPr lang="de-DE" sz="1600" baseline="-25000"/>
          </a:p>
        </p:txBody>
      </p:sp>
      <p:sp>
        <p:nvSpPr>
          <p:cNvPr id="13323" name="Line 10"/>
          <p:cNvSpPr>
            <a:spLocks noChangeShapeType="1"/>
          </p:cNvSpPr>
          <p:nvPr/>
        </p:nvSpPr>
        <p:spPr bwMode="auto">
          <a:xfrm>
            <a:off x="7239000" y="609600"/>
            <a:ext cx="0" cy="1447800"/>
          </a:xfrm>
          <a:prstGeom prst="line">
            <a:avLst/>
          </a:prstGeom>
          <a:noFill/>
          <a:ln w="38100">
            <a:solidFill>
              <a:schemeClr val="tx1"/>
            </a:solidFill>
            <a:round/>
            <a:headEnd/>
            <a:tailEnd type="triangle" w="med" len="med"/>
          </a:ln>
        </p:spPr>
        <p:txBody>
          <a:bodyPr>
            <a:spAutoFit/>
          </a:bodyPr>
          <a:lstStyle/>
          <a:p>
            <a:endParaRPr lang="de-DE"/>
          </a:p>
        </p:txBody>
      </p:sp>
      <p:sp>
        <p:nvSpPr>
          <p:cNvPr id="13324" name="Text Box 11"/>
          <p:cNvSpPr txBox="1">
            <a:spLocks noChangeArrowheads="1"/>
          </p:cNvSpPr>
          <p:nvPr/>
        </p:nvSpPr>
        <p:spPr bwMode="auto">
          <a:xfrm>
            <a:off x="6400800" y="12954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Güterabgang</a:t>
            </a:r>
            <a:endParaRPr lang="de-DE" sz="1600" baseline="-25000"/>
          </a:p>
        </p:txBody>
      </p:sp>
      <p:sp>
        <p:nvSpPr>
          <p:cNvPr id="215052" name="Text Box 12"/>
          <p:cNvSpPr txBox="1">
            <a:spLocks noChangeArrowheads="1"/>
          </p:cNvSpPr>
          <p:nvPr/>
        </p:nvSpPr>
        <p:spPr bwMode="auto">
          <a:xfrm>
            <a:off x="3352800" y="381000"/>
            <a:ext cx="2362200" cy="457200"/>
          </a:xfrm>
          <a:prstGeom prst="rect">
            <a:avLst/>
          </a:prstGeom>
          <a:solidFill>
            <a:srgbClr val="FFE2C5"/>
          </a:solidFill>
          <a:ln w="9525">
            <a:solidFill>
              <a:schemeClr val="tx1"/>
            </a:solidFill>
            <a:miter lim="800000"/>
            <a:headEnd/>
            <a:tailEnd/>
          </a:ln>
          <a:effectLst>
            <a:outerShdw dist="35921" dir="2700000" algn="ctr" rotWithShape="0">
              <a:srgbClr val="808080"/>
            </a:outerShdw>
          </a:effectLst>
        </p:spPr>
        <p:txBody>
          <a:bodyPr anchor="ctr"/>
          <a:lstStyle/>
          <a:p>
            <a:pPr algn="ctr">
              <a:spcBef>
                <a:spcPct val="0"/>
              </a:spcBef>
              <a:defRPr/>
            </a:pPr>
            <a:r>
              <a:rPr lang="de-DE" sz="1600"/>
              <a:t>Transformation</a:t>
            </a:r>
            <a:endParaRPr lang="de-DE" sz="1600" baseline="-25000"/>
          </a:p>
        </p:txBody>
      </p:sp>
      <p:sp>
        <p:nvSpPr>
          <p:cNvPr id="13326" name="Line 13"/>
          <p:cNvSpPr>
            <a:spLocks noChangeShapeType="1"/>
          </p:cNvSpPr>
          <p:nvPr/>
        </p:nvSpPr>
        <p:spPr bwMode="auto">
          <a:xfrm>
            <a:off x="7696200" y="2209800"/>
            <a:ext cx="0" cy="304800"/>
          </a:xfrm>
          <a:prstGeom prst="line">
            <a:avLst/>
          </a:prstGeom>
          <a:noFill/>
          <a:ln w="28575">
            <a:solidFill>
              <a:schemeClr val="tx1"/>
            </a:solidFill>
            <a:round/>
            <a:headEnd/>
            <a:tailEnd type="triangle" w="med" len="med"/>
          </a:ln>
        </p:spPr>
        <p:txBody>
          <a:bodyPr>
            <a:spAutoFit/>
          </a:bodyPr>
          <a:lstStyle/>
          <a:p>
            <a:endParaRPr lang="de-DE"/>
          </a:p>
        </p:txBody>
      </p:sp>
      <p:sp>
        <p:nvSpPr>
          <p:cNvPr id="13327" name="Line 14"/>
          <p:cNvSpPr>
            <a:spLocks noChangeShapeType="1"/>
          </p:cNvSpPr>
          <p:nvPr/>
        </p:nvSpPr>
        <p:spPr bwMode="auto">
          <a:xfrm flipV="1">
            <a:off x="6781800" y="2209800"/>
            <a:ext cx="0" cy="381000"/>
          </a:xfrm>
          <a:prstGeom prst="line">
            <a:avLst/>
          </a:prstGeom>
          <a:noFill/>
          <a:ln w="28575">
            <a:solidFill>
              <a:schemeClr val="tx1"/>
            </a:solidFill>
            <a:round/>
            <a:headEnd/>
            <a:tailEnd type="triangle" w="med" len="med"/>
          </a:ln>
        </p:spPr>
        <p:txBody>
          <a:bodyPr>
            <a:spAutoFit/>
          </a:bodyPr>
          <a:lstStyle/>
          <a:p>
            <a:endParaRPr lang="de-DE"/>
          </a:p>
        </p:txBody>
      </p:sp>
      <p:sp>
        <p:nvSpPr>
          <p:cNvPr id="13328" name="Line 15"/>
          <p:cNvSpPr>
            <a:spLocks noChangeShapeType="1"/>
          </p:cNvSpPr>
          <p:nvPr/>
        </p:nvSpPr>
        <p:spPr bwMode="auto">
          <a:xfrm flipH="1">
            <a:off x="5867400" y="2590800"/>
            <a:ext cx="2743200" cy="0"/>
          </a:xfrm>
          <a:prstGeom prst="line">
            <a:avLst/>
          </a:prstGeom>
          <a:noFill/>
          <a:ln w="139700">
            <a:solidFill>
              <a:srgbClr val="FF0000"/>
            </a:solidFill>
            <a:round/>
            <a:headEnd/>
            <a:tailEnd type="triangle" w="med" len="med"/>
          </a:ln>
        </p:spPr>
        <p:txBody>
          <a:bodyPr/>
          <a:lstStyle/>
          <a:p>
            <a:endParaRPr lang="de-DE"/>
          </a:p>
        </p:txBody>
      </p:sp>
      <p:sp>
        <p:nvSpPr>
          <p:cNvPr id="13329" name="Line 16"/>
          <p:cNvSpPr>
            <a:spLocks noChangeShapeType="1"/>
          </p:cNvSpPr>
          <p:nvPr/>
        </p:nvSpPr>
        <p:spPr bwMode="auto">
          <a:xfrm>
            <a:off x="7239000" y="2667000"/>
            <a:ext cx="0" cy="3657600"/>
          </a:xfrm>
          <a:prstGeom prst="line">
            <a:avLst/>
          </a:prstGeom>
          <a:noFill/>
          <a:ln w="38100">
            <a:solidFill>
              <a:srgbClr val="0000FF"/>
            </a:solidFill>
            <a:round/>
            <a:headEnd/>
            <a:tailEnd/>
          </a:ln>
        </p:spPr>
        <p:txBody>
          <a:bodyPr>
            <a:spAutoFit/>
          </a:bodyPr>
          <a:lstStyle/>
          <a:p>
            <a:endParaRPr lang="de-DE"/>
          </a:p>
        </p:txBody>
      </p:sp>
      <p:graphicFrame>
        <p:nvGraphicFramePr>
          <p:cNvPr id="13314" name="Object 17"/>
          <p:cNvGraphicFramePr>
            <a:graphicFrameLocks noChangeAspect="1"/>
          </p:cNvGraphicFramePr>
          <p:nvPr/>
        </p:nvGraphicFramePr>
        <p:xfrm>
          <a:off x="3276600" y="1371600"/>
          <a:ext cx="2590800" cy="1535113"/>
        </p:xfrm>
        <a:graphic>
          <a:graphicData uri="http://schemas.openxmlformats.org/presentationml/2006/ole">
            <p:oleObj spid="_x0000_s13314" name="Paint Shop Pro Image" r:id="rId4" imgW="5209756" imgH="3570732" progId="">
              <p:embed/>
            </p:oleObj>
          </a:graphicData>
        </a:graphic>
      </p:graphicFrame>
      <p:sp>
        <p:nvSpPr>
          <p:cNvPr id="215058" name="Text Box 18"/>
          <p:cNvSpPr txBox="1">
            <a:spLocks noChangeArrowheads="1"/>
          </p:cNvSpPr>
          <p:nvPr/>
        </p:nvSpPr>
        <p:spPr bwMode="auto">
          <a:xfrm>
            <a:off x="3352800" y="1447800"/>
            <a:ext cx="1371600" cy="304800"/>
          </a:xfrm>
          <a:prstGeom prst="rect">
            <a:avLst/>
          </a:prstGeom>
          <a:noFill/>
          <a:ln w="9525">
            <a:noFill/>
            <a:miter lim="800000"/>
            <a:headEnd/>
            <a:tailEnd/>
          </a:ln>
        </p:spPr>
        <p:txBody>
          <a:bodyPr>
            <a:spAutoFit/>
          </a:bodyPr>
          <a:lstStyle/>
          <a:p>
            <a:pPr eaLnBrk="1" hangingPunct="1"/>
            <a:r>
              <a:rPr lang="de-DE"/>
              <a:t>Unternehmen</a:t>
            </a:r>
          </a:p>
        </p:txBody>
      </p:sp>
      <p:sp>
        <p:nvSpPr>
          <p:cNvPr id="13331" name="Text Box 19"/>
          <p:cNvSpPr txBox="1">
            <a:spLocks noChangeArrowheads="1"/>
          </p:cNvSpPr>
          <p:nvPr/>
        </p:nvSpPr>
        <p:spPr bwMode="auto">
          <a:xfrm>
            <a:off x="304800" y="3733800"/>
            <a:ext cx="3048000" cy="1524000"/>
          </a:xfrm>
          <a:prstGeom prst="rect">
            <a:avLst/>
          </a:prstGeom>
          <a:solidFill>
            <a:srgbClr val="FFFF99"/>
          </a:solidFill>
          <a:ln w="15875">
            <a:solidFill>
              <a:srgbClr val="000000"/>
            </a:solidFill>
            <a:miter lim="800000"/>
            <a:headEnd/>
            <a:tailEnd/>
          </a:ln>
        </p:spPr>
        <p:txBody>
          <a:bodyPr/>
          <a:lstStyle/>
          <a:p>
            <a:pPr>
              <a:spcBef>
                <a:spcPct val="0"/>
              </a:spcBef>
            </a:pPr>
            <a:r>
              <a:rPr lang="de-DE"/>
              <a:t>3.2</a:t>
            </a:r>
            <a:r>
              <a:rPr lang="de-DE" b="0"/>
              <a:t> </a:t>
            </a:r>
            <a:r>
              <a:rPr lang="de-DE"/>
              <a:t>Einzahlungen ja,</a:t>
            </a:r>
            <a:r>
              <a:rPr lang="de-DE" b="0"/>
              <a:t> </a:t>
            </a:r>
            <a:r>
              <a:rPr lang="de-DE"/>
              <a:t>aber keine Einnahmen</a:t>
            </a:r>
          </a:p>
          <a:p>
            <a:pPr>
              <a:spcBef>
                <a:spcPct val="0"/>
              </a:spcBef>
            </a:pPr>
            <a:endParaRPr lang="de-DE" sz="800"/>
          </a:p>
          <a:p>
            <a:pPr>
              <a:spcBef>
                <a:spcPct val="0"/>
              </a:spcBef>
            </a:pPr>
            <a:r>
              <a:rPr lang="de-DE"/>
              <a:t>(z. B. Zahlungseingang von Kre-diten; Begleichen von früheren Forderungen aus Verkäufen mit Zahlungsziel)</a:t>
            </a:r>
          </a:p>
        </p:txBody>
      </p:sp>
      <p:sp>
        <p:nvSpPr>
          <p:cNvPr id="13332" name="Text Box 20"/>
          <p:cNvSpPr txBox="1">
            <a:spLocks noChangeArrowheads="1"/>
          </p:cNvSpPr>
          <p:nvPr/>
        </p:nvSpPr>
        <p:spPr bwMode="auto">
          <a:xfrm>
            <a:off x="3352800" y="3733800"/>
            <a:ext cx="2819400" cy="1524000"/>
          </a:xfrm>
          <a:prstGeom prst="rect">
            <a:avLst/>
          </a:prstGeom>
          <a:solidFill>
            <a:srgbClr val="CCFFCC"/>
          </a:solidFill>
          <a:ln w="15875">
            <a:solidFill>
              <a:srgbClr val="000000"/>
            </a:solidFill>
            <a:miter lim="800000"/>
            <a:headEnd/>
            <a:tailEnd/>
          </a:ln>
        </p:spPr>
        <p:txBody>
          <a:bodyPr/>
          <a:lstStyle/>
          <a:p>
            <a:pPr>
              <a:spcBef>
                <a:spcPct val="0"/>
              </a:spcBef>
            </a:pPr>
            <a:r>
              <a:rPr lang="de-DE"/>
              <a:t>3.1</a:t>
            </a:r>
            <a:r>
              <a:rPr lang="de-DE" b="0"/>
              <a:t> </a:t>
            </a:r>
            <a:r>
              <a:rPr lang="de-DE"/>
              <a:t>Einzahlungen =</a:t>
            </a:r>
          </a:p>
          <a:p>
            <a:pPr>
              <a:spcBef>
                <a:spcPct val="0"/>
              </a:spcBef>
            </a:pPr>
            <a:r>
              <a:rPr lang="de-DE"/>
              <a:t>Einnahmen</a:t>
            </a:r>
          </a:p>
          <a:p>
            <a:pPr>
              <a:spcBef>
                <a:spcPct val="0"/>
              </a:spcBef>
            </a:pPr>
            <a:endParaRPr lang="de-DE" sz="800"/>
          </a:p>
          <a:p>
            <a:pPr>
              <a:spcBef>
                <a:spcPct val="0"/>
              </a:spcBef>
            </a:pPr>
            <a:r>
              <a:rPr lang="de-DE"/>
              <a:t>(z. B. Barverkäufe von Waren, Miet-Einzahlungen aus vermieteten Räumen)</a:t>
            </a:r>
          </a:p>
        </p:txBody>
      </p:sp>
      <p:sp>
        <p:nvSpPr>
          <p:cNvPr id="13333" name="Text Box 21"/>
          <p:cNvSpPr txBox="1">
            <a:spLocks noChangeArrowheads="1"/>
          </p:cNvSpPr>
          <p:nvPr/>
        </p:nvSpPr>
        <p:spPr bwMode="auto">
          <a:xfrm>
            <a:off x="3352800" y="5257800"/>
            <a:ext cx="2819400" cy="1066800"/>
          </a:xfrm>
          <a:prstGeom prst="rect">
            <a:avLst/>
          </a:prstGeom>
          <a:solidFill>
            <a:srgbClr val="B1EDFB"/>
          </a:solidFill>
          <a:ln w="15875">
            <a:solidFill>
              <a:schemeClr val="tx1"/>
            </a:solidFill>
            <a:miter lim="800000"/>
            <a:headEnd/>
            <a:tailEnd/>
          </a:ln>
        </p:spPr>
        <p:txBody>
          <a:bodyPr/>
          <a:lstStyle/>
          <a:p>
            <a:pPr>
              <a:spcBef>
                <a:spcPct val="0"/>
              </a:spcBef>
            </a:pPr>
            <a:r>
              <a:rPr lang="de-DE"/>
              <a:t>4.1</a:t>
            </a:r>
            <a:r>
              <a:rPr lang="de-DE" b="0"/>
              <a:t> </a:t>
            </a:r>
            <a:r>
              <a:rPr lang="de-DE"/>
              <a:t>Einnahmen =</a:t>
            </a:r>
          </a:p>
          <a:p>
            <a:pPr>
              <a:spcBef>
                <a:spcPct val="0"/>
              </a:spcBef>
            </a:pPr>
            <a:r>
              <a:rPr lang="de-DE"/>
              <a:t>Einzahlungen</a:t>
            </a:r>
          </a:p>
          <a:p>
            <a:pPr>
              <a:spcBef>
                <a:spcPct val="0"/>
              </a:spcBef>
            </a:pPr>
            <a:endParaRPr lang="de-DE" sz="800"/>
          </a:p>
          <a:p>
            <a:pPr>
              <a:spcBef>
                <a:spcPct val="0"/>
              </a:spcBef>
            </a:pPr>
            <a:r>
              <a:rPr lang="de-DE"/>
              <a:t>(siehe oben)</a:t>
            </a:r>
            <a:endParaRPr lang="de-DE" sz="1200"/>
          </a:p>
        </p:txBody>
      </p:sp>
      <p:sp>
        <p:nvSpPr>
          <p:cNvPr id="13334" name="Text Box 22"/>
          <p:cNvSpPr txBox="1">
            <a:spLocks noChangeArrowheads="1"/>
          </p:cNvSpPr>
          <p:nvPr/>
        </p:nvSpPr>
        <p:spPr bwMode="auto">
          <a:xfrm>
            <a:off x="6172200" y="5257800"/>
            <a:ext cx="2667000" cy="1066800"/>
          </a:xfrm>
          <a:prstGeom prst="rect">
            <a:avLst/>
          </a:prstGeom>
          <a:solidFill>
            <a:srgbClr val="CCFFFF"/>
          </a:solidFill>
          <a:ln w="15875">
            <a:solidFill>
              <a:schemeClr val="tx1"/>
            </a:solidFill>
            <a:miter lim="800000"/>
            <a:headEnd/>
            <a:tailEnd/>
          </a:ln>
        </p:spPr>
        <p:txBody>
          <a:bodyPr/>
          <a:lstStyle/>
          <a:p>
            <a:pPr>
              <a:spcBef>
                <a:spcPct val="0"/>
              </a:spcBef>
            </a:pPr>
            <a:r>
              <a:rPr lang="de-DE"/>
              <a:t>4.2</a:t>
            </a:r>
            <a:r>
              <a:rPr lang="de-DE" b="0"/>
              <a:t> </a:t>
            </a:r>
            <a:r>
              <a:rPr lang="de-DE"/>
              <a:t>Einnahmen ja, aber (noch) keine Einzahlungen</a:t>
            </a:r>
          </a:p>
          <a:p>
            <a:pPr>
              <a:spcBef>
                <a:spcPct val="0"/>
              </a:spcBef>
            </a:pPr>
            <a:endParaRPr lang="de-DE" sz="800"/>
          </a:p>
          <a:p>
            <a:pPr>
              <a:spcBef>
                <a:spcPct val="0"/>
              </a:spcBef>
            </a:pPr>
            <a:r>
              <a:rPr lang="de-DE"/>
              <a:t>(z. B. Verkäuf von Produkten mit gewährtem Zahlungsziel)</a:t>
            </a:r>
          </a:p>
        </p:txBody>
      </p:sp>
      <p:sp>
        <p:nvSpPr>
          <p:cNvPr id="13335" name="Line 23"/>
          <p:cNvSpPr>
            <a:spLocks noChangeShapeType="1"/>
          </p:cNvSpPr>
          <p:nvPr/>
        </p:nvSpPr>
        <p:spPr bwMode="auto">
          <a:xfrm flipV="1">
            <a:off x="2895600" y="3124200"/>
            <a:ext cx="4343400" cy="0"/>
          </a:xfrm>
          <a:prstGeom prst="line">
            <a:avLst/>
          </a:prstGeom>
          <a:noFill/>
          <a:ln w="38100">
            <a:solidFill>
              <a:srgbClr val="0000FF"/>
            </a:solidFill>
            <a:round/>
            <a:headEnd/>
            <a:tailEnd/>
          </a:ln>
        </p:spPr>
        <p:txBody>
          <a:bodyPr>
            <a:spAutoFit/>
          </a:bodyPr>
          <a:lstStyle/>
          <a:p>
            <a:endParaRPr lang="de-DE"/>
          </a:p>
        </p:txBody>
      </p:sp>
      <p:sp>
        <p:nvSpPr>
          <p:cNvPr id="215065" name="Text Box 25"/>
          <p:cNvSpPr txBox="1">
            <a:spLocks noChangeArrowheads="1"/>
          </p:cNvSpPr>
          <p:nvPr/>
        </p:nvSpPr>
        <p:spPr bwMode="auto">
          <a:xfrm>
            <a:off x="304800" y="3352800"/>
            <a:ext cx="5867400" cy="377825"/>
          </a:xfrm>
          <a:prstGeom prst="rect">
            <a:avLst/>
          </a:prstGeom>
          <a:solidFill>
            <a:srgbClr val="F1FFCB"/>
          </a:solidFill>
          <a:ln w="9525">
            <a:solidFill>
              <a:srgbClr val="000000"/>
            </a:solidFill>
            <a:miter lim="800000"/>
            <a:headEnd/>
            <a:tailEnd/>
          </a:ln>
          <a:effectLst>
            <a:outerShdw dist="35921" dir="2700000" algn="ctr" rotWithShape="0">
              <a:srgbClr val="808080"/>
            </a:outerShdw>
          </a:effectLst>
        </p:spPr>
        <p:txBody>
          <a:bodyPr/>
          <a:lstStyle/>
          <a:p>
            <a:pPr algn="ctr">
              <a:spcBef>
                <a:spcPct val="0"/>
              </a:spcBef>
              <a:buFont typeface="Times New Roman"/>
              <a:buNone/>
              <a:defRPr/>
            </a:pPr>
            <a:r>
              <a:rPr lang="de-DE" sz="1600"/>
              <a:t>3.  Einzahlungen</a:t>
            </a:r>
            <a:endParaRPr lang="de-DE" sz="1200">
              <a:latin typeface="Times New Roman"/>
            </a:endParaRPr>
          </a:p>
        </p:txBody>
      </p:sp>
      <p:sp>
        <p:nvSpPr>
          <p:cNvPr id="215066" name="Text Box 26"/>
          <p:cNvSpPr txBox="1">
            <a:spLocks noChangeArrowheads="1"/>
          </p:cNvSpPr>
          <p:nvPr/>
        </p:nvSpPr>
        <p:spPr bwMode="auto">
          <a:xfrm>
            <a:off x="3352800" y="6324600"/>
            <a:ext cx="5486400" cy="342900"/>
          </a:xfrm>
          <a:prstGeom prst="rect">
            <a:avLst/>
          </a:prstGeom>
          <a:solidFill>
            <a:srgbClr val="95F3D8"/>
          </a:solidFill>
          <a:ln w="9525">
            <a:solidFill>
              <a:schemeClr val="tx1"/>
            </a:solidFill>
            <a:miter lim="800000"/>
            <a:headEnd/>
            <a:tailEnd/>
          </a:ln>
          <a:effectLst>
            <a:outerShdw dist="35921" dir="2700000" algn="ctr" rotWithShape="0">
              <a:srgbClr val="808080"/>
            </a:outerShdw>
          </a:effectLst>
        </p:spPr>
        <p:txBody>
          <a:bodyPr/>
          <a:lstStyle/>
          <a:p>
            <a:pPr algn="ctr">
              <a:spcBef>
                <a:spcPct val="0"/>
              </a:spcBef>
              <a:defRPr/>
            </a:pPr>
            <a:r>
              <a:rPr lang="de-DE" sz="1600"/>
              <a:t>4. Einnahmen</a:t>
            </a:r>
          </a:p>
        </p:txBody>
      </p:sp>
      <p:sp>
        <p:nvSpPr>
          <p:cNvPr id="13338" name="Line 27"/>
          <p:cNvSpPr>
            <a:spLocks noChangeShapeType="1"/>
          </p:cNvSpPr>
          <p:nvPr/>
        </p:nvSpPr>
        <p:spPr bwMode="auto">
          <a:xfrm>
            <a:off x="2895600" y="3124200"/>
            <a:ext cx="0" cy="228600"/>
          </a:xfrm>
          <a:prstGeom prst="line">
            <a:avLst/>
          </a:prstGeom>
          <a:noFill/>
          <a:ln w="38100">
            <a:solidFill>
              <a:srgbClr val="0000FF"/>
            </a:solidFill>
            <a:round/>
            <a:headEnd/>
            <a:tailEnd/>
          </a:ln>
        </p:spPr>
        <p:txBody>
          <a:bodyPr>
            <a:spAutoFit/>
          </a:bodyPr>
          <a:lstStyle/>
          <a:p>
            <a:endParaRPr lang="de-DE"/>
          </a:p>
        </p:txBody>
      </p:sp>
      <p:sp>
        <p:nvSpPr>
          <p:cNvPr id="13339" name="Textfeld 30"/>
          <p:cNvSpPr txBox="1">
            <a:spLocks noChangeArrowheads="1"/>
          </p:cNvSpPr>
          <p:nvPr/>
        </p:nvSpPr>
        <p:spPr bwMode="auto">
          <a:xfrm>
            <a:off x="0" y="115888"/>
            <a:ext cx="2743200" cy="304800"/>
          </a:xfrm>
          <a:prstGeom prst="rect">
            <a:avLst/>
          </a:prstGeom>
          <a:noFill/>
          <a:ln w="9525">
            <a:noFill/>
            <a:miter lim="800000"/>
            <a:headEnd/>
            <a:tailEnd/>
          </a:ln>
        </p:spPr>
        <p:txBody>
          <a:bodyPr>
            <a:spAutoFit/>
          </a:bodyPr>
          <a:lstStyle/>
          <a:p>
            <a:pPr eaLnBrk="1" hangingPunct="1"/>
            <a:r>
              <a:rPr lang="de-DE"/>
              <a:t>Einzahlungen, Einnahmen</a:t>
            </a:r>
          </a:p>
        </p:txBody>
      </p:sp>
      <p:sp>
        <p:nvSpPr>
          <p:cNvPr id="13340" name="Rectangle 11"/>
          <p:cNvSpPr>
            <a:spLocks noChangeArrowheads="1"/>
          </p:cNvSpPr>
          <p:nvPr/>
        </p:nvSpPr>
        <p:spPr bwMode="auto">
          <a:xfrm>
            <a:off x="86868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wipe(left)">
                                      <p:cBhvr>
                                        <p:cTn id="7" dur="500"/>
                                        <p:tgtEl>
                                          <p:spTgt spid="133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324"/>
                                        </p:tgtEl>
                                        <p:attrNameLst>
                                          <p:attrName>style.visibility</p:attrName>
                                        </p:attrNameLst>
                                      </p:cBhvr>
                                      <p:to>
                                        <p:strVal val="visible"/>
                                      </p:to>
                                    </p:set>
                                    <p:animEffect transition="in" filter="wipe(left)">
                                      <p:cBhvr>
                                        <p:cTn id="11" dur="500"/>
                                        <p:tgtEl>
                                          <p:spTgt spid="1332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3326"/>
                                        </p:tgtEl>
                                        <p:attrNameLst>
                                          <p:attrName>style.visibility</p:attrName>
                                        </p:attrNameLst>
                                      </p:cBhvr>
                                      <p:to>
                                        <p:strVal val="visible"/>
                                      </p:to>
                                    </p:set>
                                    <p:animEffect transition="in" filter="wipe(up)">
                                      <p:cBhvr>
                                        <p:cTn id="15" dur="500"/>
                                        <p:tgtEl>
                                          <p:spTgt spid="13326"/>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3328"/>
                                        </p:tgtEl>
                                        <p:attrNameLst>
                                          <p:attrName>style.visibility</p:attrName>
                                        </p:attrNameLst>
                                      </p:cBhvr>
                                      <p:to>
                                        <p:strVal val="visible"/>
                                      </p:to>
                                    </p:set>
                                    <p:animEffect transition="in" filter="wipe(right)">
                                      <p:cBhvr>
                                        <p:cTn id="19" dur="500"/>
                                        <p:tgtEl>
                                          <p:spTgt spid="13328"/>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3327"/>
                                        </p:tgtEl>
                                        <p:attrNameLst>
                                          <p:attrName>style.visibility</p:attrName>
                                        </p:attrNameLst>
                                      </p:cBhvr>
                                      <p:to>
                                        <p:strVal val="visible"/>
                                      </p:to>
                                    </p:set>
                                    <p:animEffect transition="in" filter="wipe(down)">
                                      <p:cBhvr>
                                        <p:cTn id="23" dur="500"/>
                                        <p:tgtEl>
                                          <p:spTgt spid="13327"/>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3329"/>
                                        </p:tgtEl>
                                        <p:attrNameLst>
                                          <p:attrName>style.visibility</p:attrName>
                                        </p:attrNameLst>
                                      </p:cBhvr>
                                      <p:to>
                                        <p:strVal val="visible"/>
                                      </p:to>
                                    </p:set>
                                    <p:animEffect transition="in" filter="wipe(up)">
                                      <p:cBhvr>
                                        <p:cTn id="27" dur="500"/>
                                        <p:tgtEl>
                                          <p:spTgt spid="13329"/>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13335"/>
                                        </p:tgtEl>
                                        <p:attrNameLst>
                                          <p:attrName>style.visibility</p:attrName>
                                        </p:attrNameLst>
                                      </p:cBhvr>
                                      <p:to>
                                        <p:strVal val="visible"/>
                                      </p:to>
                                    </p:set>
                                    <p:animEffect transition="in" filter="wipe(right)">
                                      <p:cBhvr>
                                        <p:cTn id="31" dur="500"/>
                                        <p:tgtEl>
                                          <p:spTgt spid="13335"/>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3338"/>
                                        </p:tgtEl>
                                        <p:attrNameLst>
                                          <p:attrName>style.visibility</p:attrName>
                                        </p:attrNameLst>
                                      </p:cBhvr>
                                      <p:to>
                                        <p:strVal val="visible"/>
                                      </p:to>
                                    </p:set>
                                    <p:animEffect transition="in" filter="wipe(up)">
                                      <p:cBhvr>
                                        <p:cTn id="35" dur="500"/>
                                        <p:tgtEl>
                                          <p:spTgt spid="13338"/>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15065"/>
                                        </p:tgtEl>
                                        <p:attrNameLst>
                                          <p:attrName>style.visibility</p:attrName>
                                        </p:attrNameLst>
                                      </p:cBhvr>
                                      <p:to>
                                        <p:strVal val="visible"/>
                                      </p:to>
                                    </p:set>
                                    <p:animEffect transition="in" filter="wipe(left)">
                                      <p:cBhvr>
                                        <p:cTn id="39" dur="500"/>
                                        <p:tgtEl>
                                          <p:spTgt spid="21506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15066"/>
                                        </p:tgtEl>
                                        <p:attrNameLst>
                                          <p:attrName>style.visibility</p:attrName>
                                        </p:attrNameLst>
                                      </p:cBhvr>
                                      <p:to>
                                        <p:strVal val="visible"/>
                                      </p:to>
                                    </p:set>
                                    <p:animEffect transition="in" filter="wipe(left)">
                                      <p:cBhvr>
                                        <p:cTn id="44" dur="500"/>
                                        <p:tgtEl>
                                          <p:spTgt spid="21506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13332"/>
                                        </p:tgtEl>
                                        <p:attrNameLst>
                                          <p:attrName>style.visibility</p:attrName>
                                        </p:attrNameLst>
                                      </p:cBhvr>
                                      <p:to>
                                        <p:strVal val="visible"/>
                                      </p:to>
                                    </p:set>
                                    <p:animEffect transition="in" filter="wipe(up)">
                                      <p:cBhvr>
                                        <p:cTn id="49" dur="500"/>
                                        <p:tgtEl>
                                          <p:spTgt spid="1333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13333"/>
                                        </p:tgtEl>
                                        <p:attrNameLst>
                                          <p:attrName>style.visibility</p:attrName>
                                        </p:attrNameLst>
                                      </p:cBhvr>
                                      <p:to>
                                        <p:strVal val="visible"/>
                                      </p:to>
                                    </p:set>
                                    <p:animEffect transition="in" filter="wipe(up)">
                                      <p:cBhvr>
                                        <p:cTn id="54" dur="500"/>
                                        <p:tgtEl>
                                          <p:spTgt spid="1333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13331"/>
                                        </p:tgtEl>
                                        <p:attrNameLst>
                                          <p:attrName>style.visibility</p:attrName>
                                        </p:attrNameLst>
                                      </p:cBhvr>
                                      <p:to>
                                        <p:strVal val="visible"/>
                                      </p:to>
                                    </p:set>
                                    <p:animEffect transition="in" filter="wipe(up)">
                                      <p:cBhvr>
                                        <p:cTn id="59" dur="500"/>
                                        <p:tgtEl>
                                          <p:spTgt spid="13331"/>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13334"/>
                                        </p:tgtEl>
                                        <p:attrNameLst>
                                          <p:attrName>style.visibility</p:attrName>
                                        </p:attrNameLst>
                                      </p:cBhvr>
                                      <p:to>
                                        <p:strVal val="visible"/>
                                      </p:to>
                                    </p:set>
                                    <p:animEffect transition="in" filter="wipe(up)">
                                      <p:cBhvr>
                                        <p:cTn id="64" dur="500"/>
                                        <p:tgtEl>
                                          <p:spTgt spid="13334"/>
                                        </p:tgtEl>
                                      </p:cBhvr>
                                    </p:animEffect>
                                  </p:childTnLst>
                                </p:cTn>
                              </p:par>
                            </p:childTnLst>
                          </p:cTn>
                        </p:par>
                        <p:par>
                          <p:cTn id="65" fill="hold">
                            <p:stCondLst>
                              <p:cond delay="500"/>
                            </p:stCondLst>
                            <p:childTnLst>
                              <p:par>
                                <p:cTn id="66" presetID="23" presetClass="entr" presetSubtype="528" fill="hold" grpId="0" nodeType="afterEffect">
                                  <p:stCondLst>
                                    <p:cond delay="0"/>
                                  </p:stCondLst>
                                  <p:childTnLst>
                                    <p:set>
                                      <p:cBhvr>
                                        <p:cTn id="67" dur="1" fill="hold">
                                          <p:stCondLst>
                                            <p:cond delay="0"/>
                                          </p:stCondLst>
                                        </p:cTn>
                                        <p:tgtEl>
                                          <p:spTgt spid="13340"/>
                                        </p:tgtEl>
                                        <p:attrNameLst>
                                          <p:attrName>style.visibility</p:attrName>
                                        </p:attrNameLst>
                                      </p:cBhvr>
                                      <p:to>
                                        <p:strVal val="visible"/>
                                      </p:to>
                                    </p:set>
                                    <p:anim calcmode="lin" valueType="num">
                                      <p:cBhvr>
                                        <p:cTn id="68" dur="500" fill="hold"/>
                                        <p:tgtEl>
                                          <p:spTgt spid="13340"/>
                                        </p:tgtEl>
                                        <p:attrNameLst>
                                          <p:attrName>ppt_w</p:attrName>
                                        </p:attrNameLst>
                                      </p:cBhvr>
                                      <p:tavLst>
                                        <p:tav tm="0">
                                          <p:val>
                                            <p:fltVal val="0"/>
                                          </p:val>
                                        </p:tav>
                                        <p:tav tm="100000">
                                          <p:val>
                                            <p:strVal val="#ppt_w"/>
                                          </p:val>
                                        </p:tav>
                                      </p:tavLst>
                                    </p:anim>
                                    <p:anim calcmode="lin" valueType="num">
                                      <p:cBhvr>
                                        <p:cTn id="69" dur="500" fill="hold"/>
                                        <p:tgtEl>
                                          <p:spTgt spid="13340"/>
                                        </p:tgtEl>
                                        <p:attrNameLst>
                                          <p:attrName>ppt_h</p:attrName>
                                        </p:attrNameLst>
                                      </p:cBhvr>
                                      <p:tavLst>
                                        <p:tav tm="0">
                                          <p:val>
                                            <p:fltVal val="0"/>
                                          </p:val>
                                        </p:tav>
                                        <p:tav tm="100000">
                                          <p:val>
                                            <p:strVal val="#ppt_h"/>
                                          </p:val>
                                        </p:tav>
                                      </p:tavLst>
                                    </p:anim>
                                    <p:anim calcmode="lin" valueType="num">
                                      <p:cBhvr>
                                        <p:cTn id="70" dur="500" fill="hold"/>
                                        <p:tgtEl>
                                          <p:spTgt spid="13340"/>
                                        </p:tgtEl>
                                        <p:attrNameLst>
                                          <p:attrName>ppt_x</p:attrName>
                                        </p:attrNameLst>
                                      </p:cBhvr>
                                      <p:tavLst>
                                        <p:tav tm="0">
                                          <p:val>
                                            <p:fltVal val="0.5"/>
                                          </p:val>
                                        </p:tav>
                                        <p:tav tm="100000">
                                          <p:val>
                                            <p:strVal val="#ppt_x"/>
                                          </p:val>
                                        </p:tav>
                                      </p:tavLst>
                                    </p:anim>
                                    <p:anim calcmode="lin" valueType="num">
                                      <p:cBhvr>
                                        <p:cTn id="71" dur="500" fill="hold"/>
                                        <p:tgtEl>
                                          <p:spTgt spid="1334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P spid="13324" grpId="0" animBg="1" autoUpdateAnimBg="0"/>
      <p:bldP spid="13326" grpId="0" animBg="1"/>
      <p:bldP spid="13327" grpId="0" animBg="1"/>
      <p:bldP spid="13328" grpId="0" animBg="1"/>
      <p:bldP spid="13329" grpId="0" animBg="1"/>
      <p:bldP spid="13331" grpId="0" animBg="1" autoUpdateAnimBg="0"/>
      <p:bldP spid="13332" grpId="0" animBg="1" autoUpdateAnimBg="0"/>
      <p:bldP spid="13333" grpId="0" animBg="1" autoUpdateAnimBg="0"/>
      <p:bldP spid="13334" grpId="0" animBg="1" autoUpdateAnimBg="0"/>
      <p:bldP spid="13335" grpId="0" animBg="1"/>
      <p:bldP spid="215065" grpId="0" animBg="1" autoUpdateAnimBg="0"/>
      <p:bldP spid="215066" grpId="0" animBg="1" autoUpdateAnimBg="0"/>
      <p:bldP spid="13338" grpId="0" animBg="1"/>
      <p:bldP spid="13340"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ChangeArrowheads="1"/>
          </p:cNvSpPr>
          <p:nvPr/>
        </p:nvSpPr>
        <p:spPr bwMode="auto">
          <a:xfrm>
            <a:off x="457200" y="3733800"/>
            <a:ext cx="2819400" cy="2362200"/>
          </a:xfrm>
          <a:prstGeom prst="rect">
            <a:avLst/>
          </a:prstGeom>
          <a:solidFill>
            <a:srgbClr val="CCFFFF"/>
          </a:solidFill>
          <a:ln w="15875">
            <a:solidFill>
              <a:schemeClr val="tx1"/>
            </a:solidFill>
            <a:miter lim="800000"/>
            <a:headEnd/>
            <a:tailEnd/>
          </a:ln>
        </p:spPr>
        <p:txBody>
          <a:bodyPr anchor="ctr"/>
          <a:lstStyle/>
          <a:p>
            <a:pPr eaLnBrk="1" hangingPunct="1"/>
            <a:endParaRPr lang="de-DE"/>
          </a:p>
        </p:txBody>
      </p:sp>
      <p:sp>
        <p:nvSpPr>
          <p:cNvPr id="14340" name="Line 3"/>
          <p:cNvSpPr>
            <a:spLocks noChangeShapeType="1"/>
          </p:cNvSpPr>
          <p:nvPr/>
        </p:nvSpPr>
        <p:spPr bwMode="auto">
          <a:xfrm>
            <a:off x="6324600" y="2819400"/>
            <a:ext cx="1981200" cy="0"/>
          </a:xfrm>
          <a:prstGeom prst="line">
            <a:avLst/>
          </a:prstGeom>
          <a:noFill/>
          <a:ln w="152400">
            <a:solidFill>
              <a:srgbClr val="008000"/>
            </a:solidFill>
            <a:round/>
            <a:headEnd/>
            <a:tailEnd type="triangle" w="med" len="med"/>
          </a:ln>
        </p:spPr>
        <p:txBody>
          <a:bodyPr/>
          <a:lstStyle/>
          <a:p>
            <a:endParaRPr lang="de-DE"/>
          </a:p>
        </p:txBody>
      </p:sp>
      <p:sp>
        <p:nvSpPr>
          <p:cNvPr id="14341" name="Line 4"/>
          <p:cNvSpPr>
            <a:spLocks noChangeShapeType="1"/>
          </p:cNvSpPr>
          <p:nvPr/>
        </p:nvSpPr>
        <p:spPr bwMode="auto">
          <a:xfrm>
            <a:off x="609600" y="2819400"/>
            <a:ext cx="2438400" cy="0"/>
          </a:xfrm>
          <a:prstGeom prst="line">
            <a:avLst/>
          </a:prstGeom>
          <a:noFill/>
          <a:ln w="152400">
            <a:solidFill>
              <a:srgbClr val="008000"/>
            </a:solidFill>
            <a:round/>
            <a:headEnd/>
            <a:tailEnd type="triangle" w="med" len="med"/>
          </a:ln>
        </p:spPr>
        <p:txBody>
          <a:bodyPr/>
          <a:lstStyle/>
          <a:p>
            <a:endParaRPr lang="de-DE"/>
          </a:p>
        </p:txBody>
      </p:sp>
      <p:sp>
        <p:nvSpPr>
          <p:cNvPr id="14342" name="Line 5"/>
          <p:cNvSpPr>
            <a:spLocks noChangeShapeType="1"/>
          </p:cNvSpPr>
          <p:nvPr/>
        </p:nvSpPr>
        <p:spPr bwMode="auto">
          <a:xfrm flipV="1">
            <a:off x="1676400" y="609600"/>
            <a:ext cx="0" cy="2133600"/>
          </a:xfrm>
          <a:prstGeom prst="line">
            <a:avLst/>
          </a:prstGeom>
          <a:noFill/>
          <a:ln w="38100">
            <a:solidFill>
              <a:schemeClr val="tx1"/>
            </a:solidFill>
            <a:round/>
            <a:headEnd/>
            <a:tailEnd/>
          </a:ln>
        </p:spPr>
        <p:txBody>
          <a:bodyPr>
            <a:spAutoFit/>
          </a:bodyPr>
          <a:lstStyle/>
          <a:p>
            <a:endParaRPr lang="de-DE"/>
          </a:p>
        </p:txBody>
      </p:sp>
      <p:sp>
        <p:nvSpPr>
          <p:cNvPr id="14343" name="Line 6"/>
          <p:cNvSpPr>
            <a:spLocks noChangeShapeType="1"/>
          </p:cNvSpPr>
          <p:nvPr/>
        </p:nvSpPr>
        <p:spPr bwMode="auto">
          <a:xfrm flipV="1">
            <a:off x="1676400" y="609600"/>
            <a:ext cx="2133600" cy="0"/>
          </a:xfrm>
          <a:prstGeom prst="line">
            <a:avLst/>
          </a:prstGeom>
          <a:noFill/>
          <a:ln w="38100">
            <a:solidFill>
              <a:schemeClr val="tx1"/>
            </a:solidFill>
            <a:round/>
            <a:headEnd/>
            <a:tailEnd/>
          </a:ln>
        </p:spPr>
        <p:txBody>
          <a:bodyPr>
            <a:spAutoFit/>
          </a:bodyPr>
          <a:lstStyle/>
          <a:p>
            <a:endParaRPr lang="de-DE"/>
          </a:p>
        </p:txBody>
      </p:sp>
      <p:sp>
        <p:nvSpPr>
          <p:cNvPr id="14344" name="Line 7"/>
          <p:cNvSpPr>
            <a:spLocks noChangeShapeType="1"/>
          </p:cNvSpPr>
          <p:nvPr/>
        </p:nvSpPr>
        <p:spPr bwMode="auto">
          <a:xfrm flipV="1">
            <a:off x="4876800" y="609600"/>
            <a:ext cx="2362200" cy="0"/>
          </a:xfrm>
          <a:prstGeom prst="line">
            <a:avLst/>
          </a:prstGeom>
          <a:noFill/>
          <a:ln w="38100">
            <a:solidFill>
              <a:schemeClr val="tx1"/>
            </a:solidFill>
            <a:round/>
            <a:headEnd/>
            <a:tailEnd/>
          </a:ln>
        </p:spPr>
        <p:txBody>
          <a:bodyPr>
            <a:spAutoFit/>
          </a:bodyPr>
          <a:lstStyle/>
          <a:p>
            <a:endParaRPr lang="de-DE"/>
          </a:p>
        </p:txBody>
      </p:sp>
      <p:sp>
        <p:nvSpPr>
          <p:cNvPr id="14345" name="Line 8"/>
          <p:cNvSpPr>
            <a:spLocks noChangeShapeType="1"/>
          </p:cNvSpPr>
          <p:nvPr/>
        </p:nvSpPr>
        <p:spPr bwMode="auto">
          <a:xfrm>
            <a:off x="4191000" y="762000"/>
            <a:ext cx="0" cy="990600"/>
          </a:xfrm>
          <a:prstGeom prst="line">
            <a:avLst/>
          </a:prstGeom>
          <a:noFill/>
          <a:ln w="38100">
            <a:solidFill>
              <a:schemeClr val="tx1"/>
            </a:solidFill>
            <a:round/>
            <a:headEnd/>
            <a:tailEnd type="triangle" w="med" len="med"/>
          </a:ln>
        </p:spPr>
        <p:txBody>
          <a:bodyPr>
            <a:spAutoFit/>
          </a:bodyPr>
          <a:lstStyle/>
          <a:p>
            <a:endParaRPr lang="de-DE"/>
          </a:p>
        </p:txBody>
      </p:sp>
      <p:sp>
        <p:nvSpPr>
          <p:cNvPr id="14346" name="Line 9"/>
          <p:cNvSpPr>
            <a:spLocks noChangeShapeType="1"/>
          </p:cNvSpPr>
          <p:nvPr/>
        </p:nvSpPr>
        <p:spPr bwMode="auto">
          <a:xfrm>
            <a:off x="5257800" y="838200"/>
            <a:ext cx="0" cy="914400"/>
          </a:xfrm>
          <a:prstGeom prst="line">
            <a:avLst/>
          </a:prstGeom>
          <a:noFill/>
          <a:ln w="38100">
            <a:solidFill>
              <a:schemeClr val="tx1"/>
            </a:solidFill>
            <a:round/>
            <a:headEnd type="triangle" w="med" len="med"/>
            <a:tailEnd/>
          </a:ln>
        </p:spPr>
        <p:txBody>
          <a:bodyPr>
            <a:spAutoFit/>
          </a:bodyPr>
          <a:lstStyle/>
          <a:p>
            <a:endParaRPr lang="de-DE"/>
          </a:p>
        </p:txBody>
      </p:sp>
      <p:sp>
        <p:nvSpPr>
          <p:cNvPr id="14347" name="Text Box 10"/>
          <p:cNvSpPr txBox="1">
            <a:spLocks noChangeArrowheads="1"/>
          </p:cNvSpPr>
          <p:nvPr/>
        </p:nvSpPr>
        <p:spPr bwMode="auto">
          <a:xfrm>
            <a:off x="838200" y="20574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Güterzugang</a:t>
            </a:r>
            <a:endParaRPr lang="de-DE" sz="1600" baseline="-25000"/>
          </a:p>
        </p:txBody>
      </p:sp>
      <p:sp>
        <p:nvSpPr>
          <p:cNvPr id="14348" name="Line 11"/>
          <p:cNvSpPr>
            <a:spLocks noChangeShapeType="1"/>
          </p:cNvSpPr>
          <p:nvPr/>
        </p:nvSpPr>
        <p:spPr bwMode="auto">
          <a:xfrm>
            <a:off x="7239000" y="609600"/>
            <a:ext cx="0" cy="2057400"/>
          </a:xfrm>
          <a:prstGeom prst="line">
            <a:avLst/>
          </a:prstGeom>
          <a:noFill/>
          <a:ln w="38100">
            <a:solidFill>
              <a:schemeClr val="tx1"/>
            </a:solidFill>
            <a:round/>
            <a:headEnd/>
            <a:tailEnd type="triangle" w="med" len="med"/>
          </a:ln>
        </p:spPr>
        <p:txBody>
          <a:bodyPr>
            <a:spAutoFit/>
          </a:bodyPr>
          <a:lstStyle/>
          <a:p>
            <a:endParaRPr lang="de-DE"/>
          </a:p>
        </p:txBody>
      </p:sp>
      <p:sp>
        <p:nvSpPr>
          <p:cNvPr id="14349" name="Text Box 12"/>
          <p:cNvSpPr txBox="1">
            <a:spLocks noChangeArrowheads="1"/>
          </p:cNvSpPr>
          <p:nvPr/>
        </p:nvSpPr>
        <p:spPr bwMode="auto">
          <a:xfrm>
            <a:off x="6400800" y="19050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Güterabgang</a:t>
            </a:r>
            <a:endParaRPr lang="de-DE" sz="1600" baseline="-25000"/>
          </a:p>
        </p:txBody>
      </p:sp>
      <p:sp>
        <p:nvSpPr>
          <p:cNvPr id="211981" name="Text Box 13"/>
          <p:cNvSpPr txBox="1">
            <a:spLocks noChangeArrowheads="1"/>
          </p:cNvSpPr>
          <p:nvPr/>
        </p:nvSpPr>
        <p:spPr bwMode="auto">
          <a:xfrm>
            <a:off x="3581400" y="381000"/>
            <a:ext cx="2362200" cy="457200"/>
          </a:xfrm>
          <a:prstGeom prst="rect">
            <a:avLst/>
          </a:prstGeom>
          <a:solidFill>
            <a:srgbClr val="FFE2C5"/>
          </a:solidFill>
          <a:ln w="9525">
            <a:solidFill>
              <a:schemeClr val="tx1"/>
            </a:solidFill>
            <a:miter lim="800000"/>
            <a:headEnd/>
            <a:tailEnd/>
          </a:ln>
          <a:effectLst>
            <a:outerShdw dist="35921" dir="2700000" algn="ctr" rotWithShape="0">
              <a:srgbClr val="808080"/>
            </a:outerShdw>
          </a:effectLst>
        </p:spPr>
        <p:txBody>
          <a:bodyPr anchor="ctr"/>
          <a:lstStyle/>
          <a:p>
            <a:pPr algn="ctr">
              <a:spcBef>
                <a:spcPct val="0"/>
              </a:spcBef>
              <a:defRPr/>
            </a:pPr>
            <a:r>
              <a:rPr lang="de-DE" sz="1600"/>
              <a:t>Transformation</a:t>
            </a:r>
            <a:endParaRPr lang="de-DE" sz="1600" baseline="-25000"/>
          </a:p>
        </p:txBody>
      </p:sp>
      <p:sp>
        <p:nvSpPr>
          <p:cNvPr id="14351" name="Text Box 14"/>
          <p:cNvSpPr txBox="1">
            <a:spLocks noChangeArrowheads="1"/>
          </p:cNvSpPr>
          <p:nvPr/>
        </p:nvSpPr>
        <p:spPr bwMode="auto">
          <a:xfrm>
            <a:off x="609600" y="3810000"/>
            <a:ext cx="2514600" cy="609600"/>
          </a:xfrm>
          <a:prstGeom prst="rect">
            <a:avLst/>
          </a:prstGeom>
          <a:solidFill>
            <a:srgbClr val="CCFFFF"/>
          </a:solidFill>
          <a:ln w="9525">
            <a:noFill/>
            <a:miter lim="800000"/>
            <a:headEnd/>
            <a:tailEnd/>
          </a:ln>
        </p:spPr>
        <p:txBody>
          <a:bodyPr/>
          <a:lstStyle/>
          <a:p>
            <a:pPr algn="ctr">
              <a:spcBef>
                <a:spcPct val="0"/>
              </a:spcBef>
            </a:pPr>
            <a:r>
              <a:rPr lang="de-DE" sz="1600"/>
              <a:t>ist verbunden mit</a:t>
            </a:r>
            <a:r>
              <a:rPr lang="de-DE" sz="2000"/>
              <a:t> Werteverzehr</a:t>
            </a:r>
            <a:endParaRPr lang="de-DE" sz="2000" baseline="-25000"/>
          </a:p>
        </p:txBody>
      </p:sp>
      <p:sp>
        <p:nvSpPr>
          <p:cNvPr id="14352" name="Text Box 21"/>
          <p:cNvSpPr txBox="1">
            <a:spLocks noChangeArrowheads="1"/>
          </p:cNvSpPr>
          <p:nvPr/>
        </p:nvSpPr>
        <p:spPr bwMode="auto">
          <a:xfrm>
            <a:off x="533400" y="4724400"/>
            <a:ext cx="1752600" cy="342900"/>
          </a:xfrm>
          <a:prstGeom prst="rect">
            <a:avLst/>
          </a:prstGeom>
          <a:solidFill>
            <a:srgbClr val="FFFFFF"/>
          </a:solidFill>
          <a:ln w="9525">
            <a:solidFill>
              <a:schemeClr val="tx1"/>
            </a:solidFill>
            <a:miter lim="800000"/>
            <a:headEnd/>
            <a:tailEnd/>
          </a:ln>
        </p:spPr>
        <p:txBody>
          <a:bodyPr/>
          <a:lstStyle/>
          <a:p>
            <a:pPr algn="ctr">
              <a:spcBef>
                <a:spcPct val="0"/>
              </a:spcBef>
            </a:pPr>
            <a:r>
              <a:rPr lang="de-DE" sz="1600"/>
              <a:t>Aufwand</a:t>
            </a:r>
            <a:endParaRPr lang="de-DE" sz="1600" baseline="-25000"/>
          </a:p>
        </p:txBody>
      </p:sp>
      <p:sp>
        <p:nvSpPr>
          <p:cNvPr id="14353" name="Text Box 22"/>
          <p:cNvSpPr txBox="1">
            <a:spLocks noChangeArrowheads="1"/>
          </p:cNvSpPr>
          <p:nvPr/>
        </p:nvSpPr>
        <p:spPr bwMode="auto">
          <a:xfrm>
            <a:off x="1447800" y="5410200"/>
            <a:ext cx="1752600" cy="342900"/>
          </a:xfrm>
          <a:prstGeom prst="rect">
            <a:avLst/>
          </a:prstGeom>
          <a:solidFill>
            <a:srgbClr val="FFFFFF"/>
          </a:solidFill>
          <a:ln w="9525">
            <a:solidFill>
              <a:schemeClr val="tx1"/>
            </a:solidFill>
            <a:miter lim="800000"/>
            <a:headEnd/>
            <a:tailEnd/>
          </a:ln>
        </p:spPr>
        <p:txBody>
          <a:bodyPr/>
          <a:lstStyle/>
          <a:p>
            <a:pPr algn="ctr">
              <a:spcBef>
                <a:spcPct val="0"/>
              </a:spcBef>
            </a:pPr>
            <a:r>
              <a:rPr lang="de-DE" sz="1600"/>
              <a:t>Kosten</a:t>
            </a:r>
            <a:endParaRPr lang="de-DE" sz="1600" baseline="-25000"/>
          </a:p>
        </p:txBody>
      </p:sp>
      <p:sp>
        <p:nvSpPr>
          <p:cNvPr id="14354" name="Line 23"/>
          <p:cNvSpPr>
            <a:spLocks noChangeShapeType="1"/>
          </p:cNvSpPr>
          <p:nvPr/>
        </p:nvSpPr>
        <p:spPr bwMode="auto">
          <a:xfrm>
            <a:off x="457200" y="4495800"/>
            <a:ext cx="2819400" cy="0"/>
          </a:xfrm>
          <a:prstGeom prst="line">
            <a:avLst/>
          </a:prstGeom>
          <a:noFill/>
          <a:ln w="12700">
            <a:solidFill>
              <a:schemeClr val="tx1"/>
            </a:solidFill>
            <a:round/>
            <a:headEnd/>
            <a:tailEnd/>
          </a:ln>
        </p:spPr>
        <p:txBody>
          <a:bodyPr>
            <a:spAutoFit/>
          </a:bodyPr>
          <a:lstStyle/>
          <a:p>
            <a:endParaRPr lang="de-DE"/>
          </a:p>
        </p:txBody>
      </p:sp>
      <p:sp>
        <p:nvSpPr>
          <p:cNvPr id="14355" name="Line 24"/>
          <p:cNvSpPr>
            <a:spLocks noChangeShapeType="1"/>
          </p:cNvSpPr>
          <p:nvPr/>
        </p:nvSpPr>
        <p:spPr bwMode="auto">
          <a:xfrm>
            <a:off x="1676400" y="2895600"/>
            <a:ext cx="0" cy="838200"/>
          </a:xfrm>
          <a:prstGeom prst="line">
            <a:avLst/>
          </a:prstGeom>
          <a:noFill/>
          <a:ln w="19050">
            <a:solidFill>
              <a:schemeClr val="tx1"/>
            </a:solidFill>
            <a:round/>
            <a:headEnd/>
            <a:tailEnd/>
          </a:ln>
        </p:spPr>
        <p:txBody>
          <a:bodyPr>
            <a:spAutoFit/>
          </a:bodyPr>
          <a:lstStyle/>
          <a:p>
            <a:endParaRPr lang="de-DE"/>
          </a:p>
        </p:txBody>
      </p:sp>
      <p:sp>
        <p:nvSpPr>
          <p:cNvPr id="14356" name="Rectangle 25"/>
          <p:cNvSpPr>
            <a:spLocks noChangeArrowheads="1"/>
          </p:cNvSpPr>
          <p:nvPr/>
        </p:nvSpPr>
        <p:spPr bwMode="auto">
          <a:xfrm>
            <a:off x="5943600" y="3733800"/>
            <a:ext cx="2819400" cy="2362200"/>
          </a:xfrm>
          <a:prstGeom prst="rect">
            <a:avLst/>
          </a:prstGeom>
          <a:solidFill>
            <a:srgbClr val="FFFFBD"/>
          </a:solidFill>
          <a:ln w="15875">
            <a:solidFill>
              <a:schemeClr val="tx1"/>
            </a:solidFill>
            <a:miter lim="800000"/>
            <a:headEnd/>
            <a:tailEnd/>
          </a:ln>
        </p:spPr>
        <p:txBody>
          <a:bodyPr anchor="ctr"/>
          <a:lstStyle/>
          <a:p>
            <a:pPr eaLnBrk="1" hangingPunct="1"/>
            <a:endParaRPr lang="de-DE"/>
          </a:p>
        </p:txBody>
      </p:sp>
      <p:sp>
        <p:nvSpPr>
          <p:cNvPr id="14357" name="Text Box 26"/>
          <p:cNvSpPr txBox="1">
            <a:spLocks noChangeArrowheads="1"/>
          </p:cNvSpPr>
          <p:nvPr/>
        </p:nvSpPr>
        <p:spPr bwMode="auto">
          <a:xfrm>
            <a:off x="6019800" y="3810000"/>
            <a:ext cx="2667000" cy="609600"/>
          </a:xfrm>
          <a:prstGeom prst="rect">
            <a:avLst/>
          </a:prstGeom>
          <a:solidFill>
            <a:srgbClr val="FFFFBD"/>
          </a:solidFill>
          <a:ln w="9525">
            <a:noFill/>
            <a:miter lim="800000"/>
            <a:headEnd/>
            <a:tailEnd/>
          </a:ln>
        </p:spPr>
        <p:txBody>
          <a:bodyPr/>
          <a:lstStyle/>
          <a:p>
            <a:pPr algn="ctr">
              <a:spcBef>
                <a:spcPct val="0"/>
              </a:spcBef>
            </a:pPr>
            <a:r>
              <a:rPr lang="de-DE" sz="1600"/>
              <a:t>ist verbunden mit</a:t>
            </a:r>
            <a:r>
              <a:rPr lang="de-DE" sz="2000"/>
              <a:t> Wertezufluss</a:t>
            </a:r>
            <a:endParaRPr lang="de-DE" sz="1600" baseline="-25000"/>
          </a:p>
        </p:txBody>
      </p:sp>
      <p:sp>
        <p:nvSpPr>
          <p:cNvPr id="14358" name="Text Box 27"/>
          <p:cNvSpPr txBox="1">
            <a:spLocks noChangeArrowheads="1"/>
          </p:cNvSpPr>
          <p:nvPr/>
        </p:nvSpPr>
        <p:spPr bwMode="auto">
          <a:xfrm>
            <a:off x="6934200" y="4800600"/>
            <a:ext cx="1752600" cy="342900"/>
          </a:xfrm>
          <a:prstGeom prst="rect">
            <a:avLst/>
          </a:prstGeom>
          <a:solidFill>
            <a:srgbClr val="FFFFFF"/>
          </a:solidFill>
          <a:ln w="9525">
            <a:solidFill>
              <a:schemeClr val="tx1"/>
            </a:solidFill>
            <a:miter lim="800000"/>
            <a:headEnd/>
            <a:tailEnd/>
          </a:ln>
        </p:spPr>
        <p:txBody>
          <a:bodyPr/>
          <a:lstStyle/>
          <a:p>
            <a:pPr algn="ctr">
              <a:spcBef>
                <a:spcPct val="0"/>
              </a:spcBef>
            </a:pPr>
            <a:r>
              <a:rPr lang="de-DE" sz="1600"/>
              <a:t>Ertrag</a:t>
            </a:r>
            <a:endParaRPr lang="de-DE" sz="1600" baseline="-25000"/>
          </a:p>
        </p:txBody>
      </p:sp>
      <p:sp>
        <p:nvSpPr>
          <p:cNvPr id="14359" name="Text Box 28"/>
          <p:cNvSpPr txBox="1">
            <a:spLocks noChangeArrowheads="1"/>
          </p:cNvSpPr>
          <p:nvPr/>
        </p:nvSpPr>
        <p:spPr bwMode="auto">
          <a:xfrm>
            <a:off x="6096000" y="5562600"/>
            <a:ext cx="1752600" cy="342900"/>
          </a:xfrm>
          <a:prstGeom prst="rect">
            <a:avLst/>
          </a:prstGeom>
          <a:solidFill>
            <a:srgbClr val="FFFFFF"/>
          </a:solidFill>
          <a:ln w="9525">
            <a:solidFill>
              <a:schemeClr val="tx1"/>
            </a:solidFill>
            <a:miter lim="800000"/>
            <a:headEnd/>
            <a:tailEnd/>
          </a:ln>
        </p:spPr>
        <p:txBody>
          <a:bodyPr/>
          <a:lstStyle/>
          <a:p>
            <a:pPr algn="ctr">
              <a:spcBef>
                <a:spcPct val="0"/>
              </a:spcBef>
            </a:pPr>
            <a:r>
              <a:rPr lang="de-DE" sz="1600"/>
              <a:t>Leistung</a:t>
            </a:r>
            <a:endParaRPr lang="de-DE" sz="1600" baseline="-25000"/>
          </a:p>
        </p:txBody>
      </p:sp>
      <p:sp>
        <p:nvSpPr>
          <p:cNvPr id="14360" name="Line 29"/>
          <p:cNvSpPr>
            <a:spLocks noChangeShapeType="1"/>
          </p:cNvSpPr>
          <p:nvPr/>
        </p:nvSpPr>
        <p:spPr bwMode="auto">
          <a:xfrm>
            <a:off x="7239000" y="2895600"/>
            <a:ext cx="0" cy="838200"/>
          </a:xfrm>
          <a:prstGeom prst="line">
            <a:avLst/>
          </a:prstGeom>
          <a:noFill/>
          <a:ln w="19050">
            <a:solidFill>
              <a:schemeClr val="tx1"/>
            </a:solidFill>
            <a:round/>
            <a:headEnd/>
            <a:tailEnd/>
          </a:ln>
        </p:spPr>
        <p:txBody>
          <a:bodyPr>
            <a:spAutoFit/>
          </a:bodyPr>
          <a:lstStyle/>
          <a:p>
            <a:endParaRPr lang="de-DE"/>
          </a:p>
        </p:txBody>
      </p:sp>
      <p:sp>
        <p:nvSpPr>
          <p:cNvPr id="14361" name="Line 30"/>
          <p:cNvSpPr>
            <a:spLocks noChangeShapeType="1"/>
          </p:cNvSpPr>
          <p:nvPr/>
        </p:nvSpPr>
        <p:spPr bwMode="auto">
          <a:xfrm>
            <a:off x="5943600" y="4495800"/>
            <a:ext cx="2819400" cy="0"/>
          </a:xfrm>
          <a:prstGeom prst="line">
            <a:avLst/>
          </a:prstGeom>
          <a:noFill/>
          <a:ln w="12700">
            <a:solidFill>
              <a:schemeClr val="tx1"/>
            </a:solidFill>
            <a:round/>
            <a:headEnd/>
            <a:tailEnd/>
          </a:ln>
        </p:spPr>
        <p:txBody>
          <a:bodyPr>
            <a:spAutoFit/>
          </a:bodyPr>
          <a:lstStyle/>
          <a:p>
            <a:endParaRPr lang="de-DE"/>
          </a:p>
        </p:txBody>
      </p:sp>
      <p:graphicFrame>
        <p:nvGraphicFramePr>
          <p:cNvPr id="14338" name="Object 31"/>
          <p:cNvGraphicFramePr>
            <a:graphicFrameLocks noChangeAspect="1"/>
          </p:cNvGraphicFramePr>
          <p:nvPr/>
        </p:nvGraphicFramePr>
        <p:xfrm>
          <a:off x="3124200" y="1755775"/>
          <a:ext cx="3200400" cy="1895475"/>
        </p:xfrm>
        <a:graphic>
          <a:graphicData uri="http://schemas.openxmlformats.org/presentationml/2006/ole">
            <p:oleObj spid="_x0000_s14338" name="Paint Shop Pro Image" r:id="rId4" imgW="5209756" imgH="3570732" progId="">
              <p:embed/>
            </p:oleObj>
          </a:graphicData>
        </a:graphic>
      </p:graphicFrame>
      <p:sp>
        <p:nvSpPr>
          <p:cNvPr id="212000" name="Text Box 32"/>
          <p:cNvSpPr txBox="1">
            <a:spLocks noChangeArrowheads="1"/>
          </p:cNvSpPr>
          <p:nvPr/>
        </p:nvSpPr>
        <p:spPr bwMode="auto">
          <a:xfrm>
            <a:off x="3200400" y="1828800"/>
            <a:ext cx="1371600" cy="304800"/>
          </a:xfrm>
          <a:prstGeom prst="rect">
            <a:avLst/>
          </a:prstGeom>
          <a:noFill/>
          <a:ln w="9525">
            <a:noFill/>
            <a:miter lim="800000"/>
            <a:headEnd/>
            <a:tailEnd/>
          </a:ln>
        </p:spPr>
        <p:txBody>
          <a:bodyPr>
            <a:spAutoFit/>
          </a:bodyPr>
          <a:lstStyle/>
          <a:p>
            <a:pPr eaLnBrk="1" hangingPunct="1"/>
            <a:r>
              <a:rPr lang="de-DE"/>
              <a:t>Unternehmen</a:t>
            </a:r>
          </a:p>
        </p:txBody>
      </p:sp>
      <p:sp>
        <p:nvSpPr>
          <p:cNvPr id="14363" name="Textfeld 30"/>
          <p:cNvSpPr txBox="1">
            <a:spLocks noChangeArrowheads="1"/>
          </p:cNvSpPr>
          <p:nvPr/>
        </p:nvSpPr>
        <p:spPr bwMode="auto">
          <a:xfrm>
            <a:off x="0" y="115888"/>
            <a:ext cx="3352800" cy="304800"/>
          </a:xfrm>
          <a:prstGeom prst="rect">
            <a:avLst/>
          </a:prstGeom>
          <a:noFill/>
          <a:ln w="9525">
            <a:noFill/>
            <a:miter lim="800000"/>
            <a:headEnd/>
            <a:tailEnd/>
          </a:ln>
        </p:spPr>
        <p:txBody>
          <a:bodyPr>
            <a:spAutoFit/>
          </a:bodyPr>
          <a:lstStyle/>
          <a:p>
            <a:pPr eaLnBrk="1" hangingPunct="1"/>
            <a:r>
              <a:rPr lang="de-DE"/>
              <a:t>Werteverzehr, Wertezufluss</a:t>
            </a:r>
          </a:p>
        </p:txBody>
      </p:sp>
      <p:sp>
        <p:nvSpPr>
          <p:cNvPr id="14364" name="Rectangle 11"/>
          <p:cNvSpPr>
            <a:spLocks noChangeArrowheads="1"/>
          </p:cNvSpPr>
          <p:nvPr/>
        </p:nvSpPr>
        <p:spPr bwMode="auto">
          <a:xfrm>
            <a:off x="86868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355"/>
                                        </p:tgtEl>
                                        <p:attrNameLst>
                                          <p:attrName>style.visibility</p:attrName>
                                        </p:attrNameLst>
                                      </p:cBhvr>
                                      <p:to>
                                        <p:strVal val="visible"/>
                                      </p:to>
                                    </p:set>
                                    <p:animEffect transition="in" filter="wipe(up)">
                                      <p:cBhvr>
                                        <p:cTn id="7" dur="500"/>
                                        <p:tgtEl>
                                          <p:spTgt spid="1435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339"/>
                                        </p:tgtEl>
                                        <p:attrNameLst>
                                          <p:attrName>style.visibility</p:attrName>
                                        </p:attrNameLst>
                                      </p:cBhvr>
                                      <p:to>
                                        <p:strVal val="visible"/>
                                      </p:to>
                                    </p:set>
                                    <p:animEffect transition="in" filter="wipe(up)">
                                      <p:cBhvr>
                                        <p:cTn id="11" dur="500"/>
                                        <p:tgtEl>
                                          <p:spTgt spid="14339"/>
                                        </p:tgtEl>
                                      </p:cBhvr>
                                    </p:animEffect>
                                  </p:childTnLst>
                                </p:cTn>
                              </p:par>
                            </p:childTnLst>
                          </p:cTn>
                        </p:par>
                        <p:par>
                          <p:cTn id="12" fill="hold">
                            <p:stCondLst>
                              <p:cond delay="1000"/>
                            </p:stCondLst>
                            <p:childTnLst>
                              <p:par>
                                <p:cTn id="13" presetID="17" presetClass="entr" presetSubtype="10" fill="hold" grpId="0" nodeType="afterEffect">
                                  <p:stCondLst>
                                    <p:cond delay="0"/>
                                  </p:stCondLst>
                                  <p:childTnLst>
                                    <p:set>
                                      <p:cBhvr>
                                        <p:cTn id="14" dur="1" fill="hold">
                                          <p:stCondLst>
                                            <p:cond delay="0"/>
                                          </p:stCondLst>
                                        </p:cTn>
                                        <p:tgtEl>
                                          <p:spTgt spid="14354"/>
                                        </p:tgtEl>
                                        <p:attrNameLst>
                                          <p:attrName>style.visibility</p:attrName>
                                        </p:attrNameLst>
                                      </p:cBhvr>
                                      <p:to>
                                        <p:strVal val="visible"/>
                                      </p:to>
                                    </p:set>
                                    <p:anim calcmode="lin" valueType="num">
                                      <p:cBhvr>
                                        <p:cTn id="15" dur="500" fill="hold"/>
                                        <p:tgtEl>
                                          <p:spTgt spid="14354"/>
                                        </p:tgtEl>
                                        <p:attrNameLst>
                                          <p:attrName>ppt_w</p:attrName>
                                        </p:attrNameLst>
                                      </p:cBhvr>
                                      <p:tavLst>
                                        <p:tav tm="0">
                                          <p:val>
                                            <p:fltVal val="0"/>
                                          </p:val>
                                        </p:tav>
                                        <p:tav tm="100000">
                                          <p:val>
                                            <p:strVal val="#ppt_w"/>
                                          </p:val>
                                        </p:tav>
                                      </p:tavLst>
                                    </p:anim>
                                    <p:anim calcmode="lin" valueType="num">
                                      <p:cBhvr>
                                        <p:cTn id="16" dur="500" fill="hold"/>
                                        <p:tgtEl>
                                          <p:spTgt spid="14354"/>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4351"/>
                                        </p:tgtEl>
                                        <p:attrNameLst>
                                          <p:attrName>style.visibility</p:attrName>
                                        </p:attrNameLst>
                                      </p:cBhvr>
                                      <p:to>
                                        <p:strVal val="visible"/>
                                      </p:to>
                                    </p:set>
                                    <p:animEffect transition="in" filter="wipe(left)">
                                      <p:cBhvr>
                                        <p:cTn id="20" dur="500"/>
                                        <p:tgtEl>
                                          <p:spTgt spid="1435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4352"/>
                                        </p:tgtEl>
                                        <p:attrNameLst>
                                          <p:attrName>style.visibility</p:attrName>
                                        </p:attrNameLst>
                                      </p:cBhvr>
                                      <p:to>
                                        <p:strVal val="visible"/>
                                      </p:to>
                                    </p:set>
                                    <p:animEffect transition="in" filter="wipe(left)">
                                      <p:cBhvr>
                                        <p:cTn id="25" dur="500"/>
                                        <p:tgtEl>
                                          <p:spTgt spid="1435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4353"/>
                                        </p:tgtEl>
                                        <p:attrNameLst>
                                          <p:attrName>style.visibility</p:attrName>
                                        </p:attrNameLst>
                                      </p:cBhvr>
                                      <p:to>
                                        <p:strVal val="visible"/>
                                      </p:to>
                                    </p:set>
                                    <p:animEffect transition="in" filter="wipe(left)">
                                      <p:cBhvr>
                                        <p:cTn id="30" dur="500"/>
                                        <p:tgtEl>
                                          <p:spTgt spid="1435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4360"/>
                                        </p:tgtEl>
                                        <p:attrNameLst>
                                          <p:attrName>style.visibility</p:attrName>
                                        </p:attrNameLst>
                                      </p:cBhvr>
                                      <p:to>
                                        <p:strVal val="visible"/>
                                      </p:to>
                                    </p:set>
                                    <p:animEffect transition="in" filter="wipe(up)">
                                      <p:cBhvr>
                                        <p:cTn id="35" dur="500"/>
                                        <p:tgtEl>
                                          <p:spTgt spid="14360"/>
                                        </p:tgtEl>
                                      </p:cBhvr>
                                    </p:animEffect>
                                  </p:childTnLst>
                                </p:cTn>
                              </p:par>
                            </p:childTnLst>
                          </p:cTn>
                        </p:par>
                        <p:par>
                          <p:cTn id="36" fill="hold">
                            <p:stCondLst>
                              <p:cond delay="500"/>
                            </p:stCondLst>
                            <p:childTnLst>
                              <p:par>
                                <p:cTn id="37" presetID="22" presetClass="entr" presetSubtype="1" fill="hold" grpId="0" nodeType="afterEffect">
                                  <p:stCondLst>
                                    <p:cond delay="0"/>
                                  </p:stCondLst>
                                  <p:childTnLst>
                                    <p:set>
                                      <p:cBhvr>
                                        <p:cTn id="38" dur="1" fill="hold">
                                          <p:stCondLst>
                                            <p:cond delay="0"/>
                                          </p:stCondLst>
                                        </p:cTn>
                                        <p:tgtEl>
                                          <p:spTgt spid="14356"/>
                                        </p:tgtEl>
                                        <p:attrNameLst>
                                          <p:attrName>style.visibility</p:attrName>
                                        </p:attrNameLst>
                                      </p:cBhvr>
                                      <p:to>
                                        <p:strVal val="visible"/>
                                      </p:to>
                                    </p:set>
                                    <p:animEffect transition="in" filter="wipe(up)">
                                      <p:cBhvr>
                                        <p:cTn id="39" dur="500"/>
                                        <p:tgtEl>
                                          <p:spTgt spid="14356"/>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14357"/>
                                        </p:tgtEl>
                                        <p:attrNameLst>
                                          <p:attrName>style.visibility</p:attrName>
                                        </p:attrNameLst>
                                      </p:cBhvr>
                                      <p:to>
                                        <p:strVal val="visible"/>
                                      </p:to>
                                    </p:set>
                                    <p:animEffect transition="in" filter="wipe(left)">
                                      <p:cBhvr>
                                        <p:cTn id="43" dur="500"/>
                                        <p:tgtEl>
                                          <p:spTgt spid="1435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4358"/>
                                        </p:tgtEl>
                                        <p:attrNameLst>
                                          <p:attrName>style.visibility</p:attrName>
                                        </p:attrNameLst>
                                      </p:cBhvr>
                                      <p:to>
                                        <p:strVal val="visible"/>
                                      </p:to>
                                    </p:set>
                                    <p:animEffect transition="in" filter="wipe(left)">
                                      <p:cBhvr>
                                        <p:cTn id="48" dur="500"/>
                                        <p:tgtEl>
                                          <p:spTgt spid="1435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4359"/>
                                        </p:tgtEl>
                                        <p:attrNameLst>
                                          <p:attrName>style.visibility</p:attrName>
                                        </p:attrNameLst>
                                      </p:cBhvr>
                                      <p:to>
                                        <p:strVal val="visible"/>
                                      </p:to>
                                    </p:set>
                                    <p:animEffect transition="in" filter="wipe(left)">
                                      <p:cBhvr>
                                        <p:cTn id="53" dur="500"/>
                                        <p:tgtEl>
                                          <p:spTgt spid="14359"/>
                                        </p:tgtEl>
                                      </p:cBhvr>
                                    </p:animEffect>
                                  </p:childTnLst>
                                </p:cTn>
                              </p:par>
                            </p:childTnLst>
                          </p:cTn>
                        </p:par>
                        <p:par>
                          <p:cTn id="54" fill="hold">
                            <p:stCondLst>
                              <p:cond delay="500"/>
                            </p:stCondLst>
                            <p:childTnLst>
                              <p:par>
                                <p:cTn id="55" presetID="23" presetClass="entr" presetSubtype="528" fill="hold" grpId="0" nodeType="afterEffect">
                                  <p:stCondLst>
                                    <p:cond delay="0"/>
                                  </p:stCondLst>
                                  <p:childTnLst>
                                    <p:set>
                                      <p:cBhvr>
                                        <p:cTn id="56" dur="1" fill="hold">
                                          <p:stCondLst>
                                            <p:cond delay="0"/>
                                          </p:stCondLst>
                                        </p:cTn>
                                        <p:tgtEl>
                                          <p:spTgt spid="14364"/>
                                        </p:tgtEl>
                                        <p:attrNameLst>
                                          <p:attrName>style.visibility</p:attrName>
                                        </p:attrNameLst>
                                      </p:cBhvr>
                                      <p:to>
                                        <p:strVal val="visible"/>
                                      </p:to>
                                    </p:set>
                                    <p:anim calcmode="lin" valueType="num">
                                      <p:cBhvr>
                                        <p:cTn id="57" dur="500" fill="hold"/>
                                        <p:tgtEl>
                                          <p:spTgt spid="14364"/>
                                        </p:tgtEl>
                                        <p:attrNameLst>
                                          <p:attrName>ppt_w</p:attrName>
                                        </p:attrNameLst>
                                      </p:cBhvr>
                                      <p:tavLst>
                                        <p:tav tm="0">
                                          <p:val>
                                            <p:fltVal val="0"/>
                                          </p:val>
                                        </p:tav>
                                        <p:tav tm="100000">
                                          <p:val>
                                            <p:strVal val="#ppt_w"/>
                                          </p:val>
                                        </p:tav>
                                      </p:tavLst>
                                    </p:anim>
                                    <p:anim calcmode="lin" valueType="num">
                                      <p:cBhvr>
                                        <p:cTn id="58" dur="500" fill="hold"/>
                                        <p:tgtEl>
                                          <p:spTgt spid="14364"/>
                                        </p:tgtEl>
                                        <p:attrNameLst>
                                          <p:attrName>ppt_h</p:attrName>
                                        </p:attrNameLst>
                                      </p:cBhvr>
                                      <p:tavLst>
                                        <p:tav tm="0">
                                          <p:val>
                                            <p:fltVal val="0"/>
                                          </p:val>
                                        </p:tav>
                                        <p:tav tm="100000">
                                          <p:val>
                                            <p:strVal val="#ppt_h"/>
                                          </p:val>
                                        </p:tav>
                                      </p:tavLst>
                                    </p:anim>
                                    <p:anim calcmode="lin" valueType="num">
                                      <p:cBhvr>
                                        <p:cTn id="59" dur="500" fill="hold"/>
                                        <p:tgtEl>
                                          <p:spTgt spid="14364"/>
                                        </p:tgtEl>
                                        <p:attrNameLst>
                                          <p:attrName>ppt_x</p:attrName>
                                        </p:attrNameLst>
                                      </p:cBhvr>
                                      <p:tavLst>
                                        <p:tav tm="0">
                                          <p:val>
                                            <p:fltVal val="0.5"/>
                                          </p:val>
                                        </p:tav>
                                        <p:tav tm="100000">
                                          <p:val>
                                            <p:strVal val="#ppt_x"/>
                                          </p:val>
                                        </p:tav>
                                      </p:tavLst>
                                    </p:anim>
                                    <p:anim calcmode="lin" valueType="num">
                                      <p:cBhvr>
                                        <p:cTn id="60" dur="500" fill="hold"/>
                                        <p:tgtEl>
                                          <p:spTgt spid="1436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nimBg="1" autoUpdateAnimBg="0"/>
      <p:bldP spid="14351" grpId="0" animBg="1" autoUpdateAnimBg="0"/>
      <p:bldP spid="14352" grpId="0" animBg="1" autoUpdateAnimBg="0"/>
      <p:bldP spid="14353" grpId="0" animBg="1" autoUpdateAnimBg="0"/>
      <p:bldP spid="14354" grpId="0" animBg="1"/>
      <p:bldP spid="14355" grpId="0" animBg="1"/>
      <p:bldP spid="14356" grpId="0" animBg="1" autoUpdateAnimBg="0"/>
      <p:bldP spid="14357" grpId="0" animBg="1" autoUpdateAnimBg="0"/>
      <p:bldP spid="14358" grpId="0" animBg="1" autoUpdateAnimBg="0"/>
      <p:bldP spid="14359" grpId="0" animBg="1" autoUpdateAnimBg="0"/>
      <p:bldP spid="14360" grpId="0" animBg="1"/>
      <p:bldP spid="14364"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Line 2"/>
          <p:cNvSpPr>
            <a:spLocks noChangeShapeType="1"/>
          </p:cNvSpPr>
          <p:nvPr/>
        </p:nvSpPr>
        <p:spPr bwMode="auto">
          <a:xfrm>
            <a:off x="5867400" y="2133600"/>
            <a:ext cx="2743200" cy="0"/>
          </a:xfrm>
          <a:prstGeom prst="line">
            <a:avLst/>
          </a:prstGeom>
          <a:noFill/>
          <a:ln w="152400">
            <a:solidFill>
              <a:srgbClr val="008000"/>
            </a:solidFill>
            <a:round/>
            <a:headEnd/>
            <a:tailEnd type="triangle" w="med" len="med"/>
          </a:ln>
        </p:spPr>
        <p:txBody>
          <a:bodyPr/>
          <a:lstStyle/>
          <a:p>
            <a:endParaRPr lang="de-DE"/>
          </a:p>
        </p:txBody>
      </p:sp>
      <p:sp>
        <p:nvSpPr>
          <p:cNvPr id="15364" name="Line 3"/>
          <p:cNvSpPr>
            <a:spLocks noChangeShapeType="1"/>
          </p:cNvSpPr>
          <p:nvPr/>
        </p:nvSpPr>
        <p:spPr bwMode="auto">
          <a:xfrm>
            <a:off x="838200" y="2133600"/>
            <a:ext cx="2438400" cy="0"/>
          </a:xfrm>
          <a:prstGeom prst="line">
            <a:avLst/>
          </a:prstGeom>
          <a:noFill/>
          <a:ln w="152400">
            <a:solidFill>
              <a:srgbClr val="008000"/>
            </a:solidFill>
            <a:round/>
            <a:headEnd/>
            <a:tailEnd type="triangle" w="med" len="med"/>
          </a:ln>
        </p:spPr>
        <p:txBody>
          <a:bodyPr/>
          <a:lstStyle/>
          <a:p>
            <a:endParaRPr lang="de-DE"/>
          </a:p>
        </p:txBody>
      </p:sp>
      <p:sp>
        <p:nvSpPr>
          <p:cNvPr id="15365" name="Line 4"/>
          <p:cNvSpPr>
            <a:spLocks noChangeShapeType="1"/>
          </p:cNvSpPr>
          <p:nvPr/>
        </p:nvSpPr>
        <p:spPr bwMode="auto">
          <a:xfrm flipV="1">
            <a:off x="1676400" y="609600"/>
            <a:ext cx="0" cy="1447800"/>
          </a:xfrm>
          <a:prstGeom prst="line">
            <a:avLst/>
          </a:prstGeom>
          <a:noFill/>
          <a:ln w="38100">
            <a:solidFill>
              <a:schemeClr val="tx1"/>
            </a:solidFill>
            <a:round/>
            <a:headEnd/>
            <a:tailEnd/>
          </a:ln>
        </p:spPr>
        <p:txBody>
          <a:bodyPr>
            <a:spAutoFit/>
          </a:bodyPr>
          <a:lstStyle/>
          <a:p>
            <a:endParaRPr lang="de-DE"/>
          </a:p>
        </p:txBody>
      </p:sp>
      <p:sp>
        <p:nvSpPr>
          <p:cNvPr id="15366" name="Line 5"/>
          <p:cNvSpPr>
            <a:spLocks noChangeShapeType="1"/>
          </p:cNvSpPr>
          <p:nvPr/>
        </p:nvSpPr>
        <p:spPr bwMode="auto">
          <a:xfrm flipV="1">
            <a:off x="1676400" y="609600"/>
            <a:ext cx="2133600" cy="0"/>
          </a:xfrm>
          <a:prstGeom prst="line">
            <a:avLst/>
          </a:prstGeom>
          <a:noFill/>
          <a:ln w="38100">
            <a:solidFill>
              <a:schemeClr val="tx1"/>
            </a:solidFill>
            <a:round/>
            <a:headEnd/>
            <a:tailEnd/>
          </a:ln>
        </p:spPr>
        <p:txBody>
          <a:bodyPr>
            <a:spAutoFit/>
          </a:bodyPr>
          <a:lstStyle/>
          <a:p>
            <a:endParaRPr lang="de-DE"/>
          </a:p>
        </p:txBody>
      </p:sp>
      <p:sp>
        <p:nvSpPr>
          <p:cNvPr id="15367" name="Line 6"/>
          <p:cNvSpPr>
            <a:spLocks noChangeShapeType="1"/>
          </p:cNvSpPr>
          <p:nvPr/>
        </p:nvSpPr>
        <p:spPr bwMode="auto">
          <a:xfrm flipV="1">
            <a:off x="4876800" y="609600"/>
            <a:ext cx="2362200" cy="0"/>
          </a:xfrm>
          <a:prstGeom prst="line">
            <a:avLst/>
          </a:prstGeom>
          <a:noFill/>
          <a:ln w="38100">
            <a:solidFill>
              <a:schemeClr val="tx1"/>
            </a:solidFill>
            <a:round/>
            <a:headEnd/>
            <a:tailEnd/>
          </a:ln>
        </p:spPr>
        <p:txBody>
          <a:bodyPr>
            <a:spAutoFit/>
          </a:bodyPr>
          <a:lstStyle/>
          <a:p>
            <a:endParaRPr lang="de-DE"/>
          </a:p>
        </p:txBody>
      </p:sp>
      <p:sp>
        <p:nvSpPr>
          <p:cNvPr id="15368" name="Line 7"/>
          <p:cNvSpPr>
            <a:spLocks noChangeShapeType="1"/>
          </p:cNvSpPr>
          <p:nvPr/>
        </p:nvSpPr>
        <p:spPr bwMode="auto">
          <a:xfrm>
            <a:off x="3886200" y="838200"/>
            <a:ext cx="0" cy="533400"/>
          </a:xfrm>
          <a:prstGeom prst="line">
            <a:avLst/>
          </a:prstGeom>
          <a:noFill/>
          <a:ln w="38100">
            <a:solidFill>
              <a:schemeClr val="tx1"/>
            </a:solidFill>
            <a:round/>
            <a:headEnd/>
            <a:tailEnd type="triangle" w="med" len="med"/>
          </a:ln>
        </p:spPr>
        <p:txBody>
          <a:bodyPr>
            <a:spAutoFit/>
          </a:bodyPr>
          <a:lstStyle/>
          <a:p>
            <a:endParaRPr lang="de-DE"/>
          </a:p>
        </p:txBody>
      </p:sp>
      <p:sp>
        <p:nvSpPr>
          <p:cNvPr id="15369" name="Line 8"/>
          <p:cNvSpPr>
            <a:spLocks noChangeShapeType="1"/>
          </p:cNvSpPr>
          <p:nvPr/>
        </p:nvSpPr>
        <p:spPr bwMode="auto">
          <a:xfrm>
            <a:off x="5257800" y="838200"/>
            <a:ext cx="0" cy="914400"/>
          </a:xfrm>
          <a:prstGeom prst="line">
            <a:avLst/>
          </a:prstGeom>
          <a:noFill/>
          <a:ln w="38100">
            <a:solidFill>
              <a:schemeClr val="tx1"/>
            </a:solidFill>
            <a:round/>
            <a:headEnd type="triangle" w="med" len="med"/>
            <a:tailEnd/>
          </a:ln>
        </p:spPr>
        <p:txBody>
          <a:bodyPr>
            <a:spAutoFit/>
          </a:bodyPr>
          <a:lstStyle/>
          <a:p>
            <a:endParaRPr lang="de-DE"/>
          </a:p>
        </p:txBody>
      </p:sp>
      <p:sp>
        <p:nvSpPr>
          <p:cNvPr id="15370" name="Text Box 9"/>
          <p:cNvSpPr txBox="1">
            <a:spLocks noChangeArrowheads="1"/>
          </p:cNvSpPr>
          <p:nvPr/>
        </p:nvSpPr>
        <p:spPr bwMode="auto">
          <a:xfrm>
            <a:off x="838200" y="13716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Güterzugang</a:t>
            </a:r>
            <a:endParaRPr lang="de-DE" sz="1600" baseline="-25000"/>
          </a:p>
        </p:txBody>
      </p:sp>
      <p:sp>
        <p:nvSpPr>
          <p:cNvPr id="15371" name="Line 10"/>
          <p:cNvSpPr>
            <a:spLocks noChangeShapeType="1"/>
          </p:cNvSpPr>
          <p:nvPr/>
        </p:nvSpPr>
        <p:spPr bwMode="auto">
          <a:xfrm>
            <a:off x="7239000" y="609600"/>
            <a:ext cx="0" cy="1447800"/>
          </a:xfrm>
          <a:prstGeom prst="line">
            <a:avLst/>
          </a:prstGeom>
          <a:noFill/>
          <a:ln w="38100">
            <a:solidFill>
              <a:schemeClr val="tx1"/>
            </a:solidFill>
            <a:round/>
            <a:headEnd/>
            <a:tailEnd type="triangle" w="med" len="med"/>
          </a:ln>
        </p:spPr>
        <p:txBody>
          <a:bodyPr>
            <a:spAutoFit/>
          </a:bodyPr>
          <a:lstStyle/>
          <a:p>
            <a:endParaRPr lang="de-DE"/>
          </a:p>
        </p:txBody>
      </p:sp>
      <p:sp>
        <p:nvSpPr>
          <p:cNvPr id="15372" name="Text Box 11"/>
          <p:cNvSpPr txBox="1">
            <a:spLocks noChangeArrowheads="1"/>
          </p:cNvSpPr>
          <p:nvPr/>
        </p:nvSpPr>
        <p:spPr bwMode="auto">
          <a:xfrm>
            <a:off x="6400800" y="12954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Güterabgang</a:t>
            </a:r>
            <a:endParaRPr lang="de-DE" sz="1600" baseline="-25000"/>
          </a:p>
        </p:txBody>
      </p:sp>
      <p:sp>
        <p:nvSpPr>
          <p:cNvPr id="216076" name="Text Box 12"/>
          <p:cNvSpPr txBox="1">
            <a:spLocks noChangeArrowheads="1"/>
          </p:cNvSpPr>
          <p:nvPr/>
        </p:nvSpPr>
        <p:spPr bwMode="auto">
          <a:xfrm>
            <a:off x="3352800" y="381000"/>
            <a:ext cx="2362200" cy="457200"/>
          </a:xfrm>
          <a:prstGeom prst="rect">
            <a:avLst/>
          </a:prstGeom>
          <a:solidFill>
            <a:srgbClr val="FFE2C5"/>
          </a:solidFill>
          <a:ln w="9525">
            <a:solidFill>
              <a:schemeClr val="tx1"/>
            </a:solidFill>
            <a:miter lim="800000"/>
            <a:headEnd/>
            <a:tailEnd/>
          </a:ln>
          <a:effectLst>
            <a:outerShdw dist="35921" dir="2700000" algn="ctr" rotWithShape="0">
              <a:srgbClr val="808080"/>
            </a:outerShdw>
          </a:effectLst>
        </p:spPr>
        <p:txBody>
          <a:bodyPr anchor="ctr"/>
          <a:lstStyle/>
          <a:p>
            <a:pPr algn="ctr">
              <a:spcBef>
                <a:spcPct val="0"/>
              </a:spcBef>
              <a:defRPr/>
            </a:pPr>
            <a:r>
              <a:rPr lang="de-DE" sz="1600"/>
              <a:t>Transformation</a:t>
            </a:r>
            <a:endParaRPr lang="de-DE" sz="1600" baseline="-25000"/>
          </a:p>
        </p:txBody>
      </p:sp>
      <p:sp>
        <p:nvSpPr>
          <p:cNvPr id="15374" name="Line 16"/>
          <p:cNvSpPr>
            <a:spLocks noChangeShapeType="1"/>
          </p:cNvSpPr>
          <p:nvPr/>
        </p:nvSpPr>
        <p:spPr bwMode="auto">
          <a:xfrm>
            <a:off x="1676400" y="2209800"/>
            <a:ext cx="0" cy="1143000"/>
          </a:xfrm>
          <a:prstGeom prst="line">
            <a:avLst/>
          </a:prstGeom>
          <a:noFill/>
          <a:ln w="38100">
            <a:solidFill>
              <a:srgbClr val="0000FF"/>
            </a:solidFill>
            <a:round/>
            <a:headEnd/>
            <a:tailEnd/>
          </a:ln>
        </p:spPr>
        <p:txBody>
          <a:bodyPr>
            <a:spAutoFit/>
          </a:bodyPr>
          <a:lstStyle/>
          <a:p>
            <a:endParaRPr lang="de-DE"/>
          </a:p>
        </p:txBody>
      </p:sp>
      <p:graphicFrame>
        <p:nvGraphicFramePr>
          <p:cNvPr id="15362" name="Object 17"/>
          <p:cNvGraphicFramePr>
            <a:graphicFrameLocks noChangeAspect="1"/>
          </p:cNvGraphicFramePr>
          <p:nvPr/>
        </p:nvGraphicFramePr>
        <p:xfrm>
          <a:off x="3276600" y="1371600"/>
          <a:ext cx="2590800" cy="1535113"/>
        </p:xfrm>
        <a:graphic>
          <a:graphicData uri="http://schemas.openxmlformats.org/presentationml/2006/ole">
            <p:oleObj spid="_x0000_s15362" name="Paint Shop Pro Image" r:id="rId4" imgW="5209756" imgH="3570732" progId="">
              <p:embed/>
            </p:oleObj>
          </a:graphicData>
        </a:graphic>
      </p:graphicFrame>
      <p:sp>
        <p:nvSpPr>
          <p:cNvPr id="216082" name="Text Box 18"/>
          <p:cNvSpPr txBox="1">
            <a:spLocks noChangeArrowheads="1"/>
          </p:cNvSpPr>
          <p:nvPr/>
        </p:nvSpPr>
        <p:spPr bwMode="auto">
          <a:xfrm>
            <a:off x="3352800" y="1447800"/>
            <a:ext cx="1371600" cy="304800"/>
          </a:xfrm>
          <a:prstGeom prst="rect">
            <a:avLst/>
          </a:prstGeom>
          <a:noFill/>
          <a:ln w="9525">
            <a:noFill/>
            <a:miter lim="800000"/>
            <a:headEnd/>
            <a:tailEnd/>
          </a:ln>
        </p:spPr>
        <p:txBody>
          <a:bodyPr>
            <a:spAutoFit/>
          </a:bodyPr>
          <a:lstStyle/>
          <a:p>
            <a:pPr eaLnBrk="1" hangingPunct="1"/>
            <a:r>
              <a:rPr lang="de-DE"/>
              <a:t>Unternehmen</a:t>
            </a:r>
          </a:p>
        </p:txBody>
      </p:sp>
      <p:sp>
        <p:nvSpPr>
          <p:cNvPr id="15376" name="Text Box 19"/>
          <p:cNvSpPr txBox="1">
            <a:spLocks noChangeArrowheads="1"/>
          </p:cNvSpPr>
          <p:nvPr/>
        </p:nvSpPr>
        <p:spPr bwMode="auto">
          <a:xfrm>
            <a:off x="304800" y="3733800"/>
            <a:ext cx="2514600" cy="1371600"/>
          </a:xfrm>
          <a:prstGeom prst="rect">
            <a:avLst/>
          </a:prstGeom>
          <a:solidFill>
            <a:srgbClr val="FFFF99"/>
          </a:solidFill>
          <a:ln w="15875">
            <a:solidFill>
              <a:srgbClr val="000000"/>
            </a:solidFill>
            <a:miter lim="800000"/>
            <a:headEnd/>
            <a:tailEnd/>
          </a:ln>
        </p:spPr>
        <p:txBody>
          <a:bodyPr/>
          <a:lstStyle/>
          <a:p>
            <a:pPr>
              <a:spcBef>
                <a:spcPct val="0"/>
              </a:spcBef>
            </a:pPr>
            <a:r>
              <a:rPr lang="de-DE"/>
              <a:t>1.2</a:t>
            </a:r>
            <a:r>
              <a:rPr lang="de-DE" b="0"/>
              <a:t> </a:t>
            </a:r>
            <a:r>
              <a:rPr lang="de-DE"/>
              <a:t>Neutraler Aufwand</a:t>
            </a:r>
            <a:endParaRPr lang="de-DE" sz="1200"/>
          </a:p>
          <a:p>
            <a:pPr>
              <a:spcBef>
                <a:spcPct val="0"/>
              </a:spcBef>
            </a:pPr>
            <a:endParaRPr lang="de-DE" sz="800"/>
          </a:p>
          <a:p>
            <a:pPr>
              <a:spcBef>
                <a:spcPct val="0"/>
              </a:spcBef>
            </a:pPr>
            <a:r>
              <a:rPr lang="de-DE"/>
              <a:t>(betriebsfremder, perioden-fremder, außerordentlicher Aufwand)</a:t>
            </a:r>
          </a:p>
        </p:txBody>
      </p:sp>
      <p:sp>
        <p:nvSpPr>
          <p:cNvPr id="15377" name="Text Box 20"/>
          <p:cNvSpPr txBox="1">
            <a:spLocks noChangeArrowheads="1"/>
          </p:cNvSpPr>
          <p:nvPr/>
        </p:nvSpPr>
        <p:spPr bwMode="auto">
          <a:xfrm>
            <a:off x="2819400" y="3733800"/>
            <a:ext cx="2743200" cy="1371600"/>
          </a:xfrm>
          <a:prstGeom prst="rect">
            <a:avLst/>
          </a:prstGeom>
          <a:solidFill>
            <a:srgbClr val="E7FFA5"/>
          </a:solidFill>
          <a:ln w="15875">
            <a:solidFill>
              <a:srgbClr val="000000"/>
            </a:solidFill>
            <a:miter lim="800000"/>
            <a:headEnd/>
            <a:tailEnd/>
          </a:ln>
        </p:spPr>
        <p:txBody>
          <a:bodyPr/>
          <a:lstStyle/>
          <a:p>
            <a:pPr>
              <a:spcBef>
                <a:spcPct val="0"/>
              </a:spcBef>
            </a:pPr>
            <a:r>
              <a:rPr lang="de-DE"/>
              <a:t>1.1</a:t>
            </a:r>
            <a:r>
              <a:rPr lang="de-DE" b="0"/>
              <a:t> </a:t>
            </a:r>
            <a:r>
              <a:rPr lang="de-DE"/>
              <a:t>Zweckaufwand (kosten-gleicher Aufwand)</a:t>
            </a:r>
          </a:p>
          <a:p>
            <a:pPr>
              <a:spcBef>
                <a:spcPct val="0"/>
              </a:spcBef>
            </a:pPr>
            <a:endParaRPr lang="de-DE" sz="800"/>
          </a:p>
          <a:p>
            <a:pPr>
              <a:spcBef>
                <a:spcPct val="0"/>
              </a:spcBef>
            </a:pPr>
            <a:r>
              <a:rPr lang="de-DE"/>
              <a:t>(z. B. Materialverbrauch, Löhne, Sondereinzelkosten)</a:t>
            </a:r>
            <a:endParaRPr lang="de-DE" sz="1200"/>
          </a:p>
        </p:txBody>
      </p:sp>
      <p:sp>
        <p:nvSpPr>
          <p:cNvPr id="15378" name="Text Box 21"/>
          <p:cNvSpPr txBox="1">
            <a:spLocks noChangeArrowheads="1"/>
          </p:cNvSpPr>
          <p:nvPr/>
        </p:nvSpPr>
        <p:spPr bwMode="auto">
          <a:xfrm>
            <a:off x="2819400" y="5105400"/>
            <a:ext cx="2743200" cy="1219200"/>
          </a:xfrm>
          <a:prstGeom prst="rect">
            <a:avLst/>
          </a:prstGeom>
          <a:solidFill>
            <a:srgbClr val="E7FFA5"/>
          </a:solidFill>
          <a:ln w="15875">
            <a:solidFill>
              <a:schemeClr val="tx1"/>
            </a:solidFill>
            <a:miter lim="800000"/>
            <a:headEnd/>
            <a:tailEnd/>
          </a:ln>
        </p:spPr>
        <p:txBody>
          <a:bodyPr/>
          <a:lstStyle/>
          <a:p>
            <a:pPr>
              <a:spcBef>
                <a:spcPct val="0"/>
              </a:spcBef>
            </a:pPr>
            <a:r>
              <a:rPr lang="de-DE"/>
              <a:t>2.1</a:t>
            </a:r>
            <a:r>
              <a:rPr lang="de-DE" b="0"/>
              <a:t> </a:t>
            </a:r>
            <a:r>
              <a:rPr lang="de-DE"/>
              <a:t>Grundkosten (aufwands-gleiche Kosten)</a:t>
            </a:r>
          </a:p>
          <a:p>
            <a:pPr>
              <a:spcBef>
                <a:spcPct val="0"/>
              </a:spcBef>
            </a:pPr>
            <a:endParaRPr lang="de-DE" sz="800"/>
          </a:p>
          <a:p>
            <a:pPr>
              <a:spcBef>
                <a:spcPct val="0"/>
              </a:spcBef>
            </a:pPr>
            <a:r>
              <a:rPr lang="de-DE" sz="1200"/>
              <a:t>(</a:t>
            </a:r>
            <a:r>
              <a:rPr lang="de-DE"/>
              <a:t>siehe oben)</a:t>
            </a:r>
          </a:p>
        </p:txBody>
      </p:sp>
      <p:sp>
        <p:nvSpPr>
          <p:cNvPr id="15380" name="Line 23"/>
          <p:cNvSpPr>
            <a:spLocks noChangeShapeType="1"/>
          </p:cNvSpPr>
          <p:nvPr/>
        </p:nvSpPr>
        <p:spPr bwMode="auto">
          <a:xfrm flipV="1">
            <a:off x="1676400" y="3048000"/>
            <a:ext cx="4648200" cy="0"/>
          </a:xfrm>
          <a:prstGeom prst="line">
            <a:avLst/>
          </a:prstGeom>
          <a:noFill/>
          <a:ln w="38100">
            <a:solidFill>
              <a:srgbClr val="0000FF"/>
            </a:solidFill>
            <a:round/>
            <a:headEnd/>
            <a:tailEnd/>
          </a:ln>
        </p:spPr>
        <p:txBody>
          <a:bodyPr>
            <a:spAutoFit/>
          </a:bodyPr>
          <a:lstStyle/>
          <a:p>
            <a:endParaRPr lang="de-DE"/>
          </a:p>
        </p:txBody>
      </p:sp>
      <p:sp>
        <p:nvSpPr>
          <p:cNvPr id="15381" name="Line 24"/>
          <p:cNvSpPr>
            <a:spLocks noChangeShapeType="1"/>
          </p:cNvSpPr>
          <p:nvPr/>
        </p:nvSpPr>
        <p:spPr bwMode="auto">
          <a:xfrm>
            <a:off x="4191000" y="2667000"/>
            <a:ext cx="0" cy="381000"/>
          </a:xfrm>
          <a:prstGeom prst="line">
            <a:avLst/>
          </a:prstGeom>
          <a:noFill/>
          <a:ln w="38100">
            <a:solidFill>
              <a:srgbClr val="0000FF"/>
            </a:solidFill>
            <a:round/>
            <a:headEnd/>
            <a:tailEnd/>
          </a:ln>
        </p:spPr>
        <p:txBody>
          <a:bodyPr>
            <a:spAutoFit/>
          </a:bodyPr>
          <a:lstStyle/>
          <a:p>
            <a:endParaRPr lang="de-DE"/>
          </a:p>
        </p:txBody>
      </p:sp>
      <p:sp>
        <p:nvSpPr>
          <p:cNvPr id="216089" name="Text Box 25"/>
          <p:cNvSpPr txBox="1">
            <a:spLocks noChangeArrowheads="1"/>
          </p:cNvSpPr>
          <p:nvPr/>
        </p:nvSpPr>
        <p:spPr bwMode="auto">
          <a:xfrm>
            <a:off x="304800" y="3352800"/>
            <a:ext cx="5257800" cy="377825"/>
          </a:xfrm>
          <a:prstGeom prst="rect">
            <a:avLst/>
          </a:prstGeom>
          <a:solidFill>
            <a:srgbClr val="EFEFEF"/>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buFont typeface="Times New Roman"/>
              <a:buNone/>
              <a:defRPr/>
            </a:pPr>
            <a:r>
              <a:rPr lang="de-DE" sz="1600"/>
              <a:t>1.  Aufwand (lt. Buchführung)</a:t>
            </a:r>
            <a:endParaRPr lang="de-DE" sz="1600">
              <a:latin typeface="Times New Roman"/>
            </a:endParaRPr>
          </a:p>
        </p:txBody>
      </p:sp>
      <p:sp>
        <p:nvSpPr>
          <p:cNvPr id="216090" name="Text Box 26"/>
          <p:cNvSpPr txBox="1">
            <a:spLocks noChangeArrowheads="1"/>
          </p:cNvSpPr>
          <p:nvPr/>
        </p:nvSpPr>
        <p:spPr bwMode="auto">
          <a:xfrm>
            <a:off x="2819400" y="6324600"/>
            <a:ext cx="5334000" cy="342900"/>
          </a:xfrm>
          <a:prstGeom prst="rect">
            <a:avLst/>
          </a:prstGeom>
          <a:solidFill>
            <a:srgbClr val="95F3D8"/>
          </a:solidFill>
          <a:ln w="9525">
            <a:solidFill>
              <a:schemeClr val="tx1"/>
            </a:solidFill>
            <a:miter lim="800000"/>
            <a:headEnd/>
            <a:tailEnd/>
          </a:ln>
          <a:effectLst>
            <a:outerShdw dist="35921" dir="2700000" algn="ctr" rotWithShape="0">
              <a:srgbClr val="808080"/>
            </a:outerShdw>
          </a:effectLst>
        </p:spPr>
        <p:txBody>
          <a:bodyPr/>
          <a:lstStyle/>
          <a:p>
            <a:pPr algn="ctr">
              <a:spcBef>
                <a:spcPct val="0"/>
              </a:spcBef>
              <a:defRPr/>
            </a:pPr>
            <a:r>
              <a:rPr lang="de-DE" sz="1600"/>
              <a:t>2. Kosten (lt. Kostenrechnung)</a:t>
            </a:r>
          </a:p>
        </p:txBody>
      </p:sp>
      <p:sp>
        <p:nvSpPr>
          <p:cNvPr id="15386" name="Line 29"/>
          <p:cNvSpPr>
            <a:spLocks noChangeShapeType="1"/>
          </p:cNvSpPr>
          <p:nvPr/>
        </p:nvSpPr>
        <p:spPr bwMode="auto">
          <a:xfrm>
            <a:off x="6324600" y="2209800"/>
            <a:ext cx="0" cy="838200"/>
          </a:xfrm>
          <a:prstGeom prst="line">
            <a:avLst/>
          </a:prstGeom>
          <a:noFill/>
          <a:ln w="38100">
            <a:solidFill>
              <a:srgbClr val="0000FF"/>
            </a:solidFill>
            <a:round/>
            <a:headEnd/>
            <a:tailEnd/>
          </a:ln>
        </p:spPr>
        <p:txBody>
          <a:bodyPr>
            <a:spAutoFit/>
          </a:bodyPr>
          <a:lstStyle/>
          <a:p>
            <a:endParaRPr lang="de-DE"/>
          </a:p>
        </p:txBody>
      </p:sp>
      <p:sp>
        <p:nvSpPr>
          <p:cNvPr id="15387" name="Text Box 30"/>
          <p:cNvSpPr txBox="1">
            <a:spLocks noChangeArrowheads="1"/>
          </p:cNvSpPr>
          <p:nvPr/>
        </p:nvSpPr>
        <p:spPr bwMode="auto">
          <a:xfrm>
            <a:off x="152400" y="2438400"/>
            <a:ext cx="1676400" cy="314325"/>
          </a:xfrm>
          <a:prstGeom prst="rect">
            <a:avLst/>
          </a:prstGeom>
          <a:solidFill>
            <a:srgbClr val="EFEFEF"/>
          </a:solidFill>
          <a:ln w="9525">
            <a:solidFill>
              <a:schemeClr val="tx1"/>
            </a:solidFill>
            <a:miter lim="800000"/>
            <a:headEnd/>
            <a:tailEnd/>
          </a:ln>
          <a:effectLst>
            <a:outerShdw dist="107763" dir="2700000" algn="ctr" rotWithShape="0">
              <a:srgbClr val="808080"/>
            </a:outerShdw>
          </a:effectLst>
        </p:spPr>
        <p:txBody>
          <a:bodyPr>
            <a:spAutoFit/>
          </a:bodyPr>
          <a:lstStyle/>
          <a:p>
            <a:pPr algn="ctr" eaLnBrk="1" hangingPunct="1">
              <a:defRPr/>
            </a:pPr>
            <a:r>
              <a:rPr lang="de-DE"/>
              <a:t>Gesamtprozess</a:t>
            </a:r>
          </a:p>
        </p:txBody>
      </p:sp>
      <p:sp>
        <p:nvSpPr>
          <p:cNvPr id="15388" name="Line 31"/>
          <p:cNvSpPr>
            <a:spLocks noChangeShapeType="1"/>
          </p:cNvSpPr>
          <p:nvPr/>
        </p:nvSpPr>
        <p:spPr bwMode="auto">
          <a:xfrm>
            <a:off x="2667000" y="2209800"/>
            <a:ext cx="0" cy="990600"/>
          </a:xfrm>
          <a:prstGeom prst="line">
            <a:avLst/>
          </a:prstGeom>
          <a:noFill/>
          <a:ln w="38100">
            <a:solidFill>
              <a:srgbClr val="D07C00"/>
            </a:solidFill>
            <a:round/>
            <a:headEnd/>
            <a:tailEnd/>
          </a:ln>
        </p:spPr>
        <p:txBody>
          <a:bodyPr>
            <a:spAutoFit/>
          </a:bodyPr>
          <a:lstStyle/>
          <a:p>
            <a:endParaRPr lang="de-DE"/>
          </a:p>
        </p:txBody>
      </p:sp>
      <p:sp>
        <p:nvSpPr>
          <p:cNvPr id="15389" name="Line 32"/>
          <p:cNvSpPr>
            <a:spLocks noChangeShapeType="1"/>
          </p:cNvSpPr>
          <p:nvPr/>
        </p:nvSpPr>
        <p:spPr bwMode="auto">
          <a:xfrm>
            <a:off x="2667000" y="3200400"/>
            <a:ext cx="3810000" cy="0"/>
          </a:xfrm>
          <a:prstGeom prst="line">
            <a:avLst/>
          </a:prstGeom>
          <a:noFill/>
          <a:ln w="38100">
            <a:solidFill>
              <a:srgbClr val="D07C00"/>
            </a:solidFill>
            <a:round/>
            <a:headEnd/>
            <a:tailEnd/>
          </a:ln>
        </p:spPr>
        <p:txBody>
          <a:bodyPr>
            <a:spAutoFit/>
          </a:bodyPr>
          <a:lstStyle/>
          <a:p>
            <a:endParaRPr lang="de-DE"/>
          </a:p>
        </p:txBody>
      </p:sp>
      <p:sp>
        <p:nvSpPr>
          <p:cNvPr id="15390" name="Line 33"/>
          <p:cNvSpPr>
            <a:spLocks noChangeShapeType="1"/>
          </p:cNvSpPr>
          <p:nvPr/>
        </p:nvSpPr>
        <p:spPr bwMode="auto">
          <a:xfrm>
            <a:off x="4343400" y="2667000"/>
            <a:ext cx="0" cy="533400"/>
          </a:xfrm>
          <a:prstGeom prst="line">
            <a:avLst/>
          </a:prstGeom>
          <a:noFill/>
          <a:ln w="38100">
            <a:solidFill>
              <a:srgbClr val="D07C00"/>
            </a:solidFill>
            <a:round/>
            <a:headEnd/>
            <a:tailEnd/>
          </a:ln>
        </p:spPr>
        <p:txBody>
          <a:bodyPr>
            <a:spAutoFit/>
          </a:bodyPr>
          <a:lstStyle/>
          <a:p>
            <a:endParaRPr lang="de-DE"/>
          </a:p>
        </p:txBody>
      </p:sp>
      <p:sp>
        <p:nvSpPr>
          <p:cNvPr id="15391" name="Line 36"/>
          <p:cNvSpPr>
            <a:spLocks noChangeShapeType="1"/>
          </p:cNvSpPr>
          <p:nvPr/>
        </p:nvSpPr>
        <p:spPr bwMode="auto">
          <a:xfrm>
            <a:off x="5410200" y="4800600"/>
            <a:ext cx="1066800" cy="0"/>
          </a:xfrm>
          <a:prstGeom prst="line">
            <a:avLst/>
          </a:prstGeom>
          <a:noFill/>
          <a:ln w="38100">
            <a:solidFill>
              <a:srgbClr val="D07C00"/>
            </a:solidFill>
            <a:round/>
            <a:headEnd/>
            <a:tailEnd/>
          </a:ln>
        </p:spPr>
        <p:txBody>
          <a:bodyPr>
            <a:spAutoFit/>
          </a:bodyPr>
          <a:lstStyle/>
          <a:p>
            <a:endParaRPr lang="de-DE"/>
          </a:p>
        </p:txBody>
      </p:sp>
      <p:sp>
        <p:nvSpPr>
          <p:cNvPr id="15392" name="Line 37"/>
          <p:cNvSpPr>
            <a:spLocks noChangeShapeType="1"/>
          </p:cNvSpPr>
          <p:nvPr/>
        </p:nvSpPr>
        <p:spPr bwMode="auto">
          <a:xfrm>
            <a:off x="5410200" y="4800600"/>
            <a:ext cx="0" cy="533400"/>
          </a:xfrm>
          <a:prstGeom prst="line">
            <a:avLst/>
          </a:prstGeom>
          <a:noFill/>
          <a:ln w="38100">
            <a:solidFill>
              <a:srgbClr val="D07C00"/>
            </a:solidFill>
            <a:round/>
            <a:headEnd/>
            <a:tailEnd/>
          </a:ln>
        </p:spPr>
        <p:txBody>
          <a:bodyPr>
            <a:spAutoFit/>
          </a:bodyPr>
          <a:lstStyle/>
          <a:p>
            <a:endParaRPr lang="de-DE"/>
          </a:p>
        </p:txBody>
      </p:sp>
      <p:sp>
        <p:nvSpPr>
          <p:cNvPr id="15393" name="Line 34"/>
          <p:cNvSpPr>
            <a:spLocks noChangeShapeType="1"/>
          </p:cNvSpPr>
          <p:nvPr/>
        </p:nvSpPr>
        <p:spPr bwMode="auto">
          <a:xfrm>
            <a:off x="6477000" y="2209800"/>
            <a:ext cx="0" cy="4114800"/>
          </a:xfrm>
          <a:prstGeom prst="line">
            <a:avLst/>
          </a:prstGeom>
          <a:noFill/>
          <a:ln w="38100">
            <a:solidFill>
              <a:srgbClr val="D07C00"/>
            </a:solidFill>
            <a:round/>
            <a:headEnd/>
            <a:tailEnd/>
          </a:ln>
        </p:spPr>
        <p:txBody>
          <a:bodyPr>
            <a:spAutoFit/>
          </a:bodyPr>
          <a:lstStyle/>
          <a:p>
            <a:endParaRPr lang="de-DE"/>
          </a:p>
        </p:txBody>
      </p:sp>
      <p:sp>
        <p:nvSpPr>
          <p:cNvPr id="15396" name="Text Box 35"/>
          <p:cNvSpPr txBox="1">
            <a:spLocks noChangeArrowheads="1"/>
          </p:cNvSpPr>
          <p:nvPr/>
        </p:nvSpPr>
        <p:spPr bwMode="auto">
          <a:xfrm>
            <a:off x="6248400" y="3505200"/>
            <a:ext cx="1828800" cy="314325"/>
          </a:xfrm>
          <a:prstGeom prst="rect">
            <a:avLst/>
          </a:prstGeom>
          <a:solidFill>
            <a:srgbClr val="EFEFEF"/>
          </a:solidFill>
          <a:ln w="9525">
            <a:solidFill>
              <a:schemeClr val="tx1"/>
            </a:solidFill>
            <a:miter lim="800000"/>
            <a:headEnd/>
            <a:tailEnd/>
          </a:ln>
          <a:effectLst>
            <a:outerShdw dist="107763" dir="2700000" algn="ctr" rotWithShape="0">
              <a:srgbClr val="808080"/>
            </a:outerShdw>
          </a:effectLst>
        </p:spPr>
        <p:txBody>
          <a:bodyPr>
            <a:spAutoFit/>
          </a:bodyPr>
          <a:lstStyle/>
          <a:p>
            <a:pPr algn="ctr" eaLnBrk="1" hangingPunct="1">
              <a:defRPr/>
            </a:pPr>
            <a:r>
              <a:rPr lang="de-DE"/>
              <a:t>Betriebsprozess</a:t>
            </a:r>
          </a:p>
        </p:txBody>
      </p:sp>
      <p:sp>
        <p:nvSpPr>
          <p:cNvPr id="15395" name="Textfeld 30"/>
          <p:cNvSpPr txBox="1">
            <a:spLocks noChangeArrowheads="1"/>
          </p:cNvSpPr>
          <p:nvPr/>
        </p:nvSpPr>
        <p:spPr bwMode="auto">
          <a:xfrm>
            <a:off x="0" y="115888"/>
            <a:ext cx="2057400" cy="304800"/>
          </a:xfrm>
          <a:prstGeom prst="rect">
            <a:avLst/>
          </a:prstGeom>
          <a:noFill/>
          <a:ln w="9525">
            <a:noFill/>
            <a:miter lim="800000"/>
            <a:headEnd/>
            <a:tailEnd/>
          </a:ln>
        </p:spPr>
        <p:txBody>
          <a:bodyPr>
            <a:spAutoFit/>
          </a:bodyPr>
          <a:lstStyle/>
          <a:p>
            <a:pPr eaLnBrk="1" hangingPunct="1"/>
            <a:r>
              <a:rPr lang="de-DE"/>
              <a:t>Aufwand, Kosten</a:t>
            </a:r>
          </a:p>
        </p:txBody>
      </p:sp>
      <p:sp>
        <p:nvSpPr>
          <p:cNvPr id="2" name="Text Box 22"/>
          <p:cNvSpPr txBox="1">
            <a:spLocks noChangeArrowheads="1"/>
          </p:cNvSpPr>
          <p:nvPr/>
        </p:nvSpPr>
        <p:spPr bwMode="auto">
          <a:xfrm>
            <a:off x="5562600" y="5105400"/>
            <a:ext cx="2590800" cy="381000"/>
          </a:xfrm>
          <a:prstGeom prst="rect">
            <a:avLst/>
          </a:prstGeom>
          <a:solidFill>
            <a:srgbClr val="D9F9EB"/>
          </a:solidFill>
          <a:ln w="15875">
            <a:solidFill>
              <a:schemeClr val="tx1"/>
            </a:solidFill>
            <a:miter lim="800000"/>
            <a:headEnd/>
            <a:tailEnd/>
          </a:ln>
        </p:spPr>
        <p:txBody>
          <a:bodyPr/>
          <a:lstStyle/>
          <a:p>
            <a:pPr>
              <a:spcBef>
                <a:spcPct val="0"/>
              </a:spcBef>
            </a:pPr>
            <a:r>
              <a:rPr lang="de-DE"/>
              <a:t>2.2</a:t>
            </a:r>
            <a:r>
              <a:rPr lang="de-DE" b="0"/>
              <a:t> </a:t>
            </a:r>
            <a:r>
              <a:rPr lang="de-DE"/>
              <a:t>Kalkulatorische Kosten</a:t>
            </a:r>
            <a:endParaRPr lang="de-DE" sz="1200"/>
          </a:p>
          <a:p>
            <a:pPr>
              <a:spcBef>
                <a:spcPct val="0"/>
              </a:spcBef>
            </a:pPr>
            <a:endParaRPr lang="de-DE" sz="800"/>
          </a:p>
          <a:p>
            <a:pPr>
              <a:spcBef>
                <a:spcPct val="0"/>
              </a:spcBef>
            </a:pPr>
            <a:endParaRPr lang="de-DE" sz="1200"/>
          </a:p>
        </p:txBody>
      </p:sp>
      <p:sp>
        <p:nvSpPr>
          <p:cNvPr id="15397" name="Text Box 27"/>
          <p:cNvSpPr txBox="1">
            <a:spLocks noChangeArrowheads="1"/>
          </p:cNvSpPr>
          <p:nvPr/>
        </p:nvSpPr>
        <p:spPr bwMode="auto">
          <a:xfrm>
            <a:off x="5562600" y="5486400"/>
            <a:ext cx="1295400" cy="838200"/>
          </a:xfrm>
          <a:prstGeom prst="rect">
            <a:avLst/>
          </a:prstGeom>
          <a:solidFill>
            <a:srgbClr val="FFE4C9"/>
          </a:solidFill>
          <a:ln w="15875">
            <a:solidFill>
              <a:srgbClr val="000000"/>
            </a:solidFill>
            <a:miter lim="800000"/>
            <a:headEnd/>
            <a:tailEnd/>
          </a:ln>
        </p:spPr>
        <p:txBody>
          <a:bodyPr/>
          <a:lstStyle/>
          <a:p>
            <a:pPr>
              <a:spcBef>
                <a:spcPct val="0"/>
              </a:spcBef>
            </a:pPr>
            <a:r>
              <a:rPr lang="de-DE"/>
              <a:t>Zusatz-</a:t>
            </a:r>
          </a:p>
          <a:p>
            <a:pPr>
              <a:spcBef>
                <a:spcPct val="0"/>
              </a:spcBef>
            </a:pPr>
            <a:r>
              <a:rPr lang="de-DE"/>
              <a:t>kosten</a:t>
            </a:r>
            <a:endParaRPr lang="de-DE" sz="1200"/>
          </a:p>
        </p:txBody>
      </p:sp>
      <p:sp>
        <p:nvSpPr>
          <p:cNvPr id="15398" name="Text Box 28"/>
          <p:cNvSpPr txBox="1">
            <a:spLocks noChangeArrowheads="1"/>
          </p:cNvSpPr>
          <p:nvPr/>
        </p:nvSpPr>
        <p:spPr bwMode="auto">
          <a:xfrm>
            <a:off x="6858000" y="5486400"/>
            <a:ext cx="1295400" cy="838200"/>
          </a:xfrm>
          <a:prstGeom prst="rect">
            <a:avLst/>
          </a:prstGeom>
          <a:solidFill>
            <a:srgbClr val="EDDBFF"/>
          </a:solidFill>
          <a:ln w="15875">
            <a:solidFill>
              <a:srgbClr val="000000"/>
            </a:solidFill>
            <a:miter lim="800000"/>
            <a:headEnd/>
            <a:tailEnd/>
          </a:ln>
        </p:spPr>
        <p:txBody>
          <a:bodyPr/>
          <a:lstStyle/>
          <a:p>
            <a:pPr>
              <a:spcBef>
                <a:spcPct val="0"/>
              </a:spcBef>
            </a:pPr>
            <a:r>
              <a:rPr lang="de-DE"/>
              <a:t>Anders-</a:t>
            </a:r>
          </a:p>
          <a:p>
            <a:pPr>
              <a:spcBef>
                <a:spcPct val="0"/>
              </a:spcBef>
            </a:pPr>
            <a:r>
              <a:rPr lang="de-DE"/>
              <a:t>kosten</a:t>
            </a:r>
            <a:endParaRPr lang="de-DE" sz="1200"/>
          </a:p>
        </p:txBody>
      </p:sp>
      <p:sp>
        <p:nvSpPr>
          <p:cNvPr id="15399" name="Rectangle 11"/>
          <p:cNvSpPr>
            <a:spLocks noChangeArrowheads="1"/>
          </p:cNvSpPr>
          <p:nvPr/>
        </p:nvSpPr>
        <p:spPr bwMode="auto">
          <a:xfrm>
            <a:off x="86868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wipe(left)">
                                      <p:cBhvr>
                                        <p:cTn id="7" dur="500"/>
                                        <p:tgtEl>
                                          <p:spTgt spid="1536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370"/>
                                        </p:tgtEl>
                                        <p:attrNameLst>
                                          <p:attrName>style.visibility</p:attrName>
                                        </p:attrNameLst>
                                      </p:cBhvr>
                                      <p:to>
                                        <p:strVal val="visible"/>
                                      </p:to>
                                    </p:set>
                                    <p:animEffect transition="in" filter="wipe(left)">
                                      <p:cBhvr>
                                        <p:cTn id="11" dur="500"/>
                                        <p:tgtEl>
                                          <p:spTgt spid="1537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5374"/>
                                        </p:tgtEl>
                                        <p:attrNameLst>
                                          <p:attrName>style.visibility</p:attrName>
                                        </p:attrNameLst>
                                      </p:cBhvr>
                                      <p:to>
                                        <p:strVal val="visible"/>
                                      </p:to>
                                    </p:set>
                                    <p:animEffect transition="in" filter="wipe(up)">
                                      <p:cBhvr>
                                        <p:cTn id="15" dur="500"/>
                                        <p:tgtEl>
                                          <p:spTgt spid="1537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5386"/>
                                        </p:tgtEl>
                                        <p:attrNameLst>
                                          <p:attrName>style.visibility</p:attrName>
                                        </p:attrNameLst>
                                      </p:cBhvr>
                                      <p:to>
                                        <p:strVal val="visible"/>
                                      </p:to>
                                    </p:set>
                                    <p:animEffect transition="in" filter="wipe(up)">
                                      <p:cBhvr>
                                        <p:cTn id="19" dur="500"/>
                                        <p:tgtEl>
                                          <p:spTgt spid="15386"/>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5380"/>
                                        </p:tgtEl>
                                        <p:attrNameLst>
                                          <p:attrName>style.visibility</p:attrName>
                                        </p:attrNameLst>
                                      </p:cBhvr>
                                      <p:to>
                                        <p:strVal val="visible"/>
                                      </p:to>
                                    </p:set>
                                    <p:animEffect transition="in" filter="wipe(right)">
                                      <p:cBhvr>
                                        <p:cTn id="23" dur="500"/>
                                        <p:tgtEl>
                                          <p:spTgt spid="15380"/>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5381"/>
                                        </p:tgtEl>
                                        <p:attrNameLst>
                                          <p:attrName>style.visibility</p:attrName>
                                        </p:attrNameLst>
                                      </p:cBhvr>
                                      <p:to>
                                        <p:strVal val="visible"/>
                                      </p:to>
                                    </p:set>
                                    <p:animEffect transition="in" filter="wipe(up)">
                                      <p:cBhvr>
                                        <p:cTn id="27" dur="500"/>
                                        <p:tgtEl>
                                          <p:spTgt spid="1538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5387"/>
                                        </p:tgtEl>
                                        <p:attrNameLst>
                                          <p:attrName>style.visibility</p:attrName>
                                        </p:attrNameLst>
                                      </p:cBhvr>
                                      <p:to>
                                        <p:strVal val="visible"/>
                                      </p:to>
                                    </p:set>
                                    <p:animEffect transition="in" filter="wipe(left)">
                                      <p:cBhvr>
                                        <p:cTn id="31" dur="500"/>
                                        <p:tgtEl>
                                          <p:spTgt spid="1538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16089"/>
                                        </p:tgtEl>
                                        <p:attrNameLst>
                                          <p:attrName>style.visibility</p:attrName>
                                        </p:attrNameLst>
                                      </p:cBhvr>
                                      <p:to>
                                        <p:strVal val="visible"/>
                                      </p:to>
                                    </p:set>
                                    <p:animEffect transition="in" filter="wipe(left)">
                                      <p:cBhvr>
                                        <p:cTn id="35" dur="500"/>
                                        <p:tgtEl>
                                          <p:spTgt spid="21608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15388"/>
                                        </p:tgtEl>
                                        <p:attrNameLst>
                                          <p:attrName>style.visibility</p:attrName>
                                        </p:attrNameLst>
                                      </p:cBhvr>
                                      <p:to>
                                        <p:strVal val="visible"/>
                                      </p:to>
                                    </p:set>
                                    <p:animEffect transition="in" filter="wipe(up)">
                                      <p:cBhvr>
                                        <p:cTn id="40" dur="500"/>
                                        <p:tgtEl>
                                          <p:spTgt spid="15388"/>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15389"/>
                                        </p:tgtEl>
                                        <p:attrNameLst>
                                          <p:attrName>style.visibility</p:attrName>
                                        </p:attrNameLst>
                                      </p:cBhvr>
                                      <p:to>
                                        <p:strVal val="visible"/>
                                      </p:to>
                                    </p:set>
                                    <p:animEffect transition="in" filter="wipe(left)">
                                      <p:cBhvr>
                                        <p:cTn id="44" dur="500"/>
                                        <p:tgtEl>
                                          <p:spTgt spid="15389"/>
                                        </p:tgtEl>
                                      </p:cBhvr>
                                    </p:animEffect>
                                  </p:childTnLst>
                                </p:cTn>
                              </p:par>
                            </p:childTnLst>
                          </p:cTn>
                        </p:par>
                        <p:par>
                          <p:cTn id="45" fill="hold">
                            <p:stCondLst>
                              <p:cond delay="1000"/>
                            </p:stCondLst>
                            <p:childTnLst>
                              <p:par>
                                <p:cTn id="46" presetID="22" presetClass="entr" presetSubtype="1" fill="hold" grpId="0" nodeType="afterEffect">
                                  <p:stCondLst>
                                    <p:cond delay="0"/>
                                  </p:stCondLst>
                                  <p:childTnLst>
                                    <p:set>
                                      <p:cBhvr>
                                        <p:cTn id="47" dur="1" fill="hold">
                                          <p:stCondLst>
                                            <p:cond delay="0"/>
                                          </p:stCondLst>
                                        </p:cTn>
                                        <p:tgtEl>
                                          <p:spTgt spid="15390"/>
                                        </p:tgtEl>
                                        <p:attrNameLst>
                                          <p:attrName>style.visibility</p:attrName>
                                        </p:attrNameLst>
                                      </p:cBhvr>
                                      <p:to>
                                        <p:strVal val="visible"/>
                                      </p:to>
                                    </p:set>
                                    <p:animEffect transition="in" filter="wipe(up)">
                                      <p:cBhvr>
                                        <p:cTn id="48" dur="500"/>
                                        <p:tgtEl>
                                          <p:spTgt spid="15390"/>
                                        </p:tgtEl>
                                      </p:cBhvr>
                                    </p:animEffect>
                                  </p:childTnLst>
                                </p:cTn>
                              </p:par>
                            </p:childTnLst>
                          </p:cTn>
                        </p:par>
                        <p:par>
                          <p:cTn id="49" fill="hold">
                            <p:stCondLst>
                              <p:cond delay="1500"/>
                            </p:stCondLst>
                            <p:childTnLst>
                              <p:par>
                                <p:cTn id="50" presetID="22" presetClass="entr" presetSubtype="1" fill="hold" grpId="0" nodeType="afterEffect">
                                  <p:stCondLst>
                                    <p:cond delay="0"/>
                                  </p:stCondLst>
                                  <p:childTnLst>
                                    <p:set>
                                      <p:cBhvr>
                                        <p:cTn id="51" dur="1" fill="hold">
                                          <p:stCondLst>
                                            <p:cond delay="0"/>
                                          </p:stCondLst>
                                        </p:cTn>
                                        <p:tgtEl>
                                          <p:spTgt spid="15393"/>
                                        </p:tgtEl>
                                        <p:attrNameLst>
                                          <p:attrName>style.visibility</p:attrName>
                                        </p:attrNameLst>
                                      </p:cBhvr>
                                      <p:to>
                                        <p:strVal val="visible"/>
                                      </p:to>
                                    </p:set>
                                    <p:animEffect transition="in" filter="wipe(up)">
                                      <p:cBhvr>
                                        <p:cTn id="52" dur="500"/>
                                        <p:tgtEl>
                                          <p:spTgt spid="15393"/>
                                        </p:tgtEl>
                                      </p:cBhvr>
                                    </p:animEffect>
                                  </p:childTnLst>
                                </p:cTn>
                              </p:par>
                            </p:childTnLst>
                          </p:cTn>
                        </p:par>
                        <p:par>
                          <p:cTn id="53" fill="hold">
                            <p:stCondLst>
                              <p:cond delay="2000"/>
                            </p:stCondLst>
                            <p:childTnLst>
                              <p:par>
                                <p:cTn id="54" presetID="22" presetClass="entr" presetSubtype="8" fill="hold" grpId="0" nodeType="afterEffect">
                                  <p:stCondLst>
                                    <p:cond delay="0"/>
                                  </p:stCondLst>
                                  <p:childTnLst>
                                    <p:set>
                                      <p:cBhvr>
                                        <p:cTn id="55" dur="1" fill="hold">
                                          <p:stCondLst>
                                            <p:cond delay="0"/>
                                          </p:stCondLst>
                                        </p:cTn>
                                        <p:tgtEl>
                                          <p:spTgt spid="15396"/>
                                        </p:tgtEl>
                                        <p:attrNameLst>
                                          <p:attrName>style.visibility</p:attrName>
                                        </p:attrNameLst>
                                      </p:cBhvr>
                                      <p:to>
                                        <p:strVal val="visible"/>
                                      </p:to>
                                    </p:set>
                                    <p:animEffect transition="in" filter="wipe(left)">
                                      <p:cBhvr>
                                        <p:cTn id="56" dur="500"/>
                                        <p:tgtEl>
                                          <p:spTgt spid="15396"/>
                                        </p:tgtEl>
                                      </p:cBhvr>
                                    </p:animEffect>
                                  </p:childTnLst>
                                </p:cTn>
                              </p:par>
                            </p:childTnLst>
                          </p:cTn>
                        </p:par>
                        <p:par>
                          <p:cTn id="57" fill="hold">
                            <p:stCondLst>
                              <p:cond delay="2500"/>
                            </p:stCondLst>
                            <p:childTnLst>
                              <p:par>
                                <p:cTn id="58" presetID="22" presetClass="entr" presetSubtype="8" fill="hold" grpId="0" nodeType="afterEffect">
                                  <p:stCondLst>
                                    <p:cond delay="0"/>
                                  </p:stCondLst>
                                  <p:childTnLst>
                                    <p:set>
                                      <p:cBhvr>
                                        <p:cTn id="59" dur="1" fill="hold">
                                          <p:stCondLst>
                                            <p:cond delay="0"/>
                                          </p:stCondLst>
                                        </p:cTn>
                                        <p:tgtEl>
                                          <p:spTgt spid="216090"/>
                                        </p:tgtEl>
                                        <p:attrNameLst>
                                          <p:attrName>style.visibility</p:attrName>
                                        </p:attrNameLst>
                                      </p:cBhvr>
                                      <p:to>
                                        <p:strVal val="visible"/>
                                      </p:to>
                                    </p:set>
                                    <p:animEffect transition="in" filter="wipe(left)">
                                      <p:cBhvr>
                                        <p:cTn id="60" dur="500"/>
                                        <p:tgtEl>
                                          <p:spTgt spid="216090"/>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15377"/>
                                        </p:tgtEl>
                                        <p:attrNameLst>
                                          <p:attrName>style.visibility</p:attrName>
                                        </p:attrNameLst>
                                      </p:cBhvr>
                                      <p:to>
                                        <p:strVal val="visible"/>
                                      </p:to>
                                    </p:set>
                                    <p:animEffect transition="in" filter="wipe(up)">
                                      <p:cBhvr>
                                        <p:cTn id="65" dur="500"/>
                                        <p:tgtEl>
                                          <p:spTgt spid="1537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15378"/>
                                        </p:tgtEl>
                                        <p:attrNameLst>
                                          <p:attrName>style.visibility</p:attrName>
                                        </p:attrNameLst>
                                      </p:cBhvr>
                                      <p:to>
                                        <p:strVal val="visible"/>
                                      </p:to>
                                    </p:set>
                                    <p:animEffect transition="in" filter="wipe(up)">
                                      <p:cBhvr>
                                        <p:cTn id="70" dur="500"/>
                                        <p:tgtEl>
                                          <p:spTgt spid="15378"/>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15376"/>
                                        </p:tgtEl>
                                        <p:attrNameLst>
                                          <p:attrName>style.visibility</p:attrName>
                                        </p:attrNameLst>
                                      </p:cBhvr>
                                      <p:to>
                                        <p:strVal val="visible"/>
                                      </p:to>
                                    </p:set>
                                    <p:animEffect transition="in" filter="wipe(up)">
                                      <p:cBhvr>
                                        <p:cTn id="75" dur="500"/>
                                        <p:tgtEl>
                                          <p:spTgt spid="15376"/>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2"/>
                                        </p:tgtEl>
                                        <p:attrNameLst>
                                          <p:attrName>style.visibility</p:attrName>
                                        </p:attrNameLst>
                                      </p:cBhvr>
                                      <p:to>
                                        <p:strVal val="visible"/>
                                      </p:to>
                                    </p:set>
                                    <p:animEffect transition="in" filter="wipe(left)">
                                      <p:cBhvr>
                                        <p:cTn id="80" dur="500"/>
                                        <p:tgtEl>
                                          <p:spTgt spid="2"/>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grpId="0" nodeType="clickEffect">
                                  <p:stCondLst>
                                    <p:cond delay="0"/>
                                  </p:stCondLst>
                                  <p:childTnLst>
                                    <p:set>
                                      <p:cBhvr>
                                        <p:cTn id="84" dur="1" fill="hold">
                                          <p:stCondLst>
                                            <p:cond delay="0"/>
                                          </p:stCondLst>
                                        </p:cTn>
                                        <p:tgtEl>
                                          <p:spTgt spid="15397"/>
                                        </p:tgtEl>
                                        <p:attrNameLst>
                                          <p:attrName>style.visibility</p:attrName>
                                        </p:attrNameLst>
                                      </p:cBhvr>
                                      <p:to>
                                        <p:strVal val="visible"/>
                                      </p:to>
                                    </p:set>
                                    <p:animEffect transition="in" filter="wipe(up)">
                                      <p:cBhvr>
                                        <p:cTn id="85" dur="500"/>
                                        <p:tgtEl>
                                          <p:spTgt spid="1539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grpId="0" nodeType="clickEffect">
                                  <p:stCondLst>
                                    <p:cond delay="0"/>
                                  </p:stCondLst>
                                  <p:childTnLst>
                                    <p:set>
                                      <p:cBhvr>
                                        <p:cTn id="89" dur="1" fill="hold">
                                          <p:stCondLst>
                                            <p:cond delay="0"/>
                                          </p:stCondLst>
                                        </p:cTn>
                                        <p:tgtEl>
                                          <p:spTgt spid="15398"/>
                                        </p:tgtEl>
                                        <p:attrNameLst>
                                          <p:attrName>style.visibility</p:attrName>
                                        </p:attrNameLst>
                                      </p:cBhvr>
                                      <p:to>
                                        <p:strVal val="visible"/>
                                      </p:to>
                                    </p:set>
                                    <p:animEffect transition="in" filter="wipe(up)">
                                      <p:cBhvr>
                                        <p:cTn id="90" dur="500"/>
                                        <p:tgtEl>
                                          <p:spTgt spid="15398"/>
                                        </p:tgtEl>
                                      </p:cBhvr>
                                    </p:animEffect>
                                  </p:childTnLst>
                                </p:cTn>
                              </p:par>
                            </p:childTnLst>
                          </p:cTn>
                        </p:par>
                        <p:par>
                          <p:cTn id="91" fill="hold">
                            <p:stCondLst>
                              <p:cond delay="500"/>
                            </p:stCondLst>
                            <p:childTnLst>
                              <p:par>
                                <p:cTn id="92" presetID="22" presetClass="entr" presetSubtype="2" fill="hold" grpId="0" nodeType="afterEffect">
                                  <p:stCondLst>
                                    <p:cond delay="0"/>
                                  </p:stCondLst>
                                  <p:childTnLst>
                                    <p:set>
                                      <p:cBhvr>
                                        <p:cTn id="93" dur="1" fill="hold">
                                          <p:stCondLst>
                                            <p:cond delay="0"/>
                                          </p:stCondLst>
                                        </p:cTn>
                                        <p:tgtEl>
                                          <p:spTgt spid="15391"/>
                                        </p:tgtEl>
                                        <p:attrNameLst>
                                          <p:attrName>style.visibility</p:attrName>
                                        </p:attrNameLst>
                                      </p:cBhvr>
                                      <p:to>
                                        <p:strVal val="visible"/>
                                      </p:to>
                                    </p:set>
                                    <p:animEffect transition="in" filter="wipe(right)">
                                      <p:cBhvr>
                                        <p:cTn id="94" dur="500"/>
                                        <p:tgtEl>
                                          <p:spTgt spid="15391"/>
                                        </p:tgtEl>
                                      </p:cBhvr>
                                    </p:animEffect>
                                  </p:childTnLst>
                                </p:cTn>
                              </p:par>
                            </p:childTnLst>
                          </p:cTn>
                        </p:par>
                        <p:par>
                          <p:cTn id="95" fill="hold">
                            <p:stCondLst>
                              <p:cond delay="1000"/>
                            </p:stCondLst>
                            <p:childTnLst>
                              <p:par>
                                <p:cTn id="96" presetID="22" presetClass="entr" presetSubtype="1" fill="hold" grpId="0" nodeType="afterEffect">
                                  <p:stCondLst>
                                    <p:cond delay="0"/>
                                  </p:stCondLst>
                                  <p:childTnLst>
                                    <p:set>
                                      <p:cBhvr>
                                        <p:cTn id="97" dur="1" fill="hold">
                                          <p:stCondLst>
                                            <p:cond delay="0"/>
                                          </p:stCondLst>
                                        </p:cTn>
                                        <p:tgtEl>
                                          <p:spTgt spid="15392"/>
                                        </p:tgtEl>
                                        <p:attrNameLst>
                                          <p:attrName>style.visibility</p:attrName>
                                        </p:attrNameLst>
                                      </p:cBhvr>
                                      <p:to>
                                        <p:strVal val="visible"/>
                                      </p:to>
                                    </p:set>
                                    <p:animEffect transition="in" filter="wipe(up)">
                                      <p:cBhvr>
                                        <p:cTn id="98" dur="500"/>
                                        <p:tgtEl>
                                          <p:spTgt spid="15392"/>
                                        </p:tgtEl>
                                      </p:cBhvr>
                                    </p:animEffect>
                                  </p:childTnLst>
                                </p:cTn>
                              </p:par>
                            </p:childTnLst>
                          </p:cTn>
                        </p:par>
                        <p:par>
                          <p:cTn id="99" fill="hold">
                            <p:stCondLst>
                              <p:cond delay="1500"/>
                            </p:stCondLst>
                            <p:childTnLst>
                              <p:par>
                                <p:cTn id="100" presetID="23" presetClass="entr" presetSubtype="528" fill="hold" grpId="0" nodeType="afterEffect">
                                  <p:stCondLst>
                                    <p:cond delay="0"/>
                                  </p:stCondLst>
                                  <p:childTnLst>
                                    <p:set>
                                      <p:cBhvr>
                                        <p:cTn id="101" dur="1" fill="hold">
                                          <p:stCondLst>
                                            <p:cond delay="0"/>
                                          </p:stCondLst>
                                        </p:cTn>
                                        <p:tgtEl>
                                          <p:spTgt spid="15399"/>
                                        </p:tgtEl>
                                        <p:attrNameLst>
                                          <p:attrName>style.visibility</p:attrName>
                                        </p:attrNameLst>
                                      </p:cBhvr>
                                      <p:to>
                                        <p:strVal val="visible"/>
                                      </p:to>
                                    </p:set>
                                    <p:anim calcmode="lin" valueType="num">
                                      <p:cBhvr>
                                        <p:cTn id="102" dur="500" fill="hold"/>
                                        <p:tgtEl>
                                          <p:spTgt spid="15399"/>
                                        </p:tgtEl>
                                        <p:attrNameLst>
                                          <p:attrName>ppt_w</p:attrName>
                                        </p:attrNameLst>
                                      </p:cBhvr>
                                      <p:tavLst>
                                        <p:tav tm="0">
                                          <p:val>
                                            <p:fltVal val="0"/>
                                          </p:val>
                                        </p:tav>
                                        <p:tav tm="100000">
                                          <p:val>
                                            <p:strVal val="#ppt_w"/>
                                          </p:val>
                                        </p:tav>
                                      </p:tavLst>
                                    </p:anim>
                                    <p:anim calcmode="lin" valueType="num">
                                      <p:cBhvr>
                                        <p:cTn id="103" dur="500" fill="hold"/>
                                        <p:tgtEl>
                                          <p:spTgt spid="15399"/>
                                        </p:tgtEl>
                                        <p:attrNameLst>
                                          <p:attrName>ppt_h</p:attrName>
                                        </p:attrNameLst>
                                      </p:cBhvr>
                                      <p:tavLst>
                                        <p:tav tm="0">
                                          <p:val>
                                            <p:fltVal val="0"/>
                                          </p:val>
                                        </p:tav>
                                        <p:tav tm="100000">
                                          <p:val>
                                            <p:strVal val="#ppt_h"/>
                                          </p:val>
                                        </p:tav>
                                      </p:tavLst>
                                    </p:anim>
                                    <p:anim calcmode="lin" valueType="num">
                                      <p:cBhvr>
                                        <p:cTn id="104" dur="500" fill="hold"/>
                                        <p:tgtEl>
                                          <p:spTgt spid="15399"/>
                                        </p:tgtEl>
                                        <p:attrNameLst>
                                          <p:attrName>ppt_x</p:attrName>
                                        </p:attrNameLst>
                                      </p:cBhvr>
                                      <p:tavLst>
                                        <p:tav tm="0">
                                          <p:val>
                                            <p:fltVal val="0.5"/>
                                          </p:val>
                                        </p:tav>
                                        <p:tav tm="100000">
                                          <p:val>
                                            <p:strVal val="#ppt_x"/>
                                          </p:val>
                                        </p:tav>
                                      </p:tavLst>
                                    </p:anim>
                                    <p:anim calcmode="lin" valueType="num">
                                      <p:cBhvr>
                                        <p:cTn id="105" dur="500" fill="hold"/>
                                        <p:tgtEl>
                                          <p:spTgt spid="1539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nimBg="1"/>
      <p:bldP spid="15370" grpId="0" animBg="1" autoUpdateAnimBg="0"/>
      <p:bldP spid="15374" grpId="0" animBg="1"/>
      <p:bldP spid="15376" grpId="0" animBg="1" autoUpdateAnimBg="0"/>
      <p:bldP spid="15377" grpId="0" animBg="1" autoUpdateAnimBg="0"/>
      <p:bldP spid="15378" grpId="0" animBg="1" autoUpdateAnimBg="0"/>
      <p:bldP spid="15380" grpId="0" animBg="1"/>
      <p:bldP spid="15381" grpId="0" animBg="1"/>
      <p:bldP spid="216089" grpId="0" animBg="1" autoUpdateAnimBg="0"/>
      <p:bldP spid="216090" grpId="0" animBg="1" autoUpdateAnimBg="0"/>
      <p:bldP spid="15386" grpId="0" animBg="1"/>
      <p:bldP spid="15387" grpId="0" animBg="1" autoUpdateAnimBg="0"/>
      <p:bldP spid="15388" grpId="0" animBg="1"/>
      <p:bldP spid="15389" grpId="0" animBg="1"/>
      <p:bldP spid="15390" grpId="0" animBg="1"/>
      <p:bldP spid="15391" grpId="0" animBg="1"/>
      <p:bldP spid="15392" grpId="0" animBg="1"/>
      <p:bldP spid="15393" grpId="0" animBg="1"/>
      <p:bldP spid="15396" grpId="0" animBg="1" autoUpdateAnimBg="0"/>
      <p:bldP spid="2" grpId="0" animBg="1" autoUpdateAnimBg="0"/>
      <p:bldP spid="15397" grpId="0" animBg="1" autoUpdateAnimBg="0"/>
      <p:bldP spid="15398" grpId="0" animBg="1" autoUpdateAnimBg="0"/>
      <p:bldP spid="15399"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Line 2"/>
          <p:cNvSpPr>
            <a:spLocks noChangeShapeType="1"/>
          </p:cNvSpPr>
          <p:nvPr/>
        </p:nvSpPr>
        <p:spPr bwMode="auto">
          <a:xfrm>
            <a:off x="5867400" y="2133600"/>
            <a:ext cx="2743200" cy="0"/>
          </a:xfrm>
          <a:prstGeom prst="line">
            <a:avLst/>
          </a:prstGeom>
          <a:noFill/>
          <a:ln w="152400">
            <a:solidFill>
              <a:srgbClr val="008000"/>
            </a:solidFill>
            <a:round/>
            <a:headEnd/>
            <a:tailEnd type="triangle" w="med" len="med"/>
          </a:ln>
        </p:spPr>
        <p:txBody>
          <a:bodyPr/>
          <a:lstStyle/>
          <a:p>
            <a:endParaRPr lang="de-DE"/>
          </a:p>
        </p:txBody>
      </p:sp>
      <p:sp>
        <p:nvSpPr>
          <p:cNvPr id="16388" name="Line 3"/>
          <p:cNvSpPr>
            <a:spLocks noChangeShapeType="1"/>
          </p:cNvSpPr>
          <p:nvPr/>
        </p:nvSpPr>
        <p:spPr bwMode="auto">
          <a:xfrm>
            <a:off x="838200" y="2133600"/>
            <a:ext cx="2438400" cy="0"/>
          </a:xfrm>
          <a:prstGeom prst="line">
            <a:avLst/>
          </a:prstGeom>
          <a:noFill/>
          <a:ln w="152400">
            <a:solidFill>
              <a:srgbClr val="008000"/>
            </a:solidFill>
            <a:round/>
            <a:headEnd/>
            <a:tailEnd type="triangle" w="med" len="med"/>
          </a:ln>
        </p:spPr>
        <p:txBody>
          <a:bodyPr/>
          <a:lstStyle/>
          <a:p>
            <a:endParaRPr lang="de-DE"/>
          </a:p>
        </p:txBody>
      </p:sp>
      <p:sp>
        <p:nvSpPr>
          <p:cNvPr id="16389" name="Line 4"/>
          <p:cNvSpPr>
            <a:spLocks noChangeShapeType="1"/>
          </p:cNvSpPr>
          <p:nvPr/>
        </p:nvSpPr>
        <p:spPr bwMode="auto">
          <a:xfrm flipV="1">
            <a:off x="1676400" y="609600"/>
            <a:ext cx="0" cy="1447800"/>
          </a:xfrm>
          <a:prstGeom prst="line">
            <a:avLst/>
          </a:prstGeom>
          <a:noFill/>
          <a:ln w="38100">
            <a:solidFill>
              <a:schemeClr val="tx1"/>
            </a:solidFill>
            <a:round/>
            <a:headEnd/>
            <a:tailEnd/>
          </a:ln>
        </p:spPr>
        <p:txBody>
          <a:bodyPr>
            <a:spAutoFit/>
          </a:bodyPr>
          <a:lstStyle/>
          <a:p>
            <a:endParaRPr lang="de-DE"/>
          </a:p>
        </p:txBody>
      </p:sp>
      <p:sp>
        <p:nvSpPr>
          <p:cNvPr id="16390" name="Line 5"/>
          <p:cNvSpPr>
            <a:spLocks noChangeShapeType="1"/>
          </p:cNvSpPr>
          <p:nvPr/>
        </p:nvSpPr>
        <p:spPr bwMode="auto">
          <a:xfrm flipV="1">
            <a:off x="1676400" y="609600"/>
            <a:ext cx="2133600" cy="0"/>
          </a:xfrm>
          <a:prstGeom prst="line">
            <a:avLst/>
          </a:prstGeom>
          <a:noFill/>
          <a:ln w="38100">
            <a:solidFill>
              <a:schemeClr val="tx1"/>
            </a:solidFill>
            <a:round/>
            <a:headEnd/>
            <a:tailEnd/>
          </a:ln>
        </p:spPr>
        <p:txBody>
          <a:bodyPr>
            <a:spAutoFit/>
          </a:bodyPr>
          <a:lstStyle/>
          <a:p>
            <a:endParaRPr lang="de-DE"/>
          </a:p>
        </p:txBody>
      </p:sp>
      <p:sp>
        <p:nvSpPr>
          <p:cNvPr id="16391" name="Line 6"/>
          <p:cNvSpPr>
            <a:spLocks noChangeShapeType="1"/>
          </p:cNvSpPr>
          <p:nvPr/>
        </p:nvSpPr>
        <p:spPr bwMode="auto">
          <a:xfrm flipV="1">
            <a:off x="4876800" y="609600"/>
            <a:ext cx="2362200" cy="0"/>
          </a:xfrm>
          <a:prstGeom prst="line">
            <a:avLst/>
          </a:prstGeom>
          <a:noFill/>
          <a:ln w="38100">
            <a:solidFill>
              <a:schemeClr val="tx1"/>
            </a:solidFill>
            <a:round/>
            <a:headEnd/>
            <a:tailEnd/>
          </a:ln>
        </p:spPr>
        <p:txBody>
          <a:bodyPr>
            <a:spAutoFit/>
          </a:bodyPr>
          <a:lstStyle/>
          <a:p>
            <a:endParaRPr lang="de-DE"/>
          </a:p>
        </p:txBody>
      </p:sp>
      <p:sp>
        <p:nvSpPr>
          <p:cNvPr id="16392" name="Line 7"/>
          <p:cNvSpPr>
            <a:spLocks noChangeShapeType="1"/>
          </p:cNvSpPr>
          <p:nvPr/>
        </p:nvSpPr>
        <p:spPr bwMode="auto">
          <a:xfrm>
            <a:off x="3886200" y="838200"/>
            <a:ext cx="0" cy="533400"/>
          </a:xfrm>
          <a:prstGeom prst="line">
            <a:avLst/>
          </a:prstGeom>
          <a:noFill/>
          <a:ln w="38100">
            <a:solidFill>
              <a:schemeClr val="tx1"/>
            </a:solidFill>
            <a:round/>
            <a:headEnd/>
            <a:tailEnd type="triangle" w="med" len="med"/>
          </a:ln>
        </p:spPr>
        <p:txBody>
          <a:bodyPr>
            <a:spAutoFit/>
          </a:bodyPr>
          <a:lstStyle/>
          <a:p>
            <a:endParaRPr lang="de-DE"/>
          </a:p>
        </p:txBody>
      </p:sp>
      <p:sp>
        <p:nvSpPr>
          <p:cNvPr id="16393" name="Line 8"/>
          <p:cNvSpPr>
            <a:spLocks noChangeShapeType="1"/>
          </p:cNvSpPr>
          <p:nvPr/>
        </p:nvSpPr>
        <p:spPr bwMode="auto">
          <a:xfrm>
            <a:off x="5257800" y="838200"/>
            <a:ext cx="0" cy="914400"/>
          </a:xfrm>
          <a:prstGeom prst="line">
            <a:avLst/>
          </a:prstGeom>
          <a:noFill/>
          <a:ln w="38100">
            <a:solidFill>
              <a:schemeClr val="tx1"/>
            </a:solidFill>
            <a:round/>
            <a:headEnd type="triangle" w="med" len="med"/>
            <a:tailEnd/>
          </a:ln>
        </p:spPr>
        <p:txBody>
          <a:bodyPr>
            <a:spAutoFit/>
          </a:bodyPr>
          <a:lstStyle/>
          <a:p>
            <a:endParaRPr lang="de-DE"/>
          </a:p>
        </p:txBody>
      </p:sp>
      <p:sp>
        <p:nvSpPr>
          <p:cNvPr id="16394" name="Text Box 9"/>
          <p:cNvSpPr txBox="1">
            <a:spLocks noChangeArrowheads="1"/>
          </p:cNvSpPr>
          <p:nvPr/>
        </p:nvSpPr>
        <p:spPr bwMode="auto">
          <a:xfrm>
            <a:off x="838200" y="13716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Güterzugang</a:t>
            </a:r>
            <a:endParaRPr lang="de-DE" sz="1600" baseline="-25000"/>
          </a:p>
        </p:txBody>
      </p:sp>
      <p:sp>
        <p:nvSpPr>
          <p:cNvPr id="16395" name="Line 10"/>
          <p:cNvSpPr>
            <a:spLocks noChangeShapeType="1"/>
          </p:cNvSpPr>
          <p:nvPr/>
        </p:nvSpPr>
        <p:spPr bwMode="auto">
          <a:xfrm>
            <a:off x="7239000" y="609600"/>
            <a:ext cx="0" cy="1447800"/>
          </a:xfrm>
          <a:prstGeom prst="line">
            <a:avLst/>
          </a:prstGeom>
          <a:noFill/>
          <a:ln w="38100">
            <a:solidFill>
              <a:schemeClr val="tx1"/>
            </a:solidFill>
            <a:round/>
            <a:headEnd/>
            <a:tailEnd type="triangle" w="med" len="med"/>
          </a:ln>
        </p:spPr>
        <p:txBody>
          <a:bodyPr>
            <a:spAutoFit/>
          </a:bodyPr>
          <a:lstStyle/>
          <a:p>
            <a:endParaRPr lang="de-DE"/>
          </a:p>
        </p:txBody>
      </p:sp>
      <p:sp>
        <p:nvSpPr>
          <p:cNvPr id="16396" name="Text Box 11"/>
          <p:cNvSpPr txBox="1">
            <a:spLocks noChangeArrowheads="1"/>
          </p:cNvSpPr>
          <p:nvPr/>
        </p:nvSpPr>
        <p:spPr bwMode="auto">
          <a:xfrm>
            <a:off x="6400800" y="12954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Güterabgang</a:t>
            </a:r>
            <a:endParaRPr lang="de-DE" sz="1600" baseline="-25000"/>
          </a:p>
        </p:txBody>
      </p:sp>
      <p:sp>
        <p:nvSpPr>
          <p:cNvPr id="217100" name="Text Box 12"/>
          <p:cNvSpPr txBox="1">
            <a:spLocks noChangeArrowheads="1"/>
          </p:cNvSpPr>
          <p:nvPr/>
        </p:nvSpPr>
        <p:spPr bwMode="auto">
          <a:xfrm>
            <a:off x="3352800" y="381000"/>
            <a:ext cx="2362200" cy="457200"/>
          </a:xfrm>
          <a:prstGeom prst="rect">
            <a:avLst/>
          </a:prstGeom>
          <a:solidFill>
            <a:srgbClr val="FFE2C5"/>
          </a:solidFill>
          <a:ln w="9525">
            <a:solidFill>
              <a:schemeClr val="tx1"/>
            </a:solidFill>
            <a:miter lim="800000"/>
            <a:headEnd/>
            <a:tailEnd/>
          </a:ln>
          <a:effectLst>
            <a:outerShdw dist="35921" dir="2700000" algn="ctr" rotWithShape="0">
              <a:srgbClr val="808080"/>
            </a:outerShdw>
          </a:effectLst>
        </p:spPr>
        <p:txBody>
          <a:bodyPr anchor="ctr"/>
          <a:lstStyle/>
          <a:p>
            <a:pPr algn="ctr">
              <a:spcBef>
                <a:spcPct val="0"/>
              </a:spcBef>
              <a:defRPr/>
            </a:pPr>
            <a:r>
              <a:rPr lang="de-DE" sz="1600"/>
              <a:t>Transformation</a:t>
            </a:r>
            <a:endParaRPr lang="de-DE" sz="1600" baseline="-25000"/>
          </a:p>
        </p:txBody>
      </p:sp>
      <p:graphicFrame>
        <p:nvGraphicFramePr>
          <p:cNvPr id="16386" name="Object 14"/>
          <p:cNvGraphicFramePr>
            <a:graphicFrameLocks noChangeAspect="1"/>
          </p:cNvGraphicFramePr>
          <p:nvPr/>
        </p:nvGraphicFramePr>
        <p:xfrm>
          <a:off x="3276600" y="1371600"/>
          <a:ext cx="2590800" cy="1535113"/>
        </p:xfrm>
        <a:graphic>
          <a:graphicData uri="http://schemas.openxmlformats.org/presentationml/2006/ole">
            <p:oleObj spid="_x0000_s16386" name="Paint Shop Pro Image" r:id="rId4" imgW="5209756" imgH="3570732" progId="">
              <p:embed/>
            </p:oleObj>
          </a:graphicData>
        </a:graphic>
      </p:graphicFrame>
      <p:sp>
        <p:nvSpPr>
          <p:cNvPr id="217103" name="Text Box 15"/>
          <p:cNvSpPr txBox="1">
            <a:spLocks noChangeArrowheads="1"/>
          </p:cNvSpPr>
          <p:nvPr/>
        </p:nvSpPr>
        <p:spPr bwMode="auto">
          <a:xfrm>
            <a:off x="3352800" y="1447800"/>
            <a:ext cx="1371600" cy="304800"/>
          </a:xfrm>
          <a:prstGeom prst="rect">
            <a:avLst/>
          </a:prstGeom>
          <a:noFill/>
          <a:ln w="9525">
            <a:noFill/>
            <a:miter lim="800000"/>
            <a:headEnd/>
            <a:tailEnd/>
          </a:ln>
        </p:spPr>
        <p:txBody>
          <a:bodyPr>
            <a:spAutoFit/>
          </a:bodyPr>
          <a:lstStyle/>
          <a:p>
            <a:pPr eaLnBrk="1" hangingPunct="1"/>
            <a:r>
              <a:rPr lang="de-DE"/>
              <a:t>Unternehmen</a:t>
            </a:r>
          </a:p>
        </p:txBody>
      </p:sp>
      <p:sp>
        <p:nvSpPr>
          <p:cNvPr id="16399" name="Text Box 16"/>
          <p:cNvSpPr txBox="1">
            <a:spLocks noChangeArrowheads="1"/>
          </p:cNvSpPr>
          <p:nvPr/>
        </p:nvSpPr>
        <p:spPr bwMode="auto">
          <a:xfrm>
            <a:off x="304800" y="3733800"/>
            <a:ext cx="2514600" cy="1371600"/>
          </a:xfrm>
          <a:prstGeom prst="rect">
            <a:avLst/>
          </a:prstGeom>
          <a:solidFill>
            <a:srgbClr val="FFFF99"/>
          </a:solidFill>
          <a:ln w="9525">
            <a:solidFill>
              <a:srgbClr val="000000"/>
            </a:solidFill>
            <a:miter lim="800000"/>
            <a:headEnd/>
            <a:tailEnd/>
          </a:ln>
        </p:spPr>
        <p:txBody>
          <a:bodyPr/>
          <a:lstStyle/>
          <a:p>
            <a:pPr>
              <a:spcBef>
                <a:spcPct val="0"/>
              </a:spcBef>
            </a:pPr>
            <a:r>
              <a:rPr lang="de-DE"/>
              <a:t>3.2</a:t>
            </a:r>
            <a:r>
              <a:rPr lang="de-DE" b="0"/>
              <a:t> </a:t>
            </a:r>
            <a:r>
              <a:rPr lang="de-DE"/>
              <a:t>Neutraler Ertrag</a:t>
            </a:r>
            <a:endParaRPr lang="de-DE" sz="1200"/>
          </a:p>
          <a:p>
            <a:pPr>
              <a:spcBef>
                <a:spcPct val="0"/>
              </a:spcBef>
            </a:pPr>
            <a:endParaRPr lang="de-DE" sz="800"/>
          </a:p>
          <a:p>
            <a:pPr>
              <a:spcBef>
                <a:spcPct val="0"/>
              </a:spcBef>
            </a:pPr>
            <a:r>
              <a:rPr lang="de-DE"/>
              <a:t>(betriebsfremder, perioden-fremder, außerordentlicher Ertrag)</a:t>
            </a:r>
            <a:endParaRPr lang="de-DE" sz="1200"/>
          </a:p>
        </p:txBody>
      </p:sp>
      <p:sp>
        <p:nvSpPr>
          <p:cNvPr id="16400" name="Text Box 17"/>
          <p:cNvSpPr txBox="1">
            <a:spLocks noChangeArrowheads="1"/>
          </p:cNvSpPr>
          <p:nvPr/>
        </p:nvSpPr>
        <p:spPr bwMode="auto">
          <a:xfrm>
            <a:off x="2819400" y="3733800"/>
            <a:ext cx="3124200" cy="1371600"/>
          </a:xfrm>
          <a:prstGeom prst="rect">
            <a:avLst/>
          </a:prstGeom>
          <a:solidFill>
            <a:srgbClr val="E7FFA5"/>
          </a:solidFill>
          <a:ln w="9525">
            <a:solidFill>
              <a:srgbClr val="000000"/>
            </a:solidFill>
            <a:miter lim="800000"/>
            <a:headEnd/>
            <a:tailEnd/>
          </a:ln>
        </p:spPr>
        <p:txBody>
          <a:bodyPr/>
          <a:lstStyle/>
          <a:p>
            <a:pPr>
              <a:spcBef>
                <a:spcPct val="0"/>
              </a:spcBef>
            </a:pPr>
            <a:r>
              <a:rPr lang="de-DE"/>
              <a:t>3.1</a:t>
            </a:r>
            <a:r>
              <a:rPr lang="de-DE" b="0"/>
              <a:t> </a:t>
            </a:r>
            <a:r>
              <a:rPr lang="de-DE"/>
              <a:t>Zweckertrag (leistungsgleicher Ertrag, Betriebsertrag)</a:t>
            </a:r>
          </a:p>
          <a:p>
            <a:pPr>
              <a:spcBef>
                <a:spcPct val="0"/>
              </a:spcBef>
            </a:pPr>
            <a:endParaRPr lang="de-DE" sz="800"/>
          </a:p>
          <a:p>
            <a:pPr>
              <a:spcBef>
                <a:spcPct val="0"/>
              </a:spcBef>
            </a:pPr>
            <a:r>
              <a:rPr lang="de-DE"/>
              <a:t>(insbes. Umsatzerlöse, Bestands-leistung, Eigenleistung)</a:t>
            </a:r>
          </a:p>
        </p:txBody>
      </p:sp>
      <p:sp>
        <p:nvSpPr>
          <p:cNvPr id="16401" name="Text Box 18"/>
          <p:cNvSpPr txBox="1">
            <a:spLocks noChangeArrowheads="1"/>
          </p:cNvSpPr>
          <p:nvPr/>
        </p:nvSpPr>
        <p:spPr bwMode="auto">
          <a:xfrm>
            <a:off x="2819400" y="5105400"/>
            <a:ext cx="3124200" cy="1219200"/>
          </a:xfrm>
          <a:prstGeom prst="rect">
            <a:avLst/>
          </a:prstGeom>
          <a:solidFill>
            <a:srgbClr val="E7FFA5"/>
          </a:solidFill>
          <a:ln w="9525">
            <a:solidFill>
              <a:schemeClr val="tx1"/>
            </a:solidFill>
            <a:miter lim="800000"/>
            <a:headEnd/>
            <a:tailEnd/>
          </a:ln>
        </p:spPr>
        <p:txBody>
          <a:bodyPr/>
          <a:lstStyle/>
          <a:p>
            <a:pPr>
              <a:spcBef>
                <a:spcPct val="0"/>
              </a:spcBef>
            </a:pPr>
            <a:r>
              <a:rPr lang="de-DE"/>
              <a:t>4.1</a:t>
            </a:r>
            <a:r>
              <a:rPr lang="de-DE" b="0"/>
              <a:t> </a:t>
            </a:r>
            <a:r>
              <a:rPr lang="de-DE"/>
              <a:t>Grundleistung (betriebliche Leistung)</a:t>
            </a:r>
          </a:p>
          <a:p>
            <a:pPr>
              <a:spcBef>
                <a:spcPct val="0"/>
              </a:spcBef>
            </a:pPr>
            <a:endParaRPr lang="de-DE" sz="800"/>
          </a:p>
          <a:p>
            <a:pPr>
              <a:spcBef>
                <a:spcPct val="0"/>
              </a:spcBef>
            </a:pPr>
            <a:r>
              <a:rPr lang="de-DE"/>
              <a:t>(siehe oben)</a:t>
            </a:r>
            <a:endParaRPr lang="de-DE" sz="1200"/>
          </a:p>
        </p:txBody>
      </p:sp>
      <p:sp>
        <p:nvSpPr>
          <p:cNvPr id="16403" name="Line 20"/>
          <p:cNvSpPr>
            <a:spLocks noChangeShapeType="1"/>
          </p:cNvSpPr>
          <p:nvPr/>
        </p:nvSpPr>
        <p:spPr bwMode="auto">
          <a:xfrm flipV="1">
            <a:off x="4191000" y="3048000"/>
            <a:ext cx="3581400" cy="0"/>
          </a:xfrm>
          <a:prstGeom prst="line">
            <a:avLst/>
          </a:prstGeom>
          <a:noFill/>
          <a:ln w="38100">
            <a:solidFill>
              <a:srgbClr val="0000FF"/>
            </a:solidFill>
            <a:round/>
            <a:headEnd/>
            <a:tailEnd/>
          </a:ln>
        </p:spPr>
        <p:txBody>
          <a:bodyPr>
            <a:spAutoFit/>
          </a:bodyPr>
          <a:lstStyle/>
          <a:p>
            <a:endParaRPr lang="de-DE"/>
          </a:p>
        </p:txBody>
      </p:sp>
      <p:sp>
        <p:nvSpPr>
          <p:cNvPr id="16404" name="Line 21"/>
          <p:cNvSpPr>
            <a:spLocks noChangeShapeType="1"/>
          </p:cNvSpPr>
          <p:nvPr/>
        </p:nvSpPr>
        <p:spPr bwMode="auto">
          <a:xfrm>
            <a:off x="4191000" y="2667000"/>
            <a:ext cx="0" cy="685800"/>
          </a:xfrm>
          <a:prstGeom prst="line">
            <a:avLst/>
          </a:prstGeom>
          <a:noFill/>
          <a:ln w="38100">
            <a:solidFill>
              <a:srgbClr val="0000FF"/>
            </a:solidFill>
            <a:round/>
            <a:headEnd/>
            <a:tailEnd/>
          </a:ln>
        </p:spPr>
        <p:txBody>
          <a:bodyPr>
            <a:spAutoFit/>
          </a:bodyPr>
          <a:lstStyle/>
          <a:p>
            <a:endParaRPr lang="de-DE"/>
          </a:p>
        </p:txBody>
      </p:sp>
      <p:sp>
        <p:nvSpPr>
          <p:cNvPr id="217110" name="Text Box 22"/>
          <p:cNvSpPr txBox="1">
            <a:spLocks noChangeArrowheads="1"/>
          </p:cNvSpPr>
          <p:nvPr/>
        </p:nvSpPr>
        <p:spPr bwMode="auto">
          <a:xfrm>
            <a:off x="304800" y="3352800"/>
            <a:ext cx="5638800" cy="377825"/>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buFont typeface="Times New Roman"/>
              <a:buNone/>
              <a:defRPr/>
            </a:pPr>
            <a:r>
              <a:rPr lang="de-DE" sz="1600"/>
              <a:t>3.  Ertrag (lt. Buchführung)</a:t>
            </a:r>
            <a:endParaRPr lang="de-DE" sz="1600">
              <a:latin typeface="Times New Roman"/>
            </a:endParaRPr>
          </a:p>
        </p:txBody>
      </p:sp>
      <p:sp>
        <p:nvSpPr>
          <p:cNvPr id="217111" name="Text Box 23"/>
          <p:cNvSpPr txBox="1">
            <a:spLocks noChangeArrowheads="1"/>
          </p:cNvSpPr>
          <p:nvPr/>
        </p:nvSpPr>
        <p:spPr bwMode="auto">
          <a:xfrm>
            <a:off x="2819400" y="6324600"/>
            <a:ext cx="4953000" cy="342900"/>
          </a:xfrm>
          <a:prstGeom prst="rect">
            <a:avLst/>
          </a:prstGeom>
          <a:solidFill>
            <a:srgbClr val="FBD899"/>
          </a:solidFill>
          <a:ln w="9525">
            <a:solidFill>
              <a:schemeClr val="tx1"/>
            </a:solidFill>
            <a:miter lim="800000"/>
            <a:headEnd/>
            <a:tailEnd/>
          </a:ln>
          <a:effectLst>
            <a:outerShdw dist="35921" dir="2700000" algn="ctr" rotWithShape="0">
              <a:srgbClr val="808080"/>
            </a:outerShdw>
          </a:effectLst>
        </p:spPr>
        <p:txBody>
          <a:bodyPr/>
          <a:lstStyle/>
          <a:p>
            <a:pPr algn="ctr">
              <a:spcBef>
                <a:spcPct val="0"/>
              </a:spcBef>
              <a:defRPr/>
            </a:pPr>
            <a:r>
              <a:rPr lang="de-DE"/>
              <a:t>4. Leistung (lt. Leistungsrechnung, KLR)</a:t>
            </a:r>
          </a:p>
        </p:txBody>
      </p:sp>
      <p:sp>
        <p:nvSpPr>
          <p:cNvPr id="16407" name="Line 26"/>
          <p:cNvSpPr>
            <a:spLocks noChangeShapeType="1"/>
          </p:cNvSpPr>
          <p:nvPr/>
        </p:nvSpPr>
        <p:spPr bwMode="auto">
          <a:xfrm>
            <a:off x="7772400" y="2209800"/>
            <a:ext cx="0" cy="838200"/>
          </a:xfrm>
          <a:prstGeom prst="line">
            <a:avLst/>
          </a:prstGeom>
          <a:noFill/>
          <a:ln w="38100">
            <a:solidFill>
              <a:srgbClr val="0000FF"/>
            </a:solidFill>
            <a:round/>
            <a:headEnd/>
            <a:tailEnd/>
          </a:ln>
        </p:spPr>
        <p:txBody>
          <a:bodyPr>
            <a:spAutoFit/>
          </a:bodyPr>
          <a:lstStyle/>
          <a:p>
            <a:endParaRPr lang="de-DE"/>
          </a:p>
        </p:txBody>
      </p:sp>
      <p:sp>
        <p:nvSpPr>
          <p:cNvPr id="16408" name="Text Box 27"/>
          <p:cNvSpPr txBox="1">
            <a:spLocks noChangeArrowheads="1"/>
          </p:cNvSpPr>
          <p:nvPr/>
        </p:nvSpPr>
        <p:spPr bwMode="auto">
          <a:xfrm>
            <a:off x="6858000" y="2514600"/>
            <a:ext cx="1828800" cy="314325"/>
          </a:xfrm>
          <a:prstGeom prst="rect">
            <a:avLst/>
          </a:prstGeom>
          <a:solidFill>
            <a:srgbClr val="EFEFEF"/>
          </a:solidFill>
          <a:ln w="9525">
            <a:solidFill>
              <a:schemeClr val="tx1"/>
            </a:solidFill>
            <a:miter lim="800000"/>
            <a:headEnd/>
            <a:tailEnd/>
          </a:ln>
          <a:effectLst>
            <a:outerShdw dist="107763" dir="2700000" algn="ctr" rotWithShape="0">
              <a:srgbClr val="808080"/>
            </a:outerShdw>
          </a:effectLst>
        </p:spPr>
        <p:txBody>
          <a:bodyPr>
            <a:spAutoFit/>
          </a:bodyPr>
          <a:lstStyle/>
          <a:p>
            <a:pPr eaLnBrk="1" hangingPunct="1">
              <a:defRPr/>
            </a:pPr>
            <a:r>
              <a:rPr lang="de-DE"/>
              <a:t>Gesamtprozess</a:t>
            </a:r>
          </a:p>
        </p:txBody>
      </p:sp>
      <p:sp>
        <p:nvSpPr>
          <p:cNvPr id="16409" name="Line 29"/>
          <p:cNvSpPr>
            <a:spLocks noChangeShapeType="1"/>
          </p:cNvSpPr>
          <p:nvPr/>
        </p:nvSpPr>
        <p:spPr bwMode="auto">
          <a:xfrm>
            <a:off x="4343400" y="3200400"/>
            <a:ext cx="2133600" cy="0"/>
          </a:xfrm>
          <a:prstGeom prst="line">
            <a:avLst/>
          </a:prstGeom>
          <a:noFill/>
          <a:ln w="38100">
            <a:solidFill>
              <a:srgbClr val="D07C00"/>
            </a:solidFill>
            <a:round/>
            <a:headEnd/>
            <a:tailEnd/>
          </a:ln>
        </p:spPr>
        <p:txBody>
          <a:bodyPr>
            <a:spAutoFit/>
          </a:bodyPr>
          <a:lstStyle/>
          <a:p>
            <a:endParaRPr lang="de-DE"/>
          </a:p>
        </p:txBody>
      </p:sp>
      <p:sp>
        <p:nvSpPr>
          <p:cNvPr id="16410" name="Line 30"/>
          <p:cNvSpPr>
            <a:spLocks noChangeShapeType="1"/>
          </p:cNvSpPr>
          <p:nvPr/>
        </p:nvSpPr>
        <p:spPr bwMode="auto">
          <a:xfrm>
            <a:off x="4343400" y="2667000"/>
            <a:ext cx="0" cy="533400"/>
          </a:xfrm>
          <a:prstGeom prst="line">
            <a:avLst/>
          </a:prstGeom>
          <a:noFill/>
          <a:ln w="38100">
            <a:solidFill>
              <a:srgbClr val="D07C00"/>
            </a:solidFill>
            <a:round/>
            <a:headEnd/>
            <a:tailEnd/>
          </a:ln>
        </p:spPr>
        <p:txBody>
          <a:bodyPr>
            <a:spAutoFit/>
          </a:bodyPr>
          <a:lstStyle/>
          <a:p>
            <a:endParaRPr lang="de-DE"/>
          </a:p>
        </p:txBody>
      </p:sp>
      <p:sp>
        <p:nvSpPr>
          <p:cNvPr id="16411" name="Line 33"/>
          <p:cNvSpPr>
            <a:spLocks noChangeShapeType="1"/>
          </p:cNvSpPr>
          <p:nvPr/>
        </p:nvSpPr>
        <p:spPr bwMode="auto">
          <a:xfrm>
            <a:off x="5791200" y="4800600"/>
            <a:ext cx="685800" cy="0"/>
          </a:xfrm>
          <a:prstGeom prst="line">
            <a:avLst/>
          </a:prstGeom>
          <a:noFill/>
          <a:ln w="38100">
            <a:solidFill>
              <a:srgbClr val="D07C00"/>
            </a:solidFill>
            <a:round/>
            <a:headEnd/>
            <a:tailEnd/>
          </a:ln>
        </p:spPr>
        <p:txBody>
          <a:bodyPr>
            <a:spAutoFit/>
          </a:bodyPr>
          <a:lstStyle/>
          <a:p>
            <a:endParaRPr lang="de-DE"/>
          </a:p>
        </p:txBody>
      </p:sp>
      <p:sp>
        <p:nvSpPr>
          <p:cNvPr id="16412" name="Line 34"/>
          <p:cNvSpPr>
            <a:spLocks noChangeShapeType="1"/>
          </p:cNvSpPr>
          <p:nvPr/>
        </p:nvSpPr>
        <p:spPr bwMode="auto">
          <a:xfrm>
            <a:off x="5791200" y="4800600"/>
            <a:ext cx="0" cy="533400"/>
          </a:xfrm>
          <a:prstGeom prst="line">
            <a:avLst/>
          </a:prstGeom>
          <a:noFill/>
          <a:ln w="38100">
            <a:solidFill>
              <a:srgbClr val="D07C00"/>
            </a:solidFill>
            <a:round/>
            <a:headEnd/>
            <a:tailEnd/>
          </a:ln>
        </p:spPr>
        <p:txBody>
          <a:bodyPr>
            <a:spAutoFit/>
          </a:bodyPr>
          <a:lstStyle/>
          <a:p>
            <a:endParaRPr lang="de-DE"/>
          </a:p>
        </p:txBody>
      </p:sp>
      <p:sp>
        <p:nvSpPr>
          <p:cNvPr id="16413" name="Line 31"/>
          <p:cNvSpPr>
            <a:spLocks noChangeShapeType="1"/>
          </p:cNvSpPr>
          <p:nvPr/>
        </p:nvSpPr>
        <p:spPr bwMode="auto">
          <a:xfrm>
            <a:off x="6477000" y="2209800"/>
            <a:ext cx="0" cy="4114800"/>
          </a:xfrm>
          <a:prstGeom prst="line">
            <a:avLst/>
          </a:prstGeom>
          <a:noFill/>
          <a:ln w="38100">
            <a:solidFill>
              <a:srgbClr val="D07C00"/>
            </a:solidFill>
            <a:round/>
            <a:headEnd/>
            <a:tailEnd/>
          </a:ln>
        </p:spPr>
        <p:txBody>
          <a:bodyPr>
            <a:spAutoFit/>
          </a:bodyPr>
          <a:lstStyle/>
          <a:p>
            <a:endParaRPr lang="de-DE"/>
          </a:p>
        </p:txBody>
      </p:sp>
      <p:sp>
        <p:nvSpPr>
          <p:cNvPr id="16416" name="Text Box 32"/>
          <p:cNvSpPr txBox="1">
            <a:spLocks noChangeArrowheads="1"/>
          </p:cNvSpPr>
          <p:nvPr/>
        </p:nvSpPr>
        <p:spPr bwMode="auto">
          <a:xfrm>
            <a:off x="6248400" y="3657600"/>
            <a:ext cx="1828800" cy="314325"/>
          </a:xfrm>
          <a:prstGeom prst="rect">
            <a:avLst/>
          </a:prstGeom>
          <a:solidFill>
            <a:srgbClr val="EFEFEF"/>
          </a:solidFill>
          <a:ln w="9525">
            <a:solidFill>
              <a:schemeClr val="tx1"/>
            </a:solidFill>
            <a:miter lim="800000"/>
            <a:headEnd/>
            <a:tailEnd/>
          </a:ln>
          <a:effectLst>
            <a:outerShdw dist="107763" dir="2700000" algn="ctr" rotWithShape="0">
              <a:srgbClr val="808080"/>
            </a:outerShdw>
          </a:effectLst>
        </p:spPr>
        <p:txBody>
          <a:bodyPr>
            <a:spAutoFit/>
          </a:bodyPr>
          <a:lstStyle/>
          <a:p>
            <a:pPr eaLnBrk="1" hangingPunct="1">
              <a:defRPr/>
            </a:pPr>
            <a:r>
              <a:rPr lang="de-DE"/>
              <a:t>Betriebsprozess</a:t>
            </a:r>
          </a:p>
        </p:txBody>
      </p:sp>
      <p:sp>
        <p:nvSpPr>
          <p:cNvPr id="16415" name="Textfeld 30"/>
          <p:cNvSpPr txBox="1">
            <a:spLocks noChangeArrowheads="1"/>
          </p:cNvSpPr>
          <p:nvPr/>
        </p:nvSpPr>
        <p:spPr bwMode="auto">
          <a:xfrm>
            <a:off x="0" y="115888"/>
            <a:ext cx="1828800" cy="304800"/>
          </a:xfrm>
          <a:prstGeom prst="rect">
            <a:avLst/>
          </a:prstGeom>
          <a:noFill/>
          <a:ln w="9525">
            <a:noFill/>
            <a:miter lim="800000"/>
            <a:headEnd/>
            <a:tailEnd/>
          </a:ln>
        </p:spPr>
        <p:txBody>
          <a:bodyPr>
            <a:spAutoFit/>
          </a:bodyPr>
          <a:lstStyle/>
          <a:p>
            <a:pPr eaLnBrk="1" hangingPunct="1"/>
            <a:r>
              <a:rPr lang="de-DE"/>
              <a:t>Ertrag, Leistung</a:t>
            </a:r>
          </a:p>
        </p:txBody>
      </p:sp>
      <p:sp>
        <p:nvSpPr>
          <p:cNvPr id="2" name="Text Box 19"/>
          <p:cNvSpPr txBox="1">
            <a:spLocks noChangeArrowheads="1"/>
          </p:cNvSpPr>
          <p:nvPr/>
        </p:nvSpPr>
        <p:spPr bwMode="auto">
          <a:xfrm>
            <a:off x="5943600" y="5105400"/>
            <a:ext cx="1828800" cy="1219200"/>
          </a:xfrm>
          <a:prstGeom prst="rect">
            <a:avLst/>
          </a:prstGeom>
          <a:solidFill>
            <a:srgbClr val="D9F9EB"/>
          </a:solidFill>
          <a:ln w="9525">
            <a:solidFill>
              <a:schemeClr val="tx1"/>
            </a:solidFill>
            <a:miter lim="800000"/>
            <a:headEnd/>
            <a:tailEnd/>
          </a:ln>
        </p:spPr>
        <p:txBody>
          <a:bodyPr/>
          <a:lstStyle/>
          <a:p>
            <a:pPr>
              <a:spcBef>
                <a:spcPct val="0"/>
              </a:spcBef>
            </a:pPr>
            <a:r>
              <a:rPr lang="de-DE"/>
              <a:t>4.2</a:t>
            </a:r>
            <a:r>
              <a:rPr lang="de-DE" b="0"/>
              <a:t> </a:t>
            </a:r>
            <a:r>
              <a:rPr lang="de-DE"/>
              <a:t>Kalkulatorische Leistung</a:t>
            </a:r>
          </a:p>
        </p:txBody>
      </p:sp>
      <p:sp>
        <p:nvSpPr>
          <p:cNvPr id="16417" name="Rectangle 11"/>
          <p:cNvSpPr>
            <a:spLocks noChangeArrowheads="1"/>
          </p:cNvSpPr>
          <p:nvPr/>
        </p:nvSpPr>
        <p:spPr bwMode="auto">
          <a:xfrm>
            <a:off x="86868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wipe(left)">
                                      <p:cBhvr>
                                        <p:cTn id="7" dur="500"/>
                                        <p:tgtEl>
                                          <p:spTgt spid="1638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396"/>
                                        </p:tgtEl>
                                        <p:attrNameLst>
                                          <p:attrName>style.visibility</p:attrName>
                                        </p:attrNameLst>
                                      </p:cBhvr>
                                      <p:to>
                                        <p:strVal val="visible"/>
                                      </p:to>
                                    </p:set>
                                    <p:animEffect transition="in" filter="wipe(left)">
                                      <p:cBhvr>
                                        <p:cTn id="11" dur="500"/>
                                        <p:tgtEl>
                                          <p:spTgt spid="1639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6407"/>
                                        </p:tgtEl>
                                        <p:attrNameLst>
                                          <p:attrName>style.visibility</p:attrName>
                                        </p:attrNameLst>
                                      </p:cBhvr>
                                      <p:to>
                                        <p:strVal val="visible"/>
                                      </p:to>
                                    </p:set>
                                    <p:animEffect transition="in" filter="wipe(up)">
                                      <p:cBhvr>
                                        <p:cTn id="15" dur="500"/>
                                        <p:tgtEl>
                                          <p:spTgt spid="16407"/>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6403"/>
                                        </p:tgtEl>
                                        <p:attrNameLst>
                                          <p:attrName>style.visibility</p:attrName>
                                        </p:attrNameLst>
                                      </p:cBhvr>
                                      <p:to>
                                        <p:strVal val="visible"/>
                                      </p:to>
                                    </p:set>
                                    <p:animEffect transition="in" filter="wipe(right)">
                                      <p:cBhvr>
                                        <p:cTn id="19" dur="500"/>
                                        <p:tgtEl>
                                          <p:spTgt spid="16403"/>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6404"/>
                                        </p:tgtEl>
                                        <p:attrNameLst>
                                          <p:attrName>style.visibility</p:attrName>
                                        </p:attrNameLst>
                                      </p:cBhvr>
                                      <p:to>
                                        <p:strVal val="visible"/>
                                      </p:to>
                                    </p:set>
                                    <p:animEffect transition="in" filter="wipe(up)">
                                      <p:cBhvr>
                                        <p:cTn id="23" dur="500"/>
                                        <p:tgtEl>
                                          <p:spTgt spid="1640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6408"/>
                                        </p:tgtEl>
                                        <p:attrNameLst>
                                          <p:attrName>style.visibility</p:attrName>
                                        </p:attrNameLst>
                                      </p:cBhvr>
                                      <p:to>
                                        <p:strVal val="visible"/>
                                      </p:to>
                                    </p:set>
                                    <p:animEffect transition="in" filter="wipe(left)">
                                      <p:cBhvr>
                                        <p:cTn id="27" dur="500"/>
                                        <p:tgtEl>
                                          <p:spTgt spid="1640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17110"/>
                                        </p:tgtEl>
                                        <p:attrNameLst>
                                          <p:attrName>style.visibility</p:attrName>
                                        </p:attrNameLst>
                                      </p:cBhvr>
                                      <p:to>
                                        <p:strVal val="visible"/>
                                      </p:to>
                                    </p:set>
                                    <p:animEffect transition="in" filter="wipe(left)">
                                      <p:cBhvr>
                                        <p:cTn id="31" dur="500"/>
                                        <p:tgtEl>
                                          <p:spTgt spid="21711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6410"/>
                                        </p:tgtEl>
                                        <p:attrNameLst>
                                          <p:attrName>style.visibility</p:attrName>
                                        </p:attrNameLst>
                                      </p:cBhvr>
                                      <p:to>
                                        <p:strVal val="visible"/>
                                      </p:to>
                                    </p:set>
                                    <p:animEffect transition="in" filter="wipe(up)">
                                      <p:cBhvr>
                                        <p:cTn id="36" dur="500"/>
                                        <p:tgtEl>
                                          <p:spTgt spid="16410"/>
                                        </p:tgtEl>
                                      </p:cBhvr>
                                    </p:animEffect>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16409"/>
                                        </p:tgtEl>
                                        <p:attrNameLst>
                                          <p:attrName>style.visibility</p:attrName>
                                        </p:attrNameLst>
                                      </p:cBhvr>
                                      <p:to>
                                        <p:strVal val="visible"/>
                                      </p:to>
                                    </p:set>
                                    <p:animEffect transition="in" filter="wipe(left)">
                                      <p:cBhvr>
                                        <p:cTn id="40" dur="500"/>
                                        <p:tgtEl>
                                          <p:spTgt spid="16409"/>
                                        </p:tgtEl>
                                      </p:cBhvr>
                                    </p:animEffect>
                                  </p:childTnLst>
                                </p:cTn>
                              </p:par>
                            </p:childTnLst>
                          </p:cTn>
                        </p:par>
                        <p:par>
                          <p:cTn id="41" fill="hold">
                            <p:stCondLst>
                              <p:cond delay="1000"/>
                            </p:stCondLst>
                            <p:childTnLst>
                              <p:par>
                                <p:cTn id="42" presetID="22" presetClass="entr" presetSubtype="1" fill="hold" grpId="0" nodeType="afterEffect">
                                  <p:stCondLst>
                                    <p:cond delay="0"/>
                                  </p:stCondLst>
                                  <p:childTnLst>
                                    <p:set>
                                      <p:cBhvr>
                                        <p:cTn id="43" dur="1" fill="hold">
                                          <p:stCondLst>
                                            <p:cond delay="0"/>
                                          </p:stCondLst>
                                        </p:cTn>
                                        <p:tgtEl>
                                          <p:spTgt spid="16413"/>
                                        </p:tgtEl>
                                        <p:attrNameLst>
                                          <p:attrName>style.visibility</p:attrName>
                                        </p:attrNameLst>
                                      </p:cBhvr>
                                      <p:to>
                                        <p:strVal val="visible"/>
                                      </p:to>
                                    </p:set>
                                    <p:animEffect transition="in" filter="wipe(up)">
                                      <p:cBhvr>
                                        <p:cTn id="44" dur="500"/>
                                        <p:tgtEl>
                                          <p:spTgt spid="16413"/>
                                        </p:tgtEl>
                                      </p:cBhvr>
                                    </p:animEffect>
                                  </p:childTnLst>
                                </p:cTn>
                              </p:par>
                            </p:childTnLst>
                          </p:cTn>
                        </p:par>
                        <p:par>
                          <p:cTn id="45" fill="hold">
                            <p:stCondLst>
                              <p:cond delay="1500"/>
                            </p:stCondLst>
                            <p:childTnLst>
                              <p:par>
                                <p:cTn id="46" presetID="22" presetClass="entr" presetSubtype="8" fill="hold" grpId="0" nodeType="afterEffect">
                                  <p:stCondLst>
                                    <p:cond delay="0"/>
                                  </p:stCondLst>
                                  <p:childTnLst>
                                    <p:set>
                                      <p:cBhvr>
                                        <p:cTn id="47" dur="1" fill="hold">
                                          <p:stCondLst>
                                            <p:cond delay="0"/>
                                          </p:stCondLst>
                                        </p:cTn>
                                        <p:tgtEl>
                                          <p:spTgt spid="16416"/>
                                        </p:tgtEl>
                                        <p:attrNameLst>
                                          <p:attrName>style.visibility</p:attrName>
                                        </p:attrNameLst>
                                      </p:cBhvr>
                                      <p:to>
                                        <p:strVal val="visible"/>
                                      </p:to>
                                    </p:set>
                                    <p:animEffect transition="in" filter="wipe(left)">
                                      <p:cBhvr>
                                        <p:cTn id="48" dur="500"/>
                                        <p:tgtEl>
                                          <p:spTgt spid="16416"/>
                                        </p:tgtEl>
                                      </p:cBhvr>
                                    </p:animEffect>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217111"/>
                                        </p:tgtEl>
                                        <p:attrNameLst>
                                          <p:attrName>style.visibility</p:attrName>
                                        </p:attrNameLst>
                                      </p:cBhvr>
                                      <p:to>
                                        <p:strVal val="visible"/>
                                      </p:to>
                                    </p:set>
                                    <p:animEffect transition="in" filter="wipe(left)">
                                      <p:cBhvr>
                                        <p:cTn id="52" dur="500"/>
                                        <p:tgtEl>
                                          <p:spTgt spid="2171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16400"/>
                                        </p:tgtEl>
                                        <p:attrNameLst>
                                          <p:attrName>style.visibility</p:attrName>
                                        </p:attrNameLst>
                                      </p:cBhvr>
                                      <p:to>
                                        <p:strVal val="visible"/>
                                      </p:to>
                                    </p:set>
                                    <p:animEffect transition="in" filter="wipe(up)">
                                      <p:cBhvr>
                                        <p:cTn id="57" dur="500"/>
                                        <p:tgtEl>
                                          <p:spTgt spid="1640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16401"/>
                                        </p:tgtEl>
                                        <p:attrNameLst>
                                          <p:attrName>style.visibility</p:attrName>
                                        </p:attrNameLst>
                                      </p:cBhvr>
                                      <p:to>
                                        <p:strVal val="visible"/>
                                      </p:to>
                                    </p:set>
                                    <p:animEffect transition="in" filter="wipe(up)">
                                      <p:cBhvr>
                                        <p:cTn id="62" dur="500"/>
                                        <p:tgtEl>
                                          <p:spTgt spid="1640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16399"/>
                                        </p:tgtEl>
                                        <p:attrNameLst>
                                          <p:attrName>style.visibility</p:attrName>
                                        </p:attrNameLst>
                                      </p:cBhvr>
                                      <p:to>
                                        <p:strVal val="visible"/>
                                      </p:to>
                                    </p:set>
                                    <p:animEffect transition="in" filter="wipe(up)">
                                      <p:cBhvr>
                                        <p:cTn id="67" dur="500"/>
                                        <p:tgtEl>
                                          <p:spTgt spid="16399"/>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wipe(up)">
                                      <p:cBhvr>
                                        <p:cTn id="72" dur="500"/>
                                        <p:tgtEl>
                                          <p:spTgt spid="2"/>
                                        </p:tgtEl>
                                      </p:cBhvr>
                                    </p:animEffect>
                                  </p:childTnLst>
                                </p:cTn>
                              </p:par>
                            </p:childTnLst>
                          </p:cTn>
                        </p:par>
                        <p:par>
                          <p:cTn id="73" fill="hold">
                            <p:stCondLst>
                              <p:cond delay="500"/>
                            </p:stCondLst>
                            <p:childTnLst>
                              <p:par>
                                <p:cTn id="74" presetID="22" presetClass="entr" presetSubtype="2" fill="hold" grpId="0" nodeType="afterEffect">
                                  <p:stCondLst>
                                    <p:cond delay="0"/>
                                  </p:stCondLst>
                                  <p:childTnLst>
                                    <p:set>
                                      <p:cBhvr>
                                        <p:cTn id="75" dur="1" fill="hold">
                                          <p:stCondLst>
                                            <p:cond delay="0"/>
                                          </p:stCondLst>
                                        </p:cTn>
                                        <p:tgtEl>
                                          <p:spTgt spid="16411"/>
                                        </p:tgtEl>
                                        <p:attrNameLst>
                                          <p:attrName>style.visibility</p:attrName>
                                        </p:attrNameLst>
                                      </p:cBhvr>
                                      <p:to>
                                        <p:strVal val="visible"/>
                                      </p:to>
                                    </p:set>
                                    <p:animEffect transition="in" filter="wipe(right)">
                                      <p:cBhvr>
                                        <p:cTn id="76" dur="500"/>
                                        <p:tgtEl>
                                          <p:spTgt spid="16411"/>
                                        </p:tgtEl>
                                      </p:cBhvr>
                                    </p:animEffect>
                                  </p:childTnLst>
                                </p:cTn>
                              </p:par>
                            </p:childTnLst>
                          </p:cTn>
                        </p:par>
                        <p:par>
                          <p:cTn id="77" fill="hold">
                            <p:stCondLst>
                              <p:cond delay="1000"/>
                            </p:stCondLst>
                            <p:childTnLst>
                              <p:par>
                                <p:cTn id="78" presetID="22" presetClass="entr" presetSubtype="1" fill="hold" grpId="0" nodeType="afterEffect">
                                  <p:stCondLst>
                                    <p:cond delay="0"/>
                                  </p:stCondLst>
                                  <p:childTnLst>
                                    <p:set>
                                      <p:cBhvr>
                                        <p:cTn id="79" dur="1" fill="hold">
                                          <p:stCondLst>
                                            <p:cond delay="0"/>
                                          </p:stCondLst>
                                        </p:cTn>
                                        <p:tgtEl>
                                          <p:spTgt spid="16412"/>
                                        </p:tgtEl>
                                        <p:attrNameLst>
                                          <p:attrName>style.visibility</p:attrName>
                                        </p:attrNameLst>
                                      </p:cBhvr>
                                      <p:to>
                                        <p:strVal val="visible"/>
                                      </p:to>
                                    </p:set>
                                    <p:animEffect transition="in" filter="wipe(up)">
                                      <p:cBhvr>
                                        <p:cTn id="80" dur="500"/>
                                        <p:tgtEl>
                                          <p:spTgt spid="16412"/>
                                        </p:tgtEl>
                                      </p:cBhvr>
                                    </p:animEffect>
                                  </p:childTnLst>
                                </p:cTn>
                              </p:par>
                            </p:childTnLst>
                          </p:cTn>
                        </p:par>
                        <p:par>
                          <p:cTn id="81" fill="hold">
                            <p:stCondLst>
                              <p:cond delay="1500"/>
                            </p:stCondLst>
                            <p:childTnLst>
                              <p:par>
                                <p:cTn id="82" presetID="23" presetClass="entr" presetSubtype="528" fill="hold" grpId="0" nodeType="afterEffect">
                                  <p:stCondLst>
                                    <p:cond delay="0"/>
                                  </p:stCondLst>
                                  <p:childTnLst>
                                    <p:set>
                                      <p:cBhvr>
                                        <p:cTn id="83" dur="1" fill="hold">
                                          <p:stCondLst>
                                            <p:cond delay="0"/>
                                          </p:stCondLst>
                                        </p:cTn>
                                        <p:tgtEl>
                                          <p:spTgt spid="16417"/>
                                        </p:tgtEl>
                                        <p:attrNameLst>
                                          <p:attrName>style.visibility</p:attrName>
                                        </p:attrNameLst>
                                      </p:cBhvr>
                                      <p:to>
                                        <p:strVal val="visible"/>
                                      </p:to>
                                    </p:set>
                                    <p:anim calcmode="lin" valueType="num">
                                      <p:cBhvr>
                                        <p:cTn id="84" dur="500" fill="hold"/>
                                        <p:tgtEl>
                                          <p:spTgt spid="16417"/>
                                        </p:tgtEl>
                                        <p:attrNameLst>
                                          <p:attrName>ppt_w</p:attrName>
                                        </p:attrNameLst>
                                      </p:cBhvr>
                                      <p:tavLst>
                                        <p:tav tm="0">
                                          <p:val>
                                            <p:fltVal val="0"/>
                                          </p:val>
                                        </p:tav>
                                        <p:tav tm="100000">
                                          <p:val>
                                            <p:strVal val="#ppt_w"/>
                                          </p:val>
                                        </p:tav>
                                      </p:tavLst>
                                    </p:anim>
                                    <p:anim calcmode="lin" valueType="num">
                                      <p:cBhvr>
                                        <p:cTn id="85" dur="500" fill="hold"/>
                                        <p:tgtEl>
                                          <p:spTgt spid="16417"/>
                                        </p:tgtEl>
                                        <p:attrNameLst>
                                          <p:attrName>ppt_h</p:attrName>
                                        </p:attrNameLst>
                                      </p:cBhvr>
                                      <p:tavLst>
                                        <p:tav tm="0">
                                          <p:val>
                                            <p:fltVal val="0"/>
                                          </p:val>
                                        </p:tav>
                                        <p:tav tm="100000">
                                          <p:val>
                                            <p:strVal val="#ppt_h"/>
                                          </p:val>
                                        </p:tav>
                                      </p:tavLst>
                                    </p:anim>
                                    <p:anim calcmode="lin" valueType="num">
                                      <p:cBhvr>
                                        <p:cTn id="86" dur="500" fill="hold"/>
                                        <p:tgtEl>
                                          <p:spTgt spid="16417"/>
                                        </p:tgtEl>
                                        <p:attrNameLst>
                                          <p:attrName>ppt_x</p:attrName>
                                        </p:attrNameLst>
                                      </p:cBhvr>
                                      <p:tavLst>
                                        <p:tav tm="0">
                                          <p:val>
                                            <p:fltVal val="0.5"/>
                                          </p:val>
                                        </p:tav>
                                        <p:tav tm="100000">
                                          <p:val>
                                            <p:strVal val="#ppt_x"/>
                                          </p:val>
                                        </p:tav>
                                      </p:tavLst>
                                    </p:anim>
                                    <p:anim calcmode="lin" valueType="num">
                                      <p:cBhvr>
                                        <p:cTn id="87" dur="500" fill="hold"/>
                                        <p:tgtEl>
                                          <p:spTgt spid="164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nimBg="1"/>
      <p:bldP spid="16396" grpId="0" animBg="1" autoUpdateAnimBg="0"/>
      <p:bldP spid="16399" grpId="0" animBg="1" autoUpdateAnimBg="0"/>
      <p:bldP spid="16400" grpId="0" animBg="1" autoUpdateAnimBg="0"/>
      <p:bldP spid="16401" grpId="0" animBg="1" autoUpdateAnimBg="0"/>
      <p:bldP spid="16403" grpId="0" animBg="1"/>
      <p:bldP spid="16404" grpId="0" animBg="1"/>
      <p:bldP spid="217110" grpId="0" animBg="1" autoUpdateAnimBg="0"/>
      <p:bldP spid="217111" grpId="0" animBg="1" autoUpdateAnimBg="0"/>
      <p:bldP spid="16407" grpId="0" animBg="1"/>
      <p:bldP spid="16408" grpId="0" animBg="1" autoUpdateAnimBg="0"/>
      <p:bldP spid="16409" grpId="0" animBg="1"/>
      <p:bldP spid="16410" grpId="0" animBg="1"/>
      <p:bldP spid="16411" grpId="0" animBg="1"/>
      <p:bldP spid="16412" grpId="0" animBg="1"/>
      <p:bldP spid="16413" grpId="0" animBg="1"/>
      <p:bldP spid="16416" grpId="0" animBg="1" autoUpdateAnimBg="0"/>
      <p:bldP spid="2" grpId="0" animBg="1" autoUpdateAnimBg="0"/>
      <p:bldP spid="16417"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 name="Rectangle 2"/>
          <p:cNvSpPr>
            <a:spLocks noChangeArrowheads="1"/>
          </p:cNvSpPr>
          <p:nvPr/>
        </p:nvSpPr>
        <p:spPr bwMode="auto">
          <a:xfrm>
            <a:off x="304800" y="914400"/>
            <a:ext cx="3810000" cy="2133600"/>
          </a:xfrm>
          <a:prstGeom prst="rect">
            <a:avLst/>
          </a:prstGeom>
          <a:solidFill>
            <a:srgbClr val="FFFFE7"/>
          </a:solidFill>
          <a:ln w="19050">
            <a:solidFill>
              <a:schemeClr val="tx1"/>
            </a:solidFill>
            <a:miter lim="800000"/>
            <a:headEnd/>
            <a:tailEnd/>
          </a:ln>
        </p:spPr>
        <p:txBody>
          <a:bodyPr anchor="ctr"/>
          <a:lstStyle/>
          <a:p>
            <a:pPr eaLnBrk="1" hangingPunct="1"/>
            <a:endParaRPr lang="de-DE"/>
          </a:p>
        </p:txBody>
      </p:sp>
      <p:pic>
        <p:nvPicPr>
          <p:cNvPr id="1032" name="Picture 18" descr="C:\Business_Studio\Archiv\Images\Images_neu\MASCH.GIF"/>
          <p:cNvPicPr>
            <a:picLocks noChangeAspect="1" noChangeArrowheads="1"/>
          </p:cNvPicPr>
          <p:nvPr/>
        </p:nvPicPr>
        <p:blipFill>
          <a:blip r:embed="rId4" cstate="print"/>
          <a:srcRect/>
          <a:stretch>
            <a:fillRect/>
          </a:stretch>
        </p:blipFill>
        <p:spPr bwMode="auto">
          <a:xfrm>
            <a:off x="381000" y="1066800"/>
            <a:ext cx="990600" cy="844550"/>
          </a:xfrm>
          <a:prstGeom prst="rect">
            <a:avLst/>
          </a:prstGeom>
          <a:noFill/>
          <a:ln w="9525">
            <a:noFill/>
            <a:miter lim="800000"/>
            <a:headEnd/>
            <a:tailEnd/>
          </a:ln>
        </p:spPr>
      </p:pic>
      <p:graphicFrame>
        <p:nvGraphicFramePr>
          <p:cNvPr id="1026" name="Object 19"/>
          <p:cNvGraphicFramePr>
            <a:graphicFrameLocks noChangeAspect="1"/>
          </p:cNvGraphicFramePr>
          <p:nvPr/>
        </p:nvGraphicFramePr>
        <p:xfrm>
          <a:off x="1447800" y="1066800"/>
          <a:ext cx="1219200" cy="812800"/>
        </p:xfrm>
        <a:graphic>
          <a:graphicData uri="http://schemas.openxmlformats.org/presentationml/2006/ole">
            <p:oleObj spid="_x0000_s1026" name="Paint Shop Pro Image" r:id="rId5" imgW="1288154" imgH="858537" progId="">
              <p:embed/>
            </p:oleObj>
          </a:graphicData>
        </a:graphic>
      </p:graphicFrame>
      <p:graphicFrame>
        <p:nvGraphicFramePr>
          <p:cNvPr id="1027" name="Object 20"/>
          <p:cNvGraphicFramePr>
            <a:graphicFrameLocks noChangeAspect="1"/>
          </p:cNvGraphicFramePr>
          <p:nvPr/>
        </p:nvGraphicFramePr>
        <p:xfrm>
          <a:off x="2895600" y="1066800"/>
          <a:ext cx="990600" cy="825500"/>
        </p:xfrm>
        <a:graphic>
          <a:graphicData uri="http://schemas.openxmlformats.org/presentationml/2006/ole">
            <p:oleObj spid="_x0000_s1027" name="Paint Shop Pro Image" r:id="rId6" imgW="878287" imgH="731906" progId="">
              <p:embed/>
            </p:oleObj>
          </a:graphicData>
        </a:graphic>
      </p:graphicFrame>
      <p:sp>
        <p:nvSpPr>
          <p:cNvPr id="1033" name="Text Box 22"/>
          <p:cNvSpPr txBox="1">
            <a:spLocks noChangeArrowheads="1"/>
          </p:cNvSpPr>
          <p:nvPr/>
        </p:nvSpPr>
        <p:spPr bwMode="auto">
          <a:xfrm>
            <a:off x="4114800" y="914400"/>
            <a:ext cx="1524000" cy="457200"/>
          </a:xfrm>
          <a:prstGeom prst="rect">
            <a:avLst/>
          </a:prstGeom>
          <a:noFill/>
          <a:ln w="9525">
            <a:noFill/>
            <a:miter lim="800000"/>
            <a:headEnd/>
            <a:tailEnd/>
          </a:ln>
        </p:spPr>
        <p:txBody>
          <a:bodyPr anchor="ctr">
            <a:spAutoFit/>
          </a:bodyPr>
          <a:lstStyle/>
          <a:p>
            <a:pPr eaLnBrk="1" hangingPunct="1"/>
            <a:r>
              <a:rPr lang="de-DE" sz="1200"/>
              <a:t>Benötigte bzw. vorhandene Güter</a:t>
            </a:r>
            <a:endParaRPr lang="de-DE" sz="1600"/>
          </a:p>
        </p:txBody>
      </p:sp>
      <p:sp>
        <p:nvSpPr>
          <p:cNvPr id="172092" name="Line 60"/>
          <p:cNvSpPr>
            <a:spLocks noChangeShapeType="1"/>
          </p:cNvSpPr>
          <p:nvPr/>
        </p:nvSpPr>
        <p:spPr bwMode="auto">
          <a:xfrm>
            <a:off x="4114800" y="1981200"/>
            <a:ext cx="1600200" cy="0"/>
          </a:xfrm>
          <a:prstGeom prst="line">
            <a:avLst/>
          </a:prstGeom>
          <a:noFill/>
          <a:ln w="146050">
            <a:solidFill>
              <a:srgbClr val="008000"/>
            </a:solidFill>
            <a:round/>
            <a:headEnd/>
            <a:tailEnd type="triangle" w="med" len="med"/>
          </a:ln>
        </p:spPr>
        <p:txBody>
          <a:bodyPr/>
          <a:lstStyle/>
          <a:p>
            <a:endParaRPr lang="de-DE"/>
          </a:p>
        </p:txBody>
      </p:sp>
      <p:sp>
        <p:nvSpPr>
          <p:cNvPr id="172093" name="Line 61"/>
          <p:cNvSpPr>
            <a:spLocks noChangeShapeType="1"/>
          </p:cNvSpPr>
          <p:nvPr/>
        </p:nvSpPr>
        <p:spPr bwMode="auto">
          <a:xfrm>
            <a:off x="7772400" y="1981200"/>
            <a:ext cx="1219200" cy="0"/>
          </a:xfrm>
          <a:prstGeom prst="line">
            <a:avLst/>
          </a:prstGeom>
          <a:noFill/>
          <a:ln w="146050">
            <a:solidFill>
              <a:srgbClr val="008000"/>
            </a:solidFill>
            <a:round/>
            <a:headEnd/>
            <a:tailEnd type="triangle" w="med" len="med"/>
          </a:ln>
        </p:spPr>
        <p:txBody>
          <a:bodyPr/>
          <a:lstStyle/>
          <a:p>
            <a:endParaRPr lang="de-DE"/>
          </a:p>
        </p:txBody>
      </p:sp>
      <p:graphicFrame>
        <p:nvGraphicFramePr>
          <p:cNvPr id="1029" name="Object 62"/>
          <p:cNvGraphicFramePr>
            <a:graphicFrameLocks noChangeAspect="1"/>
          </p:cNvGraphicFramePr>
          <p:nvPr/>
        </p:nvGraphicFramePr>
        <p:xfrm>
          <a:off x="5715000" y="1066800"/>
          <a:ext cx="2590800" cy="1774825"/>
        </p:xfrm>
        <a:graphic>
          <a:graphicData uri="http://schemas.openxmlformats.org/presentationml/2006/ole">
            <p:oleObj spid="_x0000_s1029" name="Paint Shop Pro Image" r:id="rId7" imgW="5209756" imgH="3570732" progId="">
              <p:embed/>
            </p:oleObj>
          </a:graphicData>
        </a:graphic>
      </p:graphicFrame>
      <p:sp>
        <p:nvSpPr>
          <p:cNvPr id="172095" name="Text Box 63"/>
          <p:cNvSpPr txBox="1">
            <a:spLocks noChangeArrowheads="1"/>
          </p:cNvSpPr>
          <p:nvPr/>
        </p:nvSpPr>
        <p:spPr bwMode="auto">
          <a:xfrm>
            <a:off x="5715000" y="1143000"/>
            <a:ext cx="1143000" cy="581025"/>
          </a:xfrm>
          <a:prstGeom prst="rect">
            <a:avLst/>
          </a:prstGeom>
          <a:noFill/>
          <a:ln w="9525">
            <a:noFill/>
            <a:miter lim="800000"/>
            <a:headEnd/>
            <a:tailEnd/>
          </a:ln>
        </p:spPr>
        <p:txBody>
          <a:bodyPr>
            <a:spAutoFit/>
          </a:bodyPr>
          <a:lstStyle/>
          <a:p>
            <a:pPr eaLnBrk="1" hangingPunct="1"/>
            <a:r>
              <a:rPr lang="de-DE" sz="1600"/>
              <a:t>Unter-nehmen</a:t>
            </a:r>
          </a:p>
        </p:txBody>
      </p:sp>
      <p:sp>
        <p:nvSpPr>
          <p:cNvPr id="1040" name="Line 64"/>
          <p:cNvSpPr>
            <a:spLocks noChangeShapeType="1"/>
          </p:cNvSpPr>
          <p:nvPr/>
        </p:nvSpPr>
        <p:spPr bwMode="auto">
          <a:xfrm>
            <a:off x="6781800" y="457200"/>
            <a:ext cx="0" cy="609600"/>
          </a:xfrm>
          <a:prstGeom prst="line">
            <a:avLst/>
          </a:prstGeom>
          <a:noFill/>
          <a:ln w="38100">
            <a:solidFill>
              <a:srgbClr val="FF0000"/>
            </a:solidFill>
            <a:round/>
            <a:headEnd/>
            <a:tailEnd type="triangle" w="med" len="med"/>
          </a:ln>
        </p:spPr>
        <p:txBody>
          <a:bodyPr anchor="ctr">
            <a:spAutoFit/>
          </a:bodyPr>
          <a:lstStyle/>
          <a:p>
            <a:endParaRPr lang="de-DE"/>
          </a:p>
        </p:txBody>
      </p:sp>
      <p:sp>
        <p:nvSpPr>
          <p:cNvPr id="172097" name="Text Box 65"/>
          <p:cNvSpPr txBox="1">
            <a:spLocks noChangeArrowheads="1"/>
          </p:cNvSpPr>
          <p:nvPr/>
        </p:nvSpPr>
        <p:spPr bwMode="auto">
          <a:xfrm>
            <a:off x="5715000" y="76200"/>
            <a:ext cx="1981200" cy="314325"/>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r>
              <a:rPr lang="de-DE"/>
              <a:t>Unternehmenszweck</a:t>
            </a:r>
          </a:p>
        </p:txBody>
      </p:sp>
      <p:sp>
        <p:nvSpPr>
          <p:cNvPr id="1042" name="Line 66"/>
          <p:cNvSpPr>
            <a:spLocks noChangeShapeType="1"/>
          </p:cNvSpPr>
          <p:nvPr/>
        </p:nvSpPr>
        <p:spPr bwMode="auto">
          <a:xfrm flipH="1">
            <a:off x="2590800" y="228600"/>
            <a:ext cx="3124200" cy="0"/>
          </a:xfrm>
          <a:prstGeom prst="line">
            <a:avLst/>
          </a:prstGeom>
          <a:noFill/>
          <a:ln w="38100">
            <a:solidFill>
              <a:schemeClr val="tx1"/>
            </a:solidFill>
            <a:round/>
            <a:headEnd/>
            <a:tailEnd/>
          </a:ln>
        </p:spPr>
        <p:txBody>
          <a:bodyPr anchor="ctr">
            <a:spAutoFit/>
          </a:bodyPr>
          <a:lstStyle/>
          <a:p>
            <a:endParaRPr lang="de-DE"/>
          </a:p>
        </p:txBody>
      </p:sp>
      <p:sp>
        <p:nvSpPr>
          <p:cNvPr id="1043" name="Line 67"/>
          <p:cNvSpPr>
            <a:spLocks noChangeShapeType="1"/>
          </p:cNvSpPr>
          <p:nvPr/>
        </p:nvSpPr>
        <p:spPr bwMode="auto">
          <a:xfrm>
            <a:off x="2590800" y="228600"/>
            <a:ext cx="0" cy="685800"/>
          </a:xfrm>
          <a:prstGeom prst="line">
            <a:avLst/>
          </a:prstGeom>
          <a:noFill/>
          <a:ln w="38100">
            <a:solidFill>
              <a:schemeClr val="tx1"/>
            </a:solidFill>
            <a:round/>
            <a:headEnd/>
            <a:tailEnd type="triangle" w="med" len="med"/>
          </a:ln>
        </p:spPr>
        <p:txBody>
          <a:bodyPr anchor="ctr">
            <a:spAutoFit/>
          </a:bodyPr>
          <a:lstStyle/>
          <a:p>
            <a:endParaRPr lang="de-DE"/>
          </a:p>
        </p:txBody>
      </p:sp>
      <p:sp>
        <p:nvSpPr>
          <p:cNvPr id="1044" name="Text Box 68"/>
          <p:cNvSpPr txBox="1">
            <a:spLocks noChangeArrowheads="1"/>
          </p:cNvSpPr>
          <p:nvPr/>
        </p:nvSpPr>
        <p:spPr bwMode="auto">
          <a:xfrm>
            <a:off x="304800" y="3657600"/>
            <a:ext cx="8077200" cy="336550"/>
          </a:xfrm>
          <a:prstGeom prst="rect">
            <a:avLst/>
          </a:prstGeom>
          <a:noFill/>
          <a:ln w="9525">
            <a:noFill/>
            <a:miter lim="800000"/>
            <a:headEnd/>
            <a:tailEnd/>
          </a:ln>
        </p:spPr>
        <p:txBody>
          <a:bodyPr anchor="ctr">
            <a:spAutoFit/>
          </a:bodyPr>
          <a:lstStyle/>
          <a:p>
            <a:pPr eaLnBrk="1" hangingPunct="1"/>
            <a:r>
              <a:rPr lang="de-DE" sz="1600">
                <a:solidFill>
                  <a:srgbClr val="0000FF"/>
                </a:solidFill>
              </a:rPr>
              <a:t>Vermögensgegenstände</a:t>
            </a:r>
            <a:r>
              <a:rPr lang="de-DE" sz="1600"/>
              <a:t> </a:t>
            </a:r>
            <a:r>
              <a:rPr lang="de-DE"/>
              <a:t>(als Sachgüter, Finanzwerte, immaterielle Güter)</a:t>
            </a:r>
            <a:r>
              <a:rPr lang="de-DE" sz="1600"/>
              <a:t> ...</a:t>
            </a:r>
            <a:endParaRPr lang="de-DE"/>
          </a:p>
        </p:txBody>
      </p:sp>
      <p:sp>
        <p:nvSpPr>
          <p:cNvPr id="1045" name="Line 70"/>
          <p:cNvSpPr>
            <a:spLocks noChangeShapeType="1"/>
          </p:cNvSpPr>
          <p:nvPr/>
        </p:nvSpPr>
        <p:spPr bwMode="auto">
          <a:xfrm>
            <a:off x="6324600" y="609600"/>
            <a:ext cx="0" cy="457200"/>
          </a:xfrm>
          <a:prstGeom prst="line">
            <a:avLst/>
          </a:prstGeom>
          <a:noFill/>
          <a:ln w="38100">
            <a:solidFill>
              <a:srgbClr val="0000FF"/>
            </a:solidFill>
            <a:round/>
            <a:headEnd/>
            <a:tailEnd type="triangle" w="med" len="med"/>
          </a:ln>
        </p:spPr>
        <p:txBody>
          <a:bodyPr anchor="ctr">
            <a:spAutoFit/>
          </a:bodyPr>
          <a:lstStyle/>
          <a:p>
            <a:endParaRPr lang="de-DE"/>
          </a:p>
        </p:txBody>
      </p:sp>
      <p:sp>
        <p:nvSpPr>
          <p:cNvPr id="1046" name="Line 71"/>
          <p:cNvSpPr>
            <a:spLocks noChangeShapeType="1"/>
          </p:cNvSpPr>
          <p:nvPr/>
        </p:nvSpPr>
        <p:spPr bwMode="auto">
          <a:xfrm>
            <a:off x="3124200" y="609600"/>
            <a:ext cx="0" cy="304800"/>
          </a:xfrm>
          <a:prstGeom prst="line">
            <a:avLst/>
          </a:prstGeom>
          <a:noFill/>
          <a:ln w="38100">
            <a:solidFill>
              <a:srgbClr val="0000FF"/>
            </a:solidFill>
            <a:round/>
            <a:headEnd/>
            <a:tailEnd type="triangle" w="med" len="med"/>
          </a:ln>
        </p:spPr>
        <p:txBody>
          <a:bodyPr anchor="ctr">
            <a:spAutoFit/>
          </a:bodyPr>
          <a:lstStyle/>
          <a:p>
            <a:endParaRPr lang="de-DE"/>
          </a:p>
        </p:txBody>
      </p:sp>
      <p:sp>
        <p:nvSpPr>
          <p:cNvPr id="1047" name="Line 72"/>
          <p:cNvSpPr>
            <a:spLocks noChangeShapeType="1"/>
          </p:cNvSpPr>
          <p:nvPr/>
        </p:nvSpPr>
        <p:spPr bwMode="auto">
          <a:xfrm>
            <a:off x="3124200" y="609600"/>
            <a:ext cx="3200400" cy="0"/>
          </a:xfrm>
          <a:prstGeom prst="line">
            <a:avLst/>
          </a:prstGeom>
          <a:noFill/>
          <a:ln w="38100">
            <a:solidFill>
              <a:srgbClr val="0000FF"/>
            </a:solidFill>
            <a:round/>
            <a:headEnd/>
            <a:tailEnd/>
          </a:ln>
        </p:spPr>
        <p:txBody>
          <a:bodyPr anchor="ctr">
            <a:spAutoFit/>
          </a:bodyPr>
          <a:lstStyle/>
          <a:p>
            <a:endParaRPr lang="de-DE"/>
          </a:p>
        </p:txBody>
      </p:sp>
      <p:sp>
        <p:nvSpPr>
          <p:cNvPr id="1048" name="Text Box 73"/>
          <p:cNvSpPr txBox="1">
            <a:spLocks noChangeArrowheads="1"/>
          </p:cNvSpPr>
          <p:nvPr/>
        </p:nvSpPr>
        <p:spPr bwMode="auto">
          <a:xfrm>
            <a:off x="3429000" y="457200"/>
            <a:ext cx="2209800" cy="284163"/>
          </a:xfrm>
          <a:prstGeom prst="rect">
            <a:avLst/>
          </a:prstGeom>
          <a:solidFill>
            <a:srgbClr val="F1FFCB"/>
          </a:solidFill>
          <a:ln w="9525">
            <a:solidFill>
              <a:schemeClr val="tx1"/>
            </a:solidFill>
            <a:miter lim="800000"/>
            <a:headEnd/>
            <a:tailEnd/>
          </a:ln>
        </p:spPr>
        <p:txBody>
          <a:bodyPr anchor="ctr">
            <a:spAutoFit/>
          </a:bodyPr>
          <a:lstStyle/>
          <a:p>
            <a:pPr algn="ctr" eaLnBrk="1" hangingPunct="1"/>
            <a:r>
              <a:rPr lang="de-DE" sz="1200"/>
              <a:t>wirtschaftliches Eigentum</a:t>
            </a:r>
          </a:p>
        </p:txBody>
      </p:sp>
      <p:sp>
        <p:nvSpPr>
          <p:cNvPr id="1049" name="Text Box 75"/>
          <p:cNvSpPr txBox="1">
            <a:spLocks noChangeArrowheads="1"/>
          </p:cNvSpPr>
          <p:nvPr/>
        </p:nvSpPr>
        <p:spPr bwMode="auto">
          <a:xfrm>
            <a:off x="762000" y="4724400"/>
            <a:ext cx="6858000" cy="304800"/>
          </a:xfrm>
          <a:prstGeom prst="rect">
            <a:avLst/>
          </a:prstGeom>
          <a:noFill/>
          <a:ln w="9525">
            <a:noFill/>
            <a:miter lim="800000"/>
            <a:headEnd/>
            <a:tailEnd/>
          </a:ln>
        </p:spPr>
        <p:txBody>
          <a:bodyPr anchor="ctr">
            <a:spAutoFit/>
          </a:bodyPr>
          <a:lstStyle/>
          <a:p>
            <a:pPr eaLnBrk="1" hangingPunct="1"/>
            <a:r>
              <a:rPr lang="de-DE"/>
              <a:t>... repräsentieren einen </a:t>
            </a:r>
            <a:r>
              <a:rPr lang="de-DE" i="1"/>
              <a:t>wirtschaftlichen Wert</a:t>
            </a:r>
            <a:r>
              <a:rPr lang="de-DE"/>
              <a:t> und spiegeln jetzige und künftige</a:t>
            </a:r>
          </a:p>
        </p:txBody>
      </p:sp>
      <p:sp>
        <p:nvSpPr>
          <p:cNvPr id="1050" name="Text Box 76"/>
          <p:cNvSpPr txBox="1">
            <a:spLocks noChangeArrowheads="1"/>
          </p:cNvSpPr>
          <p:nvPr/>
        </p:nvSpPr>
        <p:spPr bwMode="auto">
          <a:xfrm>
            <a:off x="762000" y="5410200"/>
            <a:ext cx="8382000" cy="304800"/>
          </a:xfrm>
          <a:prstGeom prst="rect">
            <a:avLst/>
          </a:prstGeom>
          <a:noFill/>
          <a:ln w="9525">
            <a:noFill/>
            <a:miter lim="800000"/>
            <a:headEnd/>
            <a:tailEnd/>
          </a:ln>
        </p:spPr>
        <p:txBody>
          <a:bodyPr anchor="ctr">
            <a:spAutoFit/>
          </a:bodyPr>
          <a:lstStyle/>
          <a:p>
            <a:pPr eaLnBrk="1" hangingPunct="1"/>
            <a:r>
              <a:rPr lang="de-DE"/>
              <a:t>... sind </a:t>
            </a:r>
            <a:r>
              <a:rPr lang="de-DE" i="1"/>
              <a:t>selbständig bewertbar</a:t>
            </a:r>
            <a:r>
              <a:rPr lang="de-DE"/>
              <a:t>, und zwar zu Anschaffungs- bzw. Herstellungskosten,</a:t>
            </a:r>
          </a:p>
        </p:txBody>
      </p:sp>
      <p:sp>
        <p:nvSpPr>
          <p:cNvPr id="1051" name="Text Box 77"/>
          <p:cNvSpPr txBox="1">
            <a:spLocks noChangeArrowheads="1"/>
          </p:cNvSpPr>
          <p:nvPr/>
        </p:nvSpPr>
        <p:spPr bwMode="auto">
          <a:xfrm>
            <a:off x="762000" y="5867400"/>
            <a:ext cx="8382000" cy="304800"/>
          </a:xfrm>
          <a:prstGeom prst="rect">
            <a:avLst/>
          </a:prstGeom>
          <a:noFill/>
          <a:ln w="9525">
            <a:noFill/>
            <a:miter lim="800000"/>
            <a:headEnd/>
            <a:tailEnd/>
          </a:ln>
        </p:spPr>
        <p:txBody>
          <a:bodyPr anchor="ctr">
            <a:spAutoFit/>
          </a:bodyPr>
          <a:lstStyle/>
          <a:p>
            <a:pPr eaLnBrk="1" hangingPunct="1"/>
            <a:r>
              <a:rPr lang="de-DE"/>
              <a:t>... sind </a:t>
            </a:r>
            <a:r>
              <a:rPr lang="de-DE" i="1"/>
              <a:t>selbständig verkehrfähig</a:t>
            </a:r>
            <a:r>
              <a:rPr lang="de-DE"/>
              <a:t>, d. h. nutzbar und veräußerbar,</a:t>
            </a:r>
          </a:p>
        </p:txBody>
      </p:sp>
      <p:sp>
        <p:nvSpPr>
          <p:cNvPr id="1052" name="Text Box 78"/>
          <p:cNvSpPr txBox="1">
            <a:spLocks noChangeArrowheads="1"/>
          </p:cNvSpPr>
          <p:nvPr/>
        </p:nvSpPr>
        <p:spPr bwMode="auto">
          <a:xfrm>
            <a:off x="914400" y="5029200"/>
            <a:ext cx="4724400" cy="304800"/>
          </a:xfrm>
          <a:prstGeom prst="rect">
            <a:avLst/>
          </a:prstGeom>
          <a:noFill/>
          <a:ln w="9525">
            <a:noFill/>
            <a:miter lim="800000"/>
            <a:headEnd/>
            <a:tailEnd/>
          </a:ln>
        </p:spPr>
        <p:txBody>
          <a:bodyPr>
            <a:spAutoFit/>
          </a:bodyPr>
          <a:lstStyle/>
          <a:p>
            <a:pPr eaLnBrk="1" hangingPunct="1"/>
            <a:r>
              <a:rPr lang="de-DE"/>
              <a:t> </a:t>
            </a:r>
            <a:r>
              <a:rPr lang="de-DE" i="1"/>
              <a:t>Nutzenspotenziale</a:t>
            </a:r>
            <a:r>
              <a:rPr lang="de-DE"/>
              <a:t> wider,</a:t>
            </a:r>
          </a:p>
        </p:txBody>
      </p:sp>
      <p:sp>
        <p:nvSpPr>
          <p:cNvPr id="1053" name="Text Box 80"/>
          <p:cNvSpPr txBox="1">
            <a:spLocks noChangeArrowheads="1"/>
          </p:cNvSpPr>
          <p:nvPr/>
        </p:nvSpPr>
        <p:spPr bwMode="auto">
          <a:xfrm>
            <a:off x="762000" y="6324600"/>
            <a:ext cx="8229600" cy="304800"/>
          </a:xfrm>
          <a:prstGeom prst="rect">
            <a:avLst/>
          </a:prstGeom>
          <a:noFill/>
          <a:ln w="9525">
            <a:noFill/>
            <a:miter lim="800000"/>
            <a:headEnd/>
            <a:tailEnd/>
          </a:ln>
        </p:spPr>
        <p:txBody>
          <a:bodyPr anchor="ctr">
            <a:spAutoFit/>
          </a:bodyPr>
          <a:lstStyle/>
          <a:p>
            <a:pPr eaLnBrk="1" hangingPunct="1"/>
            <a:r>
              <a:rPr lang="de-DE"/>
              <a:t>... sind abnutzbar (wie Sachgüter u. a.) oder nicht-abnutzbar (wie Grundstücke u. a.).</a:t>
            </a:r>
          </a:p>
        </p:txBody>
      </p:sp>
      <p:graphicFrame>
        <p:nvGraphicFramePr>
          <p:cNvPr id="1030" name="Object 6"/>
          <p:cNvGraphicFramePr>
            <a:graphicFrameLocks noChangeAspect="1"/>
          </p:cNvGraphicFramePr>
          <p:nvPr/>
        </p:nvGraphicFramePr>
        <p:xfrm>
          <a:off x="3048000" y="2057400"/>
          <a:ext cx="838200" cy="820738"/>
        </p:xfrm>
        <a:graphic>
          <a:graphicData uri="http://schemas.openxmlformats.org/presentationml/2006/ole">
            <p:oleObj spid="_x0000_s1030" name="Paint Shop Pro Image" r:id="rId8" imgW="1171049" imgH="1200325" progId="">
              <p:embed/>
            </p:oleObj>
          </a:graphicData>
        </a:graphic>
      </p:graphicFrame>
      <p:sp>
        <p:nvSpPr>
          <p:cNvPr id="1054" name="AutoShape 86"/>
          <p:cNvSpPr>
            <a:spLocks noChangeArrowheads="1"/>
          </p:cNvSpPr>
          <p:nvPr/>
        </p:nvSpPr>
        <p:spPr bwMode="auto">
          <a:xfrm>
            <a:off x="2057400" y="2057400"/>
            <a:ext cx="762000" cy="762000"/>
          </a:xfrm>
          <a:prstGeom prst="flowChartDocument">
            <a:avLst/>
          </a:prstGeom>
          <a:solidFill>
            <a:srgbClr val="F1FFCB"/>
          </a:solidFill>
          <a:ln w="12700">
            <a:solidFill>
              <a:schemeClr val="tx1"/>
            </a:solidFill>
            <a:miter lim="800000"/>
            <a:headEnd/>
            <a:tailEnd/>
          </a:ln>
        </p:spPr>
        <p:txBody>
          <a:bodyPr wrap="none" anchor="ctr"/>
          <a:lstStyle/>
          <a:p>
            <a:pPr eaLnBrk="1" hangingPunct="1"/>
            <a:endParaRPr lang="de-DE"/>
          </a:p>
        </p:txBody>
      </p:sp>
      <p:sp>
        <p:nvSpPr>
          <p:cNvPr id="1055" name="Text Box 87"/>
          <p:cNvSpPr txBox="1">
            <a:spLocks noChangeArrowheads="1"/>
          </p:cNvSpPr>
          <p:nvPr/>
        </p:nvSpPr>
        <p:spPr bwMode="auto">
          <a:xfrm>
            <a:off x="2057400" y="2133600"/>
            <a:ext cx="838200" cy="244475"/>
          </a:xfrm>
          <a:prstGeom prst="rect">
            <a:avLst/>
          </a:prstGeom>
          <a:noFill/>
          <a:ln w="9525">
            <a:noFill/>
            <a:miter lim="800000"/>
            <a:headEnd/>
            <a:tailEnd/>
          </a:ln>
        </p:spPr>
        <p:txBody>
          <a:bodyPr>
            <a:spAutoFit/>
          </a:bodyPr>
          <a:lstStyle/>
          <a:p>
            <a:pPr eaLnBrk="1" hangingPunct="1"/>
            <a:r>
              <a:rPr lang="de-DE" sz="1000"/>
              <a:t>Rechnung</a:t>
            </a:r>
          </a:p>
        </p:txBody>
      </p:sp>
      <p:sp>
        <p:nvSpPr>
          <p:cNvPr id="1056" name="Line 88"/>
          <p:cNvSpPr>
            <a:spLocks noChangeShapeType="1"/>
          </p:cNvSpPr>
          <p:nvPr/>
        </p:nvSpPr>
        <p:spPr bwMode="auto">
          <a:xfrm>
            <a:off x="2209800" y="2438400"/>
            <a:ext cx="304800" cy="0"/>
          </a:xfrm>
          <a:prstGeom prst="line">
            <a:avLst/>
          </a:prstGeom>
          <a:noFill/>
          <a:ln w="19050">
            <a:solidFill>
              <a:schemeClr val="tx1"/>
            </a:solidFill>
            <a:round/>
            <a:headEnd/>
            <a:tailEnd/>
          </a:ln>
        </p:spPr>
        <p:txBody>
          <a:bodyPr wrap="none" anchor="ctr">
            <a:spAutoFit/>
          </a:bodyPr>
          <a:lstStyle/>
          <a:p>
            <a:endParaRPr lang="de-DE"/>
          </a:p>
        </p:txBody>
      </p:sp>
      <p:sp>
        <p:nvSpPr>
          <p:cNvPr id="1057" name="Line 89"/>
          <p:cNvSpPr>
            <a:spLocks noChangeShapeType="1"/>
          </p:cNvSpPr>
          <p:nvPr/>
        </p:nvSpPr>
        <p:spPr bwMode="auto">
          <a:xfrm>
            <a:off x="2286000" y="2514600"/>
            <a:ext cx="304800" cy="0"/>
          </a:xfrm>
          <a:prstGeom prst="line">
            <a:avLst/>
          </a:prstGeom>
          <a:noFill/>
          <a:ln w="19050">
            <a:solidFill>
              <a:schemeClr val="tx1"/>
            </a:solidFill>
            <a:round/>
            <a:headEnd/>
            <a:tailEnd/>
          </a:ln>
        </p:spPr>
        <p:txBody>
          <a:bodyPr wrap="none" anchor="ctr">
            <a:spAutoFit/>
          </a:bodyPr>
          <a:lstStyle/>
          <a:p>
            <a:endParaRPr lang="de-DE"/>
          </a:p>
        </p:txBody>
      </p:sp>
      <p:sp>
        <p:nvSpPr>
          <p:cNvPr id="1058" name="Line 90"/>
          <p:cNvSpPr>
            <a:spLocks noChangeShapeType="1"/>
          </p:cNvSpPr>
          <p:nvPr/>
        </p:nvSpPr>
        <p:spPr bwMode="auto">
          <a:xfrm>
            <a:off x="2362200" y="2590800"/>
            <a:ext cx="304800" cy="0"/>
          </a:xfrm>
          <a:prstGeom prst="line">
            <a:avLst/>
          </a:prstGeom>
          <a:noFill/>
          <a:ln w="19050">
            <a:solidFill>
              <a:schemeClr val="tx1"/>
            </a:solidFill>
            <a:round/>
            <a:headEnd/>
            <a:tailEnd/>
          </a:ln>
        </p:spPr>
        <p:txBody>
          <a:bodyPr wrap="none" anchor="ctr">
            <a:spAutoFit/>
          </a:bodyPr>
          <a:lstStyle/>
          <a:p>
            <a:endParaRPr lang="de-DE"/>
          </a:p>
        </p:txBody>
      </p:sp>
      <p:sp>
        <p:nvSpPr>
          <p:cNvPr id="1059" name="Line 95"/>
          <p:cNvSpPr>
            <a:spLocks noChangeShapeType="1"/>
          </p:cNvSpPr>
          <p:nvPr/>
        </p:nvSpPr>
        <p:spPr bwMode="auto">
          <a:xfrm>
            <a:off x="2057400" y="3048000"/>
            <a:ext cx="0" cy="609600"/>
          </a:xfrm>
          <a:prstGeom prst="line">
            <a:avLst/>
          </a:prstGeom>
          <a:noFill/>
          <a:ln w="57150">
            <a:solidFill>
              <a:schemeClr val="tx1"/>
            </a:solidFill>
            <a:round/>
            <a:headEnd/>
            <a:tailEnd type="triangle" w="med" len="med"/>
          </a:ln>
        </p:spPr>
        <p:txBody>
          <a:bodyPr anchor="ctr">
            <a:spAutoFit/>
          </a:bodyPr>
          <a:lstStyle/>
          <a:p>
            <a:endParaRPr lang="de-DE"/>
          </a:p>
        </p:txBody>
      </p:sp>
      <p:sp>
        <p:nvSpPr>
          <p:cNvPr id="1060" name="Text Box 96"/>
          <p:cNvSpPr txBox="1">
            <a:spLocks noChangeArrowheads="1"/>
          </p:cNvSpPr>
          <p:nvPr/>
        </p:nvSpPr>
        <p:spPr bwMode="auto">
          <a:xfrm>
            <a:off x="762000" y="4114800"/>
            <a:ext cx="8229600" cy="304800"/>
          </a:xfrm>
          <a:prstGeom prst="rect">
            <a:avLst/>
          </a:prstGeom>
          <a:noFill/>
          <a:ln w="9525">
            <a:noFill/>
            <a:miter lim="800000"/>
            <a:headEnd/>
            <a:tailEnd/>
          </a:ln>
        </p:spPr>
        <p:txBody>
          <a:bodyPr anchor="ctr">
            <a:spAutoFit/>
          </a:bodyPr>
          <a:lstStyle/>
          <a:p>
            <a:pPr eaLnBrk="1" hangingPunct="1"/>
            <a:r>
              <a:rPr lang="de-DE"/>
              <a:t>... sind körperlich fassbar (z. B. Sachgüter) oder nicht-körperlich fassbar (z. B. Wert-</a:t>
            </a:r>
          </a:p>
        </p:txBody>
      </p:sp>
      <p:sp>
        <p:nvSpPr>
          <p:cNvPr id="1061" name="Text Box 97"/>
          <p:cNvSpPr txBox="1">
            <a:spLocks noChangeArrowheads="1"/>
          </p:cNvSpPr>
          <p:nvPr/>
        </p:nvSpPr>
        <p:spPr bwMode="auto">
          <a:xfrm>
            <a:off x="914400" y="4343400"/>
            <a:ext cx="4724400" cy="304800"/>
          </a:xfrm>
          <a:prstGeom prst="rect">
            <a:avLst/>
          </a:prstGeom>
          <a:noFill/>
          <a:ln w="9525">
            <a:noFill/>
            <a:miter lim="800000"/>
            <a:headEnd/>
            <a:tailEnd/>
          </a:ln>
        </p:spPr>
        <p:txBody>
          <a:bodyPr>
            <a:spAutoFit/>
          </a:bodyPr>
          <a:lstStyle/>
          <a:p>
            <a:pPr eaLnBrk="1" hangingPunct="1"/>
            <a:r>
              <a:rPr lang="de-DE"/>
              <a:t> papiere, Forderungen, liquide Mittel),</a:t>
            </a:r>
          </a:p>
        </p:txBody>
      </p:sp>
      <p:sp>
        <p:nvSpPr>
          <p:cNvPr id="1063"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
        <p:nvSpPr>
          <p:cNvPr id="1064" name="Text Box 40"/>
          <p:cNvSpPr txBox="1">
            <a:spLocks noChangeArrowheads="1"/>
          </p:cNvSpPr>
          <p:nvPr/>
        </p:nvSpPr>
        <p:spPr bwMode="auto">
          <a:xfrm>
            <a:off x="0" y="0"/>
            <a:ext cx="2209800" cy="581025"/>
          </a:xfrm>
          <a:prstGeom prst="rect">
            <a:avLst/>
          </a:prstGeom>
          <a:noFill/>
          <a:ln w="9525">
            <a:noFill/>
            <a:miter lim="800000"/>
            <a:headEnd/>
            <a:tailEnd/>
          </a:ln>
          <a:effectLst/>
        </p:spPr>
        <p:txBody>
          <a:bodyPr>
            <a:spAutoFit/>
          </a:bodyPr>
          <a:lstStyle/>
          <a:p>
            <a:pPr eaLnBrk="1" hangingPunct="1"/>
            <a:r>
              <a:rPr lang="de-DE" sz="1600"/>
              <a:t>Vermögens-gegenstände</a:t>
            </a:r>
          </a:p>
        </p:txBody>
      </p:sp>
      <p:sp>
        <p:nvSpPr>
          <p:cNvPr id="1065" name="Rectangle 47"/>
          <p:cNvSpPr>
            <a:spLocks noChangeArrowheads="1"/>
          </p:cNvSpPr>
          <p:nvPr/>
        </p:nvSpPr>
        <p:spPr bwMode="auto">
          <a:xfrm>
            <a:off x="457200" y="2133600"/>
            <a:ext cx="533400" cy="355600"/>
          </a:xfrm>
          <a:prstGeom prst="rect">
            <a:avLst/>
          </a:prstGeom>
          <a:solidFill>
            <a:srgbClr val="E7E7E7"/>
          </a:solidFill>
          <a:ln w="19050">
            <a:solidFill>
              <a:schemeClr val="tx1"/>
            </a:solidFill>
            <a:miter lim="800000"/>
            <a:headEnd/>
            <a:tailEnd/>
          </a:ln>
          <a:effectLst>
            <a:outerShdw dist="35921" dir="2700000" algn="ctr" rotWithShape="0">
              <a:schemeClr val="bg2"/>
            </a:outerShdw>
          </a:effectLst>
        </p:spPr>
        <p:txBody>
          <a:bodyPr anchor="ctr">
            <a:spAutoFit/>
          </a:bodyPr>
          <a:lstStyle/>
          <a:p>
            <a:pPr eaLnBrk="1" hangingPunct="1"/>
            <a:endParaRPr lang="de-DE" sz="1600"/>
          </a:p>
        </p:txBody>
      </p:sp>
      <p:sp>
        <p:nvSpPr>
          <p:cNvPr id="1066" name="Rectangle 48"/>
          <p:cNvSpPr>
            <a:spLocks noChangeArrowheads="1"/>
          </p:cNvSpPr>
          <p:nvPr/>
        </p:nvSpPr>
        <p:spPr bwMode="auto">
          <a:xfrm>
            <a:off x="838200" y="2286000"/>
            <a:ext cx="457200" cy="355600"/>
          </a:xfrm>
          <a:prstGeom prst="rect">
            <a:avLst/>
          </a:prstGeom>
          <a:solidFill>
            <a:srgbClr val="E7E7E7"/>
          </a:solidFill>
          <a:ln w="19050">
            <a:solidFill>
              <a:schemeClr val="tx1"/>
            </a:solidFill>
            <a:miter lim="800000"/>
            <a:headEnd/>
            <a:tailEnd/>
          </a:ln>
          <a:effectLst>
            <a:outerShdw dist="35921" dir="2700000" algn="ctr" rotWithShape="0">
              <a:schemeClr val="bg2"/>
            </a:outerShdw>
          </a:effectLst>
        </p:spPr>
        <p:txBody>
          <a:bodyPr anchor="ctr">
            <a:spAutoFit/>
          </a:bodyPr>
          <a:lstStyle/>
          <a:p>
            <a:pPr eaLnBrk="1" hangingPunct="1"/>
            <a:endParaRPr lang="de-DE" sz="1600"/>
          </a:p>
        </p:txBody>
      </p:sp>
      <p:sp>
        <p:nvSpPr>
          <p:cNvPr id="1067" name="Rectangle 49"/>
          <p:cNvSpPr>
            <a:spLocks noChangeArrowheads="1"/>
          </p:cNvSpPr>
          <p:nvPr/>
        </p:nvSpPr>
        <p:spPr bwMode="auto">
          <a:xfrm>
            <a:off x="1219200" y="2438400"/>
            <a:ext cx="457200" cy="355600"/>
          </a:xfrm>
          <a:prstGeom prst="rect">
            <a:avLst/>
          </a:prstGeom>
          <a:solidFill>
            <a:srgbClr val="E7E7E7"/>
          </a:solidFill>
          <a:ln w="19050">
            <a:solidFill>
              <a:schemeClr val="tx1"/>
            </a:solidFill>
            <a:miter lim="800000"/>
            <a:headEnd/>
            <a:tailEnd/>
          </a:ln>
          <a:effectLst>
            <a:outerShdw dist="35921" dir="2700000" algn="ctr" rotWithShape="0">
              <a:schemeClr val="bg2"/>
            </a:outerShdw>
          </a:effectLst>
        </p:spPr>
        <p:txBody>
          <a:bodyPr anchor="ctr">
            <a:spAutoFit/>
          </a:bodyPr>
          <a:lstStyle/>
          <a:p>
            <a:pPr eaLnBrk="1" hangingPunct="1"/>
            <a:endParaRPr lang="de-DE"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wipe(left)">
                                      <p:cBhvr>
                                        <p:cTn id="7" dur="500"/>
                                        <p:tgtEl>
                                          <p:spTgt spid="10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2095"/>
                                        </p:tgtEl>
                                        <p:attrNameLst>
                                          <p:attrName>style.visibility</p:attrName>
                                        </p:attrNameLst>
                                      </p:cBhvr>
                                      <p:to>
                                        <p:strVal val="visible"/>
                                      </p:to>
                                    </p:set>
                                    <p:animEffect transition="in" filter="wipe(left)">
                                      <p:cBhvr>
                                        <p:cTn id="11" dur="500"/>
                                        <p:tgtEl>
                                          <p:spTgt spid="17209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2092"/>
                                        </p:tgtEl>
                                        <p:attrNameLst>
                                          <p:attrName>style.visibility</p:attrName>
                                        </p:attrNameLst>
                                      </p:cBhvr>
                                      <p:to>
                                        <p:strVal val="visible"/>
                                      </p:to>
                                    </p:set>
                                    <p:animEffect transition="in" filter="wipe(left)">
                                      <p:cBhvr>
                                        <p:cTn id="15" dur="500"/>
                                        <p:tgtEl>
                                          <p:spTgt spid="17209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2093"/>
                                        </p:tgtEl>
                                        <p:attrNameLst>
                                          <p:attrName>style.visibility</p:attrName>
                                        </p:attrNameLst>
                                      </p:cBhvr>
                                      <p:to>
                                        <p:strVal val="visible"/>
                                      </p:to>
                                    </p:set>
                                    <p:animEffect transition="in" filter="wipe(left)">
                                      <p:cBhvr>
                                        <p:cTn id="19" dur="500"/>
                                        <p:tgtEl>
                                          <p:spTgt spid="17209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72097"/>
                                        </p:tgtEl>
                                        <p:attrNameLst>
                                          <p:attrName>style.visibility</p:attrName>
                                        </p:attrNameLst>
                                      </p:cBhvr>
                                      <p:to>
                                        <p:strVal val="visible"/>
                                      </p:to>
                                    </p:set>
                                    <p:animEffect transition="in" filter="wipe(left)">
                                      <p:cBhvr>
                                        <p:cTn id="23" dur="500"/>
                                        <p:tgtEl>
                                          <p:spTgt spid="172097"/>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040"/>
                                        </p:tgtEl>
                                        <p:attrNameLst>
                                          <p:attrName>style.visibility</p:attrName>
                                        </p:attrNameLst>
                                      </p:cBhvr>
                                      <p:to>
                                        <p:strVal val="visible"/>
                                      </p:to>
                                    </p:set>
                                    <p:animEffect transition="in" filter="wipe(up)">
                                      <p:cBhvr>
                                        <p:cTn id="27" dur="500"/>
                                        <p:tgtEl>
                                          <p:spTgt spid="1040"/>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1042"/>
                                        </p:tgtEl>
                                        <p:attrNameLst>
                                          <p:attrName>style.visibility</p:attrName>
                                        </p:attrNameLst>
                                      </p:cBhvr>
                                      <p:to>
                                        <p:strVal val="visible"/>
                                      </p:to>
                                    </p:set>
                                    <p:animEffect transition="in" filter="wipe(right)">
                                      <p:cBhvr>
                                        <p:cTn id="31" dur="500"/>
                                        <p:tgtEl>
                                          <p:spTgt spid="1042"/>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043"/>
                                        </p:tgtEl>
                                        <p:attrNameLst>
                                          <p:attrName>style.visibility</p:attrName>
                                        </p:attrNameLst>
                                      </p:cBhvr>
                                      <p:to>
                                        <p:strVal val="visible"/>
                                      </p:to>
                                    </p:set>
                                    <p:animEffect transition="in" filter="wipe(up)">
                                      <p:cBhvr>
                                        <p:cTn id="35" dur="500"/>
                                        <p:tgtEl>
                                          <p:spTgt spid="104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031"/>
                                        </p:tgtEl>
                                        <p:attrNameLst>
                                          <p:attrName>style.visibility</p:attrName>
                                        </p:attrNameLst>
                                      </p:cBhvr>
                                      <p:to>
                                        <p:strVal val="visible"/>
                                      </p:to>
                                    </p:set>
                                    <p:animEffect transition="in" filter="wipe(left)">
                                      <p:cBhvr>
                                        <p:cTn id="39" dur="500"/>
                                        <p:tgtEl>
                                          <p:spTgt spid="1031"/>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033"/>
                                        </p:tgtEl>
                                        <p:attrNameLst>
                                          <p:attrName>style.visibility</p:attrName>
                                        </p:attrNameLst>
                                      </p:cBhvr>
                                      <p:to>
                                        <p:strVal val="visible"/>
                                      </p:to>
                                    </p:set>
                                    <p:animEffect transition="in" filter="wipe(left)">
                                      <p:cBhvr>
                                        <p:cTn id="43" dur="500"/>
                                        <p:tgtEl>
                                          <p:spTgt spid="103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032"/>
                                        </p:tgtEl>
                                        <p:attrNameLst>
                                          <p:attrName>style.visibility</p:attrName>
                                        </p:attrNameLst>
                                      </p:cBhvr>
                                      <p:to>
                                        <p:strVal val="visible"/>
                                      </p:to>
                                    </p:set>
                                    <p:animEffect transition="in" filter="wipe(left)">
                                      <p:cBhvr>
                                        <p:cTn id="48" dur="500"/>
                                        <p:tgtEl>
                                          <p:spTgt spid="1032"/>
                                        </p:tgtEl>
                                      </p:cBhvr>
                                    </p:animEffect>
                                  </p:childTnLst>
                                </p:cTn>
                              </p:par>
                            </p:childTnLst>
                          </p:cTn>
                        </p:par>
                        <p:par>
                          <p:cTn id="49" fill="hold">
                            <p:stCondLst>
                              <p:cond delay="500"/>
                            </p:stCondLst>
                            <p:childTnLst>
                              <p:par>
                                <p:cTn id="50" presetID="22" presetClass="entr" presetSubtype="8" fill="hold" nodeType="afterEffect">
                                  <p:stCondLst>
                                    <p:cond delay="0"/>
                                  </p:stCondLst>
                                  <p:childTnLst>
                                    <p:set>
                                      <p:cBhvr>
                                        <p:cTn id="51" dur="1" fill="hold">
                                          <p:stCondLst>
                                            <p:cond delay="0"/>
                                          </p:stCondLst>
                                        </p:cTn>
                                        <p:tgtEl>
                                          <p:spTgt spid="1026"/>
                                        </p:tgtEl>
                                        <p:attrNameLst>
                                          <p:attrName>style.visibility</p:attrName>
                                        </p:attrNameLst>
                                      </p:cBhvr>
                                      <p:to>
                                        <p:strVal val="visible"/>
                                      </p:to>
                                    </p:set>
                                    <p:animEffect transition="in" filter="wipe(left)">
                                      <p:cBhvr>
                                        <p:cTn id="52" dur="500"/>
                                        <p:tgtEl>
                                          <p:spTgt spid="1026"/>
                                        </p:tgtEl>
                                      </p:cBhvr>
                                    </p:animEffect>
                                  </p:childTnLst>
                                </p:cTn>
                              </p:par>
                            </p:childTnLst>
                          </p:cTn>
                        </p:par>
                        <p:par>
                          <p:cTn id="53" fill="hold">
                            <p:stCondLst>
                              <p:cond delay="1000"/>
                            </p:stCondLst>
                            <p:childTnLst>
                              <p:par>
                                <p:cTn id="54" presetID="22" presetClass="entr" presetSubtype="8" fill="hold" nodeType="afterEffect">
                                  <p:stCondLst>
                                    <p:cond delay="0"/>
                                  </p:stCondLst>
                                  <p:childTnLst>
                                    <p:set>
                                      <p:cBhvr>
                                        <p:cTn id="55" dur="1" fill="hold">
                                          <p:stCondLst>
                                            <p:cond delay="0"/>
                                          </p:stCondLst>
                                        </p:cTn>
                                        <p:tgtEl>
                                          <p:spTgt spid="1027"/>
                                        </p:tgtEl>
                                        <p:attrNameLst>
                                          <p:attrName>style.visibility</p:attrName>
                                        </p:attrNameLst>
                                      </p:cBhvr>
                                      <p:to>
                                        <p:strVal val="visible"/>
                                      </p:to>
                                    </p:set>
                                    <p:animEffect transition="in" filter="wipe(left)">
                                      <p:cBhvr>
                                        <p:cTn id="56" dur="500"/>
                                        <p:tgtEl>
                                          <p:spTgt spid="1027"/>
                                        </p:tgtEl>
                                      </p:cBhvr>
                                    </p:animEffect>
                                  </p:childTnLst>
                                </p:cTn>
                              </p:par>
                            </p:childTnLst>
                          </p:cTn>
                        </p:par>
                        <p:par>
                          <p:cTn id="57" fill="hold">
                            <p:stCondLst>
                              <p:cond delay="1500"/>
                            </p:stCondLst>
                            <p:childTnLst>
                              <p:par>
                                <p:cTn id="58" presetID="22" presetClass="entr" presetSubtype="8" fill="hold" grpId="0" nodeType="afterEffect">
                                  <p:stCondLst>
                                    <p:cond delay="0"/>
                                  </p:stCondLst>
                                  <p:childTnLst>
                                    <p:set>
                                      <p:cBhvr>
                                        <p:cTn id="59" dur="1" fill="hold">
                                          <p:stCondLst>
                                            <p:cond delay="0"/>
                                          </p:stCondLst>
                                        </p:cTn>
                                        <p:tgtEl>
                                          <p:spTgt spid="1065"/>
                                        </p:tgtEl>
                                        <p:attrNameLst>
                                          <p:attrName>style.visibility</p:attrName>
                                        </p:attrNameLst>
                                      </p:cBhvr>
                                      <p:to>
                                        <p:strVal val="visible"/>
                                      </p:to>
                                    </p:set>
                                    <p:animEffect transition="in" filter="wipe(left)">
                                      <p:cBhvr>
                                        <p:cTn id="60" dur="500"/>
                                        <p:tgtEl>
                                          <p:spTgt spid="1065"/>
                                        </p:tgtEl>
                                      </p:cBhvr>
                                    </p:animEffect>
                                  </p:childTnLst>
                                </p:cTn>
                              </p:par>
                            </p:childTnLst>
                          </p:cTn>
                        </p:par>
                        <p:par>
                          <p:cTn id="61" fill="hold">
                            <p:stCondLst>
                              <p:cond delay="2000"/>
                            </p:stCondLst>
                            <p:childTnLst>
                              <p:par>
                                <p:cTn id="62" presetID="22" presetClass="entr" presetSubtype="8" fill="hold" grpId="0" nodeType="afterEffect">
                                  <p:stCondLst>
                                    <p:cond delay="0"/>
                                  </p:stCondLst>
                                  <p:childTnLst>
                                    <p:set>
                                      <p:cBhvr>
                                        <p:cTn id="63" dur="1" fill="hold">
                                          <p:stCondLst>
                                            <p:cond delay="0"/>
                                          </p:stCondLst>
                                        </p:cTn>
                                        <p:tgtEl>
                                          <p:spTgt spid="1066"/>
                                        </p:tgtEl>
                                        <p:attrNameLst>
                                          <p:attrName>style.visibility</p:attrName>
                                        </p:attrNameLst>
                                      </p:cBhvr>
                                      <p:to>
                                        <p:strVal val="visible"/>
                                      </p:to>
                                    </p:set>
                                    <p:animEffect transition="in" filter="wipe(left)">
                                      <p:cBhvr>
                                        <p:cTn id="64" dur="500"/>
                                        <p:tgtEl>
                                          <p:spTgt spid="1066"/>
                                        </p:tgtEl>
                                      </p:cBhvr>
                                    </p:animEffect>
                                  </p:childTnLst>
                                </p:cTn>
                              </p:par>
                            </p:childTnLst>
                          </p:cTn>
                        </p:par>
                        <p:par>
                          <p:cTn id="65" fill="hold">
                            <p:stCondLst>
                              <p:cond delay="2500"/>
                            </p:stCondLst>
                            <p:childTnLst>
                              <p:par>
                                <p:cTn id="66" presetID="22" presetClass="entr" presetSubtype="8" fill="hold" grpId="0" nodeType="afterEffect">
                                  <p:stCondLst>
                                    <p:cond delay="0"/>
                                  </p:stCondLst>
                                  <p:childTnLst>
                                    <p:set>
                                      <p:cBhvr>
                                        <p:cTn id="67" dur="1" fill="hold">
                                          <p:stCondLst>
                                            <p:cond delay="0"/>
                                          </p:stCondLst>
                                        </p:cTn>
                                        <p:tgtEl>
                                          <p:spTgt spid="1067"/>
                                        </p:tgtEl>
                                        <p:attrNameLst>
                                          <p:attrName>style.visibility</p:attrName>
                                        </p:attrNameLst>
                                      </p:cBhvr>
                                      <p:to>
                                        <p:strVal val="visible"/>
                                      </p:to>
                                    </p:set>
                                    <p:animEffect transition="in" filter="wipe(left)">
                                      <p:cBhvr>
                                        <p:cTn id="68" dur="500"/>
                                        <p:tgtEl>
                                          <p:spTgt spid="1067"/>
                                        </p:tgtEl>
                                      </p:cBhvr>
                                    </p:animEffect>
                                  </p:childTnLst>
                                </p:cTn>
                              </p:par>
                            </p:childTnLst>
                          </p:cTn>
                        </p:par>
                        <p:par>
                          <p:cTn id="69" fill="hold">
                            <p:stCondLst>
                              <p:cond delay="3000"/>
                            </p:stCondLst>
                            <p:childTnLst>
                              <p:par>
                                <p:cTn id="70" presetID="22" presetClass="entr" presetSubtype="1" fill="hold" grpId="0" nodeType="afterEffect">
                                  <p:stCondLst>
                                    <p:cond delay="0"/>
                                  </p:stCondLst>
                                  <p:childTnLst>
                                    <p:set>
                                      <p:cBhvr>
                                        <p:cTn id="71" dur="1" fill="hold">
                                          <p:stCondLst>
                                            <p:cond delay="0"/>
                                          </p:stCondLst>
                                        </p:cTn>
                                        <p:tgtEl>
                                          <p:spTgt spid="1054"/>
                                        </p:tgtEl>
                                        <p:attrNameLst>
                                          <p:attrName>style.visibility</p:attrName>
                                        </p:attrNameLst>
                                      </p:cBhvr>
                                      <p:to>
                                        <p:strVal val="visible"/>
                                      </p:to>
                                    </p:set>
                                    <p:animEffect transition="in" filter="wipe(up)">
                                      <p:cBhvr>
                                        <p:cTn id="72" dur="500"/>
                                        <p:tgtEl>
                                          <p:spTgt spid="1054"/>
                                        </p:tgtEl>
                                      </p:cBhvr>
                                    </p:animEffect>
                                  </p:childTnLst>
                                </p:cTn>
                              </p:par>
                            </p:childTnLst>
                          </p:cTn>
                        </p:par>
                        <p:par>
                          <p:cTn id="73" fill="hold">
                            <p:stCondLst>
                              <p:cond delay="3500"/>
                            </p:stCondLst>
                            <p:childTnLst>
                              <p:par>
                                <p:cTn id="74" presetID="22" presetClass="entr" presetSubtype="8" fill="hold" grpId="0" nodeType="afterEffect">
                                  <p:stCondLst>
                                    <p:cond delay="0"/>
                                  </p:stCondLst>
                                  <p:childTnLst>
                                    <p:set>
                                      <p:cBhvr>
                                        <p:cTn id="75" dur="1" fill="hold">
                                          <p:stCondLst>
                                            <p:cond delay="0"/>
                                          </p:stCondLst>
                                        </p:cTn>
                                        <p:tgtEl>
                                          <p:spTgt spid="1055"/>
                                        </p:tgtEl>
                                        <p:attrNameLst>
                                          <p:attrName>style.visibility</p:attrName>
                                        </p:attrNameLst>
                                      </p:cBhvr>
                                      <p:to>
                                        <p:strVal val="visible"/>
                                      </p:to>
                                    </p:set>
                                    <p:animEffect transition="in" filter="wipe(left)">
                                      <p:cBhvr>
                                        <p:cTn id="76" dur="500"/>
                                        <p:tgtEl>
                                          <p:spTgt spid="1055"/>
                                        </p:tgtEl>
                                      </p:cBhvr>
                                    </p:animEffect>
                                  </p:childTnLst>
                                </p:cTn>
                              </p:par>
                            </p:childTnLst>
                          </p:cTn>
                        </p:par>
                        <p:par>
                          <p:cTn id="77" fill="hold">
                            <p:stCondLst>
                              <p:cond delay="4000"/>
                            </p:stCondLst>
                            <p:childTnLst>
                              <p:par>
                                <p:cTn id="78" presetID="22" presetClass="entr" presetSubtype="8" fill="hold" grpId="0" nodeType="afterEffect">
                                  <p:stCondLst>
                                    <p:cond delay="0"/>
                                  </p:stCondLst>
                                  <p:childTnLst>
                                    <p:set>
                                      <p:cBhvr>
                                        <p:cTn id="79" dur="1" fill="hold">
                                          <p:stCondLst>
                                            <p:cond delay="0"/>
                                          </p:stCondLst>
                                        </p:cTn>
                                        <p:tgtEl>
                                          <p:spTgt spid="1056"/>
                                        </p:tgtEl>
                                        <p:attrNameLst>
                                          <p:attrName>style.visibility</p:attrName>
                                        </p:attrNameLst>
                                      </p:cBhvr>
                                      <p:to>
                                        <p:strVal val="visible"/>
                                      </p:to>
                                    </p:set>
                                    <p:animEffect transition="in" filter="wipe(left)">
                                      <p:cBhvr>
                                        <p:cTn id="80" dur="500"/>
                                        <p:tgtEl>
                                          <p:spTgt spid="1056"/>
                                        </p:tgtEl>
                                      </p:cBhvr>
                                    </p:animEffect>
                                  </p:childTnLst>
                                </p:cTn>
                              </p:par>
                            </p:childTnLst>
                          </p:cTn>
                        </p:par>
                        <p:par>
                          <p:cTn id="81" fill="hold">
                            <p:stCondLst>
                              <p:cond delay="4500"/>
                            </p:stCondLst>
                            <p:childTnLst>
                              <p:par>
                                <p:cTn id="82" presetID="22" presetClass="entr" presetSubtype="8" fill="hold" grpId="0" nodeType="afterEffect">
                                  <p:stCondLst>
                                    <p:cond delay="0"/>
                                  </p:stCondLst>
                                  <p:childTnLst>
                                    <p:set>
                                      <p:cBhvr>
                                        <p:cTn id="83" dur="1" fill="hold">
                                          <p:stCondLst>
                                            <p:cond delay="0"/>
                                          </p:stCondLst>
                                        </p:cTn>
                                        <p:tgtEl>
                                          <p:spTgt spid="1057"/>
                                        </p:tgtEl>
                                        <p:attrNameLst>
                                          <p:attrName>style.visibility</p:attrName>
                                        </p:attrNameLst>
                                      </p:cBhvr>
                                      <p:to>
                                        <p:strVal val="visible"/>
                                      </p:to>
                                    </p:set>
                                    <p:animEffect transition="in" filter="wipe(left)">
                                      <p:cBhvr>
                                        <p:cTn id="84" dur="500"/>
                                        <p:tgtEl>
                                          <p:spTgt spid="1057"/>
                                        </p:tgtEl>
                                      </p:cBhvr>
                                    </p:animEffect>
                                  </p:childTnLst>
                                </p:cTn>
                              </p:par>
                            </p:childTnLst>
                          </p:cTn>
                        </p:par>
                        <p:par>
                          <p:cTn id="85" fill="hold">
                            <p:stCondLst>
                              <p:cond delay="5000"/>
                            </p:stCondLst>
                            <p:childTnLst>
                              <p:par>
                                <p:cTn id="86" presetID="22" presetClass="entr" presetSubtype="8" fill="hold" grpId="0" nodeType="afterEffect">
                                  <p:stCondLst>
                                    <p:cond delay="0"/>
                                  </p:stCondLst>
                                  <p:childTnLst>
                                    <p:set>
                                      <p:cBhvr>
                                        <p:cTn id="87" dur="1" fill="hold">
                                          <p:stCondLst>
                                            <p:cond delay="0"/>
                                          </p:stCondLst>
                                        </p:cTn>
                                        <p:tgtEl>
                                          <p:spTgt spid="1058"/>
                                        </p:tgtEl>
                                        <p:attrNameLst>
                                          <p:attrName>style.visibility</p:attrName>
                                        </p:attrNameLst>
                                      </p:cBhvr>
                                      <p:to>
                                        <p:strVal val="visible"/>
                                      </p:to>
                                    </p:set>
                                    <p:animEffect transition="in" filter="wipe(left)">
                                      <p:cBhvr>
                                        <p:cTn id="88" dur="500"/>
                                        <p:tgtEl>
                                          <p:spTgt spid="1058"/>
                                        </p:tgtEl>
                                      </p:cBhvr>
                                    </p:animEffect>
                                  </p:childTnLst>
                                </p:cTn>
                              </p:par>
                            </p:childTnLst>
                          </p:cTn>
                        </p:par>
                        <p:par>
                          <p:cTn id="89" fill="hold">
                            <p:stCondLst>
                              <p:cond delay="5500"/>
                            </p:stCondLst>
                            <p:childTnLst>
                              <p:par>
                                <p:cTn id="90" presetID="22" presetClass="entr" presetSubtype="1" fill="hold" nodeType="afterEffect">
                                  <p:stCondLst>
                                    <p:cond delay="0"/>
                                  </p:stCondLst>
                                  <p:childTnLst>
                                    <p:set>
                                      <p:cBhvr>
                                        <p:cTn id="91" dur="1" fill="hold">
                                          <p:stCondLst>
                                            <p:cond delay="0"/>
                                          </p:stCondLst>
                                        </p:cTn>
                                        <p:tgtEl>
                                          <p:spTgt spid="1030"/>
                                        </p:tgtEl>
                                        <p:attrNameLst>
                                          <p:attrName>style.visibility</p:attrName>
                                        </p:attrNameLst>
                                      </p:cBhvr>
                                      <p:to>
                                        <p:strVal val="visible"/>
                                      </p:to>
                                    </p:set>
                                    <p:animEffect transition="in" filter="wipe(up)">
                                      <p:cBhvr>
                                        <p:cTn id="92" dur="500"/>
                                        <p:tgtEl>
                                          <p:spTgt spid="1030"/>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1046"/>
                                        </p:tgtEl>
                                        <p:attrNameLst>
                                          <p:attrName>style.visibility</p:attrName>
                                        </p:attrNameLst>
                                      </p:cBhvr>
                                      <p:to>
                                        <p:strVal val="visible"/>
                                      </p:to>
                                    </p:set>
                                    <p:animEffect transition="in" filter="wipe(up)">
                                      <p:cBhvr>
                                        <p:cTn id="97" dur="500"/>
                                        <p:tgtEl>
                                          <p:spTgt spid="1046"/>
                                        </p:tgtEl>
                                      </p:cBhvr>
                                    </p:animEffect>
                                  </p:childTnLst>
                                </p:cTn>
                              </p:par>
                            </p:childTnLst>
                          </p:cTn>
                        </p:par>
                        <p:par>
                          <p:cTn id="98" fill="hold">
                            <p:stCondLst>
                              <p:cond delay="500"/>
                            </p:stCondLst>
                            <p:childTnLst>
                              <p:par>
                                <p:cTn id="99" presetID="22" presetClass="entr" presetSubtype="1" fill="hold" grpId="0" nodeType="afterEffect">
                                  <p:stCondLst>
                                    <p:cond delay="0"/>
                                  </p:stCondLst>
                                  <p:childTnLst>
                                    <p:set>
                                      <p:cBhvr>
                                        <p:cTn id="100" dur="1" fill="hold">
                                          <p:stCondLst>
                                            <p:cond delay="0"/>
                                          </p:stCondLst>
                                        </p:cTn>
                                        <p:tgtEl>
                                          <p:spTgt spid="1045"/>
                                        </p:tgtEl>
                                        <p:attrNameLst>
                                          <p:attrName>style.visibility</p:attrName>
                                        </p:attrNameLst>
                                      </p:cBhvr>
                                      <p:to>
                                        <p:strVal val="visible"/>
                                      </p:to>
                                    </p:set>
                                    <p:animEffect transition="in" filter="wipe(up)">
                                      <p:cBhvr>
                                        <p:cTn id="101" dur="500"/>
                                        <p:tgtEl>
                                          <p:spTgt spid="1045"/>
                                        </p:tgtEl>
                                      </p:cBhvr>
                                    </p:animEffect>
                                  </p:childTnLst>
                                </p:cTn>
                              </p:par>
                            </p:childTnLst>
                          </p:cTn>
                        </p:par>
                        <p:par>
                          <p:cTn id="102" fill="hold">
                            <p:stCondLst>
                              <p:cond delay="1000"/>
                            </p:stCondLst>
                            <p:childTnLst>
                              <p:par>
                                <p:cTn id="103" presetID="17" presetClass="entr" presetSubtype="10" fill="hold" grpId="0" nodeType="afterEffect">
                                  <p:stCondLst>
                                    <p:cond delay="0"/>
                                  </p:stCondLst>
                                  <p:childTnLst>
                                    <p:set>
                                      <p:cBhvr>
                                        <p:cTn id="104" dur="1" fill="hold">
                                          <p:stCondLst>
                                            <p:cond delay="0"/>
                                          </p:stCondLst>
                                        </p:cTn>
                                        <p:tgtEl>
                                          <p:spTgt spid="1047"/>
                                        </p:tgtEl>
                                        <p:attrNameLst>
                                          <p:attrName>style.visibility</p:attrName>
                                        </p:attrNameLst>
                                      </p:cBhvr>
                                      <p:to>
                                        <p:strVal val="visible"/>
                                      </p:to>
                                    </p:set>
                                    <p:anim calcmode="lin" valueType="num">
                                      <p:cBhvr>
                                        <p:cTn id="105" dur="500" fill="hold"/>
                                        <p:tgtEl>
                                          <p:spTgt spid="1047"/>
                                        </p:tgtEl>
                                        <p:attrNameLst>
                                          <p:attrName>ppt_w</p:attrName>
                                        </p:attrNameLst>
                                      </p:cBhvr>
                                      <p:tavLst>
                                        <p:tav tm="0">
                                          <p:val>
                                            <p:fltVal val="0"/>
                                          </p:val>
                                        </p:tav>
                                        <p:tav tm="100000">
                                          <p:val>
                                            <p:strVal val="#ppt_w"/>
                                          </p:val>
                                        </p:tav>
                                      </p:tavLst>
                                    </p:anim>
                                    <p:anim calcmode="lin" valueType="num">
                                      <p:cBhvr>
                                        <p:cTn id="106" dur="500" fill="hold"/>
                                        <p:tgtEl>
                                          <p:spTgt spid="1047"/>
                                        </p:tgtEl>
                                        <p:attrNameLst>
                                          <p:attrName>ppt_h</p:attrName>
                                        </p:attrNameLst>
                                      </p:cBhvr>
                                      <p:tavLst>
                                        <p:tav tm="0">
                                          <p:val>
                                            <p:strVal val="#ppt_h"/>
                                          </p:val>
                                        </p:tav>
                                        <p:tav tm="100000">
                                          <p:val>
                                            <p:strVal val="#ppt_h"/>
                                          </p:val>
                                        </p:tav>
                                      </p:tavLst>
                                    </p:anim>
                                  </p:childTnLst>
                                </p:cTn>
                              </p:par>
                            </p:childTnLst>
                          </p:cTn>
                        </p:par>
                        <p:par>
                          <p:cTn id="107" fill="hold">
                            <p:stCondLst>
                              <p:cond delay="1500"/>
                            </p:stCondLst>
                            <p:childTnLst>
                              <p:par>
                                <p:cTn id="108" presetID="22" presetClass="entr" presetSubtype="8" fill="hold" grpId="0" nodeType="afterEffect">
                                  <p:stCondLst>
                                    <p:cond delay="0"/>
                                  </p:stCondLst>
                                  <p:childTnLst>
                                    <p:set>
                                      <p:cBhvr>
                                        <p:cTn id="109" dur="1" fill="hold">
                                          <p:stCondLst>
                                            <p:cond delay="0"/>
                                          </p:stCondLst>
                                        </p:cTn>
                                        <p:tgtEl>
                                          <p:spTgt spid="1048"/>
                                        </p:tgtEl>
                                        <p:attrNameLst>
                                          <p:attrName>style.visibility</p:attrName>
                                        </p:attrNameLst>
                                      </p:cBhvr>
                                      <p:to>
                                        <p:strVal val="visible"/>
                                      </p:to>
                                    </p:set>
                                    <p:animEffect transition="in" filter="wipe(left)">
                                      <p:cBhvr>
                                        <p:cTn id="110" dur="500"/>
                                        <p:tgtEl>
                                          <p:spTgt spid="1048"/>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grpId="0" nodeType="clickEffect">
                                  <p:stCondLst>
                                    <p:cond delay="0"/>
                                  </p:stCondLst>
                                  <p:childTnLst>
                                    <p:set>
                                      <p:cBhvr>
                                        <p:cTn id="114" dur="1" fill="hold">
                                          <p:stCondLst>
                                            <p:cond delay="0"/>
                                          </p:stCondLst>
                                        </p:cTn>
                                        <p:tgtEl>
                                          <p:spTgt spid="1059"/>
                                        </p:tgtEl>
                                        <p:attrNameLst>
                                          <p:attrName>style.visibility</p:attrName>
                                        </p:attrNameLst>
                                      </p:cBhvr>
                                      <p:to>
                                        <p:strVal val="visible"/>
                                      </p:to>
                                    </p:set>
                                    <p:animEffect transition="in" filter="wipe(up)">
                                      <p:cBhvr>
                                        <p:cTn id="115" dur="500"/>
                                        <p:tgtEl>
                                          <p:spTgt spid="1059"/>
                                        </p:tgtEl>
                                      </p:cBhvr>
                                    </p:animEffect>
                                  </p:childTnLst>
                                </p:cTn>
                              </p:par>
                            </p:childTnLst>
                          </p:cTn>
                        </p:par>
                        <p:par>
                          <p:cTn id="116" fill="hold">
                            <p:stCondLst>
                              <p:cond delay="500"/>
                            </p:stCondLst>
                            <p:childTnLst>
                              <p:par>
                                <p:cTn id="117" presetID="22" presetClass="entr" presetSubtype="8" fill="hold" grpId="0" nodeType="afterEffect">
                                  <p:stCondLst>
                                    <p:cond delay="0"/>
                                  </p:stCondLst>
                                  <p:childTnLst>
                                    <p:set>
                                      <p:cBhvr>
                                        <p:cTn id="118" dur="1" fill="hold">
                                          <p:stCondLst>
                                            <p:cond delay="0"/>
                                          </p:stCondLst>
                                        </p:cTn>
                                        <p:tgtEl>
                                          <p:spTgt spid="1044"/>
                                        </p:tgtEl>
                                        <p:attrNameLst>
                                          <p:attrName>style.visibility</p:attrName>
                                        </p:attrNameLst>
                                      </p:cBhvr>
                                      <p:to>
                                        <p:strVal val="visible"/>
                                      </p:to>
                                    </p:set>
                                    <p:animEffect transition="in" filter="wipe(left)">
                                      <p:cBhvr>
                                        <p:cTn id="119" dur="500"/>
                                        <p:tgtEl>
                                          <p:spTgt spid="1044"/>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1060"/>
                                        </p:tgtEl>
                                        <p:attrNameLst>
                                          <p:attrName>style.visibility</p:attrName>
                                        </p:attrNameLst>
                                      </p:cBhvr>
                                      <p:to>
                                        <p:strVal val="visible"/>
                                      </p:to>
                                    </p:set>
                                    <p:animEffect transition="in" filter="wipe(left)">
                                      <p:cBhvr>
                                        <p:cTn id="124" dur="500"/>
                                        <p:tgtEl>
                                          <p:spTgt spid="1060"/>
                                        </p:tgtEl>
                                      </p:cBhvr>
                                    </p:animEffect>
                                  </p:childTnLst>
                                </p:cTn>
                              </p:par>
                            </p:childTnLst>
                          </p:cTn>
                        </p:par>
                        <p:par>
                          <p:cTn id="125" fill="hold">
                            <p:stCondLst>
                              <p:cond delay="500"/>
                            </p:stCondLst>
                            <p:childTnLst>
                              <p:par>
                                <p:cTn id="126" presetID="22" presetClass="entr" presetSubtype="8" fill="hold" grpId="0" nodeType="afterEffect">
                                  <p:stCondLst>
                                    <p:cond delay="0"/>
                                  </p:stCondLst>
                                  <p:childTnLst>
                                    <p:set>
                                      <p:cBhvr>
                                        <p:cTn id="127" dur="1" fill="hold">
                                          <p:stCondLst>
                                            <p:cond delay="0"/>
                                          </p:stCondLst>
                                        </p:cTn>
                                        <p:tgtEl>
                                          <p:spTgt spid="1061"/>
                                        </p:tgtEl>
                                        <p:attrNameLst>
                                          <p:attrName>style.visibility</p:attrName>
                                        </p:attrNameLst>
                                      </p:cBhvr>
                                      <p:to>
                                        <p:strVal val="visible"/>
                                      </p:to>
                                    </p:set>
                                    <p:animEffect transition="in" filter="wipe(left)">
                                      <p:cBhvr>
                                        <p:cTn id="128" dur="500"/>
                                        <p:tgtEl>
                                          <p:spTgt spid="1061"/>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grpId="0" nodeType="clickEffect">
                                  <p:stCondLst>
                                    <p:cond delay="0"/>
                                  </p:stCondLst>
                                  <p:childTnLst>
                                    <p:set>
                                      <p:cBhvr>
                                        <p:cTn id="132" dur="1" fill="hold">
                                          <p:stCondLst>
                                            <p:cond delay="0"/>
                                          </p:stCondLst>
                                        </p:cTn>
                                        <p:tgtEl>
                                          <p:spTgt spid="1049"/>
                                        </p:tgtEl>
                                        <p:attrNameLst>
                                          <p:attrName>style.visibility</p:attrName>
                                        </p:attrNameLst>
                                      </p:cBhvr>
                                      <p:to>
                                        <p:strVal val="visible"/>
                                      </p:to>
                                    </p:set>
                                    <p:animEffect transition="in" filter="wipe(left)">
                                      <p:cBhvr>
                                        <p:cTn id="133" dur="500"/>
                                        <p:tgtEl>
                                          <p:spTgt spid="1049"/>
                                        </p:tgtEl>
                                      </p:cBhvr>
                                    </p:animEffect>
                                  </p:childTnLst>
                                </p:cTn>
                              </p:par>
                            </p:childTnLst>
                          </p:cTn>
                        </p:par>
                        <p:par>
                          <p:cTn id="134" fill="hold">
                            <p:stCondLst>
                              <p:cond delay="500"/>
                            </p:stCondLst>
                            <p:childTnLst>
                              <p:par>
                                <p:cTn id="135" presetID="22" presetClass="entr" presetSubtype="8" fill="hold" grpId="0" nodeType="afterEffect">
                                  <p:stCondLst>
                                    <p:cond delay="0"/>
                                  </p:stCondLst>
                                  <p:childTnLst>
                                    <p:set>
                                      <p:cBhvr>
                                        <p:cTn id="136" dur="1" fill="hold">
                                          <p:stCondLst>
                                            <p:cond delay="0"/>
                                          </p:stCondLst>
                                        </p:cTn>
                                        <p:tgtEl>
                                          <p:spTgt spid="1052"/>
                                        </p:tgtEl>
                                        <p:attrNameLst>
                                          <p:attrName>style.visibility</p:attrName>
                                        </p:attrNameLst>
                                      </p:cBhvr>
                                      <p:to>
                                        <p:strVal val="visible"/>
                                      </p:to>
                                    </p:set>
                                    <p:animEffect transition="in" filter="wipe(left)">
                                      <p:cBhvr>
                                        <p:cTn id="137" dur="500"/>
                                        <p:tgtEl>
                                          <p:spTgt spid="1052"/>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grpId="0" nodeType="clickEffect">
                                  <p:stCondLst>
                                    <p:cond delay="0"/>
                                  </p:stCondLst>
                                  <p:childTnLst>
                                    <p:set>
                                      <p:cBhvr>
                                        <p:cTn id="141" dur="1" fill="hold">
                                          <p:stCondLst>
                                            <p:cond delay="0"/>
                                          </p:stCondLst>
                                        </p:cTn>
                                        <p:tgtEl>
                                          <p:spTgt spid="1050"/>
                                        </p:tgtEl>
                                        <p:attrNameLst>
                                          <p:attrName>style.visibility</p:attrName>
                                        </p:attrNameLst>
                                      </p:cBhvr>
                                      <p:to>
                                        <p:strVal val="visible"/>
                                      </p:to>
                                    </p:set>
                                    <p:animEffect transition="in" filter="wipe(left)">
                                      <p:cBhvr>
                                        <p:cTn id="142" dur="500"/>
                                        <p:tgtEl>
                                          <p:spTgt spid="1050"/>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1051"/>
                                        </p:tgtEl>
                                        <p:attrNameLst>
                                          <p:attrName>style.visibility</p:attrName>
                                        </p:attrNameLst>
                                      </p:cBhvr>
                                      <p:to>
                                        <p:strVal val="visible"/>
                                      </p:to>
                                    </p:set>
                                    <p:animEffect transition="in" filter="wipe(left)">
                                      <p:cBhvr>
                                        <p:cTn id="147" dur="500"/>
                                        <p:tgtEl>
                                          <p:spTgt spid="1051"/>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1053"/>
                                        </p:tgtEl>
                                        <p:attrNameLst>
                                          <p:attrName>style.visibility</p:attrName>
                                        </p:attrNameLst>
                                      </p:cBhvr>
                                      <p:to>
                                        <p:strVal val="visible"/>
                                      </p:to>
                                    </p:set>
                                    <p:animEffect transition="in" filter="wipe(left)">
                                      <p:cBhvr>
                                        <p:cTn id="152" dur="500"/>
                                        <p:tgtEl>
                                          <p:spTgt spid="1053"/>
                                        </p:tgtEl>
                                      </p:cBhvr>
                                    </p:animEffect>
                                  </p:childTnLst>
                                </p:cTn>
                              </p:par>
                            </p:childTnLst>
                          </p:cTn>
                        </p:par>
                        <p:par>
                          <p:cTn id="153" fill="hold">
                            <p:stCondLst>
                              <p:cond delay="500"/>
                            </p:stCondLst>
                            <p:childTnLst>
                              <p:par>
                                <p:cTn id="154" presetID="23" presetClass="entr" presetSubtype="528" fill="hold" grpId="0" nodeType="afterEffect">
                                  <p:stCondLst>
                                    <p:cond delay="0"/>
                                  </p:stCondLst>
                                  <p:childTnLst>
                                    <p:set>
                                      <p:cBhvr>
                                        <p:cTn id="155" dur="1" fill="hold">
                                          <p:stCondLst>
                                            <p:cond delay="0"/>
                                          </p:stCondLst>
                                        </p:cTn>
                                        <p:tgtEl>
                                          <p:spTgt spid="1063"/>
                                        </p:tgtEl>
                                        <p:attrNameLst>
                                          <p:attrName>style.visibility</p:attrName>
                                        </p:attrNameLst>
                                      </p:cBhvr>
                                      <p:to>
                                        <p:strVal val="visible"/>
                                      </p:to>
                                    </p:set>
                                    <p:anim calcmode="lin" valueType="num">
                                      <p:cBhvr>
                                        <p:cTn id="156" dur="500" fill="hold"/>
                                        <p:tgtEl>
                                          <p:spTgt spid="1063"/>
                                        </p:tgtEl>
                                        <p:attrNameLst>
                                          <p:attrName>ppt_w</p:attrName>
                                        </p:attrNameLst>
                                      </p:cBhvr>
                                      <p:tavLst>
                                        <p:tav tm="0">
                                          <p:val>
                                            <p:fltVal val="0"/>
                                          </p:val>
                                        </p:tav>
                                        <p:tav tm="100000">
                                          <p:val>
                                            <p:strVal val="#ppt_w"/>
                                          </p:val>
                                        </p:tav>
                                      </p:tavLst>
                                    </p:anim>
                                    <p:anim calcmode="lin" valueType="num">
                                      <p:cBhvr>
                                        <p:cTn id="157" dur="500" fill="hold"/>
                                        <p:tgtEl>
                                          <p:spTgt spid="1063"/>
                                        </p:tgtEl>
                                        <p:attrNameLst>
                                          <p:attrName>ppt_h</p:attrName>
                                        </p:attrNameLst>
                                      </p:cBhvr>
                                      <p:tavLst>
                                        <p:tav tm="0">
                                          <p:val>
                                            <p:fltVal val="0"/>
                                          </p:val>
                                        </p:tav>
                                        <p:tav tm="100000">
                                          <p:val>
                                            <p:strVal val="#ppt_h"/>
                                          </p:val>
                                        </p:tav>
                                      </p:tavLst>
                                    </p:anim>
                                    <p:anim calcmode="lin" valueType="num">
                                      <p:cBhvr>
                                        <p:cTn id="158" dur="500" fill="hold"/>
                                        <p:tgtEl>
                                          <p:spTgt spid="1063"/>
                                        </p:tgtEl>
                                        <p:attrNameLst>
                                          <p:attrName>ppt_x</p:attrName>
                                        </p:attrNameLst>
                                      </p:cBhvr>
                                      <p:tavLst>
                                        <p:tav tm="0">
                                          <p:val>
                                            <p:fltVal val="0.5"/>
                                          </p:val>
                                        </p:tav>
                                        <p:tav tm="100000">
                                          <p:val>
                                            <p:strVal val="#ppt_x"/>
                                          </p:val>
                                        </p:tav>
                                      </p:tavLst>
                                    </p:anim>
                                    <p:anim calcmode="lin" valueType="num">
                                      <p:cBhvr>
                                        <p:cTn id="159" dur="500" fill="hold"/>
                                        <p:tgtEl>
                                          <p:spTgt spid="106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1" grpId="0" animBg="1" autoUpdateAnimBg="0"/>
      <p:bldP spid="1033" grpId="0" autoUpdateAnimBg="0"/>
      <p:bldP spid="172092" grpId="0" animBg="1"/>
      <p:bldP spid="172093" grpId="0" animBg="1"/>
      <p:bldP spid="172095" grpId="0" autoUpdateAnimBg="0"/>
      <p:bldP spid="1040" grpId="0" animBg="1"/>
      <p:bldP spid="172097" grpId="0" animBg="1" autoUpdateAnimBg="0"/>
      <p:bldP spid="1042" grpId="0" animBg="1"/>
      <p:bldP spid="1043" grpId="0" animBg="1"/>
      <p:bldP spid="1044" grpId="0" autoUpdateAnimBg="0"/>
      <p:bldP spid="1045" grpId="0" animBg="1"/>
      <p:bldP spid="1046" grpId="0" animBg="1"/>
      <p:bldP spid="1047" grpId="0" animBg="1"/>
      <p:bldP spid="1048" grpId="0" animBg="1" autoUpdateAnimBg="0"/>
      <p:bldP spid="1049" grpId="0" autoUpdateAnimBg="0"/>
      <p:bldP spid="1050" grpId="0" autoUpdateAnimBg="0"/>
      <p:bldP spid="1051" grpId="0" autoUpdateAnimBg="0"/>
      <p:bldP spid="1052" grpId="0" autoUpdateAnimBg="0"/>
      <p:bldP spid="1053" grpId="0" autoUpdateAnimBg="0"/>
      <p:bldP spid="1054" grpId="0" animBg="1" autoUpdateAnimBg="0"/>
      <p:bldP spid="1055" grpId="0" autoUpdateAnimBg="0"/>
      <p:bldP spid="1056" grpId="0" animBg="1"/>
      <p:bldP spid="1057" grpId="0" animBg="1"/>
      <p:bldP spid="1058" grpId="0" animBg="1"/>
      <p:bldP spid="1059" grpId="0" animBg="1"/>
      <p:bldP spid="1060" grpId="0" autoUpdateAnimBg="0"/>
      <p:bldP spid="1061" grpId="0" autoUpdateAnimBg="0"/>
      <p:bldP spid="1063" grpId="0" animBg="1" autoUpdateAnimBg="0"/>
      <p:bldP spid="1065" grpId="0" animBg="1" autoUpdateAnimBg="0"/>
      <p:bldP spid="1066" grpId="0" animBg="1" autoUpdateAnimBg="0"/>
      <p:bldP spid="1067"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Line 2"/>
          <p:cNvSpPr>
            <a:spLocks noChangeShapeType="1"/>
          </p:cNvSpPr>
          <p:nvPr/>
        </p:nvSpPr>
        <p:spPr bwMode="auto">
          <a:xfrm>
            <a:off x="1066800" y="1447800"/>
            <a:ext cx="2514600" cy="0"/>
          </a:xfrm>
          <a:prstGeom prst="line">
            <a:avLst/>
          </a:prstGeom>
          <a:noFill/>
          <a:ln w="98425">
            <a:solidFill>
              <a:srgbClr val="008000"/>
            </a:solidFill>
            <a:round/>
            <a:headEnd/>
            <a:tailEnd type="triangle" w="med" len="med"/>
          </a:ln>
        </p:spPr>
        <p:txBody>
          <a:bodyPr/>
          <a:lstStyle/>
          <a:p>
            <a:endParaRPr lang="de-DE"/>
          </a:p>
        </p:txBody>
      </p:sp>
      <p:sp>
        <p:nvSpPr>
          <p:cNvPr id="193540" name="Text Box 4"/>
          <p:cNvSpPr txBox="1">
            <a:spLocks noChangeArrowheads="1"/>
          </p:cNvSpPr>
          <p:nvPr/>
        </p:nvSpPr>
        <p:spPr bwMode="auto">
          <a:xfrm>
            <a:off x="3962400" y="304800"/>
            <a:ext cx="1555750" cy="365125"/>
          </a:xfrm>
          <a:prstGeom prst="rect">
            <a:avLst/>
          </a:prstGeom>
          <a:solidFill>
            <a:srgbClr val="E4E4E4"/>
          </a:solidFill>
          <a:ln w="9525">
            <a:solidFill>
              <a:srgbClr val="000000"/>
            </a:solidFill>
            <a:miter lim="800000"/>
            <a:headEnd/>
            <a:tailEnd/>
          </a:ln>
          <a:effectLst>
            <a:outerShdw dist="35921" dir="2700000" algn="ctr" rotWithShape="0">
              <a:srgbClr val="808080"/>
            </a:outerShdw>
          </a:effectLst>
        </p:spPr>
        <p:txBody>
          <a:bodyPr anchor="ctr" anchorCtr="1"/>
          <a:lstStyle/>
          <a:p>
            <a:pPr algn="ctr">
              <a:spcBef>
                <a:spcPct val="0"/>
              </a:spcBef>
              <a:defRPr/>
            </a:pPr>
            <a:r>
              <a:rPr lang="de-DE" sz="1200"/>
              <a:t>Transformation</a:t>
            </a:r>
          </a:p>
        </p:txBody>
      </p:sp>
      <p:sp>
        <p:nvSpPr>
          <p:cNvPr id="17413" name="Text Box 5"/>
          <p:cNvSpPr txBox="1">
            <a:spLocks noChangeArrowheads="1"/>
          </p:cNvSpPr>
          <p:nvPr/>
        </p:nvSpPr>
        <p:spPr bwMode="auto">
          <a:xfrm>
            <a:off x="1219200" y="1004888"/>
            <a:ext cx="2117725" cy="273050"/>
          </a:xfrm>
          <a:prstGeom prst="rect">
            <a:avLst/>
          </a:prstGeom>
          <a:solidFill>
            <a:srgbClr val="FFFFD7"/>
          </a:solidFill>
          <a:ln w="9525">
            <a:solidFill>
              <a:srgbClr val="000000"/>
            </a:solidFill>
            <a:miter lim="800000"/>
            <a:headEnd/>
            <a:tailEnd/>
          </a:ln>
        </p:spPr>
        <p:txBody>
          <a:bodyPr anchor="ctr" anchorCtr="1"/>
          <a:lstStyle/>
          <a:p>
            <a:pPr algn="ctr">
              <a:spcBef>
                <a:spcPct val="0"/>
              </a:spcBef>
            </a:pPr>
            <a:r>
              <a:rPr lang="de-DE" sz="1200"/>
              <a:t>Güterzugang/Ressourcen</a:t>
            </a:r>
          </a:p>
        </p:txBody>
      </p:sp>
      <p:sp>
        <p:nvSpPr>
          <p:cNvPr id="17414" name="Line 6"/>
          <p:cNvSpPr>
            <a:spLocks noChangeShapeType="1"/>
          </p:cNvSpPr>
          <p:nvPr/>
        </p:nvSpPr>
        <p:spPr bwMode="auto">
          <a:xfrm flipH="1" flipV="1">
            <a:off x="2422525" y="533400"/>
            <a:ext cx="0" cy="457200"/>
          </a:xfrm>
          <a:prstGeom prst="line">
            <a:avLst/>
          </a:prstGeom>
          <a:noFill/>
          <a:ln w="28575">
            <a:solidFill>
              <a:srgbClr val="0000FF"/>
            </a:solidFill>
            <a:round/>
            <a:headEnd/>
            <a:tailEnd/>
          </a:ln>
        </p:spPr>
        <p:txBody>
          <a:bodyPr/>
          <a:lstStyle/>
          <a:p>
            <a:endParaRPr lang="de-DE"/>
          </a:p>
        </p:txBody>
      </p:sp>
      <p:sp>
        <p:nvSpPr>
          <p:cNvPr id="17415" name="Line 7"/>
          <p:cNvSpPr>
            <a:spLocks noChangeShapeType="1"/>
          </p:cNvSpPr>
          <p:nvPr/>
        </p:nvSpPr>
        <p:spPr bwMode="auto">
          <a:xfrm flipV="1">
            <a:off x="2422525" y="533400"/>
            <a:ext cx="1539875" cy="0"/>
          </a:xfrm>
          <a:prstGeom prst="line">
            <a:avLst/>
          </a:prstGeom>
          <a:noFill/>
          <a:ln w="28575">
            <a:solidFill>
              <a:srgbClr val="0000FF"/>
            </a:solidFill>
            <a:round/>
            <a:headEnd/>
            <a:tailEnd type="triangle" w="med" len="med"/>
          </a:ln>
        </p:spPr>
        <p:txBody>
          <a:bodyPr/>
          <a:lstStyle/>
          <a:p>
            <a:endParaRPr lang="de-DE"/>
          </a:p>
        </p:txBody>
      </p:sp>
      <p:sp>
        <p:nvSpPr>
          <p:cNvPr id="17416" name="Text Box 8"/>
          <p:cNvSpPr txBox="1">
            <a:spLocks noChangeArrowheads="1"/>
          </p:cNvSpPr>
          <p:nvPr/>
        </p:nvSpPr>
        <p:spPr bwMode="auto">
          <a:xfrm>
            <a:off x="6418263" y="1004888"/>
            <a:ext cx="1279525" cy="273050"/>
          </a:xfrm>
          <a:prstGeom prst="rect">
            <a:avLst/>
          </a:prstGeom>
          <a:solidFill>
            <a:srgbClr val="E7F3FF"/>
          </a:solidFill>
          <a:ln w="9525">
            <a:solidFill>
              <a:srgbClr val="000000"/>
            </a:solidFill>
            <a:miter lim="800000"/>
            <a:headEnd/>
            <a:tailEnd/>
          </a:ln>
        </p:spPr>
        <p:txBody>
          <a:bodyPr anchor="ctr" anchorCtr="1"/>
          <a:lstStyle/>
          <a:p>
            <a:pPr algn="ctr">
              <a:spcBef>
                <a:spcPct val="0"/>
              </a:spcBef>
            </a:pPr>
            <a:r>
              <a:rPr lang="de-DE" sz="1200"/>
              <a:t>Güterabgang</a:t>
            </a:r>
          </a:p>
        </p:txBody>
      </p:sp>
      <p:sp>
        <p:nvSpPr>
          <p:cNvPr id="193545" name="Text Box 9"/>
          <p:cNvSpPr txBox="1">
            <a:spLocks noChangeArrowheads="1"/>
          </p:cNvSpPr>
          <p:nvPr/>
        </p:nvSpPr>
        <p:spPr bwMode="auto">
          <a:xfrm>
            <a:off x="990600" y="1644650"/>
            <a:ext cx="2438400" cy="274638"/>
          </a:xfrm>
          <a:prstGeom prst="rect">
            <a:avLst/>
          </a:prstGeom>
          <a:solidFill>
            <a:srgbClr val="FFFFE7"/>
          </a:solidFill>
          <a:ln w="9525">
            <a:solidFill>
              <a:srgbClr val="000000"/>
            </a:solidFill>
            <a:miter lim="800000"/>
            <a:headEnd/>
            <a:tailEnd/>
          </a:ln>
          <a:effectLst>
            <a:outerShdw dist="35921" dir="2700000" algn="ctr" rotWithShape="0">
              <a:srgbClr val="808080"/>
            </a:outerShdw>
          </a:effectLst>
        </p:spPr>
        <p:txBody>
          <a:bodyPr anchor="ctr" anchorCtr="1"/>
          <a:lstStyle/>
          <a:p>
            <a:pPr algn="ctr">
              <a:spcBef>
                <a:spcPct val="0"/>
              </a:spcBef>
            </a:pPr>
            <a:r>
              <a:rPr lang="de-DE" sz="1200"/>
              <a:t>Werteeinsatz, Werteverzehr</a:t>
            </a:r>
          </a:p>
        </p:txBody>
      </p:sp>
      <p:sp>
        <p:nvSpPr>
          <p:cNvPr id="193546" name="Text Box 10"/>
          <p:cNvSpPr txBox="1">
            <a:spLocks noChangeArrowheads="1"/>
          </p:cNvSpPr>
          <p:nvPr/>
        </p:nvSpPr>
        <p:spPr bwMode="auto">
          <a:xfrm>
            <a:off x="6019800" y="1676400"/>
            <a:ext cx="2286000" cy="274638"/>
          </a:xfrm>
          <a:prstGeom prst="rect">
            <a:avLst/>
          </a:prstGeom>
          <a:solidFill>
            <a:srgbClr val="E7F3FF"/>
          </a:solidFill>
          <a:ln w="9525">
            <a:solidFill>
              <a:srgbClr val="000000"/>
            </a:solidFill>
            <a:miter lim="800000"/>
            <a:headEnd/>
            <a:tailEnd/>
          </a:ln>
          <a:effectLst>
            <a:outerShdw dist="35921" dir="2700000" algn="ctr" rotWithShape="0">
              <a:srgbClr val="808080"/>
            </a:outerShdw>
          </a:effectLst>
        </p:spPr>
        <p:txBody>
          <a:bodyPr anchor="ctr" anchorCtr="1"/>
          <a:lstStyle/>
          <a:p>
            <a:pPr algn="ctr">
              <a:spcBef>
                <a:spcPct val="0"/>
              </a:spcBef>
            </a:pPr>
            <a:r>
              <a:rPr lang="de-DE" sz="1200"/>
              <a:t>Werteausstoß, Wertezufluss</a:t>
            </a:r>
          </a:p>
        </p:txBody>
      </p:sp>
      <p:sp>
        <p:nvSpPr>
          <p:cNvPr id="17419" name="Line 11"/>
          <p:cNvSpPr>
            <a:spLocks noChangeShapeType="1"/>
          </p:cNvSpPr>
          <p:nvPr/>
        </p:nvSpPr>
        <p:spPr bwMode="auto">
          <a:xfrm>
            <a:off x="2393950" y="1277938"/>
            <a:ext cx="0" cy="366712"/>
          </a:xfrm>
          <a:prstGeom prst="line">
            <a:avLst/>
          </a:prstGeom>
          <a:noFill/>
          <a:ln w="19050">
            <a:solidFill>
              <a:srgbClr val="000000"/>
            </a:solidFill>
            <a:round/>
            <a:headEnd/>
            <a:tailEnd/>
          </a:ln>
        </p:spPr>
        <p:txBody>
          <a:bodyPr/>
          <a:lstStyle/>
          <a:p>
            <a:endParaRPr lang="de-DE"/>
          </a:p>
        </p:txBody>
      </p:sp>
      <p:sp>
        <p:nvSpPr>
          <p:cNvPr id="17420" name="Line 12"/>
          <p:cNvSpPr>
            <a:spLocks noChangeShapeType="1"/>
          </p:cNvSpPr>
          <p:nvPr/>
        </p:nvSpPr>
        <p:spPr bwMode="auto">
          <a:xfrm>
            <a:off x="7010400" y="1295400"/>
            <a:ext cx="0" cy="381000"/>
          </a:xfrm>
          <a:prstGeom prst="line">
            <a:avLst/>
          </a:prstGeom>
          <a:noFill/>
          <a:ln w="19050">
            <a:solidFill>
              <a:srgbClr val="000000"/>
            </a:solidFill>
            <a:round/>
            <a:headEnd/>
            <a:tailEnd/>
          </a:ln>
        </p:spPr>
        <p:txBody>
          <a:bodyPr/>
          <a:lstStyle/>
          <a:p>
            <a:endParaRPr lang="de-DE"/>
          </a:p>
        </p:txBody>
      </p:sp>
      <p:sp>
        <p:nvSpPr>
          <p:cNvPr id="193549" name="Text Box 13"/>
          <p:cNvSpPr txBox="1">
            <a:spLocks noChangeArrowheads="1"/>
          </p:cNvSpPr>
          <p:nvPr/>
        </p:nvSpPr>
        <p:spPr bwMode="auto">
          <a:xfrm>
            <a:off x="5737225" y="2819400"/>
            <a:ext cx="823913" cy="485775"/>
          </a:xfrm>
          <a:prstGeom prst="rect">
            <a:avLst/>
          </a:prstGeom>
          <a:solidFill>
            <a:srgbClr val="B9DCFF"/>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sz="1200"/>
              <a:t>Ertrag</a:t>
            </a:r>
          </a:p>
        </p:txBody>
      </p:sp>
      <p:sp>
        <p:nvSpPr>
          <p:cNvPr id="193550" name="Text Box 14"/>
          <p:cNvSpPr txBox="1">
            <a:spLocks noChangeArrowheads="1"/>
          </p:cNvSpPr>
          <p:nvPr/>
        </p:nvSpPr>
        <p:spPr bwMode="auto">
          <a:xfrm>
            <a:off x="3886200" y="3505200"/>
            <a:ext cx="1828800" cy="620713"/>
          </a:xfrm>
          <a:prstGeom prst="rect">
            <a:avLst/>
          </a:prstGeom>
          <a:solidFill>
            <a:srgbClr val="FFE4C9"/>
          </a:solidFill>
          <a:ln w="9525">
            <a:solidFill>
              <a:srgbClr val="000000"/>
            </a:solidFill>
            <a:miter lim="800000"/>
            <a:headEnd/>
            <a:tailEnd/>
          </a:ln>
          <a:effectLst>
            <a:outerShdw dist="35921" dir="2700000" algn="ctr" rotWithShape="0">
              <a:srgbClr val="808080"/>
            </a:outerShdw>
          </a:effectLst>
        </p:spPr>
        <p:txBody>
          <a:bodyPr/>
          <a:lstStyle/>
          <a:p>
            <a:pPr algn="ctr">
              <a:spcBef>
                <a:spcPct val="0"/>
              </a:spcBef>
              <a:defRPr/>
            </a:pPr>
            <a:r>
              <a:rPr lang="de-DE" sz="1200"/>
              <a:t>Kosten- und Leistungsrechnung</a:t>
            </a:r>
          </a:p>
          <a:p>
            <a:pPr algn="ctr">
              <a:spcBef>
                <a:spcPct val="0"/>
              </a:spcBef>
              <a:defRPr/>
            </a:pPr>
            <a:r>
              <a:rPr lang="de-DE" sz="1200" i="1"/>
              <a:t>Betriebsergebnis</a:t>
            </a:r>
          </a:p>
        </p:txBody>
      </p:sp>
      <p:sp>
        <p:nvSpPr>
          <p:cNvPr id="193551" name="Text Box 15"/>
          <p:cNvSpPr txBox="1">
            <a:spLocks noChangeArrowheads="1"/>
          </p:cNvSpPr>
          <p:nvPr/>
        </p:nvSpPr>
        <p:spPr bwMode="auto">
          <a:xfrm>
            <a:off x="3886200" y="5105400"/>
            <a:ext cx="1828800" cy="685800"/>
          </a:xfrm>
          <a:prstGeom prst="rect">
            <a:avLst/>
          </a:prstGeom>
          <a:solidFill>
            <a:srgbClr val="CCFFFF"/>
          </a:solidFill>
          <a:ln w="9525">
            <a:solidFill>
              <a:srgbClr val="000000"/>
            </a:solidFill>
            <a:miter lim="800000"/>
            <a:headEnd/>
            <a:tailEnd/>
          </a:ln>
          <a:effectLst>
            <a:outerShdw dist="35921" dir="2700000" algn="ctr" rotWithShape="0">
              <a:srgbClr val="808080"/>
            </a:outerShdw>
          </a:effectLst>
        </p:spPr>
        <p:txBody>
          <a:bodyPr/>
          <a:lstStyle/>
          <a:p>
            <a:pPr>
              <a:spcBef>
                <a:spcPct val="0"/>
              </a:spcBef>
              <a:defRPr/>
            </a:pPr>
            <a:r>
              <a:rPr lang="de-DE" sz="1200"/>
              <a:t>Ausgaben-/ Einnah-menrechnung</a:t>
            </a:r>
          </a:p>
          <a:p>
            <a:pPr>
              <a:spcBef>
                <a:spcPct val="0"/>
              </a:spcBef>
              <a:defRPr/>
            </a:pPr>
            <a:r>
              <a:rPr lang="de-DE" sz="1200" i="1"/>
              <a:t>       Finanzsaldo</a:t>
            </a:r>
          </a:p>
        </p:txBody>
      </p:sp>
      <p:sp>
        <p:nvSpPr>
          <p:cNvPr id="193552" name="Text Box 16"/>
          <p:cNvSpPr txBox="1">
            <a:spLocks noChangeArrowheads="1"/>
          </p:cNvSpPr>
          <p:nvPr/>
        </p:nvSpPr>
        <p:spPr bwMode="auto">
          <a:xfrm>
            <a:off x="3886200" y="5943600"/>
            <a:ext cx="1828800" cy="685800"/>
          </a:xfrm>
          <a:prstGeom prst="rect">
            <a:avLst/>
          </a:prstGeom>
          <a:solidFill>
            <a:srgbClr val="FFFF99"/>
          </a:solidFill>
          <a:ln w="9525">
            <a:solidFill>
              <a:srgbClr val="000000"/>
            </a:solidFill>
            <a:miter lim="800000"/>
            <a:headEnd/>
            <a:tailEnd/>
          </a:ln>
          <a:effectLst>
            <a:outerShdw dist="35921" dir="2700000" algn="ctr" rotWithShape="0">
              <a:srgbClr val="808080"/>
            </a:outerShdw>
          </a:effectLst>
        </p:spPr>
        <p:txBody>
          <a:bodyPr/>
          <a:lstStyle/>
          <a:p>
            <a:pPr>
              <a:spcBef>
                <a:spcPct val="0"/>
              </a:spcBef>
              <a:defRPr/>
            </a:pPr>
            <a:r>
              <a:rPr lang="de-DE" sz="1200"/>
              <a:t>Auszahlungs-/ Ein-zahlungsrechnung</a:t>
            </a:r>
          </a:p>
          <a:p>
            <a:pPr>
              <a:spcBef>
                <a:spcPct val="0"/>
              </a:spcBef>
              <a:defRPr/>
            </a:pPr>
            <a:r>
              <a:rPr lang="de-DE" sz="1200" i="1"/>
              <a:t>      Zahlungssaldo</a:t>
            </a:r>
          </a:p>
        </p:txBody>
      </p:sp>
      <p:sp>
        <p:nvSpPr>
          <p:cNvPr id="17425" name="Line 17"/>
          <p:cNvSpPr>
            <a:spLocks noChangeShapeType="1"/>
          </p:cNvSpPr>
          <p:nvPr/>
        </p:nvSpPr>
        <p:spPr bwMode="auto">
          <a:xfrm>
            <a:off x="3505200" y="3810000"/>
            <a:ext cx="342900" cy="0"/>
          </a:xfrm>
          <a:prstGeom prst="line">
            <a:avLst/>
          </a:prstGeom>
          <a:noFill/>
          <a:ln w="28575">
            <a:solidFill>
              <a:srgbClr val="000000"/>
            </a:solidFill>
            <a:round/>
            <a:headEnd/>
            <a:tailEnd type="triangle" w="med" len="med"/>
          </a:ln>
        </p:spPr>
        <p:txBody>
          <a:bodyPr/>
          <a:lstStyle/>
          <a:p>
            <a:endParaRPr lang="de-DE"/>
          </a:p>
        </p:txBody>
      </p:sp>
      <p:sp>
        <p:nvSpPr>
          <p:cNvPr id="17426" name="Line 18"/>
          <p:cNvSpPr>
            <a:spLocks noChangeShapeType="1"/>
          </p:cNvSpPr>
          <p:nvPr/>
        </p:nvSpPr>
        <p:spPr bwMode="auto">
          <a:xfrm flipH="1">
            <a:off x="5715000" y="3810000"/>
            <a:ext cx="381000" cy="0"/>
          </a:xfrm>
          <a:prstGeom prst="line">
            <a:avLst/>
          </a:prstGeom>
          <a:noFill/>
          <a:ln w="28575">
            <a:solidFill>
              <a:srgbClr val="000000"/>
            </a:solidFill>
            <a:round/>
            <a:headEnd/>
            <a:tailEnd type="triangle" w="med" len="med"/>
          </a:ln>
        </p:spPr>
        <p:txBody>
          <a:bodyPr/>
          <a:lstStyle/>
          <a:p>
            <a:endParaRPr lang="de-DE"/>
          </a:p>
        </p:txBody>
      </p:sp>
      <p:sp>
        <p:nvSpPr>
          <p:cNvPr id="17427" name="Line 19"/>
          <p:cNvSpPr>
            <a:spLocks noChangeShapeType="1"/>
          </p:cNvSpPr>
          <p:nvPr/>
        </p:nvSpPr>
        <p:spPr bwMode="auto">
          <a:xfrm>
            <a:off x="5181600" y="3246438"/>
            <a:ext cx="0" cy="182562"/>
          </a:xfrm>
          <a:prstGeom prst="line">
            <a:avLst/>
          </a:prstGeom>
          <a:noFill/>
          <a:ln w="28575">
            <a:solidFill>
              <a:srgbClr val="000000"/>
            </a:solidFill>
            <a:round/>
            <a:headEnd/>
            <a:tailEnd/>
          </a:ln>
        </p:spPr>
        <p:txBody>
          <a:bodyPr/>
          <a:lstStyle/>
          <a:p>
            <a:endParaRPr lang="de-DE"/>
          </a:p>
        </p:txBody>
      </p:sp>
      <p:sp>
        <p:nvSpPr>
          <p:cNvPr id="17428" name="Line 20"/>
          <p:cNvSpPr>
            <a:spLocks noChangeShapeType="1"/>
          </p:cNvSpPr>
          <p:nvPr/>
        </p:nvSpPr>
        <p:spPr bwMode="auto">
          <a:xfrm>
            <a:off x="5181600" y="3429000"/>
            <a:ext cx="914400" cy="0"/>
          </a:xfrm>
          <a:prstGeom prst="line">
            <a:avLst/>
          </a:prstGeom>
          <a:noFill/>
          <a:ln w="28575">
            <a:solidFill>
              <a:srgbClr val="000000"/>
            </a:solidFill>
            <a:round/>
            <a:headEnd/>
            <a:tailEnd/>
          </a:ln>
        </p:spPr>
        <p:txBody>
          <a:bodyPr/>
          <a:lstStyle/>
          <a:p>
            <a:endParaRPr lang="de-DE"/>
          </a:p>
        </p:txBody>
      </p:sp>
      <p:sp>
        <p:nvSpPr>
          <p:cNvPr id="17429" name="Line 21"/>
          <p:cNvSpPr>
            <a:spLocks noChangeShapeType="1"/>
          </p:cNvSpPr>
          <p:nvPr/>
        </p:nvSpPr>
        <p:spPr bwMode="auto">
          <a:xfrm flipH="1">
            <a:off x="6096000" y="3429000"/>
            <a:ext cx="0" cy="381000"/>
          </a:xfrm>
          <a:prstGeom prst="line">
            <a:avLst/>
          </a:prstGeom>
          <a:noFill/>
          <a:ln w="28575">
            <a:solidFill>
              <a:srgbClr val="000000"/>
            </a:solidFill>
            <a:round/>
            <a:headEnd/>
            <a:tailEnd/>
          </a:ln>
        </p:spPr>
        <p:txBody>
          <a:bodyPr/>
          <a:lstStyle/>
          <a:p>
            <a:endParaRPr lang="de-DE"/>
          </a:p>
        </p:txBody>
      </p:sp>
      <p:sp>
        <p:nvSpPr>
          <p:cNvPr id="17430" name="Line 22"/>
          <p:cNvSpPr>
            <a:spLocks noChangeShapeType="1"/>
          </p:cNvSpPr>
          <p:nvPr/>
        </p:nvSpPr>
        <p:spPr bwMode="auto">
          <a:xfrm flipH="1">
            <a:off x="3505200" y="3429000"/>
            <a:ext cx="533400" cy="0"/>
          </a:xfrm>
          <a:prstGeom prst="line">
            <a:avLst/>
          </a:prstGeom>
          <a:noFill/>
          <a:ln w="28575">
            <a:solidFill>
              <a:srgbClr val="000000"/>
            </a:solidFill>
            <a:round/>
            <a:headEnd/>
            <a:tailEnd/>
          </a:ln>
        </p:spPr>
        <p:txBody>
          <a:bodyPr/>
          <a:lstStyle/>
          <a:p>
            <a:endParaRPr lang="de-DE"/>
          </a:p>
        </p:txBody>
      </p:sp>
      <p:sp>
        <p:nvSpPr>
          <p:cNvPr id="17431" name="Line 23"/>
          <p:cNvSpPr>
            <a:spLocks noChangeShapeType="1"/>
          </p:cNvSpPr>
          <p:nvPr/>
        </p:nvSpPr>
        <p:spPr bwMode="auto">
          <a:xfrm flipH="1">
            <a:off x="3505200" y="3429000"/>
            <a:ext cx="0" cy="381000"/>
          </a:xfrm>
          <a:prstGeom prst="line">
            <a:avLst/>
          </a:prstGeom>
          <a:noFill/>
          <a:ln w="28575">
            <a:solidFill>
              <a:srgbClr val="000000"/>
            </a:solidFill>
            <a:round/>
            <a:headEnd/>
            <a:tailEnd/>
          </a:ln>
        </p:spPr>
        <p:txBody>
          <a:bodyPr/>
          <a:lstStyle/>
          <a:p>
            <a:endParaRPr lang="de-DE"/>
          </a:p>
        </p:txBody>
      </p:sp>
      <p:sp>
        <p:nvSpPr>
          <p:cNvPr id="17432" name="Line 24"/>
          <p:cNvSpPr>
            <a:spLocks noChangeShapeType="1"/>
          </p:cNvSpPr>
          <p:nvPr/>
        </p:nvSpPr>
        <p:spPr bwMode="auto">
          <a:xfrm>
            <a:off x="3048000" y="4572000"/>
            <a:ext cx="609600" cy="0"/>
          </a:xfrm>
          <a:prstGeom prst="line">
            <a:avLst/>
          </a:prstGeom>
          <a:noFill/>
          <a:ln w="28575">
            <a:solidFill>
              <a:srgbClr val="000000"/>
            </a:solidFill>
            <a:round/>
            <a:headEnd/>
            <a:tailEnd type="triangle" w="med" len="med"/>
          </a:ln>
        </p:spPr>
        <p:txBody>
          <a:bodyPr/>
          <a:lstStyle/>
          <a:p>
            <a:endParaRPr lang="de-DE"/>
          </a:p>
        </p:txBody>
      </p:sp>
      <p:sp>
        <p:nvSpPr>
          <p:cNvPr id="17433" name="Line 25"/>
          <p:cNvSpPr>
            <a:spLocks noChangeShapeType="1"/>
          </p:cNvSpPr>
          <p:nvPr/>
        </p:nvSpPr>
        <p:spPr bwMode="auto">
          <a:xfrm flipH="1" flipV="1">
            <a:off x="5943600" y="4572000"/>
            <a:ext cx="304800" cy="0"/>
          </a:xfrm>
          <a:prstGeom prst="line">
            <a:avLst/>
          </a:prstGeom>
          <a:noFill/>
          <a:ln w="28575">
            <a:solidFill>
              <a:srgbClr val="000000"/>
            </a:solidFill>
            <a:round/>
            <a:headEnd/>
            <a:tailEnd type="triangle" w="med" len="med"/>
          </a:ln>
        </p:spPr>
        <p:txBody>
          <a:bodyPr/>
          <a:lstStyle/>
          <a:p>
            <a:endParaRPr lang="de-DE"/>
          </a:p>
        </p:txBody>
      </p:sp>
      <p:sp>
        <p:nvSpPr>
          <p:cNvPr id="17434" name="Line 26"/>
          <p:cNvSpPr>
            <a:spLocks noChangeShapeType="1"/>
          </p:cNvSpPr>
          <p:nvPr/>
        </p:nvSpPr>
        <p:spPr bwMode="auto">
          <a:xfrm>
            <a:off x="3048000" y="3276600"/>
            <a:ext cx="0" cy="1295400"/>
          </a:xfrm>
          <a:prstGeom prst="line">
            <a:avLst/>
          </a:prstGeom>
          <a:noFill/>
          <a:ln w="28575">
            <a:solidFill>
              <a:srgbClr val="000000"/>
            </a:solidFill>
            <a:round/>
            <a:headEnd/>
            <a:tailEnd/>
          </a:ln>
        </p:spPr>
        <p:txBody>
          <a:bodyPr/>
          <a:lstStyle/>
          <a:p>
            <a:endParaRPr lang="de-DE"/>
          </a:p>
        </p:txBody>
      </p:sp>
      <p:sp>
        <p:nvSpPr>
          <p:cNvPr id="17435" name="Line 27"/>
          <p:cNvSpPr>
            <a:spLocks noChangeShapeType="1"/>
          </p:cNvSpPr>
          <p:nvPr/>
        </p:nvSpPr>
        <p:spPr bwMode="auto">
          <a:xfrm>
            <a:off x="6248400" y="3352800"/>
            <a:ext cx="0" cy="1219200"/>
          </a:xfrm>
          <a:prstGeom prst="line">
            <a:avLst/>
          </a:prstGeom>
          <a:noFill/>
          <a:ln w="28575">
            <a:solidFill>
              <a:srgbClr val="000000"/>
            </a:solidFill>
            <a:round/>
            <a:headEnd/>
            <a:tailEnd/>
          </a:ln>
        </p:spPr>
        <p:txBody>
          <a:bodyPr/>
          <a:lstStyle/>
          <a:p>
            <a:endParaRPr lang="de-DE"/>
          </a:p>
        </p:txBody>
      </p:sp>
      <p:sp>
        <p:nvSpPr>
          <p:cNvPr id="17436" name="Line 28"/>
          <p:cNvSpPr>
            <a:spLocks noChangeShapeType="1"/>
          </p:cNvSpPr>
          <p:nvPr/>
        </p:nvSpPr>
        <p:spPr bwMode="auto">
          <a:xfrm>
            <a:off x="1828800" y="5486400"/>
            <a:ext cx="2057400" cy="0"/>
          </a:xfrm>
          <a:prstGeom prst="line">
            <a:avLst/>
          </a:prstGeom>
          <a:noFill/>
          <a:ln w="28575">
            <a:solidFill>
              <a:srgbClr val="000000"/>
            </a:solidFill>
            <a:round/>
            <a:headEnd/>
            <a:tailEnd type="triangle" w="med" len="med"/>
          </a:ln>
        </p:spPr>
        <p:txBody>
          <a:bodyPr/>
          <a:lstStyle/>
          <a:p>
            <a:endParaRPr lang="de-DE"/>
          </a:p>
        </p:txBody>
      </p:sp>
      <p:sp>
        <p:nvSpPr>
          <p:cNvPr id="17437" name="Line 29"/>
          <p:cNvSpPr>
            <a:spLocks noChangeShapeType="1"/>
          </p:cNvSpPr>
          <p:nvPr/>
        </p:nvSpPr>
        <p:spPr bwMode="auto">
          <a:xfrm flipH="1">
            <a:off x="5715000" y="5486400"/>
            <a:ext cx="1600200" cy="0"/>
          </a:xfrm>
          <a:prstGeom prst="line">
            <a:avLst/>
          </a:prstGeom>
          <a:noFill/>
          <a:ln w="28575">
            <a:solidFill>
              <a:srgbClr val="000000"/>
            </a:solidFill>
            <a:round/>
            <a:headEnd/>
            <a:tailEnd type="triangle" w="med" len="med"/>
          </a:ln>
        </p:spPr>
        <p:txBody>
          <a:bodyPr/>
          <a:lstStyle/>
          <a:p>
            <a:endParaRPr lang="de-DE"/>
          </a:p>
        </p:txBody>
      </p:sp>
      <p:sp>
        <p:nvSpPr>
          <p:cNvPr id="17438" name="Line 30"/>
          <p:cNvSpPr>
            <a:spLocks noChangeShapeType="1"/>
          </p:cNvSpPr>
          <p:nvPr/>
        </p:nvSpPr>
        <p:spPr bwMode="auto">
          <a:xfrm flipH="1">
            <a:off x="7315200" y="3276600"/>
            <a:ext cx="0" cy="2209800"/>
          </a:xfrm>
          <a:prstGeom prst="line">
            <a:avLst/>
          </a:prstGeom>
          <a:noFill/>
          <a:ln w="28575">
            <a:solidFill>
              <a:srgbClr val="000000"/>
            </a:solidFill>
            <a:round/>
            <a:headEnd/>
            <a:tailEnd/>
          </a:ln>
        </p:spPr>
        <p:txBody>
          <a:bodyPr/>
          <a:lstStyle/>
          <a:p>
            <a:endParaRPr lang="de-DE"/>
          </a:p>
        </p:txBody>
      </p:sp>
      <p:sp>
        <p:nvSpPr>
          <p:cNvPr id="17439" name="Line 31"/>
          <p:cNvSpPr>
            <a:spLocks noChangeShapeType="1"/>
          </p:cNvSpPr>
          <p:nvPr/>
        </p:nvSpPr>
        <p:spPr bwMode="auto">
          <a:xfrm flipH="1">
            <a:off x="1828800" y="3276600"/>
            <a:ext cx="0" cy="2209800"/>
          </a:xfrm>
          <a:prstGeom prst="line">
            <a:avLst/>
          </a:prstGeom>
          <a:noFill/>
          <a:ln w="28575">
            <a:solidFill>
              <a:srgbClr val="000000"/>
            </a:solidFill>
            <a:round/>
            <a:headEnd/>
            <a:tailEnd/>
          </a:ln>
        </p:spPr>
        <p:txBody>
          <a:bodyPr/>
          <a:lstStyle/>
          <a:p>
            <a:endParaRPr lang="de-DE"/>
          </a:p>
        </p:txBody>
      </p:sp>
      <p:sp>
        <p:nvSpPr>
          <p:cNvPr id="17440" name="Line 32"/>
          <p:cNvSpPr>
            <a:spLocks noChangeShapeType="1"/>
          </p:cNvSpPr>
          <p:nvPr/>
        </p:nvSpPr>
        <p:spPr bwMode="auto">
          <a:xfrm flipV="1">
            <a:off x="685800" y="6248400"/>
            <a:ext cx="3200400" cy="0"/>
          </a:xfrm>
          <a:prstGeom prst="line">
            <a:avLst/>
          </a:prstGeom>
          <a:noFill/>
          <a:ln w="28575">
            <a:solidFill>
              <a:srgbClr val="000000"/>
            </a:solidFill>
            <a:round/>
            <a:headEnd/>
            <a:tailEnd type="triangle" w="med" len="med"/>
          </a:ln>
        </p:spPr>
        <p:txBody>
          <a:bodyPr/>
          <a:lstStyle/>
          <a:p>
            <a:endParaRPr lang="de-DE"/>
          </a:p>
        </p:txBody>
      </p:sp>
      <p:sp>
        <p:nvSpPr>
          <p:cNvPr id="17441" name="Line 33"/>
          <p:cNvSpPr>
            <a:spLocks noChangeShapeType="1"/>
          </p:cNvSpPr>
          <p:nvPr/>
        </p:nvSpPr>
        <p:spPr bwMode="auto">
          <a:xfrm flipH="1">
            <a:off x="5715000" y="6248400"/>
            <a:ext cx="2833688" cy="0"/>
          </a:xfrm>
          <a:prstGeom prst="line">
            <a:avLst/>
          </a:prstGeom>
          <a:noFill/>
          <a:ln w="28575">
            <a:solidFill>
              <a:srgbClr val="000000"/>
            </a:solidFill>
            <a:round/>
            <a:headEnd/>
            <a:tailEnd type="triangle" w="med" len="med"/>
          </a:ln>
        </p:spPr>
        <p:txBody>
          <a:bodyPr/>
          <a:lstStyle/>
          <a:p>
            <a:endParaRPr lang="de-DE"/>
          </a:p>
        </p:txBody>
      </p:sp>
      <p:sp>
        <p:nvSpPr>
          <p:cNvPr id="17442" name="Line 34"/>
          <p:cNvSpPr>
            <a:spLocks noChangeShapeType="1"/>
          </p:cNvSpPr>
          <p:nvPr/>
        </p:nvSpPr>
        <p:spPr bwMode="auto">
          <a:xfrm flipH="1">
            <a:off x="8534400" y="3352800"/>
            <a:ext cx="0" cy="2895600"/>
          </a:xfrm>
          <a:prstGeom prst="line">
            <a:avLst/>
          </a:prstGeom>
          <a:noFill/>
          <a:ln w="28575">
            <a:solidFill>
              <a:srgbClr val="000000"/>
            </a:solidFill>
            <a:round/>
            <a:headEnd/>
            <a:tailEnd/>
          </a:ln>
        </p:spPr>
        <p:txBody>
          <a:bodyPr/>
          <a:lstStyle/>
          <a:p>
            <a:endParaRPr lang="de-DE"/>
          </a:p>
        </p:txBody>
      </p:sp>
      <p:sp>
        <p:nvSpPr>
          <p:cNvPr id="17443" name="Line 35"/>
          <p:cNvSpPr>
            <a:spLocks noChangeShapeType="1"/>
          </p:cNvSpPr>
          <p:nvPr/>
        </p:nvSpPr>
        <p:spPr bwMode="auto">
          <a:xfrm>
            <a:off x="685800" y="3276600"/>
            <a:ext cx="0" cy="2971800"/>
          </a:xfrm>
          <a:prstGeom prst="line">
            <a:avLst/>
          </a:prstGeom>
          <a:noFill/>
          <a:ln w="28575">
            <a:solidFill>
              <a:srgbClr val="000000"/>
            </a:solidFill>
            <a:round/>
            <a:headEnd/>
            <a:tailEnd/>
          </a:ln>
        </p:spPr>
        <p:txBody>
          <a:bodyPr/>
          <a:lstStyle/>
          <a:p>
            <a:endParaRPr lang="de-DE"/>
          </a:p>
        </p:txBody>
      </p:sp>
      <p:sp>
        <p:nvSpPr>
          <p:cNvPr id="17444" name="Text Box 36"/>
          <p:cNvSpPr txBox="1">
            <a:spLocks noChangeArrowheads="1"/>
          </p:cNvSpPr>
          <p:nvPr/>
        </p:nvSpPr>
        <p:spPr bwMode="auto">
          <a:xfrm>
            <a:off x="152400" y="2133600"/>
            <a:ext cx="2286000" cy="533400"/>
          </a:xfrm>
          <a:prstGeom prst="rect">
            <a:avLst/>
          </a:prstGeom>
          <a:solidFill>
            <a:srgbClr val="CCFFFF"/>
          </a:solidFill>
          <a:ln w="9525">
            <a:solidFill>
              <a:srgbClr val="000000"/>
            </a:solidFill>
            <a:miter lim="800000"/>
            <a:headEnd/>
            <a:tailEnd/>
          </a:ln>
        </p:spPr>
        <p:txBody>
          <a:bodyPr anchor="ctr" anchorCtr="1"/>
          <a:lstStyle/>
          <a:p>
            <a:pPr algn="ctr">
              <a:spcBef>
                <a:spcPct val="0"/>
              </a:spcBef>
            </a:pPr>
            <a:r>
              <a:rPr lang="de-DE" sz="1200"/>
              <a:t>Finanzwirtschaftliche Kategorien</a:t>
            </a:r>
          </a:p>
        </p:txBody>
      </p:sp>
      <p:sp>
        <p:nvSpPr>
          <p:cNvPr id="17445" name="Text Box 37"/>
          <p:cNvSpPr txBox="1">
            <a:spLocks noChangeArrowheads="1"/>
          </p:cNvSpPr>
          <p:nvPr/>
        </p:nvSpPr>
        <p:spPr bwMode="auto">
          <a:xfrm>
            <a:off x="2514600" y="2133600"/>
            <a:ext cx="4024313" cy="533400"/>
          </a:xfrm>
          <a:prstGeom prst="rect">
            <a:avLst/>
          </a:prstGeom>
          <a:solidFill>
            <a:srgbClr val="CCFFCC"/>
          </a:solidFill>
          <a:ln w="9525">
            <a:solidFill>
              <a:srgbClr val="000000"/>
            </a:solidFill>
            <a:miter lim="800000"/>
            <a:headEnd/>
            <a:tailEnd/>
          </a:ln>
        </p:spPr>
        <p:txBody>
          <a:bodyPr anchor="ctr" anchorCtr="1"/>
          <a:lstStyle/>
          <a:p>
            <a:pPr algn="ctr">
              <a:spcBef>
                <a:spcPct val="0"/>
              </a:spcBef>
            </a:pPr>
            <a:r>
              <a:rPr lang="de-DE" sz="1200"/>
              <a:t>Güterwirtschaftliche Kategorien</a:t>
            </a:r>
          </a:p>
        </p:txBody>
      </p:sp>
      <p:sp>
        <p:nvSpPr>
          <p:cNvPr id="17446" name="Text Box 38"/>
          <p:cNvSpPr txBox="1">
            <a:spLocks noChangeArrowheads="1"/>
          </p:cNvSpPr>
          <p:nvPr/>
        </p:nvSpPr>
        <p:spPr bwMode="auto">
          <a:xfrm>
            <a:off x="6705600" y="2133600"/>
            <a:ext cx="2301875" cy="457200"/>
          </a:xfrm>
          <a:prstGeom prst="rect">
            <a:avLst/>
          </a:prstGeom>
          <a:solidFill>
            <a:srgbClr val="CCFFFF"/>
          </a:solidFill>
          <a:ln w="9525">
            <a:solidFill>
              <a:srgbClr val="000000"/>
            </a:solidFill>
            <a:miter lim="800000"/>
            <a:headEnd/>
            <a:tailEnd/>
          </a:ln>
        </p:spPr>
        <p:txBody>
          <a:bodyPr anchor="ctr" anchorCtr="1"/>
          <a:lstStyle/>
          <a:p>
            <a:pPr algn="ctr">
              <a:spcBef>
                <a:spcPct val="0"/>
              </a:spcBef>
            </a:pPr>
            <a:r>
              <a:rPr lang="de-DE" sz="1200"/>
              <a:t>Finanzwirtschaftliche Kategorien</a:t>
            </a:r>
          </a:p>
        </p:txBody>
      </p:sp>
      <p:sp>
        <p:nvSpPr>
          <p:cNvPr id="193575" name="Text Box 39"/>
          <p:cNvSpPr txBox="1">
            <a:spLocks noChangeArrowheads="1"/>
          </p:cNvSpPr>
          <p:nvPr/>
        </p:nvSpPr>
        <p:spPr bwMode="auto">
          <a:xfrm>
            <a:off x="3657600" y="4267200"/>
            <a:ext cx="2286000" cy="685800"/>
          </a:xfrm>
          <a:prstGeom prst="rect">
            <a:avLst/>
          </a:prstGeom>
          <a:solidFill>
            <a:srgbClr val="B9DCFF"/>
          </a:solidFill>
          <a:ln w="9525">
            <a:solidFill>
              <a:srgbClr val="000000"/>
            </a:solidFill>
            <a:miter lim="800000"/>
            <a:headEnd/>
            <a:tailEnd/>
          </a:ln>
          <a:effectLst>
            <a:outerShdw dist="35921" dir="2700000" algn="ctr" rotWithShape="0">
              <a:srgbClr val="808080"/>
            </a:outerShdw>
          </a:effectLst>
        </p:spPr>
        <p:txBody>
          <a:bodyPr/>
          <a:lstStyle/>
          <a:p>
            <a:pPr>
              <a:spcBef>
                <a:spcPct val="0"/>
              </a:spcBef>
              <a:defRPr/>
            </a:pPr>
            <a:r>
              <a:rPr lang="de-DE" sz="1200"/>
              <a:t>Aufwands-/Ertragsrechnung (Buchführung)</a:t>
            </a:r>
            <a:r>
              <a:rPr lang="de-DE" sz="1200" i="1"/>
              <a:t> Erfolg (Ge-winn, Verlust)</a:t>
            </a:r>
            <a:endParaRPr lang="de-DE" sz="1200" b="0" i="1"/>
          </a:p>
        </p:txBody>
      </p:sp>
      <p:sp>
        <p:nvSpPr>
          <p:cNvPr id="17448" name="Line 40"/>
          <p:cNvSpPr>
            <a:spLocks noChangeShapeType="1"/>
          </p:cNvSpPr>
          <p:nvPr/>
        </p:nvSpPr>
        <p:spPr bwMode="auto">
          <a:xfrm>
            <a:off x="5562600" y="533400"/>
            <a:ext cx="1447800" cy="0"/>
          </a:xfrm>
          <a:prstGeom prst="line">
            <a:avLst/>
          </a:prstGeom>
          <a:noFill/>
          <a:ln w="28575">
            <a:solidFill>
              <a:srgbClr val="0000FF"/>
            </a:solidFill>
            <a:round/>
            <a:headEnd/>
            <a:tailEnd/>
          </a:ln>
        </p:spPr>
        <p:txBody>
          <a:bodyPr/>
          <a:lstStyle/>
          <a:p>
            <a:endParaRPr lang="de-DE"/>
          </a:p>
        </p:txBody>
      </p:sp>
      <p:sp>
        <p:nvSpPr>
          <p:cNvPr id="17449" name="Line 41"/>
          <p:cNvSpPr>
            <a:spLocks noChangeShapeType="1"/>
          </p:cNvSpPr>
          <p:nvPr/>
        </p:nvSpPr>
        <p:spPr bwMode="auto">
          <a:xfrm flipH="1">
            <a:off x="7010400" y="533400"/>
            <a:ext cx="0" cy="457200"/>
          </a:xfrm>
          <a:prstGeom prst="line">
            <a:avLst/>
          </a:prstGeom>
          <a:noFill/>
          <a:ln w="28575">
            <a:solidFill>
              <a:srgbClr val="0000FF"/>
            </a:solidFill>
            <a:round/>
            <a:headEnd/>
            <a:tailEnd type="triangle" w="med" len="med"/>
          </a:ln>
        </p:spPr>
        <p:txBody>
          <a:bodyPr/>
          <a:lstStyle/>
          <a:p>
            <a:endParaRPr lang="de-DE"/>
          </a:p>
        </p:txBody>
      </p:sp>
      <p:sp>
        <p:nvSpPr>
          <p:cNvPr id="193578" name="Text Box 42"/>
          <p:cNvSpPr txBox="1">
            <a:spLocks noChangeArrowheads="1"/>
          </p:cNvSpPr>
          <p:nvPr/>
        </p:nvSpPr>
        <p:spPr bwMode="auto">
          <a:xfrm>
            <a:off x="1371600" y="2819400"/>
            <a:ext cx="1006475" cy="485775"/>
          </a:xfrm>
          <a:prstGeom prst="rect">
            <a:avLst/>
          </a:prstGeom>
          <a:solidFill>
            <a:srgbClr val="CCFFFF"/>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sz="1200"/>
              <a:t>Ausgaben</a:t>
            </a:r>
          </a:p>
        </p:txBody>
      </p:sp>
      <p:sp>
        <p:nvSpPr>
          <p:cNvPr id="193579" name="Text Box 43"/>
          <p:cNvSpPr txBox="1">
            <a:spLocks noChangeArrowheads="1"/>
          </p:cNvSpPr>
          <p:nvPr/>
        </p:nvSpPr>
        <p:spPr bwMode="auto">
          <a:xfrm>
            <a:off x="152400" y="2819400"/>
            <a:ext cx="1150938" cy="485775"/>
          </a:xfrm>
          <a:prstGeom prst="rect">
            <a:avLst/>
          </a:prstGeom>
          <a:solidFill>
            <a:srgbClr val="FFFF99"/>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sz="1200"/>
              <a:t>Auszah-lungen</a:t>
            </a:r>
          </a:p>
        </p:txBody>
      </p:sp>
      <p:sp>
        <p:nvSpPr>
          <p:cNvPr id="193580" name="Text Box 44"/>
          <p:cNvSpPr txBox="1">
            <a:spLocks noChangeArrowheads="1"/>
          </p:cNvSpPr>
          <p:nvPr/>
        </p:nvSpPr>
        <p:spPr bwMode="auto">
          <a:xfrm>
            <a:off x="2514600" y="2819400"/>
            <a:ext cx="1006475" cy="485775"/>
          </a:xfrm>
          <a:prstGeom prst="rect">
            <a:avLst/>
          </a:prstGeom>
          <a:solidFill>
            <a:srgbClr val="B9DCFF"/>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sz="1200"/>
              <a:t>Aufwand</a:t>
            </a:r>
          </a:p>
        </p:txBody>
      </p:sp>
      <p:sp>
        <p:nvSpPr>
          <p:cNvPr id="193581" name="Text Box 45"/>
          <p:cNvSpPr txBox="1">
            <a:spLocks noChangeArrowheads="1"/>
          </p:cNvSpPr>
          <p:nvPr/>
        </p:nvSpPr>
        <p:spPr bwMode="auto">
          <a:xfrm>
            <a:off x="6765925" y="2819400"/>
            <a:ext cx="1143000" cy="485775"/>
          </a:xfrm>
          <a:prstGeom prst="rect">
            <a:avLst/>
          </a:prstGeom>
          <a:solidFill>
            <a:srgbClr val="CCFFFF"/>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sz="1200"/>
              <a:t>Einnahmen</a:t>
            </a:r>
          </a:p>
        </p:txBody>
      </p:sp>
      <p:sp>
        <p:nvSpPr>
          <p:cNvPr id="193582" name="Text Box 46"/>
          <p:cNvSpPr txBox="1">
            <a:spLocks noChangeArrowheads="1"/>
          </p:cNvSpPr>
          <p:nvPr/>
        </p:nvSpPr>
        <p:spPr bwMode="auto">
          <a:xfrm>
            <a:off x="8023225" y="2819400"/>
            <a:ext cx="1028700" cy="485775"/>
          </a:xfrm>
          <a:prstGeom prst="rect">
            <a:avLst/>
          </a:prstGeom>
          <a:solidFill>
            <a:srgbClr val="FFFF99"/>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sz="1200"/>
              <a:t>Einzah-lungen</a:t>
            </a:r>
          </a:p>
        </p:txBody>
      </p:sp>
      <p:sp>
        <p:nvSpPr>
          <p:cNvPr id="193583" name="Text Box 47"/>
          <p:cNvSpPr txBox="1">
            <a:spLocks noChangeArrowheads="1"/>
          </p:cNvSpPr>
          <p:nvPr/>
        </p:nvSpPr>
        <p:spPr bwMode="auto">
          <a:xfrm>
            <a:off x="4724400" y="2819400"/>
            <a:ext cx="922338" cy="485775"/>
          </a:xfrm>
          <a:prstGeom prst="rect">
            <a:avLst/>
          </a:prstGeom>
          <a:solidFill>
            <a:srgbClr val="FFE4C9"/>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sz="1200"/>
              <a:t>Leistung</a:t>
            </a:r>
          </a:p>
        </p:txBody>
      </p:sp>
      <p:sp>
        <p:nvSpPr>
          <p:cNvPr id="17456" name="Line 48"/>
          <p:cNvSpPr>
            <a:spLocks noChangeShapeType="1"/>
          </p:cNvSpPr>
          <p:nvPr/>
        </p:nvSpPr>
        <p:spPr bwMode="auto">
          <a:xfrm>
            <a:off x="4038600" y="3276600"/>
            <a:ext cx="0" cy="152400"/>
          </a:xfrm>
          <a:prstGeom prst="line">
            <a:avLst/>
          </a:prstGeom>
          <a:noFill/>
          <a:ln w="28575">
            <a:solidFill>
              <a:srgbClr val="000000"/>
            </a:solidFill>
            <a:round/>
            <a:headEnd/>
            <a:tailEnd/>
          </a:ln>
        </p:spPr>
        <p:txBody>
          <a:bodyPr/>
          <a:lstStyle/>
          <a:p>
            <a:endParaRPr lang="de-DE"/>
          </a:p>
        </p:txBody>
      </p:sp>
      <p:sp>
        <p:nvSpPr>
          <p:cNvPr id="193585" name="Text Box 49"/>
          <p:cNvSpPr txBox="1">
            <a:spLocks noChangeArrowheads="1"/>
          </p:cNvSpPr>
          <p:nvPr/>
        </p:nvSpPr>
        <p:spPr bwMode="auto">
          <a:xfrm>
            <a:off x="3679825" y="2819400"/>
            <a:ext cx="823913" cy="485775"/>
          </a:xfrm>
          <a:prstGeom prst="rect">
            <a:avLst/>
          </a:prstGeom>
          <a:solidFill>
            <a:srgbClr val="FFE4C9"/>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sz="1200"/>
              <a:t>Kosten</a:t>
            </a:r>
          </a:p>
        </p:txBody>
      </p:sp>
      <p:sp>
        <p:nvSpPr>
          <p:cNvPr id="17458" name="Line 54"/>
          <p:cNvSpPr>
            <a:spLocks noChangeShapeType="1"/>
          </p:cNvSpPr>
          <p:nvPr/>
        </p:nvSpPr>
        <p:spPr bwMode="auto">
          <a:xfrm>
            <a:off x="5867400" y="1447800"/>
            <a:ext cx="2835275" cy="0"/>
          </a:xfrm>
          <a:prstGeom prst="line">
            <a:avLst/>
          </a:prstGeom>
          <a:noFill/>
          <a:ln w="98425">
            <a:solidFill>
              <a:srgbClr val="008000"/>
            </a:solidFill>
            <a:round/>
            <a:headEnd/>
            <a:tailEnd type="triangle" w="med" len="med"/>
          </a:ln>
        </p:spPr>
        <p:txBody>
          <a:bodyPr/>
          <a:lstStyle/>
          <a:p>
            <a:endParaRPr lang="de-DE"/>
          </a:p>
        </p:txBody>
      </p:sp>
      <p:graphicFrame>
        <p:nvGraphicFramePr>
          <p:cNvPr id="17410" name="Object 55"/>
          <p:cNvGraphicFramePr>
            <a:graphicFrameLocks noChangeAspect="1"/>
          </p:cNvGraphicFramePr>
          <p:nvPr/>
        </p:nvGraphicFramePr>
        <p:xfrm>
          <a:off x="3581400" y="838200"/>
          <a:ext cx="2286000" cy="1128713"/>
        </p:xfrm>
        <a:graphic>
          <a:graphicData uri="http://schemas.openxmlformats.org/presentationml/2006/ole">
            <p:oleObj spid="_x0000_s17410" name="Paint Shop Pro Image" r:id="rId4" imgW="5209756" imgH="3570732" progId="">
              <p:embed/>
            </p:oleObj>
          </a:graphicData>
        </a:graphic>
      </p:graphicFrame>
      <p:sp>
        <p:nvSpPr>
          <p:cNvPr id="193592" name="Text Box 56"/>
          <p:cNvSpPr txBox="1">
            <a:spLocks noChangeArrowheads="1"/>
          </p:cNvSpPr>
          <p:nvPr/>
        </p:nvSpPr>
        <p:spPr bwMode="auto">
          <a:xfrm>
            <a:off x="3581400" y="838200"/>
            <a:ext cx="1209675" cy="274638"/>
          </a:xfrm>
          <a:prstGeom prst="rect">
            <a:avLst/>
          </a:prstGeom>
          <a:noFill/>
          <a:ln w="9525">
            <a:noFill/>
            <a:miter lim="800000"/>
            <a:headEnd/>
            <a:tailEnd/>
          </a:ln>
        </p:spPr>
        <p:txBody>
          <a:bodyPr>
            <a:spAutoFit/>
          </a:bodyPr>
          <a:lstStyle/>
          <a:p>
            <a:pPr eaLnBrk="1" hangingPunct="1"/>
            <a:r>
              <a:rPr lang="de-DE" sz="1200"/>
              <a:t>Unternehmen</a:t>
            </a:r>
          </a:p>
        </p:txBody>
      </p:sp>
      <p:sp>
        <p:nvSpPr>
          <p:cNvPr id="17460" name="Textfeld 30"/>
          <p:cNvSpPr txBox="1">
            <a:spLocks noChangeArrowheads="1"/>
          </p:cNvSpPr>
          <p:nvPr/>
        </p:nvSpPr>
        <p:spPr bwMode="auto">
          <a:xfrm>
            <a:off x="0" y="115888"/>
            <a:ext cx="2209800" cy="304800"/>
          </a:xfrm>
          <a:prstGeom prst="rect">
            <a:avLst/>
          </a:prstGeom>
          <a:noFill/>
          <a:ln w="9525">
            <a:noFill/>
            <a:miter lim="800000"/>
            <a:headEnd/>
            <a:tailEnd/>
          </a:ln>
        </p:spPr>
        <p:txBody>
          <a:bodyPr>
            <a:spAutoFit/>
          </a:bodyPr>
          <a:lstStyle/>
          <a:p>
            <a:pPr eaLnBrk="1" hangingPunct="1"/>
            <a:r>
              <a:rPr lang="de-DE"/>
              <a:t>Ökonomische Ströme</a:t>
            </a:r>
          </a:p>
        </p:txBody>
      </p:sp>
      <p:sp>
        <p:nvSpPr>
          <p:cNvPr id="17461" name="Line 41"/>
          <p:cNvSpPr>
            <a:spLocks noChangeShapeType="1"/>
          </p:cNvSpPr>
          <p:nvPr/>
        </p:nvSpPr>
        <p:spPr bwMode="auto">
          <a:xfrm flipH="1" flipV="1">
            <a:off x="4724400" y="685800"/>
            <a:ext cx="0" cy="381000"/>
          </a:xfrm>
          <a:prstGeom prst="line">
            <a:avLst/>
          </a:prstGeom>
          <a:noFill/>
          <a:ln w="19050">
            <a:solidFill>
              <a:srgbClr val="0000FF"/>
            </a:solidFill>
            <a:round/>
            <a:headEnd/>
            <a:tailEnd type="triangle" w="med" len="med"/>
          </a:ln>
        </p:spPr>
        <p:txBody>
          <a:bodyPr/>
          <a:lstStyle/>
          <a:p>
            <a:endParaRPr lang="de-DE"/>
          </a:p>
        </p:txBody>
      </p:sp>
      <p:sp>
        <p:nvSpPr>
          <p:cNvPr id="17462" name="Line 41"/>
          <p:cNvSpPr>
            <a:spLocks noChangeShapeType="1"/>
          </p:cNvSpPr>
          <p:nvPr/>
        </p:nvSpPr>
        <p:spPr bwMode="auto">
          <a:xfrm>
            <a:off x="4876800" y="685800"/>
            <a:ext cx="0" cy="411163"/>
          </a:xfrm>
          <a:prstGeom prst="line">
            <a:avLst/>
          </a:prstGeom>
          <a:noFill/>
          <a:ln w="19050">
            <a:solidFill>
              <a:srgbClr val="0000FF"/>
            </a:solidFill>
            <a:round/>
            <a:headEnd/>
            <a:tailEnd type="triangle" w="med" len="med"/>
          </a:ln>
        </p:spPr>
        <p:txBody>
          <a:bodyPr/>
          <a:lstStyle/>
          <a:p>
            <a:endParaRPr lang="de-DE"/>
          </a:p>
        </p:txBody>
      </p:sp>
      <p:sp>
        <p:nvSpPr>
          <p:cNvPr id="17463" name="Rectangle 11"/>
          <p:cNvSpPr>
            <a:spLocks noChangeArrowheads="1"/>
          </p:cNvSpPr>
          <p:nvPr/>
        </p:nvSpPr>
        <p:spPr bwMode="auto">
          <a:xfrm>
            <a:off x="86868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wipe(left)">
                                      <p:cBhvr>
                                        <p:cTn id="7" dur="500"/>
                                        <p:tgtEl>
                                          <p:spTgt spid="174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3592"/>
                                        </p:tgtEl>
                                        <p:attrNameLst>
                                          <p:attrName>style.visibility</p:attrName>
                                        </p:attrNameLst>
                                      </p:cBhvr>
                                      <p:to>
                                        <p:strVal val="visible"/>
                                      </p:to>
                                    </p:set>
                                    <p:animEffect transition="in" filter="wipe(left)">
                                      <p:cBhvr>
                                        <p:cTn id="11" dur="500"/>
                                        <p:tgtEl>
                                          <p:spTgt spid="19359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411"/>
                                        </p:tgtEl>
                                        <p:attrNameLst>
                                          <p:attrName>style.visibility</p:attrName>
                                        </p:attrNameLst>
                                      </p:cBhvr>
                                      <p:to>
                                        <p:strVal val="visible"/>
                                      </p:to>
                                    </p:set>
                                    <p:animEffect transition="in" filter="wipe(left)">
                                      <p:cBhvr>
                                        <p:cTn id="15" dur="500"/>
                                        <p:tgtEl>
                                          <p:spTgt spid="1741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413"/>
                                        </p:tgtEl>
                                        <p:attrNameLst>
                                          <p:attrName>style.visibility</p:attrName>
                                        </p:attrNameLst>
                                      </p:cBhvr>
                                      <p:to>
                                        <p:strVal val="visible"/>
                                      </p:to>
                                    </p:set>
                                    <p:animEffect transition="in" filter="wipe(left)">
                                      <p:cBhvr>
                                        <p:cTn id="19" dur="500"/>
                                        <p:tgtEl>
                                          <p:spTgt spid="17413"/>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7414"/>
                                        </p:tgtEl>
                                        <p:attrNameLst>
                                          <p:attrName>style.visibility</p:attrName>
                                        </p:attrNameLst>
                                      </p:cBhvr>
                                      <p:to>
                                        <p:strVal val="visible"/>
                                      </p:to>
                                    </p:set>
                                    <p:animEffect transition="in" filter="wipe(down)">
                                      <p:cBhvr>
                                        <p:cTn id="23" dur="500"/>
                                        <p:tgtEl>
                                          <p:spTgt spid="1741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7415"/>
                                        </p:tgtEl>
                                        <p:attrNameLst>
                                          <p:attrName>style.visibility</p:attrName>
                                        </p:attrNameLst>
                                      </p:cBhvr>
                                      <p:to>
                                        <p:strVal val="visible"/>
                                      </p:to>
                                    </p:set>
                                    <p:animEffect transition="in" filter="wipe(left)">
                                      <p:cBhvr>
                                        <p:cTn id="27" dur="500"/>
                                        <p:tgtEl>
                                          <p:spTgt spid="1741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93540"/>
                                        </p:tgtEl>
                                        <p:attrNameLst>
                                          <p:attrName>style.visibility</p:attrName>
                                        </p:attrNameLst>
                                      </p:cBhvr>
                                      <p:to>
                                        <p:strVal val="visible"/>
                                      </p:to>
                                    </p:set>
                                    <p:animEffect transition="in" filter="wipe(left)">
                                      <p:cBhvr>
                                        <p:cTn id="31" dur="500"/>
                                        <p:tgtEl>
                                          <p:spTgt spid="193540"/>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7462"/>
                                        </p:tgtEl>
                                        <p:attrNameLst>
                                          <p:attrName>style.visibility</p:attrName>
                                        </p:attrNameLst>
                                      </p:cBhvr>
                                      <p:to>
                                        <p:strVal val="visible"/>
                                      </p:to>
                                    </p:set>
                                    <p:animEffect transition="in" filter="wipe(up)">
                                      <p:cBhvr>
                                        <p:cTn id="35" dur="500"/>
                                        <p:tgtEl>
                                          <p:spTgt spid="17462"/>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7461"/>
                                        </p:tgtEl>
                                        <p:attrNameLst>
                                          <p:attrName>style.visibility</p:attrName>
                                        </p:attrNameLst>
                                      </p:cBhvr>
                                      <p:to>
                                        <p:strVal val="visible"/>
                                      </p:to>
                                    </p:set>
                                    <p:animEffect transition="in" filter="wipe(down)">
                                      <p:cBhvr>
                                        <p:cTn id="39" dur="500"/>
                                        <p:tgtEl>
                                          <p:spTgt spid="17461"/>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7448"/>
                                        </p:tgtEl>
                                        <p:attrNameLst>
                                          <p:attrName>style.visibility</p:attrName>
                                        </p:attrNameLst>
                                      </p:cBhvr>
                                      <p:to>
                                        <p:strVal val="visible"/>
                                      </p:to>
                                    </p:set>
                                    <p:animEffect transition="in" filter="wipe(left)">
                                      <p:cBhvr>
                                        <p:cTn id="43" dur="500"/>
                                        <p:tgtEl>
                                          <p:spTgt spid="17448"/>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17449"/>
                                        </p:tgtEl>
                                        <p:attrNameLst>
                                          <p:attrName>style.visibility</p:attrName>
                                        </p:attrNameLst>
                                      </p:cBhvr>
                                      <p:to>
                                        <p:strVal val="visible"/>
                                      </p:to>
                                    </p:set>
                                    <p:animEffect transition="in" filter="wipe(up)">
                                      <p:cBhvr>
                                        <p:cTn id="47" dur="500"/>
                                        <p:tgtEl>
                                          <p:spTgt spid="1744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7458"/>
                                        </p:tgtEl>
                                        <p:attrNameLst>
                                          <p:attrName>style.visibility</p:attrName>
                                        </p:attrNameLst>
                                      </p:cBhvr>
                                      <p:to>
                                        <p:strVal val="visible"/>
                                      </p:to>
                                    </p:set>
                                    <p:animEffect transition="in" filter="wipe(left)">
                                      <p:cBhvr>
                                        <p:cTn id="51" dur="500"/>
                                        <p:tgtEl>
                                          <p:spTgt spid="17458"/>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7416"/>
                                        </p:tgtEl>
                                        <p:attrNameLst>
                                          <p:attrName>style.visibility</p:attrName>
                                        </p:attrNameLst>
                                      </p:cBhvr>
                                      <p:to>
                                        <p:strVal val="visible"/>
                                      </p:to>
                                    </p:set>
                                    <p:animEffect transition="in" filter="wipe(left)">
                                      <p:cBhvr>
                                        <p:cTn id="55" dur="500"/>
                                        <p:tgtEl>
                                          <p:spTgt spid="17416"/>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7419"/>
                                        </p:tgtEl>
                                        <p:attrNameLst>
                                          <p:attrName>style.visibility</p:attrName>
                                        </p:attrNameLst>
                                      </p:cBhvr>
                                      <p:to>
                                        <p:strVal val="visible"/>
                                      </p:to>
                                    </p:set>
                                    <p:animEffect transition="in" filter="wipe(up)">
                                      <p:cBhvr>
                                        <p:cTn id="60" dur="500"/>
                                        <p:tgtEl>
                                          <p:spTgt spid="17419"/>
                                        </p:tgtEl>
                                      </p:cBhvr>
                                    </p:animEffect>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193545"/>
                                        </p:tgtEl>
                                        <p:attrNameLst>
                                          <p:attrName>style.visibility</p:attrName>
                                        </p:attrNameLst>
                                      </p:cBhvr>
                                      <p:to>
                                        <p:strVal val="visible"/>
                                      </p:to>
                                    </p:set>
                                    <p:animEffect transition="in" filter="wipe(left)">
                                      <p:cBhvr>
                                        <p:cTn id="64" dur="500"/>
                                        <p:tgtEl>
                                          <p:spTgt spid="19354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17420"/>
                                        </p:tgtEl>
                                        <p:attrNameLst>
                                          <p:attrName>style.visibility</p:attrName>
                                        </p:attrNameLst>
                                      </p:cBhvr>
                                      <p:to>
                                        <p:strVal val="visible"/>
                                      </p:to>
                                    </p:set>
                                    <p:animEffect transition="in" filter="wipe(up)">
                                      <p:cBhvr>
                                        <p:cTn id="69" dur="500"/>
                                        <p:tgtEl>
                                          <p:spTgt spid="17420"/>
                                        </p:tgtEl>
                                      </p:cBhvr>
                                    </p:animEffect>
                                  </p:childTnLst>
                                </p:cTn>
                              </p:par>
                            </p:childTnLst>
                          </p:cTn>
                        </p:par>
                        <p:par>
                          <p:cTn id="70" fill="hold">
                            <p:stCondLst>
                              <p:cond delay="500"/>
                            </p:stCondLst>
                            <p:childTnLst>
                              <p:par>
                                <p:cTn id="71" presetID="22" presetClass="entr" presetSubtype="8" fill="hold" grpId="0" nodeType="afterEffect">
                                  <p:stCondLst>
                                    <p:cond delay="0"/>
                                  </p:stCondLst>
                                  <p:childTnLst>
                                    <p:set>
                                      <p:cBhvr>
                                        <p:cTn id="72" dur="1" fill="hold">
                                          <p:stCondLst>
                                            <p:cond delay="0"/>
                                          </p:stCondLst>
                                        </p:cTn>
                                        <p:tgtEl>
                                          <p:spTgt spid="193546"/>
                                        </p:tgtEl>
                                        <p:attrNameLst>
                                          <p:attrName>style.visibility</p:attrName>
                                        </p:attrNameLst>
                                      </p:cBhvr>
                                      <p:to>
                                        <p:strVal val="visible"/>
                                      </p:to>
                                    </p:set>
                                    <p:animEffect transition="in" filter="wipe(left)">
                                      <p:cBhvr>
                                        <p:cTn id="73" dur="500"/>
                                        <p:tgtEl>
                                          <p:spTgt spid="193546"/>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193579"/>
                                        </p:tgtEl>
                                        <p:attrNameLst>
                                          <p:attrName>style.visibility</p:attrName>
                                        </p:attrNameLst>
                                      </p:cBhvr>
                                      <p:to>
                                        <p:strVal val="visible"/>
                                      </p:to>
                                    </p:set>
                                    <p:animEffect transition="in" filter="wipe(left)">
                                      <p:cBhvr>
                                        <p:cTn id="78" dur="500"/>
                                        <p:tgtEl>
                                          <p:spTgt spid="193579"/>
                                        </p:tgtEl>
                                      </p:cBhvr>
                                    </p:animEffect>
                                  </p:childTnLst>
                                </p:cTn>
                              </p:par>
                            </p:childTnLst>
                          </p:cTn>
                        </p:par>
                        <p:par>
                          <p:cTn id="79" fill="hold">
                            <p:stCondLst>
                              <p:cond delay="500"/>
                            </p:stCondLst>
                            <p:childTnLst>
                              <p:par>
                                <p:cTn id="80" presetID="22" presetClass="entr" presetSubtype="1" fill="hold" grpId="0" nodeType="afterEffect">
                                  <p:stCondLst>
                                    <p:cond delay="0"/>
                                  </p:stCondLst>
                                  <p:childTnLst>
                                    <p:set>
                                      <p:cBhvr>
                                        <p:cTn id="81" dur="1" fill="hold">
                                          <p:stCondLst>
                                            <p:cond delay="0"/>
                                          </p:stCondLst>
                                        </p:cTn>
                                        <p:tgtEl>
                                          <p:spTgt spid="17443"/>
                                        </p:tgtEl>
                                        <p:attrNameLst>
                                          <p:attrName>style.visibility</p:attrName>
                                        </p:attrNameLst>
                                      </p:cBhvr>
                                      <p:to>
                                        <p:strVal val="visible"/>
                                      </p:to>
                                    </p:set>
                                    <p:animEffect transition="in" filter="wipe(up)">
                                      <p:cBhvr>
                                        <p:cTn id="82" dur="500"/>
                                        <p:tgtEl>
                                          <p:spTgt spid="17443"/>
                                        </p:tgtEl>
                                      </p:cBhvr>
                                    </p:animEffect>
                                  </p:childTnLst>
                                </p:cTn>
                              </p:par>
                            </p:childTnLst>
                          </p:cTn>
                        </p:par>
                        <p:par>
                          <p:cTn id="83" fill="hold">
                            <p:stCondLst>
                              <p:cond delay="1000"/>
                            </p:stCondLst>
                            <p:childTnLst>
                              <p:par>
                                <p:cTn id="84" presetID="22" presetClass="entr" presetSubtype="8" fill="hold" grpId="0" nodeType="afterEffect">
                                  <p:stCondLst>
                                    <p:cond delay="0"/>
                                  </p:stCondLst>
                                  <p:childTnLst>
                                    <p:set>
                                      <p:cBhvr>
                                        <p:cTn id="85" dur="1" fill="hold">
                                          <p:stCondLst>
                                            <p:cond delay="0"/>
                                          </p:stCondLst>
                                        </p:cTn>
                                        <p:tgtEl>
                                          <p:spTgt spid="17440"/>
                                        </p:tgtEl>
                                        <p:attrNameLst>
                                          <p:attrName>style.visibility</p:attrName>
                                        </p:attrNameLst>
                                      </p:cBhvr>
                                      <p:to>
                                        <p:strVal val="visible"/>
                                      </p:to>
                                    </p:set>
                                    <p:animEffect transition="in" filter="wipe(left)">
                                      <p:cBhvr>
                                        <p:cTn id="86" dur="500"/>
                                        <p:tgtEl>
                                          <p:spTgt spid="17440"/>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childTnLst>
                                    <p:set>
                                      <p:cBhvr>
                                        <p:cTn id="90" dur="1" fill="hold">
                                          <p:stCondLst>
                                            <p:cond delay="0"/>
                                          </p:stCondLst>
                                        </p:cTn>
                                        <p:tgtEl>
                                          <p:spTgt spid="193582"/>
                                        </p:tgtEl>
                                        <p:attrNameLst>
                                          <p:attrName>style.visibility</p:attrName>
                                        </p:attrNameLst>
                                      </p:cBhvr>
                                      <p:to>
                                        <p:strVal val="visible"/>
                                      </p:to>
                                    </p:set>
                                    <p:animEffect transition="in" filter="wipe(left)">
                                      <p:cBhvr>
                                        <p:cTn id="91" dur="500"/>
                                        <p:tgtEl>
                                          <p:spTgt spid="193582"/>
                                        </p:tgtEl>
                                      </p:cBhvr>
                                    </p:animEffect>
                                  </p:childTnLst>
                                </p:cTn>
                              </p:par>
                            </p:childTnLst>
                          </p:cTn>
                        </p:par>
                        <p:par>
                          <p:cTn id="92" fill="hold">
                            <p:stCondLst>
                              <p:cond delay="500"/>
                            </p:stCondLst>
                            <p:childTnLst>
                              <p:par>
                                <p:cTn id="93" presetID="22" presetClass="entr" presetSubtype="1" fill="hold" grpId="0" nodeType="afterEffect">
                                  <p:stCondLst>
                                    <p:cond delay="0"/>
                                  </p:stCondLst>
                                  <p:childTnLst>
                                    <p:set>
                                      <p:cBhvr>
                                        <p:cTn id="94" dur="1" fill="hold">
                                          <p:stCondLst>
                                            <p:cond delay="0"/>
                                          </p:stCondLst>
                                        </p:cTn>
                                        <p:tgtEl>
                                          <p:spTgt spid="17442"/>
                                        </p:tgtEl>
                                        <p:attrNameLst>
                                          <p:attrName>style.visibility</p:attrName>
                                        </p:attrNameLst>
                                      </p:cBhvr>
                                      <p:to>
                                        <p:strVal val="visible"/>
                                      </p:to>
                                    </p:set>
                                    <p:animEffect transition="in" filter="wipe(up)">
                                      <p:cBhvr>
                                        <p:cTn id="95" dur="500"/>
                                        <p:tgtEl>
                                          <p:spTgt spid="17442"/>
                                        </p:tgtEl>
                                      </p:cBhvr>
                                    </p:animEffect>
                                  </p:childTnLst>
                                </p:cTn>
                              </p:par>
                            </p:childTnLst>
                          </p:cTn>
                        </p:par>
                        <p:par>
                          <p:cTn id="96" fill="hold">
                            <p:stCondLst>
                              <p:cond delay="1000"/>
                            </p:stCondLst>
                            <p:childTnLst>
                              <p:par>
                                <p:cTn id="97" presetID="22" presetClass="entr" presetSubtype="2" fill="hold" grpId="0" nodeType="afterEffect">
                                  <p:stCondLst>
                                    <p:cond delay="0"/>
                                  </p:stCondLst>
                                  <p:childTnLst>
                                    <p:set>
                                      <p:cBhvr>
                                        <p:cTn id="98" dur="1" fill="hold">
                                          <p:stCondLst>
                                            <p:cond delay="0"/>
                                          </p:stCondLst>
                                        </p:cTn>
                                        <p:tgtEl>
                                          <p:spTgt spid="17441"/>
                                        </p:tgtEl>
                                        <p:attrNameLst>
                                          <p:attrName>style.visibility</p:attrName>
                                        </p:attrNameLst>
                                      </p:cBhvr>
                                      <p:to>
                                        <p:strVal val="visible"/>
                                      </p:to>
                                    </p:set>
                                    <p:animEffect transition="in" filter="wipe(right)">
                                      <p:cBhvr>
                                        <p:cTn id="99" dur="500"/>
                                        <p:tgtEl>
                                          <p:spTgt spid="17441"/>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193552"/>
                                        </p:tgtEl>
                                        <p:attrNameLst>
                                          <p:attrName>style.visibility</p:attrName>
                                        </p:attrNameLst>
                                      </p:cBhvr>
                                      <p:to>
                                        <p:strVal val="visible"/>
                                      </p:to>
                                    </p:set>
                                    <p:animEffect transition="in" filter="wipe(left)">
                                      <p:cBhvr>
                                        <p:cTn id="104" dur="500"/>
                                        <p:tgtEl>
                                          <p:spTgt spid="193552"/>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193578"/>
                                        </p:tgtEl>
                                        <p:attrNameLst>
                                          <p:attrName>style.visibility</p:attrName>
                                        </p:attrNameLst>
                                      </p:cBhvr>
                                      <p:to>
                                        <p:strVal val="visible"/>
                                      </p:to>
                                    </p:set>
                                    <p:animEffect transition="in" filter="wipe(left)">
                                      <p:cBhvr>
                                        <p:cTn id="109" dur="500"/>
                                        <p:tgtEl>
                                          <p:spTgt spid="193578"/>
                                        </p:tgtEl>
                                      </p:cBhvr>
                                    </p:animEffect>
                                  </p:childTnLst>
                                </p:cTn>
                              </p:par>
                            </p:childTnLst>
                          </p:cTn>
                        </p:par>
                        <p:par>
                          <p:cTn id="110" fill="hold">
                            <p:stCondLst>
                              <p:cond delay="500"/>
                            </p:stCondLst>
                            <p:childTnLst>
                              <p:par>
                                <p:cTn id="111" presetID="22" presetClass="entr" presetSubtype="1" fill="hold" grpId="0" nodeType="afterEffect">
                                  <p:stCondLst>
                                    <p:cond delay="0"/>
                                  </p:stCondLst>
                                  <p:childTnLst>
                                    <p:set>
                                      <p:cBhvr>
                                        <p:cTn id="112" dur="1" fill="hold">
                                          <p:stCondLst>
                                            <p:cond delay="0"/>
                                          </p:stCondLst>
                                        </p:cTn>
                                        <p:tgtEl>
                                          <p:spTgt spid="17439"/>
                                        </p:tgtEl>
                                        <p:attrNameLst>
                                          <p:attrName>style.visibility</p:attrName>
                                        </p:attrNameLst>
                                      </p:cBhvr>
                                      <p:to>
                                        <p:strVal val="visible"/>
                                      </p:to>
                                    </p:set>
                                    <p:animEffect transition="in" filter="wipe(up)">
                                      <p:cBhvr>
                                        <p:cTn id="113" dur="500"/>
                                        <p:tgtEl>
                                          <p:spTgt spid="17439"/>
                                        </p:tgtEl>
                                      </p:cBhvr>
                                    </p:animEffect>
                                  </p:childTnLst>
                                </p:cTn>
                              </p:par>
                            </p:childTnLst>
                          </p:cTn>
                        </p:par>
                        <p:par>
                          <p:cTn id="114" fill="hold">
                            <p:stCondLst>
                              <p:cond delay="1000"/>
                            </p:stCondLst>
                            <p:childTnLst>
                              <p:par>
                                <p:cTn id="115" presetID="22" presetClass="entr" presetSubtype="8" fill="hold" grpId="0" nodeType="afterEffect">
                                  <p:stCondLst>
                                    <p:cond delay="0"/>
                                  </p:stCondLst>
                                  <p:childTnLst>
                                    <p:set>
                                      <p:cBhvr>
                                        <p:cTn id="116" dur="1" fill="hold">
                                          <p:stCondLst>
                                            <p:cond delay="0"/>
                                          </p:stCondLst>
                                        </p:cTn>
                                        <p:tgtEl>
                                          <p:spTgt spid="17436"/>
                                        </p:tgtEl>
                                        <p:attrNameLst>
                                          <p:attrName>style.visibility</p:attrName>
                                        </p:attrNameLst>
                                      </p:cBhvr>
                                      <p:to>
                                        <p:strVal val="visible"/>
                                      </p:to>
                                    </p:set>
                                    <p:animEffect transition="in" filter="wipe(left)">
                                      <p:cBhvr>
                                        <p:cTn id="117" dur="500"/>
                                        <p:tgtEl>
                                          <p:spTgt spid="17436"/>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grpId="0" nodeType="clickEffect">
                                  <p:stCondLst>
                                    <p:cond delay="0"/>
                                  </p:stCondLst>
                                  <p:childTnLst>
                                    <p:set>
                                      <p:cBhvr>
                                        <p:cTn id="121" dur="1" fill="hold">
                                          <p:stCondLst>
                                            <p:cond delay="0"/>
                                          </p:stCondLst>
                                        </p:cTn>
                                        <p:tgtEl>
                                          <p:spTgt spid="193581"/>
                                        </p:tgtEl>
                                        <p:attrNameLst>
                                          <p:attrName>style.visibility</p:attrName>
                                        </p:attrNameLst>
                                      </p:cBhvr>
                                      <p:to>
                                        <p:strVal val="visible"/>
                                      </p:to>
                                    </p:set>
                                    <p:animEffect transition="in" filter="wipe(left)">
                                      <p:cBhvr>
                                        <p:cTn id="122" dur="500"/>
                                        <p:tgtEl>
                                          <p:spTgt spid="193581"/>
                                        </p:tgtEl>
                                      </p:cBhvr>
                                    </p:animEffect>
                                  </p:childTnLst>
                                </p:cTn>
                              </p:par>
                            </p:childTnLst>
                          </p:cTn>
                        </p:par>
                        <p:par>
                          <p:cTn id="123" fill="hold">
                            <p:stCondLst>
                              <p:cond delay="500"/>
                            </p:stCondLst>
                            <p:childTnLst>
                              <p:par>
                                <p:cTn id="124" presetID="22" presetClass="entr" presetSubtype="1" fill="hold" grpId="0" nodeType="afterEffect">
                                  <p:stCondLst>
                                    <p:cond delay="0"/>
                                  </p:stCondLst>
                                  <p:childTnLst>
                                    <p:set>
                                      <p:cBhvr>
                                        <p:cTn id="125" dur="1" fill="hold">
                                          <p:stCondLst>
                                            <p:cond delay="0"/>
                                          </p:stCondLst>
                                        </p:cTn>
                                        <p:tgtEl>
                                          <p:spTgt spid="17438"/>
                                        </p:tgtEl>
                                        <p:attrNameLst>
                                          <p:attrName>style.visibility</p:attrName>
                                        </p:attrNameLst>
                                      </p:cBhvr>
                                      <p:to>
                                        <p:strVal val="visible"/>
                                      </p:to>
                                    </p:set>
                                    <p:animEffect transition="in" filter="wipe(up)">
                                      <p:cBhvr>
                                        <p:cTn id="126" dur="500"/>
                                        <p:tgtEl>
                                          <p:spTgt spid="17438"/>
                                        </p:tgtEl>
                                      </p:cBhvr>
                                    </p:animEffect>
                                  </p:childTnLst>
                                </p:cTn>
                              </p:par>
                            </p:childTnLst>
                          </p:cTn>
                        </p:par>
                        <p:par>
                          <p:cTn id="127" fill="hold">
                            <p:stCondLst>
                              <p:cond delay="1000"/>
                            </p:stCondLst>
                            <p:childTnLst>
                              <p:par>
                                <p:cTn id="128" presetID="22" presetClass="entr" presetSubtype="2" fill="hold" grpId="0" nodeType="afterEffect">
                                  <p:stCondLst>
                                    <p:cond delay="0"/>
                                  </p:stCondLst>
                                  <p:childTnLst>
                                    <p:set>
                                      <p:cBhvr>
                                        <p:cTn id="129" dur="1" fill="hold">
                                          <p:stCondLst>
                                            <p:cond delay="0"/>
                                          </p:stCondLst>
                                        </p:cTn>
                                        <p:tgtEl>
                                          <p:spTgt spid="17437"/>
                                        </p:tgtEl>
                                        <p:attrNameLst>
                                          <p:attrName>style.visibility</p:attrName>
                                        </p:attrNameLst>
                                      </p:cBhvr>
                                      <p:to>
                                        <p:strVal val="visible"/>
                                      </p:to>
                                    </p:set>
                                    <p:animEffect transition="in" filter="wipe(right)">
                                      <p:cBhvr>
                                        <p:cTn id="130" dur="500"/>
                                        <p:tgtEl>
                                          <p:spTgt spid="17437"/>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grpId="0" nodeType="clickEffect">
                                  <p:stCondLst>
                                    <p:cond delay="0"/>
                                  </p:stCondLst>
                                  <p:childTnLst>
                                    <p:set>
                                      <p:cBhvr>
                                        <p:cTn id="134" dur="1" fill="hold">
                                          <p:stCondLst>
                                            <p:cond delay="0"/>
                                          </p:stCondLst>
                                        </p:cTn>
                                        <p:tgtEl>
                                          <p:spTgt spid="193551"/>
                                        </p:tgtEl>
                                        <p:attrNameLst>
                                          <p:attrName>style.visibility</p:attrName>
                                        </p:attrNameLst>
                                      </p:cBhvr>
                                      <p:to>
                                        <p:strVal val="visible"/>
                                      </p:to>
                                    </p:set>
                                    <p:animEffect transition="in" filter="wipe(left)">
                                      <p:cBhvr>
                                        <p:cTn id="135" dur="500"/>
                                        <p:tgtEl>
                                          <p:spTgt spid="193551"/>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grpId="0" nodeType="clickEffect">
                                  <p:stCondLst>
                                    <p:cond delay="0"/>
                                  </p:stCondLst>
                                  <p:childTnLst>
                                    <p:set>
                                      <p:cBhvr>
                                        <p:cTn id="139" dur="1" fill="hold">
                                          <p:stCondLst>
                                            <p:cond delay="0"/>
                                          </p:stCondLst>
                                        </p:cTn>
                                        <p:tgtEl>
                                          <p:spTgt spid="193580"/>
                                        </p:tgtEl>
                                        <p:attrNameLst>
                                          <p:attrName>style.visibility</p:attrName>
                                        </p:attrNameLst>
                                      </p:cBhvr>
                                      <p:to>
                                        <p:strVal val="visible"/>
                                      </p:to>
                                    </p:set>
                                    <p:animEffect transition="in" filter="wipe(left)">
                                      <p:cBhvr>
                                        <p:cTn id="140" dur="500"/>
                                        <p:tgtEl>
                                          <p:spTgt spid="193580"/>
                                        </p:tgtEl>
                                      </p:cBhvr>
                                    </p:animEffect>
                                  </p:childTnLst>
                                </p:cTn>
                              </p:par>
                            </p:childTnLst>
                          </p:cTn>
                        </p:par>
                        <p:par>
                          <p:cTn id="141" fill="hold">
                            <p:stCondLst>
                              <p:cond delay="500"/>
                            </p:stCondLst>
                            <p:childTnLst>
                              <p:par>
                                <p:cTn id="142" presetID="22" presetClass="entr" presetSubtype="1" fill="hold" grpId="0" nodeType="afterEffect">
                                  <p:stCondLst>
                                    <p:cond delay="0"/>
                                  </p:stCondLst>
                                  <p:childTnLst>
                                    <p:set>
                                      <p:cBhvr>
                                        <p:cTn id="143" dur="1" fill="hold">
                                          <p:stCondLst>
                                            <p:cond delay="0"/>
                                          </p:stCondLst>
                                        </p:cTn>
                                        <p:tgtEl>
                                          <p:spTgt spid="17434"/>
                                        </p:tgtEl>
                                        <p:attrNameLst>
                                          <p:attrName>style.visibility</p:attrName>
                                        </p:attrNameLst>
                                      </p:cBhvr>
                                      <p:to>
                                        <p:strVal val="visible"/>
                                      </p:to>
                                    </p:set>
                                    <p:animEffect transition="in" filter="wipe(up)">
                                      <p:cBhvr>
                                        <p:cTn id="144" dur="500"/>
                                        <p:tgtEl>
                                          <p:spTgt spid="17434"/>
                                        </p:tgtEl>
                                      </p:cBhvr>
                                    </p:animEffect>
                                  </p:childTnLst>
                                </p:cTn>
                              </p:par>
                            </p:childTnLst>
                          </p:cTn>
                        </p:par>
                        <p:par>
                          <p:cTn id="145" fill="hold">
                            <p:stCondLst>
                              <p:cond delay="1000"/>
                            </p:stCondLst>
                            <p:childTnLst>
                              <p:par>
                                <p:cTn id="146" presetID="22" presetClass="entr" presetSubtype="8" fill="hold" grpId="0" nodeType="afterEffect">
                                  <p:stCondLst>
                                    <p:cond delay="0"/>
                                  </p:stCondLst>
                                  <p:childTnLst>
                                    <p:set>
                                      <p:cBhvr>
                                        <p:cTn id="147" dur="1" fill="hold">
                                          <p:stCondLst>
                                            <p:cond delay="0"/>
                                          </p:stCondLst>
                                        </p:cTn>
                                        <p:tgtEl>
                                          <p:spTgt spid="17432"/>
                                        </p:tgtEl>
                                        <p:attrNameLst>
                                          <p:attrName>style.visibility</p:attrName>
                                        </p:attrNameLst>
                                      </p:cBhvr>
                                      <p:to>
                                        <p:strVal val="visible"/>
                                      </p:to>
                                    </p:set>
                                    <p:animEffect transition="in" filter="wipe(left)">
                                      <p:cBhvr>
                                        <p:cTn id="148" dur="500"/>
                                        <p:tgtEl>
                                          <p:spTgt spid="17432"/>
                                        </p:tgtEl>
                                      </p:cBhvr>
                                    </p:animEffect>
                                  </p:childTnLst>
                                </p:cTn>
                              </p:par>
                            </p:childTnLst>
                          </p:cTn>
                        </p:par>
                      </p:childTnLst>
                    </p:cTn>
                  </p:par>
                  <p:par>
                    <p:cTn id="149" fill="hold">
                      <p:stCondLst>
                        <p:cond delay="indefinite"/>
                      </p:stCondLst>
                      <p:childTnLst>
                        <p:par>
                          <p:cTn id="150" fill="hold">
                            <p:stCondLst>
                              <p:cond delay="0"/>
                            </p:stCondLst>
                            <p:childTnLst>
                              <p:par>
                                <p:cTn id="151" presetID="22" presetClass="entr" presetSubtype="8" fill="hold" grpId="0" nodeType="clickEffect">
                                  <p:stCondLst>
                                    <p:cond delay="0"/>
                                  </p:stCondLst>
                                  <p:childTnLst>
                                    <p:set>
                                      <p:cBhvr>
                                        <p:cTn id="152" dur="1" fill="hold">
                                          <p:stCondLst>
                                            <p:cond delay="0"/>
                                          </p:stCondLst>
                                        </p:cTn>
                                        <p:tgtEl>
                                          <p:spTgt spid="193549"/>
                                        </p:tgtEl>
                                        <p:attrNameLst>
                                          <p:attrName>style.visibility</p:attrName>
                                        </p:attrNameLst>
                                      </p:cBhvr>
                                      <p:to>
                                        <p:strVal val="visible"/>
                                      </p:to>
                                    </p:set>
                                    <p:animEffect transition="in" filter="wipe(left)">
                                      <p:cBhvr>
                                        <p:cTn id="153" dur="500"/>
                                        <p:tgtEl>
                                          <p:spTgt spid="193549"/>
                                        </p:tgtEl>
                                      </p:cBhvr>
                                    </p:animEffect>
                                  </p:childTnLst>
                                </p:cTn>
                              </p:par>
                            </p:childTnLst>
                          </p:cTn>
                        </p:par>
                        <p:par>
                          <p:cTn id="154" fill="hold">
                            <p:stCondLst>
                              <p:cond delay="500"/>
                            </p:stCondLst>
                            <p:childTnLst>
                              <p:par>
                                <p:cTn id="155" presetID="22" presetClass="entr" presetSubtype="1" fill="hold" grpId="0" nodeType="afterEffect">
                                  <p:stCondLst>
                                    <p:cond delay="0"/>
                                  </p:stCondLst>
                                  <p:childTnLst>
                                    <p:set>
                                      <p:cBhvr>
                                        <p:cTn id="156" dur="1" fill="hold">
                                          <p:stCondLst>
                                            <p:cond delay="0"/>
                                          </p:stCondLst>
                                        </p:cTn>
                                        <p:tgtEl>
                                          <p:spTgt spid="17435"/>
                                        </p:tgtEl>
                                        <p:attrNameLst>
                                          <p:attrName>style.visibility</p:attrName>
                                        </p:attrNameLst>
                                      </p:cBhvr>
                                      <p:to>
                                        <p:strVal val="visible"/>
                                      </p:to>
                                    </p:set>
                                    <p:animEffect transition="in" filter="wipe(up)">
                                      <p:cBhvr>
                                        <p:cTn id="157" dur="500"/>
                                        <p:tgtEl>
                                          <p:spTgt spid="17435"/>
                                        </p:tgtEl>
                                      </p:cBhvr>
                                    </p:animEffect>
                                  </p:childTnLst>
                                </p:cTn>
                              </p:par>
                            </p:childTnLst>
                          </p:cTn>
                        </p:par>
                        <p:par>
                          <p:cTn id="158" fill="hold">
                            <p:stCondLst>
                              <p:cond delay="1000"/>
                            </p:stCondLst>
                            <p:childTnLst>
                              <p:par>
                                <p:cTn id="159" presetID="22" presetClass="entr" presetSubtype="2" fill="hold" grpId="0" nodeType="afterEffect">
                                  <p:stCondLst>
                                    <p:cond delay="0"/>
                                  </p:stCondLst>
                                  <p:childTnLst>
                                    <p:set>
                                      <p:cBhvr>
                                        <p:cTn id="160" dur="1" fill="hold">
                                          <p:stCondLst>
                                            <p:cond delay="0"/>
                                          </p:stCondLst>
                                        </p:cTn>
                                        <p:tgtEl>
                                          <p:spTgt spid="17433"/>
                                        </p:tgtEl>
                                        <p:attrNameLst>
                                          <p:attrName>style.visibility</p:attrName>
                                        </p:attrNameLst>
                                      </p:cBhvr>
                                      <p:to>
                                        <p:strVal val="visible"/>
                                      </p:to>
                                    </p:set>
                                    <p:animEffect transition="in" filter="wipe(right)">
                                      <p:cBhvr>
                                        <p:cTn id="161" dur="500"/>
                                        <p:tgtEl>
                                          <p:spTgt spid="17433"/>
                                        </p:tgtEl>
                                      </p:cBhvr>
                                    </p:animEffect>
                                  </p:childTnLst>
                                </p:cTn>
                              </p:par>
                            </p:childTnLst>
                          </p:cTn>
                        </p:par>
                      </p:childTnLst>
                    </p:cTn>
                  </p:par>
                  <p:par>
                    <p:cTn id="162" fill="hold">
                      <p:stCondLst>
                        <p:cond delay="indefinite"/>
                      </p:stCondLst>
                      <p:childTnLst>
                        <p:par>
                          <p:cTn id="163" fill="hold">
                            <p:stCondLst>
                              <p:cond delay="0"/>
                            </p:stCondLst>
                            <p:childTnLst>
                              <p:par>
                                <p:cTn id="164" presetID="22" presetClass="entr" presetSubtype="8" fill="hold" grpId="0" nodeType="clickEffect">
                                  <p:stCondLst>
                                    <p:cond delay="0"/>
                                  </p:stCondLst>
                                  <p:childTnLst>
                                    <p:set>
                                      <p:cBhvr>
                                        <p:cTn id="165" dur="1" fill="hold">
                                          <p:stCondLst>
                                            <p:cond delay="0"/>
                                          </p:stCondLst>
                                        </p:cTn>
                                        <p:tgtEl>
                                          <p:spTgt spid="193575"/>
                                        </p:tgtEl>
                                        <p:attrNameLst>
                                          <p:attrName>style.visibility</p:attrName>
                                        </p:attrNameLst>
                                      </p:cBhvr>
                                      <p:to>
                                        <p:strVal val="visible"/>
                                      </p:to>
                                    </p:set>
                                    <p:animEffect transition="in" filter="wipe(left)">
                                      <p:cBhvr>
                                        <p:cTn id="166" dur="500"/>
                                        <p:tgtEl>
                                          <p:spTgt spid="193575"/>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8" fill="hold" grpId="0" nodeType="clickEffect">
                                  <p:stCondLst>
                                    <p:cond delay="0"/>
                                  </p:stCondLst>
                                  <p:childTnLst>
                                    <p:set>
                                      <p:cBhvr>
                                        <p:cTn id="170" dur="1" fill="hold">
                                          <p:stCondLst>
                                            <p:cond delay="0"/>
                                          </p:stCondLst>
                                        </p:cTn>
                                        <p:tgtEl>
                                          <p:spTgt spid="193585"/>
                                        </p:tgtEl>
                                        <p:attrNameLst>
                                          <p:attrName>style.visibility</p:attrName>
                                        </p:attrNameLst>
                                      </p:cBhvr>
                                      <p:to>
                                        <p:strVal val="visible"/>
                                      </p:to>
                                    </p:set>
                                    <p:animEffect transition="in" filter="wipe(left)">
                                      <p:cBhvr>
                                        <p:cTn id="171" dur="500"/>
                                        <p:tgtEl>
                                          <p:spTgt spid="193585"/>
                                        </p:tgtEl>
                                      </p:cBhvr>
                                    </p:animEffect>
                                  </p:childTnLst>
                                </p:cTn>
                              </p:par>
                            </p:childTnLst>
                          </p:cTn>
                        </p:par>
                        <p:par>
                          <p:cTn id="172" fill="hold">
                            <p:stCondLst>
                              <p:cond delay="500"/>
                            </p:stCondLst>
                            <p:childTnLst>
                              <p:par>
                                <p:cTn id="173" presetID="22" presetClass="entr" presetSubtype="1" fill="hold" grpId="0" nodeType="afterEffect">
                                  <p:stCondLst>
                                    <p:cond delay="0"/>
                                  </p:stCondLst>
                                  <p:childTnLst>
                                    <p:set>
                                      <p:cBhvr>
                                        <p:cTn id="174" dur="1" fill="hold">
                                          <p:stCondLst>
                                            <p:cond delay="0"/>
                                          </p:stCondLst>
                                        </p:cTn>
                                        <p:tgtEl>
                                          <p:spTgt spid="17456"/>
                                        </p:tgtEl>
                                        <p:attrNameLst>
                                          <p:attrName>style.visibility</p:attrName>
                                        </p:attrNameLst>
                                      </p:cBhvr>
                                      <p:to>
                                        <p:strVal val="visible"/>
                                      </p:to>
                                    </p:set>
                                    <p:animEffect transition="in" filter="wipe(up)">
                                      <p:cBhvr>
                                        <p:cTn id="175" dur="500"/>
                                        <p:tgtEl>
                                          <p:spTgt spid="17456"/>
                                        </p:tgtEl>
                                      </p:cBhvr>
                                    </p:animEffect>
                                  </p:childTnLst>
                                </p:cTn>
                              </p:par>
                            </p:childTnLst>
                          </p:cTn>
                        </p:par>
                        <p:par>
                          <p:cTn id="176" fill="hold">
                            <p:stCondLst>
                              <p:cond delay="1000"/>
                            </p:stCondLst>
                            <p:childTnLst>
                              <p:par>
                                <p:cTn id="177" presetID="22" presetClass="entr" presetSubtype="2" fill="hold" grpId="0" nodeType="afterEffect">
                                  <p:stCondLst>
                                    <p:cond delay="0"/>
                                  </p:stCondLst>
                                  <p:childTnLst>
                                    <p:set>
                                      <p:cBhvr>
                                        <p:cTn id="178" dur="1" fill="hold">
                                          <p:stCondLst>
                                            <p:cond delay="0"/>
                                          </p:stCondLst>
                                        </p:cTn>
                                        <p:tgtEl>
                                          <p:spTgt spid="17430"/>
                                        </p:tgtEl>
                                        <p:attrNameLst>
                                          <p:attrName>style.visibility</p:attrName>
                                        </p:attrNameLst>
                                      </p:cBhvr>
                                      <p:to>
                                        <p:strVal val="visible"/>
                                      </p:to>
                                    </p:set>
                                    <p:animEffect transition="in" filter="wipe(right)">
                                      <p:cBhvr>
                                        <p:cTn id="179" dur="500"/>
                                        <p:tgtEl>
                                          <p:spTgt spid="17430"/>
                                        </p:tgtEl>
                                      </p:cBhvr>
                                    </p:animEffect>
                                  </p:childTnLst>
                                </p:cTn>
                              </p:par>
                            </p:childTnLst>
                          </p:cTn>
                        </p:par>
                        <p:par>
                          <p:cTn id="180" fill="hold">
                            <p:stCondLst>
                              <p:cond delay="1500"/>
                            </p:stCondLst>
                            <p:childTnLst>
                              <p:par>
                                <p:cTn id="181" presetID="22" presetClass="entr" presetSubtype="1" fill="hold" grpId="0" nodeType="afterEffect">
                                  <p:stCondLst>
                                    <p:cond delay="0"/>
                                  </p:stCondLst>
                                  <p:childTnLst>
                                    <p:set>
                                      <p:cBhvr>
                                        <p:cTn id="182" dur="1" fill="hold">
                                          <p:stCondLst>
                                            <p:cond delay="0"/>
                                          </p:stCondLst>
                                        </p:cTn>
                                        <p:tgtEl>
                                          <p:spTgt spid="17431"/>
                                        </p:tgtEl>
                                        <p:attrNameLst>
                                          <p:attrName>style.visibility</p:attrName>
                                        </p:attrNameLst>
                                      </p:cBhvr>
                                      <p:to>
                                        <p:strVal val="visible"/>
                                      </p:to>
                                    </p:set>
                                    <p:animEffect transition="in" filter="wipe(up)">
                                      <p:cBhvr>
                                        <p:cTn id="183" dur="500"/>
                                        <p:tgtEl>
                                          <p:spTgt spid="17431"/>
                                        </p:tgtEl>
                                      </p:cBhvr>
                                    </p:animEffect>
                                  </p:childTnLst>
                                </p:cTn>
                              </p:par>
                            </p:childTnLst>
                          </p:cTn>
                        </p:par>
                        <p:par>
                          <p:cTn id="184" fill="hold">
                            <p:stCondLst>
                              <p:cond delay="2000"/>
                            </p:stCondLst>
                            <p:childTnLst>
                              <p:par>
                                <p:cTn id="185" presetID="22" presetClass="entr" presetSubtype="8" fill="hold" grpId="0" nodeType="afterEffect">
                                  <p:stCondLst>
                                    <p:cond delay="0"/>
                                  </p:stCondLst>
                                  <p:childTnLst>
                                    <p:set>
                                      <p:cBhvr>
                                        <p:cTn id="186" dur="1" fill="hold">
                                          <p:stCondLst>
                                            <p:cond delay="0"/>
                                          </p:stCondLst>
                                        </p:cTn>
                                        <p:tgtEl>
                                          <p:spTgt spid="17425"/>
                                        </p:tgtEl>
                                        <p:attrNameLst>
                                          <p:attrName>style.visibility</p:attrName>
                                        </p:attrNameLst>
                                      </p:cBhvr>
                                      <p:to>
                                        <p:strVal val="visible"/>
                                      </p:to>
                                    </p:set>
                                    <p:animEffect transition="in" filter="wipe(left)">
                                      <p:cBhvr>
                                        <p:cTn id="187" dur="500"/>
                                        <p:tgtEl>
                                          <p:spTgt spid="17425"/>
                                        </p:tgtEl>
                                      </p:cBhvr>
                                    </p:animEffect>
                                  </p:childTnLst>
                                </p:cTn>
                              </p:par>
                            </p:childTnLst>
                          </p:cTn>
                        </p:par>
                      </p:childTnLst>
                    </p:cTn>
                  </p:par>
                  <p:par>
                    <p:cTn id="188" fill="hold">
                      <p:stCondLst>
                        <p:cond delay="indefinite"/>
                      </p:stCondLst>
                      <p:childTnLst>
                        <p:par>
                          <p:cTn id="189" fill="hold">
                            <p:stCondLst>
                              <p:cond delay="0"/>
                            </p:stCondLst>
                            <p:childTnLst>
                              <p:par>
                                <p:cTn id="190" presetID="22" presetClass="entr" presetSubtype="8" fill="hold" grpId="0" nodeType="clickEffect">
                                  <p:stCondLst>
                                    <p:cond delay="0"/>
                                  </p:stCondLst>
                                  <p:childTnLst>
                                    <p:set>
                                      <p:cBhvr>
                                        <p:cTn id="191" dur="1" fill="hold">
                                          <p:stCondLst>
                                            <p:cond delay="0"/>
                                          </p:stCondLst>
                                        </p:cTn>
                                        <p:tgtEl>
                                          <p:spTgt spid="193583"/>
                                        </p:tgtEl>
                                        <p:attrNameLst>
                                          <p:attrName>style.visibility</p:attrName>
                                        </p:attrNameLst>
                                      </p:cBhvr>
                                      <p:to>
                                        <p:strVal val="visible"/>
                                      </p:to>
                                    </p:set>
                                    <p:animEffect transition="in" filter="wipe(left)">
                                      <p:cBhvr>
                                        <p:cTn id="192" dur="500"/>
                                        <p:tgtEl>
                                          <p:spTgt spid="193583"/>
                                        </p:tgtEl>
                                      </p:cBhvr>
                                    </p:animEffect>
                                  </p:childTnLst>
                                </p:cTn>
                              </p:par>
                            </p:childTnLst>
                          </p:cTn>
                        </p:par>
                        <p:par>
                          <p:cTn id="193" fill="hold">
                            <p:stCondLst>
                              <p:cond delay="500"/>
                            </p:stCondLst>
                            <p:childTnLst>
                              <p:par>
                                <p:cTn id="194" presetID="22" presetClass="entr" presetSubtype="1" fill="hold" grpId="0" nodeType="afterEffect">
                                  <p:stCondLst>
                                    <p:cond delay="0"/>
                                  </p:stCondLst>
                                  <p:childTnLst>
                                    <p:set>
                                      <p:cBhvr>
                                        <p:cTn id="195" dur="1" fill="hold">
                                          <p:stCondLst>
                                            <p:cond delay="0"/>
                                          </p:stCondLst>
                                        </p:cTn>
                                        <p:tgtEl>
                                          <p:spTgt spid="17427"/>
                                        </p:tgtEl>
                                        <p:attrNameLst>
                                          <p:attrName>style.visibility</p:attrName>
                                        </p:attrNameLst>
                                      </p:cBhvr>
                                      <p:to>
                                        <p:strVal val="visible"/>
                                      </p:to>
                                    </p:set>
                                    <p:animEffect transition="in" filter="wipe(up)">
                                      <p:cBhvr>
                                        <p:cTn id="196" dur="500"/>
                                        <p:tgtEl>
                                          <p:spTgt spid="17427"/>
                                        </p:tgtEl>
                                      </p:cBhvr>
                                    </p:animEffect>
                                  </p:childTnLst>
                                </p:cTn>
                              </p:par>
                            </p:childTnLst>
                          </p:cTn>
                        </p:par>
                        <p:par>
                          <p:cTn id="197" fill="hold">
                            <p:stCondLst>
                              <p:cond delay="1000"/>
                            </p:stCondLst>
                            <p:childTnLst>
                              <p:par>
                                <p:cTn id="198" presetID="22" presetClass="entr" presetSubtype="8" fill="hold" grpId="0" nodeType="afterEffect">
                                  <p:stCondLst>
                                    <p:cond delay="0"/>
                                  </p:stCondLst>
                                  <p:childTnLst>
                                    <p:set>
                                      <p:cBhvr>
                                        <p:cTn id="199" dur="1" fill="hold">
                                          <p:stCondLst>
                                            <p:cond delay="0"/>
                                          </p:stCondLst>
                                        </p:cTn>
                                        <p:tgtEl>
                                          <p:spTgt spid="17428"/>
                                        </p:tgtEl>
                                        <p:attrNameLst>
                                          <p:attrName>style.visibility</p:attrName>
                                        </p:attrNameLst>
                                      </p:cBhvr>
                                      <p:to>
                                        <p:strVal val="visible"/>
                                      </p:to>
                                    </p:set>
                                    <p:animEffect transition="in" filter="wipe(left)">
                                      <p:cBhvr>
                                        <p:cTn id="200" dur="500"/>
                                        <p:tgtEl>
                                          <p:spTgt spid="17428"/>
                                        </p:tgtEl>
                                      </p:cBhvr>
                                    </p:animEffect>
                                  </p:childTnLst>
                                </p:cTn>
                              </p:par>
                            </p:childTnLst>
                          </p:cTn>
                        </p:par>
                        <p:par>
                          <p:cTn id="201" fill="hold">
                            <p:stCondLst>
                              <p:cond delay="1500"/>
                            </p:stCondLst>
                            <p:childTnLst>
                              <p:par>
                                <p:cTn id="202" presetID="22" presetClass="entr" presetSubtype="1" fill="hold" grpId="0" nodeType="afterEffect">
                                  <p:stCondLst>
                                    <p:cond delay="0"/>
                                  </p:stCondLst>
                                  <p:childTnLst>
                                    <p:set>
                                      <p:cBhvr>
                                        <p:cTn id="203" dur="1" fill="hold">
                                          <p:stCondLst>
                                            <p:cond delay="0"/>
                                          </p:stCondLst>
                                        </p:cTn>
                                        <p:tgtEl>
                                          <p:spTgt spid="17429"/>
                                        </p:tgtEl>
                                        <p:attrNameLst>
                                          <p:attrName>style.visibility</p:attrName>
                                        </p:attrNameLst>
                                      </p:cBhvr>
                                      <p:to>
                                        <p:strVal val="visible"/>
                                      </p:to>
                                    </p:set>
                                    <p:animEffect transition="in" filter="wipe(up)">
                                      <p:cBhvr>
                                        <p:cTn id="204" dur="500"/>
                                        <p:tgtEl>
                                          <p:spTgt spid="17429"/>
                                        </p:tgtEl>
                                      </p:cBhvr>
                                    </p:animEffect>
                                  </p:childTnLst>
                                </p:cTn>
                              </p:par>
                            </p:childTnLst>
                          </p:cTn>
                        </p:par>
                        <p:par>
                          <p:cTn id="205" fill="hold">
                            <p:stCondLst>
                              <p:cond delay="2000"/>
                            </p:stCondLst>
                            <p:childTnLst>
                              <p:par>
                                <p:cTn id="206" presetID="22" presetClass="entr" presetSubtype="2" fill="hold" grpId="0" nodeType="afterEffect">
                                  <p:stCondLst>
                                    <p:cond delay="0"/>
                                  </p:stCondLst>
                                  <p:childTnLst>
                                    <p:set>
                                      <p:cBhvr>
                                        <p:cTn id="207" dur="1" fill="hold">
                                          <p:stCondLst>
                                            <p:cond delay="0"/>
                                          </p:stCondLst>
                                        </p:cTn>
                                        <p:tgtEl>
                                          <p:spTgt spid="17426"/>
                                        </p:tgtEl>
                                        <p:attrNameLst>
                                          <p:attrName>style.visibility</p:attrName>
                                        </p:attrNameLst>
                                      </p:cBhvr>
                                      <p:to>
                                        <p:strVal val="visible"/>
                                      </p:to>
                                    </p:set>
                                    <p:animEffect transition="in" filter="wipe(right)">
                                      <p:cBhvr>
                                        <p:cTn id="208" dur="500"/>
                                        <p:tgtEl>
                                          <p:spTgt spid="17426"/>
                                        </p:tgtEl>
                                      </p:cBhvr>
                                    </p:animEffect>
                                  </p:childTnLst>
                                </p:cTn>
                              </p:par>
                            </p:childTnLst>
                          </p:cTn>
                        </p:par>
                      </p:childTnLst>
                    </p:cTn>
                  </p:par>
                  <p:par>
                    <p:cTn id="209" fill="hold">
                      <p:stCondLst>
                        <p:cond delay="indefinite"/>
                      </p:stCondLst>
                      <p:childTnLst>
                        <p:par>
                          <p:cTn id="210" fill="hold">
                            <p:stCondLst>
                              <p:cond delay="0"/>
                            </p:stCondLst>
                            <p:childTnLst>
                              <p:par>
                                <p:cTn id="211" presetID="22" presetClass="entr" presetSubtype="8" fill="hold" grpId="0" nodeType="clickEffect">
                                  <p:stCondLst>
                                    <p:cond delay="0"/>
                                  </p:stCondLst>
                                  <p:childTnLst>
                                    <p:set>
                                      <p:cBhvr>
                                        <p:cTn id="212" dur="1" fill="hold">
                                          <p:stCondLst>
                                            <p:cond delay="0"/>
                                          </p:stCondLst>
                                        </p:cTn>
                                        <p:tgtEl>
                                          <p:spTgt spid="193550"/>
                                        </p:tgtEl>
                                        <p:attrNameLst>
                                          <p:attrName>style.visibility</p:attrName>
                                        </p:attrNameLst>
                                      </p:cBhvr>
                                      <p:to>
                                        <p:strVal val="visible"/>
                                      </p:to>
                                    </p:set>
                                    <p:animEffect transition="in" filter="wipe(left)">
                                      <p:cBhvr>
                                        <p:cTn id="213" dur="500"/>
                                        <p:tgtEl>
                                          <p:spTgt spid="193550"/>
                                        </p:tgtEl>
                                      </p:cBhvr>
                                    </p:animEffect>
                                  </p:childTnLst>
                                </p:cTn>
                              </p:par>
                            </p:childTnLst>
                          </p:cTn>
                        </p:par>
                      </p:childTnLst>
                    </p:cTn>
                  </p:par>
                  <p:par>
                    <p:cTn id="214" fill="hold">
                      <p:stCondLst>
                        <p:cond delay="indefinite"/>
                      </p:stCondLst>
                      <p:childTnLst>
                        <p:par>
                          <p:cTn id="215" fill="hold">
                            <p:stCondLst>
                              <p:cond delay="0"/>
                            </p:stCondLst>
                            <p:childTnLst>
                              <p:par>
                                <p:cTn id="216" presetID="22" presetClass="entr" presetSubtype="8" fill="hold" grpId="0" nodeType="clickEffect">
                                  <p:stCondLst>
                                    <p:cond delay="0"/>
                                  </p:stCondLst>
                                  <p:childTnLst>
                                    <p:set>
                                      <p:cBhvr>
                                        <p:cTn id="217" dur="1" fill="hold">
                                          <p:stCondLst>
                                            <p:cond delay="0"/>
                                          </p:stCondLst>
                                        </p:cTn>
                                        <p:tgtEl>
                                          <p:spTgt spid="17444"/>
                                        </p:tgtEl>
                                        <p:attrNameLst>
                                          <p:attrName>style.visibility</p:attrName>
                                        </p:attrNameLst>
                                      </p:cBhvr>
                                      <p:to>
                                        <p:strVal val="visible"/>
                                      </p:to>
                                    </p:set>
                                    <p:animEffect transition="in" filter="wipe(left)">
                                      <p:cBhvr>
                                        <p:cTn id="218" dur="500"/>
                                        <p:tgtEl>
                                          <p:spTgt spid="17444"/>
                                        </p:tgtEl>
                                      </p:cBhvr>
                                    </p:animEffect>
                                  </p:childTnLst>
                                </p:cTn>
                              </p:par>
                            </p:childTnLst>
                          </p:cTn>
                        </p:par>
                      </p:childTnLst>
                    </p:cTn>
                  </p:par>
                  <p:par>
                    <p:cTn id="219" fill="hold">
                      <p:stCondLst>
                        <p:cond delay="indefinite"/>
                      </p:stCondLst>
                      <p:childTnLst>
                        <p:par>
                          <p:cTn id="220" fill="hold">
                            <p:stCondLst>
                              <p:cond delay="0"/>
                            </p:stCondLst>
                            <p:childTnLst>
                              <p:par>
                                <p:cTn id="221" presetID="22" presetClass="entr" presetSubtype="8" fill="hold" grpId="0" nodeType="clickEffect">
                                  <p:stCondLst>
                                    <p:cond delay="0"/>
                                  </p:stCondLst>
                                  <p:childTnLst>
                                    <p:set>
                                      <p:cBhvr>
                                        <p:cTn id="222" dur="1" fill="hold">
                                          <p:stCondLst>
                                            <p:cond delay="0"/>
                                          </p:stCondLst>
                                        </p:cTn>
                                        <p:tgtEl>
                                          <p:spTgt spid="17446"/>
                                        </p:tgtEl>
                                        <p:attrNameLst>
                                          <p:attrName>style.visibility</p:attrName>
                                        </p:attrNameLst>
                                      </p:cBhvr>
                                      <p:to>
                                        <p:strVal val="visible"/>
                                      </p:to>
                                    </p:set>
                                    <p:animEffect transition="in" filter="wipe(left)">
                                      <p:cBhvr>
                                        <p:cTn id="223" dur="500"/>
                                        <p:tgtEl>
                                          <p:spTgt spid="17446"/>
                                        </p:tgtEl>
                                      </p:cBhvr>
                                    </p:animEffect>
                                  </p:childTnLst>
                                </p:cTn>
                              </p:par>
                            </p:childTnLst>
                          </p:cTn>
                        </p:par>
                      </p:childTnLst>
                    </p:cTn>
                  </p:par>
                  <p:par>
                    <p:cTn id="224" fill="hold">
                      <p:stCondLst>
                        <p:cond delay="indefinite"/>
                      </p:stCondLst>
                      <p:childTnLst>
                        <p:par>
                          <p:cTn id="225" fill="hold">
                            <p:stCondLst>
                              <p:cond delay="0"/>
                            </p:stCondLst>
                            <p:childTnLst>
                              <p:par>
                                <p:cTn id="226" presetID="22" presetClass="entr" presetSubtype="8" fill="hold" grpId="0" nodeType="clickEffect">
                                  <p:stCondLst>
                                    <p:cond delay="0"/>
                                  </p:stCondLst>
                                  <p:childTnLst>
                                    <p:set>
                                      <p:cBhvr>
                                        <p:cTn id="227" dur="1" fill="hold">
                                          <p:stCondLst>
                                            <p:cond delay="0"/>
                                          </p:stCondLst>
                                        </p:cTn>
                                        <p:tgtEl>
                                          <p:spTgt spid="17445"/>
                                        </p:tgtEl>
                                        <p:attrNameLst>
                                          <p:attrName>style.visibility</p:attrName>
                                        </p:attrNameLst>
                                      </p:cBhvr>
                                      <p:to>
                                        <p:strVal val="visible"/>
                                      </p:to>
                                    </p:set>
                                    <p:animEffect transition="in" filter="wipe(left)">
                                      <p:cBhvr>
                                        <p:cTn id="228" dur="500"/>
                                        <p:tgtEl>
                                          <p:spTgt spid="17445"/>
                                        </p:tgtEl>
                                      </p:cBhvr>
                                    </p:animEffect>
                                  </p:childTnLst>
                                </p:cTn>
                              </p:par>
                            </p:childTnLst>
                          </p:cTn>
                        </p:par>
                        <p:par>
                          <p:cTn id="229" fill="hold">
                            <p:stCondLst>
                              <p:cond delay="500"/>
                            </p:stCondLst>
                            <p:childTnLst>
                              <p:par>
                                <p:cTn id="230" presetID="23" presetClass="entr" presetSubtype="528" fill="hold" grpId="0" nodeType="afterEffect">
                                  <p:stCondLst>
                                    <p:cond delay="0"/>
                                  </p:stCondLst>
                                  <p:childTnLst>
                                    <p:set>
                                      <p:cBhvr>
                                        <p:cTn id="231" dur="1" fill="hold">
                                          <p:stCondLst>
                                            <p:cond delay="0"/>
                                          </p:stCondLst>
                                        </p:cTn>
                                        <p:tgtEl>
                                          <p:spTgt spid="17463"/>
                                        </p:tgtEl>
                                        <p:attrNameLst>
                                          <p:attrName>style.visibility</p:attrName>
                                        </p:attrNameLst>
                                      </p:cBhvr>
                                      <p:to>
                                        <p:strVal val="visible"/>
                                      </p:to>
                                    </p:set>
                                    <p:anim calcmode="lin" valueType="num">
                                      <p:cBhvr>
                                        <p:cTn id="232" dur="500" fill="hold"/>
                                        <p:tgtEl>
                                          <p:spTgt spid="17463"/>
                                        </p:tgtEl>
                                        <p:attrNameLst>
                                          <p:attrName>ppt_w</p:attrName>
                                        </p:attrNameLst>
                                      </p:cBhvr>
                                      <p:tavLst>
                                        <p:tav tm="0">
                                          <p:val>
                                            <p:fltVal val="0"/>
                                          </p:val>
                                        </p:tav>
                                        <p:tav tm="100000">
                                          <p:val>
                                            <p:strVal val="#ppt_w"/>
                                          </p:val>
                                        </p:tav>
                                      </p:tavLst>
                                    </p:anim>
                                    <p:anim calcmode="lin" valueType="num">
                                      <p:cBhvr>
                                        <p:cTn id="233" dur="500" fill="hold"/>
                                        <p:tgtEl>
                                          <p:spTgt spid="17463"/>
                                        </p:tgtEl>
                                        <p:attrNameLst>
                                          <p:attrName>ppt_h</p:attrName>
                                        </p:attrNameLst>
                                      </p:cBhvr>
                                      <p:tavLst>
                                        <p:tav tm="0">
                                          <p:val>
                                            <p:fltVal val="0"/>
                                          </p:val>
                                        </p:tav>
                                        <p:tav tm="100000">
                                          <p:val>
                                            <p:strVal val="#ppt_h"/>
                                          </p:val>
                                        </p:tav>
                                      </p:tavLst>
                                    </p:anim>
                                    <p:anim calcmode="lin" valueType="num">
                                      <p:cBhvr>
                                        <p:cTn id="234" dur="500" fill="hold"/>
                                        <p:tgtEl>
                                          <p:spTgt spid="17463"/>
                                        </p:tgtEl>
                                        <p:attrNameLst>
                                          <p:attrName>ppt_x</p:attrName>
                                        </p:attrNameLst>
                                      </p:cBhvr>
                                      <p:tavLst>
                                        <p:tav tm="0">
                                          <p:val>
                                            <p:fltVal val="0.5"/>
                                          </p:val>
                                        </p:tav>
                                        <p:tav tm="100000">
                                          <p:val>
                                            <p:strVal val="#ppt_x"/>
                                          </p:val>
                                        </p:tav>
                                      </p:tavLst>
                                    </p:anim>
                                    <p:anim calcmode="lin" valueType="num">
                                      <p:cBhvr>
                                        <p:cTn id="235" dur="500" fill="hold"/>
                                        <p:tgtEl>
                                          <p:spTgt spid="1746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nimBg="1"/>
      <p:bldP spid="193540" grpId="0" animBg="1" autoUpdateAnimBg="0"/>
      <p:bldP spid="17413" grpId="0" animBg="1" autoUpdateAnimBg="0"/>
      <p:bldP spid="17414" grpId="0" animBg="1"/>
      <p:bldP spid="17415" grpId="0" animBg="1"/>
      <p:bldP spid="17416" grpId="0" animBg="1" autoUpdateAnimBg="0"/>
      <p:bldP spid="193545" grpId="0" animBg="1" autoUpdateAnimBg="0"/>
      <p:bldP spid="193546" grpId="0" animBg="1" autoUpdateAnimBg="0"/>
      <p:bldP spid="17419" grpId="0" animBg="1"/>
      <p:bldP spid="17420" grpId="0" animBg="1"/>
      <p:bldP spid="193549" grpId="0" animBg="1" autoUpdateAnimBg="0"/>
      <p:bldP spid="193550" grpId="0" animBg="1" autoUpdateAnimBg="0"/>
      <p:bldP spid="193551" grpId="0" animBg="1" autoUpdateAnimBg="0"/>
      <p:bldP spid="193552" grpId="0" animBg="1" autoUpdateAnimBg="0"/>
      <p:bldP spid="17425" grpId="0" animBg="1"/>
      <p:bldP spid="17426" grpId="0" animBg="1"/>
      <p:bldP spid="17427" grpId="0" animBg="1"/>
      <p:bldP spid="17428" grpId="0" animBg="1"/>
      <p:bldP spid="17429" grpId="0" animBg="1"/>
      <p:bldP spid="17430" grpId="0" animBg="1"/>
      <p:bldP spid="17431" grpId="0" animBg="1"/>
      <p:bldP spid="17432" grpId="0" animBg="1"/>
      <p:bldP spid="17433" grpId="0" animBg="1"/>
      <p:bldP spid="17434" grpId="0" animBg="1"/>
      <p:bldP spid="17435" grpId="0" animBg="1"/>
      <p:bldP spid="17436" grpId="0" animBg="1"/>
      <p:bldP spid="17437" grpId="0" animBg="1"/>
      <p:bldP spid="17438" grpId="0" animBg="1"/>
      <p:bldP spid="17439" grpId="0" animBg="1"/>
      <p:bldP spid="17440" grpId="0" animBg="1"/>
      <p:bldP spid="17441" grpId="0" animBg="1"/>
      <p:bldP spid="17442" grpId="0" animBg="1"/>
      <p:bldP spid="17443" grpId="0" animBg="1"/>
      <p:bldP spid="17444" grpId="0" animBg="1" autoUpdateAnimBg="0"/>
      <p:bldP spid="17445" grpId="0" animBg="1" autoUpdateAnimBg="0"/>
      <p:bldP spid="17446" grpId="0" animBg="1" autoUpdateAnimBg="0"/>
      <p:bldP spid="193575" grpId="0" animBg="1" autoUpdateAnimBg="0"/>
      <p:bldP spid="17448" grpId="0" animBg="1"/>
      <p:bldP spid="17449" grpId="0" animBg="1"/>
      <p:bldP spid="193578" grpId="0" animBg="1" autoUpdateAnimBg="0"/>
      <p:bldP spid="193579" grpId="0" animBg="1" autoUpdateAnimBg="0"/>
      <p:bldP spid="193580" grpId="0" animBg="1" autoUpdateAnimBg="0"/>
      <p:bldP spid="193581" grpId="0" animBg="1" autoUpdateAnimBg="0"/>
      <p:bldP spid="193582" grpId="0" animBg="1" autoUpdateAnimBg="0"/>
      <p:bldP spid="193583" grpId="0" animBg="1" autoUpdateAnimBg="0"/>
      <p:bldP spid="17456" grpId="0" animBg="1"/>
      <p:bldP spid="193585" grpId="0" animBg="1" autoUpdateAnimBg="0"/>
      <p:bldP spid="17458" grpId="0" animBg="1"/>
      <p:bldP spid="193592" grpId="0" autoUpdateAnimBg="0"/>
      <p:bldP spid="17461" grpId="0" animBg="1"/>
      <p:bldP spid="17462" grpId="0" animBg="1"/>
      <p:bldP spid="17463"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4" name="Object 6"/>
          <p:cNvGraphicFramePr>
            <a:graphicFrameLocks noChangeAspect="1"/>
          </p:cNvGraphicFramePr>
          <p:nvPr/>
        </p:nvGraphicFramePr>
        <p:xfrm>
          <a:off x="7391400" y="2163763"/>
          <a:ext cx="1447800" cy="1189037"/>
        </p:xfrm>
        <a:graphic>
          <a:graphicData uri="http://schemas.openxmlformats.org/presentationml/2006/ole">
            <p:oleObj spid="_x0000_s18434" name="Bitmap" r:id="rId4" imgW="2285714" imgH="1876190" progId="PBrush">
              <p:embed/>
            </p:oleObj>
          </a:graphicData>
        </a:graphic>
      </p:graphicFrame>
      <p:sp>
        <p:nvSpPr>
          <p:cNvPr id="18437" name="Text Box 7"/>
          <p:cNvSpPr txBox="1">
            <a:spLocks noChangeArrowheads="1"/>
          </p:cNvSpPr>
          <p:nvPr/>
        </p:nvSpPr>
        <p:spPr bwMode="auto">
          <a:xfrm>
            <a:off x="7696200" y="2544763"/>
            <a:ext cx="1066800" cy="517525"/>
          </a:xfrm>
          <a:prstGeom prst="rect">
            <a:avLst/>
          </a:prstGeom>
          <a:noFill/>
          <a:ln w="9525">
            <a:noFill/>
            <a:miter lim="800000"/>
            <a:headEnd/>
            <a:tailEnd/>
          </a:ln>
        </p:spPr>
        <p:txBody>
          <a:bodyPr>
            <a:spAutoFit/>
          </a:bodyPr>
          <a:lstStyle/>
          <a:p>
            <a:pPr eaLnBrk="1" hangingPunct="1"/>
            <a:r>
              <a:rPr lang="de-DE"/>
              <a:t>Absatz-märkte</a:t>
            </a:r>
          </a:p>
        </p:txBody>
      </p:sp>
      <p:graphicFrame>
        <p:nvGraphicFramePr>
          <p:cNvPr id="18435" name="Object 8"/>
          <p:cNvGraphicFramePr>
            <a:graphicFrameLocks noChangeAspect="1"/>
          </p:cNvGraphicFramePr>
          <p:nvPr/>
        </p:nvGraphicFramePr>
        <p:xfrm>
          <a:off x="152400" y="2239963"/>
          <a:ext cx="1219200" cy="1058862"/>
        </p:xfrm>
        <a:graphic>
          <a:graphicData uri="http://schemas.openxmlformats.org/presentationml/2006/ole">
            <p:oleObj spid="_x0000_s18435" name="Bitmap" r:id="rId5" imgW="2285714" imgH="1876190" progId="PBrush">
              <p:embed/>
            </p:oleObj>
          </a:graphicData>
        </a:graphic>
      </p:graphicFrame>
      <p:sp>
        <p:nvSpPr>
          <p:cNvPr id="18438" name="Text Box 9"/>
          <p:cNvSpPr txBox="1">
            <a:spLocks noChangeArrowheads="1"/>
          </p:cNvSpPr>
          <p:nvPr/>
        </p:nvSpPr>
        <p:spPr bwMode="auto">
          <a:xfrm>
            <a:off x="228600" y="2468563"/>
            <a:ext cx="1066800" cy="517525"/>
          </a:xfrm>
          <a:prstGeom prst="rect">
            <a:avLst/>
          </a:prstGeom>
          <a:noFill/>
          <a:ln w="9525">
            <a:noFill/>
            <a:miter lim="800000"/>
            <a:headEnd/>
            <a:tailEnd/>
          </a:ln>
        </p:spPr>
        <p:txBody>
          <a:bodyPr>
            <a:spAutoFit/>
          </a:bodyPr>
          <a:lstStyle/>
          <a:p>
            <a:pPr eaLnBrk="1" hangingPunct="1"/>
            <a:r>
              <a:rPr lang="de-DE"/>
              <a:t>Beschaff.-märkte</a:t>
            </a:r>
          </a:p>
        </p:txBody>
      </p:sp>
      <p:sp>
        <p:nvSpPr>
          <p:cNvPr id="18439" name="Line 10"/>
          <p:cNvSpPr>
            <a:spLocks noChangeShapeType="1"/>
          </p:cNvSpPr>
          <p:nvPr/>
        </p:nvSpPr>
        <p:spPr bwMode="auto">
          <a:xfrm>
            <a:off x="6019800" y="2819400"/>
            <a:ext cx="1447800" cy="0"/>
          </a:xfrm>
          <a:prstGeom prst="line">
            <a:avLst/>
          </a:prstGeom>
          <a:noFill/>
          <a:ln w="152400">
            <a:solidFill>
              <a:srgbClr val="008000"/>
            </a:solidFill>
            <a:round/>
            <a:headEnd/>
            <a:tailEnd type="triangle" w="med" len="med"/>
          </a:ln>
        </p:spPr>
        <p:txBody>
          <a:bodyPr/>
          <a:lstStyle/>
          <a:p>
            <a:endParaRPr lang="de-DE"/>
          </a:p>
        </p:txBody>
      </p:sp>
      <p:sp>
        <p:nvSpPr>
          <p:cNvPr id="18440" name="Line 11"/>
          <p:cNvSpPr>
            <a:spLocks noChangeShapeType="1"/>
          </p:cNvSpPr>
          <p:nvPr/>
        </p:nvSpPr>
        <p:spPr bwMode="auto">
          <a:xfrm>
            <a:off x="1219200" y="2819400"/>
            <a:ext cx="1676400" cy="0"/>
          </a:xfrm>
          <a:prstGeom prst="line">
            <a:avLst/>
          </a:prstGeom>
          <a:noFill/>
          <a:ln w="152400">
            <a:solidFill>
              <a:srgbClr val="008000"/>
            </a:solidFill>
            <a:round/>
            <a:headEnd/>
            <a:tailEnd type="triangle" w="med" len="med"/>
          </a:ln>
        </p:spPr>
        <p:txBody>
          <a:bodyPr/>
          <a:lstStyle/>
          <a:p>
            <a:endParaRPr lang="de-DE"/>
          </a:p>
        </p:txBody>
      </p:sp>
      <p:sp>
        <p:nvSpPr>
          <p:cNvPr id="18441" name="Line 12"/>
          <p:cNvSpPr>
            <a:spLocks noChangeShapeType="1"/>
          </p:cNvSpPr>
          <p:nvPr/>
        </p:nvSpPr>
        <p:spPr bwMode="auto">
          <a:xfrm flipV="1">
            <a:off x="1905000" y="1143000"/>
            <a:ext cx="0" cy="1600200"/>
          </a:xfrm>
          <a:prstGeom prst="line">
            <a:avLst/>
          </a:prstGeom>
          <a:noFill/>
          <a:ln w="38100">
            <a:solidFill>
              <a:schemeClr val="tx1"/>
            </a:solidFill>
            <a:round/>
            <a:headEnd/>
            <a:tailEnd/>
          </a:ln>
        </p:spPr>
        <p:txBody>
          <a:bodyPr>
            <a:spAutoFit/>
          </a:bodyPr>
          <a:lstStyle/>
          <a:p>
            <a:endParaRPr lang="de-DE"/>
          </a:p>
        </p:txBody>
      </p:sp>
      <p:sp>
        <p:nvSpPr>
          <p:cNvPr id="18442" name="Line 13"/>
          <p:cNvSpPr>
            <a:spLocks noChangeShapeType="1"/>
          </p:cNvSpPr>
          <p:nvPr/>
        </p:nvSpPr>
        <p:spPr bwMode="auto">
          <a:xfrm flipV="1">
            <a:off x="1905000" y="1143000"/>
            <a:ext cx="1371600" cy="0"/>
          </a:xfrm>
          <a:prstGeom prst="line">
            <a:avLst/>
          </a:prstGeom>
          <a:noFill/>
          <a:ln w="38100">
            <a:solidFill>
              <a:schemeClr val="tx1"/>
            </a:solidFill>
            <a:round/>
            <a:headEnd/>
            <a:tailEnd type="triangle" w="med" len="med"/>
          </a:ln>
        </p:spPr>
        <p:txBody>
          <a:bodyPr>
            <a:spAutoFit/>
          </a:bodyPr>
          <a:lstStyle/>
          <a:p>
            <a:endParaRPr lang="de-DE"/>
          </a:p>
        </p:txBody>
      </p:sp>
      <p:sp>
        <p:nvSpPr>
          <p:cNvPr id="18443" name="Line 14"/>
          <p:cNvSpPr>
            <a:spLocks noChangeShapeType="1"/>
          </p:cNvSpPr>
          <p:nvPr/>
        </p:nvSpPr>
        <p:spPr bwMode="auto">
          <a:xfrm>
            <a:off x="4648200" y="1219200"/>
            <a:ext cx="0" cy="533400"/>
          </a:xfrm>
          <a:prstGeom prst="line">
            <a:avLst/>
          </a:prstGeom>
          <a:noFill/>
          <a:ln w="38100">
            <a:solidFill>
              <a:schemeClr val="tx1"/>
            </a:solidFill>
            <a:round/>
            <a:headEnd/>
            <a:tailEnd type="triangle" w="med" len="med"/>
          </a:ln>
        </p:spPr>
        <p:txBody>
          <a:bodyPr>
            <a:spAutoFit/>
          </a:bodyPr>
          <a:lstStyle/>
          <a:p>
            <a:endParaRPr lang="de-DE"/>
          </a:p>
        </p:txBody>
      </p:sp>
      <p:sp>
        <p:nvSpPr>
          <p:cNvPr id="18444" name="Line 15"/>
          <p:cNvSpPr>
            <a:spLocks noChangeShapeType="1"/>
          </p:cNvSpPr>
          <p:nvPr/>
        </p:nvSpPr>
        <p:spPr bwMode="auto">
          <a:xfrm>
            <a:off x="4114800" y="1295400"/>
            <a:ext cx="0" cy="685800"/>
          </a:xfrm>
          <a:prstGeom prst="line">
            <a:avLst/>
          </a:prstGeom>
          <a:noFill/>
          <a:ln w="38100">
            <a:solidFill>
              <a:schemeClr val="tx1"/>
            </a:solidFill>
            <a:round/>
            <a:headEnd type="triangle" w="med" len="med"/>
            <a:tailEnd/>
          </a:ln>
        </p:spPr>
        <p:txBody>
          <a:bodyPr>
            <a:spAutoFit/>
          </a:bodyPr>
          <a:lstStyle/>
          <a:p>
            <a:endParaRPr lang="de-DE"/>
          </a:p>
        </p:txBody>
      </p:sp>
      <p:sp>
        <p:nvSpPr>
          <p:cNvPr id="18445" name="Text Box 16"/>
          <p:cNvSpPr txBox="1">
            <a:spLocks noChangeArrowheads="1"/>
          </p:cNvSpPr>
          <p:nvPr/>
        </p:nvSpPr>
        <p:spPr bwMode="auto">
          <a:xfrm>
            <a:off x="990600" y="15240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Güterzugang</a:t>
            </a:r>
            <a:endParaRPr lang="de-DE" sz="1600" baseline="-25000"/>
          </a:p>
        </p:txBody>
      </p:sp>
      <p:sp>
        <p:nvSpPr>
          <p:cNvPr id="18446" name="Line 17"/>
          <p:cNvSpPr>
            <a:spLocks noChangeShapeType="1"/>
          </p:cNvSpPr>
          <p:nvPr/>
        </p:nvSpPr>
        <p:spPr bwMode="auto">
          <a:xfrm>
            <a:off x="6781800" y="1143000"/>
            <a:ext cx="0" cy="1600200"/>
          </a:xfrm>
          <a:prstGeom prst="line">
            <a:avLst/>
          </a:prstGeom>
          <a:noFill/>
          <a:ln w="38100">
            <a:solidFill>
              <a:schemeClr val="tx1"/>
            </a:solidFill>
            <a:round/>
            <a:headEnd/>
            <a:tailEnd type="triangle" w="med" len="med"/>
          </a:ln>
        </p:spPr>
        <p:txBody>
          <a:bodyPr>
            <a:spAutoFit/>
          </a:bodyPr>
          <a:lstStyle/>
          <a:p>
            <a:endParaRPr lang="de-DE"/>
          </a:p>
        </p:txBody>
      </p:sp>
      <p:sp>
        <p:nvSpPr>
          <p:cNvPr id="18447" name="Text Box 18"/>
          <p:cNvSpPr txBox="1">
            <a:spLocks noChangeArrowheads="1"/>
          </p:cNvSpPr>
          <p:nvPr/>
        </p:nvSpPr>
        <p:spPr bwMode="auto">
          <a:xfrm>
            <a:off x="5943600" y="15240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Güterabgang</a:t>
            </a:r>
            <a:endParaRPr lang="de-DE" sz="1600" baseline="-25000"/>
          </a:p>
        </p:txBody>
      </p:sp>
      <p:sp>
        <p:nvSpPr>
          <p:cNvPr id="195603" name="Text Box 19"/>
          <p:cNvSpPr txBox="1">
            <a:spLocks noChangeArrowheads="1"/>
          </p:cNvSpPr>
          <p:nvPr/>
        </p:nvSpPr>
        <p:spPr bwMode="auto">
          <a:xfrm>
            <a:off x="3276600" y="914400"/>
            <a:ext cx="2362200" cy="381000"/>
          </a:xfrm>
          <a:prstGeom prst="rect">
            <a:avLst/>
          </a:prstGeom>
          <a:solidFill>
            <a:srgbClr val="FFE2C5"/>
          </a:solidFill>
          <a:ln w="9525">
            <a:solidFill>
              <a:schemeClr val="tx1"/>
            </a:solidFill>
            <a:miter lim="800000"/>
            <a:headEnd/>
            <a:tailEnd/>
          </a:ln>
          <a:effectLst>
            <a:outerShdw dist="35921" dir="2700000" algn="ctr" rotWithShape="0">
              <a:srgbClr val="808080"/>
            </a:outerShdw>
          </a:effectLst>
        </p:spPr>
        <p:txBody>
          <a:bodyPr/>
          <a:lstStyle/>
          <a:p>
            <a:pPr algn="ctr">
              <a:spcBef>
                <a:spcPct val="0"/>
              </a:spcBef>
              <a:defRPr/>
            </a:pPr>
            <a:r>
              <a:rPr lang="de-DE" sz="1600"/>
              <a:t>Transformation</a:t>
            </a:r>
            <a:endParaRPr lang="de-DE" sz="1600" baseline="-25000"/>
          </a:p>
        </p:txBody>
      </p:sp>
      <p:sp>
        <p:nvSpPr>
          <p:cNvPr id="18449" name="Line 20"/>
          <p:cNvSpPr>
            <a:spLocks noChangeShapeType="1"/>
          </p:cNvSpPr>
          <p:nvPr/>
        </p:nvSpPr>
        <p:spPr bwMode="auto">
          <a:xfrm flipV="1">
            <a:off x="1905000" y="2895600"/>
            <a:ext cx="0" cy="3124200"/>
          </a:xfrm>
          <a:prstGeom prst="line">
            <a:avLst/>
          </a:prstGeom>
          <a:noFill/>
          <a:ln w="38100">
            <a:solidFill>
              <a:srgbClr val="0000FF"/>
            </a:solidFill>
            <a:round/>
            <a:headEnd/>
            <a:tailEnd/>
          </a:ln>
        </p:spPr>
        <p:txBody>
          <a:bodyPr>
            <a:spAutoFit/>
          </a:bodyPr>
          <a:lstStyle/>
          <a:p>
            <a:endParaRPr lang="de-DE"/>
          </a:p>
        </p:txBody>
      </p:sp>
      <p:sp>
        <p:nvSpPr>
          <p:cNvPr id="195605" name="Text Box 51"/>
          <p:cNvSpPr txBox="1">
            <a:spLocks noChangeArrowheads="1"/>
          </p:cNvSpPr>
          <p:nvPr/>
        </p:nvSpPr>
        <p:spPr bwMode="auto">
          <a:xfrm>
            <a:off x="1219200" y="3429000"/>
            <a:ext cx="1371600" cy="590550"/>
          </a:xfrm>
          <a:prstGeom prst="rect">
            <a:avLst/>
          </a:prstGeom>
          <a:solidFill>
            <a:srgbClr val="F1F1F1"/>
          </a:solidFill>
          <a:ln w="9525">
            <a:solidFill>
              <a:schemeClr val="tx1"/>
            </a:solidFill>
            <a:miter lim="800000"/>
            <a:headEnd/>
            <a:tailEnd/>
          </a:ln>
          <a:effectLst>
            <a:outerShdw dist="35921" dir="2700000" algn="ctr" rotWithShape="0">
              <a:srgbClr val="808080"/>
            </a:outerShdw>
          </a:effectLst>
        </p:spPr>
        <p:txBody>
          <a:bodyPr anchor="ctr">
            <a:spAutoFit/>
          </a:bodyPr>
          <a:lstStyle/>
          <a:p>
            <a:pPr algn="ctr" eaLnBrk="1" hangingPunct="1">
              <a:defRPr/>
            </a:pPr>
            <a:r>
              <a:rPr lang="de-DE" sz="1600"/>
              <a:t>Vorleis-tungen</a:t>
            </a:r>
          </a:p>
        </p:txBody>
      </p:sp>
      <p:sp>
        <p:nvSpPr>
          <p:cNvPr id="195606" name="Text Box 22"/>
          <p:cNvSpPr txBox="1">
            <a:spLocks noChangeArrowheads="1"/>
          </p:cNvSpPr>
          <p:nvPr/>
        </p:nvSpPr>
        <p:spPr bwMode="auto">
          <a:xfrm>
            <a:off x="2819400" y="3657600"/>
            <a:ext cx="3276600" cy="342900"/>
          </a:xfrm>
          <a:prstGeom prst="rect">
            <a:avLst/>
          </a:prstGeom>
          <a:solidFill>
            <a:srgbClr val="FFE2C5"/>
          </a:solidFill>
          <a:ln w="9525">
            <a:solidFill>
              <a:schemeClr val="tx1"/>
            </a:solidFill>
            <a:miter lim="800000"/>
            <a:headEnd/>
            <a:tailEnd/>
          </a:ln>
          <a:effectLst>
            <a:outerShdw dist="35921" dir="2700000" algn="ctr" rotWithShape="0">
              <a:srgbClr val="808080"/>
            </a:outerShdw>
          </a:effectLst>
        </p:spPr>
        <p:txBody>
          <a:bodyPr/>
          <a:lstStyle/>
          <a:p>
            <a:pPr algn="ctr">
              <a:spcBef>
                <a:spcPct val="0"/>
              </a:spcBef>
              <a:defRPr/>
            </a:pPr>
            <a:r>
              <a:rPr lang="de-DE" sz="1600"/>
              <a:t>Leistungsprozess</a:t>
            </a:r>
            <a:endParaRPr lang="de-DE" sz="1600" baseline="-25000"/>
          </a:p>
        </p:txBody>
      </p:sp>
      <p:sp>
        <p:nvSpPr>
          <p:cNvPr id="18452" name="Line 23"/>
          <p:cNvSpPr>
            <a:spLocks noChangeShapeType="1"/>
          </p:cNvSpPr>
          <p:nvPr/>
        </p:nvSpPr>
        <p:spPr bwMode="auto">
          <a:xfrm flipV="1">
            <a:off x="6781800" y="2895600"/>
            <a:ext cx="0" cy="1524000"/>
          </a:xfrm>
          <a:prstGeom prst="line">
            <a:avLst/>
          </a:prstGeom>
          <a:noFill/>
          <a:ln w="38100">
            <a:solidFill>
              <a:srgbClr val="FF0000"/>
            </a:solidFill>
            <a:round/>
            <a:headEnd/>
            <a:tailEnd/>
          </a:ln>
        </p:spPr>
        <p:txBody>
          <a:bodyPr>
            <a:spAutoFit/>
          </a:bodyPr>
          <a:lstStyle/>
          <a:p>
            <a:endParaRPr lang="de-DE"/>
          </a:p>
        </p:txBody>
      </p:sp>
      <p:sp>
        <p:nvSpPr>
          <p:cNvPr id="195608" name="Text Box 51"/>
          <p:cNvSpPr txBox="1">
            <a:spLocks noChangeArrowheads="1"/>
          </p:cNvSpPr>
          <p:nvPr/>
        </p:nvSpPr>
        <p:spPr bwMode="auto">
          <a:xfrm>
            <a:off x="6248400" y="3581400"/>
            <a:ext cx="1143000" cy="590550"/>
          </a:xfrm>
          <a:prstGeom prst="rect">
            <a:avLst/>
          </a:prstGeom>
          <a:solidFill>
            <a:srgbClr val="FFFF99"/>
          </a:solidFill>
          <a:ln w="9525">
            <a:solidFill>
              <a:schemeClr val="tx1"/>
            </a:solidFill>
            <a:miter lim="800000"/>
            <a:headEnd/>
            <a:tailEnd/>
          </a:ln>
          <a:effectLst>
            <a:outerShdw dist="35921" dir="2700000" algn="ctr" rotWithShape="0">
              <a:srgbClr val="808080"/>
            </a:outerShdw>
          </a:effectLst>
        </p:spPr>
        <p:txBody>
          <a:bodyPr anchor="ctr">
            <a:spAutoFit/>
          </a:bodyPr>
          <a:lstStyle/>
          <a:p>
            <a:pPr algn="ctr" eaLnBrk="1" hangingPunct="1">
              <a:defRPr/>
            </a:pPr>
            <a:r>
              <a:rPr lang="de-DE" sz="1600"/>
              <a:t>Output-güter</a:t>
            </a:r>
          </a:p>
        </p:txBody>
      </p:sp>
      <p:sp>
        <p:nvSpPr>
          <p:cNvPr id="18454" name="AutoShape 25"/>
          <p:cNvSpPr>
            <a:spLocks noChangeArrowheads="1"/>
          </p:cNvSpPr>
          <p:nvPr/>
        </p:nvSpPr>
        <p:spPr bwMode="auto">
          <a:xfrm>
            <a:off x="3124200" y="4724400"/>
            <a:ext cx="457200" cy="533400"/>
          </a:xfrm>
          <a:prstGeom prst="downArrow">
            <a:avLst>
              <a:gd name="adj1" fmla="val 50000"/>
              <a:gd name="adj2" fmla="val 29167"/>
            </a:avLst>
          </a:prstGeom>
          <a:solidFill>
            <a:srgbClr val="FFEBD7"/>
          </a:solidFill>
          <a:ln w="19050">
            <a:solidFill>
              <a:schemeClr val="tx1"/>
            </a:solidFill>
            <a:miter lim="800000"/>
            <a:headEnd/>
            <a:tailEnd/>
          </a:ln>
        </p:spPr>
        <p:txBody>
          <a:bodyPr wrap="none" anchor="ctr">
            <a:spAutoFit/>
          </a:bodyPr>
          <a:lstStyle/>
          <a:p>
            <a:pPr eaLnBrk="1" hangingPunct="1"/>
            <a:endParaRPr lang="de-DE"/>
          </a:p>
        </p:txBody>
      </p:sp>
      <p:sp>
        <p:nvSpPr>
          <p:cNvPr id="18455" name="AutoShape 26"/>
          <p:cNvSpPr>
            <a:spLocks noChangeArrowheads="1"/>
          </p:cNvSpPr>
          <p:nvPr/>
        </p:nvSpPr>
        <p:spPr bwMode="auto">
          <a:xfrm>
            <a:off x="4343400" y="4495800"/>
            <a:ext cx="457200" cy="533400"/>
          </a:xfrm>
          <a:prstGeom prst="downArrow">
            <a:avLst>
              <a:gd name="adj1" fmla="val 50000"/>
              <a:gd name="adj2" fmla="val 29167"/>
            </a:avLst>
          </a:prstGeom>
          <a:solidFill>
            <a:srgbClr val="FFEBD7"/>
          </a:solidFill>
          <a:ln w="19050">
            <a:solidFill>
              <a:schemeClr val="tx1"/>
            </a:solidFill>
            <a:miter lim="800000"/>
            <a:headEnd/>
            <a:tailEnd/>
          </a:ln>
        </p:spPr>
        <p:txBody>
          <a:bodyPr wrap="none" anchor="ctr">
            <a:spAutoFit/>
          </a:bodyPr>
          <a:lstStyle/>
          <a:p>
            <a:pPr eaLnBrk="1" hangingPunct="1"/>
            <a:endParaRPr lang="de-DE"/>
          </a:p>
        </p:txBody>
      </p:sp>
      <p:sp>
        <p:nvSpPr>
          <p:cNvPr id="18456" name="AutoShape 27"/>
          <p:cNvSpPr>
            <a:spLocks noChangeArrowheads="1"/>
          </p:cNvSpPr>
          <p:nvPr/>
        </p:nvSpPr>
        <p:spPr bwMode="auto">
          <a:xfrm>
            <a:off x="5410200" y="4114800"/>
            <a:ext cx="457200" cy="533400"/>
          </a:xfrm>
          <a:prstGeom prst="downArrow">
            <a:avLst>
              <a:gd name="adj1" fmla="val 50000"/>
              <a:gd name="adj2" fmla="val 29167"/>
            </a:avLst>
          </a:prstGeom>
          <a:solidFill>
            <a:srgbClr val="FFEBD7"/>
          </a:solidFill>
          <a:ln w="19050">
            <a:solidFill>
              <a:schemeClr val="tx1"/>
            </a:solidFill>
            <a:miter lim="800000"/>
            <a:headEnd/>
            <a:tailEnd/>
          </a:ln>
        </p:spPr>
        <p:txBody>
          <a:bodyPr wrap="none" anchor="ctr">
            <a:spAutoFit/>
          </a:bodyPr>
          <a:lstStyle/>
          <a:p>
            <a:pPr eaLnBrk="1" hangingPunct="1"/>
            <a:endParaRPr lang="de-DE"/>
          </a:p>
        </p:txBody>
      </p:sp>
      <p:sp>
        <p:nvSpPr>
          <p:cNvPr id="18457" name="Text Box 28"/>
          <p:cNvSpPr txBox="1">
            <a:spLocks noChangeArrowheads="1"/>
          </p:cNvSpPr>
          <p:nvPr/>
        </p:nvSpPr>
        <p:spPr bwMode="auto">
          <a:xfrm>
            <a:off x="2819400" y="5410200"/>
            <a:ext cx="1143000" cy="360363"/>
          </a:xfrm>
          <a:prstGeom prst="rect">
            <a:avLst/>
          </a:prstGeom>
          <a:solidFill>
            <a:srgbClr val="CCFFCC"/>
          </a:solidFill>
          <a:ln w="9525">
            <a:solidFill>
              <a:schemeClr val="tx1"/>
            </a:solidFill>
            <a:miter lim="800000"/>
            <a:headEnd/>
            <a:tailEnd/>
          </a:ln>
        </p:spPr>
        <p:txBody>
          <a:bodyPr anchor="ctr"/>
          <a:lstStyle/>
          <a:p>
            <a:pPr algn="ctr" eaLnBrk="1" hangingPunct="1"/>
            <a:r>
              <a:rPr lang="de-DE"/>
              <a:t>Prozess 1</a:t>
            </a:r>
          </a:p>
        </p:txBody>
      </p:sp>
      <p:sp>
        <p:nvSpPr>
          <p:cNvPr id="18458" name="Text Box 29"/>
          <p:cNvSpPr txBox="1">
            <a:spLocks noChangeArrowheads="1"/>
          </p:cNvSpPr>
          <p:nvPr/>
        </p:nvSpPr>
        <p:spPr bwMode="auto">
          <a:xfrm>
            <a:off x="3962400" y="5105400"/>
            <a:ext cx="1143000" cy="685800"/>
          </a:xfrm>
          <a:prstGeom prst="rect">
            <a:avLst/>
          </a:prstGeom>
          <a:solidFill>
            <a:srgbClr val="CCFFCC"/>
          </a:solidFill>
          <a:ln w="9525">
            <a:solidFill>
              <a:schemeClr val="tx1"/>
            </a:solidFill>
            <a:miter lim="800000"/>
            <a:headEnd/>
            <a:tailEnd/>
          </a:ln>
        </p:spPr>
        <p:txBody>
          <a:bodyPr anchor="ctr"/>
          <a:lstStyle/>
          <a:p>
            <a:pPr algn="ctr" eaLnBrk="1" hangingPunct="1"/>
            <a:r>
              <a:rPr lang="de-DE"/>
              <a:t>Prozess    2, 3 ...</a:t>
            </a:r>
          </a:p>
        </p:txBody>
      </p:sp>
      <p:sp>
        <p:nvSpPr>
          <p:cNvPr id="18459" name="Text Box 30"/>
          <p:cNvSpPr txBox="1">
            <a:spLocks noChangeArrowheads="1"/>
          </p:cNvSpPr>
          <p:nvPr/>
        </p:nvSpPr>
        <p:spPr bwMode="auto">
          <a:xfrm>
            <a:off x="5105400" y="4724400"/>
            <a:ext cx="1143000" cy="1066800"/>
          </a:xfrm>
          <a:prstGeom prst="rect">
            <a:avLst/>
          </a:prstGeom>
          <a:solidFill>
            <a:srgbClr val="CCFFCC"/>
          </a:solidFill>
          <a:ln w="9525">
            <a:solidFill>
              <a:schemeClr val="tx1"/>
            </a:solidFill>
            <a:miter lim="800000"/>
            <a:headEnd/>
            <a:tailEnd/>
          </a:ln>
        </p:spPr>
        <p:txBody>
          <a:bodyPr anchor="ctr"/>
          <a:lstStyle/>
          <a:p>
            <a:pPr algn="ctr" eaLnBrk="1" hangingPunct="1"/>
            <a:r>
              <a:rPr lang="de-DE"/>
              <a:t>Prozess n</a:t>
            </a:r>
          </a:p>
        </p:txBody>
      </p:sp>
      <p:sp>
        <p:nvSpPr>
          <p:cNvPr id="18460" name="Line 31"/>
          <p:cNvSpPr>
            <a:spLocks noChangeShapeType="1"/>
          </p:cNvSpPr>
          <p:nvPr/>
        </p:nvSpPr>
        <p:spPr bwMode="auto">
          <a:xfrm flipV="1">
            <a:off x="1905000" y="6019800"/>
            <a:ext cx="914400" cy="0"/>
          </a:xfrm>
          <a:prstGeom prst="line">
            <a:avLst/>
          </a:prstGeom>
          <a:noFill/>
          <a:ln w="38100">
            <a:solidFill>
              <a:srgbClr val="0000FF"/>
            </a:solidFill>
            <a:round/>
            <a:headEnd/>
            <a:tailEnd type="triangle" w="med" len="med"/>
          </a:ln>
        </p:spPr>
        <p:txBody>
          <a:bodyPr>
            <a:spAutoFit/>
          </a:bodyPr>
          <a:lstStyle/>
          <a:p>
            <a:endParaRPr lang="de-DE"/>
          </a:p>
        </p:txBody>
      </p:sp>
      <p:sp>
        <p:nvSpPr>
          <p:cNvPr id="18461" name="Line 32"/>
          <p:cNvSpPr>
            <a:spLocks noChangeShapeType="1"/>
          </p:cNvSpPr>
          <p:nvPr/>
        </p:nvSpPr>
        <p:spPr bwMode="auto">
          <a:xfrm>
            <a:off x="6248400" y="4724400"/>
            <a:ext cx="990600" cy="0"/>
          </a:xfrm>
          <a:prstGeom prst="line">
            <a:avLst/>
          </a:prstGeom>
          <a:noFill/>
          <a:ln w="19050">
            <a:solidFill>
              <a:schemeClr val="tx1"/>
            </a:solidFill>
            <a:round/>
            <a:headEnd/>
            <a:tailEnd/>
          </a:ln>
        </p:spPr>
        <p:txBody>
          <a:bodyPr>
            <a:spAutoFit/>
          </a:bodyPr>
          <a:lstStyle/>
          <a:p>
            <a:endParaRPr lang="de-DE"/>
          </a:p>
        </p:txBody>
      </p:sp>
      <p:sp>
        <p:nvSpPr>
          <p:cNvPr id="18462" name="Line 33"/>
          <p:cNvSpPr>
            <a:spLocks noChangeShapeType="1"/>
          </p:cNvSpPr>
          <p:nvPr/>
        </p:nvSpPr>
        <p:spPr bwMode="auto">
          <a:xfrm>
            <a:off x="6248400" y="5791200"/>
            <a:ext cx="457200" cy="0"/>
          </a:xfrm>
          <a:prstGeom prst="line">
            <a:avLst/>
          </a:prstGeom>
          <a:noFill/>
          <a:ln w="19050">
            <a:solidFill>
              <a:schemeClr val="tx1"/>
            </a:solidFill>
            <a:round/>
            <a:headEnd/>
            <a:tailEnd/>
          </a:ln>
        </p:spPr>
        <p:txBody>
          <a:bodyPr>
            <a:spAutoFit/>
          </a:bodyPr>
          <a:lstStyle/>
          <a:p>
            <a:endParaRPr lang="de-DE"/>
          </a:p>
        </p:txBody>
      </p:sp>
      <p:sp>
        <p:nvSpPr>
          <p:cNvPr id="18463" name="Line 34"/>
          <p:cNvSpPr>
            <a:spLocks noChangeShapeType="1"/>
          </p:cNvSpPr>
          <p:nvPr/>
        </p:nvSpPr>
        <p:spPr bwMode="auto">
          <a:xfrm>
            <a:off x="6248400" y="6172200"/>
            <a:ext cx="990600" cy="0"/>
          </a:xfrm>
          <a:prstGeom prst="line">
            <a:avLst/>
          </a:prstGeom>
          <a:noFill/>
          <a:ln w="19050">
            <a:solidFill>
              <a:schemeClr val="tx1"/>
            </a:solidFill>
            <a:round/>
            <a:headEnd/>
            <a:tailEnd/>
          </a:ln>
        </p:spPr>
        <p:txBody>
          <a:bodyPr>
            <a:spAutoFit/>
          </a:bodyPr>
          <a:lstStyle/>
          <a:p>
            <a:endParaRPr lang="de-DE"/>
          </a:p>
        </p:txBody>
      </p:sp>
      <p:sp>
        <p:nvSpPr>
          <p:cNvPr id="18464" name="Line 35"/>
          <p:cNvSpPr>
            <a:spLocks noChangeShapeType="1"/>
          </p:cNvSpPr>
          <p:nvPr/>
        </p:nvSpPr>
        <p:spPr bwMode="auto">
          <a:xfrm>
            <a:off x="7086600" y="4724400"/>
            <a:ext cx="0" cy="1447800"/>
          </a:xfrm>
          <a:prstGeom prst="line">
            <a:avLst/>
          </a:prstGeom>
          <a:noFill/>
          <a:ln w="38100">
            <a:solidFill>
              <a:srgbClr val="FF0000"/>
            </a:solidFill>
            <a:round/>
            <a:headEnd type="triangle" w="med" len="med"/>
            <a:tailEnd type="triangle" w="med" len="med"/>
          </a:ln>
        </p:spPr>
        <p:txBody>
          <a:bodyPr>
            <a:spAutoFit/>
          </a:bodyPr>
          <a:lstStyle/>
          <a:p>
            <a:endParaRPr lang="de-DE"/>
          </a:p>
        </p:txBody>
      </p:sp>
      <p:sp>
        <p:nvSpPr>
          <p:cNvPr id="18465" name="Line 36"/>
          <p:cNvSpPr>
            <a:spLocks noChangeShapeType="1"/>
          </p:cNvSpPr>
          <p:nvPr/>
        </p:nvSpPr>
        <p:spPr bwMode="auto">
          <a:xfrm>
            <a:off x="6553200" y="4724400"/>
            <a:ext cx="0" cy="1066800"/>
          </a:xfrm>
          <a:prstGeom prst="line">
            <a:avLst/>
          </a:prstGeom>
          <a:noFill/>
          <a:ln w="38100">
            <a:solidFill>
              <a:srgbClr val="008000"/>
            </a:solidFill>
            <a:round/>
            <a:headEnd type="triangle" w="med" len="med"/>
            <a:tailEnd type="triangle" w="med" len="med"/>
          </a:ln>
        </p:spPr>
        <p:txBody>
          <a:bodyPr>
            <a:spAutoFit/>
          </a:bodyPr>
          <a:lstStyle/>
          <a:p>
            <a:endParaRPr lang="de-DE"/>
          </a:p>
        </p:txBody>
      </p:sp>
      <p:sp>
        <p:nvSpPr>
          <p:cNvPr id="18466" name="Oval 37"/>
          <p:cNvSpPr>
            <a:spLocks noChangeArrowheads="1"/>
          </p:cNvSpPr>
          <p:nvPr/>
        </p:nvSpPr>
        <p:spPr bwMode="auto">
          <a:xfrm>
            <a:off x="6858000" y="5029200"/>
            <a:ext cx="457200" cy="457200"/>
          </a:xfrm>
          <a:prstGeom prst="ellipse">
            <a:avLst/>
          </a:prstGeom>
          <a:solidFill>
            <a:srgbClr val="FFFF99"/>
          </a:solidFill>
          <a:ln w="19050">
            <a:solidFill>
              <a:schemeClr val="tx1"/>
            </a:solidFill>
            <a:round/>
            <a:headEnd/>
            <a:tailEnd/>
          </a:ln>
        </p:spPr>
        <p:txBody>
          <a:bodyPr wrap="none" anchor="ctr"/>
          <a:lstStyle/>
          <a:p>
            <a:pPr eaLnBrk="1" hangingPunct="1"/>
            <a:endParaRPr lang="de-DE"/>
          </a:p>
        </p:txBody>
      </p:sp>
      <p:sp>
        <p:nvSpPr>
          <p:cNvPr id="18467" name="Text Box 38"/>
          <p:cNvSpPr txBox="1">
            <a:spLocks noChangeArrowheads="1"/>
          </p:cNvSpPr>
          <p:nvPr/>
        </p:nvSpPr>
        <p:spPr bwMode="auto">
          <a:xfrm>
            <a:off x="6934200" y="5105400"/>
            <a:ext cx="304800" cy="304800"/>
          </a:xfrm>
          <a:prstGeom prst="rect">
            <a:avLst/>
          </a:prstGeom>
          <a:noFill/>
          <a:ln w="9525">
            <a:noFill/>
            <a:miter lim="800000"/>
            <a:headEnd/>
            <a:tailEnd/>
          </a:ln>
        </p:spPr>
        <p:txBody>
          <a:bodyPr>
            <a:spAutoFit/>
          </a:bodyPr>
          <a:lstStyle/>
          <a:p>
            <a:pPr eaLnBrk="1" hangingPunct="1"/>
            <a:r>
              <a:rPr lang="de-DE"/>
              <a:t>1</a:t>
            </a:r>
          </a:p>
        </p:txBody>
      </p:sp>
      <p:sp>
        <p:nvSpPr>
          <p:cNvPr id="18468" name="Oval 39"/>
          <p:cNvSpPr>
            <a:spLocks noChangeArrowheads="1"/>
          </p:cNvSpPr>
          <p:nvPr/>
        </p:nvSpPr>
        <p:spPr bwMode="auto">
          <a:xfrm>
            <a:off x="6324600" y="5029200"/>
            <a:ext cx="457200" cy="457200"/>
          </a:xfrm>
          <a:prstGeom prst="ellipse">
            <a:avLst/>
          </a:prstGeom>
          <a:solidFill>
            <a:srgbClr val="00FFFF"/>
          </a:solidFill>
          <a:ln w="19050">
            <a:solidFill>
              <a:schemeClr val="tx1"/>
            </a:solidFill>
            <a:round/>
            <a:headEnd/>
            <a:tailEnd/>
          </a:ln>
        </p:spPr>
        <p:txBody>
          <a:bodyPr wrap="none" anchor="ctr"/>
          <a:lstStyle/>
          <a:p>
            <a:pPr eaLnBrk="1" hangingPunct="1"/>
            <a:endParaRPr lang="de-DE"/>
          </a:p>
        </p:txBody>
      </p:sp>
      <p:sp>
        <p:nvSpPr>
          <p:cNvPr id="18469" name="Text Box 40"/>
          <p:cNvSpPr txBox="1">
            <a:spLocks noChangeArrowheads="1"/>
          </p:cNvSpPr>
          <p:nvPr/>
        </p:nvSpPr>
        <p:spPr bwMode="auto">
          <a:xfrm>
            <a:off x="6400800" y="5105400"/>
            <a:ext cx="304800" cy="304800"/>
          </a:xfrm>
          <a:prstGeom prst="rect">
            <a:avLst/>
          </a:prstGeom>
          <a:noFill/>
          <a:ln w="9525">
            <a:noFill/>
            <a:miter lim="800000"/>
            <a:headEnd/>
            <a:tailEnd/>
          </a:ln>
        </p:spPr>
        <p:txBody>
          <a:bodyPr>
            <a:spAutoFit/>
          </a:bodyPr>
          <a:lstStyle/>
          <a:p>
            <a:pPr eaLnBrk="1" hangingPunct="1"/>
            <a:r>
              <a:rPr lang="de-DE"/>
              <a:t>2</a:t>
            </a:r>
          </a:p>
        </p:txBody>
      </p:sp>
      <p:sp>
        <p:nvSpPr>
          <p:cNvPr id="18470" name="Rectangle 41"/>
          <p:cNvSpPr>
            <a:spLocks noChangeArrowheads="1"/>
          </p:cNvSpPr>
          <p:nvPr/>
        </p:nvSpPr>
        <p:spPr bwMode="auto">
          <a:xfrm>
            <a:off x="2819400" y="5791200"/>
            <a:ext cx="3429000" cy="381000"/>
          </a:xfrm>
          <a:prstGeom prst="rect">
            <a:avLst/>
          </a:prstGeom>
          <a:solidFill>
            <a:srgbClr val="F1F1F1"/>
          </a:solidFill>
          <a:ln w="19050">
            <a:solidFill>
              <a:schemeClr val="tx1"/>
            </a:solidFill>
            <a:miter lim="800000"/>
            <a:headEnd/>
            <a:tailEnd/>
          </a:ln>
        </p:spPr>
        <p:txBody>
          <a:bodyPr anchor="ctr">
            <a:spAutoFit/>
          </a:bodyPr>
          <a:lstStyle/>
          <a:p>
            <a:pPr eaLnBrk="1" hangingPunct="1"/>
            <a:endParaRPr lang="de-DE"/>
          </a:p>
        </p:txBody>
      </p:sp>
      <p:sp>
        <p:nvSpPr>
          <p:cNvPr id="18471" name="Text Box 42"/>
          <p:cNvSpPr txBox="1">
            <a:spLocks noChangeArrowheads="1"/>
          </p:cNvSpPr>
          <p:nvPr/>
        </p:nvSpPr>
        <p:spPr bwMode="auto">
          <a:xfrm>
            <a:off x="3886200" y="5791200"/>
            <a:ext cx="2133600" cy="336550"/>
          </a:xfrm>
          <a:prstGeom prst="rect">
            <a:avLst/>
          </a:prstGeom>
          <a:noFill/>
          <a:ln w="9525">
            <a:noFill/>
            <a:miter lim="800000"/>
            <a:headEnd/>
            <a:tailEnd/>
          </a:ln>
        </p:spPr>
        <p:txBody>
          <a:bodyPr>
            <a:spAutoFit/>
          </a:bodyPr>
          <a:lstStyle/>
          <a:p>
            <a:pPr eaLnBrk="1" hangingPunct="1"/>
            <a:r>
              <a:rPr lang="de-DE" sz="1600"/>
              <a:t>Vorleistungen</a:t>
            </a:r>
          </a:p>
        </p:txBody>
      </p:sp>
      <p:sp>
        <p:nvSpPr>
          <p:cNvPr id="18472" name="Line 43"/>
          <p:cNvSpPr>
            <a:spLocks noChangeShapeType="1"/>
          </p:cNvSpPr>
          <p:nvPr/>
        </p:nvSpPr>
        <p:spPr bwMode="auto">
          <a:xfrm flipH="1" flipV="1">
            <a:off x="6781800" y="4419600"/>
            <a:ext cx="1219200" cy="0"/>
          </a:xfrm>
          <a:prstGeom prst="line">
            <a:avLst/>
          </a:prstGeom>
          <a:noFill/>
          <a:ln w="38100">
            <a:solidFill>
              <a:srgbClr val="FF0000"/>
            </a:solidFill>
            <a:round/>
            <a:headEnd/>
            <a:tailEnd/>
          </a:ln>
        </p:spPr>
        <p:txBody>
          <a:bodyPr>
            <a:spAutoFit/>
          </a:bodyPr>
          <a:lstStyle/>
          <a:p>
            <a:endParaRPr lang="de-DE"/>
          </a:p>
        </p:txBody>
      </p:sp>
      <p:sp>
        <p:nvSpPr>
          <p:cNvPr id="18473" name="Line 44"/>
          <p:cNvSpPr>
            <a:spLocks noChangeShapeType="1"/>
          </p:cNvSpPr>
          <p:nvPr/>
        </p:nvSpPr>
        <p:spPr bwMode="auto">
          <a:xfrm flipV="1">
            <a:off x="8001000" y="4419600"/>
            <a:ext cx="0" cy="762000"/>
          </a:xfrm>
          <a:prstGeom prst="line">
            <a:avLst/>
          </a:prstGeom>
          <a:noFill/>
          <a:ln w="38100">
            <a:solidFill>
              <a:srgbClr val="FF0000"/>
            </a:solidFill>
            <a:round/>
            <a:headEnd/>
            <a:tailEnd/>
          </a:ln>
        </p:spPr>
        <p:txBody>
          <a:bodyPr>
            <a:spAutoFit/>
          </a:bodyPr>
          <a:lstStyle/>
          <a:p>
            <a:endParaRPr lang="de-DE"/>
          </a:p>
        </p:txBody>
      </p:sp>
      <p:sp>
        <p:nvSpPr>
          <p:cNvPr id="18474" name="Line 45"/>
          <p:cNvSpPr>
            <a:spLocks noChangeShapeType="1"/>
          </p:cNvSpPr>
          <p:nvPr/>
        </p:nvSpPr>
        <p:spPr bwMode="auto">
          <a:xfrm flipV="1">
            <a:off x="8382000" y="3200400"/>
            <a:ext cx="0" cy="1981200"/>
          </a:xfrm>
          <a:prstGeom prst="line">
            <a:avLst/>
          </a:prstGeom>
          <a:noFill/>
          <a:ln w="38100">
            <a:solidFill>
              <a:srgbClr val="FF0000"/>
            </a:solidFill>
            <a:prstDash val="sysDot"/>
            <a:round/>
            <a:headEnd/>
            <a:tailEnd/>
          </a:ln>
        </p:spPr>
        <p:txBody>
          <a:bodyPr>
            <a:spAutoFit/>
          </a:bodyPr>
          <a:lstStyle/>
          <a:p>
            <a:endParaRPr lang="de-DE"/>
          </a:p>
        </p:txBody>
      </p:sp>
      <p:sp>
        <p:nvSpPr>
          <p:cNvPr id="18475" name="Line 46"/>
          <p:cNvSpPr>
            <a:spLocks noChangeShapeType="1"/>
          </p:cNvSpPr>
          <p:nvPr/>
        </p:nvSpPr>
        <p:spPr bwMode="auto">
          <a:xfrm flipH="1" flipV="1">
            <a:off x="7315200" y="5181600"/>
            <a:ext cx="685800" cy="0"/>
          </a:xfrm>
          <a:prstGeom prst="line">
            <a:avLst/>
          </a:prstGeom>
          <a:noFill/>
          <a:ln w="38100">
            <a:solidFill>
              <a:srgbClr val="FF0000"/>
            </a:solidFill>
            <a:round/>
            <a:headEnd/>
            <a:tailEnd type="triangle" w="med" len="med"/>
          </a:ln>
        </p:spPr>
        <p:txBody>
          <a:bodyPr>
            <a:spAutoFit/>
          </a:bodyPr>
          <a:lstStyle/>
          <a:p>
            <a:endParaRPr lang="de-DE"/>
          </a:p>
        </p:txBody>
      </p:sp>
      <p:sp>
        <p:nvSpPr>
          <p:cNvPr id="18476" name="Line 47"/>
          <p:cNvSpPr>
            <a:spLocks noChangeShapeType="1"/>
          </p:cNvSpPr>
          <p:nvPr/>
        </p:nvSpPr>
        <p:spPr bwMode="auto">
          <a:xfrm flipH="1" flipV="1">
            <a:off x="8001000" y="5181600"/>
            <a:ext cx="381000" cy="0"/>
          </a:xfrm>
          <a:prstGeom prst="line">
            <a:avLst/>
          </a:prstGeom>
          <a:noFill/>
          <a:ln w="38100">
            <a:solidFill>
              <a:srgbClr val="FF0000"/>
            </a:solidFill>
            <a:prstDash val="sysDot"/>
            <a:round/>
            <a:headEnd/>
            <a:tailEnd type="triangle" w="med" len="med"/>
          </a:ln>
        </p:spPr>
        <p:txBody>
          <a:bodyPr>
            <a:spAutoFit/>
          </a:bodyPr>
          <a:lstStyle/>
          <a:p>
            <a:endParaRPr lang="de-DE"/>
          </a:p>
        </p:txBody>
      </p:sp>
      <p:graphicFrame>
        <p:nvGraphicFramePr>
          <p:cNvPr id="18436" name="Object 48"/>
          <p:cNvGraphicFramePr>
            <a:graphicFrameLocks noChangeAspect="1"/>
          </p:cNvGraphicFramePr>
          <p:nvPr/>
        </p:nvGraphicFramePr>
        <p:xfrm>
          <a:off x="2895600" y="1752600"/>
          <a:ext cx="3124200" cy="1851025"/>
        </p:xfrm>
        <a:graphic>
          <a:graphicData uri="http://schemas.openxmlformats.org/presentationml/2006/ole">
            <p:oleObj spid="_x0000_s18436" name="Paint Shop Pro Image" r:id="rId6" imgW="5209756" imgH="3570732" progId="">
              <p:embed/>
            </p:oleObj>
          </a:graphicData>
        </a:graphic>
      </p:graphicFrame>
      <p:sp>
        <p:nvSpPr>
          <p:cNvPr id="195633" name="Text Box 49"/>
          <p:cNvSpPr txBox="1">
            <a:spLocks noChangeArrowheads="1"/>
          </p:cNvSpPr>
          <p:nvPr/>
        </p:nvSpPr>
        <p:spPr bwMode="auto">
          <a:xfrm>
            <a:off x="2895600" y="1828800"/>
            <a:ext cx="1441450" cy="304800"/>
          </a:xfrm>
          <a:prstGeom prst="rect">
            <a:avLst/>
          </a:prstGeom>
          <a:noFill/>
          <a:ln w="9525">
            <a:noFill/>
            <a:miter lim="800000"/>
            <a:headEnd/>
            <a:tailEnd/>
          </a:ln>
        </p:spPr>
        <p:txBody>
          <a:bodyPr>
            <a:spAutoFit/>
          </a:bodyPr>
          <a:lstStyle/>
          <a:p>
            <a:pPr eaLnBrk="1" hangingPunct="1"/>
            <a:r>
              <a:rPr lang="de-DE"/>
              <a:t>Unternehmen</a:t>
            </a:r>
          </a:p>
        </p:txBody>
      </p:sp>
      <p:sp>
        <p:nvSpPr>
          <p:cNvPr id="18478" name="Textfeld 30"/>
          <p:cNvSpPr txBox="1">
            <a:spLocks noChangeArrowheads="1"/>
          </p:cNvSpPr>
          <p:nvPr/>
        </p:nvSpPr>
        <p:spPr bwMode="auto">
          <a:xfrm>
            <a:off x="0" y="115888"/>
            <a:ext cx="1905000" cy="304800"/>
          </a:xfrm>
          <a:prstGeom prst="rect">
            <a:avLst/>
          </a:prstGeom>
          <a:noFill/>
          <a:ln w="9525">
            <a:noFill/>
            <a:miter lim="800000"/>
            <a:headEnd/>
            <a:tailEnd/>
          </a:ln>
        </p:spPr>
        <p:txBody>
          <a:bodyPr>
            <a:spAutoFit/>
          </a:bodyPr>
          <a:lstStyle/>
          <a:p>
            <a:pPr eaLnBrk="1" hangingPunct="1"/>
            <a:r>
              <a:rPr lang="de-DE"/>
              <a:t>Wertschöpfung</a:t>
            </a:r>
          </a:p>
        </p:txBody>
      </p:sp>
      <p:sp>
        <p:nvSpPr>
          <p:cNvPr id="18479" name="Line 17"/>
          <p:cNvSpPr>
            <a:spLocks noChangeShapeType="1"/>
          </p:cNvSpPr>
          <p:nvPr/>
        </p:nvSpPr>
        <p:spPr bwMode="auto">
          <a:xfrm>
            <a:off x="5638800" y="1143000"/>
            <a:ext cx="1143000" cy="0"/>
          </a:xfrm>
          <a:prstGeom prst="line">
            <a:avLst/>
          </a:prstGeom>
          <a:noFill/>
          <a:ln w="38100">
            <a:solidFill>
              <a:schemeClr val="tx1"/>
            </a:solidFill>
            <a:round/>
            <a:headEnd/>
            <a:tailEnd/>
          </a:ln>
        </p:spPr>
        <p:txBody>
          <a:bodyPr>
            <a:spAutoFit/>
          </a:bodyPr>
          <a:lstStyle/>
          <a:p>
            <a:endParaRPr lang="de-DE"/>
          </a:p>
        </p:txBody>
      </p:sp>
      <p:sp>
        <p:nvSpPr>
          <p:cNvPr id="18480" name="Text Box 7"/>
          <p:cNvSpPr txBox="1">
            <a:spLocks noChangeArrowheads="1"/>
          </p:cNvSpPr>
          <p:nvPr/>
        </p:nvSpPr>
        <p:spPr bwMode="auto">
          <a:xfrm>
            <a:off x="2971800" y="4038600"/>
            <a:ext cx="2438400" cy="304800"/>
          </a:xfrm>
          <a:prstGeom prst="rect">
            <a:avLst/>
          </a:prstGeom>
          <a:noFill/>
          <a:ln w="9525">
            <a:noFill/>
            <a:miter lim="800000"/>
            <a:headEnd/>
            <a:tailEnd/>
          </a:ln>
        </p:spPr>
        <p:txBody>
          <a:bodyPr>
            <a:spAutoFit/>
          </a:bodyPr>
          <a:lstStyle/>
          <a:p>
            <a:pPr algn="ctr" eaLnBrk="1" hangingPunct="1"/>
            <a:r>
              <a:rPr lang="de-DE"/>
              <a:t>Wertezuflüsse</a:t>
            </a:r>
          </a:p>
        </p:txBody>
      </p:sp>
      <p:sp>
        <p:nvSpPr>
          <p:cNvPr id="18481" name="Oval 37"/>
          <p:cNvSpPr>
            <a:spLocks noChangeArrowheads="1"/>
          </p:cNvSpPr>
          <p:nvPr/>
        </p:nvSpPr>
        <p:spPr bwMode="auto">
          <a:xfrm>
            <a:off x="2362200" y="6248400"/>
            <a:ext cx="457200" cy="457200"/>
          </a:xfrm>
          <a:prstGeom prst="ellipse">
            <a:avLst/>
          </a:prstGeom>
          <a:solidFill>
            <a:srgbClr val="FFFF99"/>
          </a:solidFill>
          <a:ln w="19050">
            <a:solidFill>
              <a:schemeClr val="tx1"/>
            </a:solidFill>
            <a:round/>
            <a:headEnd/>
            <a:tailEnd/>
          </a:ln>
        </p:spPr>
        <p:txBody>
          <a:bodyPr wrap="none" anchor="ctr"/>
          <a:lstStyle/>
          <a:p>
            <a:pPr eaLnBrk="1" hangingPunct="1"/>
            <a:endParaRPr lang="de-DE"/>
          </a:p>
        </p:txBody>
      </p:sp>
      <p:sp>
        <p:nvSpPr>
          <p:cNvPr id="18482" name="Text Box 38"/>
          <p:cNvSpPr txBox="1">
            <a:spLocks noChangeArrowheads="1"/>
          </p:cNvSpPr>
          <p:nvPr/>
        </p:nvSpPr>
        <p:spPr bwMode="auto">
          <a:xfrm>
            <a:off x="2438400" y="6324600"/>
            <a:ext cx="304800" cy="304800"/>
          </a:xfrm>
          <a:prstGeom prst="rect">
            <a:avLst/>
          </a:prstGeom>
          <a:noFill/>
          <a:ln w="9525">
            <a:noFill/>
            <a:miter lim="800000"/>
            <a:headEnd/>
            <a:tailEnd/>
          </a:ln>
        </p:spPr>
        <p:txBody>
          <a:bodyPr>
            <a:spAutoFit/>
          </a:bodyPr>
          <a:lstStyle/>
          <a:p>
            <a:pPr eaLnBrk="1" hangingPunct="1"/>
            <a:r>
              <a:rPr lang="de-DE"/>
              <a:t>1</a:t>
            </a:r>
          </a:p>
        </p:txBody>
      </p:sp>
      <p:sp>
        <p:nvSpPr>
          <p:cNvPr id="18483" name="Text Box 51"/>
          <p:cNvSpPr txBox="1">
            <a:spLocks noChangeArrowheads="1"/>
          </p:cNvSpPr>
          <p:nvPr/>
        </p:nvSpPr>
        <p:spPr bwMode="auto">
          <a:xfrm>
            <a:off x="2971800" y="6324600"/>
            <a:ext cx="1905000" cy="304800"/>
          </a:xfrm>
          <a:prstGeom prst="rect">
            <a:avLst/>
          </a:prstGeom>
          <a:noFill/>
          <a:ln w="9525">
            <a:noFill/>
            <a:miter lim="800000"/>
            <a:headEnd/>
            <a:tailEnd/>
          </a:ln>
          <a:effectLst/>
        </p:spPr>
        <p:txBody>
          <a:bodyPr>
            <a:spAutoFit/>
          </a:bodyPr>
          <a:lstStyle/>
          <a:p>
            <a:pPr eaLnBrk="1" hangingPunct="1"/>
            <a:r>
              <a:rPr lang="de-DE"/>
              <a:t>= Gesamtleistung</a:t>
            </a:r>
          </a:p>
        </p:txBody>
      </p:sp>
      <p:sp>
        <p:nvSpPr>
          <p:cNvPr id="18484" name="Oval 39"/>
          <p:cNvSpPr>
            <a:spLocks noChangeArrowheads="1"/>
          </p:cNvSpPr>
          <p:nvPr/>
        </p:nvSpPr>
        <p:spPr bwMode="auto">
          <a:xfrm>
            <a:off x="5029200" y="6248400"/>
            <a:ext cx="457200" cy="457200"/>
          </a:xfrm>
          <a:prstGeom prst="ellipse">
            <a:avLst/>
          </a:prstGeom>
          <a:solidFill>
            <a:srgbClr val="00FFFF"/>
          </a:solidFill>
          <a:ln w="19050">
            <a:solidFill>
              <a:schemeClr val="tx1"/>
            </a:solidFill>
            <a:round/>
            <a:headEnd/>
            <a:tailEnd/>
          </a:ln>
        </p:spPr>
        <p:txBody>
          <a:bodyPr wrap="none" anchor="ctr"/>
          <a:lstStyle/>
          <a:p>
            <a:pPr eaLnBrk="1" hangingPunct="1"/>
            <a:endParaRPr lang="de-DE"/>
          </a:p>
        </p:txBody>
      </p:sp>
      <p:sp>
        <p:nvSpPr>
          <p:cNvPr id="18485" name="Text Box 40"/>
          <p:cNvSpPr txBox="1">
            <a:spLocks noChangeArrowheads="1"/>
          </p:cNvSpPr>
          <p:nvPr/>
        </p:nvSpPr>
        <p:spPr bwMode="auto">
          <a:xfrm>
            <a:off x="5105400" y="6324600"/>
            <a:ext cx="304800" cy="304800"/>
          </a:xfrm>
          <a:prstGeom prst="rect">
            <a:avLst/>
          </a:prstGeom>
          <a:noFill/>
          <a:ln w="9525">
            <a:noFill/>
            <a:miter lim="800000"/>
            <a:headEnd/>
            <a:tailEnd/>
          </a:ln>
        </p:spPr>
        <p:txBody>
          <a:bodyPr>
            <a:spAutoFit/>
          </a:bodyPr>
          <a:lstStyle/>
          <a:p>
            <a:pPr eaLnBrk="1" hangingPunct="1"/>
            <a:r>
              <a:rPr lang="de-DE"/>
              <a:t>2</a:t>
            </a:r>
          </a:p>
        </p:txBody>
      </p:sp>
      <p:sp>
        <p:nvSpPr>
          <p:cNvPr id="18486" name="Text Box 54"/>
          <p:cNvSpPr txBox="1">
            <a:spLocks noChangeArrowheads="1"/>
          </p:cNvSpPr>
          <p:nvPr/>
        </p:nvSpPr>
        <p:spPr bwMode="auto">
          <a:xfrm>
            <a:off x="5562600" y="6324600"/>
            <a:ext cx="1905000" cy="304800"/>
          </a:xfrm>
          <a:prstGeom prst="rect">
            <a:avLst/>
          </a:prstGeom>
          <a:noFill/>
          <a:ln w="9525">
            <a:noFill/>
            <a:miter lim="800000"/>
            <a:headEnd/>
            <a:tailEnd/>
          </a:ln>
          <a:effectLst/>
        </p:spPr>
        <p:txBody>
          <a:bodyPr>
            <a:spAutoFit/>
          </a:bodyPr>
          <a:lstStyle/>
          <a:p>
            <a:pPr eaLnBrk="1" hangingPunct="1"/>
            <a:r>
              <a:rPr lang="de-DE"/>
              <a:t>= Wertschöpfung</a:t>
            </a:r>
          </a:p>
        </p:txBody>
      </p:sp>
      <p:sp>
        <p:nvSpPr>
          <p:cNvPr id="18487" name="Rectangle 11"/>
          <p:cNvSpPr>
            <a:spLocks noChangeArrowheads="1"/>
          </p:cNvSpPr>
          <p:nvPr/>
        </p:nvSpPr>
        <p:spPr bwMode="auto">
          <a:xfrm>
            <a:off x="86868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wipe(left)">
                                      <p:cBhvr>
                                        <p:cTn id="7" dur="500"/>
                                        <p:tgtEl>
                                          <p:spTgt spid="184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5633"/>
                                        </p:tgtEl>
                                        <p:attrNameLst>
                                          <p:attrName>style.visibility</p:attrName>
                                        </p:attrNameLst>
                                      </p:cBhvr>
                                      <p:to>
                                        <p:strVal val="visible"/>
                                      </p:to>
                                    </p:set>
                                    <p:animEffect transition="in" filter="wipe(left)">
                                      <p:cBhvr>
                                        <p:cTn id="11" dur="500"/>
                                        <p:tgtEl>
                                          <p:spTgt spid="19563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8435"/>
                                        </p:tgtEl>
                                        <p:attrNameLst>
                                          <p:attrName>style.visibility</p:attrName>
                                        </p:attrNameLst>
                                      </p:cBhvr>
                                      <p:to>
                                        <p:strVal val="visible"/>
                                      </p:to>
                                    </p:set>
                                    <p:animEffect transition="in" filter="wipe(up)">
                                      <p:cBhvr>
                                        <p:cTn id="15" dur="500"/>
                                        <p:tgtEl>
                                          <p:spTgt spid="184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438"/>
                                        </p:tgtEl>
                                        <p:attrNameLst>
                                          <p:attrName>style.visibility</p:attrName>
                                        </p:attrNameLst>
                                      </p:cBhvr>
                                      <p:to>
                                        <p:strVal val="visible"/>
                                      </p:to>
                                    </p:set>
                                    <p:animEffect transition="in" filter="wipe(left)">
                                      <p:cBhvr>
                                        <p:cTn id="19" dur="500"/>
                                        <p:tgtEl>
                                          <p:spTgt spid="1843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440"/>
                                        </p:tgtEl>
                                        <p:attrNameLst>
                                          <p:attrName>style.visibility</p:attrName>
                                        </p:attrNameLst>
                                      </p:cBhvr>
                                      <p:to>
                                        <p:strVal val="visible"/>
                                      </p:to>
                                    </p:set>
                                    <p:animEffect transition="in" filter="wipe(left)">
                                      <p:cBhvr>
                                        <p:cTn id="23" dur="500"/>
                                        <p:tgtEl>
                                          <p:spTgt spid="1844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8445"/>
                                        </p:tgtEl>
                                        <p:attrNameLst>
                                          <p:attrName>style.visibility</p:attrName>
                                        </p:attrNameLst>
                                      </p:cBhvr>
                                      <p:to>
                                        <p:strVal val="visible"/>
                                      </p:to>
                                    </p:set>
                                    <p:animEffect transition="in" filter="wipe(left)">
                                      <p:cBhvr>
                                        <p:cTn id="27" dur="500"/>
                                        <p:tgtEl>
                                          <p:spTgt spid="18445"/>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8441"/>
                                        </p:tgtEl>
                                        <p:attrNameLst>
                                          <p:attrName>style.visibility</p:attrName>
                                        </p:attrNameLst>
                                      </p:cBhvr>
                                      <p:to>
                                        <p:strVal val="visible"/>
                                      </p:to>
                                    </p:set>
                                    <p:animEffect transition="in" filter="wipe(down)">
                                      <p:cBhvr>
                                        <p:cTn id="31" dur="500"/>
                                        <p:tgtEl>
                                          <p:spTgt spid="18441"/>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8442"/>
                                        </p:tgtEl>
                                        <p:attrNameLst>
                                          <p:attrName>style.visibility</p:attrName>
                                        </p:attrNameLst>
                                      </p:cBhvr>
                                      <p:to>
                                        <p:strVal val="visible"/>
                                      </p:to>
                                    </p:set>
                                    <p:animEffect transition="in" filter="wipe(left)">
                                      <p:cBhvr>
                                        <p:cTn id="35" dur="500"/>
                                        <p:tgtEl>
                                          <p:spTgt spid="18442"/>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95603"/>
                                        </p:tgtEl>
                                        <p:attrNameLst>
                                          <p:attrName>style.visibility</p:attrName>
                                        </p:attrNameLst>
                                      </p:cBhvr>
                                      <p:to>
                                        <p:strVal val="visible"/>
                                      </p:to>
                                    </p:set>
                                    <p:animEffect transition="in" filter="wipe(left)">
                                      <p:cBhvr>
                                        <p:cTn id="39" dur="500"/>
                                        <p:tgtEl>
                                          <p:spTgt spid="195603"/>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8443"/>
                                        </p:tgtEl>
                                        <p:attrNameLst>
                                          <p:attrName>style.visibility</p:attrName>
                                        </p:attrNameLst>
                                      </p:cBhvr>
                                      <p:to>
                                        <p:strVal val="visible"/>
                                      </p:to>
                                    </p:set>
                                    <p:animEffect transition="in" filter="wipe(up)">
                                      <p:cBhvr>
                                        <p:cTn id="43" dur="500"/>
                                        <p:tgtEl>
                                          <p:spTgt spid="18443"/>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8444"/>
                                        </p:tgtEl>
                                        <p:attrNameLst>
                                          <p:attrName>style.visibility</p:attrName>
                                        </p:attrNameLst>
                                      </p:cBhvr>
                                      <p:to>
                                        <p:strVal val="visible"/>
                                      </p:to>
                                    </p:set>
                                    <p:animEffect transition="in" filter="wipe(down)">
                                      <p:cBhvr>
                                        <p:cTn id="47" dur="500"/>
                                        <p:tgtEl>
                                          <p:spTgt spid="18444"/>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8479"/>
                                        </p:tgtEl>
                                        <p:attrNameLst>
                                          <p:attrName>style.visibility</p:attrName>
                                        </p:attrNameLst>
                                      </p:cBhvr>
                                      <p:to>
                                        <p:strVal val="visible"/>
                                      </p:to>
                                    </p:set>
                                    <p:animEffect transition="in" filter="wipe(left)">
                                      <p:cBhvr>
                                        <p:cTn id="51" dur="500"/>
                                        <p:tgtEl>
                                          <p:spTgt spid="18479"/>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18446"/>
                                        </p:tgtEl>
                                        <p:attrNameLst>
                                          <p:attrName>style.visibility</p:attrName>
                                        </p:attrNameLst>
                                      </p:cBhvr>
                                      <p:to>
                                        <p:strVal val="visible"/>
                                      </p:to>
                                    </p:set>
                                    <p:animEffect transition="in" filter="wipe(up)">
                                      <p:cBhvr>
                                        <p:cTn id="55" dur="500"/>
                                        <p:tgtEl>
                                          <p:spTgt spid="18446"/>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18447"/>
                                        </p:tgtEl>
                                        <p:attrNameLst>
                                          <p:attrName>style.visibility</p:attrName>
                                        </p:attrNameLst>
                                      </p:cBhvr>
                                      <p:to>
                                        <p:strVal val="visible"/>
                                      </p:to>
                                    </p:set>
                                    <p:animEffect transition="in" filter="wipe(left)">
                                      <p:cBhvr>
                                        <p:cTn id="59" dur="500"/>
                                        <p:tgtEl>
                                          <p:spTgt spid="18447"/>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8439"/>
                                        </p:tgtEl>
                                        <p:attrNameLst>
                                          <p:attrName>style.visibility</p:attrName>
                                        </p:attrNameLst>
                                      </p:cBhvr>
                                      <p:to>
                                        <p:strVal val="visible"/>
                                      </p:to>
                                    </p:set>
                                    <p:animEffect transition="in" filter="wipe(left)">
                                      <p:cBhvr>
                                        <p:cTn id="63" dur="500"/>
                                        <p:tgtEl>
                                          <p:spTgt spid="18439"/>
                                        </p:tgtEl>
                                      </p:cBhvr>
                                    </p:animEffect>
                                  </p:childTnLst>
                                </p:cTn>
                              </p:par>
                            </p:childTnLst>
                          </p:cTn>
                        </p:par>
                        <p:par>
                          <p:cTn id="64" fill="hold">
                            <p:stCondLst>
                              <p:cond delay="7500"/>
                            </p:stCondLst>
                            <p:childTnLst>
                              <p:par>
                                <p:cTn id="65" presetID="22" presetClass="entr" presetSubtype="1" fill="hold" nodeType="afterEffect">
                                  <p:stCondLst>
                                    <p:cond delay="0"/>
                                  </p:stCondLst>
                                  <p:childTnLst>
                                    <p:set>
                                      <p:cBhvr>
                                        <p:cTn id="66" dur="1" fill="hold">
                                          <p:stCondLst>
                                            <p:cond delay="0"/>
                                          </p:stCondLst>
                                        </p:cTn>
                                        <p:tgtEl>
                                          <p:spTgt spid="18434"/>
                                        </p:tgtEl>
                                        <p:attrNameLst>
                                          <p:attrName>style.visibility</p:attrName>
                                        </p:attrNameLst>
                                      </p:cBhvr>
                                      <p:to>
                                        <p:strVal val="visible"/>
                                      </p:to>
                                    </p:set>
                                    <p:animEffect transition="in" filter="wipe(up)">
                                      <p:cBhvr>
                                        <p:cTn id="67" dur="500"/>
                                        <p:tgtEl>
                                          <p:spTgt spid="18434"/>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18437"/>
                                        </p:tgtEl>
                                        <p:attrNameLst>
                                          <p:attrName>style.visibility</p:attrName>
                                        </p:attrNameLst>
                                      </p:cBhvr>
                                      <p:to>
                                        <p:strVal val="visible"/>
                                      </p:to>
                                    </p:set>
                                    <p:animEffect transition="in" filter="wipe(left)">
                                      <p:cBhvr>
                                        <p:cTn id="71" dur="500"/>
                                        <p:tgtEl>
                                          <p:spTgt spid="18437"/>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195606"/>
                                        </p:tgtEl>
                                        <p:attrNameLst>
                                          <p:attrName>style.visibility</p:attrName>
                                        </p:attrNameLst>
                                      </p:cBhvr>
                                      <p:to>
                                        <p:strVal val="visible"/>
                                      </p:to>
                                    </p:set>
                                    <p:animEffect transition="in" filter="wipe(left)">
                                      <p:cBhvr>
                                        <p:cTn id="75" dur="500"/>
                                        <p:tgtEl>
                                          <p:spTgt spid="195606"/>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18449"/>
                                        </p:tgtEl>
                                        <p:attrNameLst>
                                          <p:attrName>style.visibility</p:attrName>
                                        </p:attrNameLst>
                                      </p:cBhvr>
                                      <p:to>
                                        <p:strVal val="visible"/>
                                      </p:to>
                                    </p:set>
                                    <p:animEffect transition="in" filter="wipe(up)">
                                      <p:cBhvr>
                                        <p:cTn id="80" dur="500"/>
                                        <p:tgtEl>
                                          <p:spTgt spid="18449"/>
                                        </p:tgtEl>
                                      </p:cBhvr>
                                    </p:animEffect>
                                  </p:childTnLst>
                                </p:cTn>
                              </p:par>
                            </p:childTnLst>
                          </p:cTn>
                        </p:par>
                        <p:par>
                          <p:cTn id="81" fill="hold">
                            <p:stCondLst>
                              <p:cond delay="500"/>
                            </p:stCondLst>
                            <p:childTnLst>
                              <p:par>
                                <p:cTn id="82" presetID="22" presetClass="entr" presetSubtype="8" fill="hold" grpId="0" nodeType="afterEffect">
                                  <p:stCondLst>
                                    <p:cond delay="0"/>
                                  </p:stCondLst>
                                  <p:childTnLst>
                                    <p:set>
                                      <p:cBhvr>
                                        <p:cTn id="83" dur="1" fill="hold">
                                          <p:stCondLst>
                                            <p:cond delay="0"/>
                                          </p:stCondLst>
                                        </p:cTn>
                                        <p:tgtEl>
                                          <p:spTgt spid="18460"/>
                                        </p:tgtEl>
                                        <p:attrNameLst>
                                          <p:attrName>style.visibility</p:attrName>
                                        </p:attrNameLst>
                                      </p:cBhvr>
                                      <p:to>
                                        <p:strVal val="visible"/>
                                      </p:to>
                                    </p:set>
                                    <p:animEffect transition="in" filter="wipe(left)">
                                      <p:cBhvr>
                                        <p:cTn id="84" dur="500"/>
                                        <p:tgtEl>
                                          <p:spTgt spid="18460"/>
                                        </p:tgtEl>
                                      </p:cBhvr>
                                    </p:animEffect>
                                  </p:childTnLst>
                                </p:cTn>
                              </p:par>
                            </p:childTnLst>
                          </p:cTn>
                        </p:par>
                        <p:par>
                          <p:cTn id="85" fill="hold">
                            <p:stCondLst>
                              <p:cond delay="1000"/>
                            </p:stCondLst>
                            <p:childTnLst>
                              <p:par>
                                <p:cTn id="86" presetID="22" presetClass="entr" presetSubtype="8" fill="hold" grpId="0" nodeType="afterEffect">
                                  <p:stCondLst>
                                    <p:cond delay="0"/>
                                  </p:stCondLst>
                                  <p:childTnLst>
                                    <p:set>
                                      <p:cBhvr>
                                        <p:cTn id="87" dur="1" fill="hold">
                                          <p:stCondLst>
                                            <p:cond delay="0"/>
                                          </p:stCondLst>
                                        </p:cTn>
                                        <p:tgtEl>
                                          <p:spTgt spid="195605"/>
                                        </p:tgtEl>
                                        <p:attrNameLst>
                                          <p:attrName>style.visibility</p:attrName>
                                        </p:attrNameLst>
                                      </p:cBhvr>
                                      <p:to>
                                        <p:strVal val="visible"/>
                                      </p:to>
                                    </p:set>
                                    <p:animEffect transition="in" filter="wipe(left)">
                                      <p:cBhvr>
                                        <p:cTn id="88" dur="500"/>
                                        <p:tgtEl>
                                          <p:spTgt spid="195605"/>
                                        </p:tgtEl>
                                      </p:cBhvr>
                                    </p:animEffect>
                                  </p:childTnLst>
                                </p:cTn>
                              </p:par>
                            </p:childTnLst>
                          </p:cTn>
                        </p:par>
                        <p:par>
                          <p:cTn id="89" fill="hold">
                            <p:stCondLst>
                              <p:cond delay="1500"/>
                            </p:stCondLst>
                            <p:childTnLst>
                              <p:par>
                                <p:cTn id="90" presetID="22" presetClass="entr" presetSubtype="8" fill="hold" grpId="0" nodeType="afterEffect">
                                  <p:stCondLst>
                                    <p:cond delay="0"/>
                                  </p:stCondLst>
                                  <p:childTnLst>
                                    <p:set>
                                      <p:cBhvr>
                                        <p:cTn id="91" dur="1" fill="hold">
                                          <p:stCondLst>
                                            <p:cond delay="0"/>
                                          </p:stCondLst>
                                        </p:cTn>
                                        <p:tgtEl>
                                          <p:spTgt spid="18470"/>
                                        </p:tgtEl>
                                        <p:attrNameLst>
                                          <p:attrName>style.visibility</p:attrName>
                                        </p:attrNameLst>
                                      </p:cBhvr>
                                      <p:to>
                                        <p:strVal val="visible"/>
                                      </p:to>
                                    </p:set>
                                    <p:animEffect transition="in" filter="wipe(left)">
                                      <p:cBhvr>
                                        <p:cTn id="92" dur="500"/>
                                        <p:tgtEl>
                                          <p:spTgt spid="18470"/>
                                        </p:tgtEl>
                                      </p:cBhvr>
                                    </p:animEffect>
                                  </p:childTnLst>
                                </p:cTn>
                              </p:par>
                            </p:childTnLst>
                          </p:cTn>
                        </p:par>
                        <p:par>
                          <p:cTn id="93" fill="hold">
                            <p:stCondLst>
                              <p:cond delay="2000"/>
                            </p:stCondLst>
                            <p:childTnLst>
                              <p:par>
                                <p:cTn id="94" presetID="22" presetClass="entr" presetSubtype="8" fill="hold" grpId="0" nodeType="afterEffect">
                                  <p:stCondLst>
                                    <p:cond delay="0"/>
                                  </p:stCondLst>
                                  <p:childTnLst>
                                    <p:set>
                                      <p:cBhvr>
                                        <p:cTn id="95" dur="1" fill="hold">
                                          <p:stCondLst>
                                            <p:cond delay="0"/>
                                          </p:stCondLst>
                                        </p:cTn>
                                        <p:tgtEl>
                                          <p:spTgt spid="18471"/>
                                        </p:tgtEl>
                                        <p:attrNameLst>
                                          <p:attrName>style.visibility</p:attrName>
                                        </p:attrNameLst>
                                      </p:cBhvr>
                                      <p:to>
                                        <p:strVal val="visible"/>
                                      </p:to>
                                    </p:set>
                                    <p:animEffect transition="in" filter="wipe(left)">
                                      <p:cBhvr>
                                        <p:cTn id="96" dur="500"/>
                                        <p:tgtEl>
                                          <p:spTgt spid="18471"/>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18454"/>
                                        </p:tgtEl>
                                        <p:attrNameLst>
                                          <p:attrName>style.visibility</p:attrName>
                                        </p:attrNameLst>
                                      </p:cBhvr>
                                      <p:to>
                                        <p:strVal val="visible"/>
                                      </p:to>
                                    </p:set>
                                    <p:animEffect transition="in" filter="wipe(up)">
                                      <p:cBhvr>
                                        <p:cTn id="101" dur="500"/>
                                        <p:tgtEl>
                                          <p:spTgt spid="18454"/>
                                        </p:tgtEl>
                                      </p:cBhvr>
                                    </p:animEffect>
                                  </p:childTnLst>
                                </p:cTn>
                              </p:par>
                            </p:childTnLst>
                          </p:cTn>
                        </p:par>
                        <p:par>
                          <p:cTn id="102" fill="hold">
                            <p:stCondLst>
                              <p:cond delay="500"/>
                            </p:stCondLst>
                            <p:childTnLst>
                              <p:par>
                                <p:cTn id="103" presetID="22" presetClass="entr" presetSubtype="8" fill="hold" grpId="0" nodeType="afterEffect">
                                  <p:stCondLst>
                                    <p:cond delay="0"/>
                                  </p:stCondLst>
                                  <p:childTnLst>
                                    <p:set>
                                      <p:cBhvr>
                                        <p:cTn id="104" dur="1" fill="hold">
                                          <p:stCondLst>
                                            <p:cond delay="0"/>
                                          </p:stCondLst>
                                        </p:cTn>
                                        <p:tgtEl>
                                          <p:spTgt spid="18457"/>
                                        </p:tgtEl>
                                        <p:attrNameLst>
                                          <p:attrName>style.visibility</p:attrName>
                                        </p:attrNameLst>
                                      </p:cBhvr>
                                      <p:to>
                                        <p:strVal val="visible"/>
                                      </p:to>
                                    </p:set>
                                    <p:animEffect transition="in" filter="wipe(left)">
                                      <p:cBhvr>
                                        <p:cTn id="105" dur="500"/>
                                        <p:tgtEl>
                                          <p:spTgt spid="18457"/>
                                        </p:tgtEl>
                                      </p:cBhvr>
                                    </p:animEffect>
                                  </p:childTnLst>
                                </p:cTn>
                              </p:par>
                            </p:childTnLst>
                          </p:cTn>
                        </p:par>
                        <p:par>
                          <p:cTn id="106" fill="hold">
                            <p:stCondLst>
                              <p:cond delay="1000"/>
                            </p:stCondLst>
                            <p:childTnLst>
                              <p:par>
                                <p:cTn id="107" presetID="22" presetClass="entr" presetSubtype="1" fill="hold" grpId="0" nodeType="afterEffect">
                                  <p:stCondLst>
                                    <p:cond delay="0"/>
                                  </p:stCondLst>
                                  <p:childTnLst>
                                    <p:set>
                                      <p:cBhvr>
                                        <p:cTn id="108" dur="1" fill="hold">
                                          <p:stCondLst>
                                            <p:cond delay="0"/>
                                          </p:stCondLst>
                                        </p:cTn>
                                        <p:tgtEl>
                                          <p:spTgt spid="18455"/>
                                        </p:tgtEl>
                                        <p:attrNameLst>
                                          <p:attrName>style.visibility</p:attrName>
                                        </p:attrNameLst>
                                      </p:cBhvr>
                                      <p:to>
                                        <p:strVal val="visible"/>
                                      </p:to>
                                    </p:set>
                                    <p:animEffect transition="in" filter="wipe(up)">
                                      <p:cBhvr>
                                        <p:cTn id="109" dur="500"/>
                                        <p:tgtEl>
                                          <p:spTgt spid="18455"/>
                                        </p:tgtEl>
                                      </p:cBhvr>
                                    </p:animEffect>
                                  </p:childTnLst>
                                </p:cTn>
                              </p:par>
                            </p:childTnLst>
                          </p:cTn>
                        </p:par>
                        <p:par>
                          <p:cTn id="110" fill="hold">
                            <p:stCondLst>
                              <p:cond delay="1500"/>
                            </p:stCondLst>
                            <p:childTnLst>
                              <p:par>
                                <p:cTn id="111" presetID="22" presetClass="entr" presetSubtype="8" fill="hold" grpId="0" nodeType="afterEffect">
                                  <p:stCondLst>
                                    <p:cond delay="0"/>
                                  </p:stCondLst>
                                  <p:childTnLst>
                                    <p:set>
                                      <p:cBhvr>
                                        <p:cTn id="112" dur="1" fill="hold">
                                          <p:stCondLst>
                                            <p:cond delay="0"/>
                                          </p:stCondLst>
                                        </p:cTn>
                                        <p:tgtEl>
                                          <p:spTgt spid="18458"/>
                                        </p:tgtEl>
                                        <p:attrNameLst>
                                          <p:attrName>style.visibility</p:attrName>
                                        </p:attrNameLst>
                                      </p:cBhvr>
                                      <p:to>
                                        <p:strVal val="visible"/>
                                      </p:to>
                                    </p:set>
                                    <p:animEffect transition="in" filter="wipe(left)">
                                      <p:cBhvr>
                                        <p:cTn id="113" dur="500"/>
                                        <p:tgtEl>
                                          <p:spTgt spid="18458"/>
                                        </p:tgtEl>
                                      </p:cBhvr>
                                    </p:animEffect>
                                  </p:childTnLst>
                                </p:cTn>
                              </p:par>
                            </p:childTnLst>
                          </p:cTn>
                        </p:par>
                        <p:par>
                          <p:cTn id="114" fill="hold">
                            <p:stCondLst>
                              <p:cond delay="2000"/>
                            </p:stCondLst>
                            <p:childTnLst>
                              <p:par>
                                <p:cTn id="115" presetID="22" presetClass="entr" presetSubtype="1" fill="hold" grpId="0" nodeType="afterEffect">
                                  <p:stCondLst>
                                    <p:cond delay="0"/>
                                  </p:stCondLst>
                                  <p:childTnLst>
                                    <p:set>
                                      <p:cBhvr>
                                        <p:cTn id="116" dur="1" fill="hold">
                                          <p:stCondLst>
                                            <p:cond delay="0"/>
                                          </p:stCondLst>
                                        </p:cTn>
                                        <p:tgtEl>
                                          <p:spTgt spid="18456"/>
                                        </p:tgtEl>
                                        <p:attrNameLst>
                                          <p:attrName>style.visibility</p:attrName>
                                        </p:attrNameLst>
                                      </p:cBhvr>
                                      <p:to>
                                        <p:strVal val="visible"/>
                                      </p:to>
                                    </p:set>
                                    <p:animEffect transition="in" filter="wipe(up)">
                                      <p:cBhvr>
                                        <p:cTn id="117" dur="500"/>
                                        <p:tgtEl>
                                          <p:spTgt spid="18456"/>
                                        </p:tgtEl>
                                      </p:cBhvr>
                                    </p:animEffect>
                                  </p:childTnLst>
                                </p:cTn>
                              </p:par>
                            </p:childTnLst>
                          </p:cTn>
                        </p:par>
                        <p:par>
                          <p:cTn id="118" fill="hold">
                            <p:stCondLst>
                              <p:cond delay="2500"/>
                            </p:stCondLst>
                            <p:childTnLst>
                              <p:par>
                                <p:cTn id="119" presetID="22" presetClass="entr" presetSubtype="8" fill="hold" grpId="0" nodeType="afterEffect">
                                  <p:stCondLst>
                                    <p:cond delay="0"/>
                                  </p:stCondLst>
                                  <p:childTnLst>
                                    <p:set>
                                      <p:cBhvr>
                                        <p:cTn id="120" dur="1" fill="hold">
                                          <p:stCondLst>
                                            <p:cond delay="0"/>
                                          </p:stCondLst>
                                        </p:cTn>
                                        <p:tgtEl>
                                          <p:spTgt spid="18459"/>
                                        </p:tgtEl>
                                        <p:attrNameLst>
                                          <p:attrName>style.visibility</p:attrName>
                                        </p:attrNameLst>
                                      </p:cBhvr>
                                      <p:to>
                                        <p:strVal val="visible"/>
                                      </p:to>
                                    </p:set>
                                    <p:animEffect transition="in" filter="wipe(left)">
                                      <p:cBhvr>
                                        <p:cTn id="121" dur="500"/>
                                        <p:tgtEl>
                                          <p:spTgt spid="18459"/>
                                        </p:tgtEl>
                                      </p:cBhvr>
                                    </p:animEffect>
                                  </p:childTnLst>
                                </p:cTn>
                              </p:par>
                            </p:childTnLst>
                          </p:cTn>
                        </p:par>
                        <p:par>
                          <p:cTn id="122" fill="hold">
                            <p:stCondLst>
                              <p:cond delay="3000"/>
                            </p:stCondLst>
                            <p:childTnLst>
                              <p:par>
                                <p:cTn id="123" presetID="22" presetClass="entr" presetSubtype="8" fill="hold" grpId="0" nodeType="afterEffect">
                                  <p:stCondLst>
                                    <p:cond delay="0"/>
                                  </p:stCondLst>
                                  <p:childTnLst>
                                    <p:set>
                                      <p:cBhvr>
                                        <p:cTn id="124" dur="1" fill="hold">
                                          <p:stCondLst>
                                            <p:cond delay="0"/>
                                          </p:stCondLst>
                                        </p:cTn>
                                        <p:tgtEl>
                                          <p:spTgt spid="18480"/>
                                        </p:tgtEl>
                                        <p:attrNameLst>
                                          <p:attrName>style.visibility</p:attrName>
                                        </p:attrNameLst>
                                      </p:cBhvr>
                                      <p:to>
                                        <p:strVal val="visible"/>
                                      </p:to>
                                    </p:set>
                                    <p:animEffect transition="in" filter="wipe(left)">
                                      <p:cBhvr>
                                        <p:cTn id="125" dur="500"/>
                                        <p:tgtEl>
                                          <p:spTgt spid="18480"/>
                                        </p:tgtEl>
                                      </p:cBhvr>
                                    </p:animEffect>
                                  </p:childTnLst>
                                </p:cTn>
                              </p:par>
                            </p:childTnLst>
                          </p:cTn>
                        </p:par>
                      </p:childTnLst>
                    </p:cTn>
                  </p:par>
                  <p:par>
                    <p:cTn id="126" fill="hold">
                      <p:stCondLst>
                        <p:cond delay="indefinite"/>
                      </p:stCondLst>
                      <p:childTnLst>
                        <p:par>
                          <p:cTn id="127" fill="hold">
                            <p:stCondLst>
                              <p:cond delay="0"/>
                            </p:stCondLst>
                            <p:childTnLst>
                              <p:par>
                                <p:cTn id="128" presetID="17" presetClass="entr" presetSubtype="10" fill="hold" grpId="0" nodeType="clickEffect">
                                  <p:stCondLst>
                                    <p:cond delay="0"/>
                                  </p:stCondLst>
                                  <p:childTnLst>
                                    <p:set>
                                      <p:cBhvr>
                                        <p:cTn id="129" dur="1" fill="hold">
                                          <p:stCondLst>
                                            <p:cond delay="0"/>
                                          </p:stCondLst>
                                        </p:cTn>
                                        <p:tgtEl>
                                          <p:spTgt spid="18463"/>
                                        </p:tgtEl>
                                        <p:attrNameLst>
                                          <p:attrName>style.visibility</p:attrName>
                                        </p:attrNameLst>
                                      </p:cBhvr>
                                      <p:to>
                                        <p:strVal val="visible"/>
                                      </p:to>
                                    </p:set>
                                    <p:anim calcmode="lin" valueType="num">
                                      <p:cBhvr>
                                        <p:cTn id="130" dur="500" fill="hold"/>
                                        <p:tgtEl>
                                          <p:spTgt spid="18463"/>
                                        </p:tgtEl>
                                        <p:attrNameLst>
                                          <p:attrName>ppt_w</p:attrName>
                                        </p:attrNameLst>
                                      </p:cBhvr>
                                      <p:tavLst>
                                        <p:tav tm="0">
                                          <p:val>
                                            <p:fltVal val="0"/>
                                          </p:val>
                                        </p:tav>
                                        <p:tav tm="100000">
                                          <p:val>
                                            <p:strVal val="#ppt_w"/>
                                          </p:val>
                                        </p:tav>
                                      </p:tavLst>
                                    </p:anim>
                                    <p:anim calcmode="lin" valueType="num">
                                      <p:cBhvr>
                                        <p:cTn id="131" dur="500" fill="hold"/>
                                        <p:tgtEl>
                                          <p:spTgt spid="18463"/>
                                        </p:tgtEl>
                                        <p:attrNameLst>
                                          <p:attrName>ppt_h</p:attrName>
                                        </p:attrNameLst>
                                      </p:cBhvr>
                                      <p:tavLst>
                                        <p:tav tm="0">
                                          <p:val>
                                            <p:strVal val="#ppt_h"/>
                                          </p:val>
                                        </p:tav>
                                        <p:tav tm="100000">
                                          <p:val>
                                            <p:strVal val="#ppt_h"/>
                                          </p:val>
                                        </p:tav>
                                      </p:tavLst>
                                    </p:anim>
                                  </p:childTnLst>
                                </p:cTn>
                              </p:par>
                            </p:childTnLst>
                          </p:cTn>
                        </p:par>
                        <p:par>
                          <p:cTn id="132" fill="hold">
                            <p:stCondLst>
                              <p:cond delay="500"/>
                            </p:stCondLst>
                            <p:childTnLst>
                              <p:par>
                                <p:cTn id="133" presetID="17" presetClass="entr" presetSubtype="10" fill="hold" grpId="0" nodeType="afterEffect">
                                  <p:stCondLst>
                                    <p:cond delay="0"/>
                                  </p:stCondLst>
                                  <p:childTnLst>
                                    <p:set>
                                      <p:cBhvr>
                                        <p:cTn id="134" dur="1" fill="hold">
                                          <p:stCondLst>
                                            <p:cond delay="0"/>
                                          </p:stCondLst>
                                        </p:cTn>
                                        <p:tgtEl>
                                          <p:spTgt spid="18461"/>
                                        </p:tgtEl>
                                        <p:attrNameLst>
                                          <p:attrName>style.visibility</p:attrName>
                                        </p:attrNameLst>
                                      </p:cBhvr>
                                      <p:to>
                                        <p:strVal val="visible"/>
                                      </p:to>
                                    </p:set>
                                    <p:anim calcmode="lin" valueType="num">
                                      <p:cBhvr>
                                        <p:cTn id="135" dur="500" fill="hold"/>
                                        <p:tgtEl>
                                          <p:spTgt spid="18461"/>
                                        </p:tgtEl>
                                        <p:attrNameLst>
                                          <p:attrName>ppt_w</p:attrName>
                                        </p:attrNameLst>
                                      </p:cBhvr>
                                      <p:tavLst>
                                        <p:tav tm="0">
                                          <p:val>
                                            <p:fltVal val="0"/>
                                          </p:val>
                                        </p:tav>
                                        <p:tav tm="100000">
                                          <p:val>
                                            <p:strVal val="#ppt_w"/>
                                          </p:val>
                                        </p:tav>
                                      </p:tavLst>
                                    </p:anim>
                                    <p:anim calcmode="lin" valueType="num">
                                      <p:cBhvr>
                                        <p:cTn id="136" dur="500" fill="hold"/>
                                        <p:tgtEl>
                                          <p:spTgt spid="18461"/>
                                        </p:tgtEl>
                                        <p:attrNameLst>
                                          <p:attrName>ppt_h</p:attrName>
                                        </p:attrNameLst>
                                      </p:cBhvr>
                                      <p:tavLst>
                                        <p:tav tm="0">
                                          <p:val>
                                            <p:strVal val="#ppt_h"/>
                                          </p:val>
                                        </p:tav>
                                        <p:tav tm="100000">
                                          <p:val>
                                            <p:strVal val="#ppt_h"/>
                                          </p:val>
                                        </p:tav>
                                      </p:tavLst>
                                    </p:anim>
                                  </p:childTnLst>
                                </p:cTn>
                              </p:par>
                            </p:childTnLst>
                          </p:cTn>
                        </p:par>
                        <p:par>
                          <p:cTn id="137" fill="hold">
                            <p:stCondLst>
                              <p:cond delay="1000"/>
                            </p:stCondLst>
                            <p:childTnLst>
                              <p:par>
                                <p:cTn id="138" presetID="22" presetClass="entr" presetSubtype="4" fill="hold" grpId="0" nodeType="afterEffect">
                                  <p:stCondLst>
                                    <p:cond delay="0"/>
                                  </p:stCondLst>
                                  <p:childTnLst>
                                    <p:set>
                                      <p:cBhvr>
                                        <p:cTn id="139" dur="1" fill="hold">
                                          <p:stCondLst>
                                            <p:cond delay="0"/>
                                          </p:stCondLst>
                                        </p:cTn>
                                        <p:tgtEl>
                                          <p:spTgt spid="18464"/>
                                        </p:tgtEl>
                                        <p:attrNameLst>
                                          <p:attrName>style.visibility</p:attrName>
                                        </p:attrNameLst>
                                      </p:cBhvr>
                                      <p:to>
                                        <p:strVal val="visible"/>
                                      </p:to>
                                    </p:set>
                                    <p:animEffect transition="in" filter="wipe(down)">
                                      <p:cBhvr>
                                        <p:cTn id="140" dur="500"/>
                                        <p:tgtEl>
                                          <p:spTgt spid="18464"/>
                                        </p:tgtEl>
                                      </p:cBhvr>
                                    </p:animEffect>
                                  </p:childTnLst>
                                </p:cTn>
                              </p:par>
                            </p:childTnLst>
                          </p:cTn>
                        </p:par>
                        <p:par>
                          <p:cTn id="141" fill="hold">
                            <p:stCondLst>
                              <p:cond delay="1500"/>
                            </p:stCondLst>
                            <p:childTnLst>
                              <p:par>
                                <p:cTn id="142" presetID="22" presetClass="entr" presetSubtype="1" fill="hold" grpId="0" nodeType="afterEffect">
                                  <p:stCondLst>
                                    <p:cond delay="0"/>
                                  </p:stCondLst>
                                  <p:childTnLst>
                                    <p:set>
                                      <p:cBhvr>
                                        <p:cTn id="143" dur="1" fill="hold">
                                          <p:stCondLst>
                                            <p:cond delay="0"/>
                                          </p:stCondLst>
                                        </p:cTn>
                                        <p:tgtEl>
                                          <p:spTgt spid="18466"/>
                                        </p:tgtEl>
                                        <p:attrNameLst>
                                          <p:attrName>style.visibility</p:attrName>
                                        </p:attrNameLst>
                                      </p:cBhvr>
                                      <p:to>
                                        <p:strVal val="visible"/>
                                      </p:to>
                                    </p:set>
                                    <p:animEffect transition="in" filter="wipe(up)">
                                      <p:cBhvr>
                                        <p:cTn id="144" dur="500"/>
                                        <p:tgtEl>
                                          <p:spTgt spid="18466"/>
                                        </p:tgtEl>
                                      </p:cBhvr>
                                    </p:animEffect>
                                  </p:childTnLst>
                                </p:cTn>
                              </p:par>
                            </p:childTnLst>
                          </p:cTn>
                        </p:par>
                        <p:par>
                          <p:cTn id="145" fill="hold">
                            <p:stCondLst>
                              <p:cond delay="2000"/>
                            </p:stCondLst>
                            <p:childTnLst>
                              <p:par>
                                <p:cTn id="146" presetID="22" presetClass="entr" presetSubtype="8" fill="hold" grpId="0" nodeType="afterEffect">
                                  <p:stCondLst>
                                    <p:cond delay="0"/>
                                  </p:stCondLst>
                                  <p:childTnLst>
                                    <p:set>
                                      <p:cBhvr>
                                        <p:cTn id="147" dur="1" fill="hold">
                                          <p:stCondLst>
                                            <p:cond delay="0"/>
                                          </p:stCondLst>
                                        </p:cTn>
                                        <p:tgtEl>
                                          <p:spTgt spid="18467"/>
                                        </p:tgtEl>
                                        <p:attrNameLst>
                                          <p:attrName>style.visibility</p:attrName>
                                        </p:attrNameLst>
                                      </p:cBhvr>
                                      <p:to>
                                        <p:strVal val="visible"/>
                                      </p:to>
                                    </p:set>
                                    <p:animEffect transition="in" filter="wipe(left)">
                                      <p:cBhvr>
                                        <p:cTn id="148" dur="500"/>
                                        <p:tgtEl>
                                          <p:spTgt spid="18467"/>
                                        </p:tgtEl>
                                      </p:cBhvr>
                                    </p:animEffect>
                                  </p:childTnLst>
                                </p:cTn>
                              </p:par>
                            </p:childTnLst>
                          </p:cTn>
                        </p:par>
                      </p:childTnLst>
                    </p:cTn>
                  </p:par>
                  <p:par>
                    <p:cTn id="149" fill="hold">
                      <p:stCondLst>
                        <p:cond delay="indefinite"/>
                      </p:stCondLst>
                      <p:childTnLst>
                        <p:par>
                          <p:cTn id="150" fill="hold">
                            <p:stCondLst>
                              <p:cond delay="0"/>
                            </p:stCondLst>
                            <p:childTnLst>
                              <p:par>
                                <p:cTn id="151" presetID="22" presetClass="entr" presetSubtype="1" fill="hold" grpId="0" nodeType="clickEffect">
                                  <p:stCondLst>
                                    <p:cond delay="0"/>
                                  </p:stCondLst>
                                  <p:childTnLst>
                                    <p:set>
                                      <p:cBhvr>
                                        <p:cTn id="152" dur="1" fill="hold">
                                          <p:stCondLst>
                                            <p:cond delay="0"/>
                                          </p:stCondLst>
                                        </p:cTn>
                                        <p:tgtEl>
                                          <p:spTgt spid="18452"/>
                                        </p:tgtEl>
                                        <p:attrNameLst>
                                          <p:attrName>style.visibility</p:attrName>
                                        </p:attrNameLst>
                                      </p:cBhvr>
                                      <p:to>
                                        <p:strVal val="visible"/>
                                      </p:to>
                                    </p:set>
                                    <p:animEffect transition="in" filter="wipe(up)">
                                      <p:cBhvr>
                                        <p:cTn id="153" dur="500"/>
                                        <p:tgtEl>
                                          <p:spTgt spid="18452"/>
                                        </p:tgtEl>
                                      </p:cBhvr>
                                    </p:animEffect>
                                  </p:childTnLst>
                                </p:cTn>
                              </p:par>
                            </p:childTnLst>
                          </p:cTn>
                        </p:par>
                        <p:par>
                          <p:cTn id="154" fill="hold">
                            <p:stCondLst>
                              <p:cond delay="500"/>
                            </p:stCondLst>
                            <p:childTnLst>
                              <p:par>
                                <p:cTn id="155" presetID="22" presetClass="entr" presetSubtype="8" fill="hold" grpId="0" nodeType="afterEffect">
                                  <p:stCondLst>
                                    <p:cond delay="0"/>
                                  </p:stCondLst>
                                  <p:childTnLst>
                                    <p:set>
                                      <p:cBhvr>
                                        <p:cTn id="156" dur="1" fill="hold">
                                          <p:stCondLst>
                                            <p:cond delay="0"/>
                                          </p:stCondLst>
                                        </p:cTn>
                                        <p:tgtEl>
                                          <p:spTgt spid="195608"/>
                                        </p:tgtEl>
                                        <p:attrNameLst>
                                          <p:attrName>style.visibility</p:attrName>
                                        </p:attrNameLst>
                                      </p:cBhvr>
                                      <p:to>
                                        <p:strVal val="visible"/>
                                      </p:to>
                                    </p:set>
                                    <p:animEffect transition="in" filter="wipe(left)">
                                      <p:cBhvr>
                                        <p:cTn id="157" dur="500"/>
                                        <p:tgtEl>
                                          <p:spTgt spid="195608"/>
                                        </p:tgtEl>
                                      </p:cBhvr>
                                    </p:animEffect>
                                  </p:childTnLst>
                                </p:cTn>
                              </p:par>
                            </p:childTnLst>
                          </p:cTn>
                        </p:par>
                        <p:par>
                          <p:cTn id="158" fill="hold">
                            <p:stCondLst>
                              <p:cond delay="1000"/>
                            </p:stCondLst>
                            <p:childTnLst>
                              <p:par>
                                <p:cTn id="159" presetID="22" presetClass="entr" presetSubtype="8" fill="hold" grpId="0" nodeType="afterEffect">
                                  <p:stCondLst>
                                    <p:cond delay="0"/>
                                  </p:stCondLst>
                                  <p:childTnLst>
                                    <p:set>
                                      <p:cBhvr>
                                        <p:cTn id="160" dur="1" fill="hold">
                                          <p:stCondLst>
                                            <p:cond delay="0"/>
                                          </p:stCondLst>
                                        </p:cTn>
                                        <p:tgtEl>
                                          <p:spTgt spid="18472"/>
                                        </p:tgtEl>
                                        <p:attrNameLst>
                                          <p:attrName>style.visibility</p:attrName>
                                        </p:attrNameLst>
                                      </p:cBhvr>
                                      <p:to>
                                        <p:strVal val="visible"/>
                                      </p:to>
                                    </p:set>
                                    <p:animEffect transition="in" filter="wipe(left)">
                                      <p:cBhvr>
                                        <p:cTn id="161" dur="500"/>
                                        <p:tgtEl>
                                          <p:spTgt spid="18472"/>
                                        </p:tgtEl>
                                      </p:cBhvr>
                                    </p:animEffect>
                                  </p:childTnLst>
                                </p:cTn>
                              </p:par>
                            </p:childTnLst>
                          </p:cTn>
                        </p:par>
                        <p:par>
                          <p:cTn id="162" fill="hold">
                            <p:stCondLst>
                              <p:cond delay="1500"/>
                            </p:stCondLst>
                            <p:childTnLst>
                              <p:par>
                                <p:cTn id="163" presetID="22" presetClass="entr" presetSubtype="1" fill="hold" grpId="0" nodeType="afterEffect">
                                  <p:stCondLst>
                                    <p:cond delay="0"/>
                                  </p:stCondLst>
                                  <p:childTnLst>
                                    <p:set>
                                      <p:cBhvr>
                                        <p:cTn id="164" dur="1" fill="hold">
                                          <p:stCondLst>
                                            <p:cond delay="0"/>
                                          </p:stCondLst>
                                        </p:cTn>
                                        <p:tgtEl>
                                          <p:spTgt spid="18473"/>
                                        </p:tgtEl>
                                        <p:attrNameLst>
                                          <p:attrName>style.visibility</p:attrName>
                                        </p:attrNameLst>
                                      </p:cBhvr>
                                      <p:to>
                                        <p:strVal val="visible"/>
                                      </p:to>
                                    </p:set>
                                    <p:animEffect transition="in" filter="wipe(up)">
                                      <p:cBhvr>
                                        <p:cTn id="165" dur="500"/>
                                        <p:tgtEl>
                                          <p:spTgt spid="18473"/>
                                        </p:tgtEl>
                                      </p:cBhvr>
                                    </p:animEffect>
                                  </p:childTnLst>
                                </p:cTn>
                              </p:par>
                            </p:childTnLst>
                          </p:cTn>
                        </p:par>
                        <p:par>
                          <p:cTn id="166" fill="hold">
                            <p:stCondLst>
                              <p:cond delay="2000"/>
                            </p:stCondLst>
                            <p:childTnLst>
                              <p:par>
                                <p:cTn id="167" presetID="22" presetClass="entr" presetSubtype="2" fill="hold" grpId="0" nodeType="afterEffect">
                                  <p:stCondLst>
                                    <p:cond delay="0"/>
                                  </p:stCondLst>
                                  <p:childTnLst>
                                    <p:set>
                                      <p:cBhvr>
                                        <p:cTn id="168" dur="1" fill="hold">
                                          <p:stCondLst>
                                            <p:cond delay="0"/>
                                          </p:stCondLst>
                                        </p:cTn>
                                        <p:tgtEl>
                                          <p:spTgt spid="18475"/>
                                        </p:tgtEl>
                                        <p:attrNameLst>
                                          <p:attrName>style.visibility</p:attrName>
                                        </p:attrNameLst>
                                      </p:cBhvr>
                                      <p:to>
                                        <p:strVal val="visible"/>
                                      </p:to>
                                    </p:set>
                                    <p:animEffect transition="in" filter="wipe(right)">
                                      <p:cBhvr>
                                        <p:cTn id="169" dur="500"/>
                                        <p:tgtEl>
                                          <p:spTgt spid="18475"/>
                                        </p:tgtEl>
                                      </p:cBhvr>
                                    </p:animEffect>
                                  </p:childTnLst>
                                </p:cTn>
                              </p:par>
                            </p:childTnLst>
                          </p:cTn>
                        </p:par>
                        <p:par>
                          <p:cTn id="170" fill="hold">
                            <p:stCondLst>
                              <p:cond delay="2500"/>
                            </p:stCondLst>
                            <p:childTnLst>
                              <p:par>
                                <p:cTn id="171" presetID="22" presetClass="entr" presetSubtype="1" fill="hold" grpId="0" nodeType="afterEffect">
                                  <p:stCondLst>
                                    <p:cond delay="0"/>
                                  </p:stCondLst>
                                  <p:childTnLst>
                                    <p:set>
                                      <p:cBhvr>
                                        <p:cTn id="172" dur="1" fill="hold">
                                          <p:stCondLst>
                                            <p:cond delay="0"/>
                                          </p:stCondLst>
                                        </p:cTn>
                                        <p:tgtEl>
                                          <p:spTgt spid="18474"/>
                                        </p:tgtEl>
                                        <p:attrNameLst>
                                          <p:attrName>style.visibility</p:attrName>
                                        </p:attrNameLst>
                                      </p:cBhvr>
                                      <p:to>
                                        <p:strVal val="visible"/>
                                      </p:to>
                                    </p:set>
                                    <p:animEffect transition="in" filter="wipe(up)">
                                      <p:cBhvr>
                                        <p:cTn id="173" dur="500"/>
                                        <p:tgtEl>
                                          <p:spTgt spid="18474"/>
                                        </p:tgtEl>
                                      </p:cBhvr>
                                    </p:animEffect>
                                  </p:childTnLst>
                                </p:cTn>
                              </p:par>
                            </p:childTnLst>
                          </p:cTn>
                        </p:par>
                        <p:par>
                          <p:cTn id="174" fill="hold">
                            <p:stCondLst>
                              <p:cond delay="3000"/>
                            </p:stCondLst>
                            <p:childTnLst>
                              <p:par>
                                <p:cTn id="175" presetID="22" presetClass="entr" presetSubtype="2" fill="hold" grpId="0" nodeType="afterEffect">
                                  <p:stCondLst>
                                    <p:cond delay="0"/>
                                  </p:stCondLst>
                                  <p:childTnLst>
                                    <p:set>
                                      <p:cBhvr>
                                        <p:cTn id="176" dur="1" fill="hold">
                                          <p:stCondLst>
                                            <p:cond delay="0"/>
                                          </p:stCondLst>
                                        </p:cTn>
                                        <p:tgtEl>
                                          <p:spTgt spid="18476"/>
                                        </p:tgtEl>
                                        <p:attrNameLst>
                                          <p:attrName>style.visibility</p:attrName>
                                        </p:attrNameLst>
                                      </p:cBhvr>
                                      <p:to>
                                        <p:strVal val="visible"/>
                                      </p:to>
                                    </p:set>
                                    <p:animEffect transition="in" filter="wipe(right)">
                                      <p:cBhvr>
                                        <p:cTn id="177" dur="500"/>
                                        <p:tgtEl>
                                          <p:spTgt spid="18476"/>
                                        </p:tgtEl>
                                      </p:cBhvr>
                                    </p:animEffect>
                                  </p:childTnLst>
                                </p:cTn>
                              </p:par>
                            </p:childTnLst>
                          </p:cTn>
                        </p:par>
                        <p:par>
                          <p:cTn id="178" fill="hold">
                            <p:stCondLst>
                              <p:cond delay="3500"/>
                            </p:stCondLst>
                            <p:childTnLst>
                              <p:par>
                                <p:cTn id="179" presetID="22" presetClass="entr" presetSubtype="8" fill="hold" grpId="0" nodeType="afterEffect">
                                  <p:stCondLst>
                                    <p:cond delay="0"/>
                                  </p:stCondLst>
                                  <p:childTnLst>
                                    <p:set>
                                      <p:cBhvr>
                                        <p:cTn id="180" dur="1" fill="hold">
                                          <p:stCondLst>
                                            <p:cond delay="0"/>
                                          </p:stCondLst>
                                        </p:cTn>
                                        <p:tgtEl>
                                          <p:spTgt spid="18462"/>
                                        </p:tgtEl>
                                        <p:attrNameLst>
                                          <p:attrName>style.visibility</p:attrName>
                                        </p:attrNameLst>
                                      </p:cBhvr>
                                      <p:to>
                                        <p:strVal val="visible"/>
                                      </p:to>
                                    </p:set>
                                    <p:animEffect transition="in" filter="wipe(left)">
                                      <p:cBhvr>
                                        <p:cTn id="181" dur="500"/>
                                        <p:tgtEl>
                                          <p:spTgt spid="18462"/>
                                        </p:tgtEl>
                                      </p:cBhvr>
                                    </p:animEffect>
                                  </p:childTnLst>
                                </p:cTn>
                              </p:par>
                            </p:childTnLst>
                          </p:cTn>
                        </p:par>
                        <p:par>
                          <p:cTn id="182" fill="hold">
                            <p:stCondLst>
                              <p:cond delay="4000"/>
                            </p:stCondLst>
                            <p:childTnLst>
                              <p:par>
                                <p:cTn id="183" presetID="22" presetClass="entr" presetSubtype="4" fill="hold" grpId="0" nodeType="afterEffect">
                                  <p:stCondLst>
                                    <p:cond delay="0"/>
                                  </p:stCondLst>
                                  <p:childTnLst>
                                    <p:set>
                                      <p:cBhvr>
                                        <p:cTn id="184" dur="1" fill="hold">
                                          <p:stCondLst>
                                            <p:cond delay="0"/>
                                          </p:stCondLst>
                                        </p:cTn>
                                        <p:tgtEl>
                                          <p:spTgt spid="18465"/>
                                        </p:tgtEl>
                                        <p:attrNameLst>
                                          <p:attrName>style.visibility</p:attrName>
                                        </p:attrNameLst>
                                      </p:cBhvr>
                                      <p:to>
                                        <p:strVal val="visible"/>
                                      </p:to>
                                    </p:set>
                                    <p:animEffect transition="in" filter="wipe(down)">
                                      <p:cBhvr>
                                        <p:cTn id="185" dur="500"/>
                                        <p:tgtEl>
                                          <p:spTgt spid="18465"/>
                                        </p:tgtEl>
                                      </p:cBhvr>
                                    </p:animEffect>
                                  </p:childTnLst>
                                </p:cTn>
                              </p:par>
                            </p:childTnLst>
                          </p:cTn>
                        </p:par>
                      </p:childTnLst>
                    </p:cTn>
                  </p:par>
                  <p:par>
                    <p:cTn id="186" fill="hold">
                      <p:stCondLst>
                        <p:cond delay="indefinite"/>
                      </p:stCondLst>
                      <p:childTnLst>
                        <p:par>
                          <p:cTn id="187" fill="hold">
                            <p:stCondLst>
                              <p:cond delay="0"/>
                            </p:stCondLst>
                            <p:childTnLst>
                              <p:par>
                                <p:cTn id="188" presetID="22" presetClass="entr" presetSubtype="1" fill="hold" grpId="0" nodeType="clickEffect">
                                  <p:stCondLst>
                                    <p:cond delay="0"/>
                                  </p:stCondLst>
                                  <p:childTnLst>
                                    <p:set>
                                      <p:cBhvr>
                                        <p:cTn id="189" dur="1" fill="hold">
                                          <p:stCondLst>
                                            <p:cond delay="0"/>
                                          </p:stCondLst>
                                        </p:cTn>
                                        <p:tgtEl>
                                          <p:spTgt spid="18468"/>
                                        </p:tgtEl>
                                        <p:attrNameLst>
                                          <p:attrName>style.visibility</p:attrName>
                                        </p:attrNameLst>
                                      </p:cBhvr>
                                      <p:to>
                                        <p:strVal val="visible"/>
                                      </p:to>
                                    </p:set>
                                    <p:animEffect transition="in" filter="wipe(up)">
                                      <p:cBhvr>
                                        <p:cTn id="190" dur="500"/>
                                        <p:tgtEl>
                                          <p:spTgt spid="18468"/>
                                        </p:tgtEl>
                                      </p:cBhvr>
                                    </p:animEffect>
                                  </p:childTnLst>
                                </p:cTn>
                              </p:par>
                            </p:childTnLst>
                          </p:cTn>
                        </p:par>
                        <p:par>
                          <p:cTn id="191" fill="hold">
                            <p:stCondLst>
                              <p:cond delay="500"/>
                            </p:stCondLst>
                            <p:childTnLst>
                              <p:par>
                                <p:cTn id="192" presetID="22" presetClass="entr" presetSubtype="8" fill="hold" grpId="0" nodeType="afterEffect">
                                  <p:stCondLst>
                                    <p:cond delay="0"/>
                                  </p:stCondLst>
                                  <p:childTnLst>
                                    <p:set>
                                      <p:cBhvr>
                                        <p:cTn id="193" dur="1" fill="hold">
                                          <p:stCondLst>
                                            <p:cond delay="0"/>
                                          </p:stCondLst>
                                        </p:cTn>
                                        <p:tgtEl>
                                          <p:spTgt spid="18469"/>
                                        </p:tgtEl>
                                        <p:attrNameLst>
                                          <p:attrName>style.visibility</p:attrName>
                                        </p:attrNameLst>
                                      </p:cBhvr>
                                      <p:to>
                                        <p:strVal val="visible"/>
                                      </p:to>
                                    </p:set>
                                    <p:animEffect transition="in" filter="wipe(left)">
                                      <p:cBhvr>
                                        <p:cTn id="194" dur="500"/>
                                        <p:tgtEl>
                                          <p:spTgt spid="18469"/>
                                        </p:tgtEl>
                                      </p:cBhvr>
                                    </p:animEffect>
                                  </p:childTnLst>
                                </p:cTn>
                              </p:par>
                            </p:childTnLst>
                          </p:cTn>
                        </p:par>
                      </p:childTnLst>
                    </p:cTn>
                  </p:par>
                  <p:par>
                    <p:cTn id="195" fill="hold">
                      <p:stCondLst>
                        <p:cond delay="indefinite"/>
                      </p:stCondLst>
                      <p:childTnLst>
                        <p:par>
                          <p:cTn id="196" fill="hold">
                            <p:stCondLst>
                              <p:cond delay="0"/>
                            </p:stCondLst>
                            <p:childTnLst>
                              <p:par>
                                <p:cTn id="197" presetID="22" presetClass="entr" presetSubtype="1" fill="hold" grpId="0" nodeType="clickEffect">
                                  <p:stCondLst>
                                    <p:cond delay="0"/>
                                  </p:stCondLst>
                                  <p:childTnLst>
                                    <p:set>
                                      <p:cBhvr>
                                        <p:cTn id="198" dur="1" fill="hold">
                                          <p:stCondLst>
                                            <p:cond delay="0"/>
                                          </p:stCondLst>
                                        </p:cTn>
                                        <p:tgtEl>
                                          <p:spTgt spid="18481"/>
                                        </p:tgtEl>
                                        <p:attrNameLst>
                                          <p:attrName>style.visibility</p:attrName>
                                        </p:attrNameLst>
                                      </p:cBhvr>
                                      <p:to>
                                        <p:strVal val="visible"/>
                                      </p:to>
                                    </p:set>
                                    <p:animEffect transition="in" filter="wipe(up)">
                                      <p:cBhvr>
                                        <p:cTn id="199" dur="500"/>
                                        <p:tgtEl>
                                          <p:spTgt spid="18481"/>
                                        </p:tgtEl>
                                      </p:cBhvr>
                                    </p:animEffect>
                                  </p:childTnLst>
                                </p:cTn>
                              </p:par>
                            </p:childTnLst>
                          </p:cTn>
                        </p:par>
                        <p:par>
                          <p:cTn id="200" fill="hold">
                            <p:stCondLst>
                              <p:cond delay="500"/>
                            </p:stCondLst>
                            <p:childTnLst>
                              <p:par>
                                <p:cTn id="201" presetID="22" presetClass="entr" presetSubtype="8" fill="hold" grpId="0" nodeType="afterEffect">
                                  <p:stCondLst>
                                    <p:cond delay="0"/>
                                  </p:stCondLst>
                                  <p:childTnLst>
                                    <p:set>
                                      <p:cBhvr>
                                        <p:cTn id="202" dur="1" fill="hold">
                                          <p:stCondLst>
                                            <p:cond delay="0"/>
                                          </p:stCondLst>
                                        </p:cTn>
                                        <p:tgtEl>
                                          <p:spTgt spid="18482"/>
                                        </p:tgtEl>
                                        <p:attrNameLst>
                                          <p:attrName>style.visibility</p:attrName>
                                        </p:attrNameLst>
                                      </p:cBhvr>
                                      <p:to>
                                        <p:strVal val="visible"/>
                                      </p:to>
                                    </p:set>
                                    <p:animEffect transition="in" filter="wipe(left)">
                                      <p:cBhvr>
                                        <p:cTn id="203" dur="500"/>
                                        <p:tgtEl>
                                          <p:spTgt spid="18482"/>
                                        </p:tgtEl>
                                      </p:cBhvr>
                                    </p:animEffect>
                                  </p:childTnLst>
                                </p:cTn>
                              </p:par>
                            </p:childTnLst>
                          </p:cTn>
                        </p:par>
                        <p:par>
                          <p:cTn id="204" fill="hold">
                            <p:stCondLst>
                              <p:cond delay="1000"/>
                            </p:stCondLst>
                            <p:childTnLst>
                              <p:par>
                                <p:cTn id="205" presetID="22" presetClass="entr" presetSubtype="8" fill="hold" grpId="0" nodeType="afterEffect">
                                  <p:stCondLst>
                                    <p:cond delay="0"/>
                                  </p:stCondLst>
                                  <p:childTnLst>
                                    <p:set>
                                      <p:cBhvr>
                                        <p:cTn id="206" dur="1" fill="hold">
                                          <p:stCondLst>
                                            <p:cond delay="0"/>
                                          </p:stCondLst>
                                        </p:cTn>
                                        <p:tgtEl>
                                          <p:spTgt spid="18483"/>
                                        </p:tgtEl>
                                        <p:attrNameLst>
                                          <p:attrName>style.visibility</p:attrName>
                                        </p:attrNameLst>
                                      </p:cBhvr>
                                      <p:to>
                                        <p:strVal val="visible"/>
                                      </p:to>
                                    </p:set>
                                    <p:animEffect transition="in" filter="wipe(left)">
                                      <p:cBhvr>
                                        <p:cTn id="207" dur="500"/>
                                        <p:tgtEl>
                                          <p:spTgt spid="18483"/>
                                        </p:tgtEl>
                                      </p:cBhvr>
                                    </p:animEffect>
                                  </p:childTnLst>
                                </p:cTn>
                              </p:par>
                            </p:childTnLst>
                          </p:cTn>
                        </p:par>
                      </p:childTnLst>
                    </p:cTn>
                  </p:par>
                  <p:par>
                    <p:cTn id="208" fill="hold">
                      <p:stCondLst>
                        <p:cond delay="indefinite"/>
                      </p:stCondLst>
                      <p:childTnLst>
                        <p:par>
                          <p:cTn id="209" fill="hold">
                            <p:stCondLst>
                              <p:cond delay="0"/>
                            </p:stCondLst>
                            <p:childTnLst>
                              <p:par>
                                <p:cTn id="210" presetID="22" presetClass="entr" presetSubtype="1" fill="hold" grpId="0" nodeType="clickEffect">
                                  <p:stCondLst>
                                    <p:cond delay="0"/>
                                  </p:stCondLst>
                                  <p:childTnLst>
                                    <p:set>
                                      <p:cBhvr>
                                        <p:cTn id="211" dur="1" fill="hold">
                                          <p:stCondLst>
                                            <p:cond delay="0"/>
                                          </p:stCondLst>
                                        </p:cTn>
                                        <p:tgtEl>
                                          <p:spTgt spid="18484"/>
                                        </p:tgtEl>
                                        <p:attrNameLst>
                                          <p:attrName>style.visibility</p:attrName>
                                        </p:attrNameLst>
                                      </p:cBhvr>
                                      <p:to>
                                        <p:strVal val="visible"/>
                                      </p:to>
                                    </p:set>
                                    <p:animEffect transition="in" filter="wipe(up)">
                                      <p:cBhvr>
                                        <p:cTn id="212" dur="500"/>
                                        <p:tgtEl>
                                          <p:spTgt spid="18484"/>
                                        </p:tgtEl>
                                      </p:cBhvr>
                                    </p:animEffect>
                                  </p:childTnLst>
                                </p:cTn>
                              </p:par>
                            </p:childTnLst>
                          </p:cTn>
                        </p:par>
                        <p:par>
                          <p:cTn id="213" fill="hold">
                            <p:stCondLst>
                              <p:cond delay="500"/>
                            </p:stCondLst>
                            <p:childTnLst>
                              <p:par>
                                <p:cTn id="214" presetID="22" presetClass="entr" presetSubtype="8" fill="hold" grpId="0" nodeType="afterEffect">
                                  <p:stCondLst>
                                    <p:cond delay="0"/>
                                  </p:stCondLst>
                                  <p:childTnLst>
                                    <p:set>
                                      <p:cBhvr>
                                        <p:cTn id="215" dur="1" fill="hold">
                                          <p:stCondLst>
                                            <p:cond delay="0"/>
                                          </p:stCondLst>
                                        </p:cTn>
                                        <p:tgtEl>
                                          <p:spTgt spid="18485"/>
                                        </p:tgtEl>
                                        <p:attrNameLst>
                                          <p:attrName>style.visibility</p:attrName>
                                        </p:attrNameLst>
                                      </p:cBhvr>
                                      <p:to>
                                        <p:strVal val="visible"/>
                                      </p:to>
                                    </p:set>
                                    <p:animEffect transition="in" filter="wipe(left)">
                                      <p:cBhvr>
                                        <p:cTn id="216" dur="500"/>
                                        <p:tgtEl>
                                          <p:spTgt spid="18485"/>
                                        </p:tgtEl>
                                      </p:cBhvr>
                                    </p:animEffect>
                                  </p:childTnLst>
                                </p:cTn>
                              </p:par>
                            </p:childTnLst>
                          </p:cTn>
                        </p:par>
                        <p:par>
                          <p:cTn id="217" fill="hold">
                            <p:stCondLst>
                              <p:cond delay="1000"/>
                            </p:stCondLst>
                            <p:childTnLst>
                              <p:par>
                                <p:cTn id="218" presetID="22" presetClass="entr" presetSubtype="8" fill="hold" grpId="0" nodeType="afterEffect">
                                  <p:stCondLst>
                                    <p:cond delay="0"/>
                                  </p:stCondLst>
                                  <p:childTnLst>
                                    <p:set>
                                      <p:cBhvr>
                                        <p:cTn id="219" dur="1" fill="hold">
                                          <p:stCondLst>
                                            <p:cond delay="0"/>
                                          </p:stCondLst>
                                        </p:cTn>
                                        <p:tgtEl>
                                          <p:spTgt spid="18486"/>
                                        </p:tgtEl>
                                        <p:attrNameLst>
                                          <p:attrName>style.visibility</p:attrName>
                                        </p:attrNameLst>
                                      </p:cBhvr>
                                      <p:to>
                                        <p:strVal val="visible"/>
                                      </p:to>
                                    </p:set>
                                    <p:animEffect transition="in" filter="wipe(left)">
                                      <p:cBhvr>
                                        <p:cTn id="220" dur="500"/>
                                        <p:tgtEl>
                                          <p:spTgt spid="18486"/>
                                        </p:tgtEl>
                                      </p:cBhvr>
                                    </p:animEffect>
                                  </p:childTnLst>
                                </p:cTn>
                              </p:par>
                            </p:childTnLst>
                          </p:cTn>
                        </p:par>
                        <p:par>
                          <p:cTn id="221" fill="hold">
                            <p:stCondLst>
                              <p:cond delay="1500"/>
                            </p:stCondLst>
                            <p:childTnLst>
                              <p:par>
                                <p:cTn id="222" presetID="23" presetClass="entr" presetSubtype="528" fill="hold" grpId="0" nodeType="afterEffect">
                                  <p:stCondLst>
                                    <p:cond delay="0"/>
                                  </p:stCondLst>
                                  <p:childTnLst>
                                    <p:set>
                                      <p:cBhvr>
                                        <p:cTn id="223" dur="1" fill="hold">
                                          <p:stCondLst>
                                            <p:cond delay="0"/>
                                          </p:stCondLst>
                                        </p:cTn>
                                        <p:tgtEl>
                                          <p:spTgt spid="18487"/>
                                        </p:tgtEl>
                                        <p:attrNameLst>
                                          <p:attrName>style.visibility</p:attrName>
                                        </p:attrNameLst>
                                      </p:cBhvr>
                                      <p:to>
                                        <p:strVal val="visible"/>
                                      </p:to>
                                    </p:set>
                                    <p:anim calcmode="lin" valueType="num">
                                      <p:cBhvr>
                                        <p:cTn id="224" dur="500" fill="hold"/>
                                        <p:tgtEl>
                                          <p:spTgt spid="18487"/>
                                        </p:tgtEl>
                                        <p:attrNameLst>
                                          <p:attrName>ppt_w</p:attrName>
                                        </p:attrNameLst>
                                      </p:cBhvr>
                                      <p:tavLst>
                                        <p:tav tm="0">
                                          <p:val>
                                            <p:fltVal val="0"/>
                                          </p:val>
                                        </p:tav>
                                        <p:tav tm="100000">
                                          <p:val>
                                            <p:strVal val="#ppt_w"/>
                                          </p:val>
                                        </p:tav>
                                      </p:tavLst>
                                    </p:anim>
                                    <p:anim calcmode="lin" valueType="num">
                                      <p:cBhvr>
                                        <p:cTn id="225" dur="500" fill="hold"/>
                                        <p:tgtEl>
                                          <p:spTgt spid="18487"/>
                                        </p:tgtEl>
                                        <p:attrNameLst>
                                          <p:attrName>ppt_h</p:attrName>
                                        </p:attrNameLst>
                                      </p:cBhvr>
                                      <p:tavLst>
                                        <p:tav tm="0">
                                          <p:val>
                                            <p:fltVal val="0"/>
                                          </p:val>
                                        </p:tav>
                                        <p:tav tm="100000">
                                          <p:val>
                                            <p:strVal val="#ppt_h"/>
                                          </p:val>
                                        </p:tav>
                                      </p:tavLst>
                                    </p:anim>
                                    <p:anim calcmode="lin" valueType="num">
                                      <p:cBhvr>
                                        <p:cTn id="226" dur="500" fill="hold"/>
                                        <p:tgtEl>
                                          <p:spTgt spid="18487"/>
                                        </p:tgtEl>
                                        <p:attrNameLst>
                                          <p:attrName>ppt_x</p:attrName>
                                        </p:attrNameLst>
                                      </p:cBhvr>
                                      <p:tavLst>
                                        <p:tav tm="0">
                                          <p:val>
                                            <p:fltVal val="0.5"/>
                                          </p:val>
                                        </p:tav>
                                        <p:tav tm="100000">
                                          <p:val>
                                            <p:strVal val="#ppt_x"/>
                                          </p:val>
                                        </p:tav>
                                      </p:tavLst>
                                    </p:anim>
                                    <p:anim calcmode="lin" valueType="num">
                                      <p:cBhvr>
                                        <p:cTn id="227" dur="500" fill="hold"/>
                                        <p:tgtEl>
                                          <p:spTgt spid="1848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autoUpdateAnimBg="0"/>
      <p:bldP spid="18438" grpId="0" autoUpdateAnimBg="0"/>
      <p:bldP spid="18439" grpId="0" animBg="1"/>
      <p:bldP spid="18440" grpId="0" animBg="1"/>
      <p:bldP spid="18441" grpId="0" animBg="1"/>
      <p:bldP spid="18442" grpId="0" animBg="1"/>
      <p:bldP spid="18443" grpId="0" animBg="1"/>
      <p:bldP spid="18444" grpId="0" animBg="1"/>
      <p:bldP spid="18445" grpId="0" animBg="1" autoUpdateAnimBg="0"/>
      <p:bldP spid="18446" grpId="0" animBg="1"/>
      <p:bldP spid="18447" grpId="0" animBg="1" autoUpdateAnimBg="0"/>
      <p:bldP spid="195603" grpId="0" animBg="1" autoUpdateAnimBg="0"/>
      <p:bldP spid="18449" grpId="0" animBg="1"/>
      <p:bldP spid="195605" grpId="0" animBg="1" autoUpdateAnimBg="0"/>
      <p:bldP spid="195606" grpId="0" animBg="1" autoUpdateAnimBg="0"/>
      <p:bldP spid="18452" grpId="0" animBg="1"/>
      <p:bldP spid="195608" grpId="0" animBg="1" autoUpdateAnimBg="0"/>
      <p:bldP spid="18454" grpId="0" animBg="1" autoUpdateAnimBg="0"/>
      <p:bldP spid="18455" grpId="0" animBg="1" autoUpdateAnimBg="0"/>
      <p:bldP spid="18456" grpId="0" animBg="1" autoUpdateAnimBg="0"/>
      <p:bldP spid="18457" grpId="0" animBg="1" autoUpdateAnimBg="0"/>
      <p:bldP spid="18458" grpId="0" animBg="1" autoUpdateAnimBg="0"/>
      <p:bldP spid="18459" grpId="0" animBg="1" autoUpdateAnimBg="0"/>
      <p:bldP spid="18460" grpId="0" animBg="1"/>
      <p:bldP spid="18461" grpId="0" animBg="1"/>
      <p:bldP spid="18462" grpId="0" animBg="1"/>
      <p:bldP spid="18463" grpId="0" animBg="1"/>
      <p:bldP spid="18464" grpId="0" animBg="1"/>
      <p:bldP spid="18465" grpId="0" animBg="1"/>
      <p:bldP spid="18466" grpId="0" animBg="1" autoUpdateAnimBg="0"/>
      <p:bldP spid="18467" grpId="0" autoUpdateAnimBg="0"/>
      <p:bldP spid="18468" grpId="0" animBg="1" autoUpdateAnimBg="0"/>
      <p:bldP spid="18469" grpId="0" autoUpdateAnimBg="0"/>
      <p:bldP spid="18470" grpId="0" animBg="1" autoUpdateAnimBg="0"/>
      <p:bldP spid="18471" grpId="0" autoUpdateAnimBg="0"/>
      <p:bldP spid="18472" grpId="0" animBg="1"/>
      <p:bldP spid="18473" grpId="0" animBg="1"/>
      <p:bldP spid="18474" grpId="0" animBg="1"/>
      <p:bldP spid="18475" grpId="0" animBg="1"/>
      <p:bldP spid="18476" grpId="0" animBg="1"/>
      <p:bldP spid="195633" grpId="0" autoUpdateAnimBg="0"/>
      <p:bldP spid="18479" grpId="0" animBg="1"/>
      <p:bldP spid="18480" grpId="0" autoUpdateAnimBg="0"/>
      <p:bldP spid="18481" grpId="0" animBg="1" autoUpdateAnimBg="0"/>
      <p:bldP spid="18482" grpId="0" autoUpdateAnimBg="0"/>
      <p:bldP spid="18483" grpId="0" autoUpdateAnimBg="0"/>
      <p:bldP spid="18484" grpId="0" animBg="1" autoUpdateAnimBg="0"/>
      <p:bldP spid="18485" grpId="0" autoUpdateAnimBg="0"/>
      <p:bldP spid="18486" grpId="0" autoUpdateAnimBg="0"/>
      <p:bldP spid="18487"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1"/>
          <p:cNvSpPr>
            <a:spLocks noChangeArrowheads="1"/>
          </p:cNvSpPr>
          <p:nvPr/>
        </p:nvSpPr>
        <p:spPr bwMode="auto">
          <a:xfrm>
            <a:off x="228600" y="2819400"/>
            <a:ext cx="8763000" cy="2590800"/>
          </a:xfrm>
          <a:prstGeom prst="rect">
            <a:avLst/>
          </a:prstGeom>
          <a:solidFill>
            <a:srgbClr val="EFEFEF"/>
          </a:solidFill>
          <a:ln w="12700">
            <a:solidFill>
              <a:schemeClr val="tx1"/>
            </a:solidFill>
            <a:miter lim="800000"/>
            <a:headEnd/>
            <a:tailEnd/>
          </a:ln>
        </p:spPr>
        <p:txBody>
          <a:bodyPr wrap="none" anchor="ctr">
            <a:spAutoFit/>
          </a:bodyPr>
          <a:lstStyle/>
          <a:p>
            <a:pPr eaLnBrk="1" hangingPunct="1"/>
            <a:endParaRPr lang="de-DE"/>
          </a:p>
        </p:txBody>
      </p:sp>
      <p:sp>
        <p:nvSpPr>
          <p:cNvPr id="33795" name="Rectangle 20"/>
          <p:cNvSpPr>
            <a:spLocks noChangeArrowheads="1"/>
          </p:cNvSpPr>
          <p:nvPr/>
        </p:nvSpPr>
        <p:spPr bwMode="auto">
          <a:xfrm>
            <a:off x="228600" y="685800"/>
            <a:ext cx="8763000" cy="1524000"/>
          </a:xfrm>
          <a:prstGeom prst="rect">
            <a:avLst/>
          </a:prstGeom>
          <a:solidFill>
            <a:srgbClr val="FEF0D8"/>
          </a:solidFill>
          <a:ln w="12700">
            <a:solidFill>
              <a:schemeClr val="tx1"/>
            </a:solidFill>
            <a:miter lim="800000"/>
            <a:headEnd/>
            <a:tailEnd/>
          </a:ln>
        </p:spPr>
        <p:txBody>
          <a:bodyPr anchor="ctr">
            <a:spAutoFit/>
          </a:bodyPr>
          <a:lstStyle/>
          <a:p>
            <a:pPr eaLnBrk="1" hangingPunct="1"/>
            <a:endParaRPr lang="de-DE"/>
          </a:p>
        </p:txBody>
      </p:sp>
      <p:sp>
        <p:nvSpPr>
          <p:cNvPr id="33796" name="Text Box 2"/>
          <p:cNvSpPr txBox="1">
            <a:spLocks noChangeArrowheads="1"/>
          </p:cNvSpPr>
          <p:nvPr/>
        </p:nvSpPr>
        <p:spPr bwMode="auto">
          <a:xfrm>
            <a:off x="381000" y="152400"/>
            <a:ext cx="7848600" cy="457200"/>
          </a:xfrm>
          <a:prstGeom prst="rect">
            <a:avLst/>
          </a:prstGeom>
          <a:noFill/>
          <a:ln w="9525">
            <a:noFill/>
            <a:miter lim="800000"/>
            <a:headEnd/>
            <a:tailEnd/>
          </a:ln>
        </p:spPr>
        <p:txBody>
          <a:bodyPr>
            <a:spAutoFit/>
          </a:bodyPr>
          <a:lstStyle/>
          <a:p>
            <a:pPr eaLnBrk="1" hangingPunct="1"/>
            <a:r>
              <a:rPr lang="de-DE" sz="2400"/>
              <a:t>WERTSCHÖPFUNG (Entstehungsrechnung)</a:t>
            </a:r>
          </a:p>
        </p:txBody>
      </p:sp>
      <p:sp>
        <p:nvSpPr>
          <p:cNvPr id="33797" name="Text Box 3"/>
          <p:cNvSpPr txBox="1">
            <a:spLocks noChangeArrowheads="1"/>
          </p:cNvSpPr>
          <p:nvPr/>
        </p:nvSpPr>
        <p:spPr bwMode="auto">
          <a:xfrm>
            <a:off x="381000" y="762000"/>
            <a:ext cx="6781800" cy="336550"/>
          </a:xfrm>
          <a:prstGeom prst="rect">
            <a:avLst/>
          </a:prstGeom>
          <a:noFill/>
          <a:ln w="9525">
            <a:noFill/>
            <a:miter lim="800000"/>
            <a:headEnd/>
            <a:tailEnd/>
          </a:ln>
        </p:spPr>
        <p:txBody>
          <a:bodyPr>
            <a:spAutoFit/>
          </a:bodyPr>
          <a:lstStyle/>
          <a:p>
            <a:pPr eaLnBrk="1" hangingPunct="1"/>
            <a:r>
              <a:rPr lang="de-DE" sz="1600"/>
              <a:t>1.  Umsatzerlöse</a:t>
            </a:r>
            <a:endParaRPr lang="de-DE"/>
          </a:p>
        </p:txBody>
      </p:sp>
      <p:sp>
        <p:nvSpPr>
          <p:cNvPr id="33798" name="Text Box 5"/>
          <p:cNvSpPr txBox="1">
            <a:spLocks noChangeArrowheads="1"/>
          </p:cNvSpPr>
          <p:nvPr/>
        </p:nvSpPr>
        <p:spPr bwMode="auto">
          <a:xfrm>
            <a:off x="381000" y="1066800"/>
            <a:ext cx="8763000" cy="336550"/>
          </a:xfrm>
          <a:prstGeom prst="rect">
            <a:avLst/>
          </a:prstGeom>
          <a:noFill/>
          <a:ln w="9525">
            <a:noFill/>
            <a:miter lim="800000"/>
            <a:headEnd/>
            <a:tailEnd/>
          </a:ln>
        </p:spPr>
        <p:txBody>
          <a:bodyPr>
            <a:spAutoFit/>
          </a:bodyPr>
          <a:lstStyle/>
          <a:p>
            <a:pPr eaLnBrk="1" hangingPunct="1"/>
            <a:r>
              <a:rPr lang="de-DE" sz="1600"/>
              <a:t>2.  + - Bestandsänderungen bei fertigen und unfertigen Erzeugnissen</a:t>
            </a:r>
            <a:endParaRPr lang="de-DE"/>
          </a:p>
        </p:txBody>
      </p:sp>
      <p:sp>
        <p:nvSpPr>
          <p:cNvPr id="33799" name="Text Box 6"/>
          <p:cNvSpPr txBox="1">
            <a:spLocks noChangeArrowheads="1"/>
          </p:cNvSpPr>
          <p:nvPr/>
        </p:nvSpPr>
        <p:spPr bwMode="auto">
          <a:xfrm>
            <a:off x="381000" y="1371600"/>
            <a:ext cx="6781800" cy="336550"/>
          </a:xfrm>
          <a:prstGeom prst="rect">
            <a:avLst/>
          </a:prstGeom>
          <a:noFill/>
          <a:ln w="9525">
            <a:noFill/>
            <a:miter lim="800000"/>
            <a:headEnd/>
            <a:tailEnd/>
          </a:ln>
        </p:spPr>
        <p:txBody>
          <a:bodyPr>
            <a:spAutoFit/>
          </a:bodyPr>
          <a:lstStyle/>
          <a:p>
            <a:pPr eaLnBrk="1" hangingPunct="1"/>
            <a:r>
              <a:rPr lang="de-DE" sz="1600"/>
              <a:t>3.  + andere aktivierte Eigenleistungen</a:t>
            </a:r>
            <a:endParaRPr lang="de-DE"/>
          </a:p>
        </p:txBody>
      </p:sp>
      <p:sp>
        <p:nvSpPr>
          <p:cNvPr id="33800" name="Text Box 7"/>
          <p:cNvSpPr txBox="1">
            <a:spLocks noChangeArrowheads="1"/>
          </p:cNvSpPr>
          <p:nvPr/>
        </p:nvSpPr>
        <p:spPr bwMode="auto">
          <a:xfrm>
            <a:off x="381000" y="1676400"/>
            <a:ext cx="6781800" cy="336550"/>
          </a:xfrm>
          <a:prstGeom prst="rect">
            <a:avLst/>
          </a:prstGeom>
          <a:noFill/>
          <a:ln w="9525">
            <a:noFill/>
            <a:miter lim="800000"/>
            <a:headEnd/>
            <a:tailEnd/>
          </a:ln>
        </p:spPr>
        <p:txBody>
          <a:bodyPr>
            <a:spAutoFit/>
          </a:bodyPr>
          <a:lstStyle/>
          <a:p>
            <a:pPr eaLnBrk="1" hangingPunct="1"/>
            <a:r>
              <a:rPr lang="de-DE" sz="1600"/>
              <a:t>4.  + sonstige betriebliche Erträge</a:t>
            </a:r>
            <a:endParaRPr lang="de-DE"/>
          </a:p>
        </p:txBody>
      </p:sp>
      <p:sp>
        <p:nvSpPr>
          <p:cNvPr id="33801" name="Text Box 8"/>
          <p:cNvSpPr txBox="1">
            <a:spLocks noChangeArrowheads="1"/>
          </p:cNvSpPr>
          <p:nvPr/>
        </p:nvSpPr>
        <p:spPr bwMode="auto">
          <a:xfrm>
            <a:off x="228600" y="2362200"/>
            <a:ext cx="8763000" cy="376238"/>
          </a:xfrm>
          <a:prstGeom prst="rect">
            <a:avLst/>
          </a:prstGeom>
          <a:solidFill>
            <a:srgbClr val="CCFFFF"/>
          </a:solidFill>
          <a:ln w="9525">
            <a:solidFill>
              <a:schemeClr val="tx1"/>
            </a:solidFill>
            <a:miter lim="800000"/>
            <a:headEnd/>
            <a:tailEnd/>
          </a:ln>
        </p:spPr>
        <p:txBody>
          <a:bodyPr>
            <a:spAutoFit/>
          </a:bodyPr>
          <a:lstStyle/>
          <a:p>
            <a:pPr eaLnBrk="1" hangingPunct="1"/>
            <a:r>
              <a:rPr lang="de-DE" sz="1800"/>
              <a:t>5.  = Gesamtleistung (Produktionswert)</a:t>
            </a:r>
          </a:p>
        </p:txBody>
      </p:sp>
      <p:sp>
        <p:nvSpPr>
          <p:cNvPr id="33802" name="Text Box 10"/>
          <p:cNvSpPr txBox="1">
            <a:spLocks noChangeArrowheads="1"/>
          </p:cNvSpPr>
          <p:nvPr/>
        </p:nvSpPr>
        <p:spPr bwMode="auto">
          <a:xfrm>
            <a:off x="381000" y="3016250"/>
            <a:ext cx="8534400" cy="336550"/>
          </a:xfrm>
          <a:prstGeom prst="rect">
            <a:avLst/>
          </a:prstGeom>
          <a:noFill/>
          <a:ln w="9525">
            <a:noFill/>
            <a:miter lim="800000"/>
            <a:headEnd/>
            <a:tailEnd/>
          </a:ln>
        </p:spPr>
        <p:txBody>
          <a:bodyPr>
            <a:spAutoFit/>
          </a:bodyPr>
          <a:lstStyle/>
          <a:p>
            <a:pPr eaLnBrk="1" hangingPunct="1"/>
            <a:r>
              <a:rPr lang="de-DE" sz="1600"/>
              <a:t>6.   - Aufwendungen für Roh-, Hilfs- und Betriebsstoffe und bezogene Waren</a:t>
            </a:r>
            <a:endParaRPr lang="de-DE"/>
          </a:p>
        </p:txBody>
      </p:sp>
      <p:sp>
        <p:nvSpPr>
          <p:cNvPr id="33803" name="Text Box 11"/>
          <p:cNvSpPr txBox="1">
            <a:spLocks noChangeArrowheads="1"/>
          </p:cNvSpPr>
          <p:nvPr/>
        </p:nvSpPr>
        <p:spPr bwMode="auto">
          <a:xfrm>
            <a:off x="381000" y="3397250"/>
            <a:ext cx="8534400" cy="336550"/>
          </a:xfrm>
          <a:prstGeom prst="rect">
            <a:avLst/>
          </a:prstGeom>
          <a:noFill/>
          <a:ln w="9525">
            <a:noFill/>
            <a:miter lim="800000"/>
            <a:headEnd/>
            <a:tailEnd/>
          </a:ln>
        </p:spPr>
        <p:txBody>
          <a:bodyPr>
            <a:spAutoFit/>
          </a:bodyPr>
          <a:lstStyle/>
          <a:p>
            <a:pPr eaLnBrk="1" hangingPunct="1"/>
            <a:r>
              <a:rPr lang="de-DE" sz="1600"/>
              <a:t>7.   - Aufwendungen für bezogene Fremdleistungen</a:t>
            </a:r>
            <a:endParaRPr lang="de-DE"/>
          </a:p>
        </p:txBody>
      </p:sp>
      <p:sp>
        <p:nvSpPr>
          <p:cNvPr id="33804" name="Text Box 12"/>
          <p:cNvSpPr txBox="1">
            <a:spLocks noChangeArrowheads="1"/>
          </p:cNvSpPr>
          <p:nvPr/>
        </p:nvSpPr>
        <p:spPr bwMode="auto">
          <a:xfrm>
            <a:off x="381000" y="3778250"/>
            <a:ext cx="8763000" cy="336550"/>
          </a:xfrm>
          <a:prstGeom prst="rect">
            <a:avLst/>
          </a:prstGeom>
          <a:noFill/>
          <a:ln w="9525">
            <a:noFill/>
            <a:miter lim="800000"/>
            <a:headEnd/>
            <a:tailEnd/>
          </a:ln>
        </p:spPr>
        <p:txBody>
          <a:bodyPr>
            <a:spAutoFit/>
          </a:bodyPr>
          <a:lstStyle/>
          <a:p>
            <a:pPr eaLnBrk="1" hangingPunct="1"/>
            <a:r>
              <a:rPr lang="de-DE" sz="1600"/>
              <a:t>8.   - Abschreibungen auf immatrielle Vermögensgegenstände des AV und Sachanlagen</a:t>
            </a:r>
            <a:endParaRPr lang="de-DE"/>
          </a:p>
        </p:txBody>
      </p:sp>
      <p:sp>
        <p:nvSpPr>
          <p:cNvPr id="33805" name="Text Box 13"/>
          <p:cNvSpPr txBox="1">
            <a:spLocks noChangeArrowheads="1"/>
          </p:cNvSpPr>
          <p:nvPr/>
        </p:nvSpPr>
        <p:spPr bwMode="auto">
          <a:xfrm>
            <a:off x="381000" y="4159250"/>
            <a:ext cx="8610600" cy="336550"/>
          </a:xfrm>
          <a:prstGeom prst="rect">
            <a:avLst/>
          </a:prstGeom>
          <a:noFill/>
          <a:ln w="9525">
            <a:noFill/>
            <a:miter lim="800000"/>
            <a:headEnd/>
            <a:tailEnd/>
          </a:ln>
        </p:spPr>
        <p:txBody>
          <a:bodyPr>
            <a:spAutoFit/>
          </a:bodyPr>
          <a:lstStyle/>
          <a:p>
            <a:pPr eaLnBrk="1" hangingPunct="1"/>
            <a:r>
              <a:rPr lang="de-DE" sz="1600"/>
              <a:t>9.   - außerplanmäßige Abschreibungen auf das Anlage- und Umlaufvermögen</a:t>
            </a:r>
            <a:endParaRPr lang="de-DE"/>
          </a:p>
        </p:txBody>
      </p:sp>
      <p:sp>
        <p:nvSpPr>
          <p:cNvPr id="33806" name="Text Box 14"/>
          <p:cNvSpPr txBox="1">
            <a:spLocks noChangeArrowheads="1"/>
          </p:cNvSpPr>
          <p:nvPr/>
        </p:nvSpPr>
        <p:spPr bwMode="auto">
          <a:xfrm>
            <a:off x="304800" y="4616450"/>
            <a:ext cx="8610600" cy="336550"/>
          </a:xfrm>
          <a:prstGeom prst="rect">
            <a:avLst/>
          </a:prstGeom>
          <a:noFill/>
          <a:ln w="9525">
            <a:noFill/>
            <a:miter lim="800000"/>
            <a:headEnd/>
            <a:tailEnd/>
          </a:ln>
        </p:spPr>
        <p:txBody>
          <a:bodyPr>
            <a:spAutoFit/>
          </a:bodyPr>
          <a:lstStyle/>
          <a:p>
            <a:pPr eaLnBrk="1" hangingPunct="1"/>
            <a:r>
              <a:rPr lang="de-DE" sz="1600"/>
              <a:t>10.  - sonstige betriebliche Aufwendungen (Werbungskosten, Mieten u. a.)</a:t>
            </a:r>
            <a:endParaRPr lang="de-DE"/>
          </a:p>
        </p:txBody>
      </p:sp>
      <p:sp>
        <p:nvSpPr>
          <p:cNvPr id="33807" name="Text Box 15"/>
          <p:cNvSpPr txBox="1">
            <a:spLocks noChangeArrowheads="1"/>
          </p:cNvSpPr>
          <p:nvPr/>
        </p:nvSpPr>
        <p:spPr bwMode="auto">
          <a:xfrm>
            <a:off x="304800" y="4997450"/>
            <a:ext cx="8610600" cy="336550"/>
          </a:xfrm>
          <a:prstGeom prst="rect">
            <a:avLst/>
          </a:prstGeom>
          <a:noFill/>
          <a:ln w="9525">
            <a:noFill/>
            <a:miter lim="800000"/>
            <a:headEnd/>
            <a:tailEnd/>
          </a:ln>
        </p:spPr>
        <p:txBody>
          <a:bodyPr>
            <a:spAutoFit/>
          </a:bodyPr>
          <a:lstStyle/>
          <a:p>
            <a:pPr eaLnBrk="1" hangingPunct="1"/>
            <a:r>
              <a:rPr lang="de-DE" sz="1600"/>
              <a:t>11.  - sonstige Steuern (Kfz-Steuer, Grundsteuer, Mineralölsteuer)</a:t>
            </a:r>
            <a:endParaRPr lang="de-DE"/>
          </a:p>
        </p:txBody>
      </p:sp>
      <p:sp>
        <p:nvSpPr>
          <p:cNvPr id="218128" name="Text Box 16"/>
          <p:cNvSpPr txBox="1">
            <a:spLocks noChangeArrowheads="1"/>
          </p:cNvSpPr>
          <p:nvPr/>
        </p:nvSpPr>
        <p:spPr bwMode="auto">
          <a:xfrm>
            <a:off x="228600" y="5486400"/>
            <a:ext cx="8763000" cy="4064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defRPr/>
            </a:pPr>
            <a:r>
              <a:rPr lang="de-DE" sz="2000"/>
              <a:t>12.  = Wertschöpfung</a:t>
            </a:r>
            <a:endParaRPr lang="de-DE"/>
          </a:p>
        </p:txBody>
      </p:sp>
      <p:sp>
        <p:nvSpPr>
          <p:cNvPr id="33810" name="Rectangle 11"/>
          <p:cNvSpPr>
            <a:spLocks noChangeArrowheads="1"/>
          </p:cNvSpPr>
          <p:nvPr/>
        </p:nvSpPr>
        <p:spPr bwMode="auto">
          <a:xfrm>
            <a:off x="86868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wipe(up)">
                                      <p:cBhvr>
                                        <p:cTn id="7" dur="500"/>
                                        <p:tgtEl>
                                          <p:spTgt spid="3379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797"/>
                                        </p:tgtEl>
                                        <p:attrNameLst>
                                          <p:attrName>style.visibility</p:attrName>
                                        </p:attrNameLst>
                                      </p:cBhvr>
                                      <p:to>
                                        <p:strVal val="visible"/>
                                      </p:to>
                                    </p:set>
                                    <p:animEffect transition="in" filter="wipe(left)">
                                      <p:cBhvr>
                                        <p:cTn id="11" dur="500"/>
                                        <p:tgtEl>
                                          <p:spTgt spid="3379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3798"/>
                                        </p:tgtEl>
                                        <p:attrNameLst>
                                          <p:attrName>style.visibility</p:attrName>
                                        </p:attrNameLst>
                                      </p:cBhvr>
                                      <p:to>
                                        <p:strVal val="visible"/>
                                      </p:to>
                                    </p:set>
                                    <p:animEffect transition="in" filter="wipe(left)">
                                      <p:cBhvr>
                                        <p:cTn id="16" dur="500"/>
                                        <p:tgtEl>
                                          <p:spTgt spid="3379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3799"/>
                                        </p:tgtEl>
                                        <p:attrNameLst>
                                          <p:attrName>style.visibility</p:attrName>
                                        </p:attrNameLst>
                                      </p:cBhvr>
                                      <p:to>
                                        <p:strVal val="visible"/>
                                      </p:to>
                                    </p:set>
                                    <p:animEffect transition="in" filter="wipe(left)">
                                      <p:cBhvr>
                                        <p:cTn id="21" dur="500"/>
                                        <p:tgtEl>
                                          <p:spTgt spid="3379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3800"/>
                                        </p:tgtEl>
                                        <p:attrNameLst>
                                          <p:attrName>style.visibility</p:attrName>
                                        </p:attrNameLst>
                                      </p:cBhvr>
                                      <p:to>
                                        <p:strVal val="visible"/>
                                      </p:to>
                                    </p:set>
                                    <p:animEffect transition="in" filter="wipe(left)">
                                      <p:cBhvr>
                                        <p:cTn id="26" dur="500"/>
                                        <p:tgtEl>
                                          <p:spTgt spid="33800"/>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33801"/>
                                        </p:tgtEl>
                                        <p:attrNameLst>
                                          <p:attrName>style.visibility</p:attrName>
                                        </p:attrNameLst>
                                      </p:cBhvr>
                                      <p:to>
                                        <p:strVal val="visible"/>
                                      </p:to>
                                    </p:set>
                                    <p:animEffect transition="in" filter="wipe(left)">
                                      <p:cBhvr>
                                        <p:cTn id="30" dur="500"/>
                                        <p:tgtEl>
                                          <p:spTgt spid="3380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33794"/>
                                        </p:tgtEl>
                                        <p:attrNameLst>
                                          <p:attrName>style.visibility</p:attrName>
                                        </p:attrNameLst>
                                      </p:cBhvr>
                                      <p:to>
                                        <p:strVal val="visible"/>
                                      </p:to>
                                    </p:set>
                                    <p:animEffect transition="in" filter="wipe(up)">
                                      <p:cBhvr>
                                        <p:cTn id="35" dur="500"/>
                                        <p:tgtEl>
                                          <p:spTgt spid="33794"/>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33802"/>
                                        </p:tgtEl>
                                        <p:attrNameLst>
                                          <p:attrName>style.visibility</p:attrName>
                                        </p:attrNameLst>
                                      </p:cBhvr>
                                      <p:to>
                                        <p:strVal val="visible"/>
                                      </p:to>
                                    </p:set>
                                    <p:animEffect transition="in" filter="wipe(left)">
                                      <p:cBhvr>
                                        <p:cTn id="39" dur="500"/>
                                        <p:tgtEl>
                                          <p:spTgt spid="3380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33803"/>
                                        </p:tgtEl>
                                        <p:attrNameLst>
                                          <p:attrName>style.visibility</p:attrName>
                                        </p:attrNameLst>
                                      </p:cBhvr>
                                      <p:to>
                                        <p:strVal val="visible"/>
                                      </p:to>
                                    </p:set>
                                    <p:animEffect transition="in" filter="wipe(left)">
                                      <p:cBhvr>
                                        <p:cTn id="44" dur="500"/>
                                        <p:tgtEl>
                                          <p:spTgt spid="3380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33804"/>
                                        </p:tgtEl>
                                        <p:attrNameLst>
                                          <p:attrName>style.visibility</p:attrName>
                                        </p:attrNameLst>
                                      </p:cBhvr>
                                      <p:to>
                                        <p:strVal val="visible"/>
                                      </p:to>
                                    </p:set>
                                    <p:animEffect transition="in" filter="wipe(left)">
                                      <p:cBhvr>
                                        <p:cTn id="49" dur="500"/>
                                        <p:tgtEl>
                                          <p:spTgt spid="3380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33805"/>
                                        </p:tgtEl>
                                        <p:attrNameLst>
                                          <p:attrName>style.visibility</p:attrName>
                                        </p:attrNameLst>
                                      </p:cBhvr>
                                      <p:to>
                                        <p:strVal val="visible"/>
                                      </p:to>
                                    </p:set>
                                    <p:animEffect transition="in" filter="wipe(left)">
                                      <p:cBhvr>
                                        <p:cTn id="54" dur="500"/>
                                        <p:tgtEl>
                                          <p:spTgt spid="33805"/>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33806"/>
                                        </p:tgtEl>
                                        <p:attrNameLst>
                                          <p:attrName>style.visibility</p:attrName>
                                        </p:attrNameLst>
                                      </p:cBhvr>
                                      <p:to>
                                        <p:strVal val="visible"/>
                                      </p:to>
                                    </p:set>
                                    <p:animEffect transition="in" filter="wipe(left)">
                                      <p:cBhvr>
                                        <p:cTn id="59" dur="500"/>
                                        <p:tgtEl>
                                          <p:spTgt spid="3380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3807"/>
                                        </p:tgtEl>
                                        <p:attrNameLst>
                                          <p:attrName>style.visibility</p:attrName>
                                        </p:attrNameLst>
                                      </p:cBhvr>
                                      <p:to>
                                        <p:strVal val="visible"/>
                                      </p:to>
                                    </p:set>
                                    <p:animEffect transition="in" filter="wipe(left)">
                                      <p:cBhvr>
                                        <p:cTn id="64" dur="500"/>
                                        <p:tgtEl>
                                          <p:spTgt spid="33807"/>
                                        </p:tgtEl>
                                      </p:cBhvr>
                                    </p:animEffect>
                                  </p:childTnLst>
                                </p:cTn>
                              </p:par>
                            </p:childTnLst>
                          </p:cTn>
                        </p:par>
                        <p:par>
                          <p:cTn id="65" fill="hold">
                            <p:stCondLst>
                              <p:cond delay="500"/>
                            </p:stCondLst>
                            <p:childTnLst>
                              <p:par>
                                <p:cTn id="66" presetID="22" presetClass="entr" presetSubtype="8" fill="hold" grpId="0" nodeType="afterEffect">
                                  <p:stCondLst>
                                    <p:cond delay="0"/>
                                  </p:stCondLst>
                                  <p:childTnLst>
                                    <p:set>
                                      <p:cBhvr>
                                        <p:cTn id="67" dur="1" fill="hold">
                                          <p:stCondLst>
                                            <p:cond delay="0"/>
                                          </p:stCondLst>
                                        </p:cTn>
                                        <p:tgtEl>
                                          <p:spTgt spid="218128"/>
                                        </p:tgtEl>
                                        <p:attrNameLst>
                                          <p:attrName>style.visibility</p:attrName>
                                        </p:attrNameLst>
                                      </p:cBhvr>
                                      <p:to>
                                        <p:strVal val="visible"/>
                                      </p:to>
                                    </p:set>
                                    <p:animEffect transition="in" filter="wipe(left)">
                                      <p:cBhvr>
                                        <p:cTn id="68" dur="500"/>
                                        <p:tgtEl>
                                          <p:spTgt spid="218128"/>
                                        </p:tgtEl>
                                      </p:cBhvr>
                                    </p:animEffect>
                                  </p:childTnLst>
                                </p:cTn>
                              </p:par>
                            </p:childTnLst>
                          </p:cTn>
                        </p:par>
                        <p:par>
                          <p:cTn id="69" fill="hold">
                            <p:stCondLst>
                              <p:cond delay="1000"/>
                            </p:stCondLst>
                            <p:childTnLst>
                              <p:par>
                                <p:cTn id="70" presetID="23" presetClass="entr" presetSubtype="528" fill="hold" grpId="0" nodeType="afterEffect">
                                  <p:stCondLst>
                                    <p:cond delay="0"/>
                                  </p:stCondLst>
                                  <p:childTnLst>
                                    <p:set>
                                      <p:cBhvr>
                                        <p:cTn id="71" dur="1" fill="hold">
                                          <p:stCondLst>
                                            <p:cond delay="0"/>
                                          </p:stCondLst>
                                        </p:cTn>
                                        <p:tgtEl>
                                          <p:spTgt spid="33810"/>
                                        </p:tgtEl>
                                        <p:attrNameLst>
                                          <p:attrName>style.visibility</p:attrName>
                                        </p:attrNameLst>
                                      </p:cBhvr>
                                      <p:to>
                                        <p:strVal val="visible"/>
                                      </p:to>
                                    </p:set>
                                    <p:anim calcmode="lin" valueType="num">
                                      <p:cBhvr>
                                        <p:cTn id="72" dur="500" fill="hold"/>
                                        <p:tgtEl>
                                          <p:spTgt spid="33810"/>
                                        </p:tgtEl>
                                        <p:attrNameLst>
                                          <p:attrName>ppt_w</p:attrName>
                                        </p:attrNameLst>
                                      </p:cBhvr>
                                      <p:tavLst>
                                        <p:tav tm="0">
                                          <p:val>
                                            <p:fltVal val="0"/>
                                          </p:val>
                                        </p:tav>
                                        <p:tav tm="100000">
                                          <p:val>
                                            <p:strVal val="#ppt_w"/>
                                          </p:val>
                                        </p:tav>
                                      </p:tavLst>
                                    </p:anim>
                                    <p:anim calcmode="lin" valueType="num">
                                      <p:cBhvr>
                                        <p:cTn id="73" dur="500" fill="hold"/>
                                        <p:tgtEl>
                                          <p:spTgt spid="33810"/>
                                        </p:tgtEl>
                                        <p:attrNameLst>
                                          <p:attrName>ppt_h</p:attrName>
                                        </p:attrNameLst>
                                      </p:cBhvr>
                                      <p:tavLst>
                                        <p:tav tm="0">
                                          <p:val>
                                            <p:fltVal val="0"/>
                                          </p:val>
                                        </p:tav>
                                        <p:tav tm="100000">
                                          <p:val>
                                            <p:strVal val="#ppt_h"/>
                                          </p:val>
                                        </p:tav>
                                      </p:tavLst>
                                    </p:anim>
                                    <p:anim calcmode="lin" valueType="num">
                                      <p:cBhvr>
                                        <p:cTn id="74" dur="500" fill="hold"/>
                                        <p:tgtEl>
                                          <p:spTgt spid="33810"/>
                                        </p:tgtEl>
                                        <p:attrNameLst>
                                          <p:attrName>ppt_x</p:attrName>
                                        </p:attrNameLst>
                                      </p:cBhvr>
                                      <p:tavLst>
                                        <p:tav tm="0">
                                          <p:val>
                                            <p:fltVal val="0.5"/>
                                          </p:val>
                                        </p:tav>
                                        <p:tav tm="100000">
                                          <p:val>
                                            <p:strVal val="#ppt_x"/>
                                          </p:val>
                                        </p:tav>
                                      </p:tavLst>
                                    </p:anim>
                                    <p:anim calcmode="lin" valueType="num">
                                      <p:cBhvr>
                                        <p:cTn id="75" dur="500" fill="hold"/>
                                        <p:tgtEl>
                                          <p:spTgt spid="3381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nimBg="1" autoUpdateAnimBg="0"/>
      <p:bldP spid="33795" grpId="0" animBg="1" autoUpdateAnimBg="0"/>
      <p:bldP spid="33797" grpId="0" autoUpdateAnimBg="0"/>
      <p:bldP spid="33798" grpId="0" autoUpdateAnimBg="0"/>
      <p:bldP spid="33799" grpId="0" autoUpdateAnimBg="0"/>
      <p:bldP spid="33800" grpId="0" autoUpdateAnimBg="0"/>
      <p:bldP spid="33801" grpId="0" animBg="1" autoUpdateAnimBg="0"/>
      <p:bldP spid="33802" grpId="0" autoUpdateAnimBg="0"/>
      <p:bldP spid="33803" grpId="0" autoUpdateAnimBg="0"/>
      <p:bldP spid="33804" grpId="0" autoUpdateAnimBg="0"/>
      <p:bldP spid="33805" grpId="0" autoUpdateAnimBg="0"/>
      <p:bldP spid="33806" grpId="0" autoUpdateAnimBg="0"/>
      <p:bldP spid="33807" grpId="0" autoUpdateAnimBg="0"/>
      <p:bldP spid="218128" grpId="0" animBg="1" autoUpdateAnimBg="0"/>
      <p:bldP spid="33810"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228600" y="2286000"/>
            <a:ext cx="8763000" cy="457200"/>
          </a:xfrm>
          <a:prstGeom prst="rect">
            <a:avLst/>
          </a:prstGeom>
          <a:solidFill>
            <a:srgbClr val="EFEFEF"/>
          </a:solidFill>
          <a:ln w="12700">
            <a:solidFill>
              <a:schemeClr val="tx1"/>
            </a:solidFill>
            <a:miter lim="800000"/>
            <a:headEnd/>
            <a:tailEnd/>
          </a:ln>
        </p:spPr>
        <p:txBody>
          <a:bodyPr anchor="ctr">
            <a:spAutoFit/>
          </a:bodyPr>
          <a:lstStyle/>
          <a:p>
            <a:pPr eaLnBrk="1" hangingPunct="1"/>
            <a:endParaRPr lang="de-DE"/>
          </a:p>
        </p:txBody>
      </p:sp>
      <p:sp>
        <p:nvSpPr>
          <p:cNvPr id="34819" name="Rectangle 3"/>
          <p:cNvSpPr>
            <a:spLocks noChangeArrowheads="1"/>
          </p:cNvSpPr>
          <p:nvPr/>
        </p:nvSpPr>
        <p:spPr bwMode="auto">
          <a:xfrm>
            <a:off x="228600" y="685800"/>
            <a:ext cx="8763000" cy="1066800"/>
          </a:xfrm>
          <a:prstGeom prst="rect">
            <a:avLst/>
          </a:prstGeom>
          <a:solidFill>
            <a:srgbClr val="FEF0D8"/>
          </a:solidFill>
          <a:ln w="12700">
            <a:solidFill>
              <a:schemeClr val="tx1"/>
            </a:solidFill>
            <a:miter lim="800000"/>
            <a:headEnd/>
            <a:tailEnd/>
          </a:ln>
        </p:spPr>
        <p:txBody>
          <a:bodyPr anchor="ctr">
            <a:spAutoFit/>
          </a:bodyPr>
          <a:lstStyle/>
          <a:p>
            <a:pPr eaLnBrk="1" hangingPunct="1"/>
            <a:endParaRPr lang="de-DE"/>
          </a:p>
        </p:txBody>
      </p:sp>
      <p:sp>
        <p:nvSpPr>
          <p:cNvPr id="34820" name="Text Box 4"/>
          <p:cNvSpPr txBox="1">
            <a:spLocks noChangeArrowheads="1"/>
          </p:cNvSpPr>
          <p:nvPr/>
        </p:nvSpPr>
        <p:spPr bwMode="auto">
          <a:xfrm>
            <a:off x="381000" y="152400"/>
            <a:ext cx="7848600" cy="457200"/>
          </a:xfrm>
          <a:prstGeom prst="rect">
            <a:avLst/>
          </a:prstGeom>
          <a:noFill/>
          <a:ln w="9525">
            <a:noFill/>
            <a:miter lim="800000"/>
            <a:headEnd/>
            <a:tailEnd/>
          </a:ln>
        </p:spPr>
        <p:txBody>
          <a:bodyPr>
            <a:spAutoFit/>
          </a:bodyPr>
          <a:lstStyle/>
          <a:p>
            <a:pPr eaLnBrk="1" hangingPunct="1"/>
            <a:r>
              <a:rPr lang="de-DE" sz="2400"/>
              <a:t>WERTSCHÖPFUNG (Verwendungsrechnung)</a:t>
            </a:r>
          </a:p>
        </p:txBody>
      </p:sp>
      <p:sp>
        <p:nvSpPr>
          <p:cNvPr id="34821" name="Text Box 5"/>
          <p:cNvSpPr txBox="1">
            <a:spLocks noChangeArrowheads="1"/>
          </p:cNvSpPr>
          <p:nvPr/>
        </p:nvSpPr>
        <p:spPr bwMode="auto">
          <a:xfrm>
            <a:off x="381000" y="762000"/>
            <a:ext cx="6781800" cy="336550"/>
          </a:xfrm>
          <a:prstGeom prst="rect">
            <a:avLst/>
          </a:prstGeom>
          <a:noFill/>
          <a:ln w="9525">
            <a:noFill/>
            <a:miter lim="800000"/>
            <a:headEnd/>
            <a:tailEnd/>
          </a:ln>
        </p:spPr>
        <p:txBody>
          <a:bodyPr>
            <a:spAutoFit/>
          </a:bodyPr>
          <a:lstStyle/>
          <a:p>
            <a:pPr eaLnBrk="1" hangingPunct="1"/>
            <a:r>
              <a:rPr lang="de-DE" sz="1600"/>
              <a:t>1.  Löhne und Gehälter (Personalaufwand)</a:t>
            </a:r>
            <a:endParaRPr lang="de-DE"/>
          </a:p>
        </p:txBody>
      </p:sp>
      <p:sp>
        <p:nvSpPr>
          <p:cNvPr id="34822" name="Text Box 6"/>
          <p:cNvSpPr txBox="1">
            <a:spLocks noChangeArrowheads="1"/>
          </p:cNvSpPr>
          <p:nvPr/>
        </p:nvSpPr>
        <p:spPr bwMode="auto">
          <a:xfrm>
            <a:off x="381000" y="1066800"/>
            <a:ext cx="8763000" cy="336550"/>
          </a:xfrm>
          <a:prstGeom prst="rect">
            <a:avLst/>
          </a:prstGeom>
          <a:noFill/>
          <a:ln w="9525">
            <a:noFill/>
            <a:miter lim="800000"/>
            <a:headEnd/>
            <a:tailEnd/>
          </a:ln>
        </p:spPr>
        <p:txBody>
          <a:bodyPr>
            <a:spAutoFit/>
          </a:bodyPr>
          <a:lstStyle/>
          <a:p>
            <a:pPr eaLnBrk="1" hangingPunct="1"/>
            <a:r>
              <a:rPr lang="de-DE" sz="1600"/>
              <a:t>2.  +  soziale Abgaben und Aufwendungen für Altersversorgung, Unterstützung</a:t>
            </a:r>
            <a:endParaRPr lang="de-DE"/>
          </a:p>
        </p:txBody>
      </p:sp>
      <p:sp>
        <p:nvSpPr>
          <p:cNvPr id="34823" name="Text Box 7"/>
          <p:cNvSpPr txBox="1">
            <a:spLocks noChangeArrowheads="1"/>
          </p:cNvSpPr>
          <p:nvPr/>
        </p:nvSpPr>
        <p:spPr bwMode="auto">
          <a:xfrm>
            <a:off x="381000" y="1371600"/>
            <a:ext cx="6781800" cy="336550"/>
          </a:xfrm>
          <a:prstGeom prst="rect">
            <a:avLst/>
          </a:prstGeom>
          <a:noFill/>
          <a:ln w="9525">
            <a:noFill/>
            <a:miter lim="800000"/>
            <a:headEnd/>
            <a:tailEnd/>
          </a:ln>
        </p:spPr>
        <p:txBody>
          <a:bodyPr>
            <a:spAutoFit/>
          </a:bodyPr>
          <a:lstStyle/>
          <a:p>
            <a:pPr eaLnBrk="1" hangingPunct="1"/>
            <a:r>
              <a:rPr lang="de-DE" sz="1600"/>
              <a:t>3.  +  Vergütung an Mitglieder des Aufsichtsrats (bei AG)</a:t>
            </a:r>
            <a:endParaRPr lang="de-DE"/>
          </a:p>
        </p:txBody>
      </p:sp>
      <p:sp>
        <p:nvSpPr>
          <p:cNvPr id="34824" name="Text Box 9"/>
          <p:cNvSpPr txBox="1">
            <a:spLocks noChangeArrowheads="1"/>
          </p:cNvSpPr>
          <p:nvPr/>
        </p:nvSpPr>
        <p:spPr bwMode="auto">
          <a:xfrm>
            <a:off x="228600" y="1828800"/>
            <a:ext cx="8763000" cy="376238"/>
          </a:xfrm>
          <a:prstGeom prst="rect">
            <a:avLst/>
          </a:prstGeom>
          <a:solidFill>
            <a:srgbClr val="CCFFFF"/>
          </a:solidFill>
          <a:ln w="9525">
            <a:solidFill>
              <a:schemeClr val="tx1"/>
            </a:solidFill>
            <a:miter lim="800000"/>
            <a:headEnd/>
            <a:tailEnd/>
          </a:ln>
        </p:spPr>
        <p:txBody>
          <a:bodyPr>
            <a:spAutoFit/>
          </a:bodyPr>
          <a:lstStyle/>
          <a:p>
            <a:pPr eaLnBrk="1" hangingPunct="1"/>
            <a:r>
              <a:rPr lang="de-DE" sz="1800"/>
              <a:t>  4.  = Arbeitserträge</a:t>
            </a:r>
          </a:p>
        </p:txBody>
      </p:sp>
      <p:sp>
        <p:nvSpPr>
          <p:cNvPr id="34825" name="Text Box 10"/>
          <p:cNvSpPr txBox="1">
            <a:spLocks noChangeArrowheads="1"/>
          </p:cNvSpPr>
          <p:nvPr/>
        </p:nvSpPr>
        <p:spPr bwMode="auto">
          <a:xfrm>
            <a:off x="381000" y="2286000"/>
            <a:ext cx="8534400" cy="336550"/>
          </a:xfrm>
          <a:prstGeom prst="rect">
            <a:avLst/>
          </a:prstGeom>
          <a:noFill/>
          <a:ln w="9525">
            <a:noFill/>
            <a:miter lim="800000"/>
            <a:headEnd/>
            <a:tailEnd/>
          </a:ln>
        </p:spPr>
        <p:txBody>
          <a:bodyPr>
            <a:spAutoFit/>
          </a:bodyPr>
          <a:lstStyle/>
          <a:p>
            <a:pPr eaLnBrk="1" hangingPunct="1"/>
            <a:r>
              <a:rPr lang="de-DE" sz="1600"/>
              <a:t>5.   Steuern vom Einkommen und Ertrag</a:t>
            </a:r>
            <a:endParaRPr lang="de-DE"/>
          </a:p>
        </p:txBody>
      </p:sp>
      <p:sp>
        <p:nvSpPr>
          <p:cNvPr id="219152" name="Text Box 16"/>
          <p:cNvSpPr txBox="1">
            <a:spLocks noChangeArrowheads="1"/>
          </p:cNvSpPr>
          <p:nvPr/>
        </p:nvSpPr>
        <p:spPr bwMode="auto">
          <a:xfrm>
            <a:off x="228600" y="6019800"/>
            <a:ext cx="8763000" cy="4064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defRPr/>
            </a:pPr>
            <a:r>
              <a:rPr lang="de-DE" sz="2000"/>
              <a:t>11.  = Wertschöpfung </a:t>
            </a:r>
            <a:r>
              <a:rPr lang="de-DE" sz="1600"/>
              <a:t>(Summe aus Pos. 4, 6, 8, 10)</a:t>
            </a:r>
            <a:endParaRPr lang="de-DE"/>
          </a:p>
        </p:txBody>
      </p:sp>
      <p:sp>
        <p:nvSpPr>
          <p:cNvPr id="34827" name="Text Box 17"/>
          <p:cNvSpPr txBox="1">
            <a:spLocks noChangeArrowheads="1"/>
          </p:cNvSpPr>
          <p:nvPr/>
        </p:nvSpPr>
        <p:spPr bwMode="auto">
          <a:xfrm>
            <a:off x="228600" y="2819400"/>
            <a:ext cx="8763000" cy="376238"/>
          </a:xfrm>
          <a:prstGeom prst="rect">
            <a:avLst/>
          </a:prstGeom>
          <a:solidFill>
            <a:srgbClr val="CCFFFF"/>
          </a:solidFill>
          <a:ln w="9525">
            <a:solidFill>
              <a:schemeClr val="tx1"/>
            </a:solidFill>
            <a:miter lim="800000"/>
            <a:headEnd/>
            <a:tailEnd/>
          </a:ln>
        </p:spPr>
        <p:txBody>
          <a:bodyPr>
            <a:spAutoFit/>
          </a:bodyPr>
          <a:lstStyle/>
          <a:p>
            <a:pPr eaLnBrk="1" hangingPunct="1"/>
            <a:r>
              <a:rPr lang="de-DE" sz="1800"/>
              <a:t>  6.  = Gemeinerträge</a:t>
            </a:r>
          </a:p>
        </p:txBody>
      </p:sp>
      <p:sp>
        <p:nvSpPr>
          <p:cNvPr id="34828" name="Rectangle 18"/>
          <p:cNvSpPr>
            <a:spLocks noChangeArrowheads="1"/>
          </p:cNvSpPr>
          <p:nvPr/>
        </p:nvSpPr>
        <p:spPr bwMode="auto">
          <a:xfrm>
            <a:off x="228600" y="3276600"/>
            <a:ext cx="8763000" cy="457200"/>
          </a:xfrm>
          <a:prstGeom prst="rect">
            <a:avLst/>
          </a:prstGeom>
          <a:solidFill>
            <a:srgbClr val="F3DC89"/>
          </a:solidFill>
          <a:ln w="12700">
            <a:solidFill>
              <a:schemeClr val="tx1"/>
            </a:solidFill>
            <a:miter lim="800000"/>
            <a:headEnd/>
            <a:tailEnd/>
          </a:ln>
        </p:spPr>
        <p:txBody>
          <a:bodyPr anchor="ctr">
            <a:spAutoFit/>
          </a:bodyPr>
          <a:lstStyle/>
          <a:p>
            <a:pPr eaLnBrk="1" hangingPunct="1"/>
            <a:endParaRPr lang="de-DE"/>
          </a:p>
        </p:txBody>
      </p:sp>
      <p:sp>
        <p:nvSpPr>
          <p:cNvPr id="34829" name="Text Box 19"/>
          <p:cNvSpPr txBox="1">
            <a:spLocks noChangeArrowheads="1"/>
          </p:cNvSpPr>
          <p:nvPr/>
        </p:nvSpPr>
        <p:spPr bwMode="auto">
          <a:xfrm>
            <a:off x="381000" y="3352800"/>
            <a:ext cx="6781800" cy="336550"/>
          </a:xfrm>
          <a:prstGeom prst="rect">
            <a:avLst/>
          </a:prstGeom>
          <a:noFill/>
          <a:ln w="9525">
            <a:noFill/>
            <a:miter lim="800000"/>
            <a:headEnd/>
            <a:tailEnd/>
          </a:ln>
        </p:spPr>
        <p:txBody>
          <a:bodyPr>
            <a:spAutoFit/>
          </a:bodyPr>
          <a:lstStyle/>
          <a:p>
            <a:pPr eaLnBrk="1" hangingPunct="1"/>
            <a:r>
              <a:rPr lang="de-DE" sz="1600"/>
              <a:t>7.  Zinsen und ähnliche Aufwendungen</a:t>
            </a:r>
            <a:endParaRPr lang="de-DE"/>
          </a:p>
        </p:txBody>
      </p:sp>
      <p:sp>
        <p:nvSpPr>
          <p:cNvPr id="34830" name="Text Box 20"/>
          <p:cNvSpPr txBox="1">
            <a:spLocks noChangeArrowheads="1"/>
          </p:cNvSpPr>
          <p:nvPr/>
        </p:nvSpPr>
        <p:spPr bwMode="auto">
          <a:xfrm>
            <a:off x="228600" y="3810000"/>
            <a:ext cx="8763000" cy="376238"/>
          </a:xfrm>
          <a:prstGeom prst="rect">
            <a:avLst/>
          </a:prstGeom>
          <a:solidFill>
            <a:srgbClr val="CCFFFF"/>
          </a:solidFill>
          <a:ln w="9525">
            <a:solidFill>
              <a:schemeClr val="tx1"/>
            </a:solidFill>
            <a:miter lim="800000"/>
            <a:headEnd/>
            <a:tailEnd/>
          </a:ln>
        </p:spPr>
        <p:txBody>
          <a:bodyPr>
            <a:spAutoFit/>
          </a:bodyPr>
          <a:lstStyle/>
          <a:p>
            <a:pPr eaLnBrk="1" hangingPunct="1"/>
            <a:r>
              <a:rPr lang="de-DE" sz="1800"/>
              <a:t>  8.  = Fremdkapitalerträge</a:t>
            </a:r>
          </a:p>
        </p:txBody>
      </p:sp>
      <p:sp>
        <p:nvSpPr>
          <p:cNvPr id="34831" name="Rectangle 21"/>
          <p:cNvSpPr>
            <a:spLocks noChangeArrowheads="1"/>
          </p:cNvSpPr>
          <p:nvPr/>
        </p:nvSpPr>
        <p:spPr bwMode="auto">
          <a:xfrm>
            <a:off x="228600" y="4267200"/>
            <a:ext cx="8763000" cy="1143000"/>
          </a:xfrm>
          <a:prstGeom prst="rect">
            <a:avLst/>
          </a:prstGeom>
          <a:solidFill>
            <a:srgbClr val="FEF0D8"/>
          </a:solidFill>
          <a:ln w="12700">
            <a:solidFill>
              <a:schemeClr val="tx1"/>
            </a:solidFill>
            <a:miter lim="800000"/>
            <a:headEnd/>
            <a:tailEnd/>
          </a:ln>
        </p:spPr>
        <p:txBody>
          <a:bodyPr anchor="ctr">
            <a:spAutoFit/>
          </a:bodyPr>
          <a:lstStyle/>
          <a:p>
            <a:pPr eaLnBrk="1" hangingPunct="1"/>
            <a:endParaRPr lang="de-DE"/>
          </a:p>
        </p:txBody>
      </p:sp>
      <p:sp>
        <p:nvSpPr>
          <p:cNvPr id="34832" name="Text Box 22"/>
          <p:cNvSpPr txBox="1">
            <a:spLocks noChangeArrowheads="1"/>
          </p:cNvSpPr>
          <p:nvPr/>
        </p:nvSpPr>
        <p:spPr bwMode="auto">
          <a:xfrm>
            <a:off x="381000" y="4343400"/>
            <a:ext cx="6781800" cy="336550"/>
          </a:xfrm>
          <a:prstGeom prst="rect">
            <a:avLst/>
          </a:prstGeom>
          <a:noFill/>
          <a:ln w="9525">
            <a:noFill/>
            <a:miter lim="800000"/>
            <a:headEnd/>
            <a:tailEnd/>
          </a:ln>
        </p:spPr>
        <p:txBody>
          <a:bodyPr>
            <a:spAutoFit/>
          </a:bodyPr>
          <a:lstStyle/>
          <a:p>
            <a:pPr eaLnBrk="1" hangingPunct="1"/>
            <a:r>
              <a:rPr lang="de-DE" sz="1600"/>
              <a:t>9.  Dividenden</a:t>
            </a:r>
            <a:endParaRPr lang="de-DE"/>
          </a:p>
        </p:txBody>
      </p:sp>
      <p:sp>
        <p:nvSpPr>
          <p:cNvPr id="34833" name="Text Box 23"/>
          <p:cNvSpPr txBox="1">
            <a:spLocks noChangeArrowheads="1"/>
          </p:cNvSpPr>
          <p:nvPr/>
        </p:nvSpPr>
        <p:spPr bwMode="auto">
          <a:xfrm>
            <a:off x="381000" y="4648200"/>
            <a:ext cx="6781800" cy="336550"/>
          </a:xfrm>
          <a:prstGeom prst="rect">
            <a:avLst/>
          </a:prstGeom>
          <a:noFill/>
          <a:ln w="9525">
            <a:noFill/>
            <a:miter lim="800000"/>
            <a:headEnd/>
            <a:tailEnd/>
          </a:ln>
        </p:spPr>
        <p:txBody>
          <a:bodyPr>
            <a:spAutoFit/>
          </a:bodyPr>
          <a:lstStyle/>
          <a:p>
            <a:pPr eaLnBrk="1" hangingPunct="1"/>
            <a:r>
              <a:rPr lang="de-DE" sz="1600"/>
              <a:t>     + Einstellungen in Gewinnrücklagen</a:t>
            </a:r>
            <a:endParaRPr lang="de-DE"/>
          </a:p>
        </p:txBody>
      </p:sp>
      <p:sp>
        <p:nvSpPr>
          <p:cNvPr id="34834" name="Text Box 24"/>
          <p:cNvSpPr txBox="1">
            <a:spLocks noChangeArrowheads="1"/>
          </p:cNvSpPr>
          <p:nvPr/>
        </p:nvSpPr>
        <p:spPr bwMode="auto">
          <a:xfrm>
            <a:off x="381000" y="4953000"/>
            <a:ext cx="8382000" cy="336550"/>
          </a:xfrm>
          <a:prstGeom prst="rect">
            <a:avLst/>
          </a:prstGeom>
          <a:noFill/>
          <a:ln w="9525">
            <a:noFill/>
            <a:miter lim="800000"/>
            <a:headEnd/>
            <a:tailEnd/>
          </a:ln>
        </p:spPr>
        <p:txBody>
          <a:bodyPr>
            <a:spAutoFit/>
          </a:bodyPr>
          <a:lstStyle/>
          <a:p>
            <a:pPr eaLnBrk="1" hangingPunct="1"/>
            <a:r>
              <a:rPr lang="de-DE" sz="1600"/>
              <a:t>     + Restbetrag (Saldo zwischen ao Erträgen und ao Aufwendungen)</a:t>
            </a:r>
            <a:endParaRPr lang="de-DE"/>
          </a:p>
        </p:txBody>
      </p:sp>
      <p:sp>
        <p:nvSpPr>
          <p:cNvPr id="34835" name="Text Box 25"/>
          <p:cNvSpPr txBox="1">
            <a:spLocks noChangeArrowheads="1"/>
          </p:cNvSpPr>
          <p:nvPr/>
        </p:nvSpPr>
        <p:spPr bwMode="auto">
          <a:xfrm>
            <a:off x="228600" y="5486400"/>
            <a:ext cx="8763000" cy="376238"/>
          </a:xfrm>
          <a:prstGeom prst="rect">
            <a:avLst/>
          </a:prstGeom>
          <a:solidFill>
            <a:srgbClr val="CCFFFF"/>
          </a:solidFill>
          <a:ln w="9525">
            <a:solidFill>
              <a:schemeClr val="tx1"/>
            </a:solidFill>
            <a:miter lim="800000"/>
            <a:headEnd/>
            <a:tailEnd/>
          </a:ln>
        </p:spPr>
        <p:txBody>
          <a:bodyPr>
            <a:spAutoFit/>
          </a:bodyPr>
          <a:lstStyle/>
          <a:p>
            <a:pPr eaLnBrk="1" hangingPunct="1"/>
            <a:r>
              <a:rPr lang="de-DE" sz="1800"/>
              <a:t> 10.  = Eigenkapitalerträge</a:t>
            </a:r>
          </a:p>
        </p:txBody>
      </p:sp>
      <p:sp>
        <p:nvSpPr>
          <p:cNvPr id="34837" name="Rectangle 11"/>
          <p:cNvSpPr>
            <a:spLocks noChangeArrowheads="1"/>
          </p:cNvSpPr>
          <p:nvPr/>
        </p:nvSpPr>
        <p:spPr bwMode="auto">
          <a:xfrm>
            <a:off x="8686800" y="65373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wipe(left)">
                                      <p:cBhvr>
                                        <p:cTn id="7" dur="500"/>
                                        <p:tgtEl>
                                          <p:spTgt spid="348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4821"/>
                                        </p:tgtEl>
                                        <p:attrNameLst>
                                          <p:attrName>style.visibility</p:attrName>
                                        </p:attrNameLst>
                                      </p:cBhvr>
                                      <p:to>
                                        <p:strVal val="visible"/>
                                      </p:to>
                                    </p:set>
                                    <p:animEffect transition="in" filter="wipe(left)">
                                      <p:cBhvr>
                                        <p:cTn id="11" dur="500"/>
                                        <p:tgtEl>
                                          <p:spTgt spid="3482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4822"/>
                                        </p:tgtEl>
                                        <p:attrNameLst>
                                          <p:attrName>style.visibility</p:attrName>
                                        </p:attrNameLst>
                                      </p:cBhvr>
                                      <p:to>
                                        <p:strVal val="visible"/>
                                      </p:to>
                                    </p:set>
                                    <p:animEffect transition="in" filter="wipe(left)">
                                      <p:cBhvr>
                                        <p:cTn id="16" dur="500"/>
                                        <p:tgtEl>
                                          <p:spTgt spid="3482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4823"/>
                                        </p:tgtEl>
                                        <p:attrNameLst>
                                          <p:attrName>style.visibility</p:attrName>
                                        </p:attrNameLst>
                                      </p:cBhvr>
                                      <p:to>
                                        <p:strVal val="visible"/>
                                      </p:to>
                                    </p:set>
                                    <p:animEffect transition="in" filter="wipe(left)">
                                      <p:cBhvr>
                                        <p:cTn id="21" dur="500"/>
                                        <p:tgtEl>
                                          <p:spTgt spid="34823"/>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34824"/>
                                        </p:tgtEl>
                                        <p:attrNameLst>
                                          <p:attrName>style.visibility</p:attrName>
                                        </p:attrNameLst>
                                      </p:cBhvr>
                                      <p:to>
                                        <p:strVal val="visible"/>
                                      </p:to>
                                    </p:set>
                                    <p:animEffect transition="in" filter="wipe(left)">
                                      <p:cBhvr>
                                        <p:cTn id="25" dur="500"/>
                                        <p:tgtEl>
                                          <p:spTgt spid="3482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4818"/>
                                        </p:tgtEl>
                                        <p:attrNameLst>
                                          <p:attrName>style.visibility</p:attrName>
                                        </p:attrNameLst>
                                      </p:cBhvr>
                                      <p:to>
                                        <p:strVal val="visible"/>
                                      </p:to>
                                    </p:set>
                                    <p:animEffect transition="in" filter="wipe(left)">
                                      <p:cBhvr>
                                        <p:cTn id="30" dur="500"/>
                                        <p:tgtEl>
                                          <p:spTgt spid="34818"/>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34825"/>
                                        </p:tgtEl>
                                        <p:attrNameLst>
                                          <p:attrName>style.visibility</p:attrName>
                                        </p:attrNameLst>
                                      </p:cBhvr>
                                      <p:to>
                                        <p:strVal val="visible"/>
                                      </p:to>
                                    </p:set>
                                    <p:animEffect transition="in" filter="wipe(left)">
                                      <p:cBhvr>
                                        <p:cTn id="34" dur="500"/>
                                        <p:tgtEl>
                                          <p:spTgt spid="3482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34827"/>
                                        </p:tgtEl>
                                        <p:attrNameLst>
                                          <p:attrName>style.visibility</p:attrName>
                                        </p:attrNameLst>
                                      </p:cBhvr>
                                      <p:to>
                                        <p:strVal val="visible"/>
                                      </p:to>
                                    </p:set>
                                    <p:animEffect transition="in" filter="wipe(left)">
                                      <p:cBhvr>
                                        <p:cTn id="39" dur="500"/>
                                        <p:tgtEl>
                                          <p:spTgt spid="3482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34828"/>
                                        </p:tgtEl>
                                        <p:attrNameLst>
                                          <p:attrName>style.visibility</p:attrName>
                                        </p:attrNameLst>
                                      </p:cBhvr>
                                      <p:to>
                                        <p:strVal val="visible"/>
                                      </p:to>
                                    </p:set>
                                    <p:animEffect transition="in" filter="wipe(up)">
                                      <p:cBhvr>
                                        <p:cTn id="44" dur="500"/>
                                        <p:tgtEl>
                                          <p:spTgt spid="34828"/>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34829"/>
                                        </p:tgtEl>
                                        <p:attrNameLst>
                                          <p:attrName>style.visibility</p:attrName>
                                        </p:attrNameLst>
                                      </p:cBhvr>
                                      <p:to>
                                        <p:strVal val="visible"/>
                                      </p:to>
                                    </p:set>
                                    <p:animEffect transition="in" filter="wipe(left)">
                                      <p:cBhvr>
                                        <p:cTn id="48" dur="500"/>
                                        <p:tgtEl>
                                          <p:spTgt spid="3482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4830"/>
                                        </p:tgtEl>
                                        <p:attrNameLst>
                                          <p:attrName>style.visibility</p:attrName>
                                        </p:attrNameLst>
                                      </p:cBhvr>
                                      <p:to>
                                        <p:strVal val="visible"/>
                                      </p:to>
                                    </p:set>
                                    <p:animEffect transition="in" filter="wipe(left)">
                                      <p:cBhvr>
                                        <p:cTn id="53" dur="500"/>
                                        <p:tgtEl>
                                          <p:spTgt spid="3483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34831"/>
                                        </p:tgtEl>
                                        <p:attrNameLst>
                                          <p:attrName>style.visibility</p:attrName>
                                        </p:attrNameLst>
                                      </p:cBhvr>
                                      <p:to>
                                        <p:strVal val="visible"/>
                                      </p:to>
                                    </p:set>
                                    <p:animEffect transition="in" filter="wipe(up)">
                                      <p:cBhvr>
                                        <p:cTn id="58" dur="500"/>
                                        <p:tgtEl>
                                          <p:spTgt spid="34831"/>
                                        </p:tgtEl>
                                      </p:cBhvr>
                                    </p:animEffect>
                                  </p:childTnLst>
                                </p:cTn>
                              </p:par>
                            </p:childTnLst>
                          </p:cTn>
                        </p:par>
                        <p:par>
                          <p:cTn id="59" fill="hold">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34832"/>
                                        </p:tgtEl>
                                        <p:attrNameLst>
                                          <p:attrName>style.visibility</p:attrName>
                                        </p:attrNameLst>
                                      </p:cBhvr>
                                      <p:to>
                                        <p:strVal val="visible"/>
                                      </p:to>
                                    </p:set>
                                    <p:animEffect transition="in" filter="wipe(left)">
                                      <p:cBhvr>
                                        <p:cTn id="62" dur="500"/>
                                        <p:tgtEl>
                                          <p:spTgt spid="3483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4833"/>
                                        </p:tgtEl>
                                        <p:attrNameLst>
                                          <p:attrName>style.visibility</p:attrName>
                                        </p:attrNameLst>
                                      </p:cBhvr>
                                      <p:to>
                                        <p:strVal val="visible"/>
                                      </p:to>
                                    </p:set>
                                    <p:animEffect transition="in" filter="wipe(left)">
                                      <p:cBhvr>
                                        <p:cTn id="67" dur="500"/>
                                        <p:tgtEl>
                                          <p:spTgt spid="3483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4834"/>
                                        </p:tgtEl>
                                        <p:attrNameLst>
                                          <p:attrName>style.visibility</p:attrName>
                                        </p:attrNameLst>
                                      </p:cBhvr>
                                      <p:to>
                                        <p:strVal val="visible"/>
                                      </p:to>
                                    </p:set>
                                    <p:animEffect transition="in" filter="wipe(left)">
                                      <p:cBhvr>
                                        <p:cTn id="72" dur="500"/>
                                        <p:tgtEl>
                                          <p:spTgt spid="3483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34835"/>
                                        </p:tgtEl>
                                        <p:attrNameLst>
                                          <p:attrName>style.visibility</p:attrName>
                                        </p:attrNameLst>
                                      </p:cBhvr>
                                      <p:to>
                                        <p:strVal val="visible"/>
                                      </p:to>
                                    </p:set>
                                    <p:animEffect transition="in" filter="wipe(left)">
                                      <p:cBhvr>
                                        <p:cTn id="77" dur="500"/>
                                        <p:tgtEl>
                                          <p:spTgt spid="34835"/>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19152"/>
                                        </p:tgtEl>
                                        <p:attrNameLst>
                                          <p:attrName>style.visibility</p:attrName>
                                        </p:attrNameLst>
                                      </p:cBhvr>
                                      <p:to>
                                        <p:strVal val="visible"/>
                                      </p:to>
                                    </p:set>
                                    <p:animEffect transition="in" filter="wipe(left)">
                                      <p:cBhvr>
                                        <p:cTn id="82" dur="500"/>
                                        <p:tgtEl>
                                          <p:spTgt spid="219152"/>
                                        </p:tgtEl>
                                      </p:cBhvr>
                                    </p:animEffect>
                                  </p:childTnLst>
                                </p:cTn>
                              </p:par>
                            </p:childTnLst>
                          </p:cTn>
                        </p:par>
                        <p:par>
                          <p:cTn id="83" fill="hold">
                            <p:stCondLst>
                              <p:cond delay="500"/>
                            </p:stCondLst>
                            <p:childTnLst>
                              <p:par>
                                <p:cTn id="84" presetID="23" presetClass="entr" presetSubtype="528" fill="hold" grpId="0" nodeType="afterEffect">
                                  <p:stCondLst>
                                    <p:cond delay="0"/>
                                  </p:stCondLst>
                                  <p:childTnLst>
                                    <p:set>
                                      <p:cBhvr>
                                        <p:cTn id="85" dur="1" fill="hold">
                                          <p:stCondLst>
                                            <p:cond delay="0"/>
                                          </p:stCondLst>
                                        </p:cTn>
                                        <p:tgtEl>
                                          <p:spTgt spid="34837"/>
                                        </p:tgtEl>
                                        <p:attrNameLst>
                                          <p:attrName>style.visibility</p:attrName>
                                        </p:attrNameLst>
                                      </p:cBhvr>
                                      <p:to>
                                        <p:strVal val="visible"/>
                                      </p:to>
                                    </p:set>
                                    <p:anim calcmode="lin" valueType="num">
                                      <p:cBhvr>
                                        <p:cTn id="86" dur="500" fill="hold"/>
                                        <p:tgtEl>
                                          <p:spTgt spid="34837"/>
                                        </p:tgtEl>
                                        <p:attrNameLst>
                                          <p:attrName>ppt_w</p:attrName>
                                        </p:attrNameLst>
                                      </p:cBhvr>
                                      <p:tavLst>
                                        <p:tav tm="0">
                                          <p:val>
                                            <p:fltVal val="0"/>
                                          </p:val>
                                        </p:tav>
                                        <p:tav tm="100000">
                                          <p:val>
                                            <p:strVal val="#ppt_w"/>
                                          </p:val>
                                        </p:tav>
                                      </p:tavLst>
                                    </p:anim>
                                    <p:anim calcmode="lin" valueType="num">
                                      <p:cBhvr>
                                        <p:cTn id="87" dur="500" fill="hold"/>
                                        <p:tgtEl>
                                          <p:spTgt spid="34837"/>
                                        </p:tgtEl>
                                        <p:attrNameLst>
                                          <p:attrName>ppt_h</p:attrName>
                                        </p:attrNameLst>
                                      </p:cBhvr>
                                      <p:tavLst>
                                        <p:tav tm="0">
                                          <p:val>
                                            <p:fltVal val="0"/>
                                          </p:val>
                                        </p:tav>
                                        <p:tav tm="100000">
                                          <p:val>
                                            <p:strVal val="#ppt_h"/>
                                          </p:val>
                                        </p:tav>
                                      </p:tavLst>
                                    </p:anim>
                                    <p:anim calcmode="lin" valueType="num">
                                      <p:cBhvr>
                                        <p:cTn id="88" dur="500" fill="hold"/>
                                        <p:tgtEl>
                                          <p:spTgt spid="34837"/>
                                        </p:tgtEl>
                                        <p:attrNameLst>
                                          <p:attrName>ppt_x</p:attrName>
                                        </p:attrNameLst>
                                      </p:cBhvr>
                                      <p:tavLst>
                                        <p:tav tm="0">
                                          <p:val>
                                            <p:fltVal val="0.5"/>
                                          </p:val>
                                        </p:tav>
                                        <p:tav tm="100000">
                                          <p:val>
                                            <p:strVal val="#ppt_x"/>
                                          </p:val>
                                        </p:tav>
                                      </p:tavLst>
                                    </p:anim>
                                    <p:anim calcmode="lin" valueType="num">
                                      <p:cBhvr>
                                        <p:cTn id="89" dur="500" fill="hold"/>
                                        <p:tgtEl>
                                          <p:spTgt spid="3483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nimBg="1" autoUpdateAnimBg="0"/>
      <p:bldP spid="34819" grpId="0" animBg="1" autoUpdateAnimBg="0"/>
      <p:bldP spid="34821" grpId="0" autoUpdateAnimBg="0"/>
      <p:bldP spid="34822" grpId="0" autoUpdateAnimBg="0"/>
      <p:bldP spid="34823" grpId="0" autoUpdateAnimBg="0"/>
      <p:bldP spid="34824" grpId="0" animBg="1" autoUpdateAnimBg="0"/>
      <p:bldP spid="34825" grpId="0" autoUpdateAnimBg="0"/>
      <p:bldP spid="219152" grpId="0" animBg="1" autoUpdateAnimBg="0"/>
      <p:bldP spid="34827" grpId="0" animBg="1" autoUpdateAnimBg="0"/>
      <p:bldP spid="34828" grpId="0" animBg="1" autoUpdateAnimBg="0"/>
      <p:bldP spid="34829" grpId="0" autoUpdateAnimBg="0"/>
      <p:bldP spid="34830" grpId="0" animBg="1" autoUpdateAnimBg="0"/>
      <p:bldP spid="34831" grpId="0" animBg="1" autoUpdateAnimBg="0"/>
      <p:bldP spid="34832" grpId="0" autoUpdateAnimBg="0"/>
      <p:bldP spid="34833" grpId="0" autoUpdateAnimBg="0"/>
      <p:bldP spid="34834" grpId="0" autoUpdateAnimBg="0"/>
      <p:bldP spid="34835" grpId="0" animBg="1" autoUpdateAnimBg="0"/>
      <p:bldP spid="34837"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3" name="Text Box 4"/>
          <p:cNvSpPr txBox="1">
            <a:spLocks noChangeArrowheads="1"/>
          </p:cNvSpPr>
          <p:nvPr/>
        </p:nvSpPr>
        <p:spPr bwMode="auto">
          <a:xfrm>
            <a:off x="3352800" y="5181600"/>
            <a:ext cx="2667000" cy="581025"/>
          </a:xfrm>
          <a:prstGeom prst="rect">
            <a:avLst/>
          </a:prstGeom>
          <a:noFill/>
          <a:ln w="9525">
            <a:noFill/>
            <a:miter lim="800000"/>
            <a:headEnd/>
            <a:tailEnd/>
          </a:ln>
        </p:spPr>
        <p:txBody>
          <a:bodyPr>
            <a:spAutoFit/>
          </a:bodyPr>
          <a:lstStyle/>
          <a:p>
            <a:pPr algn="ctr" eaLnBrk="1" hangingPunct="1">
              <a:spcBef>
                <a:spcPct val="0"/>
              </a:spcBef>
            </a:pPr>
            <a:r>
              <a:rPr lang="de-DE" sz="1600"/>
              <a:t>betrachtetes Unternehmen</a:t>
            </a:r>
            <a:endParaRPr lang="de-DE" b="0"/>
          </a:p>
        </p:txBody>
      </p:sp>
      <p:sp>
        <p:nvSpPr>
          <p:cNvPr id="19464" name="Line 5"/>
          <p:cNvSpPr>
            <a:spLocks noChangeShapeType="1"/>
          </p:cNvSpPr>
          <p:nvPr/>
        </p:nvSpPr>
        <p:spPr bwMode="auto">
          <a:xfrm flipV="1">
            <a:off x="3048000" y="3505200"/>
            <a:ext cx="838200" cy="0"/>
          </a:xfrm>
          <a:prstGeom prst="line">
            <a:avLst/>
          </a:prstGeom>
          <a:noFill/>
          <a:ln w="79375">
            <a:solidFill>
              <a:srgbClr val="008080"/>
            </a:solidFill>
            <a:round/>
            <a:headEnd/>
            <a:tailEnd type="triangle" w="med" len="med"/>
          </a:ln>
        </p:spPr>
        <p:txBody>
          <a:bodyPr/>
          <a:lstStyle/>
          <a:p>
            <a:endParaRPr lang="de-DE"/>
          </a:p>
        </p:txBody>
      </p:sp>
      <p:sp>
        <p:nvSpPr>
          <p:cNvPr id="19465" name="Line 6"/>
          <p:cNvSpPr>
            <a:spLocks noChangeShapeType="1"/>
          </p:cNvSpPr>
          <p:nvPr/>
        </p:nvSpPr>
        <p:spPr bwMode="auto">
          <a:xfrm flipV="1">
            <a:off x="5486400" y="3352800"/>
            <a:ext cx="762000" cy="0"/>
          </a:xfrm>
          <a:prstGeom prst="line">
            <a:avLst/>
          </a:prstGeom>
          <a:noFill/>
          <a:ln w="79375">
            <a:solidFill>
              <a:srgbClr val="008080"/>
            </a:solidFill>
            <a:round/>
            <a:headEnd/>
            <a:tailEnd type="triangle" w="med" len="med"/>
          </a:ln>
        </p:spPr>
        <p:txBody>
          <a:bodyPr/>
          <a:lstStyle/>
          <a:p>
            <a:endParaRPr lang="de-DE"/>
          </a:p>
        </p:txBody>
      </p:sp>
      <p:graphicFrame>
        <p:nvGraphicFramePr>
          <p:cNvPr id="19458" name="Object 7"/>
          <p:cNvGraphicFramePr>
            <a:graphicFrameLocks noChangeAspect="1"/>
          </p:cNvGraphicFramePr>
          <p:nvPr/>
        </p:nvGraphicFramePr>
        <p:xfrm>
          <a:off x="8077200" y="2819400"/>
          <a:ext cx="806450" cy="828675"/>
        </p:xfrm>
        <a:graphic>
          <a:graphicData uri="http://schemas.openxmlformats.org/presentationml/2006/ole">
            <p:oleObj spid="_x0000_s19458" name="Bitmap" r:id="rId4" imgW="1028844" imgH="1057423" progId="PBrush">
              <p:embed/>
            </p:oleObj>
          </a:graphicData>
        </a:graphic>
      </p:graphicFrame>
      <p:graphicFrame>
        <p:nvGraphicFramePr>
          <p:cNvPr id="19459" name="Object 8"/>
          <p:cNvGraphicFramePr>
            <a:graphicFrameLocks noChangeAspect="1"/>
          </p:cNvGraphicFramePr>
          <p:nvPr/>
        </p:nvGraphicFramePr>
        <p:xfrm>
          <a:off x="228600" y="3200400"/>
          <a:ext cx="914400" cy="582613"/>
        </p:xfrm>
        <a:graphic>
          <a:graphicData uri="http://schemas.openxmlformats.org/presentationml/2006/ole">
            <p:oleObj spid="_x0000_s19459" name="Bitmap" r:id="rId5" imgW="1400000" imgH="1209524" progId="PBrush">
              <p:embed/>
            </p:oleObj>
          </a:graphicData>
        </a:graphic>
      </p:graphicFrame>
      <p:graphicFrame>
        <p:nvGraphicFramePr>
          <p:cNvPr id="19460" name="Object 9"/>
          <p:cNvGraphicFramePr>
            <a:graphicFrameLocks noChangeAspect="1"/>
          </p:cNvGraphicFramePr>
          <p:nvPr/>
        </p:nvGraphicFramePr>
        <p:xfrm>
          <a:off x="2057400" y="3124200"/>
          <a:ext cx="914400" cy="685800"/>
        </p:xfrm>
        <a:graphic>
          <a:graphicData uri="http://schemas.openxmlformats.org/presentationml/2006/ole">
            <p:oleObj spid="_x0000_s19460" name="Bitmap" r:id="rId6" imgW="990738" imgH="695238" progId="PBrush">
              <p:embed/>
            </p:oleObj>
          </a:graphicData>
        </a:graphic>
      </p:graphicFrame>
      <p:sp>
        <p:nvSpPr>
          <p:cNvPr id="19466" name="Line 10"/>
          <p:cNvSpPr>
            <a:spLocks noChangeShapeType="1"/>
          </p:cNvSpPr>
          <p:nvPr/>
        </p:nvSpPr>
        <p:spPr bwMode="auto">
          <a:xfrm flipV="1">
            <a:off x="1143000" y="3505200"/>
            <a:ext cx="838200" cy="0"/>
          </a:xfrm>
          <a:prstGeom prst="line">
            <a:avLst/>
          </a:prstGeom>
          <a:noFill/>
          <a:ln w="79375">
            <a:solidFill>
              <a:srgbClr val="008080"/>
            </a:solidFill>
            <a:round/>
            <a:headEnd/>
            <a:tailEnd type="triangle" w="med" len="med"/>
          </a:ln>
        </p:spPr>
        <p:txBody>
          <a:bodyPr/>
          <a:lstStyle/>
          <a:p>
            <a:endParaRPr lang="de-DE"/>
          </a:p>
        </p:txBody>
      </p:sp>
      <p:graphicFrame>
        <p:nvGraphicFramePr>
          <p:cNvPr id="19461" name="Object 11"/>
          <p:cNvGraphicFramePr>
            <a:graphicFrameLocks noChangeAspect="1"/>
          </p:cNvGraphicFramePr>
          <p:nvPr/>
        </p:nvGraphicFramePr>
        <p:xfrm>
          <a:off x="6248400" y="3048000"/>
          <a:ext cx="1066800" cy="609600"/>
        </p:xfrm>
        <a:graphic>
          <a:graphicData uri="http://schemas.openxmlformats.org/presentationml/2006/ole">
            <p:oleObj spid="_x0000_s19461" name="Paint Shop Pro Image" r:id="rId7" imgW="9473171" imgH="3151220" progId="">
              <p:embed/>
            </p:oleObj>
          </a:graphicData>
        </a:graphic>
      </p:graphicFrame>
      <p:sp>
        <p:nvSpPr>
          <p:cNvPr id="19467" name="Line 12"/>
          <p:cNvSpPr>
            <a:spLocks noChangeShapeType="1"/>
          </p:cNvSpPr>
          <p:nvPr/>
        </p:nvSpPr>
        <p:spPr bwMode="auto">
          <a:xfrm flipV="1">
            <a:off x="7315200" y="3276600"/>
            <a:ext cx="762000" cy="0"/>
          </a:xfrm>
          <a:prstGeom prst="line">
            <a:avLst/>
          </a:prstGeom>
          <a:noFill/>
          <a:ln w="79375">
            <a:solidFill>
              <a:srgbClr val="008080"/>
            </a:solidFill>
            <a:round/>
            <a:headEnd/>
            <a:tailEnd type="triangle" w="med" len="med"/>
          </a:ln>
        </p:spPr>
        <p:txBody>
          <a:bodyPr/>
          <a:lstStyle/>
          <a:p>
            <a:endParaRPr lang="de-DE"/>
          </a:p>
        </p:txBody>
      </p:sp>
      <p:sp>
        <p:nvSpPr>
          <p:cNvPr id="19468" name="Oval 13"/>
          <p:cNvSpPr>
            <a:spLocks noChangeArrowheads="1"/>
          </p:cNvSpPr>
          <p:nvPr/>
        </p:nvSpPr>
        <p:spPr bwMode="auto">
          <a:xfrm>
            <a:off x="2590800" y="4038600"/>
            <a:ext cx="1143000" cy="381000"/>
          </a:xfrm>
          <a:prstGeom prst="ellipse">
            <a:avLst/>
          </a:prstGeom>
          <a:solidFill>
            <a:srgbClr val="EFEFEF">
              <a:alpha val="50195"/>
            </a:srgbClr>
          </a:solidFill>
          <a:ln w="28575">
            <a:solidFill>
              <a:srgbClr val="0000FF"/>
            </a:solidFill>
            <a:round/>
            <a:headEnd/>
            <a:tailEnd/>
          </a:ln>
        </p:spPr>
        <p:txBody>
          <a:bodyPr anchor="ctr">
            <a:spAutoFit/>
          </a:bodyPr>
          <a:lstStyle/>
          <a:p>
            <a:pPr eaLnBrk="1" hangingPunct="1">
              <a:spcBef>
                <a:spcPct val="0"/>
              </a:spcBef>
            </a:pPr>
            <a:endParaRPr lang="de-DE" sz="2400" b="0">
              <a:latin typeface="Times New Roman" pitchFamily="18" charset="0"/>
            </a:endParaRPr>
          </a:p>
        </p:txBody>
      </p:sp>
      <p:sp>
        <p:nvSpPr>
          <p:cNvPr id="19469" name="Oval 14"/>
          <p:cNvSpPr>
            <a:spLocks noChangeArrowheads="1"/>
          </p:cNvSpPr>
          <p:nvPr/>
        </p:nvSpPr>
        <p:spPr bwMode="auto">
          <a:xfrm>
            <a:off x="3276600" y="4038600"/>
            <a:ext cx="1143000" cy="381000"/>
          </a:xfrm>
          <a:prstGeom prst="ellipse">
            <a:avLst/>
          </a:prstGeom>
          <a:solidFill>
            <a:srgbClr val="F1FFCB">
              <a:alpha val="50195"/>
            </a:srgbClr>
          </a:solidFill>
          <a:ln w="28575">
            <a:solidFill>
              <a:srgbClr val="0000FF"/>
            </a:solidFill>
            <a:round/>
            <a:headEnd/>
            <a:tailEnd/>
          </a:ln>
        </p:spPr>
        <p:txBody>
          <a:bodyPr anchor="ctr">
            <a:spAutoFit/>
          </a:bodyPr>
          <a:lstStyle/>
          <a:p>
            <a:pPr eaLnBrk="1" hangingPunct="1">
              <a:spcBef>
                <a:spcPct val="0"/>
              </a:spcBef>
            </a:pPr>
            <a:endParaRPr lang="de-DE" sz="2400" b="0">
              <a:latin typeface="Times New Roman" pitchFamily="18" charset="0"/>
            </a:endParaRPr>
          </a:p>
        </p:txBody>
      </p:sp>
      <p:sp>
        <p:nvSpPr>
          <p:cNvPr id="19470" name="Oval 15"/>
          <p:cNvSpPr>
            <a:spLocks noChangeArrowheads="1"/>
          </p:cNvSpPr>
          <p:nvPr/>
        </p:nvSpPr>
        <p:spPr bwMode="auto">
          <a:xfrm>
            <a:off x="457200" y="4038600"/>
            <a:ext cx="1143000" cy="381000"/>
          </a:xfrm>
          <a:prstGeom prst="ellipse">
            <a:avLst/>
          </a:prstGeom>
          <a:solidFill>
            <a:srgbClr val="EFEFEF">
              <a:alpha val="50195"/>
            </a:srgbClr>
          </a:solidFill>
          <a:ln w="28575">
            <a:solidFill>
              <a:srgbClr val="0000FF"/>
            </a:solidFill>
            <a:round/>
            <a:headEnd/>
            <a:tailEnd/>
          </a:ln>
        </p:spPr>
        <p:txBody>
          <a:bodyPr anchor="ctr">
            <a:spAutoFit/>
          </a:bodyPr>
          <a:lstStyle/>
          <a:p>
            <a:pPr eaLnBrk="1" hangingPunct="1">
              <a:spcBef>
                <a:spcPct val="0"/>
              </a:spcBef>
            </a:pPr>
            <a:endParaRPr lang="de-DE" sz="2400" b="0">
              <a:latin typeface="Times New Roman" pitchFamily="18" charset="0"/>
            </a:endParaRPr>
          </a:p>
        </p:txBody>
      </p:sp>
      <p:sp>
        <p:nvSpPr>
          <p:cNvPr id="19471" name="Oval 16"/>
          <p:cNvSpPr>
            <a:spLocks noChangeArrowheads="1"/>
          </p:cNvSpPr>
          <p:nvPr/>
        </p:nvSpPr>
        <p:spPr bwMode="auto">
          <a:xfrm>
            <a:off x="1219200" y="4038600"/>
            <a:ext cx="1143000" cy="381000"/>
          </a:xfrm>
          <a:prstGeom prst="ellipse">
            <a:avLst/>
          </a:prstGeom>
          <a:solidFill>
            <a:srgbClr val="F1FFCB">
              <a:alpha val="50195"/>
            </a:srgbClr>
          </a:solidFill>
          <a:ln w="28575">
            <a:solidFill>
              <a:srgbClr val="0000FF"/>
            </a:solidFill>
            <a:round/>
            <a:headEnd/>
            <a:tailEnd/>
          </a:ln>
        </p:spPr>
        <p:txBody>
          <a:bodyPr anchor="ctr">
            <a:spAutoFit/>
          </a:bodyPr>
          <a:lstStyle/>
          <a:p>
            <a:pPr eaLnBrk="1" hangingPunct="1">
              <a:spcBef>
                <a:spcPct val="0"/>
              </a:spcBef>
            </a:pPr>
            <a:endParaRPr lang="de-DE" sz="2400" b="0">
              <a:latin typeface="Times New Roman" pitchFamily="18" charset="0"/>
            </a:endParaRPr>
          </a:p>
        </p:txBody>
      </p:sp>
      <p:sp>
        <p:nvSpPr>
          <p:cNvPr id="19472" name="Oval 17"/>
          <p:cNvSpPr>
            <a:spLocks noChangeArrowheads="1"/>
          </p:cNvSpPr>
          <p:nvPr/>
        </p:nvSpPr>
        <p:spPr bwMode="auto">
          <a:xfrm>
            <a:off x="5257800" y="4038600"/>
            <a:ext cx="1143000" cy="381000"/>
          </a:xfrm>
          <a:prstGeom prst="ellipse">
            <a:avLst/>
          </a:prstGeom>
          <a:solidFill>
            <a:srgbClr val="EFEFEF">
              <a:alpha val="50195"/>
            </a:srgbClr>
          </a:solidFill>
          <a:ln w="28575">
            <a:solidFill>
              <a:srgbClr val="0000FF"/>
            </a:solidFill>
            <a:round/>
            <a:headEnd/>
            <a:tailEnd/>
          </a:ln>
        </p:spPr>
        <p:txBody>
          <a:bodyPr anchor="ctr">
            <a:spAutoFit/>
          </a:bodyPr>
          <a:lstStyle/>
          <a:p>
            <a:pPr eaLnBrk="1" hangingPunct="1">
              <a:spcBef>
                <a:spcPct val="0"/>
              </a:spcBef>
            </a:pPr>
            <a:endParaRPr lang="de-DE" sz="2400" b="0">
              <a:latin typeface="Times New Roman" pitchFamily="18" charset="0"/>
            </a:endParaRPr>
          </a:p>
        </p:txBody>
      </p:sp>
      <p:sp>
        <p:nvSpPr>
          <p:cNvPr id="19473" name="Oval 18"/>
          <p:cNvSpPr>
            <a:spLocks noChangeArrowheads="1"/>
          </p:cNvSpPr>
          <p:nvPr/>
        </p:nvSpPr>
        <p:spPr bwMode="auto">
          <a:xfrm>
            <a:off x="6096000" y="4038600"/>
            <a:ext cx="1143000" cy="381000"/>
          </a:xfrm>
          <a:prstGeom prst="ellipse">
            <a:avLst/>
          </a:prstGeom>
          <a:solidFill>
            <a:srgbClr val="F1FFCB">
              <a:alpha val="50195"/>
            </a:srgbClr>
          </a:solidFill>
          <a:ln w="28575">
            <a:solidFill>
              <a:srgbClr val="0000FF"/>
            </a:solidFill>
            <a:round/>
            <a:headEnd/>
            <a:tailEnd/>
          </a:ln>
        </p:spPr>
        <p:txBody>
          <a:bodyPr anchor="ctr">
            <a:spAutoFit/>
          </a:bodyPr>
          <a:lstStyle/>
          <a:p>
            <a:pPr eaLnBrk="1" hangingPunct="1">
              <a:spcBef>
                <a:spcPct val="0"/>
              </a:spcBef>
            </a:pPr>
            <a:endParaRPr lang="de-DE" sz="2400" b="0">
              <a:latin typeface="Times New Roman" pitchFamily="18" charset="0"/>
            </a:endParaRPr>
          </a:p>
        </p:txBody>
      </p:sp>
      <p:sp>
        <p:nvSpPr>
          <p:cNvPr id="19474" name="Oval 19"/>
          <p:cNvSpPr>
            <a:spLocks noChangeArrowheads="1"/>
          </p:cNvSpPr>
          <p:nvPr/>
        </p:nvSpPr>
        <p:spPr bwMode="auto">
          <a:xfrm>
            <a:off x="7467600" y="4038600"/>
            <a:ext cx="838200" cy="381000"/>
          </a:xfrm>
          <a:prstGeom prst="ellipse">
            <a:avLst/>
          </a:prstGeom>
          <a:solidFill>
            <a:srgbClr val="EFEFEF">
              <a:alpha val="50195"/>
            </a:srgbClr>
          </a:solidFill>
          <a:ln w="28575">
            <a:solidFill>
              <a:srgbClr val="0000FF"/>
            </a:solidFill>
            <a:round/>
            <a:headEnd/>
            <a:tailEnd/>
          </a:ln>
        </p:spPr>
        <p:txBody>
          <a:bodyPr anchor="ctr">
            <a:spAutoFit/>
          </a:bodyPr>
          <a:lstStyle/>
          <a:p>
            <a:pPr eaLnBrk="1" hangingPunct="1">
              <a:spcBef>
                <a:spcPct val="0"/>
              </a:spcBef>
            </a:pPr>
            <a:endParaRPr lang="de-DE" sz="2400" b="0">
              <a:latin typeface="Times New Roman" pitchFamily="18" charset="0"/>
            </a:endParaRPr>
          </a:p>
        </p:txBody>
      </p:sp>
      <p:sp>
        <p:nvSpPr>
          <p:cNvPr id="19475" name="Oval 20"/>
          <p:cNvSpPr>
            <a:spLocks noChangeArrowheads="1"/>
          </p:cNvSpPr>
          <p:nvPr/>
        </p:nvSpPr>
        <p:spPr bwMode="auto">
          <a:xfrm>
            <a:off x="8001000" y="4038600"/>
            <a:ext cx="838200" cy="381000"/>
          </a:xfrm>
          <a:prstGeom prst="ellipse">
            <a:avLst/>
          </a:prstGeom>
          <a:solidFill>
            <a:srgbClr val="F1FFCB">
              <a:alpha val="50195"/>
            </a:srgbClr>
          </a:solidFill>
          <a:ln w="28575">
            <a:solidFill>
              <a:srgbClr val="0000FF"/>
            </a:solidFill>
            <a:round/>
            <a:headEnd/>
            <a:tailEnd/>
          </a:ln>
        </p:spPr>
        <p:txBody>
          <a:bodyPr anchor="ctr">
            <a:spAutoFit/>
          </a:bodyPr>
          <a:lstStyle/>
          <a:p>
            <a:pPr eaLnBrk="1" hangingPunct="1">
              <a:spcBef>
                <a:spcPct val="0"/>
              </a:spcBef>
            </a:pPr>
            <a:endParaRPr lang="de-DE" sz="2400" b="0">
              <a:latin typeface="Times New Roman" pitchFamily="18" charset="0"/>
            </a:endParaRPr>
          </a:p>
        </p:txBody>
      </p:sp>
      <p:sp>
        <p:nvSpPr>
          <p:cNvPr id="19476" name="Line 21"/>
          <p:cNvSpPr>
            <a:spLocks noChangeShapeType="1"/>
          </p:cNvSpPr>
          <p:nvPr/>
        </p:nvSpPr>
        <p:spPr bwMode="auto">
          <a:xfrm>
            <a:off x="762000" y="3733800"/>
            <a:ext cx="381000" cy="381000"/>
          </a:xfrm>
          <a:prstGeom prst="line">
            <a:avLst/>
          </a:prstGeom>
          <a:noFill/>
          <a:ln w="28575">
            <a:solidFill>
              <a:schemeClr val="tx1"/>
            </a:solidFill>
            <a:round/>
            <a:headEnd/>
            <a:tailEnd/>
          </a:ln>
        </p:spPr>
        <p:txBody>
          <a:bodyPr>
            <a:spAutoFit/>
          </a:bodyPr>
          <a:lstStyle/>
          <a:p>
            <a:endParaRPr lang="de-DE"/>
          </a:p>
        </p:txBody>
      </p:sp>
      <p:sp>
        <p:nvSpPr>
          <p:cNvPr id="19477" name="Line 22"/>
          <p:cNvSpPr>
            <a:spLocks noChangeShapeType="1"/>
          </p:cNvSpPr>
          <p:nvPr/>
        </p:nvSpPr>
        <p:spPr bwMode="auto">
          <a:xfrm flipH="1">
            <a:off x="1828800" y="3733800"/>
            <a:ext cx="533400" cy="457200"/>
          </a:xfrm>
          <a:prstGeom prst="line">
            <a:avLst/>
          </a:prstGeom>
          <a:noFill/>
          <a:ln w="28575">
            <a:solidFill>
              <a:schemeClr val="tx1"/>
            </a:solidFill>
            <a:round/>
            <a:headEnd/>
            <a:tailEnd/>
          </a:ln>
        </p:spPr>
        <p:txBody>
          <a:bodyPr>
            <a:spAutoFit/>
          </a:bodyPr>
          <a:lstStyle/>
          <a:p>
            <a:endParaRPr lang="de-DE"/>
          </a:p>
        </p:txBody>
      </p:sp>
      <p:sp>
        <p:nvSpPr>
          <p:cNvPr id="19478" name="Line 23"/>
          <p:cNvSpPr>
            <a:spLocks noChangeShapeType="1"/>
          </p:cNvSpPr>
          <p:nvPr/>
        </p:nvSpPr>
        <p:spPr bwMode="auto">
          <a:xfrm>
            <a:off x="2667000" y="3733800"/>
            <a:ext cx="381000" cy="381000"/>
          </a:xfrm>
          <a:prstGeom prst="line">
            <a:avLst/>
          </a:prstGeom>
          <a:noFill/>
          <a:ln w="28575">
            <a:solidFill>
              <a:schemeClr val="tx1"/>
            </a:solidFill>
            <a:round/>
            <a:headEnd/>
            <a:tailEnd/>
          </a:ln>
        </p:spPr>
        <p:txBody>
          <a:bodyPr>
            <a:spAutoFit/>
          </a:bodyPr>
          <a:lstStyle/>
          <a:p>
            <a:endParaRPr lang="de-DE"/>
          </a:p>
        </p:txBody>
      </p:sp>
      <p:sp>
        <p:nvSpPr>
          <p:cNvPr id="19479" name="Line 26"/>
          <p:cNvSpPr>
            <a:spLocks noChangeShapeType="1"/>
          </p:cNvSpPr>
          <p:nvPr/>
        </p:nvSpPr>
        <p:spPr bwMode="auto">
          <a:xfrm flipH="1">
            <a:off x="6629400" y="3581400"/>
            <a:ext cx="381000" cy="609600"/>
          </a:xfrm>
          <a:prstGeom prst="line">
            <a:avLst/>
          </a:prstGeom>
          <a:noFill/>
          <a:ln w="28575">
            <a:solidFill>
              <a:schemeClr val="tx1"/>
            </a:solidFill>
            <a:round/>
            <a:headEnd/>
            <a:tailEnd/>
          </a:ln>
        </p:spPr>
        <p:txBody>
          <a:bodyPr>
            <a:spAutoFit/>
          </a:bodyPr>
          <a:lstStyle/>
          <a:p>
            <a:endParaRPr lang="de-DE"/>
          </a:p>
        </p:txBody>
      </p:sp>
      <p:sp>
        <p:nvSpPr>
          <p:cNvPr id="19480" name="Line 27"/>
          <p:cNvSpPr>
            <a:spLocks noChangeShapeType="1"/>
          </p:cNvSpPr>
          <p:nvPr/>
        </p:nvSpPr>
        <p:spPr bwMode="auto">
          <a:xfrm>
            <a:off x="7239000" y="3581400"/>
            <a:ext cx="457200" cy="609600"/>
          </a:xfrm>
          <a:prstGeom prst="line">
            <a:avLst/>
          </a:prstGeom>
          <a:noFill/>
          <a:ln w="28575">
            <a:solidFill>
              <a:schemeClr val="tx1"/>
            </a:solidFill>
            <a:round/>
            <a:headEnd/>
            <a:tailEnd/>
          </a:ln>
        </p:spPr>
        <p:txBody>
          <a:bodyPr>
            <a:spAutoFit/>
          </a:bodyPr>
          <a:lstStyle/>
          <a:p>
            <a:endParaRPr lang="de-DE"/>
          </a:p>
        </p:txBody>
      </p:sp>
      <p:sp>
        <p:nvSpPr>
          <p:cNvPr id="19481" name="Line 28"/>
          <p:cNvSpPr>
            <a:spLocks noChangeShapeType="1"/>
          </p:cNvSpPr>
          <p:nvPr/>
        </p:nvSpPr>
        <p:spPr bwMode="auto">
          <a:xfrm flipH="1">
            <a:off x="8305800" y="3657600"/>
            <a:ext cx="381000" cy="533400"/>
          </a:xfrm>
          <a:prstGeom prst="line">
            <a:avLst/>
          </a:prstGeom>
          <a:noFill/>
          <a:ln w="28575">
            <a:solidFill>
              <a:schemeClr val="tx1"/>
            </a:solidFill>
            <a:round/>
            <a:headEnd/>
            <a:tailEnd/>
          </a:ln>
        </p:spPr>
        <p:txBody>
          <a:bodyPr>
            <a:spAutoFit/>
          </a:bodyPr>
          <a:lstStyle/>
          <a:p>
            <a:endParaRPr lang="de-DE"/>
          </a:p>
        </p:txBody>
      </p:sp>
      <p:sp>
        <p:nvSpPr>
          <p:cNvPr id="19482" name="Text Box 29"/>
          <p:cNvSpPr txBox="1">
            <a:spLocks noChangeArrowheads="1"/>
          </p:cNvSpPr>
          <p:nvPr/>
        </p:nvSpPr>
        <p:spPr bwMode="auto">
          <a:xfrm>
            <a:off x="1752600" y="4800600"/>
            <a:ext cx="1600200" cy="336550"/>
          </a:xfrm>
          <a:prstGeom prst="rect">
            <a:avLst/>
          </a:prstGeom>
          <a:noFill/>
          <a:ln w="9525">
            <a:noFill/>
            <a:miter lim="800000"/>
            <a:headEnd/>
            <a:tailEnd/>
          </a:ln>
        </p:spPr>
        <p:txBody>
          <a:bodyPr>
            <a:spAutoFit/>
          </a:bodyPr>
          <a:lstStyle/>
          <a:p>
            <a:pPr algn="ctr" eaLnBrk="1" hangingPunct="1">
              <a:spcBef>
                <a:spcPct val="0"/>
              </a:spcBef>
            </a:pPr>
            <a:r>
              <a:rPr lang="de-DE" sz="1600"/>
              <a:t>Lieferanten</a:t>
            </a:r>
          </a:p>
        </p:txBody>
      </p:sp>
      <p:sp>
        <p:nvSpPr>
          <p:cNvPr id="19483" name="Text Box 30"/>
          <p:cNvSpPr txBox="1">
            <a:spLocks noChangeArrowheads="1"/>
          </p:cNvSpPr>
          <p:nvPr/>
        </p:nvSpPr>
        <p:spPr bwMode="auto">
          <a:xfrm>
            <a:off x="0" y="4724400"/>
            <a:ext cx="1752600" cy="581025"/>
          </a:xfrm>
          <a:prstGeom prst="rect">
            <a:avLst/>
          </a:prstGeom>
          <a:noFill/>
          <a:ln w="9525">
            <a:noFill/>
            <a:miter lim="800000"/>
            <a:headEnd/>
            <a:tailEnd/>
          </a:ln>
        </p:spPr>
        <p:txBody>
          <a:bodyPr>
            <a:spAutoFit/>
          </a:bodyPr>
          <a:lstStyle/>
          <a:p>
            <a:pPr eaLnBrk="1" hangingPunct="1">
              <a:spcBef>
                <a:spcPct val="0"/>
              </a:spcBef>
            </a:pPr>
            <a:r>
              <a:rPr lang="de-DE" sz="1600"/>
              <a:t>Lieferanten der Lieferanten</a:t>
            </a:r>
            <a:endParaRPr lang="de-DE" b="0"/>
          </a:p>
        </p:txBody>
      </p:sp>
      <p:sp>
        <p:nvSpPr>
          <p:cNvPr id="19484" name="Text Box 31"/>
          <p:cNvSpPr txBox="1">
            <a:spLocks noChangeArrowheads="1"/>
          </p:cNvSpPr>
          <p:nvPr/>
        </p:nvSpPr>
        <p:spPr bwMode="auto">
          <a:xfrm>
            <a:off x="5943600" y="4876800"/>
            <a:ext cx="1600200" cy="336550"/>
          </a:xfrm>
          <a:prstGeom prst="rect">
            <a:avLst/>
          </a:prstGeom>
          <a:noFill/>
          <a:ln w="9525">
            <a:noFill/>
            <a:miter lim="800000"/>
            <a:headEnd/>
            <a:tailEnd/>
          </a:ln>
        </p:spPr>
        <p:txBody>
          <a:bodyPr>
            <a:spAutoFit/>
          </a:bodyPr>
          <a:lstStyle/>
          <a:p>
            <a:pPr algn="ctr" eaLnBrk="1" hangingPunct="1">
              <a:spcBef>
                <a:spcPct val="0"/>
              </a:spcBef>
            </a:pPr>
            <a:r>
              <a:rPr lang="de-DE" sz="1600"/>
              <a:t>Kunden</a:t>
            </a:r>
          </a:p>
        </p:txBody>
      </p:sp>
      <p:sp>
        <p:nvSpPr>
          <p:cNvPr id="19485" name="Text Box 32"/>
          <p:cNvSpPr txBox="1">
            <a:spLocks noChangeArrowheads="1"/>
          </p:cNvSpPr>
          <p:nvPr/>
        </p:nvSpPr>
        <p:spPr bwMode="auto">
          <a:xfrm>
            <a:off x="7696200" y="4648200"/>
            <a:ext cx="1447800" cy="825500"/>
          </a:xfrm>
          <a:prstGeom prst="rect">
            <a:avLst/>
          </a:prstGeom>
          <a:noFill/>
          <a:ln w="9525">
            <a:noFill/>
            <a:miter lim="800000"/>
            <a:headEnd/>
            <a:tailEnd/>
          </a:ln>
        </p:spPr>
        <p:txBody>
          <a:bodyPr>
            <a:spAutoFit/>
          </a:bodyPr>
          <a:lstStyle/>
          <a:p>
            <a:pPr eaLnBrk="1" hangingPunct="1">
              <a:spcBef>
                <a:spcPct val="0"/>
              </a:spcBef>
            </a:pPr>
            <a:r>
              <a:rPr lang="de-DE" sz="1600"/>
              <a:t>Kunden der Kunden bzw. Endkunden</a:t>
            </a:r>
          </a:p>
        </p:txBody>
      </p:sp>
      <p:sp>
        <p:nvSpPr>
          <p:cNvPr id="19486" name="Line 33"/>
          <p:cNvSpPr>
            <a:spLocks noChangeShapeType="1"/>
          </p:cNvSpPr>
          <p:nvPr/>
        </p:nvSpPr>
        <p:spPr bwMode="auto">
          <a:xfrm>
            <a:off x="3429000" y="2667000"/>
            <a:ext cx="0" cy="3581400"/>
          </a:xfrm>
          <a:prstGeom prst="line">
            <a:avLst/>
          </a:prstGeom>
          <a:noFill/>
          <a:ln w="28575">
            <a:solidFill>
              <a:schemeClr val="tx1"/>
            </a:solidFill>
            <a:prstDash val="sysDot"/>
            <a:round/>
            <a:headEnd/>
            <a:tailEnd/>
          </a:ln>
        </p:spPr>
        <p:txBody>
          <a:bodyPr>
            <a:spAutoFit/>
          </a:bodyPr>
          <a:lstStyle/>
          <a:p>
            <a:endParaRPr lang="de-DE"/>
          </a:p>
        </p:txBody>
      </p:sp>
      <p:sp>
        <p:nvSpPr>
          <p:cNvPr id="19487" name="Line 34"/>
          <p:cNvSpPr>
            <a:spLocks noChangeShapeType="1"/>
          </p:cNvSpPr>
          <p:nvPr/>
        </p:nvSpPr>
        <p:spPr bwMode="auto">
          <a:xfrm>
            <a:off x="5867400" y="2667000"/>
            <a:ext cx="0" cy="3505200"/>
          </a:xfrm>
          <a:prstGeom prst="line">
            <a:avLst/>
          </a:prstGeom>
          <a:noFill/>
          <a:ln w="28575">
            <a:solidFill>
              <a:schemeClr val="tx1"/>
            </a:solidFill>
            <a:prstDash val="sysDot"/>
            <a:round/>
            <a:headEnd/>
            <a:tailEnd/>
          </a:ln>
        </p:spPr>
        <p:txBody>
          <a:bodyPr>
            <a:spAutoFit/>
          </a:bodyPr>
          <a:lstStyle/>
          <a:p>
            <a:endParaRPr lang="de-DE"/>
          </a:p>
        </p:txBody>
      </p:sp>
      <p:sp>
        <p:nvSpPr>
          <p:cNvPr id="19488" name="Line 35"/>
          <p:cNvSpPr>
            <a:spLocks noChangeShapeType="1"/>
          </p:cNvSpPr>
          <p:nvPr/>
        </p:nvSpPr>
        <p:spPr bwMode="auto">
          <a:xfrm>
            <a:off x="1524000" y="1066800"/>
            <a:ext cx="0" cy="1143000"/>
          </a:xfrm>
          <a:prstGeom prst="line">
            <a:avLst/>
          </a:prstGeom>
          <a:noFill/>
          <a:ln w="38100">
            <a:solidFill>
              <a:srgbClr val="FF0000"/>
            </a:solidFill>
            <a:round/>
            <a:headEnd/>
            <a:tailEnd type="triangle" w="med" len="med"/>
          </a:ln>
        </p:spPr>
        <p:txBody>
          <a:bodyPr>
            <a:spAutoFit/>
          </a:bodyPr>
          <a:lstStyle/>
          <a:p>
            <a:endParaRPr lang="de-DE"/>
          </a:p>
        </p:txBody>
      </p:sp>
      <p:sp>
        <p:nvSpPr>
          <p:cNvPr id="19489" name="Line 36"/>
          <p:cNvSpPr>
            <a:spLocks noChangeShapeType="1"/>
          </p:cNvSpPr>
          <p:nvPr/>
        </p:nvSpPr>
        <p:spPr bwMode="auto">
          <a:xfrm>
            <a:off x="2286000" y="1066800"/>
            <a:ext cx="0" cy="1143000"/>
          </a:xfrm>
          <a:prstGeom prst="line">
            <a:avLst/>
          </a:prstGeom>
          <a:noFill/>
          <a:ln w="38100">
            <a:solidFill>
              <a:srgbClr val="FF0000"/>
            </a:solidFill>
            <a:round/>
            <a:headEnd/>
            <a:tailEnd type="triangle" w="med" len="med"/>
          </a:ln>
        </p:spPr>
        <p:txBody>
          <a:bodyPr>
            <a:spAutoFit/>
          </a:bodyPr>
          <a:lstStyle/>
          <a:p>
            <a:endParaRPr lang="de-DE"/>
          </a:p>
        </p:txBody>
      </p:sp>
      <p:sp>
        <p:nvSpPr>
          <p:cNvPr id="19490" name="Line 37"/>
          <p:cNvSpPr>
            <a:spLocks noChangeShapeType="1"/>
          </p:cNvSpPr>
          <p:nvPr/>
        </p:nvSpPr>
        <p:spPr bwMode="auto">
          <a:xfrm>
            <a:off x="4495800" y="1066800"/>
            <a:ext cx="0" cy="1143000"/>
          </a:xfrm>
          <a:prstGeom prst="line">
            <a:avLst/>
          </a:prstGeom>
          <a:noFill/>
          <a:ln w="38100">
            <a:solidFill>
              <a:srgbClr val="FF0000"/>
            </a:solidFill>
            <a:round/>
            <a:headEnd/>
            <a:tailEnd type="triangle" w="med" len="med"/>
          </a:ln>
        </p:spPr>
        <p:txBody>
          <a:bodyPr>
            <a:spAutoFit/>
          </a:bodyPr>
          <a:lstStyle/>
          <a:p>
            <a:endParaRPr lang="de-DE"/>
          </a:p>
        </p:txBody>
      </p:sp>
      <p:sp>
        <p:nvSpPr>
          <p:cNvPr id="19491" name="Line 38"/>
          <p:cNvSpPr>
            <a:spLocks noChangeShapeType="1"/>
          </p:cNvSpPr>
          <p:nvPr/>
        </p:nvSpPr>
        <p:spPr bwMode="auto">
          <a:xfrm>
            <a:off x="5867400" y="1066800"/>
            <a:ext cx="0" cy="1143000"/>
          </a:xfrm>
          <a:prstGeom prst="line">
            <a:avLst/>
          </a:prstGeom>
          <a:noFill/>
          <a:ln w="38100">
            <a:solidFill>
              <a:srgbClr val="FF0000"/>
            </a:solidFill>
            <a:round/>
            <a:headEnd/>
            <a:tailEnd type="triangle" w="med" len="med"/>
          </a:ln>
        </p:spPr>
        <p:txBody>
          <a:bodyPr>
            <a:spAutoFit/>
          </a:bodyPr>
          <a:lstStyle/>
          <a:p>
            <a:endParaRPr lang="de-DE"/>
          </a:p>
        </p:txBody>
      </p:sp>
      <p:sp>
        <p:nvSpPr>
          <p:cNvPr id="19492" name="Line 39"/>
          <p:cNvSpPr>
            <a:spLocks noChangeShapeType="1"/>
          </p:cNvSpPr>
          <p:nvPr/>
        </p:nvSpPr>
        <p:spPr bwMode="auto">
          <a:xfrm>
            <a:off x="6781800" y="1066800"/>
            <a:ext cx="0" cy="1143000"/>
          </a:xfrm>
          <a:prstGeom prst="line">
            <a:avLst/>
          </a:prstGeom>
          <a:noFill/>
          <a:ln w="38100">
            <a:solidFill>
              <a:srgbClr val="FF0000"/>
            </a:solidFill>
            <a:round/>
            <a:headEnd/>
            <a:tailEnd type="triangle" w="med" len="med"/>
          </a:ln>
        </p:spPr>
        <p:txBody>
          <a:bodyPr>
            <a:spAutoFit/>
          </a:bodyPr>
          <a:lstStyle/>
          <a:p>
            <a:endParaRPr lang="de-DE"/>
          </a:p>
        </p:txBody>
      </p:sp>
      <p:sp>
        <p:nvSpPr>
          <p:cNvPr id="19493" name="Line 40"/>
          <p:cNvSpPr>
            <a:spLocks noChangeShapeType="1"/>
          </p:cNvSpPr>
          <p:nvPr/>
        </p:nvSpPr>
        <p:spPr bwMode="auto">
          <a:xfrm>
            <a:off x="7772400" y="1066800"/>
            <a:ext cx="0" cy="1143000"/>
          </a:xfrm>
          <a:prstGeom prst="line">
            <a:avLst/>
          </a:prstGeom>
          <a:noFill/>
          <a:ln w="38100">
            <a:solidFill>
              <a:srgbClr val="FF0000"/>
            </a:solidFill>
            <a:round/>
            <a:headEnd/>
            <a:tailEnd type="triangle" w="med" len="med"/>
          </a:ln>
        </p:spPr>
        <p:txBody>
          <a:bodyPr>
            <a:spAutoFit/>
          </a:bodyPr>
          <a:lstStyle/>
          <a:p>
            <a:endParaRPr lang="de-DE"/>
          </a:p>
        </p:txBody>
      </p:sp>
      <p:sp>
        <p:nvSpPr>
          <p:cNvPr id="220200" name="Text Box 41"/>
          <p:cNvSpPr txBox="1">
            <a:spLocks noChangeArrowheads="1"/>
          </p:cNvSpPr>
          <p:nvPr/>
        </p:nvSpPr>
        <p:spPr bwMode="auto">
          <a:xfrm>
            <a:off x="152400" y="609600"/>
            <a:ext cx="7848600" cy="4572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algn="ctr" eaLnBrk="1" hangingPunct="1">
              <a:spcBef>
                <a:spcPct val="0"/>
              </a:spcBef>
              <a:defRPr/>
            </a:pPr>
            <a:r>
              <a:rPr lang="de-DE" sz="2000"/>
              <a:t>Supply-Chain-Management (SRM)</a:t>
            </a:r>
          </a:p>
        </p:txBody>
      </p:sp>
      <p:sp>
        <p:nvSpPr>
          <p:cNvPr id="19495" name="Line 49"/>
          <p:cNvSpPr>
            <a:spLocks noChangeShapeType="1"/>
          </p:cNvSpPr>
          <p:nvPr/>
        </p:nvSpPr>
        <p:spPr bwMode="auto">
          <a:xfrm>
            <a:off x="4876800" y="1066800"/>
            <a:ext cx="0" cy="1143000"/>
          </a:xfrm>
          <a:prstGeom prst="line">
            <a:avLst/>
          </a:prstGeom>
          <a:noFill/>
          <a:ln w="38100">
            <a:solidFill>
              <a:srgbClr val="FF0000"/>
            </a:solidFill>
            <a:round/>
            <a:headEnd/>
            <a:tailEnd type="triangle" w="med" len="med"/>
          </a:ln>
        </p:spPr>
        <p:txBody>
          <a:bodyPr>
            <a:spAutoFit/>
          </a:bodyPr>
          <a:lstStyle/>
          <a:p>
            <a:endParaRPr lang="de-DE"/>
          </a:p>
        </p:txBody>
      </p:sp>
      <p:sp>
        <p:nvSpPr>
          <p:cNvPr id="19496" name="Line 50"/>
          <p:cNvSpPr>
            <a:spLocks noChangeShapeType="1"/>
          </p:cNvSpPr>
          <p:nvPr/>
        </p:nvSpPr>
        <p:spPr bwMode="auto">
          <a:xfrm>
            <a:off x="762000" y="1066800"/>
            <a:ext cx="0" cy="1143000"/>
          </a:xfrm>
          <a:prstGeom prst="line">
            <a:avLst/>
          </a:prstGeom>
          <a:noFill/>
          <a:ln w="38100">
            <a:solidFill>
              <a:srgbClr val="FF0000"/>
            </a:solidFill>
            <a:round/>
            <a:headEnd/>
            <a:tailEnd type="triangle" w="med" len="med"/>
          </a:ln>
        </p:spPr>
        <p:txBody>
          <a:bodyPr>
            <a:spAutoFit/>
          </a:bodyPr>
          <a:lstStyle/>
          <a:p>
            <a:endParaRPr lang="de-DE"/>
          </a:p>
        </p:txBody>
      </p:sp>
      <p:sp>
        <p:nvSpPr>
          <p:cNvPr id="19497" name="Line 51"/>
          <p:cNvSpPr>
            <a:spLocks noChangeShapeType="1"/>
          </p:cNvSpPr>
          <p:nvPr/>
        </p:nvSpPr>
        <p:spPr bwMode="auto">
          <a:xfrm flipH="1">
            <a:off x="8001000" y="2438400"/>
            <a:ext cx="457200" cy="0"/>
          </a:xfrm>
          <a:prstGeom prst="line">
            <a:avLst/>
          </a:prstGeom>
          <a:noFill/>
          <a:ln w="38100">
            <a:solidFill>
              <a:srgbClr val="0000FF"/>
            </a:solidFill>
            <a:round/>
            <a:headEnd/>
            <a:tailEnd type="triangle" w="med" len="med"/>
          </a:ln>
        </p:spPr>
        <p:txBody>
          <a:bodyPr>
            <a:spAutoFit/>
          </a:bodyPr>
          <a:lstStyle/>
          <a:p>
            <a:endParaRPr lang="de-DE"/>
          </a:p>
        </p:txBody>
      </p:sp>
      <p:sp>
        <p:nvSpPr>
          <p:cNvPr id="19498" name="Line 52"/>
          <p:cNvSpPr>
            <a:spLocks noChangeShapeType="1"/>
          </p:cNvSpPr>
          <p:nvPr/>
        </p:nvSpPr>
        <p:spPr bwMode="auto">
          <a:xfrm>
            <a:off x="8458200" y="2438400"/>
            <a:ext cx="0" cy="381000"/>
          </a:xfrm>
          <a:prstGeom prst="line">
            <a:avLst/>
          </a:prstGeom>
          <a:noFill/>
          <a:ln w="38100">
            <a:solidFill>
              <a:srgbClr val="0000FF"/>
            </a:solidFill>
            <a:round/>
            <a:headEnd/>
            <a:tailEnd/>
          </a:ln>
        </p:spPr>
        <p:txBody>
          <a:bodyPr>
            <a:spAutoFit/>
          </a:bodyPr>
          <a:lstStyle/>
          <a:p>
            <a:endParaRPr lang="de-DE"/>
          </a:p>
        </p:txBody>
      </p:sp>
      <p:sp>
        <p:nvSpPr>
          <p:cNvPr id="19499" name="Line 53"/>
          <p:cNvSpPr>
            <a:spLocks noChangeShapeType="1"/>
          </p:cNvSpPr>
          <p:nvPr/>
        </p:nvSpPr>
        <p:spPr bwMode="auto">
          <a:xfrm>
            <a:off x="3429000" y="1066800"/>
            <a:ext cx="0" cy="1143000"/>
          </a:xfrm>
          <a:prstGeom prst="line">
            <a:avLst/>
          </a:prstGeom>
          <a:noFill/>
          <a:ln w="38100">
            <a:solidFill>
              <a:srgbClr val="FF0000"/>
            </a:solidFill>
            <a:round/>
            <a:headEnd/>
            <a:tailEnd type="triangle" w="med" len="med"/>
          </a:ln>
        </p:spPr>
        <p:txBody>
          <a:bodyPr>
            <a:spAutoFit/>
          </a:bodyPr>
          <a:lstStyle/>
          <a:p>
            <a:endParaRPr lang="de-DE"/>
          </a:p>
        </p:txBody>
      </p:sp>
      <p:sp>
        <p:nvSpPr>
          <p:cNvPr id="19500" name="Line 54"/>
          <p:cNvSpPr>
            <a:spLocks noChangeShapeType="1"/>
          </p:cNvSpPr>
          <p:nvPr/>
        </p:nvSpPr>
        <p:spPr bwMode="auto">
          <a:xfrm>
            <a:off x="609600" y="5867400"/>
            <a:ext cx="7848600" cy="0"/>
          </a:xfrm>
          <a:prstGeom prst="line">
            <a:avLst/>
          </a:prstGeom>
          <a:noFill/>
          <a:ln w="76200">
            <a:solidFill>
              <a:schemeClr val="tx1"/>
            </a:solidFill>
            <a:round/>
            <a:headEnd/>
            <a:tailEnd type="triangle" w="med" len="med"/>
          </a:ln>
        </p:spPr>
        <p:txBody>
          <a:bodyPr>
            <a:spAutoFit/>
          </a:bodyPr>
          <a:lstStyle/>
          <a:p>
            <a:endParaRPr lang="de-DE"/>
          </a:p>
        </p:txBody>
      </p:sp>
      <p:sp>
        <p:nvSpPr>
          <p:cNvPr id="19501" name="Text Box 55"/>
          <p:cNvSpPr txBox="1">
            <a:spLocks noChangeArrowheads="1"/>
          </p:cNvSpPr>
          <p:nvPr/>
        </p:nvSpPr>
        <p:spPr bwMode="auto">
          <a:xfrm>
            <a:off x="3962400" y="4343400"/>
            <a:ext cx="1524000" cy="314325"/>
          </a:xfrm>
          <a:prstGeom prst="rect">
            <a:avLst/>
          </a:prstGeom>
          <a:solidFill>
            <a:srgbClr val="CCFFCC"/>
          </a:solidFill>
          <a:ln w="9525">
            <a:solidFill>
              <a:schemeClr val="tx1"/>
            </a:solidFill>
            <a:miter lim="800000"/>
            <a:headEnd/>
            <a:tailEnd/>
          </a:ln>
        </p:spPr>
        <p:txBody>
          <a:bodyPr>
            <a:spAutoFit/>
          </a:bodyPr>
          <a:lstStyle/>
          <a:p>
            <a:pPr algn="ctr" eaLnBrk="1" hangingPunct="1">
              <a:spcBef>
                <a:spcPct val="0"/>
              </a:spcBef>
            </a:pPr>
            <a:r>
              <a:rPr lang="de-DE" b="0"/>
              <a:t>Vernetzung</a:t>
            </a:r>
          </a:p>
        </p:txBody>
      </p:sp>
      <p:sp>
        <p:nvSpPr>
          <p:cNvPr id="19502" name="Text Box 57"/>
          <p:cNvSpPr txBox="1">
            <a:spLocks noChangeArrowheads="1"/>
          </p:cNvSpPr>
          <p:nvPr/>
        </p:nvSpPr>
        <p:spPr bwMode="auto">
          <a:xfrm>
            <a:off x="1752600" y="4343400"/>
            <a:ext cx="1371600" cy="314325"/>
          </a:xfrm>
          <a:prstGeom prst="rect">
            <a:avLst/>
          </a:prstGeom>
          <a:solidFill>
            <a:srgbClr val="CCFFCC"/>
          </a:solidFill>
          <a:ln w="9525">
            <a:solidFill>
              <a:schemeClr val="tx1"/>
            </a:solidFill>
            <a:miter lim="800000"/>
            <a:headEnd/>
            <a:tailEnd/>
          </a:ln>
        </p:spPr>
        <p:txBody>
          <a:bodyPr>
            <a:spAutoFit/>
          </a:bodyPr>
          <a:lstStyle/>
          <a:p>
            <a:pPr algn="ctr" eaLnBrk="1" hangingPunct="1">
              <a:spcBef>
                <a:spcPct val="0"/>
              </a:spcBef>
            </a:pPr>
            <a:r>
              <a:rPr lang="de-DE" b="0"/>
              <a:t>Vernetzung</a:t>
            </a:r>
          </a:p>
        </p:txBody>
      </p:sp>
      <p:sp>
        <p:nvSpPr>
          <p:cNvPr id="19503" name="Text Box 58"/>
          <p:cNvSpPr txBox="1">
            <a:spLocks noChangeArrowheads="1"/>
          </p:cNvSpPr>
          <p:nvPr/>
        </p:nvSpPr>
        <p:spPr bwMode="auto">
          <a:xfrm>
            <a:off x="6629400" y="4343400"/>
            <a:ext cx="1371600" cy="314325"/>
          </a:xfrm>
          <a:prstGeom prst="rect">
            <a:avLst/>
          </a:prstGeom>
          <a:solidFill>
            <a:srgbClr val="CCFFCC"/>
          </a:solidFill>
          <a:ln w="9525">
            <a:solidFill>
              <a:schemeClr val="tx1"/>
            </a:solidFill>
            <a:miter lim="800000"/>
            <a:headEnd/>
            <a:tailEnd/>
          </a:ln>
        </p:spPr>
        <p:txBody>
          <a:bodyPr>
            <a:spAutoFit/>
          </a:bodyPr>
          <a:lstStyle/>
          <a:p>
            <a:pPr algn="ctr" eaLnBrk="1" hangingPunct="1">
              <a:spcBef>
                <a:spcPct val="0"/>
              </a:spcBef>
            </a:pPr>
            <a:r>
              <a:rPr lang="de-DE" b="0"/>
              <a:t>Vernetzung</a:t>
            </a:r>
          </a:p>
        </p:txBody>
      </p:sp>
      <p:sp>
        <p:nvSpPr>
          <p:cNvPr id="220210" name="Text Box 41"/>
          <p:cNvSpPr txBox="1">
            <a:spLocks noChangeArrowheads="1"/>
          </p:cNvSpPr>
          <p:nvPr/>
        </p:nvSpPr>
        <p:spPr bwMode="auto">
          <a:xfrm>
            <a:off x="152400" y="2209800"/>
            <a:ext cx="7848600" cy="457200"/>
          </a:xfrm>
          <a:prstGeom prst="rect">
            <a:avLst/>
          </a:prstGeom>
          <a:solidFill>
            <a:srgbClr val="FEF0D8"/>
          </a:solidFill>
          <a:ln w="9525">
            <a:solidFill>
              <a:schemeClr val="tx1"/>
            </a:solidFill>
            <a:miter lim="800000"/>
            <a:headEnd/>
            <a:tailEnd/>
          </a:ln>
          <a:effectLst>
            <a:outerShdw dist="35921" dir="2700000" algn="ctr" rotWithShape="0">
              <a:schemeClr val="bg2"/>
            </a:outerShdw>
          </a:effectLst>
        </p:spPr>
        <p:txBody>
          <a:bodyPr anchor="ctr"/>
          <a:lstStyle/>
          <a:p>
            <a:pPr algn="ctr" eaLnBrk="1" hangingPunct="1">
              <a:spcBef>
                <a:spcPct val="0"/>
              </a:spcBef>
              <a:defRPr/>
            </a:pPr>
            <a:r>
              <a:rPr lang="de-DE" sz="2000"/>
              <a:t>Supply-Chain</a:t>
            </a:r>
          </a:p>
        </p:txBody>
      </p:sp>
      <p:graphicFrame>
        <p:nvGraphicFramePr>
          <p:cNvPr id="19462" name="Object 51"/>
          <p:cNvGraphicFramePr>
            <a:graphicFrameLocks noChangeAspect="1"/>
          </p:cNvGraphicFramePr>
          <p:nvPr/>
        </p:nvGraphicFramePr>
        <p:xfrm>
          <a:off x="3886200" y="2895600"/>
          <a:ext cx="1752600" cy="1038225"/>
        </p:xfrm>
        <a:graphic>
          <a:graphicData uri="http://schemas.openxmlformats.org/presentationml/2006/ole">
            <p:oleObj spid="_x0000_s19462" name="Paint Shop Pro Image" r:id="rId8" imgW="5209756" imgH="3570732" progId="">
              <p:embed/>
            </p:oleObj>
          </a:graphicData>
        </a:graphic>
      </p:graphicFrame>
      <p:sp>
        <p:nvSpPr>
          <p:cNvPr id="19505" name="Line 24"/>
          <p:cNvSpPr>
            <a:spLocks noChangeShapeType="1"/>
          </p:cNvSpPr>
          <p:nvPr/>
        </p:nvSpPr>
        <p:spPr bwMode="auto">
          <a:xfrm flipH="1">
            <a:off x="3886200" y="3733800"/>
            <a:ext cx="533400" cy="457200"/>
          </a:xfrm>
          <a:prstGeom prst="line">
            <a:avLst/>
          </a:prstGeom>
          <a:noFill/>
          <a:ln w="28575">
            <a:solidFill>
              <a:schemeClr val="tx1"/>
            </a:solidFill>
            <a:round/>
            <a:headEnd/>
            <a:tailEnd/>
          </a:ln>
        </p:spPr>
        <p:txBody>
          <a:bodyPr>
            <a:spAutoFit/>
          </a:bodyPr>
          <a:lstStyle/>
          <a:p>
            <a:endParaRPr lang="de-DE"/>
          </a:p>
        </p:txBody>
      </p:sp>
      <p:sp>
        <p:nvSpPr>
          <p:cNvPr id="19506" name="Line 25"/>
          <p:cNvSpPr>
            <a:spLocks noChangeShapeType="1"/>
          </p:cNvSpPr>
          <p:nvPr/>
        </p:nvSpPr>
        <p:spPr bwMode="auto">
          <a:xfrm>
            <a:off x="5257800" y="3733800"/>
            <a:ext cx="457200" cy="533400"/>
          </a:xfrm>
          <a:prstGeom prst="line">
            <a:avLst/>
          </a:prstGeom>
          <a:noFill/>
          <a:ln w="28575">
            <a:solidFill>
              <a:schemeClr val="tx1"/>
            </a:solidFill>
            <a:round/>
            <a:headEnd/>
            <a:tailEnd/>
          </a:ln>
        </p:spPr>
        <p:txBody>
          <a:bodyPr>
            <a:spAutoFit/>
          </a:bodyPr>
          <a:lstStyle/>
          <a:p>
            <a:endParaRPr lang="de-DE"/>
          </a:p>
        </p:txBody>
      </p:sp>
      <p:sp>
        <p:nvSpPr>
          <p:cNvPr id="19508" name="Rectangle 11"/>
          <p:cNvSpPr>
            <a:spLocks noChangeArrowheads="1"/>
          </p:cNvSpPr>
          <p:nvPr/>
        </p:nvSpPr>
        <p:spPr bwMode="auto">
          <a:xfrm>
            <a:off x="8686800" y="65373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0210"/>
                                        </p:tgtEl>
                                        <p:attrNameLst>
                                          <p:attrName>style.visibility</p:attrName>
                                        </p:attrNameLst>
                                      </p:cBhvr>
                                      <p:to>
                                        <p:strVal val="visible"/>
                                      </p:to>
                                    </p:set>
                                    <p:animEffect transition="in" filter="wipe(left)">
                                      <p:cBhvr>
                                        <p:cTn id="7" dur="500"/>
                                        <p:tgtEl>
                                          <p:spTgt spid="2202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500"/>
                                        </p:tgtEl>
                                        <p:attrNameLst>
                                          <p:attrName>style.visibility</p:attrName>
                                        </p:attrNameLst>
                                      </p:cBhvr>
                                      <p:to>
                                        <p:strVal val="visible"/>
                                      </p:to>
                                    </p:set>
                                    <p:animEffect transition="in" filter="wipe(left)">
                                      <p:cBhvr>
                                        <p:cTn id="11" dur="500"/>
                                        <p:tgtEl>
                                          <p:spTgt spid="1950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9486"/>
                                        </p:tgtEl>
                                        <p:attrNameLst>
                                          <p:attrName>style.visibility</p:attrName>
                                        </p:attrNameLst>
                                      </p:cBhvr>
                                      <p:to>
                                        <p:strVal val="visible"/>
                                      </p:to>
                                    </p:set>
                                    <p:animEffect transition="in" filter="wipe(up)">
                                      <p:cBhvr>
                                        <p:cTn id="15" dur="500"/>
                                        <p:tgtEl>
                                          <p:spTgt spid="1948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9487"/>
                                        </p:tgtEl>
                                        <p:attrNameLst>
                                          <p:attrName>style.visibility</p:attrName>
                                        </p:attrNameLst>
                                      </p:cBhvr>
                                      <p:to>
                                        <p:strVal val="visible"/>
                                      </p:to>
                                    </p:set>
                                    <p:animEffect transition="in" filter="wipe(up)">
                                      <p:cBhvr>
                                        <p:cTn id="19" dur="500"/>
                                        <p:tgtEl>
                                          <p:spTgt spid="1948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9462"/>
                                        </p:tgtEl>
                                        <p:attrNameLst>
                                          <p:attrName>style.visibility</p:attrName>
                                        </p:attrNameLst>
                                      </p:cBhvr>
                                      <p:to>
                                        <p:strVal val="visible"/>
                                      </p:to>
                                    </p:set>
                                    <p:animEffect transition="in" filter="wipe(left)">
                                      <p:cBhvr>
                                        <p:cTn id="23" dur="500"/>
                                        <p:tgtEl>
                                          <p:spTgt spid="1946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9463"/>
                                        </p:tgtEl>
                                        <p:attrNameLst>
                                          <p:attrName>style.visibility</p:attrName>
                                        </p:attrNameLst>
                                      </p:cBhvr>
                                      <p:to>
                                        <p:strVal val="visible"/>
                                      </p:to>
                                    </p:set>
                                    <p:animEffect transition="in" filter="wipe(left)">
                                      <p:cBhvr>
                                        <p:cTn id="27" dur="500"/>
                                        <p:tgtEl>
                                          <p:spTgt spid="1946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9459"/>
                                        </p:tgtEl>
                                        <p:attrNameLst>
                                          <p:attrName>style.visibility</p:attrName>
                                        </p:attrNameLst>
                                      </p:cBhvr>
                                      <p:to>
                                        <p:strVal val="visible"/>
                                      </p:to>
                                    </p:set>
                                    <p:animEffect transition="in" filter="wipe(left)">
                                      <p:cBhvr>
                                        <p:cTn id="32" dur="500"/>
                                        <p:tgtEl>
                                          <p:spTgt spid="19459"/>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19466"/>
                                        </p:tgtEl>
                                        <p:attrNameLst>
                                          <p:attrName>style.visibility</p:attrName>
                                        </p:attrNameLst>
                                      </p:cBhvr>
                                      <p:to>
                                        <p:strVal val="visible"/>
                                      </p:to>
                                    </p:set>
                                    <p:animEffect transition="in" filter="wipe(left)">
                                      <p:cBhvr>
                                        <p:cTn id="36" dur="500"/>
                                        <p:tgtEl>
                                          <p:spTgt spid="19466"/>
                                        </p:tgtEl>
                                      </p:cBhvr>
                                    </p:animEffect>
                                  </p:childTnLst>
                                </p:cTn>
                              </p:par>
                            </p:childTnLst>
                          </p:cTn>
                        </p:par>
                        <p:par>
                          <p:cTn id="37" fill="hold">
                            <p:stCondLst>
                              <p:cond delay="1000"/>
                            </p:stCondLst>
                            <p:childTnLst>
                              <p:par>
                                <p:cTn id="38" presetID="22" presetClass="entr" presetSubtype="8" fill="hold" nodeType="afterEffect">
                                  <p:stCondLst>
                                    <p:cond delay="0"/>
                                  </p:stCondLst>
                                  <p:childTnLst>
                                    <p:set>
                                      <p:cBhvr>
                                        <p:cTn id="39" dur="1" fill="hold">
                                          <p:stCondLst>
                                            <p:cond delay="0"/>
                                          </p:stCondLst>
                                        </p:cTn>
                                        <p:tgtEl>
                                          <p:spTgt spid="19460"/>
                                        </p:tgtEl>
                                        <p:attrNameLst>
                                          <p:attrName>style.visibility</p:attrName>
                                        </p:attrNameLst>
                                      </p:cBhvr>
                                      <p:to>
                                        <p:strVal val="visible"/>
                                      </p:to>
                                    </p:set>
                                    <p:animEffect transition="in" filter="wipe(left)">
                                      <p:cBhvr>
                                        <p:cTn id="40" dur="500"/>
                                        <p:tgtEl>
                                          <p:spTgt spid="19460"/>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19464"/>
                                        </p:tgtEl>
                                        <p:attrNameLst>
                                          <p:attrName>style.visibility</p:attrName>
                                        </p:attrNameLst>
                                      </p:cBhvr>
                                      <p:to>
                                        <p:strVal val="visible"/>
                                      </p:to>
                                    </p:set>
                                    <p:animEffect transition="in" filter="wipe(left)">
                                      <p:cBhvr>
                                        <p:cTn id="44" dur="500"/>
                                        <p:tgtEl>
                                          <p:spTgt spid="19464"/>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19483"/>
                                        </p:tgtEl>
                                        <p:attrNameLst>
                                          <p:attrName>style.visibility</p:attrName>
                                        </p:attrNameLst>
                                      </p:cBhvr>
                                      <p:to>
                                        <p:strVal val="visible"/>
                                      </p:to>
                                    </p:set>
                                    <p:animEffect transition="in" filter="wipe(left)">
                                      <p:cBhvr>
                                        <p:cTn id="48" dur="500"/>
                                        <p:tgtEl>
                                          <p:spTgt spid="19483"/>
                                        </p:tgtEl>
                                      </p:cBhvr>
                                    </p:animEffect>
                                  </p:childTnLst>
                                </p:cTn>
                              </p:par>
                            </p:childTnLst>
                          </p:cTn>
                        </p:par>
                        <p:par>
                          <p:cTn id="49" fill="hold">
                            <p:stCondLst>
                              <p:cond delay="2500"/>
                            </p:stCondLst>
                            <p:childTnLst>
                              <p:par>
                                <p:cTn id="50" presetID="22" presetClass="entr" presetSubtype="8" fill="hold" grpId="0" nodeType="afterEffect">
                                  <p:stCondLst>
                                    <p:cond delay="0"/>
                                  </p:stCondLst>
                                  <p:childTnLst>
                                    <p:set>
                                      <p:cBhvr>
                                        <p:cTn id="51" dur="1" fill="hold">
                                          <p:stCondLst>
                                            <p:cond delay="0"/>
                                          </p:stCondLst>
                                        </p:cTn>
                                        <p:tgtEl>
                                          <p:spTgt spid="19482"/>
                                        </p:tgtEl>
                                        <p:attrNameLst>
                                          <p:attrName>style.visibility</p:attrName>
                                        </p:attrNameLst>
                                      </p:cBhvr>
                                      <p:to>
                                        <p:strVal val="visible"/>
                                      </p:to>
                                    </p:set>
                                    <p:animEffect transition="in" filter="wipe(left)">
                                      <p:cBhvr>
                                        <p:cTn id="52" dur="500"/>
                                        <p:tgtEl>
                                          <p:spTgt spid="1948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19476"/>
                                        </p:tgtEl>
                                        <p:attrNameLst>
                                          <p:attrName>style.visibility</p:attrName>
                                        </p:attrNameLst>
                                      </p:cBhvr>
                                      <p:to>
                                        <p:strVal val="visible"/>
                                      </p:to>
                                    </p:set>
                                    <p:animEffect transition="in" filter="wipe(up)">
                                      <p:cBhvr>
                                        <p:cTn id="57" dur="500"/>
                                        <p:tgtEl>
                                          <p:spTgt spid="19476"/>
                                        </p:tgtEl>
                                      </p:cBhvr>
                                    </p:animEffect>
                                  </p:childTnLst>
                                </p:cTn>
                              </p:par>
                            </p:childTnLst>
                          </p:cTn>
                        </p:par>
                        <p:par>
                          <p:cTn id="58" fill="hold">
                            <p:stCondLst>
                              <p:cond delay="500"/>
                            </p:stCondLst>
                            <p:childTnLst>
                              <p:par>
                                <p:cTn id="59" presetID="22" presetClass="entr" presetSubtype="1" fill="hold" grpId="0" nodeType="afterEffect">
                                  <p:stCondLst>
                                    <p:cond delay="0"/>
                                  </p:stCondLst>
                                  <p:childTnLst>
                                    <p:set>
                                      <p:cBhvr>
                                        <p:cTn id="60" dur="1" fill="hold">
                                          <p:stCondLst>
                                            <p:cond delay="0"/>
                                          </p:stCondLst>
                                        </p:cTn>
                                        <p:tgtEl>
                                          <p:spTgt spid="19470"/>
                                        </p:tgtEl>
                                        <p:attrNameLst>
                                          <p:attrName>style.visibility</p:attrName>
                                        </p:attrNameLst>
                                      </p:cBhvr>
                                      <p:to>
                                        <p:strVal val="visible"/>
                                      </p:to>
                                    </p:set>
                                    <p:animEffect transition="in" filter="wipe(up)">
                                      <p:cBhvr>
                                        <p:cTn id="61" dur="500"/>
                                        <p:tgtEl>
                                          <p:spTgt spid="19470"/>
                                        </p:tgtEl>
                                      </p:cBhvr>
                                    </p:animEffect>
                                  </p:childTnLst>
                                </p:cTn>
                              </p:par>
                            </p:childTnLst>
                          </p:cTn>
                        </p:par>
                        <p:par>
                          <p:cTn id="62" fill="hold">
                            <p:stCondLst>
                              <p:cond delay="1000"/>
                            </p:stCondLst>
                            <p:childTnLst>
                              <p:par>
                                <p:cTn id="63" presetID="22" presetClass="entr" presetSubtype="1" fill="hold" grpId="0" nodeType="afterEffect">
                                  <p:stCondLst>
                                    <p:cond delay="0"/>
                                  </p:stCondLst>
                                  <p:childTnLst>
                                    <p:set>
                                      <p:cBhvr>
                                        <p:cTn id="64" dur="1" fill="hold">
                                          <p:stCondLst>
                                            <p:cond delay="0"/>
                                          </p:stCondLst>
                                        </p:cTn>
                                        <p:tgtEl>
                                          <p:spTgt spid="19477"/>
                                        </p:tgtEl>
                                        <p:attrNameLst>
                                          <p:attrName>style.visibility</p:attrName>
                                        </p:attrNameLst>
                                      </p:cBhvr>
                                      <p:to>
                                        <p:strVal val="visible"/>
                                      </p:to>
                                    </p:set>
                                    <p:animEffect transition="in" filter="wipe(up)">
                                      <p:cBhvr>
                                        <p:cTn id="65" dur="500"/>
                                        <p:tgtEl>
                                          <p:spTgt spid="19477"/>
                                        </p:tgtEl>
                                      </p:cBhvr>
                                    </p:animEffect>
                                  </p:childTnLst>
                                </p:cTn>
                              </p:par>
                            </p:childTnLst>
                          </p:cTn>
                        </p:par>
                        <p:par>
                          <p:cTn id="66" fill="hold">
                            <p:stCondLst>
                              <p:cond delay="1500"/>
                            </p:stCondLst>
                            <p:childTnLst>
                              <p:par>
                                <p:cTn id="67" presetID="22" presetClass="entr" presetSubtype="1" fill="hold" grpId="0" nodeType="afterEffect">
                                  <p:stCondLst>
                                    <p:cond delay="0"/>
                                  </p:stCondLst>
                                  <p:childTnLst>
                                    <p:set>
                                      <p:cBhvr>
                                        <p:cTn id="68" dur="1" fill="hold">
                                          <p:stCondLst>
                                            <p:cond delay="0"/>
                                          </p:stCondLst>
                                        </p:cTn>
                                        <p:tgtEl>
                                          <p:spTgt spid="19471"/>
                                        </p:tgtEl>
                                        <p:attrNameLst>
                                          <p:attrName>style.visibility</p:attrName>
                                        </p:attrNameLst>
                                      </p:cBhvr>
                                      <p:to>
                                        <p:strVal val="visible"/>
                                      </p:to>
                                    </p:set>
                                    <p:animEffect transition="in" filter="wipe(up)">
                                      <p:cBhvr>
                                        <p:cTn id="69" dur="500"/>
                                        <p:tgtEl>
                                          <p:spTgt spid="19471"/>
                                        </p:tgtEl>
                                      </p:cBhvr>
                                    </p:animEffect>
                                  </p:childTnLst>
                                </p:cTn>
                              </p:par>
                            </p:childTnLst>
                          </p:cTn>
                        </p:par>
                        <p:par>
                          <p:cTn id="70" fill="hold">
                            <p:stCondLst>
                              <p:cond delay="2000"/>
                            </p:stCondLst>
                            <p:childTnLst>
                              <p:par>
                                <p:cTn id="71" presetID="22" presetClass="entr" presetSubtype="8" fill="hold" grpId="0" nodeType="afterEffect">
                                  <p:stCondLst>
                                    <p:cond delay="0"/>
                                  </p:stCondLst>
                                  <p:childTnLst>
                                    <p:set>
                                      <p:cBhvr>
                                        <p:cTn id="72" dur="1" fill="hold">
                                          <p:stCondLst>
                                            <p:cond delay="0"/>
                                          </p:stCondLst>
                                        </p:cTn>
                                        <p:tgtEl>
                                          <p:spTgt spid="19502"/>
                                        </p:tgtEl>
                                        <p:attrNameLst>
                                          <p:attrName>style.visibility</p:attrName>
                                        </p:attrNameLst>
                                      </p:cBhvr>
                                      <p:to>
                                        <p:strVal val="visible"/>
                                      </p:to>
                                    </p:set>
                                    <p:animEffect transition="in" filter="wipe(left)">
                                      <p:cBhvr>
                                        <p:cTn id="73" dur="500"/>
                                        <p:tgtEl>
                                          <p:spTgt spid="19502"/>
                                        </p:tgtEl>
                                      </p:cBhvr>
                                    </p:animEffect>
                                  </p:childTnLst>
                                </p:cTn>
                              </p:par>
                            </p:childTnLst>
                          </p:cTn>
                        </p:par>
                        <p:par>
                          <p:cTn id="74" fill="hold">
                            <p:stCondLst>
                              <p:cond delay="2500"/>
                            </p:stCondLst>
                            <p:childTnLst>
                              <p:par>
                                <p:cTn id="75" presetID="22" presetClass="entr" presetSubtype="1" fill="hold" grpId="0" nodeType="afterEffect">
                                  <p:stCondLst>
                                    <p:cond delay="0"/>
                                  </p:stCondLst>
                                  <p:childTnLst>
                                    <p:set>
                                      <p:cBhvr>
                                        <p:cTn id="76" dur="1" fill="hold">
                                          <p:stCondLst>
                                            <p:cond delay="0"/>
                                          </p:stCondLst>
                                        </p:cTn>
                                        <p:tgtEl>
                                          <p:spTgt spid="19478"/>
                                        </p:tgtEl>
                                        <p:attrNameLst>
                                          <p:attrName>style.visibility</p:attrName>
                                        </p:attrNameLst>
                                      </p:cBhvr>
                                      <p:to>
                                        <p:strVal val="visible"/>
                                      </p:to>
                                    </p:set>
                                    <p:animEffect transition="in" filter="wipe(up)">
                                      <p:cBhvr>
                                        <p:cTn id="77" dur="500"/>
                                        <p:tgtEl>
                                          <p:spTgt spid="19478"/>
                                        </p:tgtEl>
                                      </p:cBhvr>
                                    </p:animEffect>
                                  </p:childTnLst>
                                </p:cTn>
                              </p:par>
                            </p:childTnLst>
                          </p:cTn>
                        </p:par>
                        <p:par>
                          <p:cTn id="78" fill="hold">
                            <p:stCondLst>
                              <p:cond delay="3000"/>
                            </p:stCondLst>
                            <p:childTnLst>
                              <p:par>
                                <p:cTn id="79" presetID="22" presetClass="entr" presetSubtype="1" fill="hold" grpId="0" nodeType="afterEffect">
                                  <p:stCondLst>
                                    <p:cond delay="0"/>
                                  </p:stCondLst>
                                  <p:childTnLst>
                                    <p:set>
                                      <p:cBhvr>
                                        <p:cTn id="80" dur="1" fill="hold">
                                          <p:stCondLst>
                                            <p:cond delay="0"/>
                                          </p:stCondLst>
                                        </p:cTn>
                                        <p:tgtEl>
                                          <p:spTgt spid="19468"/>
                                        </p:tgtEl>
                                        <p:attrNameLst>
                                          <p:attrName>style.visibility</p:attrName>
                                        </p:attrNameLst>
                                      </p:cBhvr>
                                      <p:to>
                                        <p:strVal val="visible"/>
                                      </p:to>
                                    </p:set>
                                    <p:animEffect transition="in" filter="wipe(up)">
                                      <p:cBhvr>
                                        <p:cTn id="81" dur="500"/>
                                        <p:tgtEl>
                                          <p:spTgt spid="19468"/>
                                        </p:tgtEl>
                                      </p:cBhvr>
                                    </p:animEffect>
                                  </p:childTnLst>
                                </p:cTn>
                              </p:par>
                            </p:childTnLst>
                          </p:cTn>
                        </p:par>
                        <p:par>
                          <p:cTn id="82" fill="hold">
                            <p:stCondLst>
                              <p:cond delay="3500"/>
                            </p:stCondLst>
                            <p:childTnLst>
                              <p:par>
                                <p:cTn id="83" presetID="22" presetClass="entr" presetSubtype="1" fill="hold" grpId="0" nodeType="afterEffect">
                                  <p:stCondLst>
                                    <p:cond delay="0"/>
                                  </p:stCondLst>
                                  <p:childTnLst>
                                    <p:set>
                                      <p:cBhvr>
                                        <p:cTn id="84" dur="1" fill="hold">
                                          <p:stCondLst>
                                            <p:cond delay="0"/>
                                          </p:stCondLst>
                                        </p:cTn>
                                        <p:tgtEl>
                                          <p:spTgt spid="19505"/>
                                        </p:tgtEl>
                                        <p:attrNameLst>
                                          <p:attrName>style.visibility</p:attrName>
                                        </p:attrNameLst>
                                      </p:cBhvr>
                                      <p:to>
                                        <p:strVal val="visible"/>
                                      </p:to>
                                    </p:set>
                                    <p:animEffect transition="in" filter="wipe(up)">
                                      <p:cBhvr>
                                        <p:cTn id="85" dur="500"/>
                                        <p:tgtEl>
                                          <p:spTgt spid="19505"/>
                                        </p:tgtEl>
                                      </p:cBhvr>
                                    </p:animEffect>
                                  </p:childTnLst>
                                </p:cTn>
                              </p:par>
                            </p:childTnLst>
                          </p:cTn>
                        </p:par>
                        <p:par>
                          <p:cTn id="86" fill="hold">
                            <p:stCondLst>
                              <p:cond delay="4000"/>
                            </p:stCondLst>
                            <p:childTnLst>
                              <p:par>
                                <p:cTn id="87" presetID="22" presetClass="entr" presetSubtype="1" fill="hold" grpId="0" nodeType="afterEffect">
                                  <p:stCondLst>
                                    <p:cond delay="0"/>
                                  </p:stCondLst>
                                  <p:childTnLst>
                                    <p:set>
                                      <p:cBhvr>
                                        <p:cTn id="88" dur="1" fill="hold">
                                          <p:stCondLst>
                                            <p:cond delay="0"/>
                                          </p:stCondLst>
                                        </p:cTn>
                                        <p:tgtEl>
                                          <p:spTgt spid="19469"/>
                                        </p:tgtEl>
                                        <p:attrNameLst>
                                          <p:attrName>style.visibility</p:attrName>
                                        </p:attrNameLst>
                                      </p:cBhvr>
                                      <p:to>
                                        <p:strVal val="visible"/>
                                      </p:to>
                                    </p:set>
                                    <p:animEffect transition="in" filter="wipe(up)">
                                      <p:cBhvr>
                                        <p:cTn id="89" dur="500"/>
                                        <p:tgtEl>
                                          <p:spTgt spid="19469"/>
                                        </p:tgtEl>
                                      </p:cBhvr>
                                    </p:animEffect>
                                  </p:childTnLst>
                                </p:cTn>
                              </p:par>
                            </p:childTnLst>
                          </p:cTn>
                        </p:par>
                        <p:par>
                          <p:cTn id="90" fill="hold">
                            <p:stCondLst>
                              <p:cond delay="4500"/>
                            </p:stCondLst>
                            <p:childTnLst>
                              <p:par>
                                <p:cTn id="91" presetID="22" presetClass="entr" presetSubtype="8" fill="hold" grpId="0" nodeType="afterEffect">
                                  <p:stCondLst>
                                    <p:cond delay="0"/>
                                  </p:stCondLst>
                                  <p:childTnLst>
                                    <p:set>
                                      <p:cBhvr>
                                        <p:cTn id="92" dur="1" fill="hold">
                                          <p:stCondLst>
                                            <p:cond delay="0"/>
                                          </p:stCondLst>
                                        </p:cTn>
                                        <p:tgtEl>
                                          <p:spTgt spid="19501"/>
                                        </p:tgtEl>
                                        <p:attrNameLst>
                                          <p:attrName>style.visibility</p:attrName>
                                        </p:attrNameLst>
                                      </p:cBhvr>
                                      <p:to>
                                        <p:strVal val="visible"/>
                                      </p:to>
                                    </p:set>
                                    <p:animEffect transition="in" filter="wipe(left)">
                                      <p:cBhvr>
                                        <p:cTn id="93" dur="500"/>
                                        <p:tgtEl>
                                          <p:spTgt spid="19501"/>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19465"/>
                                        </p:tgtEl>
                                        <p:attrNameLst>
                                          <p:attrName>style.visibility</p:attrName>
                                        </p:attrNameLst>
                                      </p:cBhvr>
                                      <p:to>
                                        <p:strVal val="visible"/>
                                      </p:to>
                                    </p:set>
                                    <p:animEffect transition="in" filter="wipe(left)">
                                      <p:cBhvr>
                                        <p:cTn id="98" dur="500"/>
                                        <p:tgtEl>
                                          <p:spTgt spid="19465"/>
                                        </p:tgtEl>
                                      </p:cBhvr>
                                    </p:animEffect>
                                  </p:childTnLst>
                                </p:cTn>
                              </p:par>
                            </p:childTnLst>
                          </p:cTn>
                        </p:par>
                        <p:par>
                          <p:cTn id="99" fill="hold">
                            <p:stCondLst>
                              <p:cond delay="500"/>
                            </p:stCondLst>
                            <p:childTnLst>
                              <p:par>
                                <p:cTn id="100" presetID="22" presetClass="entr" presetSubtype="8" fill="hold" nodeType="afterEffect">
                                  <p:stCondLst>
                                    <p:cond delay="0"/>
                                  </p:stCondLst>
                                  <p:childTnLst>
                                    <p:set>
                                      <p:cBhvr>
                                        <p:cTn id="101" dur="1" fill="hold">
                                          <p:stCondLst>
                                            <p:cond delay="0"/>
                                          </p:stCondLst>
                                        </p:cTn>
                                        <p:tgtEl>
                                          <p:spTgt spid="19461"/>
                                        </p:tgtEl>
                                        <p:attrNameLst>
                                          <p:attrName>style.visibility</p:attrName>
                                        </p:attrNameLst>
                                      </p:cBhvr>
                                      <p:to>
                                        <p:strVal val="visible"/>
                                      </p:to>
                                    </p:set>
                                    <p:animEffect transition="in" filter="wipe(left)">
                                      <p:cBhvr>
                                        <p:cTn id="102" dur="500"/>
                                        <p:tgtEl>
                                          <p:spTgt spid="19461"/>
                                        </p:tgtEl>
                                      </p:cBhvr>
                                    </p:animEffect>
                                  </p:childTnLst>
                                </p:cTn>
                              </p:par>
                            </p:childTnLst>
                          </p:cTn>
                        </p:par>
                        <p:par>
                          <p:cTn id="103" fill="hold">
                            <p:stCondLst>
                              <p:cond delay="1000"/>
                            </p:stCondLst>
                            <p:childTnLst>
                              <p:par>
                                <p:cTn id="104" presetID="22" presetClass="entr" presetSubtype="8" fill="hold" grpId="0" nodeType="afterEffect">
                                  <p:stCondLst>
                                    <p:cond delay="0"/>
                                  </p:stCondLst>
                                  <p:childTnLst>
                                    <p:set>
                                      <p:cBhvr>
                                        <p:cTn id="105" dur="1" fill="hold">
                                          <p:stCondLst>
                                            <p:cond delay="0"/>
                                          </p:stCondLst>
                                        </p:cTn>
                                        <p:tgtEl>
                                          <p:spTgt spid="19484"/>
                                        </p:tgtEl>
                                        <p:attrNameLst>
                                          <p:attrName>style.visibility</p:attrName>
                                        </p:attrNameLst>
                                      </p:cBhvr>
                                      <p:to>
                                        <p:strVal val="visible"/>
                                      </p:to>
                                    </p:set>
                                    <p:animEffect transition="in" filter="wipe(left)">
                                      <p:cBhvr>
                                        <p:cTn id="106" dur="500"/>
                                        <p:tgtEl>
                                          <p:spTgt spid="19484"/>
                                        </p:tgtEl>
                                      </p:cBhvr>
                                    </p:animEffect>
                                  </p:childTnLst>
                                </p:cTn>
                              </p:par>
                            </p:childTnLst>
                          </p:cTn>
                        </p:par>
                        <p:par>
                          <p:cTn id="107" fill="hold">
                            <p:stCondLst>
                              <p:cond delay="1500"/>
                            </p:stCondLst>
                            <p:childTnLst>
                              <p:par>
                                <p:cTn id="108" presetID="22" presetClass="entr" presetSubtype="8" fill="hold" grpId="0" nodeType="afterEffect">
                                  <p:stCondLst>
                                    <p:cond delay="0"/>
                                  </p:stCondLst>
                                  <p:childTnLst>
                                    <p:set>
                                      <p:cBhvr>
                                        <p:cTn id="109" dur="1" fill="hold">
                                          <p:stCondLst>
                                            <p:cond delay="0"/>
                                          </p:stCondLst>
                                        </p:cTn>
                                        <p:tgtEl>
                                          <p:spTgt spid="19467"/>
                                        </p:tgtEl>
                                        <p:attrNameLst>
                                          <p:attrName>style.visibility</p:attrName>
                                        </p:attrNameLst>
                                      </p:cBhvr>
                                      <p:to>
                                        <p:strVal val="visible"/>
                                      </p:to>
                                    </p:set>
                                    <p:animEffect transition="in" filter="wipe(left)">
                                      <p:cBhvr>
                                        <p:cTn id="110" dur="500"/>
                                        <p:tgtEl>
                                          <p:spTgt spid="19467"/>
                                        </p:tgtEl>
                                      </p:cBhvr>
                                    </p:animEffect>
                                  </p:childTnLst>
                                </p:cTn>
                              </p:par>
                            </p:childTnLst>
                          </p:cTn>
                        </p:par>
                        <p:par>
                          <p:cTn id="111" fill="hold">
                            <p:stCondLst>
                              <p:cond delay="2000"/>
                            </p:stCondLst>
                            <p:childTnLst>
                              <p:par>
                                <p:cTn id="112" presetID="22" presetClass="entr" presetSubtype="8" fill="hold" nodeType="afterEffect">
                                  <p:stCondLst>
                                    <p:cond delay="0"/>
                                  </p:stCondLst>
                                  <p:childTnLst>
                                    <p:set>
                                      <p:cBhvr>
                                        <p:cTn id="113" dur="1" fill="hold">
                                          <p:stCondLst>
                                            <p:cond delay="0"/>
                                          </p:stCondLst>
                                        </p:cTn>
                                        <p:tgtEl>
                                          <p:spTgt spid="19458"/>
                                        </p:tgtEl>
                                        <p:attrNameLst>
                                          <p:attrName>style.visibility</p:attrName>
                                        </p:attrNameLst>
                                      </p:cBhvr>
                                      <p:to>
                                        <p:strVal val="visible"/>
                                      </p:to>
                                    </p:set>
                                    <p:animEffect transition="in" filter="wipe(left)">
                                      <p:cBhvr>
                                        <p:cTn id="114" dur="500"/>
                                        <p:tgtEl>
                                          <p:spTgt spid="19458"/>
                                        </p:tgtEl>
                                      </p:cBhvr>
                                    </p:animEffect>
                                  </p:childTnLst>
                                </p:cTn>
                              </p:par>
                            </p:childTnLst>
                          </p:cTn>
                        </p:par>
                        <p:par>
                          <p:cTn id="115" fill="hold">
                            <p:stCondLst>
                              <p:cond delay="2500"/>
                            </p:stCondLst>
                            <p:childTnLst>
                              <p:par>
                                <p:cTn id="116" presetID="22" presetClass="entr" presetSubtype="8" fill="hold" grpId="0" nodeType="afterEffect">
                                  <p:stCondLst>
                                    <p:cond delay="0"/>
                                  </p:stCondLst>
                                  <p:childTnLst>
                                    <p:set>
                                      <p:cBhvr>
                                        <p:cTn id="117" dur="1" fill="hold">
                                          <p:stCondLst>
                                            <p:cond delay="0"/>
                                          </p:stCondLst>
                                        </p:cTn>
                                        <p:tgtEl>
                                          <p:spTgt spid="19485"/>
                                        </p:tgtEl>
                                        <p:attrNameLst>
                                          <p:attrName>style.visibility</p:attrName>
                                        </p:attrNameLst>
                                      </p:cBhvr>
                                      <p:to>
                                        <p:strVal val="visible"/>
                                      </p:to>
                                    </p:set>
                                    <p:animEffect transition="in" filter="wipe(left)">
                                      <p:cBhvr>
                                        <p:cTn id="118" dur="500"/>
                                        <p:tgtEl>
                                          <p:spTgt spid="19485"/>
                                        </p:tgtEl>
                                      </p:cBhvr>
                                    </p:animEffect>
                                  </p:childTnLst>
                                </p:cTn>
                              </p:par>
                            </p:childTnLst>
                          </p:cTn>
                        </p:par>
                        <p:par>
                          <p:cTn id="119" fill="hold">
                            <p:stCondLst>
                              <p:cond delay="3000"/>
                            </p:stCondLst>
                            <p:childTnLst>
                              <p:par>
                                <p:cTn id="120" presetID="22" presetClass="entr" presetSubtype="4" fill="hold" grpId="0" nodeType="afterEffect">
                                  <p:stCondLst>
                                    <p:cond delay="0"/>
                                  </p:stCondLst>
                                  <p:childTnLst>
                                    <p:set>
                                      <p:cBhvr>
                                        <p:cTn id="121" dur="1" fill="hold">
                                          <p:stCondLst>
                                            <p:cond delay="0"/>
                                          </p:stCondLst>
                                        </p:cTn>
                                        <p:tgtEl>
                                          <p:spTgt spid="19498"/>
                                        </p:tgtEl>
                                        <p:attrNameLst>
                                          <p:attrName>style.visibility</p:attrName>
                                        </p:attrNameLst>
                                      </p:cBhvr>
                                      <p:to>
                                        <p:strVal val="visible"/>
                                      </p:to>
                                    </p:set>
                                    <p:animEffect transition="in" filter="wipe(down)">
                                      <p:cBhvr>
                                        <p:cTn id="122" dur="500"/>
                                        <p:tgtEl>
                                          <p:spTgt spid="19498"/>
                                        </p:tgtEl>
                                      </p:cBhvr>
                                    </p:animEffect>
                                  </p:childTnLst>
                                </p:cTn>
                              </p:par>
                            </p:childTnLst>
                          </p:cTn>
                        </p:par>
                        <p:par>
                          <p:cTn id="123" fill="hold">
                            <p:stCondLst>
                              <p:cond delay="3500"/>
                            </p:stCondLst>
                            <p:childTnLst>
                              <p:par>
                                <p:cTn id="124" presetID="22" presetClass="entr" presetSubtype="2" fill="hold" grpId="0" nodeType="afterEffect">
                                  <p:stCondLst>
                                    <p:cond delay="0"/>
                                  </p:stCondLst>
                                  <p:childTnLst>
                                    <p:set>
                                      <p:cBhvr>
                                        <p:cTn id="125" dur="1" fill="hold">
                                          <p:stCondLst>
                                            <p:cond delay="0"/>
                                          </p:stCondLst>
                                        </p:cTn>
                                        <p:tgtEl>
                                          <p:spTgt spid="19497"/>
                                        </p:tgtEl>
                                        <p:attrNameLst>
                                          <p:attrName>style.visibility</p:attrName>
                                        </p:attrNameLst>
                                      </p:cBhvr>
                                      <p:to>
                                        <p:strVal val="visible"/>
                                      </p:to>
                                    </p:set>
                                    <p:animEffect transition="in" filter="wipe(right)">
                                      <p:cBhvr>
                                        <p:cTn id="126" dur="500"/>
                                        <p:tgtEl>
                                          <p:spTgt spid="19497"/>
                                        </p:tgtEl>
                                      </p:cBhvr>
                                    </p:animEffect>
                                  </p:childTnLst>
                                </p:cTn>
                              </p:par>
                            </p:childTnLst>
                          </p:cTn>
                        </p:par>
                        <p:par>
                          <p:cTn id="127" fill="hold">
                            <p:stCondLst>
                              <p:cond delay="4000"/>
                            </p:stCondLst>
                            <p:childTnLst>
                              <p:par>
                                <p:cTn id="128" presetID="22" presetClass="entr" presetSubtype="1" fill="hold" grpId="0" nodeType="afterEffect">
                                  <p:stCondLst>
                                    <p:cond delay="0"/>
                                  </p:stCondLst>
                                  <p:childTnLst>
                                    <p:set>
                                      <p:cBhvr>
                                        <p:cTn id="129" dur="1" fill="hold">
                                          <p:stCondLst>
                                            <p:cond delay="0"/>
                                          </p:stCondLst>
                                        </p:cTn>
                                        <p:tgtEl>
                                          <p:spTgt spid="19506"/>
                                        </p:tgtEl>
                                        <p:attrNameLst>
                                          <p:attrName>style.visibility</p:attrName>
                                        </p:attrNameLst>
                                      </p:cBhvr>
                                      <p:to>
                                        <p:strVal val="visible"/>
                                      </p:to>
                                    </p:set>
                                    <p:animEffect transition="in" filter="wipe(up)">
                                      <p:cBhvr>
                                        <p:cTn id="130" dur="500"/>
                                        <p:tgtEl>
                                          <p:spTgt spid="19506"/>
                                        </p:tgtEl>
                                      </p:cBhvr>
                                    </p:animEffect>
                                  </p:childTnLst>
                                </p:cTn>
                              </p:par>
                            </p:childTnLst>
                          </p:cTn>
                        </p:par>
                        <p:par>
                          <p:cTn id="131" fill="hold">
                            <p:stCondLst>
                              <p:cond delay="4500"/>
                            </p:stCondLst>
                            <p:childTnLst>
                              <p:par>
                                <p:cTn id="132" presetID="22" presetClass="entr" presetSubtype="1" fill="hold" grpId="0" nodeType="afterEffect">
                                  <p:stCondLst>
                                    <p:cond delay="0"/>
                                  </p:stCondLst>
                                  <p:childTnLst>
                                    <p:set>
                                      <p:cBhvr>
                                        <p:cTn id="133" dur="1" fill="hold">
                                          <p:stCondLst>
                                            <p:cond delay="0"/>
                                          </p:stCondLst>
                                        </p:cTn>
                                        <p:tgtEl>
                                          <p:spTgt spid="19472"/>
                                        </p:tgtEl>
                                        <p:attrNameLst>
                                          <p:attrName>style.visibility</p:attrName>
                                        </p:attrNameLst>
                                      </p:cBhvr>
                                      <p:to>
                                        <p:strVal val="visible"/>
                                      </p:to>
                                    </p:set>
                                    <p:animEffect transition="in" filter="wipe(up)">
                                      <p:cBhvr>
                                        <p:cTn id="134" dur="500"/>
                                        <p:tgtEl>
                                          <p:spTgt spid="19472"/>
                                        </p:tgtEl>
                                      </p:cBhvr>
                                    </p:animEffect>
                                  </p:childTnLst>
                                </p:cTn>
                              </p:par>
                            </p:childTnLst>
                          </p:cTn>
                        </p:par>
                        <p:par>
                          <p:cTn id="135" fill="hold">
                            <p:stCondLst>
                              <p:cond delay="5000"/>
                            </p:stCondLst>
                            <p:childTnLst>
                              <p:par>
                                <p:cTn id="136" presetID="22" presetClass="entr" presetSubtype="1" fill="hold" grpId="0" nodeType="afterEffect">
                                  <p:stCondLst>
                                    <p:cond delay="0"/>
                                  </p:stCondLst>
                                  <p:childTnLst>
                                    <p:set>
                                      <p:cBhvr>
                                        <p:cTn id="137" dur="1" fill="hold">
                                          <p:stCondLst>
                                            <p:cond delay="0"/>
                                          </p:stCondLst>
                                        </p:cTn>
                                        <p:tgtEl>
                                          <p:spTgt spid="19479"/>
                                        </p:tgtEl>
                                        <p:attrNameLst>
                                          <p:attrName>style.visibility</p:attrName>
                                        </p:attrNameLst>
                                      </p:cBhvr>
                                      <p:to>
                                        <p:strVal val="visible"/>
                                      </p:to>
                                    </p:set>
                                    <p:animEffect transition="in" filter="wipe(up)">
                                      <p:cBhvr>
                                        <p:cTn id="138" dur="500"/>
                                        <p:tgtEl>
                                          <p:spTgt spid="19479"/>
                                        </p:tgtEl>
                                      </p:cBhvr>
                                    </p:animEffect>
                                  </p:childTnLst>
                                </p:cTn>
                              </p:par>
                            </p:childTnLst>
                          </p:cTn>
                        </p:par>
                        <p:par>
                          <p:cTn id="139" fill="hold">
                            <p:stCondLst>
                              <p:cond delay="5500"/>
                            </p:stCondLst>
                            <p:childTnLst>
                              <p:par>
                                <p:cTn id="140" presetID="22" presetClass="entr" presetSubtype="1" fill="hold" grpId="0" nodeType="afterEffect">
                                  <p:stCondLst>
                                    <p:cond delay="0"/>
                                  </p:stCondLst>
                                  <p:childTnLst>
                                    <p:set>
                                      <p:cBhvr>
                                        <p:cTn id="141" dur="1" fill="hold">
                                          <p:stCondLst>
                                            <p:cond delay="0"/>
                                          </p:stCondLst>
                                        </p:cTn>
                                        <p:tgtEl>
                                          <p:spTgt spid="19473"/>
                                        </p:tgtEl>
                                        <p:attrNameLst>
                                          <p:attrName>style.visibility</p:attrName>
                                        </p:attrNameLst>
                                      </p:cBhvr>
                                      <p:to>
                                        <p:strVal val="visible"/>
                                      </p:to>
                                    </p:set>
                                    <p:animEffect transition="in" filter="wipe(up)">
                                      <p:cBhvr>
                                        <p:cTn id="142" dur="500"/>
                                        <p:tgtEl>
                                          <p:spTgt spid="19473"/>
                                        </p:tgtEl>
                                      </p:cBhvr>
                                    </p:animEffect>
                                  </p:childTnLst>
                                </p:cTn>
                              </p:par>
                            </p:childTnLst>
                          </p:cTn>
                        </p:par>
                        <p:par>
                          <p:cTn id="143" fill="hold">
                            <p:stCondLst>
                              <p:cond delay="6000"/>
                            </p:stCondLst>
                            <p:childTnLst>
                              <p:par>
                                <p:cTn id="144" presetID="22" presetClass="entr" presetSubtype="8" fill="hold" grpId="0" nodeType="afterEffect">
                                  <p:stCondLst>
                                    <p:cond delay="0"/>
                                  </p:stCondLst>
                                  <p:childTnLst>
                                    <p:set>
                                      <p:cBhvr>
                                        <p:cTn id="145" dur="1" fill="hold">
                                          <p:stCondLst>
                                            <p:cond delay="0"/>
                                          </p:stCondLst>
                                        </p:cTn>
                                        <p:tgtEl>
                                          <p:spTgt spid="19503"/>
                                        </p:tgtEl>
                                        <p:attrNameLst>
                                          <p:attrName>style.visibility</p:attrName>
                                        </p:attrNameLst>
                                      </p:cBhvr>
                                      <p:to>
                                        <p:strVal val="visible"/>
                                      </p:to>
                                    </p:set>
                                    <p:animEffect transition="in" filter="wipe(left)">
                                      <p:cBhvr>
                                        <p:cTn id="146" dur="500"/>
                                        <p:tgtEl>
                                          <p:spTgt spid="19503"/>
                                        </p:tgtEl>
                                      </p:cBhvr>
                                    </p:animEffect>
                                  </p:childTnLst>
                                </p:cTn>
                              </p:par>
                            </p:childTnLst>
                          </p:cTn>
                        </p:par>
                        <p:par>
                          <p:cTn id="147" fill="hold">
                            <p:stCondLst>
                              <p:cond delay="6500"/>
                            </p:stCondLst>
                            <p:childTnLst>
                              <p:par>
                                <p:cTn id="148" presetID="22" presetClass="entr" presetSubtype="1" fill="hold" grpId="0" nodeType="afterEffect">
                                  <p:stCondLst>
                                    <p:cond delay="0"/>
                                  </p:stCondLst>
                                  <p:childTnLst>
                                    <p:set>
                                      <p:cBhvr>
                                        <p:cTn id="149" dur="1" fill="hold">
                                          <p:stCondLst>
                                            <p:cond delay="0"/>
                                          </p:stCondLst>
                                        </p:cTn>
                                        <p:tgtEl>
                                          <p:spTgt spid="19480"/>
                                        </p:tgtEl>
                                        <p:attrNameLst>
                                          <p:attrName>style.visibility</p:attrName>
                                        </p:attrNameLst>
                                      </p:cBhvr>
                                      <p:to>
                                        <p:strVal val="visible"/>
                                      </p:to>
                                    </p:set>
                                    <p:animEffect transition="in" filter="wipe(up)">
                                      <p:cBhvr>
                                        <p:cTn id="150" dur="500"/>
                                        <p:tgtEl>
                                          <p:spTgt spid="19480"/>
                                        </p:tgtEl>
                                      </p:cBhvr>
                                    </p:animEffect>
                                  </p:childTnLst>
                                </p:cTn>
                              </p:par>
                            </p:childTnLst>
                          </p:cTn>
                        </p:par>
                        <p:par>
                          <p:cTn id="151" fill="hold">
                            <p:stCondLst>
                              <p:cond delay="7000"/>
                            </p:stCondLst>
                            <p:childTnLst>
                              <p:par>
                                <p:cTn id="152" presetID="22" presetClass="entr" presetSubtype="1" fill="hold" grpId="0" nodeType="afterEffect">
                                  <p:stCondLst>
                                    <p:cond delay="0"/>
                                  </p:stCondLst>
                                  <p:childTnLst>
                                    <p:set>
                                      <p:cBhvr>
                                        <p:cTn id="153" dur="1" fill="hold">
                                          <p:stCondLst>
                                            <p:cond delay="0"/>
                                          </p:stCondLst>
                                        </p:cTn>
                                        <p:tgtEl>
                                          <p:spTgt spid="19474"/>
                                        </p:tgtEl>
                                        <p:attrNameLst>
                                          <p:attrName>style.visibility</p:attrName>
                                        </p:attrNameLst>
                                      </p:cBhvr>
                                      <p:to>
                                        <p:strVal val="visible"/>
                                      </p:to>
                                    </p:set>
                                    <p:animEffect transition="in" filter="wipe(up)">
                                      <p:cBhvr>
                                        <p:cTn id="154" dur="500"/>
                                        <p:tgtEl>
                                          <p:spTgt spid="19474"/>
                                        </p:tgtEl>
                                      </p:cBhvr>
                                    </p:animEffect>
                                  </p:childTnLst>
                                </p:cTn>
                              </p:par>
                            </p:childTnLst>
                          </p:cTn>
                        </p:par>
                        <p:par>
                          <p:cTn id="155" fill="hold">
                            <p:stCondLst>
                              <p:cond delay="7500"/>
                            </p:stCondLst>
                            <p:childTnLst>
                              <p:par>
                                <p:cTn id="156" presetID="22" presetClass="entr" presetSubtype="1" fill="hold" grpId="0" nodeType="afterEffect">
                                  <p:stCondLst>
                                    <p:cond delay="0"/>
                                  </p:stCondLst>
                                  <p:childTnLst>
                                    <p:set>
                                      <p:cBhvr>
                                        <p:cTn id="157" dur="1" fill="hold">
                                          <p:stCondLst>
                                            <p:cond delay="0"/>
                                          </p:stCondLst>
                                        </p:cTn>
                                        <p:tgtEl>
                                          <p:spTgt spid="19481"/>
                                        </p:tgtEl>
                                        <p:attrNameLst>
                                          <p:attrName>style.visibility</p:attrName>
                                        </p:attrNameLst>
                                      </p:cBhvr>
                                      <p:to>
                                        <p:strVal val="visible"/>
                                      </p:to>
                                    </p:set>
                                    <p:animEffect transition="in" filter="wipe(up)">
                                      <p:cBhvr>
                                        <p:cTn id="158" dur="500"/>
                                        <p:tgtEl>
                                          <p:spTgt spid="19481"/>
                                        </p:tgtEl>
                                      </p:cBhvr>
                                    </p:animEffect>
                                  </p:childTnLst>
                                </p:cTn>
                              </p:par>
                            </p:childTnLst>
                          </p:cTn>
                        </p:par>
                        <p:par>
                          <p:cTn id="159" fill="hold">
                            <p:stCondLst>
                              <p:cond delay="8000"/>
                            </p:stCondLst>
                            <p:childTnLst>
                              <p:par>
                                <p:cTn id="160" presetID="22" presetClass="entr" presetSubtype="1" fill="hold" grpId="0" nodeType="afterEffect">
                                  <p:stCondLst>
                                    <p:cond delay="0"/>
                                  </p:stCondLst>
                                  <p:childTnLst>
                                    <p:set>
                                      <p:cBhvr>
                                        <p:cTn id="161" dur="1" fill="hold">
                                          <p:stCondLst>
                                            <p:cond delay="0"/>
                                          </p:stCondLst>
                                        </p:cTn>
                                        <p:tgtEl>
                                          <p:spTgt spid="19475"/>
                                        </p:tgtEl>
                                        <p:attrNameLst>
                                          <p:attrName>style.visibility</p:attrName>
                                        </p:attrNameLst>
                                      </p:cBhvr>
                                      <p:to>
                                        <p:strVal val="visible"/>
                                      </p:to>
                                    </p:set>
                                    <p:animEffect transition="in" filter="wipe(up)">
                                      <p:cBhvr>
                                        <p:cTn id="162" dur="500"/>
                                        <p:tgtEl>
                                          <p:spTgt spid="19475"/>
                                        </p:tgtEl>
                                      </p:cBhvr>
                                    </p:animEffect>
                                  </p:childTnLst>
                                </p:cTn>
                              </p:par>
                            </p:childTnLst>
                          </p:cTn>
                        </p:par>
                      </p:childTnLst>
                    </p:cTn>
                  </p:par>
                  <p:par>
                    <p:cTn id="163" fill="hold">
                      <p:stCondLst>
                        <p:cond delay="indefinite"/>
                      </p:stCondLst>
                      <p:childTnLst>
                        <p:par>
                          <p:cTn id="164" fill="hold">
                            <p:stCondLst>
                              <p:cond delay="0"/>
                            </p:stCondLst>
                            <p:childTnLst>
                              <p:par>
                                <p:cTn id="165" presetID="22" presetClass="entr" presetSubtype="8" fill="hold" grpId="0" nodeType="clickEffect">
                                  <p:stCondLst>
                                    <p:cond delay="0"/>
                                  </p:stCondLst>
                                  <p:childTnLst>
                                    <p:set>
                                      <p:cBhvr>
                                        <p:cTn id="166" dur="1" fill="hold">
                                          <p:stCondLst>
                                            <p:cond delay="0"/>
                                          </p:stCondLst>
                                        </p:cTn>
                                        <p:tgtEl>
                                          <p:spTgt spid="220200"/>
                                        </p:tgtEl>
                                        <p:attrNameLst>
                                          <p:attrName>style.visibility</p:attrName>
                                        </p:attrNameLst>
                                      </p:cBhvr>
                                      <p:to>
                                        <p:strVal val="visible"/>
                                      </p:to>
                                    </p:set>
                                    <p:animEffect transition="in" filter="wipe(left)">
                                      <p:cBhvr>
                                        <p:cTn id="167" dur="500"/>
                                        <p:tgtEl>
                                          <p:spTgt spid="220200"/>
                                        </p:tgtEl>
                                      </p:cBhvr>
                                    </p:animEffect>
                                  </p:childTnLst>
                                </p:cTn>
                              </p:par>
                            </p:childTnLst>
                          </p:cTn>
                        </p:par>
                        <p:par>
                          <p:cTn id="168" fill="hold">
                            <p:stCondLst>
                              <p:cond delay="500"/>
                            </p:stCondLst>
                            <p:childTnLst>
                              <p:par>
                                <p:cTn id="169" presetID="22" presetClass="entr" presetSubtype="1" fill="hold" grpId="0" nodeType="afterEffect">
                                  <p:stCondLst>
                                    <p:cond delay="0"/>
                                  </p:stCondLst>
                                  <p:childTnLst>
                                    <p:set>
                                      <p:cBhvr>
                                        <p:cTn id="170" dur="1" fill="hold">
                                          <p:stCondLst>
                                            <p:cond delay="0"/>
                                          </p:stCondLst>
                                        </p:cTn>
                                        <p:tgtEl>
                                          <p:spTgt spid="19496"/>
                                        </p:tgtEl>
                                        <p:attrNameLst>
                                          <p:attrName>style.visibility</p:attrName>
                                        </p:attrNameLst>
                                      </p:cBhvr>
                                      <p:to>
                                        <p:strVal val="visible"/>
                                      </p:to>
                                    </p:set>
                                    <p:animEffect transition="in" filter="wipe(up)">
                                      <p:cBhvr>
                                        <p:cTn id="171" dur="500"/>
                                        <p:tgtEl>
                                          <p:spTgt spid="19496"/>
                                        </p:tgtEl>
                                      </p:cBhvr>
                                    </p:animEffect>
                                  </p:childTnLst>
                                </p:cTn>
                              </p:par>
                            </p:childTnLst>
                          </p:cTn>
                        </p:par>
                        <p:par>
                          <p:cTn id="172" fill="hold">
                            <p:stCondLst>
                              <p:cond delay="1000"/>
                            </p:stCondLst>
                            <p:childTnLst>
                              <p:par>
                                <p:cTn id="173" presetID="22" presetClass="entr" presetSubtype="1" fill="hold" grpId="0" nodeType="afterEffect">
                                  <p:stCondLst>
                                    <p:cond delay="0"/>
                                  </p:stCondLst>
                                  <p:childTnLst>
                                    <p:set>
                                      <p:cBhvr>
                                        <p:cTn id="174" dur="1" fill="hold">
                                          <p:stCondLst>
                                            <p:cond delay="0"/>
                                          </p:stCondLst>
                                        </p:cTn>
                                        <p:tgtEl>
                                          <p:spTgt spid="19488"/>
                                        </p:tgtEl>
                                        <p:attrNameLst>
                                          <p:attrName>style.visibility</p:attrName>
                                        </p:attrNameLst>
                                      </p:cBhvr>
                                      <p:to>
                                        <p:strVal val="visible"/>
                                      </p:to>
                                    </p:set>
                                    <p:animEffect transition="in" filter="wipe(up)">
                                      <p:cBhvr>
                                        <p:cTn id="175" dur="500"/>
                                        <p:tgtEl>
                                          <p:spTgt spid="19488"/>
                                        </p:tgtEl>
                                      </p:cBhvr>
                                    </p:animEffect>
                                  </p:childTnLst>
                                </p:cTn>
                              </p:par>
                            </p:childTnLst>
                          </p:cTn>
                        </p:par>
                        <p:par>
                          <p:cTn id="176" fill="hold">
                            <p:stCondLst>
                              <p:cond delay="1500"/>
                            </p:stCondLst>
                            <p:childTnLst>
                              <p:par>
                                <p:cTn id="177" presetID="22" presetClass="entr" presetSubtype="1" fill="hold" grpId="0" nodeType="afterEffect">
                                  <p:stCondLst>
                                    <p:cond delay="0"/>
                                  </p:stCondLst>
                                  <p:childTnLst>
                                    <p:set>
                                      <p:cBhvr>
                                        <p:cTn id="178" dur="1" fill="hold">
                                          <p:stCondLst>
                                            <p:cond delay="0"/>
                                          </p:stCondLst>
                                        </p:cTn>
                                        <p:tgtEl>
                                          <p:spTgt spid="19489"/>
                                        </p:tgtEl>
                                        <p:attrNameLst>
                                          <p:attrName>style.visibility</p:attrName>
                                        </p:attrNameLst>
                                      </p:cBhvr>
                                      <p:to>
                                        <p:strVal val="visible"/>
                                      </p:to>
                                    </p:set>
                                    <p:animEffect transition="in" filter="wipe(up)">
                                      <p:cBhvr>
                                        <p:cTn id="179" dur="500"/>
                                        <p:tgtEl>
                                          <p:spTgt spid="19489"/>
                                        </p:tgtEl>
                                      </p:cBhvr>
                                    </p:animEffect>
                                  </p:childTnLst>
                                </p:cTn>
                              </p:par>
                            </p:childTnLst>
                          </p:cTn>
                        </p:par>
                        <p:par>
                          <p:cTn id="180" fill="hold">
                            <p:stCondLst>
                              <p:cond delay="2000"/>
                            </p:stCondLst>
                            <p:childTnLst>
                              <p:par>
                                <p:cTn id="181" presetID="22" presetClass="entr" presetSubtype="1" fill="hold" grpId="0" nodeType="afterEffect">
                                  <p:stCondLst>
                                    <p:cond delay="0"/>
                                  </p:stCondLst>
                                  <p:childTnLst>
                                    <p:set>
                                      <p:cBhvr>
                                        <p:cTn id="182" dur="1" fill="hold">
                                          <p:stCondLst>
                                            <p:cond delay="0"/>
                                          </p:stCondLst>
                                        </p:cTn>
                                        <p:tgtEl>
                                          <p:spTgt spid="19499"/>
                                        </p:tgtEl>
                                        <p:attrNameLst>
                                          <p:attrName>style.visibility</p:attrName>
                                        </p:attrNameLst>
                                      </p:cBhvr>
                                      <p:to>
                                        <p:strVal val="visible"/>
                                      </p:to>
                                    </p:set>
                                    <p:animEffect transition="in" filter="wipe(up)">
                                      <p:cBhvr>
                                        <p:cTn id="183" dur="500"/>
                                        <p:tgtEl>
                                          <p:spTgt spid="19499"/>
                                        </p:tgtEl>
                                      </p:cBhvr>
                                    </p:animEffect>
                                  </p:childTnLst>
                                </p:cTn>
                              </p:par>
                            </p:childTnLst>
                          </p:cTn>
                        </p:par>
                        <p:par>
                          <p:cTn id="184" fill="hold">
                            <p:stCondLst>
                              <p:cond delay="2500"/>
                            </p:stCondLst>
                            <p:childTnLst>
                              <p:par>
                                <p:cTn id="185" presetID="22" presetClass="entr" presetSubtype="1" fill="hold" grpId="0" nodeType="afterEffect">
                                  <p:stCondLst>
                                    <p:cond delay="0"/>
                                  </p:stCondLst>
                                  <p:childTnLst>
                                    <p:set>
                                      <p:cBhvr>
                                        <p:cTn id="186" dur="1" fill="hold">
                                          <p:stCondLst>
                                            <p:cond delay="0"/>
                                          </p:stCondLst>
                                        </p:cTn>
                                        <p:tgtEl>
                                          <p:spTgt spid="19490"/>
                                        </p:tgtEl>
                                        <p:attrNameLst>
                                          <p:attrName>style.visibility</p:attrName>
                                        </p:attrNameLst>
                                      </p:cBhvr>
                                      <p:to>
                                        <p:strVal val="visible"/>
                                      </p:to>
                                    </p:set>
                                    <p:animEffect transition="in" filter="wipe(up)">
                                      <p:cBhvr>
                                        <p:cTn id="187" dur="500"/>
                                        <p:tgtEl>
                                          <p:spTgt spid="19490"/>
                                        </p:tgtEl>
                                      </p:cBhvr>
                                    </p:animEffect>
                                  </p:childTnLst>
                                </p:cTn>
                              </p:par>
                            </p:childTnLst>
                          </p:cTn>
                        </p:par>
                        <p:par>
                          <p:cTn id="188" fill="hold">
                            <p:stCondLst>
                              <p:cond delay="3000"/>
                            </p:stCondLst>
                            <p:childTnLst>
                              <p:par>
                                <p:cTn id="189" presetID="22" presetClass="entr" presetSubtype="1" fill="hold" grpId="0" nodeType="afterEffect">
                                  <p:stCondLst>
                                    <p:cond delay="0"/>
                                  </p:stCondLst>
                                  <p:childTnLst>
                                    <p:set>
                                      <p:cBhvr>
                                        <p:cTn id="190" dur="1" fill="hold">
                                          <p:stCondLst>
                                            <p:cond delay="0"/>
                                          </p:stCondLst>
                                        </p:cTn>
                                        <p:tgtEl>
                                          <p:spTgt spid="19495"/>
                                        </p:tgtEl>
                                        <p:attrNameLst>
                                          <p:attrName>style.visibility</p:attrName>
                                        </p:attrNameLst>
                                      </p:cBhvr>
                                      <p:to>
                                        <p:strVal val="visible"/>
                                      </p:to>
                                    </p:set>
                                    <p:animEffect transition="in" filter="wipe(up)">
                                      <p:cBhvr>
                                        <p:cTn id="191" dur="500"/>
                                        <p:tgtEl>
                                          <p:spTgt spid="19495"/>
                                        </p:tgtEl>
                                      </p:cBhvr>
                                    </p:animEffect>
                                  </p:childTnLst>
                                </p:cTn>
                              </p:par>
                            </p:childTnLst>
                          </p:cTn>
                        </p:par>
                        <p:par>
                          <p:cTn id="192" fill="hold">
                            <p:stCondLst>
                              <p:cond delay="3500"/>
                            </p:stCondLst>
                            <p:childTnLst>
                              <p:par>
                                <p:cTn id="193" presetID="22" presetClass="entr" presetSubtype="1" fill="hold" grpId="0" nodeType="afterEffect">
                                  <p:stCondLst>
                                    <p:cond delay="0"/>
                                  </p:stCondLst>
                                  <p:childTnLst>
                                    <p:set>
                                      <p:cBhvr>
                                        <p:cTn id="194" dur="1" fill="hold">
                                          <p:stCondLst>
                                            <p:cond delay="0"/>
                                          </p:stCondLst>
                                        </p:cTn>
                                        <p:tgtEl>
                                          <p:spTgt spid="19491"/>
                                        </p:tgtEl>
                                        <p:attrNameLst>
                                          <p:attrName>style.visibility</p:attrName>
                                        </p:attrNameLst>
                                      </p:cBhvr>
                                      <p:to>
                                        <p:strVal val="visible"/>
                                      </p:to>
                                    </p:set>
                                    <p:animEffect transition="in" filter="wipe(up)">
                                      <p:cBhvr>
                                        <p:cTn id="195" dur="500"/>
                                        <p:tgtEl>
                                          <p:spTgt spid="19491"/>
                                        </p:tgtEl>
                                      </p:cBhvr>
                                    </p:animEffect>
                                  </p:childTnLst>
                                </p:cTn>
                              </p:par>
                            </p:childTnLst>
                          </p:cTn>
                        </p:par>
                        <p:par>
                          <p:cTn id="196" fill="hold">
                            <p:stCondLst>
                              <p:cond delay="4000"/>
                            </p:stCondLst>
                            <p:childTnLst>
                              <p:par>
                                <p:cTn id="197" presetID="22" presetClass="entr" presetSubtype="1" fill="hold" grpId="0" nodeType="afterEffect">
                                  <p:stCondLst>
                                    <p:cond delay="0"/>
                                  </p:stCondLst>
                                  <p:childTnLst>
                                    <p:set>
                                      <p:cBhvr>
                                        <p:cTn id="198" dur="1" fill="hold">
                                          <p:stCondLst>
                                            <p:cond delay="0"/>
                                          </p:stCondLst>
                                        </p:cTn>
                                        <p:tgtEl>
                                          <p:spTgt spid="19492"/>
                                        </p:tgtEl>
                                        <p:attrNameLst>
                                          <p:attrName>style.visibility</p:attrName>
                                        </p:attrNameLst>
                                      </p:cBhvr>
                                      <p:to>
                                        <p:strVal val="visible"/>
                                      </p:to>
                                    </p:set>
                                    <p:animEffect transition="in" filter="wipe(up)">
                                      <p:cBhvr>
                                        <p:cTn id="199" dur="500"/>
                                        <p:tgtEl>
                                          <p:spTgt spid="19492"/>
                                        </p:tgtEl>
                                      </p:cBhvr>
                                    </p:animEffect>
                                  </p:childTnLst>
                                </p:cTn>
                              </p:par>
                            </p:childTnLst>
                          </p:cTn>
                        </p:par>
                        <p:par>
                          <p:cTn id="200" fill="hold">
                            <p:stCondLst>
                              <p:cond delay="4500"/>
                            </p:stCondLst>
                            <p:childTnLst>
                              <p:par>
                                <p:cTn id="201" presetID="22" presetClass="entr" presetSubtype="1" fill="hold" grpId="0" nodeType="afterEffect">
                                  <p:stCondLst>
                                    <p:cond delay="0"/>
                                  </p:stCondLst>
                                  <p:childTnLst>
                                    <p:set>
                                      <p:cBhvr>
                                        <p:cTn id="202" dur="1" fill="hold">
                                          <p:stCondLst>
                                            <p:cond delay="0"/>
                                          </p:stCondLst>
                                        </p:cTn>
                                        <p:tgtEl>
                                          <p:spTgt spid="19493"/>
                                        </p:tgtEl>
                                        <p:attrNameLst>
                                          <p:attrName>style.visibility</p:attrName>
                                        </p:attrNameLst>
                                      </p:cBhvr>
                                      <p:to>
                                        <p:strVal val="visible"/>
                                      </p:to>
                                    </p:set>
                                    <p:animEffect transition="in" filter="wipe(up)">
                                      <p:cBhvr>
                                        <p:cTn id="203" dur="500"/>
                                        <p:tgtEl>
                                          <p:spTgt spid="19493"/>
                                        </p:tgtEl>
                                      </p:cBhvr>
                                    </p:animEffect>
                                  </p:childTnLst>
                                </p:cTn>
                              </p:par>
                            </p:childTnLst>
                          </p:cTn>
                        </p:par>
                        <p:par>
                          <p:cTn id="204" fill="hold">
                            <p:stCondLst>
                              <p:cond delay="5000"/>
                            </p:stCondLst>
                            <p:childTnLst>
                              <p:par>
                                <p:cTn id="205" presetID="23" presetClass="entr" presetSubtype="528" fill="hold" grpId="0" nodeType="afterEffect">
                                  <p:stCondLst>
                                    <p:cond delay="0"/>
                                  </p:stCondLst>
                                  <p:childTnLst>
                                    <p:set>
                                      <p:cBhvr>
                                        <p:cTn id="206" dur="1" fill="hold">
                                          <p:stCondLst>
                                            <p:cond delay="0"/>
                                          </p:stCondLst>
                                        </p:cTn>
                                        <p:tgtEl>
                                          <p:spTgt spid="19508"/>
                                        </p:tgtEl>
                                        <p:attrNameLst>
                                          <p:attrName>style.visibility</p:attrName>
                                        </p:attrNameLst>
                                      </p:cBhvr>
                                      <p:to>
                                        <p:strVal val="visible"/>
                                      </p:to>
                                    </p:set>
                                    <p:anim calcmode="lin" valueType="num">
                                      <p:cBhvr>
                                        <p:cTn id="207" dur="500" fill="hold"/>
                                        <p:tgtEl>
                                          <p:spTgt spid="19508"/>
                                        </p:tgtEl>
                                        <p:attrNameLst>
                                          <p:attrName>ppt_w</p:attrName>
                                        </p:attrNameLst>
                                      </p:cBhvr>
                                      <p:tavLst>
                                        <p:tav tm="0">
                                          <p:val>
                                            <p:fltVal val="0"/>
                                          </p:val>
                                        </p:tav>
                                        <p:tav tm="100000">
                                          <p:val>
                                            <p:strVal val="#ppt_w"/>
                                          </p:val>
                                        </p:tav>
                                      </p:tavLst>
                                    </p:anim>
                                    <p:anim calcmode="lin" valueType="num">
                                      <p:cBhvr>
                                        <p:cTn id="208" dur="500" fill="hold"/>
                                        <p:tgtEl>
                                          <p:spTgt spid="19508"/>
                                        </p:tgtEl>
                                        <p:attrNameLst>
                                          <p:attrName>ppt_h</p:attrName>
                                        </p:attrNameLst>
                                      </p:cBhvr>
                                      <p:tavLst>
                                        <p:tav tm="0">
                                          <p:val>
                                            <p:fltVal val="0"/>
                                          </p:val>
                                        </p:tav>
                                        <p:tav tm="100000">
                                          <p:val>
                                            <p:strVal val="#ppt_h"/>
                                          </p:val>
                                        </p:tav>
                                      </p:tavLst>
                                    </p:anim>
                                    <p:anim calcmode="lin" valueType="num">
                                      <p:cBhvr>
                                        <p:cTn id="209" dur="500" fill="hold"/>
                                        <p:tgtEl>
                                          <p:spTgt spid="19508"/>
                                        </p:tgtEl>
                                        <p:attrNameLst>
                                          <p:attrName>ppt_x</p:attrName>
                                        </p:attrNameLst>
                                      </p:cBhvr>
                                      <p:tavLst>
                                        <p:tav tm="0">
                                          <p:val>
                                            <p:fltVal val="0.5"/>
                                          </p:val>
                                        </p:tav>
                                        <p:tav tm="100000">
                                          <p:val>
                                            <p:strVal val="#ppt_x"/>
                                          </p:val>
                                        </p:tav>
                                      </p:tavLst>
                                    </p:anim>
                                    <p:anim calcmode="lin" valueType="num">
                                      <p:cBhvr>
                                        <p:cTn id="210" dur="500" fill="hold"/>
                                        <p:tgtEl>
                                          <p:spTgt spid="1950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autoUpdateAnimBg="0"/>
      <p:bldP spid="19464" grpId="0" animBg="1"/>
      <p:bldP spid="19465" grpId="0" animBg="1"/>
      <p:bldP spid="19466" grpId="0" animBg="1"/>
      <p:bldP spid="19467" grpId="0" animBg="1"/>
      <p:bldP spid="19468" grpId="0" animBg="1" autoUpdateAnimBg="0"/>
      <p:bldP spid="19469" grpId="0" animBg="1" autoUpdateAnimBg="0"/>
      <p:bldP spid="19470" grpId="0" animBg="1" autoUpdateAnimBg="0"/>
      <p:bldP spid="19471" grpId="0" animBg="1" autoUpdateAnimBg="0"/>
      <p:bldP spid="19472" grpId="0" animBg="1" autoUpdateAnimBg="0"/>
      <p:bldP spid="19473" grpId="0" animBg="1" autoUpdateAnimBg="0"/>
      <p:bldP spid="19474" grpId="0" animBg="1" autoUpdateAnimBg="0"/>
      <p:bldP spid="19475" grpId="0" animBg="1" autoUpdateAnimBg="0"/>
      <p:bldP spid="19476" grpId="0" animBg="1"/>
      <p:bldP spid="19477" grpId="0" animBg="1"/>
      <p:bldP spid="19478" grpId="0" animBg="1"/>
      <p:bldP spid="19479" grpId="0" animBg="1"/>
      <p:bldP spid="19480" grpId="0" animBg="1"/>
      <p:bldP spid="19481" grpId="0" animBg="1"/>
      <p:bldP spid="19482" grpId="0" autoUpdateAnimBg="0"/>
      <p:bldP spid="19483" grpId="0" autoUpdateAnimBg="0"/>
      <p:bldP spid="19484" grpId="0" autoUpdateAnimBg="0"/>
      <p:bldP spid="19485" grpId="0" autoUpdateAnimBg="0"/>
      <p:bldP spid="19486" grpId="0" animBg="1"/>
      <p:bldP spid="19487" grpId="0" animBg="1"/>
      <p:bldP spid="19488" grpId="0" animBg="1"/>
      <p:bldP spid="19489" grpId="0" animBg="1"/>
      <p:bldP spid="19490" grpId="0" animBg="1"/>
      <p:bldP spid="19491" grpId="0" animBg="1"/>
      <p:bldP spid="19492" grpId="0" animBg="1"/>
      <p:bldP spid="19493" grpId="0" animBg="1"/>
      <p:bldP spid="220200" grpId="0" animBg="1" autoUpdateAnimBg="0"/>
      <p:bldP spid="19495" grpId="0" animBg="1"/>
      <p:bldP spid="19496" grpId="0" animBg="1"/>
      <p:bldP spid="19497" grpId="0" animBg="1"/>
      <p:bldP spid="19498" grpId="0" animBg="1"/>
      <p:bldP spid="19499" grpId="0" animBg="1"/>
      <p:bldP spid="19500" grpId="0" animBg="1"/>
      <p:bldP spid="19501" grpId="0" animBg="1" autoUpdateAnimBg="0"/>
      <p:bldP spid="19502" grpId="0" animBg="1" autoUpdateAnimBg="0"/>
      <p:bldP spid="19503" grpId="0" animBg="1" autoUpdateAnimBg="0"/>
      <p:bldP spid="220210" grpId="0" animBg="1" autoUpdateAnimBg="0"/>
      <p:bldP spid="19505" grpId="0" animBg="1"/>
      <p:bldP spid="19506" grpId="0" animBg="1"/>
      <p:bldP spid="19508"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Line 2"/>
          <p:cNvSpPr>
            <a:spLocks noChangeShapeType="1"/>
          </p:cNvSpPr>
          <p:nvPr/>
        </p:nvSpPr>
        <p:spPr bwMode="auto">
          <a:xfrm>
            <a:off x="6096000" y="2133600"/>
            <a:ext cx="2209800" cy="0"/>
          </a:xfrm>
          <a:prstGeom prst="line">
            <a:avLst/>
          </a:prstGeom>
          <a:noFill/>
          <a:ln w="152400">
            <a:solidFill>
              <a:srgbClr val="008000"/>
            </a:solidFill>
            <a:round/>
            <a:headEnd/>
            <a:tailEnd type="triangle" w="med" len="med"/>
          </a:ln>
        </p:spPr>
        <p:txBody>
          <a:bodyPr/>
          <a:lstStyle/>
          <a:p>
            <a:endParaRPr lang="de-DE"/>
          </a:p>
        </p:txBody>
      </p:sp>
      <p:sp>
        <p:nvSpPr>
          <p:cNvPr id="20484" name="Line 3"/>
          <p:cNvSpPr>
            <a:spLocks noChangeShapeType="1"/>
          </p:cNvSpPr>
          <p:nvPr/>
        </p:nvSpPr>
        <p:spPr bwMode="auto">
          <a:xfrm>
            <a:off x="609600" y="2133600"/>
            <a:ext cx="2438400" cy="0"/>
          </a:xfrm>
          <a:prstGeom prst="line">
            <a:avLst/>
          </a:prstGeom>
          <a:noFill/>
          <a:ln w="152400">
            <a:solidFill>
              <a:srgbClr val="008000"/>
            </a:solidFill>
            <a:round/>
            <a:headEnd/>
            <a:tailEnd type="triangle" w="med" len="med"/>
          </a:ln>
        </p:spPr>
        <p:txBody>
          <a:bodyPr/>
          <a:lstStyle/>
          <a:p>
            <a:endParaRPr lang="de-DE"/>
          </a:p>
        </p:txBody>
      </p:sp>
      <p:sp>
        <p:nvSpPr>
          <p:cNvPr id="20485" name="Line 4"/>
          <p:cNvSpPr>
            <a:spLocks noChangeShapeType="1"/>
          </p:cNvSpPr>
          <p:nvPr/>
        </p:nvSpPr>
        <p:spPr bwMode="auto">
          <a:xfrm flipV="1">
            <a:off x="1676400" y="457200"/>
            <a:ext cx="0" cy="1600200"/>
          </a:xfrm>
          <a:prstGeom prst="line">
            <a:avLst/>
          </a:prstGeom>
          <a:noFill/>
          <a:ln w="38100">
            <a:solidFill>
              <a:schemeClr val="tx1"/>
            </a:solidFill>
            <a:prstDash val="sysDot"/>
            <a:round/>
            <a:headEnd/>
            <a:tailEnd/>
          </a:ln>
        </p:spPr>
        <p:txBody>
          <a:bodyPr>
            <a:spAutoFit/>
          </a:bodyPr>
          <a:lstStyle/>
          <a:p>
            <a:endParaRPr lang="de-DE"/>
          </a:p>
        </p:txBody>
      </p:sp>
      <p:sp>
        <p:nvSpPr>
          <p:cNvPr id="20486" name="Line 5"/>
          <p:cNvSpPr>
            <a:spLocks noChangeShapeType="1"/>
          </p:cNvSpPr>
          <p:nvPr/>
        </p:nvSpPr>
        <p:spPr bwMode="auto">
          <a:xfrm flipV="1">
            <a:off x="1676400" y="457200"/>
            <a:ext cx="1828800" cy="0"/>
          </a:xfrm>
          <a:prstGeom prst="line">
            <a:avLst/>
          </a:prstGeom>
          <a:noFill/>
          <a:ln w="38100">
            <a:solidFill>
              <a:schemeClr val="tx1"/>
            </a:solidFill>
            <a:prstDash val="sysDot"/>
            <a:round/>
            <a:headEnd/>
            <a:tailEnd type="triangle" w="med" len="med"/>
          </a:ln>
        </p:spPr>
        <p:txBody>
          <a:bodyPr>
            <a:spAutoFit/>
          </a:bodyPr>
          <a:lstStyle/>
          <a:p>
            <a:endParaRPr lang="de-DE"/>
          </a:p>
        </p:txBody>
      </p:sp>
      <p:sp>
        <p:nvSpPr>
          <p:cNvPr id="20487" name="Line 6"/>
          <p:cNvSpPr>
            <a:spLocks noChangeShapeType="1"/>
          </p:cNvSpPr>
          <p:nvPr/>
        </p:nvSpPr>
        <p:spPr bwMode="auto">
          <a:xfrm flipV="1">
            <a:off x="4876800" y="457200"/>
            <a:ext cx="2362200" cy="0"/>
          </a:xfrm>
          <a:prstGeom prst="line">
            <a:avLst/>
          </a:prstGeom>
          <a:noFill/>
          <a:ln w="38100">
            <a:solidFill>
              <a:schemeClr val="tx1"/>
            </a:solidFill>
            <a:round/>
            <a:headEnd/>
            <a:tailEnd/>
          </a:ln>
        </p:spPr>
        <p:txBody>
          <a:bodyPr>
            <a:spAutoFit/>
          </a:bodyPr>
          <a:lstStyle/>
          <a:p>
            <a:endParaRPr lang="de-DE"/>
          </a:p>
        </p:txBody>
      </p:sp>
      <p:sp>
        <p:nvSpPr>
          <p:cNvPr id="20488" name="Line 7"/>
          <p:cNvSpPr>
            <a:spLocks noChangeShapeType="1"/>
          </p:cNvSpPr>
          <p:nvPr/>
        </p:nvSpPr>
        <p:spPr bwMode="auto">
          <a:xfrm>
            <a:off x="4191000" y="609600"/>
            <a:ext cx="0" cy="533400"/>
          </a:xfrm>
          <a:prstGeom prst="line">
            <a:avLst/>
          </a:prstGeom>
          <a:noFill/>
          <a:ln w="38100">
            <a:solidFill>
              <a:schemeClr val="tx1"/>
            </a:solidFill>
            <a:round/>
            <a:headEnd/>
            <a:tailEnd type="triangle" w="med" len="med"/>
          </a:ln>
        </p:spPr>
        <p:txBody>
          <a:bodyPr>
            <a:spAutoFit/>
          </a:bodyPr>
          <a:lstStyle/>
          <a:p>
            <a:endParaRPr lang="de-DE"/>
          </a:p>
        </p:txBody>
      </p:sp>
      <p:sp>
        <p:nvSpPr>
          <p:cNvPr id="20489" name="Line 8"/>
          <p:cNvSpPr>
            <a:spLocks noChangeShapeType="1"/>
          </p:cNvSpPr>
          <p:nvPr/>
        </p:nvSpPr>
        <p:spPr bwMode="auto">
          <a:xfrm>
            <a:off x="5257800" y="609600"/>
            <a:ext cx="0" cy="685800"/>
          </a:xfrm>
          <a:prstGeom prst="line">
            <a:avLst/>
          </a:prstGeom>
          <a:noFill/>
          <a:ln w="38100">
            <a:solidFill>
              <a:schemeClr val="tx1"/>
            </a:solidFill>
            <a:round/>
            <a:headEnd type="triangle" w="med" len="med"/>
            <a:tailEnd/>
          </a:ln>
        </p:spPr>
        <p:txBody>
          <a:bodyPr>
            <a:spAutoFit/>
          </a:bodyPr>
          <a:lstStyle/>
          <a:p>
            <a:endParaRPr lang="de-DE"/>
          </a:p>
        </p:txBody>
      </p:sp>
      <p:sp>
        <p:nvSpPr>
          <p:cNvPr id="20490" name="Text Box 9"/>
          <p:cNvSpPr txBox="1">
            <a:spLocks noChangeArrowheads="1"/>
          </p:cNvSpPr>
          <p:nvPr/>
        </p:nvSpPr>
        <p:spPr bwMode="auto">
          <a:xfrm>
            <a:off x="838200" y="15240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Güterzugang</a:t>
            </a:r>
            <a:endParaRPr lang="de-DE" sz="1600" baseline="-25000"/>
          </a:p>
        </p:txBody>
      </p:sp>
      <p:sp>
        <p:nvSpPr>
          <p:cNvPr id="20491" name="Line 10"/>
          <p:cNvSpPr>
            <a:spLocks noChangeShapeType="1"/>
          </p:cNvSpPr>
          <p:nvPr/>
        </p:nvSpPr>
        <p:spPr bwMode="auto">
          <a:xfrm>
            <a:off x="7239000" y="457200"/>
            <a:ext cx="0" cy="1524000"/>
          </a:xfrm>
          <a:prstGeom prst="line">
            <a:avLst/>
          </a:prstGeom>
          <a:noFill/>
          <a:ln w="38100">
            <a:solidFill>
              <a:schemeClr val="tx1"/>
            </a:solidFill>
            <a:round/>
            <a:headEnd/>
            <a:tailEnd type="triangle" w="med" len="med"/>
          </a:ln>
        </p:spPr>
        <p:txBody>
          <a:bodyPr>
            <a:spAutoFit/>
          </a:bodyPr>
          <a:lstStyle/>
          <a:p>
            <a:endParaRPr lang="de-DE"/>
          </a:p>
        </p:txBody>
      </p:sp>
      <p:sp>
        <p:nvSpPr>
          <p:cNvPr id="20492" name="Text Box 11"/>
          <p:cNvSpPr txBox="1">
            <a:spLocks noChangeArrowheads="1"/>
          </p:cNvSpPr>
          <p:nvPr/>
        </p:nvSpPr>
        <p:spPr bwMode="auto">
          <a:xfrm>
            <a:off x="6400800" y="12954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Güterabgang</a:t>
            </a:r>
            <a:endParaRPr lang="de-DE" sz="1600" baseline="-25000"/>
          </a:p>
        </p:txBody>
      </p:sp>
      <p:sp>
        <p:nvSpPr>
          <p:cNvPr id="196620" name="Text Box 12"/>
          <p:cNvSpPr txBox="1">
            <a:spLocks noChangeArrowheads="1"/>
          </p:cNvSpPr>
          <p:nvPr/>
        </p:nvSpPr>
        <p:spPr bwMode="auto">
          <a:xfrm>
            <a:off x="3505200" y="228600"/>
            <a:ext cx="2362200" cy="342900"/>
          </a:xfrm>
          <a:prstGeom prst="rect">
            <a:avLst/>
          </a:prstGeom>
          <a:solidFill>
            <a:srgbClr val="FFE2C5"/>
          </a:solidFill>
          <a:ln w="9525">
            <a:solidFill>
              <a:schemeClr val="tx1"/>
            </a:solidFill>
            <a:miter lim="800000"/>
            <a:headEnd/>
            <a:tailEnd/>
          </a:ln>
          <a:effectLst>
            <a:outerShdw dist="35921" dir="2700000" algn="ctr" rotWithShape="0">
              <a:srgbClr val="808080"/>
            </a:outerShdw>
          </a:effectLst>
        </p:spPr>
        <p:txBody>
          <a:bodyPr/>
          <a:lstStyle/>
          <a:p>
            <a:pPr algn="ctr">
              <a:spcBef>
                <a:spcPct val="0"/>
              </a:spcBef>
              <a:defRPr/>
            </a:pPr>
            <a:r>
              <a:rPr lang="de-DE" sz="1600"/>
              <a:t>Transformation</a:t>
            </a:r>
            <a:endParaRPr lang="de-DE" sz="1600" baseline="-25000"/>
          </a:p>
        </p:txBody>
      </p:sp>
      <p:sp>
        <p:nvSpPr>
          <p:cNvPr id="196625" name="Text Box 17"/>
          <p:cNvSpPr txBox="1">
            <a:spLocks noChangeArrowheads="1"/>
          </p:cNvSpPr>
          <p:nvPr/>
        </p:nvSpPr>
        <p:spPr bwMode="auto">
          <a:xfrm>
            <a:off x="838200" y="4267200"/>
            <a:ext cx="1600200" cy="1600200"/>
          </a:xfrm>
          <a:prstGeom prst="rect">
            <a:avLst/>
          </a:prstGeom>
          <a:solidFill>
            <a:srgbClr val="F1F1F1"/>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2000"/>
              <a:t>Aufwand</a:t>
            </a:r>
          </a:p>
        </p:txBody>
      </p:sp>
      <p:sp>
        <p:nvSpPr>
          <p:cNvPr id="196626" name="Text Box 18"/>
          <p:cNvSpPr txBox="1">
            <a:spLocks noChangeArrowheads="1"/>
          </p:cNvSpPr>
          <p:nvPr/>
        </p:nvSpPr>
        <p:spPr bwMode="auto">
          <a:xfrm>
            <a:off x="2514600" y="4267200"/>
            <a:ext cx="1600200" cy="2209800"/>
          </a:xfrm>
          <a:prstGeom prst="rect">
            <a:avLst/>
          </a:prstGeom>
          <a:solidFill>
            <a:srgbClr val="FFFFD7"/>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2000"/>
              <a:t>Ertrag</a:t>
            </a:r>
          </a:p>
        </p:txBody>
      </p:sp>
      <p:sp>
        <p:nvSpPr>
          <p:cNvPr id="196627" name="Text Box 19"/>
          <p:cNvSpPr txBox="1">
            <a:spLocks noChangeArrowheads="1"/>
          </p:cNvSpPr>
          <p:nvPr/>
        </p:nvSpPr>
        <p:spPr bwMode="auto">
          <a:xfrm>
            <a:off x="838200" y="5867400"/>
            <a:ext cx="1600200" cy="6096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2000"/>
              <a:t>Gewinn</a:t>
            </a:r>
          </a:p>
        </p:txBody>
      </p:sp>
      <p:sp>
        <p:nvSpPr>
          <p:cNvPr id="196628" name="Text Box 20"/>
          <p:cNvSpPr txBox="1">
            <a:spLocks noChangeArrowheads="1"/>
          </p:cNvSpPr>
          <p:nvPr/>
        </p:nvSpPr>
        <p:spPr bwMode="auto">
          <a:xfrm>
            <a:off x="5105400" y="4267200"/>
            <a:ext cx="1600200" cy="2286000"/>
          </a:xfrm>
          <a:prstGeom prst="rect">
            <a:avLst/>
          </a:prstGeom>
          <a:solidFill>
            <a:srgbClr val="F1F1F1"/>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2000"/>
              <a:t>Aufwand</a:t>
            </a:r>
          </a:p>
        </p:txBody>
      </p:sp>
      <p:sp>
        <p:nvSpPr>
          <p:cNvPr id="196629" name="Text Box 21"/>
          <p:cNvSpPr txBox="1">
            <a:spLocks noChangeArrowheads="1"/>
          </p:cNvSpPr>
          <p:nvPr/>
        </p:nvSpPr>
        <p:spPr bwMode="auto">
          <a:xfrm>
            <a:off x="6781800" y="4267200"/>
            <a:ext cx="1600200" cy="1676400"/>
          </a:xfrm>
          <a:prstGeom prst="rect">
            <a:avLst/>
          </a:prstGeom>
          <a:solidFill>
            <a:srgbClr val="FFFFD7"/>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2000"/>
              <a:t>Ertrag</a:t>
            </a:r>
          </a:p>
        </p:txBody>
      </p:sp>
      <p:sp>
        <p:nvSpPr>
          <p:cNvPr id="196630" name="Text Box 22"/>
          <p:cNvSpPr txBox="1">
            <a:spLocks noChangeArrowheads="1"/>
          </p:cNvSpPr>
          <p:nvPr/>
        </p:nvSpPr>
        <p:spPr bwMode="auto">
          <a:xfrm>
            <a:off x="6781800" y="5943600"/>
            <a:ext cx="1600200" cy="609600"/>
          </a:xfrm>
          <a:prstGeom prst="rect">
            <a:avLst/>
          </a:prstGeom>
          <a:solidFill>
            <a:srgbClr val="FFE3F1"/>
          </a:solidFill>
          <a:ln w="9525">
            <a:solidFill>
              <a:schemeClr val="tx1"/>
            </a:solidFill>
            <a:miter lim="800000"/>
            <a:headEnd/>
            <a:tailEnd/>
          </a:ln>
          <a:effectLst>
            <a:outerShdw dist="35921" dir="2700000" algn="ctr" rotWithShape="0">
              <a:schemeClr val="bg2"/>
            </a:outerShdw>
          </a:effectLst>
        </p:spPr>
        <p:txBody>
          <a:bodyPr anchor="ctr" anchorCtr="1"/>
          <a:lstStyle/>
          <a:p>
            <a:pPr eaLnBrk="1" hangingPunct="1">
              <a:defRPr/>
            </a:pPr>
            <a:r>
              <a:rPr lang="de-DE" sz="2000"/>
              <a:t>Verlust</a:t>
            </a:r>
          </a:p>
        </p:txBody>
      </p:sp>
      <p:sp>
        <p:nvSpPr>
          <p:cNvPr id="20500" name="Text Box 23"/>
          <p:cNvSpPr txBox="1">
            <a:spLocks noChangeArrowheads="1"/>
          </p:cNvSpPr>
          <p:nvPr/>
        </p:nvSpPr>
        <p:spPr bwMode="auto">
          <a:xfrm>
            <a:off x="1676400" y="3886200"/>
            <a:ext cx="1676400" cy="366713"/>
          </a:xfrm>
          <a:prstGeom prst="rect">
            <a:avLst/>
          </a:prstGeom>
          <a:solidFill>
            <a:srgbClr val="FFFFFF"/>
          </a:solidFill>
          <a:ln w="9525">
            <a:noFill/>
            <a:miter lim="800000"/>
            <a:headEnd/>
            <a:tailEnd/>
          </a:ln>
        </p:spPr>
        <p:txBody>
          <a:bodyPr>
            <a:spAutoFit/>
          </a:bodyPr>
          <a:lstStyle/>
          <a:p>
            <a:pPr algn="ctr" eaLnBrk="1" hangingPunct="1"/>
            <a:r>
              <a:rPr lang="de-DE" sz="1800"/>
              <a:t>Fall 1</a:t>
            </a:r>
          </a:p>
        </p:txBody>
      </p:sp>
      <p:sp>
        <p:nvSpPr>
          <p:cNvPr id="20501" name="Text Box 24"/>
          <p:cNvSpPr txBox="1">
            <a:spLocks noChangeArrowheads="1"/>
          </p:cNvSpPr>
          <p:nvPr/>
        </p:nvSpPr>
        <p:spPr bwMode="auto">
          <a:xfrm>
            <a:off x="5867400" y="3886200"/>
            <a:ext cx="1676400" cy="366713"/>
          </a:xfrm>
          <a:prstGeom prst="rect">
            <a:avLst/>
          </a:prstGeom>
          <a:solidFill>
            <a:srgbClr val="FFFFFF"/>
          </a:solidFill>
          <a:ln w="9525">
            <a:noFill/>
            <a:miter lim="800000"/>
            <a:headEnd/>
            <a:tailEnd/>
          </a:ln>
        </p:spPr>
        <p:txBody>
          <a:bodyPr>
            <a:spAutoFit/>
          </a:bodyPr>
          <a:lstStyle/>
          <a:p>
            <a:pPr algn="ctr" eaLnBrk="1" hangingPunct="1"/>
            <a:r>
              <a:rPr lang="de-DE" sz="1800"/>
              <a:t>Fall 2</a:t>
            </a:r>
          </a:p>
        </p:txBody>
      </p:sp>
      <p:sp>
        <p:nvSpPr>
          <p:cNvPr id="20502" name="Line 25"/>
          <p:cNvSpPr>
            <a:spLocks noChangeShapeType="1"/>
          </p:cNvSpPr>
          <p:nvPr/>
        </p:nvSpPr>
        <p:spPr bwMode="auto">
          <a:xfrm>
            <a:off x="533400" y="4724400"/>
            <a:ext cx="533400" cy="0"/>
          </a:xfrm>
          <a:prstGeom prst="line">
            <a:avLst/>
          </a:prstGeom>
          <a:noFill/>
          <a:ln w="28575">
            <a:solidFill>
              <a:srgbClr val="0000FF"/>
            </a:solidFill>
            <a:round/>
            <a:headEnd/>
            <a:tailEnd type="triangle" w="med" len="med"/>
          </a:ln>
        </p:spPr>
        <p:txBody>
          <a:bodyPr>
            <a:spAutoFit/>
          </a:bodyPr>
          <a:lstStyle/>
          <a:p>
            <a:endParaRPr lang="de-DE"/>
          </a:p>
        </p:txBody>
      </p:sp>
      <p:sp>
        <p:nvSpPr>
          <p:cNvPr id="20503" name="Line 26"/>
          <p:cNvSpPr>
            <a:spLocks noChangeShapeType="1"/>
          </p:cNvSpPr>
          <p:nvPr/>
        </p:nvSpPr>
        <p:spPr bwMode="auto">
          <a:xfrm>
            <a:off x="4953000" y="4724400"/>
            <a:ext cx="609600" cy="0"/>
          </a:xfrm>
          <a:prstGeom prst="line">
            <a:avLst/>
          </a:prstGeom>
          <a:noFill/>
          <a:ln w="28575">
            <a:solidFill>
              <a:srgbClr val="0000FF"/>
            </a:solidFill>
            <a:round/>
            <a:headEnd/>
            <a:tailEnd type="triangle" w="med" len="med"/>
          </a:ln>
        </p:spPr>
        <p:txBody>
          <a:bodyPr>
            <a:spAutoFit/>
          </a:bodyPr>
          <a:lstStyle/>
          <a:p>
            <a:endParaRPr lang="de-DE"/>
          </a:p>
        </p:txBody>
      </p:sp>
      <p:sp>
        <p:nvSpPr>
          <p:cNvPr id="20504" name="Line 27"/>
          <p:cNvSpPr>
            <a:spLocks noChangeShapeType="1"/>
          </p:cNvSpPr>
          <p:nvPr/>
        </p:nvSpPr>
        <p:spPr bwMode="auto">
          <a:xfrm>
            <a:off x="1676400" y="2209800"/>
            <a:ext cx="0" cy="914400"/>
          </a:xfrm>
          <a:prstGeom prst="line">
            <a:avLst/>
          </a:prstGeom>
          <a:noFill/>
          <a:ln w="28575">
            <a:solidFill>
              <a:srgbClr val="0000FF"/>
            </a:solidFill>
            <a:round/>
            <a:headEnd/>
            <a:tailEnd/>
          </a:ln>
        </p:spPr>
        <p:txBody>
          <a:bodyPr>
            <a:spAutoFit/>
          </a:bodyPr>
          <a:lstStyle/>
          <a:p>
            <a:endParaRPr lang="de-DE"/>
          </a:p>
        </p:txBody>
      </p:sp>
      <p:sp>
        <p:nvSpPr>
          <p:cNvPr id="20505" name="Line 28"/>
          <p:cNvSpPr>
            <a:spLocks noChangeShapeType="1"/>
          </p:cNvSpPr>
          <p:nvPr/>
        </p:nvSpPr>
        <p:spPr bwMode="auto">
          <a:xfrm>
            <a:off x="1676400" y="3124200"/>
            <a:ext cx="5181600" cy="0"/>
          </a:xfrm>
          <a:prstGeom prst="line">
            <a:avLst/>
          </a:prstGeom>
          <a:noFill/>
          <a:ln w="28575">
            <a:solidFill>
              <a:srgbClr val="0000FF"/>
            </a:solidFill>
            <a:round/>
            <a:headEnd/>
            <a:tailEnd/>
          </a:ln>
        </p:spPr>
        <p:txBody>
          <a:bodyPr>
            <a:spAutoFit/>
          </a:bodyPr>
          <a:lstStyle/>
          <a:p>
            <a:endParaRPr lang="de-DE"/>
          </a:p>
        </p:txBody>
      </p:sp>
      <p:sp>
        <p:nvSpPr>
          <p:cNvPr id="20506" name="Line 29"/>
          <p:cNvSpPr>
            <a:spLocks noChangeShapeType="1"/>
          </p:cNvSpPr>
          <p:nvPr/>
        </p:nvSpPr>
        <p:spPr bwMode="auto">
          <a:xfrm>
            <a:off x="6858000" y="2209800"/>
            <a:ext cx="0" cy="914400"/>
          </a:xfrm>
          <a:prstGeom prst="line">
            <a:avLst/>
          </a:prstGeom>
          <a:noFill/>
          <a:ln w="28575">
            <a:solidFill>
              <a:srgbClr val="0000FF"/>
            </a:solidFill>
            <a:round/>
            <a:headEnd/>
            <a:tailEnd/>
          </a:ln>
        </p:spPr>
        <p:txBody>
          <a:bodyPr>
            <a:spAutoFit/>
          </a:bodyPr>
          <a:lstStyle/>
          <a:p>
            <a:endParaRPr lang="de-DE"/>
          </a:p>
        </p:txBody>
      </p:sp>
      <p:sp>
        <p:nvSpPr>
          <p:cNvPr id="20507" name="Line 30"/>
          <p:cNvSpPr>
            <a:spLocks noChangeShapeType="1"/>
          </p:cNvSpPr>
          <p:nvPr/>
        </p:nvSpPr>
        <p:spPr bwMode="auto">
          <a:xfrm>
            <a:off x="4419600" y="2819400"/>
            <a:ext cx="0" cy="304800"/>
          </a:xfrm>
          <a:prstGeom prst="line">
            <a:avLst/>
          </a:prstGeom>
          <a:noFill/>
          <a:ln w="28575">
            <a:solidFill>
              <a:srgbClr val="0000FF"/>
            </a:solidFill>
            <a:round/>
            <a:headEnd/>
            <a:tailEnd/>
          </a:ln>
        </p:spPr>
        <p:txBody>
          <a:bodyPr>
            <a:spAutoFit/>
          </a:bodyPr>
          <a:lstStyle/>
          <a:p>
            <a:endParaRPr lang="de-DE"/>
          </a:p>
        </p:txBody>
      </p:sp>
      <p:sp>
        <p:nvSpPr>
          <p:cNvPr id="20508" name="Line 31"/>
          <p:cNvSpPr>
            <a:spLocks noChangeShapeType="1"/>
          </p:cNvSpPr>
          <p:nvPr/>
        </p:nvSpPr>
        <p:spPr bwMode="auto">
          <a:xfrm>
            <a:off x="533400" y="3429000"/>
            <a:ext cx="4419600" cy="0"/>
          </a:xfrm>
          <a:prstGeom prst="line">
            <a:avLst/>
          </a:prstGeom>
          <a:noFill/>
          <a:ln w="28575">
            <a:solidFill>
              <a:srgbClr val="0000FF"/>
            </a:solidFill>
            <a:round/>
            <a:headEnd/>
            <a:tailEnd/>
          </a:ln>
        </p:spPr>
        <p:txBody>
          <a:bodyPr>
            <a:spAutoFit/>
          </a:bodyPr>
          <a:lstStyle/>
          <a:p>
            <a:endParaRPr lang="de-DE"/>
          </a:p>
        </p:txBody>
      </p:sp>
      <p:sp>
        <p:nvSpPr>
          <p:cNvPr id="20509" name="Line 32"/>
          <p:cNvSpPr>
            <a:spLocks noChangeShapeType="1"/>
          </p:cNvSpPr>
          <p:nvPr/>
        </p:nvSpPr>
        <p:spPr bwMode="auto">
          <a:xfrm>
            <a:off x="533400" y="3429000"/>
            <a:ext cx="0" cy="1295400"/>
          </a:xfrm>
          <a:prstGeom prst="line">
            <a:avLst/>
          </a:prstGeom>
          <a:noFill/>
          <a:ln w="28575">
            <a:solidFill>
              <a:srgbClr val="0000FF"/>
            </a:solidFill>
            <a:round/>
            <a:headEnd/>
            <a:tailEnd/>
          </a:ln>
        </p:spPr>
        <p:txBody>
          <a:bodyPr>
            <a:spAutoFit/>
          </a:bodyPr>
          <a:lstStyle/>
          <a:p>
            <a:endParaRPr lang="de-DE"/>
          </a:p>
        </p:txBody>
      </p:sp>
      <p:sp>
        <p:nvSpPr>
          <p:cNvPr id="20510" name="Line 33"/>
          <p:cNvSpPr>
            <a:spLocks noChangeShapeType="1"/>
          </p:cNvSpPr>
          <p:nvPr/>
        </p:nvSpPr>
        <p:spPr bwMode="auto">
          <a:xfrm>
            <a:off x="4953000" y="3124200"/>
            <a:ext cx="0" cy="304800"/>
          </a:xfrm>
          <a:prstGeom prst="line">
            <a:avLst/>
          </a:prstGeom>
          <a:noFill/>
          <a:ln w="28575">
            <a:solidFill>
              <a:srgbClr val="0000FF"/>
            </a:solidFill>
            <a:round/>
            <a:headEnd/>
            <a:tailEnd/>
          </a:ln>
        </p:spPr>
        <p:txBody>
          <a:bodyPr>
            <a:spAutoFit/>
          </a:bodyPr>
          <a:lstStyle/>
          <a:p>
            <a:endParaRPr lang="de-DE"/>
          </a:p>
        </p:txBody>
      </p:sp>
      <p:sp>
        <p:nvSpPr>
          <p:cNvPr id="20511" name="Line 34"/>
          <p:cNvSpPr>
            <a:spLocks noChangeShapeType="1"/>
          </p:cNvSpPr>
          <p:nvPr/>
        </p:nvSpPr>
        <p:spPr bwMode="auto">
          <a:xfrm>
            <a:off x="838200" y="4267200"/>
            <a:ext cx="3276600" cy="0"/>
          </a:xfrm>
          <a:prstGeom prst="line">
            <a:avLst/>
          </a:prstGeom>
          <a:noFill/>
          <a:ln w="57150">
            <a:solidFill>
              <a:schemeClr val="tx1"/>
            </a:solidFill>
            <a:round/>
            <a:headEnd/>
            <a:tailEnd/>
          </a:ln>
        </p:spPr>
        <p:txBody>
          <a:bodyPr>
            <a:spAutoFit/>
          </a:bodyPr>
          <a:lstStyle/>
          <a:p>
            <a:endParaRPr lang="de-DE"/>
          </a:p>
        </p:txBody>
      </p:sp>
      <p:sp>
        <p:nvSpPr>
          <p:cNvPr id="20512" name="Line 35"/>
          <p:cNvSpPr>
            <a:spLocks noChangeShapeType="1"/>
          </p:cNvSpPr>
          <p:nvPr/>
        </p:nvSpPr>
        <p:spPr bwMode="auto">
          <a:xfrm>
            <a:off x="5105400" y="4267200"/>
            <a:ext cx="3276600" cy="0"/>
          </a:xfrm>
          <a:prstGeom prst="line">
            <a:avLst/>
          </a:prstGeom>
          <a:noFill/>
          <a:ln w="57150">
            <a:solidFill>
              <a:schemeClr val="tx1"/>
            </a:solidFill>
            <a:round/>
            <a:headEnd/>
            <a:tailEnd/>
          </a:ln>
        </p:spPr>
        <p:txBody>
          <a:bodyPr>
            <a:spAutoFit/>
          </a:bodyPr>
          <a:lstStyle/>
          <a:p>
            <a:endParaRPr lang="de-DE"/>
          </a:p>
        </p:txBody>
      </p:sp>
      <p:sp>
        <p:nvSpPr>
          <p:cNvPr id="20513" name="Line 36"/>
          <p:cNvSpPr>
            <a:spLocks noChangeShapeType="1"/>
          </p:cNvSpPr>
          <p:nvPr/>
        </p:nvSpPr>
        <p:spPr bwMode="auto">
          <a:xfrm>
            <a:off x="7239000" y="2209800"/>
            <a:ext cx="0" cy="1371600"/>
          </a:xfrm>
          <a:prstGeom prst="line">
            <a:avLst/>
          </a:prstGeom>
          <a:noFill/>
          <a:ln w="38100">
            <a:solidFill>
              <a:srgbClr val="FF0000"/>
            </a:solidFill>
            <a:round/>
            <a:headEnd/>
            <a:tailEnd/>
          </a:ln>
        </p:spPr>
        <p:txBody>
          <a:bodyPr>
            <a:spAutoFit/>
          </a:bodyPr>
          <a:lstStyle/>
          <a:p>
            <a:endParaRPr lang="de-DE"/>
          </a:p>
        </p:txBody>
      </p:sp>
      <p:sp>
        <p:nvSpPr>
          <p:cNvPr id="20514" name="Line 37"/>
          <p:cNvSpPr>
            <a:spLocks noChangeShapeType="1"/>
          </p:cNvSpPr>
          <p:nvPr/>
        </p:nvSpPr>
        <p:spPr bwMode="auto">
          <a:xfrm>
            <a:off x="4419600" y="3581400"/>
            <a:ext cx="0" cy="1219200"/>
          </a:xfrm>
          <a:prstGeom prst="line">
            <a:avLst/>
          </a:prstGeom>
          <a:noFill/>
          <a:ln w="38100">
            <a:solidFill>
              <a:srgbClr val="FF0000"/>
            </a:solidFill>
            <a:round/>
            <a:headEnd/>
            <a:tailEnd/>
          </a:ln>
        </p:spPr>
        <p:txBody>
          <a:bodyPr>
            <a:spAutoFit/>
          </a:bodyPr>
          <a:lstStyle/>
          <a:p>
            <a:endParaRPr lang="de-DE"/>
          </a:p>
        </p:txBody>
      </p:sp>
      <p:sp>
        <p:nvSpPr>
          <p:cNvPr id="20515" name="Line 38"/>
          <p:cNvSpPr>
            <a:spLocks noChangeShapeType="1"/>
          </p:cNvSpPr>
          <p:nvPr/>
        </p:nvSpPr>
        <p:spPr bwMode="auto">
          <a:xfrm>
            <a:off x="8763000" y="3581400"/>
            <a:ext cx="0" cy="1143000"/>
          </a:xfrm>
          <a:prstGeom prst="line">
            <a:avLst/>
          </a:prstGeom>
          <a:noFill/>
          <a:ln w="38100">
            <a:solidFill>
              <a:srgbClr val="FF0000"/>
            </a:solidFill>
            <a:round/>
            <a:headEnd/>
            <a:tailEnd/>
          </a:ln>
        </p:spPr>
        <p:txBody>
          <a:bodyPr>
            <a:spAutoFit/>
          </a:bodyPr>
          <a:lstStyle/>
          <a:p>
            <a:endParaRPr lang="de-DE"/>
          </a:p>
        </p:txBody>
      </p:sp>
      <p:sp>
        <p:nvSpPr>
          <p:cNvPr id="20516" name="Line 39"/>
          <p:cNvSpPr>
            <a:spLocks noChangeShapeType="1"/>
          </p:cNvSpPr>
          <p:nvPr/>
        </p:nvSpPr>
        <p:spPr bwMode="auto">
          <a:xfrm flipH="1">
            <a:off x="3733800" y="4800600"/>
            <a:ext cx="685800" cy="0"/>
          </a:xfrm>
          <a:prstGeom prst="line">
            <a:avLst/>
          </a:prstGeom>
          <a:noFill/>
          <a:ln w="38100">
            <a:solidFill>
              <a:srgbClr val="FF0000"/>
            </a:solidFill>
            <a:round/>
            <a:headEnd/>
            <a:tailEnd type="triangle" w="med" len="med"/>
          </a:ln>
        </p:spPr>
        <p:txBody>
          <a:bodyPr>
            <a:spAutoFit/>
          </a:bodyPr>
          <a:lstStyle/>
          <a:p>
            <a:endParaRPr lang="de-DE"/>
          </a:p>
        </p:txBody>
      </p:sp>
      <p:sp>
        <p:nvSpPr>
          <p:cNvPr id="20517" name="Line 40"/>
          <p:cNvSpPr>
            <a:spLocks noChangeShapeType="1"/>
          </p:cNvSpPr>
          <p:nvPr/>
        </p:nvSpPr>
        <p:spPr bwMode="auto">
          <a:xfrm flipH="1" flipV="1">
            <a:off x="4419600" y="3581400"/>
            <a:ext cx="2819400" cy="0"/>
          </a:xfrm>
          <a:prstGeom prst="line">
            <a:avLst/>
          </a:prstGeom>
          <a:noFill/>
          <a:ln w="38100">
            <a:solidFill>
              <a:srgbClr val="FF0000"/>
            </a:solidFill>
            <a:round/>
            <a:headEnd/>
            <a:tailEnd/>
          </a:ln>
        </p:spPr>
        <p:txBody>
          <a:bodyPr>
            <a:spAutoFit/>
          </a:bodyPr>
          <a:lstStyle/>
          <a:p>
            <a:endParaRPr lang="de-DE"/>
          </a:p>
        </p:txBody>
      </p:sp>
      <p:sp>
        <p:nvSpPr>
          <p:cNvPr id="20518" name="Line 41"/>
          <p:cNvSpPr>
            <a:spLocks noChangeShapeType="1"/>
          </p:cNvSpPr>
          <p:nvPr/>
        </p:nvSpPr>
        <p:spPr bwMode="auto">
          <a:xfrm flipH="1">
            <a:off x="8077200" y="4724400"/>
            <a:ext cx="685800" cy="0"/>
          </a:xfrm>
          <a:prstGeom prst="line">
            <a:avLst/>
          </a:prstGeom>
          <a:noFill/>
          <a:ln w="38100">
            <a:solidFill>
              <a:srgbClr val="FF0000"/>
            </a:solidFill>
            <a:round/>
            <a:headEnd/>
            <a:tailEnd type="triangle" w="med" len="med"/>
          </a:ln>
        </p:spPr>
        <p:txBody>
          <a:bodyPr>
            <a:spAutoFit/>
          </a:bodyPr>
          <a:lstStyle/>
          <a:p>
            <a:endParaRPr lang="de-DE"/>
          </a:p>
        </p:txBody>
      </p:sp>
      <p:sp>
        <p:nvSpPr>
          <p:cNvPr id="20519" name="Text Box 42"/>
          <p:cNvSpPr txBox="1">
            <a:spLocks noChangeArrowheads="1"/>
          </p:cNvSpPr>
          <p:nvPr/>
        </p:nvSpPr>
        <p:spPr bwMode="auto">
          <a:xfrm>
            <a:off x="7239000" y="2438400"/>
            <a:ext cx="1905000" cy="942975"/>
          </a:xfrm>
          <a:prstGeom prst="rect">
            <a:avLst/>
          </a:prstGeom>
          <a:noFill/>
          <a:ln w="9525">
            <a:noFill/>
            <a:miter lim="800000"/>
            <a:headEnd/>
            <a:tailEnd/>
          </a:ln>
        </p:spPr>
        <p:txBody>
          <a:bodyPr>
            <a:spAutoFit/>
          </a:bodyPr>
          <a:lstStyle/>
          <a:p>
            <a:pPr eaLnBrk="1" hangingPunct="1"/>
            <a:r>
              <a:rPr lang="de-DE">
                <a:solidFill>
                  <a:srgbClr val="FF3300"/>
                </a:solidFill>
              </a:rPr>
              <a:t>Wertezufluss</a:t>
            </a:r>
            <a:r>
              <a:rPr lang="de-DE"/>
              <a:t> durch Leistungserstel-lung und                  –verwertung</a:t>
            </a:r>
          </a:p>
        </p:txBody>
      </p:sp>
      <p:sp>
        <p:nvSpPr>
          <p:cNvPr id="20520" name="Text Box 43"/>
          <p:cNvSpPr txBox="1">
            <a:spLocks noChangeArrowheads="1"/>
          </p:cNvSpPr>
          <p:nvPr/>
        </p:nvSpPr>
        <p:spPr bwMode="auto">
          <a:xfrm>
            <a:off x="152400" y="2286000"/>
            <a:ext cx="1752600" cy="942975"/>
          </a:xfrm>
          <a:prstGeom prst="rect">
            <a:avLst/>
          </a:prstGeom>
          <a:noFill/>
          <a:ln w="9525">
            <a:noFill/>
            <a:miter lim="800000"/>
            <a:headEnd/>
            <a:tailEnd/>
          </a:ln>
        </p:spPr>
        <p:txBody>
          <a:bodyPr>
            <a:spAutoFit/>
          </a:bodyPr>
          <a:lstStyle/>
          <a:p>
            <a:pPr eaLnBrk="1" hangingPunct="1"/>
            <a:r>
              <a:rPr lang="de-DE">
                <a:solidFill>
                  <a:schemeClr val="accent2"/>
                </a:solidFill>
              </a:rPr>
              <a:t>Werteverzehr </a:t>
            </a:r>
            <a:r>
              <a:rPr lang="de-DE"/>
              <a:t>in der Leistungs-erstellung und      –verwertung</a:t>
            </a:r>
          </a:p>
        </p:txBody>
      </p:sp>
      <p:graphicFrame>
        <p:nvGraphicFramePr>
          <p:cNvPr id="20482" name="Object 44"/>
          <p:cNvGraphicFramePr>
            <a:graphicFrameLocks noChangeAspect="1"/>
          </p:cNvGraphicFramePr>
          <p:nvPr/>
        </p:nvGraphicFramePr>
        <p:xfrm>
          <a:off x="3048000" y="1143000"/>
          <a:ext cx="3048000" cy="1804988"/>
        </p:xfrm>
        <a:graphic>
          <a:graphicData uri="http://schemas.openxmlformats.org/presentationml/2006/ole">
            <p:oleObj spid="_x0000_s20482" name="Paint Shop Pro Image" r:id="rId4" imgW="5209756" imgH="3570732" progId="">
              <p:embed/>
            </p:oleObj>
          </a:graphicData>
        </a:graphic>
      </p:graphicFrame>
      <p:sp>
        <p:nvSpPr>
          <p:cNvPr id="196653" name="Text Box 45"/>
          <p:cNvSpPr txBox="1">
            <a:spLocks noChangeArrowheads="1"/>
          </p:cNvSpPr>
          <p:nvPr/>
        </p:nvSpPr>
        <p:spPr bwMode="auto">
          <a:xfrm>
            <a:off x="3124200" y="1139825"/>
            <a:ext cx="1371600" cy="304800"/>
          </a:xfrm>
          <a:prstGeom prst="rect">
            <a:avLst/>
          </a:prstGeom>
          <a:noFill/>
          <a:ln w="9525">
            <a:noFill/>
            <a:miter lim="800000"/>
            <a:headEnd/>
            <a:tailEnd/>
          </a:ln>
        </p:spPr>
        <p:txBody>
          <a:bodyPr>
            <a:spAutoFit/>
          </a:bodyPr>
          <a:lstStyle/>
          <a:p>
            <a:pPr eaLnBrk="1" hangingPunct="1"/>
            <a:r>
              <a:rPr lang="de-DE"/>
              <a:t>Unternehmen</a:t>
            </a:r>
          </a:p>
        </p:txBody>
      </p:sp>
      <p:sp>
        <p:nvSpPr>
          <p:cNvPr id="20522" name="Line 46"/>
          <p:cNvSpPr>
            <a:spLocks noChangeShapeType="1"/>
          </p:cNvSpPr>
          <p:nvPr/>
        </p:nvSpPr>
        <p:spPr bwMode="auto">
          <a:xfrm>
            <a:off x="6096000" y="2438400"/>
            <a:ext cx="1143000" cy="0"/>
          </a:xfrm>
          <a:prstGeom prst="line">
            <a:avLst/>
          </a:prstGeom>
          <a:noFill/>
          <a:ln w="38100">
            <a:solidFill>
              <a:srgbClr val="FF0000"/>
            </a:solidFill>
            <a:round/>
            <a:headEnd/>
            <a:tailEnd/>
          </a:ln>
        </p:spPr>
        <p:txBody>
          <a:bodyPr>
            <a:spAutoFit/>
          </a:bodyPr>
          <a:lstStyle/>
          <a:p>
            <a:endParaRPr lang="de-DE"/>
          </a:p>
        </p:txBody>
      </p:sp>
      <p:sp>
        <p:nvSpPr>
          <p:cNvPr id="20523" name="Textfeld 30"/>
          <p:cNvSpPr txBox="1">
            <a:spLocks noChangeArrowheads="1"/>
          </p:cNvSpPr>
          <p:nvPr/>
        </p:nvSpPr>
        <p:spPr bwMode="auto">
          <a:xfrm>
            <a:off x="0" y="115888"/>
            <a:ext cx="3048000" cy="304800"/>
          </a:xfrm>
          <a:prstGeom prst="rect">
            <a:avLst/>
          </a:prstGeom>
          <a:noFill/>
          <a:ln w="9525">
            <a:noFill/>
            <a:miter lim="800000"/>
            <a:headEnd/>
            <a:tailEnd/>
          </a:ln>
        </p:spPr>
        <p:txBody>
          <a:bodyPr>
            <a:spAutoFit/>
          </a:bodyPr>
          <a:lstStyle/>
          <a:p>
            <a:pPr eaLnBrk="1" hangingPunct="1"/>
            <a:r>
              <a:rPr lang="de-DE"/>
              <a:t>Erfolgsermittlung</a:t>
            </a:r>
          </a:p>
        </p:txBody>
      </p:sp>
      <p:sp>
        <p:nvSpPr>
          <p:cNvPr id="20524" name="Line 33"/>
          <p:cNvSpPr>
            <a:spLocks noChangeShapeType="1"/>
          </p:cNvSpPr>
          <p:nvPr/>
        </p:nvSpPr>
        <p:spPr bwMode="auto">
          <a:xfrm>
            <a:off x="4953000" y="3429000"/>
            <a:ext cx="0" cy="1295400"/>
          </a:xfrm>
          <a:prstGeom prst="line">
            <a:avLst/>
          </a:prstGeom>
          <a:noFill/>
          <a:ln w="28575">
            <a:solidFill>
              <a:srgbClr val="0000FF"/>
            </a:solidFill>
            <a:round/>
            <a:headEnd/>
            <a:tailEnd/>
          </a:ln>
        </p:spPr>
        <p:txBody>
          <a:bodyPr>
            <a:spAutoFit/>
          </a:bodyPr>
          <a:lstStyle/>
          <a:p>
            <a:endParaRPr lang="de-DE"/>
          </a:p>
        </p:txBody>
      </p:sp>
      <p:sp>
        <p:nvSpPr>
          <p:cNvPr id="20525" name="Line 40"/>
          <p:cNvSpPr>
            <a:spLocks noChangeShapeType="1"/>
          </p:cNvSpPr>
          <p:nvPr/>
        </p:nvSpPr>
        <p:spPr bwMode="auto">
          <a:xfrm flipH="1" flipV="1">
            <a:off x="7239000" y="3581400"/>
            <a:ext cx="1524000" cy="0"/>
          </a:xfrm>
          <a:prstGeom prst="line">
            <a:avLst/>
          </a:prstGeom>
          <a:noFill/>
          <a:ln w="38100">
            <a:solidFill>
              <a:srgbClr val="FF0000"/>
            </a:solidFill>
            <a:round/>
            <a:headEnd/>
            <a:tailEnd/>
          </a:ln>
        </p:spPr>
        <p:txBody>
          <a:bodyPr>
            <a:spAutoFit/>
          </a:bodyPr>
          <a:lstStyle/>
          <a:p>
            <a:endParaRPr lang="de-DE"/>
          </a:p>
        </p:txBody>
      </p:sp>
      <p:sp>
        <p:nvSpPr>
          <p:cNvPr id="20526"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wipe(left)">
                                      <p:cBhvr>
                                        <p:cTn id="7" dur="500"/>
                                        <p:tgtEl>
                                          <p:spTgt spid="2048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6653"/>
                                        </p:tgtEl>
                                        <p:attrNameLst>
                                          <p:attrName>style.visibility</p:attrName>
                                        </p:attrNameLst>
                                      </p:cBhvr>
                                      <p:to>
                                        <p:strVal val="visible"/>
                                      </p:to>
                                    </p:set>
                                    <p:animEffect transition="in" filter="wipe(left)">
                                      <p:cBhvr>
                                        <p:cTn id="11" dur="500"/>
                                        <p:tgtEl>
                                          <p:spTgt spid="19665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484"/>
                                        </p:tgtEl>
                                        <p:attrNameLst>
                                          <p:attrName>style.visibility</p:attrName>
                                        </p:attrNameLst>
                                      </p:cBhvr>
                                      <p:to>
                                        <p:strVal val="visible"/>
                                      </p:to>
                                    </p:set>
                                    <p:animEffect transition="in" filter="wipe(left)">
                                      <p:cBhvr>
                                        <p:cTn id="15" dur="500"/>
                                        <p:tgtEl>
                                          <p:spTgt spid="2048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490"/>
                                        </p:tgtEl>
                                        <p:attrNameLst>
                                          <p:attrName>style.visibility</p:attrName>
                                        </p:attrNameLst>
                                      </p:cBhvr>
                                      <p:to>
                                        <p:strVal val="visible"/>
                                      </p:to>
                                    </p:set>
                                    <p:animEffect transition="in" filter="wipe(left)">
                                      <p:cBhvr>
                                        <p:cTn id="19" dur="500"/>
                                        <p:tgtEl>
                                          <p:spTgt spid="2049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0485"/>
                                        </p:tgtEl>
                                        <p:attrNameLst>
                                          <p:attrName>style.visibility</p:attrName>
                                        </p:attrNameLst>
                                      </p:cBhvr>
                                      <p:to>
                                        <p:strVal val="visible"/>
                                      </p:to>
                                    </p:set>
                                    <p:animEffect transition="in" filter="wipe(down)">
                                      <p:cBhvr>
                                        <p:cTn id="23" dur="500"/>
                                        <p:tgtEl>
                                          <p:spTgt spid="2048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0486"/>
                                        </p:tgtEl>
                                        <p:attrNameLst>
                                          <p:attrName>style.visibility</p:attrName>
                                        </p:attrNameLst>
                                      </p:cBhvr>
                                      <p:to>
                                        <p:strVal val="visible"/>
                                      </p:to>
                                    </p:set>
                                    <p:animEffect transition="in" filter="wipe(left)">
                                      <p:cBhvr>
                                        <p:cTn id="27" dur="500"/>
                                        <p:tgtEl>
                                          <p:spTgt spid="2048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96620"/>
                                        </p:tgtEl>
                                        <p:attrNameLst>
                                          <p:attrName>style.visibility</p:attrName>
                                        </p:attrNameLst>
                                      </p:cBhvr>
                                      <p:to>
                                        <p:strVal val="visible"/>
                                      </p:to>
                                    </p:set>
                                    <p:animEffect transition="in" filter="wipe(left)">
                                      <p:cBhvr>
                                        <p:cTn id="31" dur="500"/>
                                        <p:tgtEl>
                                          <p:spTgt spid="196620"/>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0488"/>
                                        </p:tgtEl>
                                        <p:attrNameLst>
                                          <p:attrName>style.visibility</p:attrName>
                                        </p:attrNameLst>
                                      </p:cBhvr>
                                      <p:to>
                                        <p:strVal val="visible"/>
                                      </p:to>
                                    </p:set>
                                    <p:animEffect transition="in" filter="wipe(up)">
                                      <p:cBhvr>
                                        <p:cTn id="35" dur="500"/>
                                        <p:tgtEl>
                                          <p:spTgt spid="20488"/>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20489"/>
                                        </p:tgtEl>
                                        <p:attrNameLst>
                                          <p:attrName>style.visibility</p:attrName>
                                        </p:attrNameLst>
                                      </p:cBhvr>
                                      <p:to>
                                        <p:strVal val="visible"/>
                                      </p:to>
                                    </p:set>
                                    <p:animEffect transition="in" filter="wipe(down)">
                                      <p:cBhvr>
                                        <p:cTn id="39" dur="500"/>
                                        <p:tgtEl>
                                          <p:spTgt spid="2048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0487"/>
                                        </p:tgtEl>
                                        <p:attrNameLst>
                                          <p:attrName>style.visibility</p:attrName>
                                        </p:attrNameLst>
                                      </p:cBhvr>
                                      <p:to>
                                        <p:strVal val="visible"/>
                                      </p:to>
                                    </p:set>
                                    <p:animEffect transition="in" filter="wipe(left)">
                                      <p:cBhvr>
                                        <p:cTn id="43" dur="500"/>
                                        <p:tgtEl>
                                          <p:spTgt spid="20487"/>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20491"/>
                                        </p:tgtEl>
                                        <p:attrNameLst>
                                          <p:attrName>style.visibility</p:attrName>
                                        </p:attrNameLst>
                                      </p:cBhvr>
                                      <p:to>
                                        <p:strVal val="visible"/>
                                      </p:to>
                                    </p:set>
                                    <p:animEffect transition="in" filter="wipe(up)">
                                      <p:cBhvr>
                                        <p:cTn id="47" dur="500"/>
                                        <p:tgtEl>
                                          <p:spTgt spid="20491"/>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0483"/>
                                        </p:tgtEl>
                                        <p:attrNameLst>
                                          <p:attrName>style.visibility</p:attrName>
                                        </p:attrNameLst>
                                      </p:cBhvr>
                                      <p:to>
                                        <p:strVal val="visible"/>
                                      </p:to>
                                    </p:set>
                                    <p:animEffect transition="in" filter="wipe(left)">
                                      <p:cBhvr>
                                        <p:cTn id="51" dur="500"/>
                                        <p:tgtEl>
                                          <p:spTgt spid="20483"/>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0492"/>
                                        </p:tgtEl>
                                        <p:attrNameLst>
                                          <p:attrName>style.visibility</p:attrName>
                                        </p:attrNameLst>
                                      </p:cBhvr>
                                      <p:to>
                                        <p:strVal val="visible"/>
                                      </p:to>
                                    </p:set>
                                    <p:animEffect transition="in" filter="wipe(left)">
                                      <p:cBhvr>
                                        <p:cTn id="55" dur="500"/>
                                        <p:tgtEl>
                                          <p:spTgt spid="2049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20504"/>
                                        </p:tgtEl>
                                        <p:attrNameLst>
                                          <p:attrName>style.visibility</p:attrName>
                                        </p:attrNameLst>
                                      </p:cBhvr>
                                      <p:to>
                                        <p:strVal val="visible"/>
                                      </p:to>
                                    </p:set>
                                    <p:animEffect transition="in" filter="wipe(up)">
                                      <p:cBhvr>
                                        <p:cTn id="60" dur="500"/>
                                        <p:tgtEl>
                                          <p:spTgt spid="20504"/>
                                        </p:tgtEl>
                                      </p:cBhvr>
                                    </p:animEffect>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20520"/>
                                        </p:tgtEl>
                                        <p:attrNameLst>
                                          <p:attrName>style.visibility</p:attrName>
                                        </p:attrNameLst>
                                      </p:cBhvr>
                                      <p:to>
                                        <p:strVal val="visible"/>
                                      </p:to>
                                    </p:set>
                                    <p:animEffect transition="in" filter="wipe(left)">
                                      <p:cBhvr>
                                        <p:cTn id="64" dur="500"/>
                                        <p:tgtEl>
                                          <p:spTgt spid="20520"/>
                                        </p:tgtEl>
                                      </p:cBhvr>
                                    </p:animEffect>
                                  </p:childTnLst>
                                </p:cTn>
                              </p:par>
                            </p:childTnLst>
                          </p:cTn>
                        </p:par>
                        <p:par>
                          <p:cTn id="65" fill="hold">
                            <p:stCondLst>
                              <p:cond delay="1000"/>
                            </p:stCondLst>
                            <p:childTnLst>
                              <p:par>
                                <p:cTn id="66" presetID="17" presetClass="entr" presetSubtype="10" fill="hold" grpId="0" nodeType="afterEffect">
                                  <p:stCondLst>
                                    <p:cond delay="0"/>
                                  </p:stCondLst>
                                  <p:childTnLst>
                                    <p:set>
                                      <p:cBhvr>
                                        <p:cTn id="67" dur="1" fill="hold">
                                          <p:stCondLst>
                                            <p:cond delay="0"/>
                                          </p:stCondLst>
                                        </p:cTn>
                                        <p:tgtEl>
                                          <p:spTgt spid="20505"/>
                                        </p:tgtEl>
                                        <p:attrNameLst>
                                          <p:attrName>style.visibility</p:attrName>
                                        </p:attrNameLst>
                                      </p:cBhvr>
                                      <p:to>
                                        <p:strVal val="visible"/>
                                      </p:to>
                                    </p:set>
                                    <p:anim calcmode="lin" valueType="num">
                                      <p:cBhvr>
                                        <p:cTn id="68" dur="500" fill="hold"/>
                                        <p:tgtEl>
                                          <p:spTgt spid="20505"/>
                                        </p:tgtEl>
                                        <p:attrNameLst>
                                          <p:attrName>ppt_w</p:attrName>
                                        </p:attrNameLst>
                                      </p:cBhvr>
                                      <p:tavLst>
                                        <p:tav tm="0">
                                          <p:val>
                                            <p:fltVal val="0"/>
                                          </p:val>
                                        </p:tav>
                                        <p:tav tm="100000">
                                          <p:val>
                                            <p:strVal val="#ppt_w"/>
                                          </p:val>
                                        </p:tav>
                                      </p:tavLst>
                                    </p:anim>
                                    <p:anim calcmode="lin" valueType="num">
                                      <p:cBhvr>
                                        <p:cTn id="69" dur="500" fill="hold"/>
                                        <p:tgtEl>
                                          <p:spTgt spid="20505"/>
                                        </p:tgtEl>
                                        <p:attrNameLst>
                                          <p:attrName>ppt_h</p:attrName>
                                        </p:attrNameLst>
                                      </p:cBhvr>
                                      <p:tavLst>
                                        <p:tav tm="0">
                                          <p:val>
                                            <p:strVal val="#ppt_h"/>
                                          </p:val>
                                        </p:tav>
                                        <p:tav tm="100000">
                                          <p:val>
                                            <p:strVal val="#ppt_h"/>
                                          </p:val>
                                        </p:tav>
                                      </p:tavLst>
                                    </p:anim>
                                  </p:childTnLst>
                                </p:cTn>
                              </p:par>
                            </p:childTnLst>
                          </p:cTn>
                        </p:par>
                        <p:par>
                          <p:cTn id="70" fill="hold">
                            <p:stCondLst>
                              <p:cond delay="1500"/>
                            </p:stCondLst>
                            <p:childTnLst>
                              <p:par>
                                <p:cTn id="71" presetID="22" presetClass="entr" presetSubtype="1" fill="hold" grpId="0" nodeType="afterEffect">
                                  <p:stCondLst>
                                    <p:cond delay="0"/>
                                  </p:stCondLst>
                                  <p:childTnLst>
                                    <p:set>
                                      <p:cBhvr>
                                        <p:cTn id="72" dur="1" fill="hold">
                                          <p:stCondLst>
                                            <p:cond delay="0"/>
                                          </p:stCondLst>
                                        </p:cTn>
                                        <p:tgtEl>
                                          <p:spTgt spid="20507"/>
                                        </p:tgtEl>
                                        <p:attrNameLst>
                                          <p:attrName>style.visibility</p:attrName>
                                        </p:attrNameLst>
                                      </p:cBhvr>
                                      <p:to>
                                        <p:strVal val="visible"/>
                                      </p:to>
                                    </p:set>
                                    <p:animEffect transition="in" filter="wipe(up)">
                                      <p:cBhvr>
                                        <p:cTn id="73" dur="500"/>
                                        <p:tgtEl>
                                          <p:spTgt spid="20507"/>
                                        </p:tgtEl>
                                      </p:cBhvr>
                                    </p:animEffect>
                                  </p:childTnLst>
                                </p:cTn>
                              </p:par>
                            </p:childTnLst>
                          </p:cTn>
                        </p:par>
                        <p:par>
                          <p:cTn id="74" fill="hold">
                            <p:stCondLst>
                              <p:cond delay="2000"/>
                            </p:stCondLst>
                            <p:childTnLst>
                              <p:par>
                                <p:cTn id="75" presetID="22" presetClass="entr" presetSubtype="1" fill="hold" grpId="0" nodeType="afterEffect">
                                  <p:stCondLst>
                                    <p:cond delay="0"/>
                                  </p:stCondLst>
                                  <p:childTnLst>
                                    <p:set>
                                      <p:cBhvr>
                                        <p:cTn id="76" dur="1" fill="hold">
                                          <p:stCondLst>
                                            <p:cond delay="0"/>
                                          </p:stCondLst>
                                        </p:cTn>
                                        <p:tgtEl>
                                          <p:spTgt spid="20506"/>
                                        </p:tgtEl>
                                        <p:attrNameLst>
                                          <p:attrName>style.visibility</p:attrName>
                                        </p:attrNameLst>
                                      </p:cBhvr>
                                      <p:to>
                                        <p:strVal val="visible"/>
                                      </p:to>
                                    </p:set>
                                    <p:animEffect transition="in" filter="wipe(up)">
                                      <p:cBhvr>
                                        <p:cTn id="77" dur="500"/>
                                        <p:tgtEl>
                                          <p:spTgt spid="2050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0500"/>
                                        </p:tgtEl>
                                        <p:attrNameLst>
                                          <p:attrName>style.visibility</p:attrName>
                                        </p:attrNameLst>
                                      </p:cBhvr>
                                      <p:to>
                                        <p:strVal val="visible"/>
                                      </p:to>
                                    </p:set>
                                    <p:animEffect transition="in" filter="wipe(left)">
                                      <p:cBhvr>
                                        <p:cTn id="82" dur="500"/>
                                        <p:tgtEl>
                                          <p:spTgt spid="20500"/>
                                        </p:tgtEl>
                                      </p:cBhvr>
                                    </p:animEffect>
                                  </p:childTnLst>
                                </p:cTn>
                              </p:par>
                            </p:childTnLst>
                          </p:cTn>
                        </p:par>
                        <p:par>
                          <p:cTn id="83" fill="hold">
                            <p:stCondLst>
                              <p:cond delay="500"/>
                            </p:stCondLst>
                            <p:childTnLst>
                              <p:par>
                                <p:cTn id="84" presetID="17" presetClass="entr" presetSubtype="10" fill="hold" grpId="0" nodeType="afterEffect">
                                  <p:stCondLst>
                                    <p:cond delay="0"/>
                                  </p:stCondLst>
                                  <p:childTnLst>
                                    <p:set>
                                      <p:cBhvr>
                                        <p:cTn id="85" dur="1" fill="hold">
                                          <p:stCondLst>
                                            <p:cond delay="0"/>
                                          </p:stCondLst>
                                        </p:cTn>
                                        <p:tgtEl>
                                          <p:spTgt spid="20511"/>
                                        </p:tgtEl>
                                        <p:attrNameLst>
                                          <p:attrName>style.visibility</p:attrName>
                                        </p:attrNameLst>
                                      </p:cBhvr>
                                      <p:to>
                                        <p:strVal val="visible"/>
                                      </p:to>
                                    </p:set>
                                    <p:anim calcmode="lin" valueType="num">
                                      <p:cBhvr>
                                        <p:cTn id="86" dur="500" fill="hold"/>
                                        <p:tgtEl>
                                          <p:spTgt spid="20511"/>
                                        </p:tgtEl>
                                        <p:attrNameLst>
                                          <p:attrName>ppt_w</p:attrName>
                                        </p:attrNameLst>
                                      </p:cBhvr>
                                      <p:tavLst>
                                        <p:tav tm="0">
                                          <p:val>
                                            <p:fltVal val="0"/>
                                          </p:val>
                                        </p:tav>
                                        <p:tav tm="100000">
                                          <p:val>
                                            <p:strVal val="#ppt_w"/>
                                          </p:val>
                                        </p:tav>
                                      </p:tavLst>
                                    </p:anim>
                                    <p:anim calcmode="lin" valueType="num">
                                      <p:cBhvr>
                                        <p:cTn id="87" dur="500" fill="hold"/>
                                        <p:tgtEl>
                                          <p:spTgt spid="20511"/>
                                        </p:tgtEl>
                                        <p:attrNameLst>
                                          <p:attrName>ppt_h</p:attrName>
                                        </p:attrNameLst>
                                      </p:cBhvr>
                                      <p:tavLst>
                                        <p:tav tm="0">
                                          <p:val>
                                            <p:strVal val="#ppt_h"/>
                                          </p:val>
                                        </p:tav>
                                        <p:tav tm="100000">
                                          <p:val>
                                            <p:strVal val="#ppt_h"/>
                                          </p:val>
                                        </p:tav>
                                      </p:tavLst>
                                    </p:anim>
                                  </p:childTnLst>
                                </p:cTn>
                              </p:par>
                            </p:childTnLst>
                          </p:cTn>
                        </p:par>
                        <p:par>
                          <p:cTn id="88" fill="hold">
                            <p:stCondLst>
                              <p:cond delay="1000"/>
                            </p:stCondLst>
                            <p:childTnLst>
                              <p:par>
                                <p:cTn id="89" presetID="22" presetClass="entr" presetSubtype="1" fill="hold" grpId="0" nodeType="afterEffect">
                                  <p:stCondLst>
                                    <p:cond delay="0"/>
                                  </p:stCondLst>
                                  <p:childTnLst>
                                    <p:set>
                                      <p:cBhvr>
                                        <p:cTn id="90" dur="1" fill="hold">
                                          <p:stCondLst>
                                            <p:cond delay="0"/>
                                          </p:stCondLst>
                                        </p:cTn>
                                        <p:tgtEl>
                                          <p:spTgt spid="20510"/>
                                        </p:tgtEl>
                                        <p:attrNameLst>
                                          <p:attrName>style.visibility</p:attrName>
                                        </p:attrNameLst>
                                      </p:cBhvr>
                                      <p:to>
                                        <p:strVal val="visible"/>
                                      </p:to>
                                    </p:set>
                                    <p:animEffect transition="in" filter="wipe(up)">
                                      <p:cBhvr>
                                        <p:cTn id="91" dur="500"/>
                                        <p:tgtEl>
                                          <p:spTgt spid="20510"/>
                                        </p:tgtEl>
                                      </p:cBhvr>
                                    </p:animEffect>
                                  </p:childTnLst>
                                </p:cTn>
                              </p:par>
                            </p:childTnLst>
                          </p:cTn>
                        </p:par>
                        <p:par>
                          <p:cTn id="92" fill="hold">
                            <p:stCondLst>
                              <p:cond delay="1500"/>
                            </p:stCondLst>
                            <p:childTnLst>
                              <p:par>
                                <p:cTn id="93" presetID="22" presetClass="entr" presetSubtype="2" fill="hold" grpId="0" nodeType="afterEffect">
                                  <p:stCondLst>
                                    <p:cond delay="0"/>
                                  </p:stCondLst>
                                  <p:childTnLst>
                                    <p:set>
                                      <p:cBhvr>
                                        <p:cTn id="94" dur="1" fill="hold">
                                          <p:stCondLst>
                                            <p:cond delay="0"/>
                                          </p:stCondLst>
                                        </p:cTn>
                                        <p:tgtEl>
                                          <p:spTgt spid="20508"/>
                                        </p:tgtEl>
                                        <p:attrNameLst>
                                          <p:attrName>style.visibility</p:attrName>
                                        </p:attrNameLst>
                                      </p:cBhvr>
                                      <p:to>
                                        <p:strVal val="visible"/>
                                      </p:to>
                                    </p:set>
                                    <p:animEffect transition="in" filter="wipe(right)">
                                      <p:cBhvr>
                                        <p:cTn id="95" dur="500"/>
                                        <p:tgtEl>
                                          <p:spTgt spid="20508"/>
                                        </p:tgtEl>
                                      </p:cBhvr>
                                    </p:animEffect>
                                  </p:childTnLst>
                                </p:cTn>
                              </p:par>
                            </p:childTnLst>
                          </p:cTn>
                        </p:par>
                        <p:par>
                          <p:cTn id="96" fill="hold">
                            <p:stCondLst>
                              <p:cond delay="2000"/>
                            </p:stCondLst>
                            <p:childTnLst>
                              <p:par>
                                <p:cTn id="97" presetID="22" presetClass="entr" presetSubtype="1" fill="hold" grpId="0" nodeType="afterEffect">
                                  <p:stCondLst>
                                    <p:cond delay="0"/>
                                  </p:stCondLst>
                                  <p:childTnLst>
                                    <p:set>
                                      <p:cBhvr>
                                        <p:cTn id="98" dur="1" fill="hold">
                                          <p:stCondLst>
                                            <p:cond delay="0"/>
                                          </p:stCondLst>
                                        </p:cTn>
                                        <p:tgtEl>
                                          <p:spTgt spid="20509"/>
                                        </p:tgtEl>
                                        <p:attrNameLst>
                                          <p:attrName>style.visibility</p:attrName>
                                        </p:attrNameLst>
                                      </p:cBhvr>
                                      <p:to>
                                        <p:strVal val="visible"/>
                                      </p:to>
                                    </p:set>
                                    <p:animEffect transition="in" filter="wipe(up)">
                                      <p:cBhvr>
                                        <p:cTn id="99" dur="500"/>
                                        <p:tgtEl>
                                          <p:spTgt spid="20509"/>
                                        </p:tgtEl>
                                      </p:cBhvr>
                                    </p:animEffect>
                                  </p:childTnLst>
                                </p:cTn>
                              </p:par>
                            </p:childTnLst>
                          </p:cTn>
                        </p:par>
                        <p:par>
                          <p:cTn id="100" fill="hold">
                            <p:stCondLst>
                              <p:cond delay="2500"/>
                            </p:stCondLst>
                            <p:childTnLst>
                              <p:par>
                                <p:cTn id="101" presetID="22" presetClass="entr" presetSubtype="8" fill="hold" grpId="0" nodeType="afterEffect">
                                  <p:stCondLst>
                                    <p:cond delay="0"/>
                                  </p:stCondLst>
                                  <p:childTnLst>
                                    <p:set>
                                      <p:cBhvr>
                                        <p:cTn id="102" dur="1" fill="hold">
                                          <p:stCondLst>
                                            <p:cond delay="0"/>
                                          </p:stCondLst>
                                        </p:cTn>
                                        <p:tgtEl>
                                          <p:spTgt spid="20502"/>
                                        </p:tgtEl>
                                        <p:attrNameLst>
                                          <p:attrName>style.visibility</p:attrName>
                                        </p:attrNameLst>
                                      </p:cBhvr>
                                      <p:to>
                                        <p:strVal val="visible"/>
                                      </p:to>
                                    </p:set>
                                    <p:animEffect transition="in" filter="wipe(left)">
                                      <p:cBhvr>
                                        <p:cTn id="103" dur="500"/>
                                        <p:tgtEl>
                                          <p:spTgt spid="20502"/>
                                        </p:tgtEl>
                                      </p:cBhvr>
                                    </p:animEffect>
                                  </p:childTnLst>
                                </p:cTn>
                              </p:par>
                            </p:childTnLst>
                          </p:cTn>
                        </p:par>
                        <p:par>
                          <p:cTn id="104" fill="hold">
                            <p:stCondLst>
                              <p:cond delay="3000"/>
                            </p:stCondLst>
                            <p:childTnLst>
                              <p:par>
                                <p:cTn id="105" presetID="22" presetClass="entr" presetSubtype="1" fill="hold" grpId="0" nodeType="afterEffect">
                                  <p:stCondLst>
                                    <p:cond delay="0"/>
                                  </p:stCondLst>
                                  <p:childTnLst>
                                    <p:set>
                                      <p:cBhvr>
                                        <p:cTn id="106" dur="1" fill="hold">
                                          <p:stCondLst>
                                            <p:cond delay="0"/>
                                          </p:stCondLst>
                                        </p:cTn>
                                        <p:tgtEl>
                                          <p:spTgt spid="196625"/>
                                        </p:tgtEl>
                                        <p:attrNameLst>
                                          <p:attrName>style.visibility</p:attrName>
                                        </p:attrNameLst>
                                      </p:cBhvr>
                                      <p:to>
                                        <p:strVal val="visible"/>
                                      </p:to>
                                    </p:set>
                                    <p:animEffect transition="in" filter="wipe(up)">
                                      <p:cBhvr>
                                        <p:cTn id="107" dur="500"/>
                                        <p:tgtEl>
                                          <p:spTgt spid="196625"/>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1" fill="hold" grpId="0" nodeType="clickEffect">
                                  <p:stCondLst>
                                    <p:cond delay="0"/>
                                  </p:stCondLst>
                                  <p:childTnLst>
                                    <p:set>
                                      <p:cBhvr>
                                        <p:cTn id="111" dur="1" fill="hold">
                                          <p:stCondLst>
                                            <p:cond delay="0"/>
                                          </p:stCondLst>
                                        </p:cTn>
                                        <p:tgtEl>
                                          <p:spTgt spid="20513"/>
                                        </p:tgtEl>
                                        <p:attrNameLst>
                                          <p:attrName>style.visibility</p:attrName>
                                        </p:attrNameLst>
                                      </p:cBhvr>
                                      <p:to>
                                        <p:strVal val="visible"/>
                                      </p:to>
                                    </p:set>
                                    <p:animEffect transition="in" filter="wipe(up)">
                                      <p:cBhvr>
                                        <p:cTn id="112" dur="500"/>
                                        <p:tgtEl>
                                          <p:spTgt spid="20513"/>
                                        </p:tgtEl>
                                      </p:cBhvr>
                                    </p:animEffect>
                                  </p:childTnLst>
                                </p:cTn>
                              </p:par>
                            </p:childTnLst>
                          </p:cTn>
                        </p:par>
                        <p:par>
                          <p:cTn id="113" fill="hold">
                            <p:stCondLst>
                              <p:cond delay="500"/>
                            </p:stCondLst>
                            <p:childTnLst>
                              <p:par>
                                <p:cTn id="114" presetID="22" presetClass="entr" presetSubtype="2" fill="hold" grpId="0" nodeType="afterEffect">
                                  <p:stCondLst>
                                    <p:cond delay="0"/>
                                  </p:stCondLst>
                                  <p:childTnLst>
                                    <p:set>
                                      <p:cBhvr>
                                        <p:cTn id="115" dur="1" fill="hold">
                                          <p:stCondLst>
                                            <p:cond delay="0"/>
                                          </p:stCondLst>
                                        </p:cTn>
                                        <p:tgtEl>
                                          <p:spTgt spid="20522"/>
                                        </p:tgtEl>
                                        <p:attrNameLst>
                                          <p:attrName>style.visibility</p:attrName>
                                        </p:attrNameLst>
                                      </p:cBhvr>
                                      <p:to>
                                        <p:strVal val="visible"/>
                                      </p:to>
                                    </p:set>
                                    <p:animEffect transition="in" filter="wipe(right)">
                                      <p:cBhvr>
                                        <p:cTn id="116" dur="500"/>
                                        <p:tgtEl>
                                          <p:spTgt spid="20522"/>
                                        </p:tgtEl>
                                      </p:cBhvr>
                                    </p:animEffect>
                                  </p:childTnLst>
                                </p:cTn>
                              </p:par>
                            </p:childTnLst>
                          </p:cTn>
                        </p:par>
                        <p:par>
                          <p:cTn id="117" fill="hold">
                            <p:stCondLst>
                              <p:cond delay="1000"/>
                            </p:stCondLst>
                            <p:childTnLst>
                              <p:par>
                                <p:cTn id="118" presetID="22" presetClass="entr" presetSubtype="8" fill="hold" grpId="0" nodeType="afterEffect">
                                  <p:stCondLst>
                                    <p:cond delay="0"/>
                                  </p:stCondLst>
                                  <p:childTnLst>
                                    <p:set>
                                      <p:cBhvr>
                                        <p:cTn id="119" dur="1" fill="hold">
                                          <p:stCondLst>
                                            <p:cond delay="0"/>
                                          </p:stCondLst>
                                        </p:cTn>
                                        <p:tgtEl>
                                          <p:spTgt spid="20519"/>
                                        </p:tgtEl>
                                        <p:attrNameLst>
                                          <p:attrName>style.visibility</p:attrName>
                                        </p:attrNameLst>
                                      </p:cBhvr>
                                      <p:to>
                                        <p:strVal val="visible"/>
                                      </p:to>
                                    </p:set>
                                    <p:animEffect transition="in" filter="wipe(left)">
                                      <p:cBhvr>
                                        <p:cTn id="120" dur="500"/>
                                        <p:tgtEl>
                                          <p:spTgt spid="20519"/>
                                        </p:tgtEl>
                                      </p:cBhvr>
                                    </p:animEffect>
                                  </p:childTnLst>
                                </p:cTn>
                              </p:par>
                            </p:childTnLst>
                          </p:cTn>
                        </p:par>
                        <p:par>
                          <p:cTn id="121" fill="hold">
                            <p:stCondLst>
                              <p:cond delay="1500"/>
                            </p:stCondLst>
                            <p:childTnLst>
                              <p:par>
                                <p:cTn id="122" presetID="22" presetClass="entr" presetSubtype="2" fill="hold" grpId="0" nodeType="afterEffect">
                                  <p:stCondLst>
                                    <p:cond delay="0"/>
                                  </p:stCondLst>
                                  <p:childTnLst>
                                    <p:set>
                                      <p:cBhvr>
                                        <p:cTn id="123" dur="1" fill="hold">
                                          <p:stCondLst>
                                            <p:cond delay="0"/>
                                          </p:stCondLst>
                                        </p:cTn>
                                        <p:tgtEl>
                                          <p:spTgt spid="20517"/>
                                        </p:tgtEl>
                                        <p:attrNameLst>
                                          <p:attrName>style.visibility</p:attrName>
                                        </p:attrNameLst>
                                      </p:cBhvr>
                                      <p:to>
                                        <p:strVal val="visible"/>
                                      </p:to>
                                    </p:set>
                                    <p:animEffect transition="in" filter="wipe(right)">
                                      <p:cBhvr>
                                        <p:cTn id="124" dur="500"/>
                                        <p:tgtEl>
                                          <p:spTgt spid="20517"/>
                                        </p:tgtEl>
                                      </p:cBhvr>
                                    </p:animEffect>
                                  </p:childTnLst>
                                </p:cTn>
                              </p:par>
                            </p:childTnLst>
                          </p:cTn>
                        </p:par>
                        <p:par>
                          <p:cTn id="125" fill="hold">
                            <p:stCondLst>
                              <p:cond delay="2000"/>
                            </p:stCondLst>
                            <p:childTnLst>
                              <p:par>
                                <p:cTn id="126" presetID="22" presetClass="entr" presetSubtype="1" fill="hold" grpId="0" nodeType="afterEffect">
                                  <p:stCondLst>
                                    <p:cond delay="0"/>
                                  </p:stCondLst>
                                  <p:childTnLst>
                                    <p:set>
                                      <p:cBhvr>
                                        <p:cTn id="127" dur="1" fill="hold">
                                          <p:stCondLst>
                                            <p:cond delay="0"/>
                                          </p:stCondLst>
                                        </p:cTn>
                                        <p:tgtEl>
                                          <p:spTgt spid="20514"/>
                                        </p:tgtEl>
                                        <p:attrNameLst>
                                          <p:attrName>style.visibility</p:attrName>
                                        </p:attrNameLst>
                                      </p:cBhvr>
                                      <p:to>
                                        <p:strVal val="visible"/>
                                      </p:to>
                                    </p:set>
                                    <p:animEffect transition="in" filter="wipe(up)">
                                      <p:cBhvr>
                                        <p:cTn id="128" dur="500"/>
                                        <p:tgtEl>
                                          <p:spTgt spid="20514"/>
                                        </p:tgtEl>
                                      </p:cBhvr>
                                    </p:animEffect>
                                  </p:childTnLst>
                                </p:cTn>
                              </p:par>
                            </p:childTnLst>
                          </p:cTn>
                        </p:par>
                        <p:par>
                          <p:cTn id="129" fill="hold">
                            <p:stCondLst>
                              <p:cond delay="2500"/>
                            </p:stCondLst>
                            <p:childTnLst>
                              <p:par>
                                <p:cTn id="130" presetID="22" presetClass="entr" presetSubtype="2" fill="hold" grpId="0" nodeType="afterEffect">
                                  <p:stCondLst>
                                    <p:cond delay="0"/>
                                  </p:stCondLst>
                                  <p:childTnLst>
                                    <p:set>
                                      <p:cBhvr>
                                        <p:cTn id="131" dur="1" fill="hold">
                                          <p:stCondLst>
                                            <p:cond delay="0"/>
                                          </p:stCondLst>
                                        </p:cTn>
                                        <p:tgtEl>
                                          <p:spTgt spid="20516"/>
                                        </p:tgtEl>
                                        <p:attrNameLst>
                                          <p:attrName>style.visibility</p:attrName>
                                        </p:attrNameLst>
                                      </p:cBhvr>
                                      <p:to>
                                        <p:strVal val="visible"/>
                                      </p:to>
                                    </p:set>
                                    <p:animEffect transition="in" filter="wipe(right)">
                                      <p:cBhvr>
                                        <p:cTn id="132" dur="500"/>
                                        <p:tgtEl>
                                          <p:spTgt spid="20516"/>
                                        </p:tgtEl>
                                      </p:cBhvr>
                                    </p:animEffect>
                                  </p:childTnLst>
                                </p:cTn>
                              </p:par>
                            </p:childTnLst>
                          </p:cTn>
                        </p:par>
                        <p:par>
                          <p:cTn id="133" fill="hold">
                            <p:stCondLst>
                              <p:cond delay="3000"/>
                            </p:stCondLst>
                            <p:childTnLst>
                              <p:par>
                                <p:cTn id="134" presetID="22" presetClass="entr" presetSubtype="1" fill="hold" grpId="0" nodeType="afterEffect">
                                  <p:stCondLst>
                                    <p:cond delay="0"/>
                                  </p:stCondLst>
                                  <p:childTnLst>
                                    <p:set>
                                      <p:cBhvr>
                                        <p:cTn id="135" dur="1" fill="hold">
                                          <p:stCondLst>
                                            <p:cond delay="0"/>
                                          </p:stCondLst>
                                        </p:cTn>
                                        <p:tgtEl>
                                          <p:spTgt spid="196626"/>
                                        </p:tgtEl>
                                        <p:attrNameLst>
                                          <p:attrName>style.visibility</p:attrName>
                                        </p:attrNameLst>
                                      </p:cBhvr>
                                      <p:to>
                                        <p:strVal val="visible"/>
                                      </p:to>
                                    </p:set>
                                    <p:animEffect transition="in" filter="wipe(up)">
                                      <p:cBhvr>
                                        <p:cTn id="136" dur="500"/>
                                        <p:tgtEl>
                                          <p:spTgt spid="196626"/>
                                        </p:tgtEl>
                                      </p:cBhvr>
                                    </p:animEffect>
                                  </p:childTnLst>
                                </p:cTn>
                              </p:par>
                            </p:childTnLst>
                          </p:cTn>
                        </p:par>
                      </p:childTnLst>
                    </p:cTn>
                  </p:par>
                  <p:par>
                    <p:cTn id="137" fill="hold">
                      <p:stCondLst>
                        <p:cond delay="indefinite"/>
                      </p:stCondLst>
                      <p:childTnLst>
                        <p:par>
                          <p:cTn id="138" fill="hold">
                            <p:stCondLst>
                              <p:cond delay="0"/>
                            </p:stCondLst>
                            <p:childTnLst>
                              <p:par>
                                <p:cTn id="139" presetID="16" presetClass="entr" presetSubtype="37" fill="hold" grpId="0" nodeType="clickEffect">
                                  <p:stCondLst>
                                    <p:cond delay="0"/>
                                  </p:stCondLst>
                                  <p:childTnLst>
                                    <p:set>
                                      <p:cBhvr>
                                        <p:cTn id="140" dur="1" fill="hold">
                                          <p:stCondLst>
                                            <p:cond delay="0"/>
                                          </p:stCondLst>
                                        </p:cTn>
                                        <p:tgtEl>
                                          <p:spTgt spid="196627"/>
                                        </p:tgtEl>
                                        <p:attrNameLst>
                                          <p:attrName>style.visibility</p:attrName>
                                        </p:attrNameLst>
                                      </p:cBhvr>
                                      <p:to>
                                        <p:strVal val="visible"/>
                                      </p:to>
                                    </p:set>
                                    <p:animEffect transition="in" filter="barn(outVertical)">
                                      <p:cBhvr>
                                        <p:cTn id="141" dur="500"/>
                                        <p:tgtEl>
                                          <p:spTgt spid="196627"/>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20501"/>
                                        </p:tgtEl>
                                        <p:attrNameLst>
                                          <p:attrName>style.visibility</p:attrName>
                                        </p:attrNameLst>
                                      </p:cBhvr>
                                      <p:to>
                                        <p:strVal val="visible"/>
                                      </p:to>
                                    </p:set>
                                    <p:animEffect transition="in" filter="wipe(left)">
                                      <p:cBhvr>
                                        <p:cTn id="146" dur="500"/>
                                        <p:tgtEl>
                                          <p:spTgt spid="20501"/>
                                        </p:tgtEl>
                                      </p:cBhvr>
                                    </p:animEffect>
                                  </p:childTnLst>
                                </p:cTn>
                              </p:par>
                            </p:childTnLst>
                          </p:cTn>
                        </p:par>
                        <p:par>
                          <p:cTn id="147" fill="hold">
                            <p:stCondLst>
                              <p:cond delay="500"/>
                            </p:stCondLst>
                            <p:childTnLst>
                              <p:par>
                                <p:cTn id="148" presetID="17" presetClass="entr" presetSubtype="10" fill="hold" grpId="0" nodeType="afterEffect">
                                  <p:stCondLst>
                                    <p:cond delay="0"/>
                                  </p:stCondLst>
                                  <p:childTnLst>
                                    <p:set>
                                      <p:cBhvr>
                                        <p:cTn id="149" dur="1" fill="hold">
                                          <p:stCondLst>
                                            <p:cond delay="0"/>
                                          </p:stCondLst>
                                        </p:cTn>
                                        <p:tgtEl>
                                          <p:spTgt spid="20512"/>
                                        </p:tgtEl>
                                        <p:attrNameLst>
                                          <p:attrName>style.visibility</p:attrName>
                                        </p:attrNameLst>
                                      </p:cBhvr>
                                      <p:to>
                                        <p:strVal val="visible"/>
                                      </p:to>
                                    </p:set>
                                    <p:anim calcmode="lin" valueType="num">
                                      <p:cBhvr>
                                        <p:cTn id="150" dur="500" fill="hold"/>
                                        <p:tgtEl>
                                          <p:spTgt spid="20512"/>
                                        </p:tgtEl>
                                        <p:attrNameLst>
                                          <p:attrName>ppt_w</p:attrName>
                                        </p:attrNameLst>
                                      </p:cBhvr>
                                      <p:tavLst>
                                        <p:tav tm="0">
                                          <p:val>
                                            <p:fltVal val="0"/>
                                          </p:val>
                                        </p:tav>
                                        <p:tav tm="100000">
                                          <p:val>
                                            <p:strVal val="#ppt_w"/>
                                          </p:val>
                                        </p:tav>
                                      </p:tavLst>
                                    </p:anim>
                                    <p:anim calcmode="lin" valueType="num">
                                      <p:cBhvr>
                                        <p:cTn id="151" dur="500" fill="hold"/>
                                        <p:tgtEl>
                                          <p:spTgt spid="20512"/>
                                        </p:tgtEl>
                                        <p:attrNameLst>
                                          <p:attrName>ppt_h</p:attrName>
                                        </p:attrNameLst>
                                      </p:cBhvr>
                                      <p:tavLst>
                                        <p:tav tm="0">
                                          <p:val>
                                            <p:strVal val="#ppt_h"/>
                                          </p:val>
                                        </p:tav>
                                        <p:tav tm="100000">
                                          <p:val>
                                            <p:strVal val="#ppt_h"/>
                                          </p:val>
                                        </p:tav>
                                      </p:tavLst>
                                    </p:anim>
                                  </p:childTnLst>
                                </p:cTn>
                              </p:par>
                            </p:childTnLst>
                          </p:cTn>
                        </p:par>
                        <p:par>
                          <p:cTn id="152" fill="hold">
                            <p:stCondLst>
                              <p:cond delay="1000"/>
                            </p:stCondLst>
                            <p:childTnLst>
                              <p:par>
                                <p:cTn id="153" presetID="22" presetClass="entr" presetSubtype="1" fill="hold" grpId="0" nodeType="afterEffect">
                                  <p:stCondLst>
                                    <p:cond delay="0"/>
                                  </p:stCondLst>
                                  <p:childTnLst>
                                    <p:set>
                                      <p:cBhvr>
                                        <p:cTn id="154" dur="1" fill="hold">
                                          <p:stCondLst>
                                            <p:cond delay="0"/>
                                          </p:stCondLst>
                                        </p:cTn>
                                        <p:tgtEl>
                                          <p:spTgt spid="20524"/>
                                        </p:tgtEl>
                                        <p:attrNameLst>
                                          <p:attrName>style.visibility</p:attrName>
                                        </p:attrNameLst>
                                      </p:cBhvr>
                                      <p:to>
                                        <p:strVal val="visible"/>
                                      </p:to>
                                    </p:set>
                                    <p:animEffect transition="in" filter="wipe(up)">
                                      <p:cBhvr>
                                        <p:cTn id="155" dur="500"/>
                                        <p:tgtEl>
                                          <p:spTgt spid="20524"/>
                                        </p:tgtEl>
                                      </p:cBhvr>
                                    </p:animEffect>
                                  </p:childTnLst>
                                </p:cTn>
                              </p:par>
                            </p:childTnLst>
                          </p:cTn>
                        </p:par>
                        <p:par>
                          <p:cTn id="156" fill="hold">
                            <p:stCondLst>
                              <p:cond delay="1500"/>
                            </p:stCondLst>
                            <p:childTnLst>
                              <p:par>
                                <p:cTn id="157" presetID="22" presetClass="entr" presetSubtype="8" fill="hold" grpId="0" nodeType="afterEffect">
                                  <p:stCondLst>
                                    <p:cond delay="0"/>
                                  </p:stCondLst>
                                  <p:childTnLst>
                                    <p:set>
                                      <p:cBhvr>
                                        <p:cTn id="158" dur="1" fill="hold">
                                          <p:stCondLst>
                                            <p:cond delay="0"/>
                                          </p:stCondLst>
                                        </p:cTn>
                                        <p:tgtEl>
                                          <p:spTgt spid="20503"/>
                                        </p:tgtEl>
                                        <p:attrNameLst>
                                          <p:attrName>style.visibility</p:attrName>
                                        </p:attrNameLst>
                                      </p:cBhvr>
                                      <p:to>
                                        <p:strVal val="visible"/>
                                      </p:to>
                                    </p:set>
                                    <p:animEffect transition="in" filter="wipe(left)">
                                      <p:cBhvr>
                                        <p:cTn id="159" dur="500"/>
                                        <p:tgtEl>
                                          <p:spTgt spid="20503"/>
                                        </p:tgtEl>
                                      </p:cBhvr>
                                    </p:animEffect>
                                  </p:childTnLst>
                                </p:cTn>
                              </p:par>
                            </p:childTnLst>
                          </p:cTn>
                        </p:par>
                        <p:par>
                          <p:cTn id="160" fill="hold">
                            <p:stCondLst>
                              <p:cond delay="2000"/>
                            </p:stCondLst>
                            <p:childTnLst>
                              <p:par>
                                <p:cTn id="161" presetID="22" presetClass="entr" presetSubtype="1" fill="hold" grpId="0" nodeType="afterEffect">
                                  <p:stCondLst>
                                    <p:cond delay="0"/>
                                  </p:stCondLst>
                                  <p:childTnLst>
                                    <p:set>
                                      <p:cBhvr>
                                        <p:cTn id="162" dur="1" fill="hold">
                                          <p:stCondLst>
                                            <p:cond delay="0"/>
                                          </p:stCondLst>
                                        </p:cTn>
                                        <p:tgtEl>
                                          <p:spTgt spid="196628"/>
                                        </p:tgtEl>
                                        <p:attrNameLst>
                                          <p:attrName>style.visibility</p:attrName>
                                        </p:attrNameLst>
                                      </p:cBhvr>
                                      <p:to>
                                        <p:strVal val="visible"/>
                                      </p:to>
                                    </p:set>
                                    <p:animEffect transition="in" filter="wipe(up)">
                                      <p:cBhvr>
                                        <p:cTn id="163" dur="500"/>
                                        <p:tgtEl>
                                          <p:spTgt spid="196628"/>
                                        </p:tgtEl>
                                      </p:cBhvr>
                                    </p:animEffect>
                                  </p:childTnLst>
                                </p:cTn>
                              </p:par>
                            </p:childTnLst>
                          </p:cTn>
                        </p:par>
                        <p:par>
                          <p:cTn id="164" fill="hold">
                            <p:stCondLst>
                              <p:cond delay="2500"/>
                            </p:stCondLst>
                            <p:childTnLst>
                              <p:par>
                                <p:cTn id="165" presetID="22" presetClass="entr" presetSubtype="2" fill="hold" grpId="0" nodeType="afterEffect">
                                  <p:stCondLst>
                                    <p:cond delay="0"/>
                                  </p:stCondLst>
                                  <p:childTnLst>
                                    <p:set>
                                      <p:cBhvr>
                                        <p:cTn id="166" dur="1" fill="hold">
                                          <p:stCondLst>
                                            <p:cond delay="0"/>
                                          </p:stCondLst>
                                        </p:cTn>
                                        <p:tgtEl>
                                          <p:spTgt spid="20525"/>
                                        </p:tgtEl>
                                        <p:attrNameLst>
                                          <p:attrName>style.visibility</p:attrName>
                                        </p:attrNameLst>
                                      </p:cBhvr>
                                      <p:to>
                                        <p:strVal val="visible"/>
                                      </p:to>
                                    </p:set>
                                    <p:animEffect transition="in" filter="wipe(right)">
                                      <p:cBhvr>
                                        <p:cTn id="167" dur="500"/>
                                        <p:tgtEl>
                                          <p:spTgt spid="20525"/>
                                        </p:tgtEl>
                                      </p:cBhvr>
                                    </p:animEffect>
                                  </p:childTnLst>
                                </p:cTn>
                              </p:par>
                            </p:childTnLst>
                          </p:cTn>
                        </p:par>
                        <p:par>
                          <p:cTn id="168" fill="hold">
                            <p:stCondLst>
                              <p:cond delay="3000"/>
                            </p:stCondLst>
                            <p:childTnLst>
                              <p:par>
                                <p:cTn id="169" presetID="22" presetClass="entr" presetSubtype="1" fill="hold" grpId="0" nodeType="afterEffect">
                                  <p:stCondLst>
                                    <p:cond delay="0"/>
                                  </p:stCondLst>
                                  <p:childTnLst>
                                    <p:set>
                                      <p:cBhvr>
                                        <p:cTn id="170" dur="1" fill="hold">
                                          <p:stCondLst>
                                            <p:cond delay="0"/>
                                          </p:stCondLst>
                                        </p:cTn>
                                        <p:tgtEl>
                                          <p:spTgt spid="20515"/>
                                        </p:tgtEl>
                                        <p:attrNameLst>
                                          <p:attrName>style.visibility</p:attrName>
                                        </p:attrNameLst>
                                      </p:cBhvr>
                                      <p:to>
                                        <p:strVal val="visible"/>
                                      </p:to>
                                    </p:set>
                                    <p:animEffect transition="in" filter="wipe(up)">
                                      <p:cBhvr>
                                        <p:cTn id="171" dur="500"/>
                                        <p:tgtEl>
                                          <p:spTgt spid="20515"/>
                                        </p:tgtEl>
                                      </p:cBhvr>
                                    </p:animEffect>
                                  </p:childTnLst>
                                </p:cTn>
                              </p:par>
                            </p:childTnLst>
                          </p:cTn>
                        </p:par>
                        <p:par>
                          <p:cTn id="172" fill="hold">
                            <p:stCondLst>
                              <p:cond delay="3500"/>
                            </p:stCondLst>
                            <p:childTnLst>
                              <p:par>
                                <p:cTn id="173" presetID="22" presetClass="entr" presetSubtype="2" fill="hold" grpId="0" nodeType="afterEffect">
                                  <p:stCondLst>
                                    <p:cond delay="0"/>
                                  </p:stCondLst>
                                  <p:childTnLst>
                                    <p:set>
                                      <p:cBhvr>
                                        <p:cTn id="174" dur="1" fill="hold">
                                          <p:stCondLst>
                                            <p:cond delay="0"/>
                                          </p:stCondLst>
                                        </p:cTn>
                                        <p:tgtEl>
                                          <p:spTgt spid="20518"/>
                                        </p:tgtEl>
                                        <p:attrNameLst>
                                          <p:attrName>style.visibility</p:attrName>
                                        </p:attrNameLst>
                                      </p:cBhvr>
                                      <p:to>
                                        <p:strVal val="visible"/>
                                      </p:to>
                                    </p:set>
                                    <p:animEffect transition="in" filter="wipe(right)">
                                      <p:cBhvr>
                                        <p:cTn id="175" dur="500"/>
                                        <p:tgtEl>
                                          <p:spTgt spid="20518"/>
                                        </p:tgtEl>
                                      </p:cBhvr>
                                    </p:animEffect>
                                  </p:childTnLst>
                                </p:cTn>
                              </p:par>
                            </p:childTnLst>
                          </p:cTn>
                        </p:par>
                        <p:par>
                          <p:cTn id="176" fill="hold">
                            <p:stCondLst>
                              <p:cond delay="4000"/>
                            </p:stCondLst>
                            <p:childTnLst>
                              <p:par>
                                <p:cTn id="177" presetID="22" presetClass="entr" presetSubtype="1" fill="hold" grpId="0" nodeType="afterEffect">
                                  <p:stCondLst>
                                    <p:cond delay="0"/>
                                  </p:stCondLst>
                                  <p:childTnLst>
                                    <p:set>
                                      <p:cBhvr>
                                        <p:cTn id="178" dur="1" fill="hold">
                                          <p:stCondLst>
                                            <p:cond delay="0"/>
                                          </p:stCondLst>
                                        </p:cTn>
                                        <p:tgtEl>
                                          <p:spTgt spid="196629"/>
                                        </p:tgtEl>
                                        <p:attrNameLst>
                                          <p:attrName>style.visibility</p:attrName>
                                        </p:attrNameLst>
                                      </p:cBhvr>
                                      <p:to>
                                        <p:strVal val="visible"/>
                                      </p:to>
                                    </p:set>
                                    <p:animEffect transition="in" filter="wipe(up)">
                                      <p:cBhvr>
                                        <p:cTn id="179" dur="500"/>
                                        <p:tgtEl>
                                          <p:spTgt spid="196629"/>
                                        </p:tgtEl>
                                      </p:cBhvr>
                                    </p:animEffect>
                                  </p:childTnLst>
                                </p:cTn>
                              </p:par>
                            </p:childTnLst>
                          </p:cTn>
                        </p:par>
                        <p:par>
                          <p:cTn id="180" fill="hold">
                            <p:stCondLst>
                              <p:cond delay="4500"/>
                            </p:stCondLst>
                            <p:childTnLst>
                              <p:par>
                                <p:cTn id="181" presetID="16" presetClass="entr" presetSubtype="37" fill="hold" grpId="0" nodeType="afterEffect">
                                  <p:stCondLst>
                                    <p:cond delay="0"/>
                                  </p:stCondLst>
                                  <p:childTnLst>
                                    <p:set>
                                      <p:cBhvr>
                                        <p:cTn id="182" dur="1" fill="hold">
                                          <p:stCondLst>
                                            <p:cond delay="0"/>
                                          </p:stCondLst>
                                        </p:cTn>
                                        <p:tgtEl>
                                          <p:spTgt spid="196630"/>
                                        </p:tgtEl>
                                        <p:attrNameLst>
                                          <p:attrName>style.visibility</p:attrName>
                                        </p:attrNameLst>
                                      </p:cBhvr>
                                      <p:to>
                                        <p:strVal val="visible"/>
                                      </p:to>
                                    </p:set>
                                    <p:animEffect transition="in" filter="barn(outVertical)">
                                      <p:cBhvr>
                                        <p:cTn id="183" dur="500"/>
                                        <p:tgtEl>
                                          <p:spTgt spid="196630"/>
                                        </p:tgtEl>
                                      </p:cBhvr>
                                    </p:animEffect>
                                  </p:childTnLst>
                                </p:cTn>
                              </p:par>
                            </p:childTnLst>
                          </p:cTn>
                        </p:par>
                        <p:par>
                          <p:cTn id="184" fill="hold">
                            <p:stCondLst>
                              <p:cond delay="5000"/>
                            </p:stCondLst>
                            <p:childTnLst>
                              <p:par>
                                <p:cTn id="185" presetID="23" presetClass="entr" presetSubtype="528" fill="hold" grpId="0" nodeType="afterEffect">
                                  <p:stCondLst>
                                    <p:cond delay="0"/>
                                  </p:stCondLst>
                                  <p:childTnLst>
                                    <p:set>
                                      <p:cBhvr>
                                        <p:cTn id="186" dur="1" fill="hold">
                                          <p:stCondLst>
                                            <p:cond delay="0"/>
                                          </p:stCondLst>
                                        </p:cTn>
                                        <p:tgtEl>
                                          <p:spTgt spid="20526"/>
                                        </p:tgtEl>
                                        <p:attrNameLst>
                                          <p:attrName>style.visibility</p:attrName>
                                        </p:attrNameLst>
                                      </p:cBhvr>
                                      <p:to>
                                        <p:strVal val="visible"/>
                                      </p:to>
                                    </p:set>
                                    <p:anim calcmode="lin" valueType="num">
                                      <p:cBhvr>
                                        <p:cTn id="187" dur="500" fill="hold"/>
                                        <p:tgtEl>
                                          <p:spTgt spid="20526"/>
                                        </p:tgtEl>
                                        <p:attrNameLst>
                                          <p:attrName>ppt_w</p:attrName>
                                        </p:attrNameLst>
                                      </p:cBhvr>
                                      <p:tavLst>
                                        <p:tav tm="0">
                                          <p:val>
                                            <p:fltVal val="0"/>
                                          </p:val>
                                        </p:tav>
                                        <p:tav tm="100000">
                                          <p:val>
                                            <p:strVal val="#ppt_w"/>
                                          </p:val>
                                        </p:tav>
                                      </p:tavLst>
                                    </p:anim>
                                    <p:anim calcmode="lin" valueType="num">
                                      <p:cBhvr>
                                        <p:cTn id="188" dur="500" fill="hold"/>
                                        <p:tgtEl>
                                          <p:spTgt spid="20526"/>
                                        </p:tgtEl>
                                        <p:attrNameLst>
                                          <p:attrName>ppt_h</p:attrName>
                                        </p:attrNameLst>
                                      </p:cBhvr>
                                      <p:tavLst>
                                        <p:tav tm="0">
                                          <p:val>
                                            <p:fltVal val="0"/>
                                          </p:val>
                                        </p:tav>
                                        <p:tav tm="100000">
                                          <p:val>
                                            <p:strVal val="#ppt_h"/>
                                          </p:val>
                                        </p:tav>
                                      </p:tavLst>
                                    </p:anim>
                                    <p:anim calcmode="lin" valueType="num">
                                      <p:cBhvr>
                                        <p:cTn id="189" dur="500" fill="hold"/>
                                        <p:tgtEl>
                                          <p:spTgt spid="20526"/>
                                        </p:tgtEl>
                                        <p:attrNameLst>
                                          <p:attrName>ppt_x</p:attrName>
                                        </p:attrNameLst>
                                      </p:cBhvr>
                                      <p:tavLst>
                                        <p:tav tm="0">
                                          <p:val>
                                            <p:fltVal val="0.5"/>
                                          </p:val>
                                        </p:tav>
                                        <p:tav tm="100000">
                                          <p:val>
                                            <p:strVal val="#ppt_x"/>
                                          </p:val>
                                        </p:tav>
                                      </p:tavLst>
                                    </p:anim>
                                    <p:anim calcmode="lin" valueType="num">
                                      <p:cBhvr>
                                        <p:cTn id="190" dur="500" fill="hold"/>
                                        <p:tgtEl>
                                          <p:spTgt spid="2052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nimBg="1"/>
      <p:bldP spid="20484" grpId="0" animBg="1"/>
      <p:bldP spid="20485" grpId="0" animBg="1"/>
      <p:bldP spid="20486" grpId="0" animBg="1"/>
      <p:bldP spid="20487" grpId="0" animBg="1"/>
      <p:bldP spid="20488" grpId="0" animBg="1"/>
      <p:bldP spid="20489" grpId="0" animBg="1"/>
      <p:bldP spid="20490" grpId="0" animBg="1" autoUpdateAnimBg="0"/>
      <p:bldP spid="20491" grpId="0" animBg="1"/>
      <p:bldP spid="20492" grpId="0" animBg="1" autoUpdateAnimBg="0"/>
      <p:bldP spid="196620" grpId="0" animBg="1" autoUpdateAnimBg="0"/>
      <p:bldP spid="196625" grpId="0" animBg="1" autoUpdateAnimBg="0"/>
      <p:bldP spid="196626" grpId="0" animBg="1" autoUpdateAnimBg="0"/>
      <p:bldP spid="196627" grpId="0" animBg="1" autoUpdateAnimBg="0"/>
      <p:bldP spid="196628" grpId="0" animBg="1" autoUpdateAnimBg="0"/>
      <p:bldP spid="196629" grpId="0" animBg="1" autoUpdateAnimBg="0"/>
      <p:bldP spid="196630" grpId="0" animBg="1" autoUpdateAnimBg="0"/>
      <p:bldP spid="20500" grpId="0" animBg="1" autoUpdateAnimBg="0"/>
      <p:bldP spid="20501" grpId="0" animBg="1" autoUpdateAnimBg="0"/>
      <p:bldP spid="20502" grpId="0" animBg="1"/>
      <p:bldP spid="20503" grpId="0" animBg="1"/>
      <p:bldP spid="20504" grpId="0" animBg="1"/>
      <p:bldP spid="20505" grpId="0" animBg="1"/>
      <p:bldP spid="20506" grpId="0" animBg="1"/>
      <p:bldP spid="20507" grpId="0" animBg="1"/>
      <p:bldP spid="20508" grpId="0" animBg="1"/>
      <p:bldP spid="20509" grpId="0" animBg="1"/>
      <p:bldP spid="20510" grpId="0" animBg="1"/>
      <p:bldP spid="20511" grpId="0" animBg="1"/>
      <p:bldP spid="20512" grpId="0" animBg="1"/>
      <p:bldP spid="20513" grpId="0" animBg="1"/>
      <p:bldP spid="20514" grpId="0" animBg="1"/>
      <p:bldP spid="20515" grpId="0" animBg="1"/>
      <p:bldP spid="20516" grpId="0" animBg="1"/>
      <p:bldP spid="20517" grpId="0" animBg="1"/>
      <p:bldP spid="20518" grpId="0" animBg="1"/>
      <p:bldP spid="20519" grpId="0" autoUpdateAnimBg="0"/>
      <p:bldP spid="20520" grpId="0" autoUpdateAnimBg="0"/>
      <p:bldP spid="196653" grpId="0" autoUpdateAnimBg="0"/>
      <p:bldP spid="20522" grpId="0" animBg="1"/>
      <p:bldP spid="20524" grpId="0" animBg="1"/>
      <p:bldP spid="20525" grpId="0" animBg="1"/>
      <p:bldP spid="20526"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ext Box 2"/>
          <p:cNvSpPr txBox="1">
            <a:spLocks noChangeArrowheads="1"/>
          </p:cNvSpPr>
          <p:nvPr/>
        </p:nvSpPr>
        <p:spPr bwMode="auto">
          <a:xfrm>
            <a:off x="457200" y="609600"/>
            <a:ext cx="2209800" cy="1524000"/>
          </a:xfrm>
          <a:prstGeom prst="rect">
            <a:avLst/>
          </a:prstGeom>
          <a:solidFill>
            <a:srgbClr val="FFFFCB"/>
          </a:solidFill>
          <a:ln w="9525">
            <a:solidFill>
              <a:srgbClr val="000000"/>
            </a:solidFill>
            <a:miter lim="800000"/>
            <a:headEnd/>
            <a:tailEnd/>
          </a:ln>
          <a:effectLst>
            <a:outerShdw dist="35921" dir="2700000" algn="ctr" rotWithShape="0">
              <a:srgbClr val="808080"/>
            </a:outerShdw>
          </a:effectLst>
        </p:spPr>
        <p:txBody>
          <a:bodyPr/>
          <a:lstStyle/>
          <a:p>
            <a:pPr algn="ctr">
              <a:spcBef>
                <a:spcPct val="0"/>
              </a:spcBef>
              <a:defRPr/>
            </a:pPr>
            <a:r>
              <a:rPr lang="de-DE"/>
              <a:t>Bilanz 31.12. 201x-1</a:t>
            </a:r>
          </a:p>
        </p:txBody>
      </p:sp>
      <p:sp>
        <p:nvSpPr>
          <p:cNvPr id="21508" name="Text Box 3"/>
          <p:cNvSpPr txBox="1">
            <a:spLocks noChangeArrowheads="1"/>
          </p:cNvSpPr>
          <p:nvPr/>
        </p:nvSpPr>
        <p:spPr bwMode="auto">
          <a:xfrm>
            <a:off x="1600200" y="914400"/>
            <a:ext cx="1066800" cy="533400"/>
          </a:xfrm>
          <a:prstGeom prst="rect">
            <a:avLst/>
          </a:prstGeom>
          <a:solidFill>
            <a:srgbClr val="CCFFCC"/>
          </a:solidFill>
          <a:ln w="9525">
            <a:solidFill>
              <a:srgbClr val="000000"/>
            </a:solidFill>
            <a:miter lim="800000"/>
            <a:headEnd/>
            <a:tailEnd/>
          </a:ln>
        </p:spPr>
        <p:txBody>
          <a:bodyPr/>
          <a:lstStyle/>
          <a:p>
            <a:pPr algn="ctr">
              <a:spcBef>
                <a:spcPct val="0"/>
              </a:spcBef>
            </a:pPr>
            <a:r>
              <a:rPr lang="de-DE"/>
              <a:t>Eigen-kapital</a:t>
            </a:r>
          </a:p>
        </p:txBody>
      </p:sp>
      <p:sp>
        <p:nvSpPr>
          <p:cNvPr id="21509" name="Text Box 4"/>
          <p:cNvSpPr txBox="1">
            <a:spLocks noChangeArrowheads="1"/>
          </p:cNvSpPr>
          <p:nvPr/>
        </p:nvSpPr>
        <p:spPr bwMode="auto">
          <a:xfrm>
            <a:off x="1600200" y="1447800"/>
            <a:ext cx="1066800" cy="685800"/>
          </a:xfrm>
          <a:prstGeom prst="rect">
            <a:avLst/>
          </a:prstGeom>
          <a:solidFill>
            <a:srgbClr val="CCFFFF"/>
          </a:solidFill>
          <a:ln w="9525">
            <a:solidFill>
              <a:srgbClr val="000000"/>
            </a:solidFill>
            <a:miter lim="800000"/>
            <a:headEnd/>
            <a:tailEnd/>
          </a:ln>
        </p:spPr>
        <p:txBody>
          <a:bodyPr/>
          <a:lstStyle/>
          <a:p>
            <a:pPr algn="ctr">
              <a:spcBef>
                <a:spcPct val="0"/>
              </a:spcBef>
            </a:pPr>
            <a:r>
              <a:rPr lang="de-DE"/>
              <a:t>Fremd-kapital</a:t>
            </a:r>
          </a:p>
        </p:txBody>
      </p:sp>
      <p:sp>
        <p:nvSpPr>
          <p:cNvPr id="21510" name="Line 6"/>
          <p:cNvSpPr>
            <a:spLocks noChangeShapeType="1"/>
          </p:cNvSpPr>
          <p:nvPr/>
        </p:nvSpPr>
        <p:spPr bwMode="auto">
          <a:xfrm>
            <a:off x="7772400" y="304800"/>
            <a:ext cx="0" cy="304800"/>
          </a:xfrm>
          <a:prstGeom prst="line">
            <a:avLst/>
          </a:prstGeom>
          <a:noFill/>
          <a:ln w="28575">
            <a:solidFill>
              <a:srgbClr val="000000"/>
            </a:solidFill>
            <a:round/>
            <a:headEnd/>
            <a:tailEnd/>
          </a:ln>
        </p:spPr>
        <p:txBody>
          <a:bodyPr/>
          <a:lstStyle/>
          <a:p>
            <a:endParaRPr lang="de-DE"/>
          </a:p>
        </p:txBody>
      </p:sp>
      <p:sp>
        <p:nvSpPr>
          <p:cNvPr id="21511" name="Line 7"/>
          <p:cNvSpPr>
            <a:spLocks noChangeShapeType="1"/>
          </p:cNvSpPr>
          <p:nvPr/>
        </p:nvSpPr>
        <p:spPr bwMode="auto">
          <a:xfrm>
            <a:off x="4648200" y="304800"/>
            <a:ext cx="3124200" cy="0"/>
          </a:xfrm>
          <a:prstGeom prst="line">
            <a:avLst/>
          </a:prstGeom>
          <a:noFill/>
          <a:ln w="28575">
            <a:solidFill>
              <a:srgbClr val="000000"/>
            </a:solidFill>
            <a:round/>
            <a:headEnd/>
            <a:tailEnd/>
          </a:ln>
        </p:spPr>
        <p:txBody>
          <a:bodyPr/>
          <a:lstStyle/>
          <a:p>
            <a:endParaRPr lang="de-DE"/>
          </a:p>
        </p:txBody>
      </p:sp>
      <p:sp>
        <p:nvSpPr>
          <p:cNvPr id="21512" name="Line 8"/>
          <p:cNvSpPr>
            <a:spLocks noChangeShapeType="1"/>
          </p:cNvSpPr>
          <p:nvPr/>
        </p:nvSpPr>
        <p:spPr bwMode="auto">
          <a:xfrm>
            <a:off x="4648200" y="304800"/>
            <a:ext cx="0" cy="457200"/>
          </a:xfrm>
          <a:prstGeom prst="line">
            <a:avLst/>
          </a:prstGeom>
          <a:noFill/>
          <a:ln w="28575">
            <a:solidFill>
              <a:srgbClr val="000000"/>
            </a:solidFill>
            <a:round/>
            <a:headEnd/>
            <a:tailEnd type="triangle" w="med" len="med"/>
          </a:ln>
        </p:spPr>
        <p:txBody>
          <a:bodyPr/>
          <a:lstStyle/>
          <a:p>
            <a:endParaRPr lang="de-DE"/>
          </a:p>
        </p:txBody>
      </p:sp>
      <p:sp>
        <p:nvSpPr>
          <p:cNvPr id="198665" name="Text Box 9"/>
          <p:cNvSpPr txBox="1">
            <a:spLocks noChangeArrowheads="1"/>
          </p:cNvSpPr>
          <p:nvPr/>
        </p:nvSpPr>
        <p:spPr bwMode="auto">
          <a:xfrm>
            <a:off x="3352800" y="2133600"/>
            <a:ext cx="2590800" cy="12192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a:t>./. Betriebsvermögen ( = Eigenkapital </a:t>
            </a:r>
            <a:r>
              <a:rPr lang="de-DE" sz="1600"/>
              <a:t>EK</a:t>
            </a:r>
            <a:r>
              <a:rPr lang="de-DE" sz="1600" baseline="-25000"/>
              <a:t>0</a:t>
            </a:r>
            <a:endParaRPr lang="de-DE"/>
          </a:p>
          <a:p>
            <a:pPr algn="ctr">
              <a:spcBef>
                <a:spcPct val="0"/>
              </a:spcBef>
              <a:defRPr/>
            </a:pPr>
            <a:r>
              <a:rPr lang="de-DE"/>
              <a:t>am Anfang des Jahres)</a:t>
            </a:r>
          </a:p>
        </p:txBody>
      </p:sp>
      <p:sp>
        <p:nvSpPr>
          <p:cNvPr id="21514" name="Line 10"/>
          <p:cNvSpPr>
            <a:spLocks noChangeShapeType="1"/>
          </p:cNvSpPr>
          <p:nvPr/>
        </p:nvSpPr>
        <p:spPr bwMode="auto">
          <a:xfrm flipH="1">
            <a:off x="1600200" y="381000"/>
            <a:ext cx="0" cy="228600"/>
          </a:xfrm>
          <a:prstGeom prst="line">
            <a:avLst/>
          </a:prstGeom>
          <a:noFill/>
          <a:ln w="28575">
            <a:solidFill>
              <a:srgbClr val="000000"/>
            </a:solidFill>
            <a:round/>
            <a:headEnd/>
            <a:tailEnd/>
          </a:ln>
        </p:spPr>
        <p:txBody>
          <a:bodyPr/>
          <a:lstStyle/>
          <a:p>
            <a:endParaRPr lang="de-DE"/>
          </a:p>
        </p:txBody>
      </p:sp>
      <p:sp>
        <p:nvSpPr>
          <p:cNvPr id="21515" name="Line 11"/>
          <p:cNvSpPr>
            <a:spLocks noChangeShapeType="1"/>
          </p:cNvSpPr>
          <p:nvPr/>
        </p:nvSpPr>
        <p:spPr bwMode="auto">
          <a:xfrm flipV="1">
            <a:off x="1600200" y="381000"/>
            <a:ext cx="1524000" cy="0"/>
          </a:xfrm>
          <a:prstGeom prst="line">
            <a:avLst/>
          </a:prstGeom>
          <a:noFill/>
          <a:ln w="28575">
            <a:solidFill>
              <a:srgbClr val="000000"/>
            </a:solidFill>
            <a:round/>
            <a:headEnd/>
            <a:tailEnd/>
          </a:ln>
        </p:spPr>
        <p:txBody>
          <a:bodyPr/>
          <a:lstStyle/>
          <a:p>
            <a:endParaRPr lang="de-DE"/>
          </a:p>
        </p:txBody>
      </p:sp>
      <p:sp>
        <p:nvSpPr>
          <p:cNvPr id="21516" name="Line 12"/>
          <p:cNvSpPr>
            <a:spLocks noChangeShapeType="1"/>
          </p:cNvSpPr>
          <p:nvPr/>
        </p:nvSpPr>
        <p:spPr bwMode="auto">
          <a:xfrm>
            <a:off x="3124200" y="381000"/>
            <a:ext cx="0" cy="2133600"/>
          </a:xfrm>
          <a:prstGeom prst="line">
            <a:avLst/>
          </a:prstGeom>
          <a:noFill/>
          <a:ln w="28575">
            <a:solidFill>
              <a:srgbClr val="000000"/>
            </a:solidFill>
            <a:round/>
            <a:headEnd/>
            <a:tailEnd/>
          </a:ln>
        </p:spPr>
        <p:txBody>
          <a:bodyPr/>
          <a:lstStyle/>
          <a:p>
            <a:endParaRPr lang="de-DE"/>
          </a:p>
        </p:txBody>
      </p:sp>
      <p:sp>
        <p:nvSpPr>
          <p:cNvPr id="21517" name="Line 13"/>
          <p:cNvSpPr>
            <a:spLocks noChangeShapeType="1"/>
          </p:cNvSpPr>
          <p:nvPr/>
        </p:nvSpPr>
        <p:spPr bwMode="auto">
          <a:xfrm>
            <a:off x="3124200" y="2514600"/>
            <a:ext cx="266700" cy="0"/>
          </a:xfrm>
          <a:prstGeom prst="line">
            <a:avLst/>
          </a:prstGeom>
          <a:noFill/>
          <a:ln w="28575">
            <a:solidFill>
              <a:srgbClr val="000000"/>
            </a:solidFill>
            <a:round/>
            <a:headEnd/>
            <a:tailEnd type="triangle" w="med" len="med"/>
          </a:ln>
        </p:spPr>
        <p:txBody>
          <a:bodyPr/>
          <a:lstStyle/>
          <a:p>
            <a:endParaRPr lang="de-DE"/>
          </a:p>
        </p:txBody>
      </p:sp>
      <p:sp>
        <p:nvSpPr>
          <p:cNvPr id="198670" name="Text Box 14"/>
          <p:cNvSpPr txBox="1">
            <a:spLocks noChangeArrowheads="1"/>
          </p:cNvSpPr>
          <p:nvPr/>
        </p:nvSpPr>
        <p:spPr bwMode="auto">
          <a:xfrm>
            <a:off x="3352800" y="3657600"/>
            <a:ext cx="2590800" cy="14478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nchor="ctr" anchorCtr="1"/>
          <a:lstStyle/>
          <a:p>
            <a:pPr algn="ctr">
              <a:spcBef>
                <a:spcPct val="0"/>
              </a:spcBef>
              <a:defRPr/>
            </a:pPr>
            <a:r>
              <a:rPr lang="de-DE" sz="1600"/>
              <a:t>= Erfolg als Eigenkapi-talmehrung oder Eigenkapitalminderung</a:t>
            </a:r>
          </a:p>
        </p:txBody>
      </p:sp>
      <p:sp>
        <p:nvSpPr>
          <p:cNvPr id="21519" name="Line 15"/>
          <p:cNvSpPr>
            <a:spLocks noChangeShapeType="1"/>
          </p:cNvSpPr>
          <p:nvPr/>
        </p:nvSpPr>
        <p:spPr bwMode="auto">
          <a:xfrm>
            <a:off x="3048000" y="3505200"/>
            <a:ext cx="3276600" cy="0"/>
          </a:xfrm>
          <a:prstGeom prst="line">
            <a:avLst/>
          </a:prstGeom>
          <a:noFill/>
          <a:ln w="19050">
            <a:solidFill>
              <a:srgbClr val="000000"/>
            </a:solidFill>
            <a:round/>
            <a:headEnd/>
            <a:tailEnd/>
          </a:ln>
        </p:spPr>
        <p:txBody>
          <a:bodyPr/>
          <a:lstStyle/>
          <a:p>
            <a:endParaRPr lang="de-DE"/>
          </a:p>
        </p:txBody>
      </p:sp>
      <p:sp>
        <p:nvSpPr>
          <p:cNvPr id="21520" name="Line 16"/>
          <p:cNvSpPr>
            <a:spLocks noChangeShapeType="1"/>
          </p:cNvSpPr>
          <p:nvPr/>
        </p:nvSpPr>
        <p:spPr bwMode="auto">
          <a:xfrm flipV="1">
            <a:off x="1600200" y="5791200"/>
            <a:ext cx="6248400" cy="0"/>
          </a:xfrm>
          <a:prstGeom prst="line">
            <a:avLst/>
          </a:prstGeom>
          <a:noFill/>
          <a:ln w="76200">
            <a:solidFill>
              <a:schemeClr val="tx1"/>
            </a:solidFill>
            <a:round/>
            <a:headEnd/>
            <a:tailEnd type="triangle" w="med" len="med"/>
          </a:ln>
        </p:spPr>
        <p:txBody>
          <a:bodyPr/>
          <a:lstStyle/>
          <a:p>
            <a:endParaRPr lang="de-DE"/>
          </a:p>
        </p:txBody>
      </p:sp>
      <p:sp>
        <p:nvSpPr>
          <p:cNvPr id="21521" name="Line 17"/>
          <p:cNvSpPr>
            <a:spLocks noChangeShapeType="1"/>
          </p:cNvSpPr>
          <p:nvPr/>
        </p:nvSpPr>
        <p:spPr bwMode="auto">
          <a:xfrm>
            <a:off x="2971800" y="152400"/>
            <a:ext cx="0" cy="6096000"/>
          </a:xfrm>
          <a:prstGeom prst="line">
            <a:avLst/>
          </a:prstGeom>
          <a:noFill/>
          <a:ln w="28575">
            <a:solidFill>
              <a:srgbClr val="0000FF"/>
            </a:solidFill>
            <a:prstDash val="sysDot"/>
            <a:round/>
            <a:headEnd/>
            <a:tailEnd/>
          </a:ln>
        </p:spPr>
        <p:txBody>
          <a:bodyPr/>
          <a:lstStyle/>
          <a:p>
            <a:endParaRPr lang="de-DE"/>
          </a:p>
        </p:txBody>
      </p:sp>
      <p:sp>
        <p:nvSpPr>
          <p:cNvPr id="21522" name="Line 18"/>
          <p:cNvSpPr>
            <a:spLocks noChangeShapeType="1"/>
          </p:cNvSpPr>
          <p:nvPr/>
        </p:nvSpPr>
        <p:spPr bwMode="auto">
          <a:xfrm>
            <a:off x="6400800" y="152400"/>
            <a:ext cx="0" cy="6019800"/>
          </a:xfrm>
          <a:prstGeom prst="line">
            <a:avLst/>
          </a:prstGeom>
          <a:noFill/>
          <a:ln w="28575">
            <a:solidFill>
              <a:srgbClr val="0000FF"/>
            </a:solidFill>
            <a:prstDash val="sysDot"/>
            <a:round/>
            <a:headEnd/>
            <a:tailEnd/>
          </a:ln>
        </p:spPr>
        <p:txBody>
          <a:bodyPr/>
          <a:lstStyle/>
          <a:p>
            <a:endParaRPr lang="de-DE"/>
          </a:p>
        </p:txBody>
      </p:sp>
      <p:sp>
        <p:nvSpPr>
          <p:cNvPr id="21523" name="Text Box 19"/>
          <p:cNvSpPr txBox="1">
            <a:spLocks noChangeArrowheads="1"/>
          </p:cNvSpPr>
          <p:nvPr/>
        </p:nvSpPr>
        <p:spPr bwMode="auto">
          <a:xfrm>
            <a:off x="3200400" y="5638800"/>
            <a:ext cx="2895600" cy="381000"/>
          </a:xfrm>
          <a:prstGeom prst="rect">
            <a:avLst/>
          </a:prstGeom>
          <a:solidFill>
            <a:srgbClr val="FFF7D3"/>
          </a:solidFill>
          <a:ln w="9525">
            <a:solidFill>
              <a:srgbClr val="000000"/>
            </a:solidFill>
            <a:miter lim="800000"/>
            <a:headEnd/>
            <a:tailEnd/>
          </a:ln>
        </p:spPr>
        <p:txBody>
          <a:bodyPr anchor="ctr" anchorCtr="1"/>
          <a:lstStyle/>
          <a:p>
            <a:pPr algn="ctr">
              <a:spcBef>
                <a:spcPct val="0"/>
              </a:spcBef>
            </a:pPr>
            <a:r>
              <a:rPr lang="de-DE"/>
              <a:t>Geschäfts- bzw. Wirtschaftsjahr</a:t>
            </a:r>
          </a:p>
        </p:txBody>
      </p:sp>
      <p:sp>
        <p:nvSpPr>
          <p:cNvPr id="21524" name="Text Box 20"/>
          <p:cNvSpPr txBox="1">
            <a:spLocks noChangeArrowheads="1"/>
          </p:cNvSpPr>
          <p:nvPr/>
        </p:nvSpPr>
        <p:spPr bwMode="auto">
          <a:xfrm>
            <a:off x="457200" y="914400"/>
            <a:ext cx="1143000" cy="1219200"/>
          </a:xfrm>
          <a:prstGeom prst="rect">
            <a:avLst/>
          </a:prstGeom>
          <a:solidFill>
            <a:srgbClr val="FFE8C5"/>
          </a:solidFill>
          <a:ln w="9525">
            <a:solidFill>
              <a:srgbClr val="000000"/>
            </a:solidFill>
            <a:miter lim="800000"/>
            <a:headEnd/>
            <a:tailEnd/>
          </a:ln>
        </p:spPr>
        <p:txBody>
          <a:bodyPr anchor="ctr"/>
          <a:lstStyle/>
          <a:p>
            <a:pPr algn="ctr">
              <a:spcBef>
                <a:spcPct val="0"/>
              </a:spcBef>
            </a:pPr>
            <a:r>
              <a:rPr lang="de-DE"/>
              <a:t>Ver-</a:t>
            </a:r>
          </a:p>
          <a:p>
            <a:pPr algn="ctr">
              <a:spcBef>
                <a:spcPct val="0"/>
              </a:spcBef>
            </a:pPr>
            <a:r>
              <a:rPr lang="de-DE"/>
              <a:t>mögen</a:t>
            </a:r>
          </a:p>
        </p:txBody>
      </p:sp>
      <p:sp>
        <p:nvSpPr>
          <p:cNvPr id="198677" name="Text Box 21"/>
          <p:cNvSpPr txBox="1">
            <a:spLocks noChangeArrowheads="1"/>
          </p:cNvSpPr>
          <p:nvPr/>
        </p:nvSpPr>
        <p:spPr bwMode="auto">
          <a:xfrm>
            <a:off x="6629400" y="609600"/>
            <a:ext cx="2209800" cy="1828800"/>
          </a:xfrm>
          <a:prstGeom prst="rect">
            <a:avLst/>
          </a:prstGeom>
          <a:solidFill>
            <a:srgbClr val="FFFFCB"/>
          </a:solidFill>
          <a:ln w="9525">
            <a:solidFill>
              <a:srgbClr val="000000"/>
            </a:solidFill>
            <a:miter lim="800000"/>
            <a:headEnd/>
            <a:tailEnd/>
          </a:ln>
          <a:effectLst>
            <a:outerShdw dist="35921" dir="2700000" algn="ctr" rotWithShape="0">
              <a:srgbClr val="808080"/>
            </a:outerShdw>
          </a:effectLst>
        </p:spPr>
        <p:txBody>
          <a:bodyPr/>
          <a:lstStyle/>
          <a:p>
            <a:pPr algn="ctr">
              <a:spcBef>
                <a:spcPct val="0"/>
              </a:spcBef>
              <a:defRPr/>
            </a:pPr>
            <a:r>
              <a:rPr lang="de-DE"/>
              <a:t>Bilanz 31.12. 201x</a:t>
            </a:r>
          </a:p>
        </p:txBody>
      </p:sp>
      <p:sp>
        <p:nvSpPr>
          <p:cNvPr id="21526" name="Text Box 22"/>
          <p:cNvSpPr txBox="1">
            <a:spLocks noChangeArrowheads="1"/>
          </p:cNvSpPr>
          <p:nvPr/>
        </p:nvSpPr>
        <p:spPr bwMode="auto">
          <a:xfrm>
            <a:off x="7772400" y="914400"/>
            <a:ext cx="1066800" cy="838200"/>
          </a:xfrm>
          <a:prstGeom prst="rect">
            <a:avLst/>
          </a:prstGeom>
          <a:solidFill>
            <a:srgbClr val="CCFFCC"/>
          </a:solidFill>
          <a:ln w="9525">
            <a:solidFill>
              <a:srgbClr val="000000"/>
            </a:solidFill>
            <a:miter lim="800000"/>
            <a:headEnd/>
            <a:tailEnd/>
          </a:ln>
        </p:spPr>
        <p:txBody>
          <a:bodyPr/>
          <a:lstStyle/>
          <a:p>
            <a:pPr>
              <a:spcBef>
                <a:spcPct val="0"/>
              </a:spcBef>
            </a:pPr>
            <a:r>
              <a:rPr lang="de-DE"/>
              <a:t>Eigen-kapital</a:t>
            </a:r>
          </a:p>
        </p:txBody>
      </p:sp>
      <p:sp>
        <p:nvSpPr>
          <p:cNvPr id="21527" name="Text Box 23"/>
          <p:cNvSpPr txBox="1">
            <a:spLocks noChangeArrowheads="1"/>
          </p:cNvSpPr>
          <p:nvPr/>
        </p:nvSpPr>
        <p:spPr bwMode="auto">
          <a:xfrm>
            <a:off x="7772400" y="1752600"/>
            <a:ext cx="1066800" cy="685800"/>
          </a:xfrm>
          <a:prstGeom prst="rect">
            <a:avLst/>
          </a:prstGeom>
          <a:solidFill>
            <a:srgbClr val="CCFFFF"/>
          </a:solidFill>
          <a:ln w="9525">
            <a:solidFill>
              <a:srgbClr val="000000"/>
            </a:solidFill>
            <a:miter lim="800000"/>
            <a:headEnd/>
            <a:tailEnd/>
          </a:ln>
        </p:spPr>
        <p:txBody>
          <a:bodyPr/>
          <a:lstStyle/>
          <a:p>
            <a:pPr algn="ctr">
              <a:spcBef>
                <a:spcPct val="0"/>
              </a:spcBef>
            </a:pPr>
            <a:r>
              <a:rPr lang="de-DE"/>
              <a:t>Fremd-kapital</a:t>
            </a:r>
          </a:p>
        </p:txBody>
      </p:sp>
      <p:sp>
        <p:nvSpPr>
          <p:cNvPr id="21528" name="Text Box 24"/>
          <p:cNvSpPr txBox="1">
            <a:spLocks noChangeArrowheads="1"/>
          </p:cNvSpPr>
          <p:nvPr/>
        </p:nvSpPr>
        <p:spPr bwMode="auto">
          <a:xfrm>
            <a:off x="6629400" y="914400"/>
            <a:ext cx="1143000" cy="1524000"/>
          </a:xfrm>
          <a:prstGeom prst="rect">
            <a:avLst/>
          </a:prstGeom>
          <a:solidFill>
            <a:srgbClr val="FFE8C5"/>
          </a:solidFill>
          <a:ln w="9525">
            <a:solidFill>
              <a:srgbClr val="000000"/>
            </a:solidFill>
            <a:miter lim="800000"/>
            <a:headEnd/>
            <a:tailEnd/>
          </a:ln>
        </p:spPr>
        <p:txBody>
          <a:bodyPr anchor="ctr"/>
          <a:lstStyle/>
          <a:p>
            <a:pPr algn="ctr">
              <a:spcBef>
                <a:spcPct val="0"/>
              </a:spcBef>
            </a:pPr>
            <a:r>
              <a:rPr lang="de-DE"/>
              <a:t>Ver-</a:t>
            </a:r>
          </a:p>
          <a:p>
            <a:pPr algn="ctr">
              <a:spcBef>
                <a:spcPct val="0"/>
              </a:spcBef>
            </a:pPr>
            <a:r>
              <a:rPr lang="de-DE"/>
              <a:t>mögen</a:t>
            </a:r>
          </a:p>
        </p:txBody>
      </p:sp>
      <p:sp>
        <p:nvSpPr>
          <p:cNvPr id="21529" name="Text Box 25"/>
          <p:cNvSpPr txBox="1">
            <a:spLocks noChangeArrowheads="1"/>
          </p:cNvSpPr>
          <p:nvPr/>
        </p:nvSpPr>
        <p:spPr bwMode="auto">
          <a:xfrm>
            <a:off x="7924800" y="1447800"/>
            <a:ext cx="914400" cy="304800"/>
          </a:xfrm>
          <a:prstGeom prst="rect">
            <a:avLst/>
          </a:prstGeom>
          <a:solidFill>
            <a:srgbClr val="FFEBD7"/>
          </a:solidFill>
          <a:ln w="9525">
            <a:solidFill>
              <a:srgbClr val="000000"/>
            </a:solidFill>
            <a:miter lim="800000"/>
            <a:headEnd/>
            <a:tailEnd/>
          </a:ln>
        </p:spPr>
        <p:txBody>
          <a:bodyPr/>
          <a:lstStyle/>
          <a:p>
            <a:pPr algn="ctr">
              <a:spcBef>
                <a:spcPct val="0"/>
              </a:spcBef>
            </a:pPr>
            <a:r>
              <a:rPr lang="de-DE" sz="1200"/>
              <a:t>Erfolg</a:t>
            </a:r>
          </a:p>
        </p:txBody>
      </p:sp>
      <p:sp>
        <p:nvSpPr>
          <p:cNvPr id="21530" name="Text Box 26"/>
          <p:cNvSpPr txBox="1">
            <a:spLocks noChangeArrowheads="1"/>
          </p:cNvSpPr>
          <p:nvPr/>
        </p:nvSpPr>
        <p:spPr bwMode="auto">
          <a:xfrm>
            <a:off x="6705600" y="6019800"/>
            <a:ext cx="1447800" cy="336550"/>
          </a:xfrm>
          <a:prstGeom prst="rect">
            <a:avLst/>
          </a:prstGeom>
          <a:noFill/>
          <a:ln w="12700">
            <a:noFill/>
            <a:miter lim="800000"/>
            <a:headEnd/>
            <a:tailEnd/>
          </a:ln>
        </p:spPr>
        <p:txBody>
          <a:bodyPr>
            <a:spAutoFit/>
          </a:bodyPr>
          <a:lstStyle/>
          <a:p>
            <a:pPr eaLnBrk="1" hangingPunct="1"/>
            <a:r>
              <a:rPr lang="de-DE" sz="1600">
                <a:cs typeface="Arial" charset="0"/>
              </a:rPr>
              <a:t>Zeitachse</a:t>
            </a:r>
          </a:p>
        </p:txBody>
      </p:sp>
      <p:pic>
        <p:nvPicPr>
          <p:cNvPr id="198683" name="Picture 58" descr="3112"/>
          <p:cNvPicPr>
            <a:picLocks noChangeAspect="1" noChangeArrowheads="1"/>
          </p:cNvPicPr>
          <p:nvPr/>
        </p:nvPicPr>
        <p:blipFill>
          <a:blip r:embed="rId4" cstate="print"/>
          <a:srcRect/>
          <a:stretch>
            <a:fillRect/>
          </a:stretch>
        </p:blipFill>
        <p:spPr bwMode="auto">
          <a:xfrm>
            <a:off x="6172200" y="4724400"/>
            <a:ext cx="536575" cy="609600"/>
          </a:xfrm>
          <a:prstGeom prst="rect">
            <a:avLst/>
          </a:prstGeom>
          <a:noFill/>
          <a:ln w="12700">
            <a:solidFill>
              <a:schemeClr val="tx1"/>
            </a:solidFill>
            <a:miter lim="800000"/>
            <a:headEnd/>
            <a:tailEnd/>
          </a:ln>
        </p:spPr>
      </p:pic>
      <p:graphicFrame>
        <p:nvGraphicFramePr>
          <p:cNvPr id="21506" name="Object 28"/>
          <p:cNvGraphicFramePr>
            <a:graphicFrameLocks noChangeAspect="1"/>
          </p:cNvGraphicFramePr>
          <p:nvPr/>
        </p:nvGraphicFramePr>
        <p:xfrm>
          <a:off x="2743200" y="4648200"/>
          <a:ext cx="490538" cy="609600"/>
        </p:xfrm>
        <a:graphic>
          <a:graphicData uri="http://schemas.openxmlformats.org/presentationml/2006/ole">
            <p:oleObj spid="_x0000_s21506" name="Bitmap" r:id="rId5" imgW="428798" imgH="533474" progId="PBrush">
              <p:embed/>
            </p:oleObj>
          </a:graphicData>
        </a:graphic>
      </p:graphicFrame>
      <p:sp>
        <p:nvSpPr>
          <p:cNvPr id="198685" name="Text Box 29"/>
          <p:cNvSpPr txBox="1">
            <a:spLocks noChangeArrowheads="1"/>
          </p:cNvSpPr>
          <p:nvPr/>
        </p:nvSpPr>
        <p:spPr bwMode="auto">
          <a:xfrm>
            <a:off x="3352800" y="762000"/>
            <a:ext cx="2590800" cy="12192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nchor="ctr"/>
          <a:lstStyle/>
          <a:p>
            <a:pPr algn="ctr">
              <a:spcBef>
                <a:spcPct val="0"/>
              </a:spcBef>
              <a:defRPr/>
            </a:pPr>
            <a:r>
              <a:rPr lang="de-DE"/>
              <a:t>Betriebsvermögen ( = Eigenkapital </a:t>
            </a:r>
            <a:r>
              <a:rPr lang="de-DE" sz="1600"/>
              <a:t>EK</a:t>
            </a:r>
            <a:r>
              <a:rPr lang="de-DE" sz="1600" baseline="-25000"/>
              <a:t>n</a:t>
            </a:r>
            <a:endParaRPr lang="de-DE"/>
          </a:p>
          <a:p>
            <a:pPr algn="ctr">
              <a:spcBef>
                <a:spcPct val="0"/>
              </a:spcBef>
              <a:defRPr/>
            </a:pPr>
            <a:r>
              <a:rPr lang="de-DE"/>
              <a:t>am Schluss des Jahres)</a:t>
            </a:r>
          </a:p>
        </p:txBody>
      </p:sp>
      <p:sp>
        <p:nvSpPr>
          <p:cNvPr id="21533" name="Textfeld 30"/>
          <p:cNvSpPr txBox="1">
            <a:spLocks noChangeArrowheads="1"/>
          </p:cNvSpPr>
          <p:nvPr/>
        </p:nvSpPr>
        <p:spPr bwMode="auto">
          <a:xfrm>
            <a:off x="0" y="0"/>
            <a:ext cx="2362200" cy="304800"/>
          </a:xfrm>
          <a:prstGeom prst="rect">
            <a:avLst/>
          </a:prstGeom>
          <a:noFill/>
          <a:ln w="9525">
            <a:noFill/>
            <a:miter lim="800000"/>
            <a:headEnd/>
            <a:tailEnd/>
          </a:ln>
        </p:spPr>
        <p:txBody>
          <a:bodyPr>
            <a:spAutoFit/>
          </a:bodyPr>
          <a:lstStyle/>
          <a:p>
            <a:pPr eaLnBrk="1" hangingPunct="1"/>
            <a:r>
              <a:rPr lang="de-DE"/>
              <a:t>Erfolgsrechnung (1)</a:t>
            </a:r>
          </a:p>
        </p:txBody>
      </p:sp>
      <p:sp>
        <p:nvSpPr>
          <p:cNvPr id="21534"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520"/>
                                        </p:tgtEl>
                                        <p:attrNameLst>
                                          <p:attrName>style.visibility</p:attrName>
                                        </p:attrNameLst>
                                      </p:cBhvr>
                                      <p:to>
                                        <p:strVal val="visible"/>
                                      </p:to>
                                    </p:set>
                                    <p:animEffect transition="in" filter="wipe(left)">
                                      <p:cBhvr>
                                        <p:cTn id="7" dur="500"/>
                                        <p:tgtEl>
                                          <p:spTgt spid="215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530"/>
                                        </p:tgtEl>
                                        <p:attrNameLst>
                                          <p:attrName>style.visibility</p:attrName>
                                        </p:attrNameLst>
                                      </p:cBhvr>
                                      <p:to>
                                        <p:strVal val="visible"/>
                                      </p:to>
                                    </p:set>
                                    <p:animEffect transition="in" filter="wipe(left)">
                                      <p:cBhvr>
                                        <p:cTn id="11" dur="500"/>
                                        <p:tgtEl>
                                          <p:spTgt spid="2153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1521"/>
                                        </p:tgtEl>
                                        <p:attrNameLst>
                                          <p:attrName>style.visibility</p:attrName>
                                        </p:attrNameLst>
                                      </p:cBhvr>
                                      <p:to>
                                        <p:strVal val="visible"/>
                                      </p:to>
                                    </p:set>
                                    <p:animEffect transition="in" filter="wipe(up)">
                                      <p:cBhvr>
                                        <p:cTn id="15" dur="500"/>
                                        <p:tgtEl>
                                          <p:spTgt spid="21521"/>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1506"/>
                                        </p:tgtEl>
                                        <p:attrNameLst>
                                          <p:attrName>style.visibility</p:attrName>
                                        </p:attrNameLst>
                                      </p:cBhvr>
                                      <p:to>
                                        <p:strVal val="visible"/>
                                      </p:to>
                                    </p:set>
                                    <p:animEffect transition="in" filter="wipe(up)">
                                      <p:cBhvr>
                                        <p:cTn id="19" dur="500"/>
                                        <p:tgtEl>
                                          <p:spTgt spid="2150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1522"/>
                                        </p:tgtEl>
                                        <p:attrNameLst>
                                          <p:attrName>style.visibility</p:attrName>
                                        </p:attrNameLst>
                                      </p:cBhvr>
                                      <p:to>
                                        <p:strVal val="visible"/>
                                      </p:to>
                                    </p:set>
                                    <p:animEffect transition="in" filter="wipe(up)">
                                      <p:cBhvr>
                                        <p:cTn id="23" dur="500"/>
                                        <p:tgtEl>
                                          <p:spTgt spid="21522"/>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98683"/>
                                        </p:tgtEl>
                                        <p:attrNameLst>
                                          <p:attrName>style.visibility</p:attrName>
                                        </p:attrNameLst>
                                      </p:cBhvr>
                                      <p:to>
                                        <p:strVal val="visible"/>
                                      </p:to>
                                    </p:set>
                                    <p:animEffect transition="in" filter="wipe(up)">
                                      <p:cBhvr>
                                        <p:cTn id="27" dur="500"/>
                                        <p:tgtEl>
                                          <p:spTgt spid="19868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1523"/>
                                        </p:tgtEl>
                                        <p:attrNameLst>
                                          <p:attrName>style.visibility</p:attrName>
                                        </p:attrNameLst>
                                      </p:cBhvr>
                                      <p:to>
                                        <p:strVal val="visible"/>
                                      </p:to>
                                    </p:set>
                                    <p:animEffect transition="in" filter="wipe(left)">
                                      <p:cBhvr>
                                        <p:cTn id="31" dur="500"/>
                                        <p:tgtEl>
                                          <p:spTgt spid="2152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98677"/>
                                        </p:tgtEl>
                                        <p:attrNameLst>
                                          <p:attrName>style.visibility</p:attrName>
                                        </p:attrNameLst>
                                      </p:cBhvr>
                                      <p:to>
                                        <p:strVal val="visible"/>
                                      </p:to>
                                    </p:set>
                                    <p:animEffect transition="in" filter="wipe(up)">
                                      <p:cBhvr>
                                        <p:cTn id="36" dur="500"/>
                                        <p:tgtEl>
                                          <p:spTgt spid="198677"/>
                                        </p:tgtEl>
                                      </p:cBhvr>
                                    </p:animEffect>
                                  </p:childTnLst>
                                </p:cTn>
                              </p:par>
                            </p:childTnLst>
                          </p:cTn>
                        </p:par>
                        <p:par>
                          <p:cTn id="37" fill="hold">
                            <p:stCondLst>
                              <p:cond delay="500"/>
                            </p:stCondLst>
                            <p:childTnLst>
                              <p:par>
                                <p:cTn id="38" presetID="22" presetClass="entr" presetSubtype="1" fill="hold" grpId="0" nodeType="afterEffect">
                                  <p:stCondLst>
                                    <p:cond delay="0"/>
                                  </p:stCondLst>
                                  <p:childTnLst>
                                    <p:set>
                                      <p:cBhvr>
                                        <p:cTn id="39" dur="1" fill="hold">
                                          <p:stCondLst>
                                            <p:cond delay="0"/>
                                          </p:stCondLst>
                                        </p:cTn>
                                        <p:tgtEl>
                                          <p:spTgt spid="21528"/>
                                        </p:tgtEl>
                                        <p:attrNameLst>
                                          <p:attrName>style.visibility</p:attrName>
                                        </p:attrNameLst>
                                      </p:cBhvr>
                                      <p:to>
                                        <p:strVal val="visible"/>
                                      </p:to>
                                    </p:set>
                                    <p:animEffect transition="in" filter="wipe(up)">
                                      <p:cBhvr>
                                        <p:cTn id="40" dur="500"/>
                                        <p:tgtEl>
                                          <p:spTgt spid="21528"/>
                                        </p:tgtEl>
                                      </p:cBhvr>
                                    </p:animEffect>
                                  </p:childTnLst>
                                </p:cTn>
                              </p:par>
                            </p:childTnLst>
                          </p:cTn>
                        </p:par>
                        <p:par>
                          <p:cTn id="41" fill="hold">
                            <p:stCondLst>
                              <p:cond delay="1000"/>
                            </p:stCondLst>
                            <p:childTnLst>
                              <p:par>
                                <p:cTn id="42" presetID="22" presetClass="entr" presetSubtype="1" fill="hold" grpId="0" nodeType="afterEffect">
                                  <p:stCondLst>
                                    <p:cond delay="0"/>
                                  </p:stCondLst>
                                  <p:childTnLst>
                                    <p:set>
                                      <p:cBhvr>
                                        <p:cTn id="43" dur="1" fill="hold">
                                          <p:stCondLst>
                                            <p:cond delay="0"/>
                                          </p:stCondLst>
                                        </p:cTn>
                                        <p:tgtEl>
                                          <p:spTgt spid="21527"/>
                                        </p:tgtEl>
                                        <p:attrNameLst>
                                          <p:attrName>style.visibility</p:attrName>
                                        </p:attrNameLst>
                                      </p:cBhvr>
                                      <p:to>
                                        <p:strVal val="visible"/>
                                      </p:to>
                                    </p:set>
                                    <p:animEffect transition="in" filter="wipe(up)">
                                      <p:cBhvr>
                                        <p:cTn id="44" dur="500"/>
                                        <p:tgtEl>
                                          <p:spTgt spid="21527"/>
                                        </p:tgtEl>
                                      </p:cBhvr>
                                    </p:animEffect>
                                  </p:childTnLst>
                                </p:cTn>
                              </p:par>
                            </p:childTnLst>
                          </p:cTn>
                        </p:par>
                        <p:par>
                          <p:cTn id="45" fill="hold">
                            <p:stCondLst>
                              <p:cond delay="1500"/>
                            </p:stCondLst>
                            <p:childTnLst>
                              <p:par>
                                <p:cTn id="46" presetID="22" presetClass="entr" presetSubtype="1" fill="hold" grpId="0" nodeType="afterEffect">
                                  <p:stCondLst>
                                    <p:cond delay="0"/>
                                  </p:stCondLst>
                                  <p:childTnLst>
                                    <p:set>
                                      <p:cBhvr>
                                        <p:cTn id="47" dur="1" fill="hold">
                                          <p:stCondLst>
                                            <p:cond delay="0"/>
                                          </p:stCondLst>
                                        </p:cTn>
                                        <p:tgtEl>
                                          <p:spTgt spid="21526"/>
                                        </p:tgtEl>
                                        <p:attrNameLst>
                                          <p:attrName>style.visibility</p:attrName>
                                        </p:attrNameLst>
                                      </p:cBhvr>
                                      <p:to>
                                        <p:strVal val="visible"/>
                                      </p:to>
                                    </p:set>
                                    <p:animEffect transition="in" filter="wipe(up)">
                                      <p:cBhvr>
                                        <p:cTn id="48" dur="500"/>
                                        <p:tgtEl>
                                          <p:spTgt spid="2152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21510"/>
                                        </p:tgtEl>
                                        <p:attrNameLst>
                                          <p:attrName>style.visibility</p:attrName>
                                        </p:attrNameLst>
                                      </p:cBhvr>
                                      <p:to>
                                        <p:strVal val="visible"/>
                                      </p:to>
                                    </p:set>
                                    <p:animEffect transition="in" filter="wipe(down)">
                                      <p:cBhvr>
                                        <p:cTn id="53" dur="500"/>
                                        <p:tgtEl>
                                          <p:spTgt spid="21510"/>
                                        </p:tgtEl>
                                      </p:cBhvr>
                                    </p:animEffect>
                                  </p:childTnLst>
                                </p:cTn>
                              </p:par>
                            </p:childTnLst>
                          </p:cTn>
                        </p:par>
                        <p:par>
                          <p:cTn id="54" fill="hold">
                            <p:stCondLst>
                              <p:cond delay="500"/>
                            </p:stCondLst>
                            <p:childTnLst>
                              <p:par>
                                <p:cTn id="55" presetID="22" presetClass="entr" presetSubtype="2" fill="hold" grpId="0" nodeType="afterEffect">
                                  <p:stCondLst>
                                    <p:cond delay="0"/>
                                  </p:stCondLst>
                                  <p:childTnLst>
                                    <p:set>
                                      <p:cBhvr>
                                        <p:cTn id="56" dur="1" fill="hold">
                                          <p:stCondLst>
                                            <p:cond delay="0"/>
                                          </p:stCondLst>
                                        </p:cTn>
                                        <p:tgtEl>
                                          <p:spTgt spid="21511"/>
                                        </p:tgtEl>
                                        <p:attrNameLst>
                                          <p:attrName>style.visibility</p:attrName>
                                        </p:attrNameLst>
                                      </p:cBhvr>
                                      <p:to>
                                        <p:strVal val="visible"/>
                                      </p:to>
                                    </p:set>
                                    <p:animEffect transition="in" filter="wipe(right)">
                                      <p:cBhvr>
                                        <p:cTn id="57" dur="500"/>
                                        <p:tgtEl>
                                          <p:spTgt spid="21511"/>
                                        </p:tgtEl>
                                      </p:cBhvr>
                                    </p:animEffect>
                                  </p:childTnLst>
                                </p:cTn>
                              </p:par>
                            </p:childTnLst>
                          </p:cTn>
                        </p:par>
                        <p:par>
                          <p:cTn id="58" fill="hold">
                            <p:stCondLst>
                              <p:cond delay="1000"/>
                            </p:stCondLst>
                            <p:childTnLst>
                              <p:par>
                                <p:cTn id="59" presetID="22" presetClass="entr" presetSubtype="1" fill="hold" grpId="0" nodeType="afterEffect">
                                  <p:stCondLst>
                                    <p:cond delay="0"/>
                                  </p:stCondLst>
                                  <p:childTnLst>
                                    <p:set>
                                      <p:cBhvr>
                                        <p:cTn id="60" dur="1" fill="hold">
                                          <p:stCondLst>
                                            <p:cond delay="0"/>
                                          </p:stCondLst>
                                        </p:cTn>
                                        <p:tgtEl>
                                          <p:spTgt spid="21512"/>
                                        </p:tgtEl>
                                        <p:attrNameLst>
                                          <p:attrName>style.visibility</p:attrName>
                                        </p:attrNameLst>
                                      </p:cBhvr>
                                      <p:to>
                                        <p:strVal val="visible"/>
                                      </p:to>
                                    </p:set>
                                    <p:animEffect transition="in" filter="wipe(up)">
                                      <p:cBhvr>
                                        <p:cTn id="61" dur="500"/>
                                        <p:tgtEl>
                                          <p:spTgt spid="21512"/>
                                        </p:tgtEl>
                                      </p:cBhvr>
                                    </p:animEffect>
                                  </p:childTnLst>
                                </p:cTn>
                              </p:par>
                            </p:childTnLst>
                          </p:cTn>
                        </p:par>
                        <p:par>
                          <p:cTn id="62" fill="hold">
                            <p:stCondLst>
                              <p:cond delay="1500"/>
                            </p:stCondLst>
                            <p:childTnLst>
                              <p:par>
                                <p:cTn id="63" presetID="22" presetClass="entr" presetSubtype="1" fill="hold" grpId="0" nodeType="afterEffect">
                                  <p:stCondLst>
                                    <p:cond delay="0"/>
                                  </p:stCondLst>
                                  <p:childTnLst>
                                    <p:set>
                                      <p:cBhvr>
                                        <p:cTn id="64" dur="1" fill="hold">
                                          <p:stCondLst>
                                            <p:cond delay="0"/>
                                          </p:stCondLst>
                                        </p:cTn>
                                        <p:tgtEl>
                                          <p:spTgt spid="198685"/>
                                        </p:tgtEl>
                                        <p:attrNameLst>
                                          <p:attrName>style.visibility</p:attrName>
                                        </p:attrNameLst>
                                      </p:cBhvr>
                                      <p:to>
                                        <p:strVal val="visible"/>
                                      </p:to>
                                    </p:set>
                                    <p:animEffect transition="in" filter="wipe(up)">
                                      <p:cBhvr>
                                        <p:cTn id="65" dur="500"/>
                                        <p:tgtEl>
                                          <p:spTgt spid="19868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198658"/>
                                        </p:tgtEl>
                                        <p:attrNameLst>
                                          <p:attrName>style.visibility</p:attrName>
                                        </p:attrNameLst>
                                      </p:cBhvr>
                                      <p:to>
                                        <p:strVal val="visible"/>
                                      </p:to>
                                    </p:set>
                                    <p:animEffect transition="in" filter="wipe(up)">
                                      <p:cBhvr>
                                        <p:cTn id="70" dur="500"/>
                                        <p:tgtEl>
                                          <p:spTgt spid="198658"/>
                                        </p:tgtEl>
                                      </p:cBhvr>
                                    </p:animEffect>
                                  </p:childTnLst>
                                </p:cTn>
                              </p:par>
                            </p:childTnLst>
                          </p:cTn>
                        </p:par>
                        <p:par>
                          <p:cTn id="71" fill="hold">
                            <p:stCondLst>
                              <p:cond delay="500"/>
                            </p:stCondLst>
                            <p:childTnLst>
                              <p:par>
                                <p:cTn id="72" presetID="22" presetClass="entr" presetSubtype="1" fill="hold" grpId="0" nodeType="afterEffect">
                                  <p:stCondLst>
                                    <p:cond delay="0"/>
                                  </p:stCondLst>
                                  <p:childTnLst>
                                    <p:set>
                                      <p:cBhvr>
                                        <p:cTn id="73" dur="1" fill="hold">
                                          <p:stCondLst>
                                            <p:cond delay="0"/>
                                          </p:stCondLst>
                                        </p:cTn>
                                        <p:tgtEl>
                                          <p:spTgt spid="21524"/>
                                        </p:tgtEl>
                                        <p:attrNameLst>
                                          <p:attrName>style.visibility</p:attrName>
                                        </p:attrNameLst>
                                      </p:cBhvr>
                                      <p:to>
                                        <p:strVal val="visible"/>
                                      </p:to>
                                    </p:set>
                                    <p:animEffect transition="in" filter="wipe(up)">
                                      <p:cBhvr>
                                        <p:cTn id="74" dur="500"/>
                                        <p:tgtEl>
                                          <p:spTgt spid="21524"/>
                                        </p:tgtEl>
                                      </p:cBhvr>
                                    </p:animEffect>
                                  </p:childTnLst>
                                </p:cTn>
                              </p:par>
                            </p:childTnLst>
                          </p:cTn>
                        </p:par>
                        <p:par>
                          <p:cTn id="75" fill="hold">
                            <p:stCondLst>
                              <p:cond delay="1000"/>
                            </p:stCondLst>
                            <p:childTnLst>
                              <p:par>
                                <p:cTn id="76" presetID="22" presetClass="entr" presetSubtype="1" fill="hold" grpId="0" nodeType="afterEffect">
                                  <p:stCondLst>
                                    <p:cond delay="0"/>
                                  </p:stCondLst>
                                  <p:childTnLst>
                                    <p:set>
                                      <p:cBhvr>
                                        <p:cTn id="77" dur="1" fill="hold">
                                          <p:stCondLst>
                                            <p:cond delay="0"/>
                                          </p:stCondLst>
                                        </p:cTn>
                                        <p:tgtEl>
                                          <p:spTgt spid="21509"/>
                                        </p:tgtEl>
                                        <p:attrNameLst>
                                          <p:attrName>style.visibility</p:attrName>
                                        </p:attrNameLst>
                                      </p:cBhvr>
                                      <p:to>
                                        <p:strVal val="visible"/>
                                      </p:to>
                                    </p:set>
                                    <p:animEffect transition="in" filter="wipe(up)">
                                      <p:cBhvr>
                                        <p:cTn id="78" dur="500"/>
                                        <p:tgtEl>
                                          <p:spTgt spid="21509"/>
                                        </p:tgtEl>
                                      </p:cBhvr>
                                    </p:animEffect>
                                  </p:childTnLst>
                                </p:cTn>
                              </p:par>
                            </p:childTnLst>
                          </p:cTn>
                        </p:par>
                        <p:par>
                          <p:cTn id="79" fill="hold">
                            <p:stCondLst>
                              <p:cond delay="1500"/>
                            </p:stCondLst>
                            <p:childTnLst>
                              <p:par>
                                <p:cTn id="80" presetID="22" presetClass="entr" presetSubtype="1" fill="hold" grpId="0" nodeType="afterEffect">
                                  <p:stCondLst>
                                    <p:cond delay="0"/>
                                  </p:stCondLst>
                                  <p:childTnLst>
                                    <p:set>
                                      <p:cBhvr>
                                        <p:cTn id="81" dur="1" fill="hold">
                                          <p:stCondLst>
                                            <p:cond delay="0"/>
                                          </p:stCondLst>
                                        </p:cTn>
                                        <p:tgtEl>
                                          <p:spTgt spid="21508"/>
                                        </p:tgtEl>
                                        <p:attrNameLst>
                                          <p:attrName>style.visibility</p:attrName>
                                        </p:attrNameLst>
                                      </p:cBhvr>
                                      <p:to>
                                        <p:strVal val="visible"/>
                                      </p:to>
                                    </p:set>
                                    <p:animEffect transition="in" filter="wipe(up)">
                                      <p:cBhvr>
                                        <p:cTn id="82" dur="500"/>
                                        <p:tgtEl>
                                          <p:spTgt spid="21508"/>
                                        </p:tgtEl>
                                      </p:cBhvr>
                                    </p:animEffect>
                                  </p:childTnLst>
                                </p:cTn>
                              </p:par>
                            </p:childTnLst>
                          </p:cTn>
                        </p:par>
                        <p:par>
                          <p:cTn id="83" fill="hold">
                            <p:stCondLst>
                              <p:cond delay="2000"/>
                            </p:stCondLst>
                            <p:childTnLst>
                              <p:par>
                                <p:cTn id="84" presetID="17" presetClass="entr" presetSubtype="4" fill="hold" grpId="0" nodeType="afterEffect">
                                  <p:stCondLst>
                                    <p:cond delay="0"/>
                                  </p:stCondLst>
                                  <p:childTnLst>
                                    <p:set>
                                      <p:cBhvr>
                                        <p:cTn id="85" dur="1" fill="hold">
                                          <p:stCondLst>
                                            <p:cond delay="0"/>
                                          </p:stCondLst>
                                        </p:cTn>
                                        <p:tgtEl>
                                          <p:spTgt spid="21514"/>
                                        </p:tgtEl>
                                        <p:attrNameLst>
                                          <p:attrName>style.visibility</p:attrName>
                                        </p:attrNameLst>
                                      </p:cBhvr>
                                      <p:to>
                                        <p:strVal val="visible"/>
                                      </p:to>
                                    </p:set>
                                    <p:anim calcmode="lin" valueType="num">
                                      <p:cBhvr>
                                        <p:cTn id="86" dur="500" fill="hold"/>
                                        <p:tgtEl>
                                          <p:spTgt spid="21514"/>
                                        </p:tgtEl>
                                        <p:attrNameLst>
                                          <p:attrName>ppt_x</p:attrName>
                                        </p:attrNameLst>
                                      </p:cBhvr>
                                      <p:tavLst>
                                        <p:tav tm="0">
                                          <p:val>
                                            <p:strVal val="#ppt_x"/>
                                          </p:val>
                                        </p:tav>
                                        <p:tav tm="100000">
                                          <p:val>
                                            <p:strVal val="#ppt_x"/>
                                          </p:val>
                                        </p:tav>
                                      </p:tavLst>
                                    </p:anim>
                                    <p:anim calcmode="lin" valueType="num">
                                      <p:cBhvr>
                                        <p:cTn id="87" dur="500" fill="hold"/>
                                        <p:tgtEl>
                                          <p:spTgt spid="21514"/>
                                        </p:tgtEl>
                                        <p:attrNameLst>
                                          <p:attrName>ppt_y</p:attrName>
                                        </p:attrNameLst>
                                      </p:cBhvr>
                                      <p:tavLst>
                                        <p:tav tm="0">
                                          <p:val>
                                            <p:strVal val="#ppt_y+#ppt_h/2"/>
                                          </p:val>
                                        </p:tav>
                                        <p:tav tm="100000">
                                          <p:val>
                                            <p:strVal val="#ppt_y"/>
                                          </p:val>
                                        </p:tav>
                                      </p:tavLst>
                                    </p:anim>
                                    <p:anim calcmode="lin" valueType="num">
                                      <p:cBhvr>
                                        <p:cTn id="88" dur="500" fill="hold"/>
                                        <p:tgtEl>
                                          <p:spTgt spid="21514"/>
                                        </p:tgtEl>
                                        <p:attrNameLst>
                                          <p:attrName>ppt_w</p:attrName>
                                        </p:attrNameLst>
                                      </p:cBhvr>
                                      <p:tavLst>
                                        <p:tav tm="0">
                                          <p:val>
                                            <p:strVal val="#ppt_w"/>
                                          </p:val>
                                        </p:tav>
                                        <p:tav tm="100000">
                                          <p:val>
                                            <p:strVal val="#ppt_w"/>
                                          </p:val>
                                        </p:tav>
                                      </p:tavLst>
                                    </p:anim>
                                    <p:anim calcmode="lin" valueType="num">
                                      <p:cBhvr>
                                        <p:cTn id="89" dur="500" fill="hold"/>
                                        <p:tgtEl>
                                          <p:spTgt spid="21514"/>
                                        </p:tgtEl>
                                        <p:attrNameLst>
                                          <p:attrName>ppt_h</p:attrName>
                                        </p:attrNameLst>
                                      </p:cBhvr>
                                      <p:tavLst>
                                        <p:tav tm="0">
                                          <p:val>
                                            <p:fltVal val="0"/>
                                          </p:val>
                                        </p:tav>
                                        <p:tav tm="100000">
                                          <p:val>
                                            <p:strVal val="#ppt_h"/>
                                          </p:val>
                                        </p:tav>
                                      </p:tavLst>
                                    </p:anim>
                                  </p:childTnLst>
                                </p:cTn>
                              </p:par>
                            </p:childTnLst>
                          </p:cTn>
                        </p:par>
                        <p:par>
                          <p:cTn id="90" fill="hold">
                            <p:stCondLst>
                              <p:cond delay="2500"/>
                            </p:stCondLst>
                            <p:childTnLst>
                              <p:par>
                                <p:cTn id="91" presetID="22" presetClass="entr" presetSubtype="8" fill="hold" grpId="0" nodeType="afterEffect">
                                  <p:stCondLst>
                                    <p:cond delay="0"/>
                                  </p:stCondLst>
                                  <p:childTnLst>
                                    <p:set>
                                      <p:cBhvr>
                                        <p:cTn id="92" dur="1" fill="hold">
                                          <p:stCondLst>
                                            <p:cond delay="0"/>
                                          </p:stCondLst>
                                        </p:cTn>
                                        <p:tgtEl>
                                          <p:spTgt spid="21515"/>
                                        </p:tgtEl>
                                        <p:attrNameLst>
                                          <p:attrName>style.visibility</p:attrName>
                                        </p:attrNameLst>
                                      </p:cBhvr>
                                      <p:to>
                                        <p:strVal val="visible"/>
                                      </p:to>
                                    </p:set>
                                    <p:animEffect transition="in" filter="wipe(left)">
                                      <p:cBhvr>
                                        <p:cTn id="93" dur="500"/>
                                        <p:tgtEl>
                                          <p:spTgt spid="21515"/>
                                        </p:tgtEl>
                                      </p:cBhvr>
                                    </p:animEffect>
                                  </p:childTnLst>
                                </p:cTn>
                              </p:par>
                            </p:childTnLst>
                          </p:cTn>
                        </p:par>
                        <p:par>
                          <p:cTn id="94" fill="hold">
                            <p:stCondLst>
                              <p:cond delay="3000"/>
                            </p:stCondLst>
                            <p:childTnLst>
                              <p:par>
                                <p:cTn id="95" presetID="22" presetClass="entr" presetSubtype="1" fill="hold" grpId="0" nodeType="afterEffect">
                                  <p:stCondLst>
                                    <p:cond delay="0"/>
                                  </p:stCondLst>
                                  <p:childTnLst>
                                    <p:set>
                                      <p:cBhvr>
                                        <p:cTn id="96" dur="1" fill="hold">
                                          <p:stCondLst>
                                            <p:cond delay="0"/>
                                          </p:stCondLst>
                                        </p:cTn>
                                        <p:tgtEl>
                                          <p:spTgt spid="21516"/>
                                        </p:tgtEl>
                                        <p:attrNameLst>
                                          <p:attrName>style.visibility</p:attrName>
                                        </p:attrNameLst>
                                      </p:cBhvr>
                                      <p:to>
                                        <p:strVal val="visible"/>
                                      </p:to>
                                    </p:set>
                                    <p:animEffect transition="in" filter="wipe(up)">
                                      <p:cBhvr>
                                        <p:cTn id="97" dur="500"/>
                                        <p:tgtEl>
                                          <p:spTgt spid="21516"/>
                                        </p:tgtEl>
                                      </p:cBhvr>
                                    </p:animEffect>
                                  </p:childTnLst>
                                </p:cTn>
                              </p:par>
                            </p:childTnLst>
                          </p:cTn>
                        </p:par>
                        <p:par>
                          <p:cTn id="98" fill="hold">
                            <p:stCondLst>
                              <p:cond delay="3500"/>
                            </p:stCondLst>
                            <p:childTnLst>
                              <p:par>
                                <p:cTn id="99" presetID="22" presetClass="entr" presetSubtype="8" fill="hold" grpId="0" nodeType="afterEffect">
                                  <p:stCondLst>
                                    <p:cond delay="0"/>
                                  </p:stCondLst>
                                  <p:childTnLst>
                                    <p:set>
                                      <p:cBhvr>
                                        <p:cTn id="100" dur="1" fill="hold">
                                          <p:stCondLst>
                                            <p:cond delay="0"/>
                                          </p:stCondLst>
                                        </p:cTn>
                                        <p:tgtEl>
                                          <p:spTgt spid="21517"/>
                                        </p:tgtEl>
                                        <p:attrNameLst>
                                          <p:attrName>style.visibility</p:attrName>
                                        </p:attrNameLst>
                                      </p:cBhvr>
                                      <p:to>
                                        <p:strVal val="visible"/>
                                      </p:to>
                                    </p:set>
                                    <p:animEffect transition="in" filter="wipe(left)">
                                      <p:cBhvr>
                                        <p:cTn id="101" dur="500"/>
                                        <p:tgtEl>
                                          <p:spTgt spid="21517"/>
                                        </p:tgtEl>
                                      </p:cBhvr>
                                    </p:animEffect>
                                  </p:childTnLst>
                                </p:cTn>
                              </p:par>
                            </p:childTnLst>
                          </p:cTn>
                        </p:par>
                        <p:par>
                          <p:cTn id="102" fill="hold">
                            <p:stCondLst>
                              <p:cond delay="4000"/>
                            </p:stCondLst>
                            <p:childTnLst>
                              <p:par>
                                <p:cTn id="103" presetID="22" presetClass="entr" presetSubtype="8" fill="hold" grpId="0" nodeType="afterEffect">
                                  <p:stCondLst>
                                    <p:cond delay="0"/>
                                  </p:stCondLst>
                                  <p:childTnLst>
                                    <p:set>
                                      <p:cBhvr>
                                        <p:cTn id="104" dur="1" fill="hold">
                                          <p:stCondLst>
                                            <p:cond delay="0"/>
                                          </p:stCondLst>
                                        </p:cTn>
                                        <p:tgtEl>
                                          <p:spTgt spid="198665"/>
                                        </p:tgtEl>
                                        <p:attrNameLst>
                                          <p:attrName>style.visibility</p:attrName>
                                        </p:attrNameLst>
                                      </p:cBhvr>
                                      <p:to>
                                        <p:strVal val="visible"/>
                                      </p:to>
                                    </p:set>
                                    <p:animEffect transition="in" filter="wipe(left)">
                                      <p:cBhvr>
                                        <p:cTn id="105" dur="500"/>
                                        <p:tgtEl>
                                          <p:spTgt spid="198665"/>
                                        </p:tgtEl>
                                      </p:cBhvr>
                                    </p:animEffect>
                                  </p:childTnLst>
                                </p:cTn>
                              </p:par>
                            </p:childTnLst>
                          </p:cTn>
                        </p:par>
                        <p:par>
                          <p:cTn id="106" fill="hold">
                            <p:stCondLst>
                              <p:cond delay="4500"/>
                            </p:stCondLst>
                            <p:childTnLst>
                              <p:par>
                                <p:cTn id="107" presetID="17" presetClass="entr" presetSubtype="10" fill="hold" grpId="0" nodeType="afterEffect">
                                  <p:stCondLst>
                                    <p:cond delay="0"/>
                                  </p:stCondLst>
                                  <p:childTnLst>
                                    <p:set>
                                      <p:cBhvr>
                                        <p:cTn id="108" dur="1" fill="hold">
                                          <p:stCondLst>
                                            <p:cond delay="0"/>
                                          </p:stCondLst>
                                        </p:cTn>
                                        <p:tgtEl>
                                          <p:spTgt spid="21519"/>
                                        </p:tgtEl>
                                        <p:attrNameLst>
                                          <p:attrName>style.visibility</p:attrName>
                                        </p:attrNameLst>
                                      </p:cBhvr>
                                      <p:to>
                                        <p:strVal val="visible"/>
                                      </p:to>
                                    </p:set>
                                    <p:anim calcmode="lin" valueType="num">
                                      <p:cBhvr>
                                        <p:cTn id="109" dur="500" fill="hold"/>
                                        <p:tgtEl>
                                          <p:spTgt spid="21519"/>
                                        </p:tgtEl>
                                        <p:attrNameLst>
                                          <p:attrName>ppt_w</p:attrName>
                                        </p:attrNameLst>
                                      </p:cBhvr>
                                      <p:tavLst>
                                        <p:tav tm="0">
                                          <p:val>
                                            <p:fltVal val="0"/>
                                          </p:val>
                                        </p:tav>
                                        <p:tav tm="100000">
                                          <p:val>
                                            <p:strVal val="#ppt_w"/>
                                          </p:val>
                                        </p:tav>
                                      </p:tavLst>
                                    </p:anim>
                                    <p:anim calcmode="lin" valueType="num">
                                      <p:cBhvr>
                                        <p:cTn id="110" dur="500" fill="hold"/>
                                        <p:tgtEl>
                                          <p:spTgt spid="21519"/>
                                        </p:tgtEl>
                                        <p:attrNameLst>
                                          <p:attrName>ppt_h</p:attrName>
                                        </p:attrNameLst>
                                      </p:cBhvr>
                                      <p:tavLst>
                                        <p:tav tm="0">
                                          <p:val>
                                            <p:strVal val="#ppt_h"/>
                                          </p:val>
                                        </p:tav>
                                        <p:tav tm="100000">
                                          <p:val>
                                            <p:strVal val="#ppt_h"/>
                                          </p:val>
                                        </p:tav>
                                      </p:tavLst>
                                    </p:anim>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grpId="0" nodeType="clickEffect">
                                  <p:stCondLst>
                                    <p:cond delay="0"/>
                                  </p:stCondLst>
                                  <p:childTnLst>
                                    <p:set>
                                      <p:cBhvr>
                                        <p:cTn id="114" dur="1" fill="hold">
                                          <p:stCondLst>
                                            <p:cond delay="0"/>
                                          </p:stCondLst>
                                        </p:cTn>
                                        <p:tgtEl>
                                          <p:spTgt spid="198670"/>
                                        </p:tgtEl>
                                        <p:attrNameLst>
                                          <p:attrName>style.visibility</p:attrName>
                                        </p:attrNameLst>
                                      </p:cBhvr>
                                      <p:to>
                                        <p:strVal val="visible"/>
                                      </p:to>
                                    </p:set>
                                    <p:animEffect transition="in" filter="wipe(up)">
                                      <p:cBhvr>
                                        <p:cTn id="115" dur="500"/>
                                        <p:tgtEl>
                                          <p:spTgt spid="198670"/>
                                        </p:tgtEl>
                                      </p:cBhvr>
                                    </p:animEffect>
                                  </p:childTnLst>
                                </p:cTn>
                              </p:par>
                            </p:childTnLst>
                          </p:cTn>
                        </p:par>
                        <p:par>
                          <p:cTn id="116" fill="hold">
                            <p:stCondLst>
                              <p:cond delay="500"/>
                            </p:stCondLst>
                            <p:childTnLst>
                              <p:par>
                                <p:cTn id="117" presetID="23" presetClass="entr" presetSubtype="528" fill="hold" grpId="0" nodeType="afterEffect">
                                  <p:stCondLst>
                                    <p:cond delay="0"/>
                                  </p:stCondLst>
                                  <p:childTnLst>
                                    <p:set>
                                      <p:cBhvr>
                                        <p:cTn id="118" dur="1" fill="hold">
                                          <p:stCondLst>
                                            <p:cond delay="0"/>
                                          </p:stCondLst>
                                        </p:cTn>
                                        <p:tgtEl>
                                          <p:spTgt spid="21529"/>
                                        </p:tgtEl>
                                        <p:attrNameLst>
                                          <p:attrName>style.visibility</p:attrName>
                                        </p:attrNameLst>
                                      </p:cBhvr>
                                      <p:to>
                                        <p:strVal val="visible"/>
                                      </p:to>
                                    </p:set>
                                    <p:anim calcmode="lin" valueType="num">
                                      <p:cBhvr>
                                        <p:cTn id="119" dur="500" fill="hold"/>
                                        <p:tgtEl>
                                          <p:spTgt spid="21529"/>
                                        </p:tgtEl>
                                        <p:attrNameLst>
                                          <p:attrName>ppt_w</p:attrName>
                                        </p:attrNameLst>
                                      </p:cBhvr>
                                      <p:tavLst>
                                        <p:tav tm="0">
                                          <p:val>
                                            <p:fltVal val="0"/>
                                          </p:val>
                                        </p:tav>
                                        <p:tav tm="100000">
                                          <p:val>
                                            <p:strVal val="#ppt_w"/>
                                          </p:val>
                                        </p:tav>
                                      </p:tavLst>
                                    </p:anim>
                                    <p:anim calcmode="lin" valueType="num">
                                      <p:cBhvr>
                                        <p:cTn id="120" dur="500" fill="hold"/>
                                        <p:tgtEl>
                                          <p:spTgt spid="21529"/>
                                        </p:tgtEl>
                                        <p:attrNameLst>
                                          <p:attrName>ppt_h</p:attrName>
                                        </p:attrNameLst>
                                      </p:cBhvr>
                                      <p:tavLst>
                                        <p:tav tm="0">
                                          <p:val>
                                            <p:fltVal val="0"/>
                                          </p:val>
                                        </p:tav>
                                        <p:tav tm="100000">
                                          <p:val>
                                            <p:strVal val="#ppt_h"/>
                                          </p:val>
                                        </p:tav>
                                      </p:tavLst>
                                    </p:anim>
                                    <p:anim calcmode="lin" valueType="num">
                                      <p:cBhvr>
                                        <p:cTn id="121" dur="500" fill="hold"/>
                                        <p:tgtEl>
                                          <p:spTgt spid="21529"/>
                                        </p:tgtEl>
                                        <p:attrNameLst>
                                          <p:attrName>ppt_x</p:attrName>
                                        </p:attrNameLst>
                                      </p:cBhvr>
                                      <p:tavLst>
                                        <p:tav tm="0">
                                          <p:val>
                                            <p:fltVal val="0.5"/>
                                          </p:val>
                                        </p:tav>
                                        <p:tav tm="100000">
                                          <p:val>
                                            <p:strVal val="#ppt_x"/>
                                          </p:val>
                                        </p:tav>
                                      </p:tavLst>
                                    </p:anim>
                                    <p:anim calcmode="lin" valueType="num">
                                      <p:cBhvr>
                                        <p:cTn id="122" dur="500" fill="hold"/>
                                        <p:tgtEl>
                                          <p:spTgt spid="21529"/>
                                        </p:tgtEl>
                                        <p:attrNameLst>
                                          <p:attrName>ppt_y</p:attrName>
                                        </p:attrNameLst>
                                      </p:cBhvr>
                                      <p:tavLst>
                                        <p:tav tm="0">
                                          <p:val>
                                            <p:fltVal val="0.5"/>
                                          </p:val>
                                        </p:tav>
                                        <p:tav tm="100000">
                                          <p:val>
                                            <p:strVal val="#ppt_y"/>
                                          </p:val>
                                        </p:tav>
                                      </p:tavLst>
                                    </p:anim>
                                  </p:childTnLst>
                                </p:cTn>
                              </p:par>
                            </p:childTnLst>
                          </p:cTn>
                        </p:par>
                        <p:par>
                          <p:cTn id="123" fill="hold">
                            <p:stCondLst>
                              <p:cond delay="1000"/>
                            </p:stCondLst>
                            <p:childTnLst>
                              <p:par>
                                <p:cTn id="124" presetID="23" presetClass="entr" presetSubtype="528" fill="hold" grpId="0" nodeType="afterEffect">
                                  <p:stCondLst>
                                    <p:cond delay="0"/>
                                  </p:stCondLst>
                                  <p:childTnLst>
                                    <p:set>
                                      <p:cBhvr>
                                        <p:cTn id="125" dur="1" fill="hold">
                                          <p:stCondLst>
                                            <p:cond delay="0"/>
                                          </p:stCondLst>
                                        </p:cTn>
                                        <p:tgtEl>
                                          <p:spTgt spid="21534"/>
                                        </p:tgtEl>
                                        <p:attrNameLst>
                                          <p:attrName>style.visibility</p:attrName>
                                        </p:attrNameLst>
                                      </p:cBhvr>
                                      <p:to>
                                        <p:strVal val="visible"/>
                                      </p:to>
                                    </p:set>
                                    <p:anim calcmode="lin" valueType="num">
                                      <p:cBhvr>
                                        <p:cTn id="126" dur="500" fill="hold"/>
                                        <p:tgtEl>
                                          <p:spTgt spid="21534"/>
                                        </p:tgtEl>
                                        <p:attrNameLst>
                                          <p:attrName>ppt_w</p:attrName>
                                        </p:attrNameLst>
                                      </p:cBhvr>
                                      <p:tavLst>
                                        <p:tav tm="0">
                                          <p:val>
                                            <p:fltVal val="0"/>
                                          </p:val>
                                        </p:tav>
                                        <p:tav tm="100000">
                                          <p:val>
                                            <p:strVal val="#ppt_w"/>
                                          </p:val>
                                        </p:tav>
                                      </p:tavLst>
                                    </p:anim>
                                    <p:anim calcmode="lin" valueType="num">
                                      <p:cBhvr>
                                        <p:cTn id="127" dur="500" fill="hold"/>
                                        <p:tgtEl>
                                          <p:spTgt spid="21534"/>
                                        </p:tgtEl>
                                        <p:attrNameLst>
                                          <p:attrName>ppt_h</p:attrName>
                                        </p:attrNameLst>
                                      </p:cBhvr>
                                      <p:tavLst>
                                        <p:tav tm="0">
                                          <p:val>
                                            <p:fltVal val="0"/>
                                          </p:val>
                                        </p:tav>
                                        <p:tav tm="100000">
                                          <p:val>
                                            <p:strVal val="#ppt_h"/>
                                          </p:val>
                                        </p:tav>
                                      </p:tavLst>
                                    </p:anim>
                                    <p:anim calcmode="lin" valueType="num">
                                      <p:cBhvr>
                                        <p:cTn id="128" dur="500" fill="hold"/>
                                        <p:tgtEl>
                                          <p:spTgt spid="21534"/>
                                        </p:tgtEl>
                                        <p:attrNameLst>
                                          <p:attrName>ppt_x</p:attrName>
                                        </p:attrNameLst>
                                      </p:cBhvr>
                                      <p:tavLst>
                                        <p:tav tm="0">
                                          <p:val>
                                            <p:fltVal val="0.5"/>
                                          </p:val>
                                        </p:tav>
                                        <p:tav tm="100000">
                                          <p:val>
                                            <p:strVal val="#ppt_x"/>
                                          </p:val>
                                        </p:tav>
                                      </p:tavLst>
                                    </p:anim>
                                    <p:anim calcmode="lin" valueType="num">
                                      <p:cBhvr>
                                        <p:cTn id="129" dur="500" fill="hold"/>
                                        <p:tgtEl>
                                          <p:spTgt spid="2153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8" grpId="0" animBg="1" autoUpdateAnimBg="0"/>
      <p:bldP spid="21508" grpId="0" animBg="1" autoUpdateAnimBg="0"/>
      <p:bldP spid="21509" grpId="0" animBg="1" autoUpdateAnimBg="0"/>
      <p:bldP spid="21510" grpId="0" animBg="1"/>
      <p:bldP spid="21511" grpId="0" animBg="1"/>
      <p:bldP spid="21512" grpId="0" animBg="1"/>
      <p:bldP spid="198665" grpId="0" animBg="1" autoUpdateAnimBg="0"/>
      <p:bldP spid="21514" grpId="0" animBg="1"/>
      <p:bldP spid="21515" grpId="0" animBg="1"/>
      <p:bldP spid="21516" grpId="0" animBg="1"/>
      <p:bldP spid="21517" grpId="0" animBg="1"/>
      <p:bldP spid="198670" grpId="0" animBg="1" autoUpdateAnimBg="0"/>
      <p:bldP spid="21519" grpId="0" animBg="1"/>
      <p:bldP spid="21520" grpId="0" animBg="1"/>
      <p:bldP spid="21521" grpId="0" animBg="1"/>
      <p:bldP spid="21522" grpId="0" animBg="1"/>
      <p:bldP spid="21523" grpId="0" animBg="1" autoUpdateAnimBg="0"/>
      <p:bldP spid="21524" grpId="0" animBg="1" autoUpdateAnimBg="0"/>
      <p:bldP spid="198677" grpId="0" animBg="1" autoUpdateAnimBg="0"/>
      <p:bldP spid="21526" grpId="0" animBg="1" autoUpdateAnimBg="0"/>
      <p:bldP spid="21527" grpId="0" animBg="1" autoUpdateAnimBg="0"/>
      <p:bldP spid="21528" grpId="0" animBg="1" autoUpdateAnimBg="0"/>
      <p:bldP spid="21529" grpId="0" animBg="1" autoUpdateAnimBg="0"/>
      <p:bldP spid="21530" grpId="0" autoUpdateAnimBg="0"/>
      <p:bldP spid="198685" grpId="0" animBg="1" autoUpdateAnimBg="0"/>
      <p:bldP spid="21534" grpId="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97" name="Rectangle 57"/>
          <p:cNvSpPr>
            <a:spLocks noChangeArrowheads="1"/>
          </p:cNvSpPr>
          <p:nvPr/>
        </p:nvSpPr>
        <p:spPr bwMode="auto">
          <a:xfrm>
            <a:off x="609600" y="3886200"/>
            <a:ext cx="8001000" cy="2667000"/>
          </a:xfrm>
          <a:prstGeom prst="rect">
            <a:avLst/>
          </a:prstGeom>
          <a:solidFill>
            <a:srgbClr val="E6FFA1"/>
          </a:solidFill>
          <a:ln w="19050">
            <a:solidFill>
              <a:srgbClr val="000000"/>
            </a:solidFill>
            <a:miter lim="800000"/>
            <a:headEnd/>
            <a:tailEnd/>
          </a:ln>
          <a:effectLst/>
        </p:spPr>
        <p:txBody>
          <a:bodyPr anchor="ctr">
            <a:spAutoFit/>
          </a:bodyPr>
          <a:lstStyle/>
          <a:p>
            <a:endParaRPr lang="de-DE"/>
          </a:p>
        </p:txBody>
      </p:sp>
      <p:sp>
        <p:nvSpPr>
          <p:cNvPr id="35842" name="Line 2"/>
          <p:cNvSpPr>
            <a:spLocks noChangeShapeType="1"/>
          </p:cNvSpPr>
          <p:nvPr/>
        </p:nvSpPr>
        <p:spPr bwMode="auto">
          <a:xfrm>
            <a:off x="6324600" y="1524000"/>
            <a:ext cx="1447800" cy="0"/>
          </a:xfrm>
          <a:prstGeom prst="line">
            <a:avLst/>
          </a:prstGeom>
          <a:noFill/>
          <a:ln w="152400">
            <a:solidFill>
              <a:srgbClr val="008000"/>
            </a:solidFill>
            <a:round/>
            <a:headEnd/>
            <a:tailEnd type="triangle" w="med" len="med"/>
          </a:ln>
        </p:spPr>
        <p:txBody>
          <a:bodyPr/>
          <a:lstStyle/>
          <a:p>
            <a:endParaRPr lang="de-DE"/>
          </a:p>
        </p:txBody>
      </p:sp>
      <p:sp>
        <p:nvSpPr>
          <p:cNvPr id="35843" name="Line 3"/>
          <p:cNvSpPr>
            <a:spLocks noChangeShapeType="1"/>
          </p:cNvSpPr>
          <p:nvPr/>
        </p:nvSpPr>
        <p:spPr bwMode="auto">
          <a:xfrm>
            <a:off x="838200" y="1447800"/>
            <a:ext cx="1371600" cy="0"/>
          </a:xfrm>
          <a:prstGeom prst="line">
            <a:avLst/>
          </a:prstGeom>
          <a:noFill/>
          <a:ln w="152400">
            <a:solidFill>
              <a:srgbClr val="008000"/>
            </a:solidFill>
            <a:round/>
            <a:headEnd/>
            <a:tailEnd type="triangle" w="med" len="med"/>
          </a:ln>
        </p:spPr>
        <p:txBody>
          <a:bodyPr/>
          <a:lstStyle/>
          <a:p>
            <a:endParaRPr lang="de-DE"/>
          </a:p>
        </p:txBody>
      </p:sp>
      <p:sp>
        <p:nvSpPr>
          <p:cNvPr id="35844" name="Rectangle 4"/>
          <p:cNvSpPr>
            <a:spLocks noChangeArrowheads="1"/>
          </p:cNvSpPr>
          <p:nvPr/>
        </p:nvSpPr>
        <p:spPr bwMode="auto">
          <a:xfrm>
            <a:off x="2209800" y="228600"/>
            <a:ext cx="4114800" cy="2362200"/>
          </a:xfrm>
          <a:prstGeom prst="rect">
            <a:avLst/>
          </a:prstGeom>
          <a:solidFill>
            <a:srgbClr val="EBEBEB"/>
          </a:solidFill>
          <a:ln w="12700">
            <a:solidFill>
              <a:schemeClr val="tx1"/>
            </a:solidFill>
            <a:miter lim="800000"/>
            <a:headEnd/>
            <a:tailEnd/>
          </a:ln>
        </p:spPr>
        <p:txBody>
          <a:bodyPr anchor="ctr">
            <a:spAutoFit/>
          </a:bodyPr>
          <a:lstStyle/>
          <a:p>
            <a:pPr eaLnBrk="1" hangingPunct="1"/>
            <a:endParaRPr lang="de-DE"/>
          </a:p>
        </p:txBody>
      </p:sp>
      <p:sp>
        <p:nvSpPr>
          <p:cNvPr id="199686" name="Text Box 51"/>
          <p:cNvSpPr txBox="1">
            <a:spLocks noChangeArrowheads="1"/>
          </p:cNvSpPr>
          <p:nvPr/>
        </p:nvSpPr>
        <p:spPr bwMode="auto">
          <a:xfrm>
            <a:off x="2819400" y="152400"/>
            <a:ext cx="2895600" cy="346075"/>
          </a:xfrm>
          <a:prstGeom prst="rect">
            <a:avLst/>
          </a:prstGeom>
          <a:solidFill>
            <a:srgbClr val="CCFFFF"/>
          </a:solidFill>
          <a:ln w="9525">
            <a:solidFill>
              <a:schemeClr val="tx1"/>
            </a:solidFill>
            <a:miter lim="800000"/>
            <a:headEnd/>
            <a:tailEnd/>
          </a:ln>
          <a:effectLst>
            <a:outerShdw dist="35921" dir="2700000" algn="ctr" rotWithShape="0">
              <a:srgbClr val="808080"/>
            </a:outerShdw>
          </a:effectLst>
        </p:spPr>
        <p:txBody>
          <a:bodyPr anchor="ctr">
            <a:spAutoFit/>
          </a:bodyPr>
          <a:lstStyle/>
          <a:p>
            <a:pPr algn="ctr" eaLnBrk="1" hangingPunct="1">
              <a:defRPr/>
            </a:pPr>
            <a:r>
              <a:rPr lang="de-DE" sz="1600"/>
              <a:t>Gesamter Geschäftsbetrieb</a:t>
            </a:r>
          </a:p>
        </p:txBody>
      </p:sp>
      <p:sp>
        <p:nvSpPr>
          <p:cNvPr id="35846" name="Rectangle 8"/>
          <p:cNvSpPr>
            <a:spLocks noChangeArrowheads="1"/>
          </p:cNvSpPr>
          <p:nvPr/>
        </p:nvSpPr>
        <p:spPr bwMode="auto">
          <a:xfrm>
            <a:off x="609600" y="3886200"/>
            <a:ext cx="3124200" cy="990600"/>
          </a:xfrm>
          <a:prstGeom prst="rect">
            <a:avLst/>
          </a:prstGeom>
          <a:solidFill>
            <a:srgbClr val="EBEBEB"/>
          </a:solidFill>
          <a:ln w="28575">
            <a:solidFill>
              <a:schemeClr val="tx1"/>
            </a:solidFill>
            <a:miter lim="800000"/>
            <a:headEnd/>
            <a:tailEnd/>
          </a:ln>
        </p:spPr>
        <p:txBody>
          <a:bodyPr anchor="ctr"/>
          <a:lstStyle/>
          <a:p>
            <a:pPr eaLnBrk="1" hangingPunct="1"/>
            <a:endParaRPr lang="de-DE"/>
          </a:p>
        </p:txBody>
      </p:sp>
      <p:sp>
        <p:nvSpPr>
          <p:cNvPr id="35847" name="Rectangle 9"/>
          <p:cNvSpPr>
            <a:spLocks noChangeArrowheads="1"/>
          </p:cNvSpPr>
          <p:nvPr/>
        </p:nvSpPr>
        <p:spPr bwMode="auto">
          <a:xfrm>
            <a:off x="3733800" y="3886200"/>
            <a:ext cx="2438400" cy="990600"/>
          </a:xfrm>
          <a:prstGeom prst="rect">
            <a:avLst/>
          </a:prstGeom>
          <a:solidFill>
            <a:srgbClr val="CCFFCC"/>
          </a:solidFill>
          <a:ln w="28575">
            <a:solidFill>
              <a:schemeClr val="tx1"/>
            </a:solidFill>
            <a:miter lim="800000"/>
            <a:headEnd/>
            <a:tailEnd/>
          </a:ln>
        </p:spPr>
        <p:txBody>
          <a:bodyPr anchor="ctr"/>
          <a:lstStyle/>
          <a:p>
            <a:pPr eaLnBrk="1" hangingPunct="1"/>
            <a:endParaRPr lang="de-DE"/>
          </a:p>
        </p:txBody>
      </p:sp>
      <p:sp>
        <p:nvSpPr>
          <p:cNvPr id="35848" name="Rectangle 10"/>
          <p:cNvSpPr>
            <a:spLocks noChangeArrowheads="1"/>
          </p:cNvSpPr>
          <p:nvPr/>
        </p:nvSpPr>
        <p:spPr bwMode="auto">
          <a:xfrm>
            <a:off x="6172200" y="3886200"/>
            <a:ext cx="2438400" cy="990600"/>
          </a:xfrm>
          <a:prstGeom prst="rect">
            <a:avLst/>
          </a:prstGeom>
          <a:solidFill>
            <a:srgbClr val="FFFF99"/>
          </a:solidFill>
          <a:ln w="28575">
            <a:solidFill>
              <a:schemeClr val="tx1"/>
            </a:solidFill>
            <a:miter lim="800000"/>
            <a:headEnd/>
            <a:tailEnd/>
          </a:ln>
        </p:spPr>
        <p:txBody>
          <a:bodyPr anchor="ctr"/>
          <a:lstStyle/>
          <a:p>
            <a:pPr eaLnBrk="1" hangingPunct="1"/>
            <a:endParaRPr lang="de-DE"/>
          </a:p>
        </p:txBody>
      </p:sp>
      <p:sp>
        <p:nvSpPr>
          <p:cNvPr id="35849" name="Rectangle 11"/>
          <p:cNvSpPr>
            <a:spLocks noChangeArrowheads="1"/>
          </p:cNvSpPr>
          <p:nvPr/>
        </p:nvSpPr>
        <p:spPr bwMode="auto">
          <a:xfrm>
            <a:off x="609600" y="4876800"/>
            <a:ext cx="3124200" cy="838200"/>
          </a:xfrm>
          <a:prstGeom prst="rect">
            <a:avLst/>
          </a:prstGeom>
          <a:solidFill>
            <a:srgbClr val="FFEBD7"/>
          </a:solidFill>
          <a:ln w="28575">
            <a:solidFill>
              <a:schemeClr val="tx1"/>
            </a:solidFill>
            <a:miter lim="800000"/>
            <a:headEnd/>
            <a:tailEnd/>
          </a:ln>
        </p:spPr>
        <p:txBody>
          <a:bodyPr anchor="ctr"/>
          <a:lstStyle/>
          <a:p>
            <a:pPr eaLnBrk="1" hangingPunct="1"/>
            <a:endParaRPr lang="de-DE"/>
          </a:p>
        </p:txBody>
      </p:sp>
      <p:sp>
        <p:nvSpPr>
          <p:cNvPr id="35850" name="Rectangle 12"/>
          <p:cNvSpPr>
            <a:spLocks noChangeArrowheads="1"/>
          </p:cNvSpPr>
          <p:nvPr/>
        </p:nvSpPr>
        <p:spPr bwMode="auto">
          <a:xfrm>
            <a:off x="3733800" y="4876800"/>
            <a:ext cx="2438400" cy="838200"/>
          </a:xfrm>
          <a:prstGeom prst="rect">
            <a:avLst/>
          </a:prstGeom>
          <a:solidFill>
            <a:srgbClr val="CCFFCC"/>
          </a:solidFill>
          <a:ln w="28575">
            <a:solidFill>
              <a:schemeClr val="tx1"/>
            </a:solidFill>
            <a:miter lim="800000"/>
            <a:headEnd/>
            <a:tailEnd/>
          </a:ln>
        </p:spPr>
        <p:txBody>
          <a:bodyPr anchor="ctr"/>
          <a:lstStyle/>
          <a:p>
            <a:pPr eaLnBrk="1" hangingPunct="1"/>
            <a:endParaRPr lang="de-DE"/>
          </a:p>
        </p:txBody>
      </p:sp>
      <p:sp>
        <p:nvSpPr>
          <p:cNvPr id="35851" name="Rectangle 13"/>
          <p:cNvSpPr>
            <a:spLocks noChangeArrowheads="1"/>
          </p:cNvSpPr>
          <p:nvPr/>
        </p:nvSpPr>
        <p:spPr bwMode="auto">
          <a:xfrm>
            <a:off x="6172200" y="4876800"/>
            <a:ext cx="2438400" cy="838200"/>
          </a:xfrm>
          <a:prstGeom prst="rect">
            <a:avLst/>
          </a:prstGeom>
          <a:solidFill>
            <a:srgbClr val="FFFF99"/>
          </a:solidFill>
          <a:ln w="28575">
            <a:solidFill>
              <a:schemeClr val="tx1"/>
            </a:solidFill>
            <a:miter lim="800000"/>
            <a:headEnd/>
            <a:tailEnd/>
          </a:ln>
        </p:spPr>
        <p:txBody>
          <a:bodyPr anchor="ctr"/>
          <a:lstStyle/>
          <a:p>
            <a:pPr eaLnBrk="1" hangingPunct="1"/>
            <a:endParaRPr lang="de-DE"/>
          </a:p>
        </p:txBody>
      </p:sp>
      <p:sp>
        <p:nvSpPr>
          <p:cNvPr id="35852" name="Rectangle 14"/>
          <p:cNvSpPr>
            <a:spLocks noChangeArrowheads="1"/>
          </p:cNvSpPr>
          <p:nvPr/>
        </p:nvSpPr>
        <p:spPr bwMode="auto">
          <a:xfrm>
            <a:off x="609600" y="5715000"/>
            <a:ext cx="3124200" cy="838200"/>
          </a:xfrm>
          <a:prstGeom prst="rect">
            <a:avLst/>
          </a:prstGeom>
          <a:solidFill>
            <a:srgbClr val="F1FFCB"/>
          </a:solidFill>
          <a:ln w="28575">
            <a:solidFill>
              <a:schemeClr val="tx1"/>
            </a:solidFill>
            <a:miter lim="800000"/>
            <a:headEnd/>
            <a:tailEnd/>
          </a:ln>
        </p:spPr>
        <p:txBody>
          <a:bodyPr anchor="ctr"/>
          <a:lstStyle/>
          <a:p>
            <a:pPr eaLnBrk="1" hangingPunct="1"/>
            <a:endParaRPr lang="de-DE"/>
          </a:p>
        </p:txBody>
      </p:sp>
      <p:sp>
        <p:nvSpPr>
          <p:cNvPr id="35853" name="Rectangle 15"/>
          <p:cNvSpPr>
            <a:spLocks noChangeArrowheads="1"/>
          </p:cNvSpPr>
          <p:nvPr/>
        </p:nvSpPr>
        <p:spPr bwMode="auto">
          <a:xfrm>
            <a:off x="3733800" y="5715000"/>
            <a:ext cx="4876800" cy="838200"/>
          </a:xfrm>
          <a:prstGeom prst="rect">
            <a:avLst/>
          </a:prstGeom>
          <a:solidFill>
            <a:srgbClr val="A9E2FF"/>
          </a:solidFill>
          <a:ln w="28575">
            <a:solidFill>
              <a:schemeClr val="tx1"/>
            </a:solidFill>
            <a:miter lim="800000"/>
            <a:headEnd/>
            <a:tailEnd/>
          </a:ln>
        </p:spPr>
        <p:txBody>
          <a:bodyPr anchor="ctr"/>
          <a:lstStyle/>
          <a:p>
            <a:pPr eaLnBrk="1" hangingPunct="1"/>
            <a:endParaRPr lang="de-DE"/>
          </a:p>
        </p:txBody>
      </p:sp>
      <p:sp>
        <p:nvSpPr>
          <p:cNvPr id="35854" name="Line 16"/>
          <p:cNvSpPr>
            <a:spLocks noChangeShapeType="1"/>
          </p:cNvSpPr>
          <p:nvPr/>
        </p:nvSpPr>
        <p:spPr bwMode="auto">
          <a:xfrm>
            <a:off x="609600" y="3886200"/>
            <a:ext cx="3124200" cy="990600"/>
          </a:xfrm>
          <a:prstGeom prst="line">
            <a:avLst/>
          </a:prstGeom>
          <a:noFill/>
          <a:ln w="19050">
            <a:solidFill>
              <a:schemeClr val="tx1"/>
            </a:solidFill>
            <a:round/>
            <a:headEnd/>
            <a:tailEnd/>
          </a:ln>
        </p:spPr>
        <p:txBody>
          <a:bodyPr>
            <a:spAutoFit/>
          </a:bodyPr>
          <a:lstStyle/>
          <a:p>
            <a:endParaRPr lang="de-DE"/>
          </a:p>
        </p:txBody>
      </p:sp>
      <p:sp>
        <p:nvSpPr>
          <p:cNvPr id="35855" name="Text Box 17"/>
          <p:cNvSpPr txBox="1">
            <a:spLocks noChangeArrowheads="1"/>
          </p:cNvSpPr>
          <p:nvPr/>
        </p:nvSpPr>
        <p:spPr bwMode="auto">
          <a:xfrm>
            <a:off x="1981200" y="3886200"/>
            <a:ext cx="1752600" cy="517525"/>
          </a:xfrm>
          <a:prstGeom prst="rect">
            <a:avLst/>
          </a:prstGeom>
          <a:noFill/>
          <a:ln w="9525">
            <a:noFill/>
            <a:miter lim="800000"/>
            <a:headEnd/>
            <a:tailEnd/>
          </a:ln>
        </p:spPr>
        <p:txBody>
          <a:bodyPr>
            <a:spAutoFit/>
          </a:bodyPr>
          <a:lstStyle/>
          <a:p>
            <a:pPr eaLnBrk="1" hangingPunct="1"/>
            <a:r>
              <a:rPr lang="de-DE"/>
              <a:t>Betriebsprozess-Bezug</a:t>
            </a:r>
          </a:p>
        </p:txBody>
      </p:sp>
      <p:sp>
        <p:nvSpPr>
          <p:cNvPr id="35856" name="Text Box 18"/>
          <p:cNvSpPr txBox="1">
            <a:spLocks noChangeArrowheads="1"/>
          </p:cNvSpPr>
          <p:nvPr/>
        </p:nvSpPr>
        <p:spPr bwMode="auto">
          <a:xfrm>
            <a:off x="3962400" y="4114800"/>
            <a:ext cx="2133600" cy="517525"/>
          </a:xfrm>
          <a:prstGeom prst="rect">
            <a:avLst/>
          </a:prstGeom>
          <a:noFill/>
          <a:ln w="9525">
            <a:noFill/>
            <a:miter lim="800000"/>
            <a:headEnd/>
            <a:tailEnd/>
          </a:ln>
        </p:spPr>
        <p:txBody>
          <a:bodyPr>
            <a:spAutoFit/>
          </a:bodyPr>
          <a:lstStyle/>
          <a:p>
            <a:pPr eaLnBrk="1" hangingPunct="1"/>
            <a:r>
              <a:rPr lang="de-DE"/>
              <a:t>Betriebseigene Erfolgskomponenten</a:t>
            </a:r>
          </a:p>
        </p:txBody>
      </p:sp>
      <p:sp>
        <p:nvSpPr>
          <p:cNvPr id="35857" name="Text Box 19"/>
          <p:cNvSpPr txBox="1">
            <a:spLocks noChangeArrowheads="1"/>
          </p:cNvSpPr>
          <p:nvPr/>
        </p:nvSpPr>
        <p:spPr bwMode="auto">
          <a:xfrm>
            <a:off x="6324600" y="4114800"/>
            <a:ext cx="2133600" cy="517525"/>
          </a:xfrm>
          <a:prstGeom prst="rect">
            <a:avLst/>
          </a:prstGeom>
          <a:noFill/>
          <a:ln w="9525">
            <a:noFill/>
            <a:miter lim="800000"/>
            <a:headEnd/>
            <a:tailEnd/>
          </a:ln>
        </p:spPr>
        <p:txBody>
          <a:bodyPr>
            <a:spAutoFit/>
          </a:bodyPr>
          <a:lstStyle/>
          <a:p>
            <a:pPr eaLnBrk="1" hangingPunct="1"/>
            <a:r>
              <a:rPr lang="de-DE"/>
              <a:t>Betriebsfremde Erfolgskomponenten</a:t>
            </a:r>
          </a:p>
        </p:txBody>
      </p:sp>
      <p:sp>
        <p:nvSpPr>
          <p:cNvPr id="35858" name="Text Box 20"/>
          <p:cNvSpPr txBox="1">
            <a:spLocks noChangeArrowheads="1"/>
          </p:cNvSpPr>
          <p:nvPr/>
        </p:nvSpPr>
        <p:spPr bwMode="auto">
          <a:xfrm>
            <a:off x="609600" y="4343400"/>
            <a:ext cx="1371600" cy="517525"/>
          </a:xfrm>
          <a:prstGeom prst="rect">
            <a:avLst/>
          </a:prstGeom>
          <a:noFill/>
          <a:ln w="9525">
            <a:noFill/>
            <a:miter lim="800000"/>
            <a:headEnd/>
            <a:tailEnd/>
          </a:ln>
        </p:spPr>
        <p:txBody>
          <a:bodyPr>
            <a:spAutoFit/>
          </a:bodyPr>
          <a:lstStyle/>
          <a:p>
            <a:pPr eaLnBrk="1" hangingPunct="1"/>
            <a:r>
              <a:rPr lang="de-DE"/>
              <a:t>Regel-mäßigkeit</a:t>
            </a:r>
          </a:p>
        </p:txBody>
      </p:sp>
      <p:sp>
        <p:nvSpPr>
          <p:cNvPr id="35859" name="Text Box 21"/>
          <p:cNvSpPr txBox="1">
            <a:spLocks noChangeArrowheads="1"/>
          </p:cNvSpPr>
          <p:nvPr/>
        </p:nvSpPr>
        <p:spPr bwMode="auto">
          <a:xfrm>
            <a:off x="685800" y="5029200"/>
            <a:ext cx="2362200" cy="517525"/>
          </a:xfrm>
          <a:prstGeom prst="rect">
            <a:avLst/>
          </a:prstGeom>
          <a:noFill/>
          <a:ln w="9525">
            <a:noFill/>
            <a:miter lim="800000"/>
            <a:headEnd/>
            <a:tailEnd/>
          </a:ln>
        </p:spPr>
        <p:txBody>
          <a:bodyPr>
            <a:spAutoFit/>
          </a:bodyPr>
          <a:lstStyle/>
          <a:p>
            <a:pPr eaLnBrk="1" hangingPunct="1"/>
            <a:r>
              <a:rPr lang="de-DE"/>
              <a:t>Regelmäßig anfallende Erfolgskomponenten</a:t>
            </a:r>
          </a:p>
        </p:txBody>
      </p:sp>
      <p:sp>
        <p:nvSpPr>
          <p:cNvPr id="35860" name="Text Box 22"/>
          <p:cNvSpPr txBox="1">
            <a:spLocks noChangeArrowheads="1"/>
          </p:cNvSpPr>
          <p:nvPr/>
        </p:nvSpPr>
        <p:spPr bwMode="auto">
          <a:xfrm>
            <a:off x="762000" y="5867400"/>
            <a:ext cx="2362200" cy="517525"/>
          </a:xfrm>
          <a:prstGeom prst="rect">
            <a:avLst/>
          </a:prstGeom>
          <a:noFill/>
          <a:ln w="9525">
            <a:noFill/>
            <a:miter lim="800000"/>
            <a:headEnd/>
            <a:tailEnd/>
          </a:ln>
        </p:spPr>
        <p:txBody>
          <a:bodyPr>
            <a:spAutoFit/>
          </a:bodyPr>
          <a:lstStyle/>
          <a:p>
            <a:pPr eaLnBrk="1" hangingPunct="1"/>
            <a:r>
              <a:rPr lang="de-DE"/>
              <a:t>Unregelmäßig anfallende Erfolgskomponenten</a:t>
            </a:r>
          </a:p>
        </p:txBody>
      </p:sp>
      <p:sp>
        <p:nvSpPr>
          <p:cNvPr id="35861" name="Text Box 23"/>
          <p:cNvSpPr txBox="1">
            <a:spLocks noChangeArrowheads="1"/>
          </p:cNvSpPr>
          <p:nvPr/>
        </p:nvSpPr>
        <p:spPr bwMode="auto">
          <a:xfrm>
            <a:off x="3962400" y="4953000"/>
            <a:ext cx="1752600" cy="517525"/>
          </a:xfrm>
          <a:prstGeom prst="rect">
            <a:avLst/>
          </a:prstGeom>
          <a:noFill/>
          <a:ln w="9525">
            <a:noFill/>
            <a:miter lim="800000"/>
            <a:headEnd/>
            <a:tailEnd/>
          </a:ln>
        </p:spPr>
        <p:txBody>
          <a:bodyPr>
            <a:spAutoFit/>
          </a:bodyPr>
          <a:lstStyle/>
          <a:p>
            <a:pPr eaLnBrk="1" hangingPunct="1"/>
            <a:r>
              <a:rPr lang="de-DE"/>
              <a:t>Ordentliches Betriebsergebnis</a:t>
            </a:r>
          </a:p>
        </p:txBody>
      </p:sp>
      <p:sp>
        <p:nvSpPr>
          <p:cNvPr id="35862" name="Text Box 24"/>
          <p:cNvSpPr txBox="1">
            <a:spLocks noChangeArrowheads="1"/>
          </p:cNvSpPr>
          <p:nvPr/>
        </p:nvSpPr>
        <p:spPr bwMode="auto">
          <a:xfrm>
            <a:off x="6400800" y="4953000"/>
            <a:ext cx="1752600" cy="517525"/>
          </a:xfrm>
          <a:prstGeom prst="rect">
            <a:avLst/>
          </a:prstGeom>
          <a:noFill/>
          <a:ln w="9525">
            <a:noFill/>
            <a:miter lim="800000"/>
            <a:headEnd/>
            <a:tailEnd/>
          </a:ln>
        </p:spPr>
        <p:txBody>
          <a:bodyPr>
            <a:spAutoFit/>
          </a:bodyPr>
          <a:lstStyle/>
          <a:p>
            <a:pPr eaLnBrk="1" hangingPunct="1"/>
            <a:r>
              <a:rPr lang="de-DE"/>
              <a:t>Ordentliches Finanzergebnis</a:t>
            </a:r>
          </a:p>
        </p:txBody>
      </p:sp>
      <p:sp>
        <p:nvSpPr>
          <p:cNvPr id="35863" name="Text Box 25"/>
          <p:cNvSpPr txBox="1">
            <a:spLocks noChangeArrowheads="1"/>
          </p:cNvSpPr>
          <p:nvPr/>
        </p:nvSpPr>
        <p:spPr bwMode="auto">
          <a:xfrm>
            <a:off x="4343400" y="6019800"/>
            <a:ext cx="3810000" cy="304800"/>
          </a:xfrm>
          <a:prstGeom prst="rect">
            <a:avLst/>
          </a:prstGeom>
          <a:noFill/>
          <a:ln w="9525">
            <a:noFill/>
            <a:miter lim="800000"/>
            <a:headEnd/>
            <a:tailEnd/>
          </a:ln>
        </p:spPr>
        <p:txBody>
          <a:bodyPr>
            <a:spAutoFit/>
          </a:bodyPr>
          <a:lstStyle/>
          <a:p>
            <a:pPr eaLnBrk="1" hangingPunct="1"/>
            <a:r>
              <a:rPr lang="de-DE"/>
              <a:t>Außerordentliches Ergebnis</a:t>
            </a:r>
          </a:p>
        </p:txBody>
      </p:sp>
      <p:sp>
        <p:nvSpPr>
          <p:cNvPr id="35864" name="Line 26"/>
          <p:cNvSpPr>
            <a:spLocks noChangeShapeType="1"/>
          </p:cNvSpPr>
          <p:nvPr/>
        </p:nvSpPr>
        <p:spPr bwMode="auto">
          <a:xfrm>
            <a:off x="4648200" y="2133600"/>
            <a:ext cx="0" cy="457200"/>
          </a:xfrm>
          <a:prstGeom prst="line">
            <a:avLst/>
          </a:prstGeom>
          <a:noFill/>
          <a:ln w="9525">
            <a:noFill/>
            <a:round/>
            <a:headEnd/>
            <a:tailEnd/>
          </a:ln>
        </p:spPr>
        <p:txBody>
          <a:bodyPr>
            <a:spAutoFit/>
          </a:bodyPr>
          <a:lstStyle/>
          <a:p>
            <a:endParaRPr lang="de-DE"/>
          </a:p>
        </p:txBody>
      </p:sp>
      <p:sp>
        <p:nvSpPr>
          <p:cNvPr id="199707" name="Text Box 27"/>
          <p:cNvSpPr txBox="1">
            <a:spLocks noChangeArrowheads="1"/>
          </p:cNvSpPr>
          <p:nvPr/>
        </p:nvSpPr>
        <p:spPr bwMode="auto">
          <a:xfrm>
            <a:off x="3581400" y="685800"/>
            <a:ext cx="1524000" cy="457200"/>
          </a:xfrm>
          <a:prstGeom prst="rect">
            <a:avLst/>
          </a:prstGeom>
          <a:solidFill>
            <a:srgbClr val="A9E2FF"/>
          </a:solidFill>
          <a:ln w="15875">
            <a:solidFill>
              <a:schemeClr val="tx1"/>
            </a:solidFill>
            <a:miter lim="800000"/>
            <a:headEnd/>
            <a:tailEnd/>
          </a:ln>
          <a:effectLst>
            <a:outerShdw dist="35921" dir="2700000" algn="ctr" rotWithShape="0">
              <a:schemeClr val="bg2"/>
            </a:outerShdw>
          </a:effectLst>
        </p:spPr>
        <p:txBody>
          <a:bodyPr anchor="ctr"/>
          <a:lstStyle/>
          <a:p>
            <a:pPr algn="ctr" eaLnBrk="1" hangingPunct="1"/>
            <a:r>
              <a:rPr lang="de-DE"/>
              <a:t>3. ao Vorgänge</a:t>
            </a:r>
          </a:p>
        </p:txBody>
      </p:sp>
      <p:sp>
        <p:nvSpPr>
          <p:cNvPr id="199708" name="Text Box 28"/>
          <p:cNvSpPr txBox="1">
            <a:spLocks noChangeArrowheads="1"/>
          </p:cNvSpPr>
          <p:nvPr/>
        </p:nvSpPr>
        <p:spPr bwMode="auto">
          <a:xfrm>
            <a:off x="3429000" y="1295400"/>
            <a:ext cx="1905000" cy="457200"/>
          </a:xfrm>
          <a:prstGeom prst="rect">
            <a:avLst/>
          </a:prstGeom>
          <a:solidFill>
            <a:srgbClr val="FFFF99"/>
          </a:solidFill>
          <a:ln w="15875">
            <a:solidFill>
              <a:schemeClr val="tx1"/>
            </a:solidFill>
            <a:miter lim="800000"/>
            <a:headEnd/>
            <a:tailEnd/>
          </a:ln>
          <a:effectLst>
            <a:outerShdw dist="35921" dir="2700000" algn="ctr" rotWithShape="0">
              <a:schemeClr val="bg2"/>
            </a:outerShdw>
          </a:effectLst>
        </p:spPr>
        <p:txBody>
          <a:bodyPr anchor="ctr"/>
          <a:lstStyle/>
          <a:p>
            <a:pPr algn="ctr" eaLnBrk="1" hangingPunct="1"/>
            <a:r>
              <a:rPr lang="de-DE"/>
              <a:t>2. Finanzprozess</a:t>
            </a:r>
          </a:p>
        </p:txBody>
      </p:sp>
      <p:sp>
        <p:nvSpPr>
          <p:cNvPr id="199709" name="Text Box 29"/>
          <p:cNvSpPr txBox="1">
            <a:spLocks noChangeArrowheads="1"/>
          </p:cNvSpPr>
          <p:nvPr/>
        </p:nvSpPr>
        <p:spPr bwMode="auto">
          <a:xfrm>
            <a:off x="3200400" y="1905000"/>
            <a:ext cx="2362200" cy="533400"/>
          </a:xfrm>
          <a:prstGeom prst="rect">
            <a:avLst/>
          </a:prstGeom>
          <a:solidFill>
            <a:srgbClr val="CCFFCC"/>
          </a:solidFill>
          <a:ln w="15875">
            <a:solidFill>
              <a:schemeClr val="tx1"/>
            </a:solidFill>
            <a:miter lim="800000"/>
            <a:headEnd/>
            <a:tailEnd/>
          </a:ln>
          <a:effectLst>
            <a:outerShdw dist="35921" dir="2700000" algn="ctr" rotWithShape="0">
              <a:schemeClr val="bg2"/>
            </a:outerShdw>
          </a:effectLst>
        </p:spPr>
        <p:txBody>
          <a:bodyPr anchor="ctr"/>
          <a:lstStyle/>
          <a:p>
            <a:pPr algn="ctr" eaLnBrk="1" hangingPunct="1"/>
            <a:r>
              <a:rPr lang="de-DE"/>
              <a:t>1. Betriebsprozess</a:t>
            </a:r>
          </a:p>
        </p:txBody>
      </p:sp>
      <p:sp>
        <p:nvSpPr>
          <p:cNvPr id="35868" name="Line 30"/>
          <p:cNvSpPr>
            <a:spLocks noChangeShapeType="1"/>
          </p:cNvSpPr>
          <p:nvPr/>
        </p:nvSpPr>
        <p:spPr bwMode="auto">
          <a:xfrm>
            <a:off x="2667000" y="1447800"/>
            <a:ext cx="0" cy="685800"/>
          </a:xfrm>
          <a:prstGeom prst="line">
            <a:avLst/>
          </a:prstGeom>
          <a:noFill/>
          <a:ln w="28575">
            <a:solidFill>
              <a:schemeClr val="tx1"/>
            </a:solidFill>
            <a:round/>
            <a:headEnd/>
            <a:tailEnd/>
          </a:ln>
        </p:spPr>
        <p:txBody>
          <a:bodyPr>
            <a:spAutoFit/>
          </a:bodyPr>
          <a:lstStyle/>
          <a:p>
            <a:endParaRPr lang="de-DE"/>
          </a:p>
        </p:txBody>
      </p:sp>
      <p:sp>
        <p:nvSpPr>
          <p:cNvPr id="35869" name="Line 31"/>
          <p:cNvSpPr>
            <a:spLocks noChangeShapeType="1"/>
          </p:cNvSpPr>
          <p:nvPr/>
        </p:nvSpPr>
        <p:spPr bwMode="auto">
          <a:xfrm>
            <a:off x="2667000" y="914400"/>
            <a:ext cx="914400" cy="0"/>
          </a:xfrm>
          <a:prstGeom prst="line">
            <a:avLst/>
          </a:prstGeom>
          <a:noFill/>
          <a:ln w="57150">
            <a:solidFill>
              <a:srgbClr val="008000"/>
            </a:solidFill>
            <a:round/>
            <a:headEnd/>
            <a:tailEnd type="triangle" w="med" len="med"/>
          </a:ln>
        </p:spPr>
        <p:txBody>
          <a:bodyPr>
            <a:spAutoFit/>
          </a:bodyPr>
          <a:lstStyle/>
          <a:p>
            <a:endParaRPr lang="de-DE"/>
          </a:p>
        </p:txBody>
      </p:sp>
      <p:sp>
        <p:nvSpPr>
          <p:cNvPr id="35870" name="Line 32"/>
          <p:cNvSpPr>
            <a:spLocks noChangeShapeType="1"/>
          </p:cNvSpPr>
          <p:nvPr/>
        </p:nvSpPr>
        <p:spPr bwMode="auto">
          <a:xfrm>
            <a:off x="2667000" y="1447800"/>
            <a:ext cx="762000" cy="0"/>
          </a:xfrm>
          <a:prstGeom prst="line">
            <a:avLst/>
          </a:prstGeom>
          <a:noFill/>
          <a:ln w="57150">
            <a:solidFill>
              <a:srgbClr val="008000"/>
            </a:solidFill>
            <a:round/>
            <a:headEnd/>
            <a:tailEnd type="triangle" w="med" len="med"/>
          </a:ln>
        </p:spPr>
        <p:txBody>
          <a:bodyPr>
            <a:spAutoFit/>
          </a:bodyPr>
          <a:lstStyle/>
          <a:p>
            <a:endParaRPr lang="de-DE"/>
          </a:p>
        </p:txBody>
      </p:sp>
      <p:sp>
        <p:nvSpPr>
          <p:cNvPr id="35871" name="Line 33"/>
          <p:cNvSpPr>
            <a:spLocks noChangeShapeType="1"/>
          </p:cNvSpPr>
          <p:nvPr/>
        </p:nvSpPr>
        <p:spPr bwMode="auto">
          <a:xfrm>
            <a:off x="2667000" y="2133600"/>
            <a:ext cx="533400" cy="0"/>
          </a:xfrm>
          <a:prstGeom prst="line">
            <a:avLst/>
          </a:prstGeom>
          <a:noFill/>
          <a:ln w="57150">
            <a:solidFill>
              <a:srgbClr val="008000"/>
            </a:solidFill>
            <a:round/>
            <a:headEnd/>
            <a:tailEnd type="triangle" w="med" len="med"/>
          </a:ln>
        </p:spPr>
        <p:txBody>
          <a:bodyPr>
            <a:spAutoFit/>
          </a:bodyPr>
          <a:lstStyle/>
          <a:p>
            <a:endParaRPr lang="de-DE"/>
          </a:p>
        </p:txBody>
      </p:sp>
      <p:sp>
        <p:nvSpPr>
          <p:cNvPr id="35872" name="Line 34"/>
          <p:cNvSpPr>
            <a:spLocks noChangeShapeType="1"/>
          </p:cNvSpPr>
          <p:nvPr/>
        </p:nvSpPr>
        <p:spPr bwMode="auto">
          <a:xfrm>
            <a:off x="2209800" y="1447800"/>
            <a:ext cx="457200" cy="0"/>
          </a:xfrm>
          <a:prstGeom prst="line">
            <a:avLst/>
          </a:prstGeom>
          <a:noFill/>
          <a:ln w="28575">
            <a:solidFill>
              <a:schemeClr val="tx1"/>
            </a:solidFill>
            <a:round/>
            <a:headEnd/>
            <a:tailEnd/>
          </a:ln>
        </p:spPr>
        <p:txBody>
          <a:bodyPr>
            <a:spAutoFit/>
          </a:bodyPr>
          <a:lstStyle/>
          <a:p>
            <a:endParaRPr lang="de-DE"/>
          </a:p>
        </p:txBody>
      </p:sp>
      <p:sp>
        <p:nvSpPr>
          <p:cNvPr id="35873" name="Line 35"/>
          <p:cNvSpPr>
            <a:spLocks noChangeShapeType="1"/>
          </p:cNvSpPr>
          <p:nvPr/>
        </p:nvSpPr>
        <p:spPr bwMode="auto">
          <a:xfrm>
            <a:off x="6019800" y="1524000"/>
            <a:ext cx="0" cy="609600"/>
          </a:xfrm>
          <a:prstGeom prst="line">
            <a:avLst/>
          </a:prstGeom>
          <a:noFill/>
          <a:ln w="28575">
            <a:solidFill>
              <a:schemeClr val="tx1"/>
            </a:solidFill>
            <a:round/>
            <a:headEnd/>
            <a:tailEnd/>
          </a:ln>
        </p:spPr>
        <p:txBody>
          <a:bodyPr>
            <a:spAutoFit/>
          </a:bodyPr>
          <a:lstStyle/>
          <a:p>
            <a:endParaRPr lang="de-DE"/>
          </a:p>
        </p:txBody>
      </p:sp>
      <p:sp>
        <p:nvSpPr>
          <p:cNvPr id="35874" name="Line 36"/>
          <p:cNvSpPr>
            <a:spLocks noChangeShapeType="1"/>
          </p:cNvSpPr>
          <p:nvPr/>
        </p:nvSpPr>
        <p:spPr bwMode="auto">
          <a:xfrm>
            <a:off x="6019800" y="1524000"/>
            <a:ext cx="304800" cy="0"/>
          </a:xfrm>
          <a:prstGeom prst="line">
            <a:avLst/>
          </a:prstGeom>
          <a:noFill/>
          <a:ln w="28575">
            <a:solidFill>
              <a:schemeClr val="tx1"/>
            </a:solidFill>
            <a:round/>
            <a:headEnd/>
            <a:tailEnd/>
          </a:ln>
        </p:spPr>
        <p:txBody>
          <a:bodyPr>
            <a:spAutoFit/>
          </a:bodyPr>
          <a:lstStyle/>
          <a:p>
            <a:endParaRPr lang="de-DE"/>
          </a:p>
        </p:txBody>
      </p:sp>
      <p:sp>
        <p:nvSpPr>
          <p:cNvPr id="35875" name="Line 37"/>
          <p:cNvSpPr>
            <a:spLocks noChangeShapeType="1"/>
          </p:cNvSpPr>
          <p:nvPr/>
        </p:nvSpPr>
        <p:spPr bwMode="auto">
          <a:xfrm>
            <a:off x="5105400" y="914400"/>
            <a:ext cx="914400" cy="0"/>
          </a:xfrm>
          <a:prstGeom prst="line">
            <a:avLst/>
          </a:prstGeom>
          <a:noFill/>
          <a:ln w="57150">
            <a:solidFill>
              <a:srgbClr val="008000"/>
            </a:solidFill>
            <a:round/>
            <a:headEnd/>
            <a:tailEnd type="triangle" w="med" len="med"/>
          </a:ln>
        </p:spPr>
        <p:txBody>
          <a:bodyPr>
            <a:spAutoFit/>
          </a:bodyPr>
          <a:lstStyle/>
          <a:p>
            <a:endParaRPr lang="de-DE"/>
          </a:p>
        </p:txBody>
      </p:sp>
      <p:sp>
        <p:nvSpPr>
          <p:cNvPr id="35876" name="Line 38"/>
          <p:cNvSpPr>
            <a:spLocks noChangeShapeType="1"/>
          </p:cNvSpPr>
          <p:nvPr/>
        </p:nvSpPr>
        <p:spPr bwMode="auto">
          <a:xfrm>
            <a:off x="5334000" y="1524000"/>
            <a:ext cx="685800" cy="0"/>
          </a:xfrm>
          <a:prstGeom prst="line">
            <a:avLst/>
          </a:prstGeom>
          <a:noFill/>
          <a:ln w="57150">
            <a:solidFill>
              <a:srgbClr val="008000"/>
            </a:solidFill>
            <a:round/>
            <a:headEnd/>
            <a:tailEnd type="triangle" w="med" len="med"/>
          </a:ln>
        </p:spPr>
        <p:txBody>
          <a:bodyPr>
            <a:spAutoFit/>
          </a:bodyPr>
          <a:lstStyle/>
          <a:p>
            <a:endParaRPr lang="de-DE"/>
          </a:p>
        </p:txBody>
      </p:sp>
      <p:sp>
        <p:nvSpPr>
          <p:cNvPr id="35877" name="Line 39"/>
          <p:cNvSpPr>
            <a:spLocks noChangeShapeType="1"/>
          </p:cNvSpPr>
          <p:nvPr/>
        </p:nvSpPr>
        <p:spPr bwMode="auto">
          <a:xfrm>
            <a:off x="5562600" y="2133600"/>
            <a:ext cx="457200" cy="0"/>
          </a:xfrm>
          <a:prstGeom prst="line">
            <a:avLst/>
          </a:prstGeom>
          <a:noFill/>
          <a:ln w="57150">
            <a:solidFill>
              <a:srgbClr val="008000"/>
            </a:solidFill>
            <a:round/>
            <a:headEnd/>
            <a:tailEnd type="triangle" w="med" len="med"/>
          </a:ln>
        </p:spPr>
        <p:txBody>
          <a:bodyPr>
            <a:spAutoFit/>
          </a:bodyPr>
          <a:lstStyle/>
          <a:p>
            <a:endParaRPr lang="de-DE"/>
          </a:p>
        </p:txBody>
      </p:sp>
      <p:sp>
        <p:nvSpPr>
          <p:cNvPr id="35878" name="Line 40"/>
          <p:cNvSpPr>
            <a:spLocks noChangeShapeType="1"/>
          </p:cNvSpPr>
          <p:nvPr/>
        </p:nvSpPr>
        <p:spPr bwMode="auto">
          <a:xfrm>
            <a:off x="1447800" y="1524000"/>
            <a:ext cx="0" cy="1752600"/>
          </a:xfrm>
          <a:prstGeom prst="line">
            <a:avLst/>
          </a:prstGeom>
          <a:noFill/>
          <a:ln w="38100">
            <a:solidFill>
              <a:srgbClr val="0000FF"/>
            </a:solidFill>
            <a:round/>
            <a:headEnd/>
            <a:tailEnd/>
          </a:ln>
        </p:spPr>
        <p:txBody>
          <a:bodyPr>
            <a:spAutoFit/>
          </a:bodyPr>
          <a:lstStyle/>
          <a:p>
            <a:endParaRPr lang="de-DE"/>
          </a:p>
        </p:txBody>
      </p:sp>
      <p:sp>
        <p:nvSpPr>
          <p:cNvPr id="35879" name="Line 41"/>
          <p:cNvSpPr>
            <a:spLocks noChangeShapeType="1"/>
          </p:cNvSpPr>
          <p:nvPr/>
        </p:nvSpPr>
        <p:spPr bwMode="auto">
          <a:xfrm>
            <a:off x="1447800" y="3276600"/>
            <a:ext cx="2667000" cy="0"/>
          </a:xfrm>
          <a:prstGeom prst="line">
            <a:avLst/>
          </a:prstGeom>
          <a:noFill/>
          <a:ln w="38100">
            <a:solidFill>
              <a:srgbClr val="0000FF"/>
            </a:solidFill>
            <a:round/>
            <a:headEnd/>
            <a:tailEnd type="triangle" w="med" len="med"/>
          </a:ln>
        </p:spPr>
        <p:txBody>
          <a:bodyPr>
            <a:spAutoFit/>
          </a:bodyPr>
          <a:lstStyle/>
          <a:p>
            <a:endParaRPr lang="de-DE"/>
          </a:p>
        </p:txBody>
      </p:sp>
      <p:sp>
        <p:nvSpPr>
          <p:cNvPr id="35880" name="Text Box 42"/>
          <p:cNvSpPr txBox="1">
            <a:spLocks noChangeArrowheads="1"/>
          </p:cNvSpPr>
          <p:nvPr/>
        </p:nvSpPr>
        <p:spPr bwMode="auto">
          <a:xfrm>
            <a:off x="533400" y="1905000"/>
            <a:ext cx="1143000" cy="517525"/>
          </a:xfrm>
          <a:prstGeom prst="rect">
            <a:avLst/>
          </a:prstGeom>
          <a:noFill/>
          <a:ln w="9525">
            <a:noFill/>
            <a:miter lim="800000"/>
            <a:headEnd/>
            <a:tailEnd/>
          </a:ln>
        </p:spPr>
        <p:txBody>
          <a:bodyPr>
            <a:spAutoFit/>
          </a:bodyPr>
          <a:lstStyle/>
          <a:p>
            <a:pPr eaLnBrk="1" hangingPunct="1"/>
            <a:r>
              <a:rPr lang="de-DE"/>
              <a:t>Aufwen-dungen</a:t>
            </a:r>
          </a:p>
        </p:txBody>
      </p:sp>
      <p:sp>
        <p:nvSpPr>
          <p:cNvPr id="35881" name="Line 43"/>
          <p:cNvSpPr>
            <a:spLocks noChangeShapeType="1"/>
          </p:cNvSpPr>
          <p:nvPr/>
        </p:nvSpPr>
        <p:spPr bwMode="auto">
          <a:xfrm>
            <a:off x="6934200" y="1600200"/>
            <a:ext cx="0" cy="1676400"/>
          </a:xfrm>
          <a:prstGeom prst="line">
            <a:avLst/>
          </a:prstGeom>
          <a:noFill/>
          <a:ln w="38100">
            <a:solidFill>
              <a:srgbClr val="FF0000"/>
            </a:solidFill>
            <a:round/>
            <a:headEnd/>
            <a:tailEnd/>
          </a:ln>
        </p:spPr>
        <p:txBody>
          <a:bodyPr>
            <a:spAutoFit/>
          </a:bodyPr>
          <a:lstStyle/>
          <a:p>
            <a:endParaRPr lang="de-DE"/>
          </a:p>
        </p:txBody>
      </p:sp>
      <p:sp>
        <p:nvSpPr>
          <p:cNvPr id="35882" name="Line 44"/>
          <p:cNvSpPr>
            <a:spLocks noChangeShapeType="1"/>
          </p:cNvSpPr>
          <p:nvPr/>
        </p:nvSpPr>
        <p:spPr bwMode="auto">
          <a:xfrm flipH="1">
            <a:off x="4572000" y="3276600"/>
            <a:ext cx="2362200" cy="0"/>
          </a:xfrm>
          <a:prstGeom prst="line">
            <a:avLst/>
          </a:prstGeom>
          <a:noFill/>
          <a:ln w="38100">
            <a:solidFill>
              <a:srgbClr val="FF0000"/>
            </a:solidFill>
            <a:round/>
            <a:headEnd/>
            <a:tailEnd type="triangle" w="med" len="med"/>
          </a:ln>
        </p:spPr>
        <p:txBody>
          <a:bodyPr>
            <a:spAutoFit/>
          </a:bodyPr>
          <a:lstStyle/>
          <a:p>
            <a:endParaRPr lang="de-DE"/>
          </a:p>
        </p:txBody>
      </p:sp>
      <p:sp>
        <p:nvSpPr>
          <p:cNvPr id="35883" name="Text Box 45"/>
          <p:cNvSpPr txBox="1">
            <a:spLocks noChangeArrowheads="1"/>
          </p:cNvSpPr>
          <p:nvPr/>
        </p:nvSpPr>
        <p:spPr bwMode="auto">
          <a:xfrm>
            <a:off x="6934200" y="1981200"/>
            <a:ext cx="1143000" cy="304800"/>
          </a:xfrm>
          <a:prstGeom prst="rect">
            <a:avLst/>
          </a:prstGeom>
          <a:noFill/>
          <a:ln w="9525">
            <a:noFill/>
            <a:miter lim="800000"/>
            <a:headEnd/>
            <a:tailEnd/>
          </a:ln>
        </p:spPr>
        <p:txBody>
          <a:bodyPr>
            <a:spAutoFit/>
          </a:bodyPr>
          <a:lstStyle/>
          <a:p>
            <a:pPr eaLnBrk="1" hangingPunct="1"/>
            <a:r>
              <a:rPr lang="de-DE"/>
              <a:t>Erträge</a:t>
            </a:r>
          </a:p>
        </p:txBody>
      </p:sp>
      <p:sp>
        <p:nvSpPr>
          <p:cNvPr id="35884" name="Oval 46"/>
          <p:cNvSpPr>
            <a:spLocks noChangeArrowheads="1"/>
          </p:cNvSpPr>
          <p:nvPr/>
        </p:nvSpPr>
        <p:spPr bwMode="auto">
          <a:xfrm>
            <a:off x="4114800" y="3048000"/>
            <a:ext cx="457200" cy="457200"/>
          </a:xfrm>
          <a:prstGeom prst="ellipse">
            <a:avLst/>
          </a:prstGeom>
          <a:solidFill>
            <a:srgbClr val="F1FFCB"/>
          </a:solidFill>
          <a:ln w="28575">
            <a:solidFill>
              <a:schemeClr val="tx1"/>
            </a:solidFill>
            <a:round/>
            <a:headEnd/>
            <a:tailEnd/>
          </a:ln>
        </p:spPr>
        <p:txBody>
          <a:bodyPr anchor="ctr"/>
          <a:lstStyle/>
          <a:p>
            <a:pPr eaLnBrk="1" hangingPunct="1"/>
            <a:endParaRPr lang="de-DE"/>
          </a:p>
        </p:txBody>
      </p:sp>
      <p:sp>
        <p:nvSpPr>
          <p:cNvPr id="35885" name="Line 47"/>
          <p:cNvSpPr>
            <a:spLocks noChangeShapeType="1"/>
          </p:cNvSpPr>
          <p:nvPr/>
        </p:nvSpPr>
        <p:spPr bwMode="auto">
          <a:xfrm>
            <a:off x="4343400" y="3505200"/>
            <a:ext cx="0" cy="381000"/>
          </a:xfrm>
          <a:prstGeom prst="line">
            <a:avLst/>
          </a:prstGeom>
          <a:noFill/>
          <a:ln w="38100">
            <a:solidFill>
              <a:srgbClr val="008000"/>
            </a:solidFill>
            <a:round/>
            <a:headEnd/>
            <a:tailEnd type="triangle" w="med" len="med"/>
          </a:ln>
        </p:spPr>
        <p:txBody>
          <a:bodyPr>
            <a:spAutoFit/>
          </a:bodyPr>
          <a:lstStyle/>
          <a:p>
            <a:endParaRPr lang="de-DE"/>
          </a:p>
        </p:txBody>
      </p:sp>
      <p:sp>
        <p:nvSpPr>
          <p:cNvPr id="35886" name="Text Box 48"/>
          <p:cNvSpPr txBox="1">
            <a:spLocks noChangeArrowheads="1"/>
          </p:cNvSpPr>
          <p:nvPr/>
        </p:nvSpPr>
        <p:spPr bwMode="auto">
          <a:xfrm>
            <a:off x="4800600" y="3276600"/>
            <a:ext cx="381000" cy="457200"/>
          </a:xfrm>
          <a:prstGeom prst="rect">
            <a:avLst/>
          </a:prstGeom>
          <a:noFill/>
          <a:ln w="9525">
            <a:noFill/>
            <a:miter lim="800000"/>
            <a:headEnd/>
            <a:tailEnd/>
          </a:ln>
        </p:spPr>
        <p:txBody>
          <a:bodyPr>
            <a:spAutoFit/>
          </a:bodyPr>
          <a:lstStyle/>
          <a:p>
            <a:pPr eaLnBrk="1" hangingPunct="1"/>
            <a:r>
              <a:rPr lang="de-DE" sz="2400"/>
              <a:t>+</a:t>
            </a:r>
            <a:endParaRPr lang="de-DE" sz="1800"/>
          </a:p>
        </p:txBody>
      </p:sp>
      <p:sp>
        <p:nvSpPr>
          <p:cNvPr id="35887" name="Line 49"/>
          <p:cNvSpPr>
            <a:spLocks noChangeShapeType="1"/>
          </p:cNvSpPr>
          <p:nvPr/>
        </p:nvSpPr>
        <p:spPr bwMode="auto">
          <a:xfrm>
            <a:off x="3733800" y="3505200"/>
            <a:ext cx="152400" cy="0"/>
          </a:xfrm>
          <a:prstGeom prst="line">
            <a:avLst/>
          </a:prstGeom>
          <a:noFill/>
          <a:ln w="38100">
            <a:solidFill>
              <a:schemeClr val="tx1"/>
            </a:solidFill>
            <a:round/>
            <a:headEnd/>
            <a:tailEnd/>
          </a:ln>
        </p:spPr>
        <p:txBody>
          <a:bodyPr>
            <a:spAutoFit/>
          </a:bodyPr>
          <a:lstStyle/>
          <a:p>
            <a:endParaRPr lang="de-DE"/>
          </a:p>
        </p:txBody>
      </p:sp>
      <p:sp>
        <p:nvSpPr>
          <p:cNvPr id="35888" name="Line 50"/>
          <p:cNvSpPr>
            <a:spLocks noChangeShapeType="1"/>
          </p:cNvSpPr>
          <p:nvPr/>
        </p:nvSpPr>
        <p:spPr bwMode="auto">
          <a:xfrm>
            <a:off x="4343400" y="2514600"/>
            <a:ext cx="0" cy="533400"/>
          </a:xfrm>
          <a:prstGeom prst="line">
            <a:avLst/>
          </a:prstGeom>
          <a:noFill/>
          <a:ln w="28575">
            <a:solidFill>
              <a:schemeClr val="tx1"/>
            </a:solidFill>
            <a:round/>
            <a:headEnd/>
            <a:tailEnd/>
          </a:ln>
        </p:spPr>
        <p:txBody>
          <a:bodyPr wrap="none" anchor="ctr">
            <a:spAutoFit/>
          </a:bodyPr>
          <a:lstStyle/>
          <a:p>
            <a:endParaRPr lang="de-DE"/>
          </a:p>
        </p:txBody>
      </p:sp>
      <p:sp>
        <p:nvSpPr>
          <p:cNvPr id="35889" name="Line 51"/>
          <p:cNvSpPr>
            <a:spLocks noChangeShapeType="1"/>
          </p:cNvSpPr>
          <p:nvPr/>
        </p:nvSpPr>
        <p:spPr bwMode="auto">
          <a:xfrm>
            <a:off x="609600" y="4876800"/>
            <a:ext cx="8001000" cy="0"/>
          </a:xfrm>
          <a:prstGeom prst="line">
            <a:avLst/>
          </a:prstGeom>
          <a:noFill/>
          <a:ln w="57150">
            <a:solidFill>
              <a:schemeClr val="tx1"/>
            </a:solidFill>
            <a:round/>
            <a:headEnd/>
            <a:tailEnd/>
          </a:ln>
        </p:spPr>
        <p:txBody>
          <a:bodyPr wrap="none" anchor="ctr">
            <a:spAutoFit/>
          </a:bodyPr>
          <a:lstStyle/>
          <a:p>
            <a:endParaRPr lang="de-DE"/>
          </a:p>
        </p:txBody>
      </p:sp>
      <p:sp>
        <p:nvSpPr>
          <p:cNvPr id="35890" name="Line 52"/>
          <p:cNvSpPr>
            <a:spLocks noChangeShapeType="1"/>
          </p:cNvSpPr>
          <p:nvPr/>
        </p:nvSpPr>
        <p:spPr bwMode="auto">
          <a:xfrm>
            <a:off x="3886200" y="4495800"/>
            <a:ext cx="0" cy="685800"/>
          </a:xfrm>
          <a:prstGeom prst="line">
            <a:avLst/>
          </a:prstGeom>
          <a:noFill/>
          <a:ln w="57150">
            <a:solidFill>
              <a:srgbClr val="008000"/>
            </a:solidFill>
            <a:round/>
            <a:headEnd/>
            <a:tailEnd type="triangle" w="med" len="med"/>
          </a:ln>
        </p:spPr>
        <p:txBody>
          <a:bodyPr anchor="ctr">
            <a:spAutoFit/>
          </a:bodyPr>
          <a:lstStyle/>
          <a:p>
            <a:endParaRPr lang="de-DE"/>
          </a:p>
        </p:txBody>
      </p:sp>
      <p:sp>
        <p:nvSpPr>
          <p:cNvPr id="35891" name="Line 53"/>
          <p:cNvSpPr>
            <a:spLocks noChangeShapeType="1"/>
          </p:cNvSpPr>
          <p:nvPr/>
        </p:nvSpPr>
        <p:spPr bwMode="auto">
          <a:xfrm>
            <a:off x="6324600" y="4495800"/>
            <a:ext cx="0" cy="685800"/>
          </a:xfrm>
          <a:prstGeom prst="line">
            <a:avLst/>
          </a:prstGeom>
          <a:noFill/>
          <a:ln w="57150">
            <a:solidFill>
              <a:srgbClr val="008000"/>
            </a:solidFill>
            <a:round/>
            <a:headEnd/>
            <a:tailEnd type="triangle" w="med" len="med"/>
          </a:ln>
        </p:spPr>
        <p:txBody>
          <a:bodyPr anchor="ctr">
            <a:spAutoFit/>
          </a:bodyPr>
          <a:lstStyle/>
          <a:p>
            <a:endParaRPr lang="de-DE"/>
          </a:p>
        </p:txBody>
      </p:sp>
      <p:sp>
        <p:nvSpPr>
          <p:cNvPr id="35892" name="Line 54"/>
          <p:cNvSpPr>
            <a:spLocks noChangeShapeType="1"/>
          </p:cNvSpPr>
          <p:nvPr/>
        </p:nvSpPr>
        <p:spPr bwMode="auto">
          <a:xfrm>
            <a:off x="3200400" y="6248400"/>
            <a:ext cx="457200" cy="0"/>
          </a:xfrm>
          <a:prstGeom prst="line">
            <a:avLst/>
          </a:prstGeom>
          <a:noFill/>
          <a:ln w="38100">
            <a:solidFill>
              <a:schemeClr val="tx1"/>
            </a:solidFill>
            <a:round/>
            <a:headEnd/>
            <a:tailEnd type="triangle" w="med" len="med"/>
          </a:ln>
        </p:spPr>
        <p:txBody>
          <a:bodyPr anchor="ctr">
            <a:spAutoFit/>
          </a:bodyPr>
          <a:lstStyle/>
          <a:p>
            <a:endParaRPr lang="de-DE"/>
          </a:p>
        </p:txBody>
      </p:sp>
      <p:sp>
        <p:nvSpPr>
          <p:cNvPr id="35893" name="Line 55"/>
          <p:cNvSpPr>
            <a:spLocks noChangeShapeType="1"/>
          </p:cNvSpPr>
          <p:nvPr/>
        </p:nvSpPr>
        <p:spPr bwMode="auto">
          <a:xfrm>
            <a:off x="3200400" y="5334000"/>
            <a:ext cx="457200" cy="0"/>
          </a:xfrm>
          <a:prstGeom prst="line">
            <a:avLst/>
          </a:prstGeom>
          <a:noFill/>
          <a:ln w="38100">
            <a:solidFill>
              <a:schemeClr val="tx1"/>
            </a:solidFill>
            <a:round/>
            <a:headEnd/>
            <a:tailEnd type="triangle" w="med" len="med"/>
          </a:ln>
        </p:spPr>
        <p:txBody>
          <a:bodyPr anchor="ctr">
            <a:spAutoFit/>
          </a:bodyPr>
          <a:lstStyle/>
          <a:p>
            <a:endParaRPr lang="de-DE"/>
          </a:p>
        </p:txBody>
      </p:sp>
      <p:sp>
        <p:nvSpPr>
          <p:cNvPr id="35894" name="Textfeld 30"/>
          <p:cNvSpPr txBox="1">
            <a:spLocks noChangeArrowheads="1"/>
          </p:cNvSpPr>
          <p:nvPr/>
        </p:nvSpPr>
        <p:spPr bwMode="auto">
          <a:xfrm>
            <a:off x="0" y="115888"/>
            <a:ext cx="1828800" cy="304800"/>
          </a:xfrm>
          <a:prstGeom prst="rect">
            <a:avLst/>
          </a:prstGeom>
          <a:noFill/>
          <a:ln w="9525">
            <a:noFill/>
            <a:miter lim="800000"/>
            <a:headEnd/>
            <a:tailEnd/>
          </a:ln>
        </p:spPr>
        <p:txBody>
          <a:bodyPr>
            <a:spAutoFit/>
          </a:bodyPr>
          <a:lstStyle/>
          <a:p>
            <a:pPr eaLnBrk="1" hangingPunct="1"/>
            <a:r>
              <a:rPr lang="de-DE"/>
              <a:t>Erfolgsaufspaltung</a:t>
            </a:r>
          </a:p>
        </p:txBody>
      </p:sp>
      <p:sp>
        <p:nvSpPr>
          <p:cNvPr id="35895" name="Line 30"/>
          <p:cNvSpPr>
            <a:spLocks noChangeShapeType="1"/>
          </p:cNvSpPr>
          <p:nvPr/>
        </p:nvSpPr>
        <p:spPr bwMode="auto">
          <a:xfrm>
            <a:off x="2667000" y="914400"/>
            <a:ext cx="0" cy="533400"/>
          </a:xfrm>
          <a:prstGeom prst="line">
            <a:avLst/>
          </a:prstGeom>
          <a:noFill/>
          <a:ln w="28575">
            <a:solidFill>
              <a:schemeClr val="tx1"/>
            </a:solidFill>
            <a:round/>
            <a:headEnd/>
            <a:tailEnd/>
          </a:ln>
        </p:spPr>
        <p:txBody>
          <a:bodyPr>
            <a:spAutoFit/>
          </a:bodyPr>
          <a:lstStyle/>
          <a:p>
            <a:endParaRPr lang="de-DE"/>
          </a:p>
        </p:txBody>
      </p:sp>
      <p:sp>
        <p:nvSpPr>
          <p:cNvPr id="35896" name="Line 30"/>
          <p:cNvSpPr>
            <a:spLocks noChangeShapeType="1"/>
          </p:cNvSpPr>
          <p:nvPr/>
        </p:nvSpPr>
        <p:spPr bwMode="auto">
          <a:xfrm>
            <a:off x="6019800" y="914400"/>
            <a:ext cx="0" cy="609600"/>
          </a:xfrm>
          <a:prstGeom prst="line">
            <a:avLst/>
          </a:prstGeom>
          <a:noFill/>
          <a:ln w="28575">
            <a:solidFill>
              <a:schemeClr val="tx1"/>
            </a:solidFill>
            <a:round/>
            <a:headEnd/>
            <a:tailEnd/>
          </a:ln>
        </p:spPr>
        <p:txBody>
          <a:bodyPr>
            <a:spAutoFit/>
          </a:bodyPr>
          <a:lstStyle/>
          <a:p>
            <a:endParaRPr lang="de-DE"/>
          </a:p>
        </p:txBody>
      </p:sp>
      <p:sp>
        <p:nvSpPr>
          <p:cNvPr id="35898"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wipe(up)">
                                      <p:cBhvr>
                                        <p:cTn id="7" dur="500"/>
                                        <p:tgtEl>
                                          <p:spTgt spid="3584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9686"/>
                                        </p:tgtEl>
                                        <p:attrNameLst>
                                          <p:attrName>style.visibility</p:attrName>
                                        </p:attrNameLst>
                                      </p:cBhvr>
                                      <p:to>
                                        <p:strVal val="visible"/>
                                      </p:to>
                                    </p:set>
                                    <p:animEffect transition="in" filter="wipe(left)">
                                      <p:cBhvr>
                                        <p:cTn id="11" dur="500"/>
                                        <p:tgtEl>
                                          <p:spTgt spid="19968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5843"/>
                                        </p:tgtEl>
                                        <p:attrNameLst>
                                          <p:attrName>style.visibility</p:attrName>
                                        </p:attrNameLst>
                                      </p:cBhvr>
                                      <p:to>
                                        <p:strVal val="visible"/>
                                      </p:to>
                                    </p:set>
                                    <p:animEffect transition="in" filter="wipe(left)">
                                      <p:cBhvr>
                                        <p:cTn id="15" dur="500"/>
                                        <p:tgtEl>
                                          <p:spTgt spid="3584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5872"/>
                                        </p:tgtEl>
                                        <p:attrNameLst>
                                          <p:attrName>style.visibility</p:attrName>
                                        </p:attrNameLst>
                                      </p:cBhvr>
                                      <p:to>
                                        <p:strVal val="visible"/>
                                      </p:to>
                                    </p:set>
                                    <p:animEffect transition="in" filter="wipe(left)">
                                      <p:cBhvr>
                                        <p:cTn id="19" dur="500"/>
                                        <p:tgtEl>
                                          <p:spTgt spid="3587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5868"/>
                                        </p:tgtEl>
                                        <p:attrNameLst>
                                          <p:attrName>style.visibility</p:attrName>
                                        </p:attrNameLst>
                                      </p:cBhvr>
                                      <p:to>
                                        <p:strVal val="visible"/>
                                      </p:to>
                                    </p:set>
                                    <p:animEffect transition="in" filter="wipe(up)">
                                      <p:cBhvr>
                                        <p:cTn id="23" dur="500"/>
                                        <p:tgtEl>
                                          <p:spTgt spid="3586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5871"/>
                                        </p:tgtEl>
                                        <p:attrNameLst>
                                          <p:attrName>style.visibility</p:attrName>
                                        </p:attrNameLst>
                                      </p:cBhvr>
                                      <p:to>
                                        <p:strVal val="visible"/>
                                      </p:to>
                                    </p:set>
                                    <p:animEffect transition="in" filter="wipe(left)">
                                      <p:cBhvr>
                                        <p:cTn id="27" dur="500"/>
                                        <p:tgtEl>
                                          <p:spTgt spid="3587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99709"/>
                                        </p:tgtEl>
                                        <p:attrNameLst>
                                          <p:attrName>style.visibility</p:attrName>
                                        </p:attrNameLst>
                                      </p:cBhvr>
                                      <p:to>
                                        <p:strVal val="visible"/>
                                      </p:to>
                                    </p:set>
                                    <p:animEffect transition="in" filter="wipe(left)">
                                      <p:cBhvr>
                                        <p:cTn id="31" dur="500"/>
                                        <p:tgtEl>
                                          <p:spTgt spid="19970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5877"/>
                                        </p:tgtEl>
                                        <p:attrNameLst>
                                          <p:attrName>style.visibility</p:attrName>
                                        </p:attrNameLst>
                                      </p:cBhvr>
                                      <p:to>
                                        <p:strVal val="visible"/>
                                      </p:to>
                                    </p:set>
                                    <p:animEffect transition="in" filter="wipe(left)">
                                      <p:cBhvr>
                                        <p:cTn id="35" dur="500"/>
                                        <p:tgtEl>
                                          <p:spTgt spid="35877"/>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35873"/>
                                        </p:tgtEl>
                                        <p:attrNameLst>
                                          <p:attrName>style.visibility</p:attrName>
                                        </p:attrNameLst>
                                      </p:cBhvr>
                                      <p:to>
                                        <p:strVal val="visible"/>
                                      </p:to>
                                    </p:set>
                                    <p:animEffect transition="in" filter="wipe(down)">
                                      <p:cBhvr>
                                        <p:cTn id="39" dur="500"/>
                                        <p:tgtEl>
                                          <p:spTgt spid="3587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35874"/>
                                        </p:tgtEl>
                                        <p:attrNameLst>
                                          <p:attrName>style.visibility</p:attrName>
                                        </p:attrNameLst>
                                      </p:cBhvr>
                                      <p:to>
                                        <p:strVal val="visible"/>
                                      </p:to>
                                    </p:set>
                                    <p:animEffect transition="in" filter="wipe(left)">
                                      <p:cBhvr>
                                        <p:cTn id="43" dur="500"/>
                                        <p:tgtEl>
                                          <p:spTgt spid="35874"/>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5842"/>
                                        </p:tgtEl>
                                        <p:attrNameLst>
                                          <p:attrName>style.visibility</p:attrName>
                                        </p:attrNameLst>
                                      </p:cBhvr>
                                      <p:to>
                                        <p:strVal val="visible"/>
                                      </p:to>
                                    </p:set>
                                    <p:animEffect transition="in" filter="wipe(left)">
                                      <p:cBhvr>
                                        <p:cTn id="47" dur="500"/>
                                        <p:tgtEl>
                                          <p:spTgt spid="3584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5870"/>
                                        </p:tgtEl>
                                        <p:attrNameLst>
                                          <p:attrName>style.visibility</p:attrName>
                                        </p:attrNameLst>
                                      </p:cBhvr>
                                      <p:to>
                                        <p:strVal val="visible"/>
                                      </p:to>
                                    </p:set>
                                    <p:animEffect transition="in" filter="wipe(left)">
                                      <p:cBhvr>
                                        <p:cTn id="52" dur="500"/>
                                        <p:tgtEl>
                                          <p:spTgt spid="35870"/>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199708"/>
                                        </p:tgtEl>
                                        <p:attrNameLst>
                                          <p:attrName>style.visibility</p:attrName>
                                        </p:attrNameLst>
                                      </p:cBhvr>
                                      <p:to>
                                        <p:strVal val="visible"/>
                                      </p:to>
                                    </p:set>
                                    <p:animEffect transition="in" filter="wipe(left)">
                                      <p:cBhvr>
                                        <p:cTn id="56" dur="500"/>
                                        <p:tgtEl>
                                          <p:spTgt spid="199708"/>
                                        </p:tgtEl>
                                      </p:cBhvr>
                                    </p:animEffect>
                                  </p:childTnLst>
                                </p:cTn>
                              </p:par>
                            </p:childTnLst>
                          </p:cTn>
                        </p:par>
                        <p:par>
                          <p:cTn id="57" fill="hold">
                            <p:stCondLst>
                              <p:cond delay="1000"/>
                            </p:stCondLst>
                            <p:childTnLst>
                              <p:par>
                                <p:cTn id="58" presetID="22" presetClass="entr" presetSubtype="8" fill="hold" grpId="0" nodeType="afterEffect">
                                  <p:stCondLst>
                                    <p:cond delay="0"/>
                                  </p:stCondLst>
                                  <p:childTnLst>
                                    <p:set>
                                      <p:cBhvr>
                                        <p:cTn id="59" dur="1" fill="hold">
                                          <p:stCondLst>
                                            <p:cond delay="0"/>
                                          </p:stCondLst>
                                        </p:cTn>
                                        <p:tgtEl>
                                          <p:spTgt spid="35876"/>
                                        </p:tgtEl>
                                        <p:attrNameLst>
                                          <p:attrName>style.visibility</p:attrName>
                                        </p:attrNameLst>
                                      </p:cBhvr>
                                      <p:to>
                                        <p:strVal val="visible"/>
                                      </p:to>
                                    </p:set>
                                    <p:animEffect transition="in" filter="wipe(left)">
                                      <p:cBhvr>
                                        <p:cTn id="60" dur="500"/>
                                        <p:tgtEl>
                                          <p:spTgt spid="3587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35895"/>
                                        </p:tgtEl>
                                        <p:attrNameLst>
                                          <p:attrName>style.visibility</p:attrName>
                                        </p:attrNameLst>
                                      </p:cBhvr>
                                      <p:to>
                                        <p:strVal val="visible"/>
                                      </p:to>
                                    </p:set>
                                    <p:animEffect transition="in" filter="wipe(down)">
                                      <p:cBhvr>
                                        <p:cTn id="65" dur="500"/>
                                        <p:tgtEl>
                                          <p:spTgt spid="35895"/>
                                        </p:tgtEl>
                                      </p:cBhvr>
                                    </p:animEffect>
                                  </p:childTnLst>
                                </p:cTn>
                              </p:par>
                            </p:childTnLst>
                          </p:cTn>
                        </p:par>
                        <p:par>
                          <p:cTn id="66" fill="hold">
                            <p:stCondLst>
                              <p:cond delay="500"/>
                            </p:stCondLst>
                            <p:childTnLst>
                              <p:par>
                                <p:cTn id="67" presetID="22" presetClass="entr" presetSubtype="8" fill="hold" grpId="0" nodeType="afterEffect">
                                  <p:stCondLst>
                                    <p:cond delay="0"/>
                                  </p:stCondLst>
                                  <p:childTnLst>
                                    <p:set>
                                      <p:cBhvr>
                                        <p:cTn id="68" dur="1" fill="hold">
                                          <p:stCondLst>
                                            <p:cond delay="0"/>
                                          </p:stCondLst>
                                        </p:cTn>
                                        <p:tgtEl>
                                          <p:spTgt spid="35869"/>
                                        </p:tgtEl>
                                        <p:attrNameLst>
                                          <p:attrName>style.visibility</p:attrName>
                                        </p:attrNameLst>
                                      </p:cBhvr>
                                      <p:to>
                                        <p:strVal val="visible"/>
                                      </p:to>
                                    </p:set>
                                    <p:animEffect transition="in" filter="wipe(left)">
                                      <p:cBhvr>
                                        <p:cTn id="69" dur="500"/>
                                        <p:tgtEl>
                                          <p:spTgt spid="35869"/>
                                        </p:tgtEl>
                                      </p:cBhvr>
                                    </p:animEffect>
                                  </p:childTnLst>
                                </p:cTn>
                              </p:par>
                            </p:childTnLst>
                          </p:cTn>
                        </p:par>
                        <p:par>
                          <p:cTn id="70" fill="hold">
                            <p:stCondLst>
                              <p:cond delay="1000"/>
                            </p:stCondLst>
                            <p:childTnLst>
                              <p:par>
                                <p:cTn id="71" presetID="22" presetClass="entr" presetSubtype="8" fill="hold" grpId="0" nodeType="afterEffect">
                                  <p:stCondLst>
                                    <p:cond delay="0"/>
                                  </p:stCondLst>
                                  <p:childTnLst>
                                    <p:set>
                                      <p:cBhvr>
                                        <p:cTn id="72" dur="1" fill="hold">
                                          <p:stCondLst>
                                            <p:cond delay="0"/>
                                          </p:stCondLst>
                                        </p:cTn>
                                        <p:tgtEl>
                                          <p:spTgt spid="199707"/>
                                        </p:tgtEl>
                                        <p:attrNameLst>
                                          <p:attrName>style.visibility</p:attrName>
                                        </p:attrNameLst>
                                      </p:cBhvr>
                                      <p:to>
                                        <p:strVal val="visible"/>
                                      </p:to>
                                    </p:set>
                                    <p:animEffect transition="in" filter="wipe(left)">
                                      <p:cBhvr>
                                        <p:cTn id="73" dur="500"/>
                                        <p:tgtEl>
                                          <p:spTgt spid="199707"/>
                                        </p:tgtEl>
                                      </p:cBhvr>
                                    </p:animEffect>
                                  </p:childTnLst>
                                </p:cTn>
                              </p:par>
                            </p:childTnLst>
                          </p:cTn>
                        </p:par>
                        <p:par>
                          <p:cTn id="74" fill="hold">
                            <p:stCondLst>
                              <p:cond delay="1500"/>
                            </p:stCondLst>
                            <p:childTnLst>
                              <p:par>
                                <p:cTn id="75" presetID="22" presetClass="entr" presetSubtype="8" fill="hold" grpId="0" nodeType="afterEffect">
                                  <p:stCondLst>
                                    <p:cond delay="0"/>
                                  </p:stCondLst>
                                  <p:childTnLst>
                                    <p:set>
                                      <p:cBhvr>
                                        <p:cTn id="76" dur="1" fill="hold">
                                          <p:stCondLst>
                                            <p:cond delay="0"/>
                                          </p:stCondLst>
                                        </p:cTn>
                                        <p:tgtEl>
                                          <p:spTgt spid="35875"/>
                                        </p:tgtEl>
                                        <p:attrNameLst>
                                          <p:attrName>style.visibility</p:attrName>
                                        </p:attrNameLst>
                                      </p:cBhvr>
                                      <p:to>
                                        <p:strVal val="visible"/>
                                      </p:to>
                                    </p:set>
                                    <p:animEffect transition="in" filter="wipe(left)">
                                      <p:cBhvr>
                                        <p:cTn id="77" dur="500"/>
                                        <p:tgtEl>
                                          <p:spTgt spid="35875"/>
                                        </p:tgtEl>
                                      </p:cBhvr>
                                    </p:animEffect>
                                  </p:childTnLst>
                                </p:cTn>
                              </p:par>
                            </p:childTnLst>
                          </p:cTn>
                        </p:par>
                        <p:par>
                          <p:cTn id="78" fill="hold">
                            <p:stCondLst>
                              <p:cond delay="2000"/>
                            </p:stCondLst>
                            <p:childTnLst>
                              <p:par>
                                <p:cTn id="79" presetID="22" presetClass="entr" presetSubtype="1" fill="hold" grpId="0" nodeType="afterEffect">
                                  <p:stCondLst>
                                    <p:cond delay="0"/>
                                  </p:stCondLst>
                                  <p:childTnLst>
                                    <p:set>
                                      <p:cBhvr>
                                        <p:cTn id="80" dur="1" fill="hold">
                                          <p:stCondLst>
                                            <p:cond delay="0"/>
                                          </p:stCondLst>
                                        </p:cTn>
                                        <p:tgtEl>
                                          <p:spTgt spid="35896"/>
                                        </p:tgtEl>
                                        <p:attrNameLst>
                                          <p:attrName>style.visibility</p:attrName>
                                        </p:attrNameLst>
                                      </p:cBhvr>
                                      <p:to>
                                        <p:strVal val="visible"/>
                                      </p:to>
                                    </p:set>
                                    <p:animEffect transition="in" filter="wipe(up)">
                                      <p:cBhvr>
                                        <p:cTn id="81" dur="500"/>
                                        <p:tgtEl>
                                          <p:spTgt spid="35896"/>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1" fill="hold" grpId="0" nodeType="clickEffect">
                                  <p:stCondLst>
                                    <p:cond delay="0"/>
                                  </p:stCondLst>
                                  <p:childTnLst>
                                    <p:set>
                                      <p:cBhvr>
                                        <p:cTn id="85" dur="1" fill="hold">
                                          <p:stCondLst>
                                            <p:cond delay="0"/>
                                          </p:stCondLst>
                                        </p:cTn>
                                        <p:tgtEl>
                                          <p:spTgt spid="35878"/>
                                        </p:tgtEl>
                                        <p:attrNameLst>
                                          <p:attrName>style.visibility</p:attrName>
                                        </p:attrNameLst>
                                      </p:cBhvr>
                                      <p:to>
                                        <p:strVal val="visible"/>
                                      </p:to>
                                    </p:set>
                                    <p:animEffect transition="in" filter="wipe(up)">
                                      <p:cBhvr>
                                        <p:cTn id="86" dur="500"/>
                                        <p:tgtEl>
                                          <p:spTgt spid="35878"/>
                                        </p:tgtEl>
                                      </p:cBhvr>
                                    </p:animEffect>
                                  </p:childTnLst>
                                </p:cTn>
                              </p:par>
                            </p:childTnLst>
                          </p:cTn>
                        </p:par>
                        <p:par>
                          <p:cTn id="87" fill="hold">
                            <p:stCondLst>
                              <p:cond delay="500"/>
                            </p:stCondLst>
                            <p:childTnLst>
                              <p:par>
                                <p:cTn id="88" presetID="22" presetClass="entr" presetSubtype="8" fill="hold" grpId="0" nodeType="afterEffect">
                                  <p:stCondLst>
                                    <p:cond delay="0"/>
                                  </p:stCondLst>
                                  <p:childTnLst>
                                    <p:set>
                                      <p:cBhvr>
                                        <p:cTn id="89" dur="1" fill="hold">
                                          <p:stCondLst>
                                            <p:cond delay="0"/>
                                          </p:stCondLst>
                                        </p:cTn>
                                        <p:tgtEl>
                                          <p:spTgt spid="35880"/>
                                        </p:tgtEl>
                                        <p:attrNameLst>
                                          <p:attrName>style.visibility</p:attrName>
                                        </p:attrNameLst>
                                      </p:cBhvr>
                                      <p:to>
                                        <p:strVal val="visible"/>
                                      </p:to>
                                    </p:set>
                                    <p:animEffect transition="in" filter="wipe(left)">
                                      <p:cBhvr>
                                        <p:cTn id="90" dur="500"/>
                                        <p:tgtEl>
                                          <p:spTgt spid="35880"/>
                                        </p:tgtEl>
                                      </p:cBhvr>
                                    </p:animEffect>
                                  </p:childTnLst>
                                </p:cTn>
                              </p:par>
                            </p:childTnLst>
                          </p:cTn>
                        </p:par>
                        <p:par>
                          <p:cTn id="91" fill="hold">
                            <p:stCondLst>
                              <p:cond delay="1000"/>
                            </p:stCondLst>
                            <p:childTnLst>
                              <p:par>
                                <p:cTn id="92" presetID="22" presetClass="entr" presetSubtype="8" fill="hold" grpId="0" nodeType="afterEffect">
                                  <p:stCondLst>
                                    <p:cond delay="0"/>
                                  </p:stCondLst>
                                  <p:childTnLst>
                                    <p:set>
                                      <p:cBhvr>
                                        <p:cTn id="93" dur="1" fill="hold">
                                          <p:stCondLst>
                                            <p:cond delay="0"/>
                                          </p:stCondLst>
                                        </p:cTn>
                                        <p:tgtEl>
                                          <p:spTgt spid="35879"/>
                                        </p:tgtEl>
                                        <p:attrNameLst>
                                          <p:attrName>style.visibility</p:attrName>
                                        </p:attrNameLst>
                                      </p:cBhvr>
                                      <p:to>
                                        <p:strVal val="visible"/>
                                      </p:to>
                                    </p:set>
                                    <p:animEffect transition="in" filter="wipe(left)">
                                      <p:cBhvr>
                                        <p:cTn id="94" dur="500"/>
                                        <p:tgtEl>
                                          <p:spTgt spid="35879"/>
                                        </p:tgtEl>
                                      </p:cBhvr>
                                    </p:animEffect>
                                  </p:childTnLst>
                                </p:cTn>
                              </p:par>
                            </p:childTnLst>
                          </p:cTn>
                        </p:par>
                        <p:par>
                          <p:cTn id="95" fill="hold">
                            <p:stCondLst>
                              <p:cond delay="1500"/>
                            </p:stCondLst>
                            <p:childTnLst>
                              <p:par>
                                <p:cTn id="96" presetID="22" presetClass="entr" presetSubtype="8" fill="hold" grpId="0" nodeType="afterEffect">
                                  <p:stCondLst>
                                    <p:cond delay="0"/>
                                  </p:stCondLst>
                                  <p:childTnLst>
                                    <p:set>
                                      <p:cBhvr>
                                        <p:cTn id="97" dur="1" fill="hold">
                                          <p:stCondLst>
                                            <p:cond delay="0"/>
                                          </p:stCondLst>
                                        </p:cTn>
                                        <p:tgtEl>
                                          <p:spTgt spid="35887"/>
                                        </p:tgtEl>
                                        <p:attrNameLst>
                                          <p:attrName>style.visibility</p:attrName>
                                        </p:attrNameLst>
                                      </p:cBhvr>
                                      <p:to>
                                        <p:strVal val="visible"/>
                                      </p:to>
                                    </p:set>
                                    <p:animEffect transition="in" filter="wipe(left)">
                                      <p:cBhvr>
                                        <p:cTn id="98" dur="500"/>
                                        <p:tgtEl>
                                          <p:spTgt spid="35887"/>
                                        </p:tgtEl>
                                      </p:cBhvr>
                                    </p:animEffect>
                                  </p:childTnLst>
                                </p:cTn>
                              </p:par>
                            </p:childTnLst>
                          </p:cTn>
                        </p:par>
                        <p:par>
                          <p:cTn id="99" fill="hold">
                            <p:stCondLst>
                              <p:cond delay="2000"/>
                            </p:stCondLst>
                            <p:childTnLst>
                              <p:par>
                                <p:cTn id="100" presetID="22" presetClass="entr" presetSubtype="1" fill="hold" grpId="0" nodeType="afterEffect">
                                  <p:stCondLst>
                                    <p:cond delay="0"/>
                                  </p:stCondLst>
                                  <p:childTnLst>
                                    <p:set>
                                      <p:cBhvr>
                                        <p:cTn id="101" dur="1" fill="hold">
                                          <p:stCondLst>
                                            <p:cond delay="0"/>
                                          </p:stCondLst>
                                        </p:cTn>
                                        <p:tgtEl>
                                          <p:spTgt spid="35884"/>
                                        </p:tgtEl>
                                        <p:attrNameLst>
                                          <p:attrName>style.visibility</p:attrName>
                                        </p:attrNameLst>
                                      </p:cBhvr>
                                      <p:to>
                                        <p:strVal val="visible"/>
                                      </p:to>
                                    </p:set>
                                    <p:animEffect transition="in" filter="wipe(up)">
                                      <p:cBhvr>
                                        <p:cTn id="102" dur="500"/>
                                        <p:tgtEl>
                                          <p:spTgt spid="35884"/>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35881"/>
                                        </p:tgtEl>
                                        <p:attrNameLst>
                                          <p:attrName>style.visibility</p:attrName>
                                        </p:attrNameLst>
                                      </p:cBhvr>
                                      <p:to>
                                        <p:strVal val="visible"/>
                                      </p:to>
                                    </p:set>
                                    <p:animEffect transition="in" filter="wipe(up)">
                                      <p:cBhvr>
                                        <p:cTn id="107" dur="500"/>
                                        <p:tgtEl>
                                          <p:spTgt spid="35881"/>
                                        </p:tgtEl>
                                      </p:cBhvr>
                                    </p:animEffect>
                                  </p:childTnLst>
                                </p:cTn>
                              </p:par>
                            </p:childTnLst>
                          </p:cTn>
                        </p:par>
                        <p:par>
                          <p:cTn id="108" fill="hold">
                            <p:stCondLst>
                              <p:cond delay="500"/>
                            </p:stCondLst>
                            <p:childTnLst>
                              <p:par>
                                <p:cTn id="109" presetID="22" presetClass="entr" presetSubtype="8" fill="hold" grpId="0" nodeType="afterEffect">
                                  <p:stCondLst>
                                    <p:cond delay="0"/>
                                  </p:stCondLst>
                                  <p:childTnLst>
                                    <p:set>
                                      <p:cBhvr>
                                        <p:cTn id="110" dur="1" fill="hold">
                                          <p:stCondLst>
                                            <p:cond delay="0"/>
                                          </p:stCondLst>
                                        </p:cTn>
                                        <p:tgtEl>
                                          <p:spTgt spid="35883"/>
                                        </p:tgtEl>
                                        <p:attrNameLst>
                                          <p:attrName>style.visibility</p:attrName>
                                        </p:attrNameLst>
                                      </p:cBhvr>
                                      <p:to>
                                        <p:strVal val="visible"/>
                                      </p:to>
                                    </p:set>
                                    <p:animEffect transition="in" filter="wipe(left)">
                                      <p:cBhvr>
                                        <p:cTn id="111" dur="500"/>
                                        <p:tgtEl>
                                          <p:spTgt spid="35883"/>
                                        </p:tgtEl>
                                      </p:cBhvr>
                                    </p:animEffect>
                                  </p:childTnLst>
                                </p:cTn>
                              </p:par>
                            </p:childTnLst>
                          </p:cTn>
                        </p:par>
                        <p:par>
                          <p:cTn id="112" fill="hold">
                            <p:stCondLst>
                              <p:cond delay="1000"/>
                            </p:stCondLst>
                            <p:childTnLst>
                              <p:par>
                                <p:cTn id="113" presetID="22" presetClass="entr" presetSubtype="2" fill="hold" grpId="0" nodeType="afterEffect">
                                  <p:stCondLst>
                                    <p:cond delay="0"/>
                                  </p:stCondLst>
                                  <p:childTnLst>
                                    <p:set>
                                      <p:cBhvr>
                                        <p:cTn id="114" dur="1" fill="hold">
                                          <p:stCondLst>
                                            <p:cond delay="0"/>
                                          </p:stCondLst>
                                        </p:cTn>
                                        <p:tgtEl>
                                          <p:spTgt spid="35882"/>
                                        </p:tgtEl>
                                        <p:attrNameLst>
                                          <p:attrName>style.visibility</p:attrName>
                                        </p:attrNameLst>
                                      </p:cBhvr>
                                      <p:to>
                                        <p:strVal val="visible"/>
                                      </p:to>
                                    </p:set>
                                    <p:animEffect transition="in" filter="wipe(right)">
                                      <p:cBhvr>
                                        <p:cTn id="115" dur="500"/>
                                        <p:tgtEl>
                                          <p:spTgt spid="35882"/>
                                        </p:tgtEl>
                                      </p:cBhvr>
                                    </p:animEffect>
                                  </p:childTnLst>
                                </p:cTn>
                              </p:par>
                            </p:childTnLst>
                          </p:cTn>
                        </p:par>
                        <p:par>
                          <p:cTn id="116" fill="hold">
                            <p:stCondLst>
                              <p:cond delay="1500"/>
                            </p:stCondLst>
                            <p:childTnLst>
                              <p:par>
                                <p:cTn id="117" presetID="22" presetClass="entr" presetSubtype="1" fill="hold" grpId="0" nodeType="afterEffect">
                                  <p:stCondLst>
                                    <p:cond delay="0"/>
                                  </p:stCondLst>
                                  <p:childTnLst>
                                    <p:set>
                                      <p:cBhvr>
                                        <p:cTn id="118" dur="1" fill="hold">
                                          <p:stCondLst>
                                            <p:cond delay="0"/>
                                          </p:stCondLst>
                                        </p:cTn>
                                        <p:tgtEl>
                                          <p:spTgt spid="35886"/>
                                        </p:tgtEl>
                                        <p:attrNameLst>
                                          <p:attrName>style.visibility</p:attrName>
                                        </p:attrNameLst>
                                      </p:cBhvr>
                                      <p:to>
                                        <p:strVal val="visible"/>
                                      </p:to>
                                    </p:set>
                                    <p:animEffect transition="in" filter="wipe(up)">
                                      <p:cBhvr>
                                        <p:cTn id="119" dur="500"/>
                                        <p:tgtEl>
                                          <p:spTgt spid="35886"/>
                                        </p:tgtEl>
                                      </p:cBhvr>
                                    </p:animEffect>
                                  </p:childTnLst>
                                </p:cTn>
                              </p:par>
                            </p:childTnLst>
                          </p:cTn>
                        </p:par>
                        <p:par>
                          <p:cTn id="120" fill="hold">
                            <p:stCondLst>
                              <p:cond delay="2000"/>
                            </p:stCondLst>
                            <p:childTnLst>
                              <p:par>
                                <p:cTn id="121" presetID="22" presetClass="entr" presetSubtype="1" fill="hold" grpId="0" nodeType="afterEffect">
                                  <p:stCondLst>
                                    <p:cond delay="0"/>
                                  </p:stCondLst>
                                  <p:childTnLst>
                                    <p:set>
                                      <p:cBhvr>
                                        <p:cTn id="122" dur="1" fill="hold">
                                          <p:stCondLst>
                                            <p:cond delay="0"/>
                                          </p:stCondLst>
                                        </p:cTn>
                                        <p:tgtEl>
                                          <p:spTgt spid="35888"/>
                                        </p:tgtEl>
                                        <p:attrNameLst>
                                          <p:attrName>style.visibility</p:attrName>
                                        </p:attrNameLst>
                                      </p:cBhvr>
                                      <p:to>
                                        <p:strVal val="visible"/>
                                      </p:to>
                                    </p:set>
                                    <p:animEffect transition="in" filter="wipe(up)">
                                      <p:cBhvr>
                                        <p:cTn id="123" dur="500"/>
                                        <p:tgtEl>
                                          <p:spTgt spid="35888"/>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1" fill="hold" grpId="0" nodeType="clickEffect">
                                  <p:stCondLst>
                                    <p:cond delay="0"/>
                                  </p:stCondLst>
                                  <p:childTnLst>
                                    <p:set>
                                      <p:cBhvr>
                                        <p:cTn id="127" dur="1" fill="hold">
                                          <p:stCondLst>
                                            <p:cond delay="0"/>
                                          </p:stCondLst>
                                        </p:cTn>
                                        <p:tgtEl>
                                          <p:spTgt spid="35885"/>
                                        </p:tgtEl>
                                        <p:attrNameLst>
                                          <p:attrName>style.visibility</p:attrName>
                                        </p:attrNameLst>
                                      </p:cBhvr>
                                      <p:to>
                                        <p:strVal val="visible"/>
                                      </p:to>
                                    </p:set>
                                    <p:animEffect transition="in" filter="wipe(up)">
                                      <p:cBhvr>
                                        <p:cTn id="128" dur="500"/>
                                        <p:tgtEl>
                                          <p:spTgt spid="35885"/>
                                        </p:tgtEl>
                                      </p:cBhvr>
                                    </p:animEffect>
                                  </p:childTnLst>
                                </p:cTn>
                              </p:par>
                            </p:childTnLst>
                          </p:cTn>
                        </p:par>
                        <p:par>
                          <p:cTn id="129" fill="hold">
                            <p:stCondLst>
                              <p:cond delay="500"/>
                            </p:stCondLst>
                            <p:childTnLst>
                              <p:par>
                                <p:cTn id="130" presetID="22" presetClass="entr" presetSubtype="1" fill="hold" grpId="0" nodeType="afterEffect">
                                  <p:stCondLst>
                                    <p:cond delay="0"/>
                                  </p:stCondLst>
                                  <p:childTnLst>
                                    <p:set>
                                      <p:cBhvr>
                                        <p:cTn id="131" dur="1" fill="hold">
                                          <p:stCondLst>
                                            <p:cond delay="0"/>
                                          </p:stCondLst>
                                        </p:cTn>
                                        <p:tgtEl>
                                          <p:spTgt spid="35897"/>
                                        </p:tgtEl>
                                        <p:attrNameLst>
                                          <p:attrName>style.visibility</p:attrName>
                                        </p:attrNameLst>
                                      </p:cBhvr>
                                      <p:to>
                                        <p:strVal val="visible"/>
                                      </p:to>
                                    </p:set>
                                    <p:animEffect transition="in" filter="wipe(up)">
                                      <p:cBhvr>
                                        <p:cTn id="132" dur="500"/>
                                        <p:tgtEl>
                                          <p:spTgt spid="35897"/>
                                        </p:tgtEl>
                                      </p:cBhvr>
                                    </p:animEffect>
                                  </p:childTnLst>
                                </p:cTn>
                              </p:par>
                            </p:childTnLst>
                          </p:cTn>
                        </p:par>
                        <p:par>
                          <p:cTn id="133" fill="hold">
                            <p:stCondLst>
                              <p:cond delay="1000"/>
                            </p:stCondLst>
                            <p:childTnLst>
                              <p:par>
                                <p:cTn id="134" presetID="17" presetClass="entr" presetSubtype="10" fill="hold" grpId="0" nodeType="afterEffect">
                                  <p:stCondLst>
                                    <p:cond delay="0"/>
                                  </p:stCondLst>
                                  <p:childTnLst>
                                    <p:set>
                                      <p:cBhvr>
                                        <p:cTn id="135" dur="1" fill="hold">
                                          <p:stCondLst>
                                            <p:cond delay="0"/>
                                          </p:stCondLst>
                                        </p:cTn>
                                        <p:tgtEl>
                                          <p:spTgt spid="35889"/>
                                        </p:tgtEl>
                                        <p:attrNameLst>
                                          <p:attrName>style.visibility</p:attrName>
                                        </p:attrNameLst>
                                      </p:cBhvr>
                                      <p:to>
                                        <p:strVal val="visible"/>
                                      </p:to>
                                    </p:set>
                                    <p:anim calcmode="lin" valueType="num">
                                      <p:cBhvr>
                                        <p:cTn id="136" dur="500" fill="hold"/>
                                        <p:tgtEl>
                                          <p:spTgt spid="35889"/>
                                        </p:tgtEl>
                                        <p:attrNameLst>
                                          <p:attrName>ppt_w</p:attrName>
                                        </p:attrNameLst>
                                      </p:cBhvr>
                                      <p:tavLst>
                                        <p:tav tm="0">
                                          <p:val>
                                            <p:fltVal val="0"/>
                                          </p:val>
                                        </p:tav>
                                        <p:tav tm="100000">
                                          <p:val>
                                            <p:strVal val="#ppt_w"/>
                                          </p:val>
                                        </p:tav>
                                      </p:tavLst>
                                    </p:anim>
                                    <p:anim calcmode="lin" valueType="num">
                                      <p:cBhvr>
                                        <p:cTn id="137" dur="500" fill="hold"/>
                                        <p:tgtEl>
                                          <p:spTgt spid="35889"/>
                                        </p:tgtEl>
                                        <p:attrNameLst>
                                          <p:attrName>ppt_h</p:attrName>
                                        </p:attrNameLst>
                                      </p:cBhvr>
                                      <p:tavLst>
                                        <p:tav tm="0">
                                          <p:val>
                                            <p:strVal val="#ppt_h"/>
                                          </p:val>
                                        </p:tav>
                                        <p:tav tm="100000">
                                          <p:val>
                                            <p:strVal val="#ppt_h"/>
                                          </p:val>
                                        </p:tav>
                                      </p:tavLst>
                                    </p:anim>
                                  </p:childTnLst>
                                </p:cTn>
                              </p:par>
                            </p:childTnLst>
                          </p:cTn>
                        </p:par>
                      </p:childTnLst>
                    </p:cTn>
                  </p:par>
                  <p:par>
                    <p:cTn id="138" fill="hold">
                      <p:stCondLst>
                        <p:cond delay="indefinite"/>
                      </p:stCondLst>
                      <p:childTnLst>
                        <p:par>
                          <p:cTn id="139" fill="hold">
                            <p:stCondLst>
                              <p:cond delay="0"/>
                            </p:stCondLst>
                            <p:childTnLst>
                              <p:par>
                                <p:cTn id="140" presetID="22" presetClass="entr" presetSubtype="1" fill="hold" grpId="0" nodeType="clickEffect">
                                  <p:stCondLst>
                                    <p:cond delay="0"/>
                                  </p:stCondLst>
                                  <p:childTnLst>
                                    <p:set>
                                      <p:cBhvr>
                                        <p:cTn id="141" dur="1" fill="hold">
                                          <p:stCondLst>
                                            <p:cond delay="0"/>
                                          </p:stCondLst>
                                        </p:cTn>
                                        <p:tgtEl>
                                          <p:spTgt spid="35846"/>
                                        </p:tgtEl>
                                        <p:attrNameLst>
                                          <p:attrName>style.visibility</p:attrName>
                                        </p:attrNameLst>
                                      </p:cBhvr>
                                      <p:to>
                                        <p:strVal val="visible"/>
                                      </p:to>
                                    </p:set>
                                    <p:animEffect transition="in" filter="wipe(up)">
                                      <p:cBhvr>
                                        <p:cTn id="142" dur="500"/>
                                        <p:tgtEl>
                                          <p:spTgt spid="35846"/>
                                        </p:tgtEl>
                                      </p:cBhvr>
                                    </p:animEffect>
                                  </p:childTnLst>
                                </p:cTn>
                              </p:par>
                            </p:childTnLst>
                          </p:cTn>
                        </p:par>
                        <p:par>
                          <p:cTn id="143" fill="hold">
                            <p:stCondLst>
                              <p:cond delay="500"/>
                            </p:stCondLst>
                            <p:childTnLst>
                              <p:par>
                                <p:cTn id="144" presetID="22" presetClass="entr" presetSubtype="1" fill="hold" grpId="0" nodeType="afterEffect">
                                  <p:stCondLst>
                                    <p:cond delay="0"/>
                                  </p:stCondLst>
                                  <p:childTnLst>
                                    <p:set>
                                      <p:cBhvr>
                                        <p:cTn id="145" dur="1" fill="hold">
                                          <p:stCondLst>
                                            <p:cond delay="0"/>
                                          </p:stCondLst>
                                        </p:cTn>
                                        <p:tgtEl>
                                          <p:spTgt spid="35854"/>
                                        </p:tgtEl>
                                        <p:attrNameLst>
                                          <p:attrName>style.visibility</p:attrName>
                                        </p:attrNameLst>
                                      </p:cBhvr>
                                      <p:to>
                                        <p:strVal val="visible"/>
                                      </p:to>
                                    </p:set>
                                    <p:animEffect transition="in" filter="wipe(up)">
                                      <p:cBhvr>
                                        <p:cTn id="146" dur="500"/>
                                        <p:tgtEl>
                                          <p:spTgt spid="35854"/>
                                        </p:tgtEl>
                                      </p:cBhvr>
                                    </p:animEffect>
                                  </p:childTnLst>
                                </p:cTn>
                              </p:par>
                            </p:childTnLst>
                          </p:cTn>
                        </p:par>
                        <p:par>
                          <p:cTn id="147" fill="hold">
                            <p:stCondLst>
                              <p:cond delay="1000"/>
                            </p:stCondLst>
                            <p:childTnLst>
                              <p:par>
                                <p:cTn id="148" presetID="22" presetClass="entr" presetSubtype="8" fill="hold" grpId="0" nodeType="afterEffect">
                                  <p:stCondLst>
                                    <p:cond delay="0"/>
                                  </p:stCondLst>
                                  <p:childTnLst>
                                    <p:set>
                                      <p:cBhvr>
                                        <p:cTn id="149" dur="1" fill="hold">
                                          <p:stCondLst>
                                            <p:cond delay="0"/>
                                          </p:stCondLst>
                                        </p:cTn>
                                        <p:tgtEl>
                                          <p:spTgt spid="35855"/>
                                        </p:tgtEl>
                                        <p:attrNameLst>
                                          <p:attrName>style.visibility</p:attrName>
                                        </p:attrNameLst>
                                      </p:cBhvr>
                                      <p:to>
                                        <p:strVal val="visible"/>
                                      </p:to>
                                    </p:set>
                                    <p:animEffect transition="in" filter="wipe(left)">
                                      <p:cBhvr>
                                        <p:cTn id="150" dur="500"/>
                                        <p:tgtEl>
                                          <p:spTgt spid="35855"/>
                                        </p:tgtEl>
                                      </p:cBhvr>
                                    </p:animEffect>
                                  </p:childTnLst>
                                </p:cTn>
                              </p:par>
                            </p:childTnLst>
                          </p:cTn>
                        </p:par>
                        <p:par>
                          <p:cTn id="151" fill="hold">
                            <p:stCondLst>
                              <p:cond delay="1500"/>
                            </p:stCondLst>
                            <p:childTnLst>
                              <p:par>
                                <p:cTn id="152" presetID="22" presetClass="entr" presetSubtype="8" fill="hold" grpId="0" nodeType="afterEffect">
                                  <p:stCondLst>
                                    <p:cond delay="0"/>
                                  </p:stCondLst>
                                  <p:childTnLst>
                                    <p:set>
                                      <p:cBhvr>
                                        <p:cTn id="153" dur="1" fill="hold">
                                          <p:stCondLst>
                                            <p:cond delay="0"/>
                                          </p:stCondLst>
                                        </p:cTn>
                                        <p:tgtEl>
                                          <p:spTgt spid="35858"/>
                                        </p:tgtEl>
                                        <p:attrNameLst>
                                          <p:attrName>style.visibility</p:attrName>
                                        </p:attrNameLst>
                                      </p:cBhvr>
                                      <p:to>
                                        <p:strVal val="visible"/>
                                      </p:to>
                                    </p:set>
                                    <p:animEffect transition="in" filter="wipe(left)">
                                      <p:cBhvr>
                                        <p:cTn id="154" dur="500"/>
                                        <p:tgtEl>
                                          <p:spTgt spid="35858"/>
                                        </p:tgtEl>
                                      </p:cBhvr>
                                    </p:animEffect>
                                  </p:childTnLst>
                                </p:cTn>
                              </p:par>
                            </p:childTnLst>
                          </p:cTn>
                        </p:par>
                      </p:childTnLst>
                    </p:cTn>
                  </p:par>
                  <p:par>
                    <p:cTn id="155" fill="hold">
                      <p:stCondLst>
                        <p:cond delay="indefinite"/>
                      </p:stCondLst>
                      <p:childTnLst>
                        <p:par>
                          <p:cTn id="156" fill="hold">
                            <p:stCondLst>
                              <p:cond delay="0"/>
                            </p:stCondLst>
                            <p:childTnLst>
                              <p:par>
                                <p:cTn id="157" presetID="22" presetClass="entr" presetSubtype="1" fill="hold" grpId="0" nodeType="clickEffect">
                                  <p:stCondLst>
                                    <p:cond delay="0"/>
                                  </p:stCondLst>
                                  <p:childTnLst>
                                    <p:set>
                                      <p:cBhvr>
                                        <p:cTn id="158" dur="1" fill="hold">
                                          <p:stCondLst>
                                            <p:cond delay="0"/>
                                          </p:stCondLst>
                                        </p:cTn>
                                        <p:tgtEl>
                                          <p:spTgt spid="35849"/>
                                        </p:tgtEl>
                                        <p:attrNameLst>
                                          <p:attrName>style.visibility</p:attrName>
                                        </p:attrNameLst>
                                      </p:cBhvr>
                                      <p:to>
                                        <p:strVal val="visible"/>
                                      </p:to>
                                    </p:set>
                                    <p:animEffect transition="in" filter="wipe(up)">
                                      <p:cBhvr>
                                        <p:cTn id="159" dur="500"/>
                                        <p:tgtEl>
                                          <p:spTgt spid="35849"/>
                                        </p:tgtEl>
                                      </p:cBhvr>
                                    </p:animEffect>
                                  </p:childTnLst>
                                </p:cTn>
                              </p:par>
                            </p:childTnLst>
                          </p:cTn>
                        </p:par>
                        <p:par>
                          <p:cTn id="160" fill="hold">
                            <p:stCondLst>
                              <p:cond delay="500"/>
                            </p:stCondLst>
                            <p:childTnLst>
                              <p:par>
                                <p:cTn id="161" presetID="22" presetClass="entr" presetSubtype="8" fill="hold" grpId="0" nodeType="afterEffect">
                                  <p:stCondLst>
                                    <p:cond delay="0"/>
                                  </p:stCondLst>
                                  <p:childTnLst>
                                    <p:set>
                                      <p:cBhvr>
                                        <p:cTn id="162" dur="1" fill="hold">
                                          <p:stCondLst>
                                            <p:cond delay="0"/>
                                          </p:stCondLst>
                                        </p:cTn>
                                        <p:tgtEl>
                                          <p:spTgt spid="35859"/>
                                        </p:tgtEl>
                                        <p:attrNameLst>
                                          <p:attrName>style.visibility</p:attrName>
                                        </p:attrNameLst>
                                      </p:cBhvr>
                                      <p:to>
                                        <p:strVal val="visible"/>
                                      </p:to>
                                    </p:set>
                                    <p:animEffect transition="in" filter="wipe(left)">
                                      <p:cBhvr>
                                        <p:cTn id="163" dur="500"/>
                                        <p:tgtEl>
                                          <p:spTgt spid="35859"/>
                                        </p:tgtEl>
                                      </p:cBhvr>
                                    </p:animEffect>
                                  </p:childTnLst>
                                </p:cTn>
                              </p:par>
                            </p:childTnLst>
                          </p:cTn>
                        </p:par>
                        <p:par>
                          <p:cTn id="164" fill="hold">
                            <p:stCondLst>
                              <p:cond delay="1000"/>
                            </p:stCondLst>
                            <p:childTnLst>
                              <p:par>
                                <p:cTn id="165" presetID="22" presetClass="entr" presetSubtype="8" fill="hold" grpId="0" nodeType="afterEffect">
                                  <p:stCondLst>
                                    <p:cond delay="0"/>
                                  </p:stCondLst>
                                  <p:childTnLst>
                                    <p:set>
                                      <p:cBhvr>
                                        <p:cTn id="166" dur="1" fill="hold">
                                          <p:stCondLst>
                                            <p:cond delay="0"/>
                                          </p:stCondLst>
                                        </p:cTn>
                                        <p:tgtEl>
                                          <p:spTgt spid="35893"/>
                                        </p:tgtEl>
                                        <p:attrNameLst>
                                          <p:attrName>style.visibility</p:attrName>
                                        </p:attrNameLst>
                                      </p:cBhvr>
                                      <p:to>
                                        <p:strVal val="visible"/>
                                      </p:to>
                                    </p:set>
                                    <p:animEffect transition="in" filter="wipe(left)">
                                      <p:cBhvr>
                                        <p:cTn id="167" dur="500"/>
                                        <p:tgtEl>
                                          <p:spTgt spid="35893"/>
                                        </p:tgtEl>
                                      </p:cBhvr>
                                    </p:animEffect>
                                  </p:childTnLst>
                                </p:cTn>
                              </p:par>
                            </p:childTnLst>
                          </p:cTn>
                        </p:par>
                      </p:childTnLst>
                    </p:cTn>
                  </p:par>
                  <p:par>
                    <p:cTn id="168" fill="hold">
                      <p:stCondLst>
                        <p:cond delay="indefinite"/>
                      </p:stCondLst>
                      <p:childTnLst>
                        <p:par>
                          <p:cTn id="169" fill="hold">
                            <p:stCondLst>
                              <p:cond delay="0"/>
                            </p:stCondLst>
                            <p:childTnLst>
                              <p:par>
                                <p:cTn id="170" presetID="22" presetClass="entr" presetSubtype="1" fill="hold" grpId="0" nodeType="clickEffect">
                                  <p:stCondLst>
                                    <p:cond delay="0"/>
                                  </p:stCondLst>
                                  <p:childTnLst>
                                    <p:set>
                                      <p:cBhvr>
                                        <p:cTn id="171" dur="1" fill="hold">
                                          <p:stCondLst>
                                            <p:cond delay="0"/>
                                          </p:stCondLst>
                                        </p:cTn>
                                        <p:tgtEl>
                                          <p:spTgt spid="35847"/>
                                        </p:tgtEl>
                                        <p:attrNameLst>
                                          <p:attrName>style.visibility</p:attrName>
                                        </p:attrNameLst>
                                      </p:cBhvr>
                                      <p:to>
                                        <p:strVal val="visible"/>
                                      </p:to>
                                    </p:set>
                                    <p:animEffect transition="in" filter="wipe(up)">
                                      <p:cBhvr>
                                        <p:cTn id="172" dur="500"/>
                                        <p:tgtEl>
                                          <p:spTgt spid="35847"/>
                                        </p:tgtEl>
                                      </p:cBhvr>
                                    </p:animEffect>
                                  </p:childTnLst>
                                </p:cTn>
                              </p:par>
                            </p:childTnLst>
                          </p:cTn>
                        </p:par>
                        <p:par>
                          <p:cTn id="173" fill="hold">
                            <p:stCondLst>
                              <p:cond delay="500"/>
                            </p:stCondLst>
                            <p:childTnLst>
                              <p:par>
                                <p:cTn id="174" presetID="22" presetClass="entr" presetSubtype="8" fill="hold" grpId="0" nodeType="afterEffect">
                                  <p:stCondLst>
                                    <p:cond delay="0"/>
                                  </p:stCondLst>
                                  <p:childTnLst>
                                    <p:set>
                                      <p:cBhvr>
                                        <p:cTn id="175" dur="1" fill="hold">
                                          <p:stCondLst>
                                            <p:cond delay="0"/>
                                          </p:stCondLst>
                                        </p:cTn>
                                        <p:tgtEl>
                                          <p:spTgt spid="35856"/>
                                        </p:tgtEl>
                                        <p:attrNameLst>
                                          <p:attrName>style.visibility</p:attrName>
                                        </p:attrNameLst>
                                      </p:cBhvr>
                                      <p:to>
                                        <p:strVal val="visible"/>
                                      </p:to>
                                    </p:set>
                                    <p:animEffect transition="in" filter="wipe(left)">
                                      <p:cBhvr>
                                        <p:cTn id="176" dur="500"/>
                                        <p:tgtEl>
                                          <p:spTgt spid="35856"/>
                                        </p:tgtEl>
                                      </p:cBhvr>
                                    </p:animEffect>
                                  </p:childTnLst>
                                </p:cTn>
                              </p:par>
                            </p:childTnLst>
                          </p:cTn>
                        </p:par>
                        <p:par>
                          <p:cTn id="177" fill="hold">
                            <p:stCondLst>
                              <p:cond delay="1000"/>
                            </p:stCondLst>
                            <p:childTnLst>
                              <p:par>
                                <p:cTn id="178" presetID="22" presetClass="entr" presetSubtype="1" fill="hold" grpId="0" nodeType="afterEffect">
                                  <p:stCondLst>
                                    <p:cond delay="0"/>
                                  </p:stCondLst>
                                  <p:childTnLst>
                                    <p:set>
                                      <p:cBhvr>
                                        <p:cTn id="179" dur="1" fill="hold">
                                          <p:stCondLst>
                                            <p:cond delay="0"/>
                                          </p:stCondLst>
                                        </p:cTn>
                                        <p:tgtEl>
                                          <p:spTgt spid="35890"/>
                                        </p:tgtEl>
                                        <p:attrNameLst>
                                          <p:attrName>style.visibility</p:attrName>
                                        </p:attrNameLst>
                                      </p:cBhvr>
                                      <p:to>
                                        <p:strVal val="visible"/>
                                      </p:to>
                                    </p:set>
                                    <p:animEffect transition="in" filter="wipe(up)">
                                      <p:cBhvr>
                                        <p:cTn id="180" dur="500"/>
                                        <p:tgtEl>
                                          <p:spTgt spid="35890"/>
                                        </p:tgtEl>
                                      </p:cBhvr>
                                    </p:animEffect>
                                  </p:childTnLst>
                                </p:cTn>
                              </p:par>
                            </p:childTnLst>
                          </p:cTn>
                        </p:par>
                        <p:par>
                          <p:cTn id="181" fill="hold">
                            <p:stCondLst>
                              <p:cond delay="1500"/>
                            </p:stCondLst>
                            <p:childTnLst>
                              <p:par>
                                <p:cTn id="182" presetID="22" presetClass="entr" presetSubtype="1" fill="hold" grpId="0" nodeType="afterEffect">
                                  <p:stCondLst>
                                    <p:cond delay="0"/>
                                  </p:stCondLst>
                                  <p:childTnLst>
                                    <p:set>
                                      <p:cBhvr>
                                        <p:cTn id="183" dur="1" fill="hold">
                                          <p:stCondLst>
                                            <p:cond delay="0"/>
                                          </p:stCondLst>
                                        </p:cTn>
                                        <p:tgtEl>
                                          <p:spTgt spid="35850"/>
                                        </p:tgtEl>
                                        <p:attrNameLst>
                                          <p:attrName>style.visibility</p:attrName>
                                        </p:attrNameLst>
                                      </p:cBhvr>
                                      <p:to>
                                        <p:strVal val="visible"/>
                                      </p:to>
                                    </p:set>
                                    <p:animEffect transition="in" filter="wipe(up)">
                                      <p:cBhvr>
                                        <p:cTn id="184" dur="500"/>
                                        <p:tgtEl>
                                          <p:spTgt spid="35850"/>
                                        </p:tgtEl>
                                      </p:cBhvr>
                                    </p:animEffect>
                                  </p:childTnLst>
                                </p:cTn>
                              </p:par>
                            </p:childTnLst>
                          </p:cTn>
                        </p:par>
                        <p:par>
                          <p:cTn id="185" fill="hold">
                            <p:stCondLst>
                              <p:cond delay="2000"/>
                            </p:stCondLst>
                            <p:childTnLst>
                              <p:par>
                                <p:cTn id="186" presetID="22" presetClass="entr" presetSubtype="8" fill="hold" grpId="0" nodeType="afterEffect">
                                  <p:stCondLst>
                                    <p:cond delay="0"/>
                                  </p:stCondLst>
                                  <p:childTnLst>
                                    <p:set>
                                      <p:cBhvr>
                                        <p:cTn id="187" dur="1" fill="hold">
                                          <p:stCondLst>
                                            <p:cond delay="0"/>
                                          </p:stCondLst>
                                        </p:cTn>
                                        <p:tgtEl>
                                          <p:spTgt spid="35861"/>
                                        </p:tgtEl>
                                        <p:attrNameLst>
                                          <p:attrName>style.visibility</p:attrName>
                                        </p:attrNameLst>
                                      </p:cBhvr>
                                      <p:to>
                                        <p:strVal val="visible"/>
                                      </p:to>
                                    </p:set>
                                    <p:animEffect transition="in" filter="wipe(left)">
                                      <p:cBhvr>
                                        <p:cTn id="188" dur="500"/>
                                        <p:tgtEl>
                                          <p:spTgt spid="35861"/>
                                        </p:tgtEl>
                                      </p:cBhvr>
                                    </p:animEffect>
                                  </p:childTnLst>
                                </p:cTn>
                              </p:par>
                            </p:childTnLst>
                          </p:cTn>
                        </p:par>
                      </p:childTnLst>
                    </p:cTn>
                  </p:par>
                  <p:par>
                    <p:cTn id="189" fill="hold">
                      <p:stCondLst>
                        <p:cond delay="indefinite"/>
                      </p:stCondLst>
                      <p:childTnLst>
                        <p:par>
                          <p:cTn id="190" fill="hold">
                            <p:stCondLst>
                              <p:cond delay="0"/>
                            </p:stCondLst>
                            <p:childTnLst>
                              <p:par>
                                <p:cTn id="191" presetID="22" presetClass="entr" presetSubtype="1" fill="hold" grpId="0" nodeType="clickEffect">
                                  <p:stCondLst>
                                    <p:cond delay="0"/>
                                  </p:stCondLst>
                                  <p:childTnLst>
                                    <p:set>
                                      <p:cBhvr>
                                        <p:cTn id="192" dur="1" fill="hold">
                                          <p:stCondLst>
                                            <p:cond delay="0"/>
                                          </p:stCondLst>
                                        </p:cTn>
                                        <p:tgtEl>
                                          <p:spTgt spid="35848"/>
                                        </p:tgtEl>
                                        <p:attrNameLst>
                                          <p:attrName>style.visibility</p:attrName>
                                        </p:attrNameLst>
                                      </p:cBhvr>
                                      <p:to>
                                        <p:strVal val="visible"/>
                                      </p:to>
                                    </p:set>
                                    <p:animEffect transition="in" filter="wipe(up)">
                                      <p:cBhvr>
                                        <p:cTn id="193" dur="500"/>
                                        <p:tgtEl>
                                          <p:spTgt spid="35848"/>
                                        </p:tgtEl>
                                      </p:cBhvr>
                                    </p:animEffect>
                                  </p:childTnLst>
                                </p:cTn>
                              </p:par>
                            </p:childTnLst>
                          </p:cTn>
                        </p:par>
                        <p:par>
                          <p:cTn id="194" fill="hold">
                            <p:stCondLst>
                              <p:cond delay="500"/>
                            </p:stCondLst>
                            <p:childTnLst>
                              <p:par>
                                <p:cTn id="195" presetID="22" presetClass="entr" presetSubtype="8" fill="hold" grpId="0" nodeType="afterEffect">
                                  <p:stCondLst>
                                    <p:cond delay="0"/>
                                  </p:stCondLst>
                                  <p:childTnLst>
                                    <p:set>
                                      <p:cBhvr>
                                        <p:cTn id="196" dur="1" fill="hold">
                                          <p:stCondLst>
                                            <p:cond delay="0"/>
                                          </p:stCondLst>
                                        </p:cTn>
                                        <p:tgtEl>
                                          <p:spTgt spid="35857"/>
                                        </p:tgtEl>
                                        <p:attrNameLst>
                                          <p:attrName>style.visibility</p:attrName>
                                        </p:attrNameLst>
                                      </p:cBhvr>
                                      <p:to>
                                        <p:strVal val="visible"/>
                                      </p:to>
                                    </p:set>
                                    <p:animEffect transition="in" filter="wipe(left)">
                                      <p:cBhvr>
                                        <p:cTn id="197" dur="500"/>
                                        <p:tgtEl>
                                          <p:spTgt spid="35857"/>
                                        </p:tgtEl>
                                      </p:cBhvr>
                                    </p:animEffect>
                                  </p:childTnLst>
                                </p:cTn>
                              </p:par>
                            </p:childTnLst>
                          </p:cTn>
                        </p:par>
                        <p:par>
                          <p:cTn id="198" fill="hold">
                            <p:stCondLst>
                              <p:cond delay="1000"/>
                            </p:stCondLst>
                            <p:childTnLst>
                              <p:par>
                                <p:cTn id="199" presetID="22" presetClass="entr" presetSubtype="1" fill="hold" grpId="0" nodeType="afterEffect">
                                  <p:stCondLst>
                                    <p:cond delay="0"/>
                                  </p:stCondLst>
                                  <p:childTnLst>
                                    <p:set>
                                      <p:cBhvr>
                                        <p:cTn id="200" dur="1" fill="hold">
                                          <p:stCondLst>
                                            <p:cond delay="0"/>
                                          </p:stCondLst>
                                        </p:cTn>
                                        <p:tgtEl>
                                          <p:spTgt spid="35891"/>
                                        </p:tgtEl>
                                        <p:attrNameLst>
                                          <p:attrName>style.visibility</p:attrName>
                                        </p:attrNameLst>
                                      </p:cBhvr>
                                      <p:to>
                                        <p:strVal val="visible"/>
                                      </p:to>
                                    </p:set>
                                    <p:animEffect transition="in" filter="wipe(up)">
                                      <p:cBhvr>
                                        <p:cTn id="201" dur="500"/>
                                        <p:tgtEl>
                                          <p:spTgt spid="35891"/>
                                        </p:tgtEl>
                                      </p:cBhvr>
                                    </p:animEffect>
                                  </p:childTnLst>
                                </p:cTn>
                              </p:par>
                            </p:childTnLst>
                          </p:cTn>
                        </p:par>
                        <p:par>
                          <p:cTn id="202" fill="hold">
                            <p:stCondLst>
                              <p:cond delay="1500"/>
                            </p:stCondLst>
                            <p:childTnLst>
                              <p:par>
                                <p:cTn id="203" presetID="22" presetClass="entr" presetSubtype="1" fill="hold" grpId="0" nodeType="afterEffect">
                                  <p:stCondLst>
                                    <p:cond delay="0"/>
                                  </p:stCondLst>
                                  <p:childTnLst>
                                    <p:set>
                                      <p:cBhvr>
                                        <p:cTn id="204" dur="1" fill="hold">
                                          <p:stCondLst>
                                            <p:cond delay="0"/>
                                          </p:stCondLst>
                                        </p:cTn>
                                        <p:tgtEl>
                                          <p:spTgt spid="35851"/>
                                        </p:tgtEl>
                                        <p:attrNameLst>
                                          <p:attrName>style.visibility</p:attrName>
                                        </p:attrNameLst>
                                      </p:cBhvr>
                                      <p:to>
                                        <p:strVal val="visible"/>
                                      </p:to>
                                    </p:set>
                                    <p:animEffect transition="in" filter="wipe(up)">
                                      <p:cBhvr>
                                        <p:cTn id="205" dur="500"/>
                                        <p:tgtEl>
                                          <p:spTgt spid="35851"/>
                                        </p:tgtEl>
                                      </p:cBhvr>
                                    </p:animEffect>
                                  </p:childTnLst>
                                </p:cTn>
                              </p:par>
                            </p:childTnLst>
                          </p:cTn>
                        </p:par>
                        <p:par>
                          <p:cTn id="206" fill="hold">
                            <p:stCondLst>
                              <p:cond delay="2000"/>
                            </p:stCondLst>
                            <p:childTnLst>
                              <p:par>
                                <p:cTn id="207" presetID="22" presetClass="entr" presetSubtype="8" fill="hold" grpId="0" nodeType="afterEffect">
                                  <p:stCondLst>
                                    <p:cond delay="0"/>
                                  </p:stCondLst>
                                  <p:childTnLst>
                                    <p:set>
                                      <p:cBhvr>
                                        <p:cTn id="208" dur="1" fill="hold">
                                          <p:stCondLst>
                                            <p:cond delay="0"/>
                                          </p:stCondLst>
                                        </p:cTn>
                                        <p:tgtEl>
                                          <p:spTgt spid="35862"/>
                                        </p:tgtEl>
                                        <p:attrNameLst>
                                          <p:attrName>style.visibility</p:attrName>
                                        </p:attrNameLst>
                                      </p:cBhvr>
                                      <p:to>
                                        <p:strVal val="visible"/>
                                      </p:to>
                                    </p:set>
                                    <p:animEffect transition="in" filter="wipe(left)">
                                      <p:cBhvr>
                                        <p:cTn id="209" dur="500"/>
                                        <p:tgtEl>
                                          <p:spTgt spid="35862"/>
                                        </p:tgtEl>
                                      </p:cBhvr>
                                    </p:animEffect>
                                  </p:childTnLst>
                                </p:cTn>
                              </p:par>
                            </p:childTnLst>
                          </p:cTn>
                        </p:par>
                      </p:childTnLst>
                    </p:cTn>
                  </p:par>
                  <p:par>
                    <p:cTn id="210" fill="hold">
                      <p:stCondLst>
                        <p:cond delay="indefinite"/>
                      </p:stCondLst>
                      <p:childTnLst>
                        <p:par>
                          <p:cTn id="211" fill="hold">
                            <p:stCondLst>
                              <p:cond delay="0"/>
                            </p:stCondLst>
                            <p:childTnLst>
                              <p:par>
                                <p:cTn id="212" presetID="22" presetClass="entr" presetSubtype="1" fill="hold" grpId="0" nodeType="clickEffect">
                                  <p:stCondLst>
                                    <p:cond delay="0"/>
                                  </p:stCondLst>
                                  <p:childTnLst>
                                    <p:set>
                                      <p:cBhvr>
                                        <p:cTn id="213" dur="1" fill="hold">
                                          <p:stCondLst>
                                            <p:cond delay="0"/>
                                          </p:stCondLst>
                                        </p:cTn>
                                        <p:tgtEl>
                                          <p:spTgt spid="35852"/>
                                        </p:tgtEl>
                                        <p:attrNameLst>
                                          <p:attrName>style.visibility</p:attrName>
                                        </p:attrNameLst>
                                      </p:cBhvr>
                                      <p:to>
                                        <p:strVal val="visible"/>
                                      </p:to>
                                    </p:set>
                                    <p:animEffect transition="in" filter="wipe(up)">
                                      <p:cBhvr>
                                        <p:cTn id="214" dur="500"/>
                                        <p:tgtEl>
                                          <p:spTgt spid="35852"/>
                                        </p:tgtEl>
                                      </p:cBhvr>
                                    </p:animEffect>
                                  </p:childTnLst>
                                </p:cTn>
                              </p:par>
                            </p:childTnLst>
                          </p:cTn>
                        </p:par>
                        <p:par>
                          <p:cTn id="215" fill="hold">
                            <p:stCondLst>
                              <p:cond delay="500"/>
                            </p:stCondLst>
                            <p:childTnLst>
                              <p:par>
                                <p:cTn id="216" presetID="22" presetClass="entr" presetSubtype="8" fill="hold" grpId="0" nodeType="afterEffect">
                                  <p:stCondLst>
                                    <p:cond delay="0"/>
                                  </p:stCondLst>
                                  <p:childTnLst>
                                    <p:set>
                                      <p:cBhvr>
                                        <p:cTn id="217" dur="1" fill="hold">
                                          <p:stCondLst>
                                            <p:cond delay="0"/>
                                          </p:stCondLst>
                                        </p:cTn>
                                        <p:tgtEl>
                                          <p:spTgt spid="35860"/>
                                        </p:tgtEl>
                                        <p:attrNameLst>
                                          <p:attrName>style.visibility</p:attrName>
                                        </p:attrNameLst>
                                      </p:cBhvr>
                                      <p:to>
                                        <p:strVal val="visible"/>
                                      </p:to>
                                    </p:set>
                                    <p:animEffect transition="in" filter="wipe(left)">
                                      <p:cBhvr>
                                        <p:cTn id="218" dur="500"/>
                                        <p:tgtEl>
                                          <p:spTgt spid="35860"/>
                                        </p:tgtEl>
                                      </p:cBhvr>
                                    </p:animEffect>
                                  </p:childTnLst>
                                </p:cTn>
                              </p:par>
                            </p:childTnLst>
                          </p:cTn>
                        </p:par>
                        <p:par>
                          <p:cTn id="219" fill="hold">
                            <p:stCondLst>
                              <p:cond delay="1000"/>
                            </p:stCondLst>
                            <p:childTnLst>
                              <p:par>
                                <p:cTn id="220" presetID="22" presetClass="entr" presetSubtype="8" fill="hold" grpId="0" nodeType="afterEffect">
                                  <p:stCondLst>
                                    <p:cond delay="0"/>
                                  </p:stCondLst>
                                  <p:childTnLst>
                                    <p:set>
                                      <p:cBhvr>
                                        <p:cTn id="221" dur="1" fill="hold">
                                          <p:stCondLst>
                                            <p:cond delay="0"/>
                                          </p:stCondLst>
                                        </p:cTn>
                                        <p:tgtEl>
                                          <p:spTgt spid="35892"/>
                                        </p:tgtEl>
                                        <p:attrNameLst>
                                          <p:attrName>style.visibility</p:attrName>
                                        </p:attrNameLst>
                                      </p:cBhvr>
                                      <p:to>
                                        <p:strVal val="visible"/>
                                      </p:to>
                                    </p:set>
                                    <p:animEffect transition="in" filter="wipe(left)">
                                      <p:cBhvr>
                                        <p:cTn id="222" dur="500"/>
                                        <p:tgtEl>
                                          <p:spTgt spid="35892"/>
                                        </p:tgtEl>
                                      </p:cBhvr>
                                    </p:animEffect>
                                  </p:childTnLst>
                                </p:cTn>
                              </p:par>
                            </p:childTnLst>
                          </p:cTn>
                        </p:par>
                      </p:childTnLst>
                    </p:cTn>
                  </p:par>
                  <p:par>
                    <p:cTn id="223" fill="hold">
                      <p:stCondLst>
                        <p:cond delay="indefinite"/>
                      </p:stCondLst>
                      <p:childTnLst>
                        <p:par>
                          <p:cTn id="224" fill="hold">
                            <p:stCondLst>
                              <p:cond delay="0"/>
                            </p:stCondLst>
                            <p:childTnLst>
                              <p:par>
                                <p:cTn id="225" presetID="22" presetClass="entr" presetSubtype="1" fill="hold" grpId="0" nodeType="clickEffect">
                                  <p:stCondLst>
                                    <p:cond delay="0"/>
                                  </p:stCondLst>
                                  <p:childTnLst>
                                    <p:set>
                                      <p:cBhvr>
                                        <p:cTn id="226" dur="1" fill="hold">
                                          <p:stCondLst>
                                            <p:cond delay="0"/>
                                          </p:stCondLst>
                                        </p:cTn>
                                        <p:tgtEl>
                                          <p:spTgt spid="35853"/>
                                        </p:tgtEl>
                                        <p:attrNameLst>
                                          <p:attrName>style.visibility</p:attrName>
                                        </p:attrNameLst>
                                      </p:cBhvr>
                                      <p:to>
                                        <p:strVal val="visible"/>
                                      </p:to>
                                    </p:set>
                                    <p:animEffect transition="in" filter="wipe(up)">
                                      <p:cBhvr>
                                        <p:cTn id="227" dur="500"/>
                                        <p:tgtEl>
                                          <p:spTgt spid="35853"/>
                                        </p:tgtEl>
                                      </p:cBhvr>
                                    </p:animEffect>
                                  </p:childTnLst>
                                </p:cTn>
                              </p:par>
                            </p:childTnLst>
                          </p:cTn>
                        </p:par>
                        <p:par>
                          <p:cTn id="228" fill="hold">
                            <p:stCondLst>
                              <p:cond delay="500"/>
                            </p:stCondLst>
                            <p:childTnLst>
                              <p:par>
                                <p:cTn id="229" presetID="22" presetClass="entr" presetSubtype="8" fill="hold" grpId="0" nodeType="afterEffect">
                                  <p:stCondLst>
                                    <p:cond delay="0"/>
                                  </p:stCondLst>
                                  <p:childTnLst>
                                    <p:set>
                                      <p:cBhvr>
                                        <p:cTn id="230" dur="1" fill="hold">
                                          <p:stCondLst>
                                            <p:cond delay="0"/>
                                          </p:stCondLst>
                                        </p:cTn>
                                        <p:tgtEl>
                                          <p:spTgt spid="35863"/>
                                        </p:tgtEl>
                                        <p:attrNameLst>
                                          <p:attrName>style.visibility</p:attrName>
                                        </p:attrNameLst>
                                      </p:cBhvr>
                                      <p:to>
                                        <p:strVal val="visible"/>
                                      </p:to>
                                    </p:set>
                                    <p:animEffect transition="in" filter="wipe(left)">
                                      <p:cBhvr>
                                        <p:cTn id="231" dur="500"/>
                                        <p:tgtEl>
                                          <p:spTgt spid="35863"/>
                                        </p:tgtEl>
                                      </p:cBhvr>
                                    </p:animEffect>
                                  </p:childTnLst>
                                </p:cTn>
                              </p:par>
                            </p:childTnLst>
                          </p:cTn>
                        </p:par>
                        <p:par>
                          <p:cTn id="232" fill="hold">
                            <p:stCondLst>
                              <p:cond delay="1000"/>
                            </p:stCondLst>
                            <p:childTnLst>
                              <p:par>
                                <p:cTn id="233" presetID="23" presetClass="entr" presetSubtype="528" fill="hold" grpId="0" nodeType="afterEffect">
                                  <p:stCondLst>
                                    <p:cond delay="0"/>
                                  </p:stCondLst>
                                  <p:childTnLst>
                                    <p:set>
                                      <p:cBhvr>
                                        <p:cTn id="234" dur="1" fill="hold">
                                          <p:stCondLst>
                                            <p:cond delay="0"/>
                                          </p:stCondLst>
                                        </p:cTn>
                                        <p:tgtEl>
                                          <p:spTgt spid="35898"/>
                                        </p:tgtEl>
                                        <p:attrNameLst>
                                          <p:attrName>style.visibility</p:attrName>
                                        </p:attrNameLst>
                                      </p:cBhvr>
                                      <p:to>
                                        <p:strVal val="visible"/>
                                      </p:to>
                                    </p:set>
                                    <p:anim calcmode="lin" valueType="num">
                                      <p:cBhvr>
                                        <p:cTn id="235" dur="500" fill="hold"/>
                                        <p:tgtEl>
                                          <p:spTgt spid="35898"/>
                                        </p:tgtEl>
                                        <p:attrNameLst>
                                          <p:attrName>ppt_w</p:attrName>
                                        </p:attrNameLst>
                                      </p:cBhvr>
                                      <p:tavLst>
                                        <p:tav tm="0">
                                          <p:val>
                                            <p:fltVal val="0"/>
                                          </p:val>
                                        </p:tav>
                                        <p:tav tm="100000">
                                          <p:val>
                                            <p:strVal val="#ppt_w"/>
                                          </p:val>
                                        </p:tav>
                                      </p:tavLst>
                                    </p:anim>
                                    <p:anim calcmode="lin" valueType="num">
                                      <p:cBhvr>
                                        <p:cTn id="236" dur="500" fill="hold"/>
                                        <p:tgtEl>
                                          <p:spTgt spid="35898"/>
                                        </p:tgtEl>
                                        <p:attrNameLst>
                                          <p:attrName>ppt_h</p:attrName>
                                        </p:attrNameLst>
                                      </p:cBhvr>
                                      <p:tavLst>
                                        <p:tav tm="0">
                                          <p:val>
                                            <p:fltVal val="0"/>
                                          </p:val>
                                        </p:tav>
                                        <p:tav tm="100000">
                                          <p:val>
                                            <p:strVal val="#ppt_h"/>
                                          </p:val>
                                        </p:tav>
                                      </p:tavLst>
                                    </p:anim>
                                    <p:anim calcmode="lin" valueType="num">
                                      <p:cBhvr>
                                        <p:cTn id="237" dur="500" fill="hold"/>
                                        <p:tgtEl>
                                          <p:spTgt spid="35898"/>
                                        </p:tgtEl>
                                        <p:attrNameLst>
                                          <p:attrName>ppt_x</p:attrName>
                                        </p:attrNameLst>
                                      </p:cBhvr>
                                      <p:tavLst>
                                        <p:tav tm="0">
                                          <p:val>
                                            <p:fltVal val="0.5"/>
                                          </p:val>
                                        </p:tav>
                                        <p:tav tm="100000">
                                          <p:val>
                                            <p:strVal val="#ppt_x"/>
                                          </p:val>
                                        </p:tav>
                                      </p:tavLst>
                                    </p:anim>
                                    <p:anim calcmode="lin" valueType="num">
                                      <p:cBhvr>
                                        <p:cTn id="238" dur="500" fill="hold"/>
                                        <p:tgtEl>
                                          <p:spTgt spid="3589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97" grpId="0" animBg="1"/>
      <p:bldP spid="35842" grpId="0" animBg="1"/>
      <p:bldP spid="35843" grpId="0" animBg="1"/>
      <p:bldP spid="35844" grpId="0" animBg="1" autoUpdateAnimBg="0"/>
      <p:bldP spid="199686" grpId="0" animBg="1" autoUpdateAnimBg="0"/>
      <p:bldP spid="35846" grpId="0" animBg="1" autoUpdateAnimBg="0"/>
      <p:bldP spid="35847" grpId="0" animBg="1" autoUpdateAnimBg="0"/>
      <p:bldP spid="35848" grpId="0" animBg="1" autoUpdateAnimBg="0"/>
      <p:bldP spid="35849" grpId="0" animBg="1" autoUpdateAnimBg="0"/>
      <p:bldP spid="35850" grpId="0" animBg="1" autoUpdateAnimBg="0"/>
      <p:bldP spid="35851" grpId="0" animBg="1" autoUpdateAnimBg="0"/>
      <p:bldP spid="35852" grpId="0" animBg="1" autoUpdateAnimBg="0"/>
      <p:bldP spid="35853" grpId="0" animBg="1" autoUpdateAnimBg="0"/>
      <p:bldP spid="35854" grpId="0" animBg="1"/>
      <p:bldP spid="35855" grpId="0" autoUpdateAnimBg="0"/>
      <p:bldP spid="35856" grpId="0" autoUpdateAnimBg="0"/>
      <p:bldP spid="35857" grpId="0" autoUpdateAnimBg="0"/>
      <p:bldP spid="35858" grpId="0" autoUpdateAnimBg="0"/>
      <p:bldP spid="35859" grpId="0" autoUpdateAnimBg="0"/>
      <p:bldP spid="35860" grpId="0" autoUpdateAnimBg="0"/>
      <p:bldP spid="35861" grpId="0" autoUpdateAnimBg="0"/>
      <p:bldP spid="35862" grpId="0" autoUpdateAnimBg="0"/>
      <p:bldP spid="35863" grpId="0" autoUpdateAnimBg="0"/>
      <p:bldP spid="199707" grpId="0" animBg="1" autoUpdateAnimBg="0"/>
      <p:bldP spid="199708" grpId="0" animBg="1" autoUpdateAnimBg="0"/>
      <p:bldP spid="199709" grpId="0" animBg="1" autoUpdateAnimBg="0"/>
      <p:bldP spid="35868" grpId="0" animBg="1"/>
      <p:bldP spid="35869" grpId="0" animBg="1"/>
      <p:bldP spid="35870" grpId="0" animBg="1"/>
      <p:bldP spid="35871" grpId="0" animBg="1"/>
      <p:bldP spid="35872" grpId="0" animBg="1"/>
      <p:bldP spid="35873" grpId="0" animBg="1"/>
      <p:bldP spid="35874" grpId="0" animBg="1"/>
      <p:bldP spid="35875" grpId="0" animBg="1"/>
      <p:bldP spid="35876" grpId="0" animBg="1"/>
      <p:bldP spid="35877" grpId="0" animBg="1"/>
      <p:bldP spid="35878" grpId="0" animBg="1"/>
      <p:bldP spid="35879" grpId="0" animBg="1"/>
      <p:bldP spid="35880" grpId="0" autoUpdateAnimBg="0"/>
      <p:bldP spid="35881" grpId="0" animBg="1"/>
      <p:bldP spid="35882" grpId="0" animBg="1"/>
      <p:bldP spid="35883" grpId="0" autoUpdateAnimBg="0"/>
      <p:bldP spid="35884" grpId="0" animBg="1" autoUpdateAnimBg="0"/>
      <p:bldP spid="35885" grpId="0" animBg="1"/>
      <p:bldP spid="35886" grpId="0" autoUpdateAnimBg="0"/>
      <p:bldP spid="35887" grpId="0" animBg="1"/>
      <p:bldP spid="35888" grpId="0" animBg="1"/>
      <p:bldP spid="35889" grpId="0" animBg="1"/>
      <p:bldP spid="35890" grpId="0" animBg="1"/>
      <p:bldP spid="35891" grpId="0" animBg="1"/>
      <p:bldP spid="35892" grpId="0" animBg="1"/>
      <p:bldP spid="35893" grpId="0" animBg="1"/>
      <p:bldP spid="35895" grpId="0" animBg="1"/>
      <p:bldP spid="35896" grpId="0" animBg="1"/>
      <p:bldP spid="35898"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Oval 60"/>
          <p:cNvSpPr>
            <a:spLocks noChangeArrowheads="1"/>
          </p:cNvSpPr>
          <p:nvPr/>
        </p:nvSpPr>
        <p:spPr bwMode="auto">
          <a:xfrm>
            <a:off x="2362200" y="1752600"/>
            <a:ext cx="4114800" cy="5029200"/>
          </a:xfrm>
          <a:prstGeom prst="ellipse">
            <a:avLst/>
          </a:prstGeom>
          <a:solidFill>
            <a:srgbClr val="FAF1CE"/>
          </a:solidFill>
          <a:ln w="12700">
            <a:solidFill>
              <a:schemeClr val="tx1"/>
            </a:solidFill>
            <a:round/>
            <a:headEnd/>
            <a:tailEnd/>
          </a:ln>
        </p:spPr>
        <p:txBody>
          <a:bodyPr anchor="ctr"/>
          <a:lstStyle/>
          <a:p>
            <a:pPr eaLnBrk="1" hangingPunct="1"/>
            <a:endParaRPr lang="de-DE"/>
          </a:p>
        </p:txBody>
      </p:sp>
      <p:sp>
        <p:nvSpPr>
          <p:cNvPr id="226306" name="Line 2"/>
          <p:cNvSpPr>
            <a:spLocks noChangeShapeType="1"/>
          </p:cNvSpPr>
          <p:nvPr/>
        </p:nvSpPr>
        <p:spPr bwMode="auto">
          <a:xfrm flipH="1" flipV="1">
            <a:off x="4343400" y="2057400"/>
            <a:ext cx="0" cy="1524000"/>
          </a:xfrm>
          <a:prstGeom prst="line">
            <a:avLst/>
          </a:prstGeom>
          <a:noFill/>
          <a:ln w="38100">
            <a:solidFill>
              <a:srgbClr val="FF0000"/>
            </a:solidFill>
            <a:round/>
            <a:headEnd/>
            <a:tailEnd type="triangle" w="med" len="med"/>
          </a:ln>
        </p:spPr>
        <p:txBody>
          <a:bodyPr>
            <a:spAutoFit/>
          </a:bodyPr>
          <a:lstStyle/>
          <a:p>
            <a:endParaRPr lang="de-DE"/>
          </a:p>
        </p:txBody>
      </p:sp>
      <p:sp>
        <p:nvSpPr>
          <p:cNvPr id="226307" name="Text Box 3"/>
          <p:cNvSpPr txBox="1">
            <a:spLocks noChangeArrowheads="1"/>
          </p:cNvSpPr>
          <p:nvPr/>
        </p:nvSpPr>
        <p:spPr bwMode="auto">
          <a:xfrm>
            <a:off x="304800" y="2057400"/>
            <a:ext cx="2057400" cy="1028700"/>
          </a:xfrm>
          <a:prstGeom prst="rect">
            <a:avLst/>
          </a:prstGeom>
          <a:solidFill>
            <a:srgbClr val="FFE4C9"/>
          </a:solidFill>
          <a:ln w="9525">
            <a:solidFill>
              <a:srgbClr val="000000"/>
            </a:solidFill>
            <a:miter lim="800000"/>
            <a:headEnd/>
            <a:tailEnd/>
          </a:ln>
          <a:effectLst>
            <a:outerShdw dist="107763" dir="2700000" algn="ctr" rotWithShape="0">
              <a:srgbClr val="808080"/>
            </a:outerShdw>
          </a:effectLst>
        </p:spPr>
        <p:txBody>
          <a:bodyPr/>
          <a:lstStyle/>
          <a:p>
            <a:pPr algn="ctr" eaLnBrk="1" hangingPunct="1">
              <a:spcBef>
                <a:spcPct val="0"/>
              </a:spcBef>
              <a:defRPr/>
            </a:pPr>
            <a:r>
              <a:rPr lang="de-DE" sz="1600" i="1"/>
              <a:t>Anfangsbilanz</a:t>
            </a:r>
          </a:p>
          <a:p>
            <a:pPr algn="ctr" eaLnBrk="1" hangingPunct="1">
              <a:spcBef>
                <a:spcPct val="0"/>
              </a:spcBef>
              <a:defRPr/>
            </a:pPr>
            <a:endParaRPr lang="de-DE"/>
          </a:p>
          <a:p>
            <a:pPr eaLnBrk="1" hangingPunct="1">
              <a:spcBef>
                <a:spcPct val="0"/>
              </a:spcBef>
              <a:defRPr/>
            </a:pPr>
            <a:r>
              <a:rPr lang="de-DE"/>
              <a:t>Vermögen      Kapital</a:t>
            </a:r>
            <a:endParaRPr lang="de-DE" sz="2400" b="0">
              <a:latin typeface="Times New Roman" pitchFamily="18" charset="0"/>
            </a:endParaRPr>
          </a:p>
        </p:txBody>
      </p:sp>
      <p:sp>
        <p:nvSpPr>
          <p:cNvPr id="22534" name="Line 4"/>
          <p:cNvSpPr>
            <a:spLocks noChangeShapeType="1"/>
          </p:cNvSpPr>
          <p:nvPr/>
        </p:nvSpPr>
        <p:spPr bwMode="auto">
          <a:xfrm flipV="1">
            <a:off x="1371600" y="3124200"/>
            <a:ext cx="0" cy="1931988"/>
          </a:xfrm>
          <a:prstGeom prst="line">
            <a:avLst/>
          </a:prstGeom>
          <a:noFill/>
          <a:ln w="28575">
            <a:solidFill>
              <a:srgbClr val="000000"/>
            </a:solidFill>
            <a:round/>
            <a:headEnd/>
            <a:tailEnd type="triangle" w="med" len="med"/>
          </a:ln>
        </p:spPr>
        <p:txBody>
          <a:bodyPr/>
          <a:lstStyle/>
          <a:p>
            <a:endParaRPr lang="de-DE"/>
          </a:p>
        </p:txBody>
      </p:sp>
      <p:sp>
        <p:nvSpPr>
          <p:cNvPr id="226309" name="Text Box 5"/>
          <p:cNvSpPr txBox="1">
            <a:spLocks noChangeArrowheads="1"/>
          </p:cNvSpPr>
          <p:nvPr/>
        </p:nvSpPr>
        <p:spPr bwMode="auto">
          <a:xfrm>
            <a:off x="533400" y="4876800"/>
            <a:ext cx="1752600" cy="511175"/>
          </a:xfrm>
          <a:prstGeom prst="rect">
            <a:avLst/>
          </a:prstGeom>
          <a:solidFill>
            <a:srgbClr val="D7FFFF"/>
          </a:solidFill>
          <a:ln w="9525">
            <a:solidFill>
              <a:srgbClr val="000000"/>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sz="1200"/>
              <a:t>Stichtagsbezogene</a:t>
            </a:r>
          </a:p>
          <a:p>
            <a:pPr algn="ctr" eaLnBrk="1" hangingPunct="1">
              <a:spcBef>
                <a:spcPct val="0"/>
              </a:spcBef>
              <a:defRPr/>
            </a:pPr>
            <a:r>
              <a:rPr lang="de-DE" sz="1200"/>
              <a:t>Abbildung</a:t>
            </a:r>
          </a:p>
        </p:txBody>
      </p:sp>
      <p:sp>
        <p:nvSpPr>
          <p:cNvPr id="22536" name="Line 6"/>
          <p:cNvSpPr>
            <a:spLocks noChangeShapeType="1"/>
          </p:cNvSpPr>
          <p:nvPr/>
        </p:nvSpPr>
        <p:spPr bwMode="auto">
          <a:xfrm flipH="1">
            <a:off x="1371600" y="5410200"/>
            <a:ext cx="0" cy="1295400"/>
          </a:xfrm>
          <a:prstGeom prst="line">
            <a:avLst/>
          </a:prstGeom>
          <a:noFill/>
          <a:ln w="28575">
            <a:solidFill>
              <a:srgbClr val="0000FF"/>
            </a:solidFill>
            <a:round/>
            <a:headEnd/>
            <a:tailEnd/>
          </a:ln>
        </p:spPr>
        <p:txBody>
          <a:bodyPr/>
          <a:lstStyle/>
          <a:p>
            <a:endParaRPr lang="de-DE"/>
          </a:p>
        </p:txBody>
      </p:sp>
      <p:sp>
        <p:nvSpPr>
          <p:cNvPr id="22537" name="Line 7"/>
          <p:cNvSpPr>
            <a:spLocks noChangeShapeType="1"/>
          </p:cNvSpPr>
          <p:nvPr/>
        </p:nvSpPr>
        <p:spPr bwMode="auto">
          <a:xfrm>
            <a:off x="7391400" y="5410200"/>
            <a:ext cx="0" cy="1295400"/>
          </a:xfrm>
          <a:prstGeom prst="line">
            <a:avLst/>
          </a:prstGeom>
          <a:noFill/>
          <a:ln w="28575">
            <a:solidFill>
              <a:srgbClr val="0000FF"/>
            </a:solidFill>
            <a:round/>
            <a:headEnd/>
            <a:tailEnd/>
          </a:ln>
        </p:spPr>
        <p:txBody>
          <a:bodyPr/>
          <a:lstStyle/>
          <a:p>
            <a:endParaRPr lang="de-DE"/>
          </a:p>
        </p:txBody>
      </p:sp>
      <p:sp>
        <p:nvSpPr>
          <p:cNvPr id="22538" name="Line 8"/>
          <p:cNvSpPr>
            <a:spLocks noChangeShapeType="1"/>
          </p:cNvSpPr>
          <p:nvPr/>
        </p:nvSpPr>
        <p:spPr bwMode="auto">
          <a:xfrm>
            <a:off x="60325" y="6248400"/>
            <a:ext cx="1311275" cy="0"/>
          </a:xfrm>
          <a:prstGeom prst="line">
            <a:avLst/>
          </a:prstGeom>
          <a:noFill/>
          <a:ln w="57150">
            <a:solidFill>
              <a:srgbClr val="008000"/>
            </a:solidFill>
            <a:round/>
            <a:headEnd/>
            <a:tailEnd type="triangle" w="med" len="med"/>
          </a:ln>
        </p:spPr>
        <p:txBody>
          <a:bodyPr/>
          <a:lstStyle/>
          <a:p>
            <a:endParaRPr lang="de-DE"/>
          </a:p>
        </p:txBody>
      </p:sp>
      <p:sp>
        <p:nvSpPr>
          <p:cNvPr id="22539" name="Line 9"/>
          <p:cNvSpPr>
            <a:spLocks noChangeShapeType="1"/>
          </p:cNvSpPr>
          <p:nvPr/>
        </p:nvSpPr>
        <p:spPr bwMode="auto">
          <a:xfrm>
            <a:off x="1371600" y="6248400"/>
            <a:ext cx="6019800" cy="0"/>
          </a:xfrm>
          <a:prstGeom prst="line">
            <a:avLst/>
          </a:prstGeom>
          <a:noFill/>
          <a:ln w="57150">
            <a:solidFill>
              <a:srgbClr val="008000"/>
            </a:solidFill>
            <a:round/>
            <a:headEnd type="triangle" w="med" len="med"/>
            <a:tailEnd type="triangle" w="med" len="med"/>
          </a:ln>
        </p:spPr>
        <p:txBody>
          <a:bodyPr/>
          <a:lstStyle/>
          <a:p>
            <a:endParaRPr lang="de-DE"/>
          </a:p>
        </p:txBody>
      </p:sp>
      <p:sp>
        <p:nvSpPr>
          <p:cNvPr id="226314" name="Text Box 10"/>
          <p:cNvSpPr txBox="1">
            <a:spLocks noChangeArrowheads="1"/>
          </p:cNvSpPr>
          <p:nvPr/>
        </p:nvSpPr>
        <p:spPr bwMode="auto">
          <a:xfrm>
            <a:off x="3048000" y="6172200"/>
            <a:ext cx="2628900" cy="342900"/>
          </a:xfrm>
          <a:prstGeom prst="rect">
            <a:avLst/>
          </a:prstGeom>
          <a:solidFill>
            <a:srgbClr val="CBE5FF"/>
          </a:solidFill>
          <a:ln w="9525">
            <a:solidFill>
              <a:srgbClr val="000000"/>
            </a:solidFill>
            <a:miter lim="800000"/>
            <a:headEnd/>
            <a:tailEnd/>
          </a:ln>
          <a:effectLst>
            <a:outerShdw dist="35921" dir="2700000" algn="ctr" rotWithShape="0">
              <a:srgbClr val="808080"/>
            </a:outerShdw>
          </a:effectLst>
        </p:spPr>
        <p:txBody>
          <a:bodyPr anchor="ctr" anchorCtr="1"/>
          <a:lstStyle/>
          <a:p>
            <a:pPr algn="ctr" eaLnBrk="1" hangingPunct="1">
              <a:spcBef>
                <a:spcPct val="0"/>
              </a:spcBef>
              <a:defRPr/>
            </a:pPr>
            <a:r>
              <a:rPr lang="de-DE" b="0"/>
              <a:t>Geschäftsjahr</a:t>
            </a:r>
          </a:p>
        </p:txBody>
      </p:sp>
      <p:sp>
        <p:nvSpPr>
          <p:cNvPr id="226315" name="Line 11"/>
          <p:cNvSpPr>
            <a:spLocks noChangeShapeType="1"/>
          </p:cNvSpPr>
          <p:nvPr/>
        </p:nvSpPr>
        <p:spPr bwMode="auto">
          <a:xfrm>
            <a:off x="7391400" y="6248400"/>
            <a:ext cx="1600200" cy="0"/>
          </a:xfrm>
          <a:prstGeom prst="line">
            <a:avLst/>
          </a:prstGeom>
          <a:noFill/>
          <a:ln w="57150">
            <a:solidFill>
              <a:srgbClr val="008000"/>
            </a:solidFill>
            <a:prstDash val="sysDot"/>
            <a:round/>
            <a:headEnd/>
            <a:tailEnd type="triangle" w="med" len="med"/>
          </a:ln>
        </p:spPr>
        <p:txBody>
          <a:bodyPr/>
          <a:lstStyle/>
          <a:p>
            <a:endParaRPr lang="de-DE"/>
          </a:p>
        </p:txBody>
      </p:sp>
      <p:sp>
        <p:nvSpPr>
          <p:cNvPr id="226316" name="Text Box 12"/>
          <p:cNvSpPr txBox="1">
            <a:spLocks noChangeArrowheads="1"/>
          </p:cNvSpPr>
          <p:nvPr/>
        </p:nvSpPr>
        <p:spPr bwMode="auto">
          <a:xfrm>
            <a:off x="7696200" y="5715000"/>
            <a:ext cx="990600" cy="342900"/>
          </a:xfrm>
          <a:prstGeom prst="rect">
            <a:avLst/>
          </a:prstGeom>
          <a:solidFill>
            <a:srgbClr val="CCFFCC"/>
          </a:solidFill>
          <a:ln w="9525">
            <a:solidFill>
              <a:srgbClr val="000000"/>
            </a:solidFill>
            <a:miter lim="800000"/>
            <a:headEnd/>
            <a:tailEnd/>
          </a:ln>
        </p:spPr>
        <p:txBody>
          <a:bodyPr anchor="ctr" anchorCtr="1"/>
          <a:lstStyle/>
          <a:p>
            <a:pPr algn="ctr" eaLnBrk="1" hangingPunct="1">
              <a:spcBef>
                <a:spcPct val="0"/>
              </a:spcBef>
            </a:pPr>
            <a:r>
              <a:rPr lang="de-DE" b="0"/>
              <a:t>Folgejahr</a:t>
            </a:r>
          </a:p>
        </p:txBody>
      </p:sp>
      <p:sp>
        <p:nvSpPr>
          <p:cNvPr id="226317" name="Text Box 13"/>
          <p:cNvSpPr txBox="1">
            <a:spLocks noChangeArrowheads="1"/>
          </p:cNvSpPr>
          <p:nvPr/>
        </p:nvSpPr>
        <p:spPr bwMode="auto">
          <a:xfrm>
            <a:off x="685800" y="4343400"/>
            <a:ext cx="1371600" cy="434975"/>
          </a:xfrm>
          <a:prstGeom prst="rect">
            <a:avLst/>
          </a:prstGeom>
          <a:solidFill>
            <a:srgbClr val="D7FFFF"/>
          </a:solidFill>
          <a:ln w="9525">
            <a:solidFill>
              <a:srgbClr val="000000"/>
            </a:solidFill>
            <a:miter lim="800000"/>
            <a:headEnd/>
            <a:tailEnd/>
          </a:ln>
          <a:effectLst>
            <a:outerShdw dist="35921" dir="2700000" algn="ctr" rotWithShape="0">
              <a:srgbClr val="808080"/>
            </a:outerShdw>
          </a:effectLst>
        </p:spPr>
        <p:txBody>
          <a:bodyPr anchor="ctr" anchorCtr="1"/>
          <a:lstStyle/>
          <a:p>
            <a:pPr algn="ctr" eaLnBrk="1" hangingPunct="1">
              <a:spcBef>
                <a:spcPct val="0"/>
              </a:spcBef>
              <a:defRPr/>
            </a:pPr>
            <a:r>
              <a:rPr lang="de-DE"/>
              <a:t>INVENTUR</a:t>
            </a:r>
          </a:p>
        </p:txBody>
      </p:sp>
      <p:sp>
        <p:nvSpPr>
          <p:cNvPr id="22544" name="Text Box 14"/>
          <p:cNvSpPr txBox="1">
            <a:spLocks noChangeArrowheads="1"/>
          </p:cNvSpPr>
          <p:nvPr/>
        </p:nvSpPr>
        <p:spPr bwMode="auto">
          <a:xfrm>
            <a:off x="1524000" y="6400800"/>
            <a:ext cx="914400" cy="304800"/>
          </a:xfrm>
          <a:prstGeom prst="rect">
            <a:avLst/>
          </a:prstGeom>
          <a:solidFill>
            <a:srgbClr val="FFFFFF"/>
          </a:solidFill>
          <a:ln w="9525">
            <a:solidFill>
              <a:schemeClr val="tx1"/>
            </a:solidFill>
            <a:miter lim="800000"/>
            <a:headEnd/>
            <a:tailEnd/>
          </a:ln>
        </p:spPr>
        <p:txBody>
          <a:bodyPr anchor="ctr" anchorCtr="1"/>
          <a:lstStyle/>
          <a:p>
            <a:pPr eaLnBrk="1" hangingPunct="1">
              <a:spcBef>
                <a:spcPct val="0"/>
              </a:spcBef>
            </a:pPr>
            <a:r>
              <a:rPr lang="de-DE"/>
              <a:t>01.01.</a:t>
            </a:r>
          </a:p>
        </p:txBody>
      </p:sp>
      <p:sp>
        <p:nvSpPr>
          <p:cNvPr id="22545" name="AutoShape 15"/>
          <p:cNvSpPr>
            <a:spLocks noChangeArrowheads="1"/>
          </p:cNvSpPr>
          <p:nvPr/>
        </p:nvSpPr>
        <p:spPr bwMode="auto">
          <a:xfrm>
            <a:off x="685800" y="3505200"/>
            <a:ext cx="1371600" cy="647700"/>
          </a:xfrm>
          <a:prstGeom prst="flowChartMultidocument">
            <a:avLst/>
          </a:prstGeom>
          <a:solidFill>
            <a:srgbClr val="CCFFFF"/>
          </a:solidFill>
          <a:ln w="9525">
            <a:solidFill>
              <a:srgbClr val="000000"/>
            </a:solidFill>
            <a:miter lim="800000"/>
            <a:headEnd/>
            <a:tailEnd/>
          </a:ln>
        </p:spPr>
        <p:txBody>
          <a:bodyPr/>
          <a:lstStyle/>
          <a:p>
            <a:pPr eaLnBrk="1" hangingPunct="1">
              <a:spcBef>
                <a:spcPct val="0"/>
              </a:spcBef>
            </a:pPr>
            <a:endParaRPr lang="de-DE" sz="2400" b="0">
              <a:latin typeface="Times New Roman" pitchFamily="18" charset="0"/>
            </a:endParaRPr>
          </a:p>
        </p:txBody>
      </p:sp>
      <p:sp>
        <p:nvSpPr>
          <p:cNvPr id="22546" name="Line 16"/>
          <p:cNvSpPr>
            <a:spLocks noChangeShapeType="1"/>
          </p:cNvSpPr>
          <p:nvPr/>
        </p:nvSpPr>
        <p:spPr bwMode="auto">
          <a:xfrm flipV="1">
            <a:off x="381000" y="2362200"/>
            <a:ext cx="1905000" cy="0"/>
          </a:xfrm>
          <a:prstGeom prst="line">
            <a:avLst/>
          </a:prstGeom>
          <a:noFill/>
          <a:ln w="19050">
            <a:solidFill>
              <a:schemeClr val="tx1"/>
            </a:solidFill>
            <a:round/>
            <a:headEnd/>
            <a:tailEnd/>
          </a:ln>
        </p:spPr>
        <p:txBody>
          <a:bodyPr/>
          <a:lstStyle/>
          <a:p>
            <a:endParaRPr lang="de-DE"/>
          </a:p>
        </p:txBody>
      </p:sp>
      <p:sp>
        <p:nvSpPr>
          <p:cNvPr id="22547" name="Line 17"/>
          <p:cNvSpPr>
            <a:spLocks noChangeShapeType="1"/>
          </p:cNvSpPr>
          <p:nvPr/>
        </p:nvSpPr>
        <p:spPr bwMode="auto">
          <a:xfrm flipH="1">
            <a:off x="1371600" y="2362200"/>
            <a:ext cx="0" cy="762000"/>
          </a:xfrm>
          <a:prstGeom prst="line">
            <a:avLst/>
          </a:prstGeom>
          <a:noFill/>
          <a:ln w="19050">
            <a:solidFill>
              <a:schemeClr val="tx1"/>
            </a:solidFill>
            <a:round/>
            <a:headEnd/>
            <a:tailEnd/>
          </a:ln>
        </p:spPr>
        <p:txBody>
          <a:bodyPr/>
          <a:lstStyle/>
          <a:p>
            <a:endParaRPr lang="de-DE"/>
          </a:p>
        </p:txBody>
      </p:sp>
      <p:sp>
        <p:nvSpPr>
          <p:cNvPr id="22548" name="Text Box 18"/>
          <p:cNvSpPr txBox="1">
            <a:spLocks noChangeArrowheads="1"/>
          </p:cNvSpPr>
          <p:nvPr/>
        </p:nvSpPr>
        <p:spPr bwMode="auto">
          <a:xfrm>
            <a:off x="762000" y="3657600"/>
            <a:ext cx="1219200" cy="304800"/>
          </a:xfrm>
          <a:prstGeom prst="rect">
            <a:avLst/>
          </a:prstGeom>
          <a:noFill/>
          <a:ln w="9525">
            <a:noFill/>
            <a:miter lim="800000"/>
            <a:headEnd/>
            <a:tailEnd/>
          </a:ln>
        </p:spPr>
        <p:txBody>
          <a:bodyPr>
            <a:spAutoFit/>
          </a:bodyPr>
          <a:lstStyle/>
          <a:p>
            <a:pPr eaLnBrk="1" hangingPunct="1">
              <a:spcBef>
                <a:spcPct val="0"/>
              </a:spcBef>
            </a:pPr>
            <a:r>
              <a:rPr lang="de-DE"/>
              <a:t>INVENTAR</a:t>
            </a:r>
            <a:endParaRPr lang="de-DE" sz="2400" b="0">
              <a:latin typeface="Times New Roman" pitchFamily="18" charset="0"/>
            </a:endParaRPr>
          </a:p>
        </p:txBody>
      </p:sp>
      <p:sp>
        <p:nvSpPr>
          <p:cNvPr id="22549" name="Text Box 19"/>
          <p:cNvSpPr txBox="1">
            <a:spLocks noChangeArrowheads="1"/>
          </p:cNvSpPr>
          <p:nvPr/>
        </p:nvSpPr>
        <p:spPr bwMode="auto">
          <a:xfrm>
            <a:off x="6172200" y="6400800"/>
            <a:ext cx="1066800" cy="304800"/>
          </a:xfrm>
          <a:prstGeom prst="rect">
            <a:avLst/>
          </a:prstGeom>
          <a:solidFill>
            <a:srgbClr val="FFFFFF"/>
          </a:solidFill>
          <a:ln w="9525">
            <a:solidFill>
              <a:schemeClr val="tx1"/>
            </a:solidFill>
            <a:miter lim="800000"/>
            <a:headEnd/>
            <a:tailEnd/>
          </a:ln>
        </p:spPr>
        <p:txBody>
          <a:bodyPr anchor="ctr" anchorCtr="1"/>
          <a:lstStyle/>
          <a:p>
            <a:pPr algn="ctr" eaLnBrk="1" hangingPunct="1">
              <a:spcBef>
                <a:spcPct val="0"/>
              </a:spcBef>
            </a:pPr>
            <a:r>
              <a:rPr lang="de-DE"/>
              <a:t>31.12.</a:t>
            </a:r>
          </a:p>
        </p:txBody>
      </p:sp>
      <p:sp>
        <p:nvSpPr>
          <p:cNvPr id="226324" name="Text Box 20"/>
          <p:cNvSpPr txBox="1">
            <a:spLocks noChangeArrowheads="1"/>
          </p:cNvSpPr>
          <p:nvPr/>
        </p:nvSpPr>
        <p:spPr bwMode="auto">
          <a:xfrm>
            <a:off x="2895600" y="3505200"/>
            <a:ext cx="3124200" cy="381000"/>
          </a:xfrm>
          <a:prstGeom prst="rect">
            <a:avLst/>
          </a:prstGeom>
          <a:solidFill>
            <a:srgbClr val="BDDEFF"/>
          </a:solidFill>
          <a:ln w="9525">
            <a:solidFill>
              <a:srgbClr val="000000"/>
            </a:solidFill>
            <a:miter lim="800000"/>
            <a:headEnd/>
            <a:tailEnd/>
          </a:ln>
          <a:effectLst>
            <a:outerShdw dist="35921" dir="2700000" algn="ctr" rotWithShape="0">
              <a:srgbClr val="808080"/>
            </a:outerShdw>
          </a:effectLst>
        </p:spPr>
        <p:txBody>
          <a:bodyPr anchor="ctr" anchorCtr="1"/>
          <a:lstStyle/>
          <a:p>
            <a:pPr algn="ctr" eaLnBrk="1" hangingPunct="1">
              <a:spcBef>
                <a:spcPct val="0"/>
              </a:spcBef>
              <a:defRPr/>
            </a:pPr>
            <a:r>
              <a:rPr lang="de-DE" b="0"/>
              <a:t>Zeitraumbezogene Abbildung</a:t>
            </a:r>
          </a:p>
        </p:txBody>
      </p:sp>
      <p:sp>
        <p:nvSpPr>
          <p:cNvPr id="22551" name="Line 21"/>
          <p:cNvSpPr>
            <a:spLocks noChangeShapeType="1"/>
          </p:cNvSpPr>
          <p:nvPr/>
        </p:nvSpPr>
        <p:spPr bwMode="auto">
          <a:xfrm flipV="1">
            <a:off x="3124200" y="3962400"/>
            <a:ext cx="0" cy="1600200"/>
          </a:xfrm>
          <a:prstGeom prst="line">
            <a:avLst/>
          </a:prstGeom>
          <a:noFill/>
          <a:ln w="38100">
            <a:solidFill>
              <a:srgbClr val="FF0000"/>
            </a:solidFill>
            <a:round/>
            <a:headEnd/>
            <a:tailEnd type="triangle" w="med" len="med"/>
          </a:ln>
        </p:spPr>
        <p:txBody>
          <a:bodyPr>
            <a:spAutoFit/>
          </a:bodyPr>
          <a:lstStyle/>
          <a:p>
            <a:endParaRPr lang="de-DE"/>
          </a:p>
        </p:txBody>
      </p:sp>
      <p:sp>
        <p:nvSpPr>
          <p:cNvPr id="22552" name="Line 22"/>
          <p:cNvSpPr>
            <a:spLocks noChangeShapeType="1"/>
          </p:cNvSpPr>
          <p:nvPr/>
        </p:nvSpPr>
        <p:spPr bwMode="auto">
          <a:xfrm flipV="1">
            <a:off x="3886200" y="3962400"/>
            <a:ext cx="0" cy="1066800"/>
          </a:xfrm>
          <a:prstGeom prst="line">
            <a:avLst/>
          </a:prstGeom>
          <a:noFill/>
          <a:ln w="38100">
            <a:solidFill>
              <a:srgbClr val="FF0000"/>
            </a:solidFill>
            <a:round/>
            <a:headEnd/>
            <a:tailEnd type="triangle" w="med" len="med"/>
          </a:ln>
        </p:spPr>
        <p:txBody>
          <a:bodyPr>
            <a:spAutoFit/>
          </a:bodyPr>
          <a:lstStyle/>
          <a:p>
            <a:endParaRPr lang="de-DE"/>
          </a:p>
        </p:txBody>
      </p:sp>
      <p:sp>
        <p:nvSpPr>
          <p:cNvPr id="22553" name="Line 23"/>
          <p:cNvSpPr>
            <a:spLocks noChangeShapeType="1"/>
          </p:cNvSpPr>
          <p:nvPr/>
        </p:nvSpPr>
        <p:spPr bwMode="auto">
          <a:xfrm flipV="1">
            <a:off x="4724400" y="3962400"/>
            <a:ext cx="0" cy="1066800"/>
          </a:xfrm>
          <a:prstGeom prst="line">
            <a:avLst/>
          </a:prstGeom>
          <a:noFill/>
          <a:ln w="38100">
            <a:solidFill>
              <a:srgbClr val="FF0000"/>
            </a:solidFill>
            <a:round/>
            <a:headEnd/>
            <a:tailEnd type="triangle" w="med" len="med"/>
          </a:ln>
        </p:spPr>
        <p:txBody>
          <a:bodyPr>
            <a:spAutoFit/>
          </a:bodyPr>
          <a:lstStyle/>
          <a:p>
            <a:endParaRPr lang="de-DE"/>
          </a:p>
        </p:txBody>
      </p:sp>
      <p:sp>
        <p:nvSpPr>
          <p:cNvPr id="22554" name="Line 24"/>
          <p:cNvSpPr>
            <a:spLocks noChangeShapeType="1"/>
          </p:cNvSpPr>
          <p:nvPr/>
        </p:nvSpPr>
        <p:spPr bwMode="auto">
          <a:xfrm flipV="1">
            <a:off x="5562600" y="3962400"/>
            <a:ext cx="0" cy="1600200"/>
          </a:xfrm>
          <a:prstGeom prst="line">
            <a:avLst/>
          </a:prstGeom>
          <a:noFill/>
          <a:ln w="38100">
            <a:solidFill>
              <a:srgbClr val="FF0000"/>
            </a:solidFill>
            <a:round/>
            <a:headEnd/>
            <a:tailEnd type="triangle" w="med" len="med"/>
          </a:ln>
        </p:spPr>
        <p:txBody>
          <a:bodyPr>
            <a:spAutoFit/>
          </a:bodyPr>
          <a:lstStyle/>
          <a:p>
            <a:endParaRPr lang="de-DE"/>
          </a:p>
        </p:txBody>
      </p:sp>
      <p:sp>
        <p:nvSpPr>
          <p:cNvPr id="226329" name="Text Box 25"/>
          <p:cNvSpPr txBox="1">
            <a:spLocks noChangeArrowheads="1"/>
          </p:cNvSpPr>
          <p:nvPr/>
        </p:nvSpPr>
        <p:spPr bwMode="auto">
          <a:xfrm>
            <a:off x="6324600" y="2057400"/>
            <a:ext cx="2057400" cy="1028700"/>
          </a:xfrm>
          <a:prstGeom prst="rect">
            <a:avLst/>
          </a:prstGeom>
          <a:solidFill>
            <a:srgbClr val="FFE4C9"/>
          </a:solidFill>
          <a:ln w="9525">
            <a:solidFill>
              <a:srgbClr val="000000"/>
            </a:solidFill>
            <a:miter lim="800000"/>
            <a:headEnd/>
            <a:tailEnd/>
          </a:ln>
          <a:effectLst>
            <a:outerShdw dist="107763" dir="2700000" algn="ctr" rotWithShape="0">
              <a:srgbClr val="808080"/>
            </a:outerShdw>
          </a:effectLst>
        </p:spPr>
        <p:txBody>
          <a:bodyPr/>
          <a:lstStyle/>
          <a:p>
            <a:pPr algn="ctr" eaLnBrk="1" hangingPunct="1">
              <a:spcBef>
                <a:spcPct val="0"/>
              </a:spcBef>
              <a:defRPr/>
            </a:pPr>
            <a:r>
              <a:rPr lang="de-DE" sz="1600" i="1"/>
              <a:t>Schlussbilanz</a:t>
            </a:r>
            <a:endParaRPr lang="de-DE" sz="1600" b="0" i="1"/>
          </a:p>
          <a:p>
            <a:pPr algn="ctr" eaLnBrk="1" hangingPunct="1">
              <a:spcBef>
                <a:spcPct val="0"/>
              </a:spcBef>
              <a:defRPr/>
            </a:pPr>
            <a:endParaRPr lang="de-DE" b="0" i="1"/>
          </a:p>
          <a:p>
            <a:pPr algn="ctr" eaLnBrk="1" hangingPunct="1">
              <a:spcBef>
                <a:spcPct val="0"/>
              </a:spcBef>
              <a:defRPr/>
            </a:pPr>
            <a:r>
              <a:rPr lang="de-DE"/>
              <a:t>Vermögen       Kapital</a:t>
            </a:r>
          </a:p>
        </p:txBody>
      </p:sp>
      <p:sp>
        <p:nvSpPr>
          <p:cNvPr id="226330" name="Line 26"/>
          <p:cNvSpPr>
            <a:spLocks noChangeShapeType="1"/>
          </p:cNvSpPr>
          <p:nvPr/>
        </p:nvSpPr>
        <p:spPr bwMode="auto">
          <a:xfrm flipV="1">
            <a:off x="7391400" y="3124200"/>
            <a:ext cx="0" cy="1931988"/>
          </a:xfrm>
          <a:prstGeom prst="line">
            <a:avLst/>
          </a:prstGeom>
          <a:noFill/>
          <a:ln w="28575">
            <a:solidFill>
              <a:srgbClr val="000000"/>
            </a:solidFill>
            <a:round/>
            <a:headEnd/>
            <a:tailEnd type="triangle" w="med" len="med"/>
          </a:ln>
        </p:spPr>
        <p:txBody>
          <a:bodyPr/>
          <a:lstStyle/>
          <a:p>
            <a:endParaRPr lang="de-DE"/>
          </a:p>
        </p:txBody>
      </p:sp>
      <p:sp>
        <p:nvSpPr>
          <p:cNvPr id="226331" name="Text Box 27"/>
          <p:cNvSpPr txBox="1">
            <a:spLocks noChangeArrowheads="1"/>
          </p:cNvSpPr>
          <p:nvPr/>
        </p:nvSpPr>
        <p:spPr bwMode="auto">
          <a:xfrm>
            <a:off x="6477000" y="4876800"/>
            <a:ext cx="1752600" cy="511175"/>
          </a:xfrm>
          <a:prstGeom prst="rect">
            <a:avLst/>
          </a:prstGeom>
          <a:solidFill>
            <a:srgbClr val="D7FFFF"/>
          </a:solidFill>
          <a:ln w="9525">
            <a:solidFill>
              <a:srgbClr val="000000"/>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b="0"/>
              <a:t>Stichtagsbezogene</a:t>
            </a:r>
          </a:p>
          <a:p>
            <a:pPr algn="ctr" eaLnBrk="1" hangingPunct="1">
              <a:spcBef>
                <a:spcPct val="0"/>
              </a:spcBef>
              <a:defRPr/>
            </a:pPr>
            <a:r>
              <a:rPr lang="de-DE" b="0"/>
              <a:t>Abbildung</a:t>
            </a:r>
          </a:p>
        </p:txBody>
      </p:sp>
      <p:sp>
        <p:nvSpPr>
          <p:cNvPr id="226332" name="Text Box 28"/>
          <p:cNvSpPr txBox="1">
            <a:spLocks noChangeArrowheads="1"/>
          </p:cNvSpPr>
          <p:nvPr/>
        </p:nvSpPr>
        <p:spPr bwMode="auto">
          <a:xfrm>
            <a:off x="6629400" y="4343400"/>
            <a:ext cx="1371600" cy="434975"/>
          </a:xfrm>
          <a:prstGeom prst="rect">
            <a:avLst/>
          </a:prstGeom>
          <a:solidFill>
            <a:srgbClr val="D7FFFF"/>
          </a:solidFill>
          <a:ln w="9525">
            <a:solidFill>
              <a:srgbClr val="000000"/>
            </a:solidFill>
            <a:miter lim="800000"/>
            <a:headEnd/>
            <a:tailEnd/>
          </a:ln>
          <a:effectLst>
            <a:outerShdw dist="35921" dir="2700000" algn="ctr" rotWithShape="0">
              <a:srgbClr val="808080"/>
            </a:outerShdw>
          </a:effectLst>
        </p:spPr>
        <p:txBody>
          <a:bodyPr anchor="ctr" anchorCtr="1"/>
          <a:lstStyle/>
          <a:p>
            <a:pPr algn="ctr" eaLnBrk="1" hangingPunct="1">
              <a:spcBef>
                <a:spcPct val="0"/>
              </a:spcBef>
              <a:defRPr/>
            </a:pPr>
            <a:r>
              <a:rPr lang="de-DE"/>
              <a:t>INVENTUR</a:t>
            </a:r>
          </a:p>
        </p:txBody>
      </p:sp>
      <p:sp>
        <p:nvSpPr>
          <p:cNvPr id="226333" name="AutoShape 29"/>
          <p:cNvSpPr>
            <a:spLocks noChangeArrowheads="1"/>
          </p:cNvSpPr>
          <p:nvPr/>
        </p:nvSpPr>
        <p:spPr bwMode="auto">
          <a:xfrm>
            <a:off x="6705600" y="3505200"/>
            <a:ext cx="1371600" cy="647700"/>
          </a:xfrm>
          <a:prstGeom prst="flowChartMultidocument">
            <a:avLst/>
          </a:prstGeom>
          <a:solidFill>
            <a:srgbClr val="CCFFFF"/>
          </a:solidFill>
          <a:ln w="9525">
            <a:solidFill>
              <a:srgbClr val="000000"/>
            </a:solidFill>
            <a:miter lim="800000"/>
            <a:headEnd/>
            <a:tailEnd/>
          </a:ln>
        </p:spPr>
        <p:txBody>
          <a:bodyPr/>
          <a:lstStyle/>
          <a:p>
            <a:pPr eaLnBrk="1" hangingPunct="1">
              <a:spcBef>
                <a:spcPct val="0"/>
              </a:spcBef>
            </a:pPr>
            <a:endParaRPr lang="de-DE" sz="2400" b="0">
              <a:latin typeface="Times New Roman" pitchFamily="18" charset="0"/>
            </a:endParaRPr>
          </a:p>
        </p:txBody>
      </p:sp>
      <p:sp>
        <p:nvSpPr>
          <p:cNvPr id="226334" name="Line 30"/>
          <p:cNvSpPr>
            <a:spLocks noChangeShapeType="1"/>
          </p:cNvSpPr>
          <p:nvPr/>
        </p:nvSpPr>
        <p:spPr bwMode="auto">
          <a:xfrm flipV="1">
            <a:off x="6400800" y="2362200"/>
            <a:ext cx="1905000" cy="0"/>
          </a:xfrm>
          <a:prstGeom prst="line">
            <a:avLst/>
          </a:prstGeom>
          <a:noFill/>
          <a:ln w="19050">
            <a:solidFill>
              <a:schemeClr val="tx1"/>
            </a:solidFill>
            <a:round/>
            <a:headEnd/>
            <a:tailEnd/>
          </a:ln>
        </p:spPr>
        <p:txBody>
          <a:bodyPr/>
          <a:lstStyle/>
          <a:p>
            <a:endParaRPr lang="de-DE"/>
          </a:p>
        </p:txBody>
      </p:sp>
      <p:sp>
        <p:nvSpPr>
          <p:cNvPr id="226335" name="Line 31"/>
          <p:cNvSpPr>
            <a:spLocks noChangeShapeType="1"/>
          </p:cNvSpPr>
          <p:nvPr/>
        </p:nvSpPr>
        <p:spPr bwMode="auto">
          <a:xfrm flipH="1">
            <a:off x="7391400" y="2362200"/>
            <a:ext cx="0" cy="762000"/>
          </a:xfrm>
          <a:prstGeom prst="line">
            <a:avLst/>
          </a:prstGeom>
          <a:noFill/>
          <a:ln w="19050">
            <a:solidFill>
              <a:schemeClr val="tx1"/>
            </a:solidFill>
            <a:round/>
            <a:headEnd/>
            <a:tailEnd/>
          </a:ln>
        </p:spPr>
        <p:txBody>
          <a:bodyPr/>
          <a:lstStyle/>
          <a:p>
            <a:endParaRPr lang="de-DE"/>
          </a:p>
        </p:txBody>
      </p:sp>
      <p:sp>
        <p:nvSpPr>
          <p:cNvPr id="226336" name="Text Box 32"/>
          <p:cNvSpPr txBox="1">
            <a:spLocks noChangeArrowheads="1"/>
          </p:cNvSpPr>
          <p:nvPr/>
        </p:nvSpPr>
        <p:spPr bwMode="auto">
          <a:xfrm>
            <a:off x="6781800" y="3657600"/>
            <a:ext cx="1219200" cy="304800"/>
          </a:xfrm>
          <a:prstGeom prst="rect">
            <a:avLst/>
          </a:prstGeom>
          <a:noFill/>
          <a:ln w="9525">
            <a:noFill/>
            <a:miter lim="800000"/>
            <a:headEnd/>
            <a:tailEnd/>
          </a:ln>
        </p:spPr>
        <p:txBody>
          <a:bodyPr>
            <a:spAutoFit/>
          </a:bodyPr>
          <a:lstStyle/>
          <a:p>
            <a:pPr eaLnBrk="1" hangingPunct="1">
              <a:spcBef>
                <a:spcPct val="0"/>
              </a:spcBef>
            </a:pPr>
            <a:r>
              <a:rPr lang="de-DE"/>
              <a:t>INVENTAR</a:t>
            </a:r>
            <a:endParaRPr lang="de-DE" b="0"/>
          </a:p>
        </p:txBody>
      </p:sp>
      <p:sp>
        <p:nvSpPr>
          <p:cNvPr id="226337" name="Text Box 33"/>
          <p:cNvSpPr txBox="1">
            <a:spLocks noChangeArrowheads="1"/>
          </p:cNvSpPr>
          <p:nvPr/>
        </p:nvSpPr>
        <p:spPr bwMode="auto">
          <a:xfrm>
            <a:off x="6324600" y="381000"/>
            <a:ext cx="2057400" cy="1295400"/>
          </a:xfrm>
          <a:prstGeom prst="rect">
            <a:avLst/>
          </a:prstGeom>
          <a:solidFill>
            <a:srgbClr val="CBE5FF"/>
          </a:solidFill>
          <a:ln w="9525">
            <a:solidFill>
              <a:srgbClr val="000000"/>
            </a:solidFill>
            <a:miter lim="800000"/>
            <a:headEnd/>
            <a:tailEnd/>
          </a:ln>
          <a:effectLst>
            <a:outerShdw dist="35921" dir="2700000" algn="ctr" rotWithShape="0">
              <a:srgbClr val="808080"/>
            </a:outerShdw>
          </a:effectLst>
        </p:spPr>
        <p:txBody>
          <a:bodyPr/>
          <a:lstStyle/>
          <a:p>
            <a:pPr algn="ctr" eaLnBrk="1" hangingPunct="1">
              <a:spcBef>
                <a:spcPct val="0"/>
              </a:spcBef>
              <a:defRPr/>
            </a:pPr>
            <a:r>
              <a:rPr lang="de-DE" i="1"/>
              <a:t>GuV-Rechnung</a:t>
            </a:r>
            <a:endParaRPr lang="de-DE" sz="2400" b="0" i="1">
              <a:latin typeface="Times New Roman" pitchFamily="18" charset="0"/>
            </a:endParaRPr>
          </a:p>
          <a:p>
            <a:pPr algn="ctr" eaLnBrk="1" hangingPunct="1">
              <a:spcBef>
                <a:spcPct val="0"/>
              </a:spcBef>
              <a:defRPr/>
            </a:pPr>
            <a:endParaRPr lang="de-DE" b="0">
              <a:latin typeface="Times New Roman" pitchFamily="18" charset="0"/>
            </a:endParaRPr>
          </a:p>
          <a:p>
            <a:pPr eaLnBrk="1" hangingPunct="1">
              <a:spcBef>
                <a:spcPct val="0"/>
              </a:spcBef>
              <a:defRPr/>
            </a:pPr>
            <a:endParaRPr lang="de-DE" sz="2000" b="0">
              <a:latin typeface="Times New Roman" pitchFamily="18" charset="0"/>
            </a:endParaRPr>
          </a:p>
        </p:txBody>
      </p:sp>
      <p:sp>
        <p:nvSpPr>
          <p:cNvPr id="226338" name="Text Box 34"/>
          <p:cNvSpPr txBox="1">
            <a:spLocks noChangeArrowheads="1"/>
          </p:cNvSpPr>
          <p:nvPr/>
        </p:nvSpPr>
        <p:spPr bwMode="auto">
          <a:xfrm>
            <a:off x="6324600" y="685800"/>
            <a:ext cx="1066800" cy="533400"/>
          </a:xfrm>
          <a:prstGeom prst="rect">
            <a:avLst/>
          </a:prstGeom>
          <a:solidFill>
            <a:srgbClr val="E9E9E9"/>
          </a:solidFill>
          <a:ln w="9525">
            <a:solidFill>
              <a:schemeClr val="tx1"/>
            </a:solidFill>
            <a:miter lim="800000"/>
            <a:headEnd/>
            <a:tailEnd/>
          </a:ln>
        </p:spPr>
        <p:txBody>
          <a:bodyPr anchor="ctr" anchorCtr="1"/>
          <a:lstStyle/>
          <a:p>
            <a:pPr eaLnBrk="1" hangingPunct="1">
              <a:spcBef>
                <a:spcPct val="0"/>
              </a:spcBef>
            </a:pPr>
            <a:r>
              <a:rPr lang="de-DE"/>
              <a:t>Aufwand</a:t>
            </a:r>
          </a:p>
        </p:txBody>
      </p:sp>
      <p:sp>
        <p:nvSpPr>
          <p:cNvPr id="226339" name="Text Box 35"/>
          <p:cNvSpPr txBox="1">
            <a:spLocks noChangeArrowheads="1"/>
          </p:cNvSpPr>
          <p:nvPr/>
        </p:nvSpPr>
        <p:spPr bwMode="auto">
          <a:xfrm>
            <a:off x="7391400" y="685800"/>
            <a:ext cx="990600" cy="990600"/>
          </a:xfrm>
          <a:prstGeom prst="rect">
            <a:avLst/>
          </a:prstGeom>
          <a:solidFill>
            <a:srgbClr val="FFFF99"/>
          </a:solidFill>
          <a:ln w="9525">
            <a:solidFill>
              <a:schemeClr val="tx1"/>
            </a:solidFill>
            <a:miter lim="800000"/>
            <a:headEnd/>
            <a:tailEnd/>
          </a:ln>
        </p:spPr>
        <p:txBody>
          <a:bodyPr/>
          <a:lstStyle/>
          <a:p>
            <a:pPr algn="ctr" eaLnBrk="1" hangingPunct="1">
              <a:spcBef>
                <a:spcPct val="0"/>
              </a:spcBef>
            </a:pPr>
            <a:endParaRPr lang="de-DE"/>
          </a:p>
          <a:p>
            <a:pPr algn="ctr" eaLnBrk="1" hangingPunct="1">
              <a:spcBef>
                <a:spcPct val="0"/>
              </a:spcBef>
            </a:pPr>
            <a:r>
              <a:rPr lang="de-DE"/>
              <a:t>Ertrag</a:t>
            </a:r>
          </a:p>
        </p:txBody>
      </p:sp>
      <p:sp>
        <p:nvSpPr>
          <p:cNvPr id="226340" name="Text Box 36"/>
          <p:cNvSpPr txBox="1">
            <a:spLocks noChangeArrowheads="1"/>
          </p:cNvSpPr>
          <p:nvPr/>
        </p:nvSpPr>
        <p:spPr bwMode="auto">
          <a:xfrm>
            <a:off x="6324600" y="1219200"/>
            <a:ext cx="1066800" cy="457200"/>
          </a:xfrm>
          <a:prstGeom prst="rect">
            <a:avLst/>
          </a:prstGeom>
          <a:solidFill>
            <a:srgbClr val="CCFFCC"/>
          </a:solidFill>
          <a:ln w="9525">
            <a:solidFill>
              <a:schemeClr val="tx1"/>
            </a:solidFill>
            <a:miter lim="800000"/>
            <a:headEnd/>
            <a:tailEnd/>
          </a:ln>
        </p:spPr>
        <p:txBody>
          <a:bodyPr anchor="ctr"/>
          <a:lstStyle/>
          <a:p>
            <a:pPr eaLnBrk="1" hangingPunct="1">
              <a:spcBef>
                <a:spcPct val="0"/>
              </a:spcBef>
            </a:pPr>
            <a:r>
              <a:rPr lang="de-DE"/>
              <a:t>Erfolg (G)</a:t>
            </a:r>
          </a:p>
        </p:txBody>
      </p:sp>
      <p:sp>
        <p:nvSpPr>
          <p:cNvPr id="226342" name="Text Box 38"/>
          <p:cNvSpPr txBox="1">
            <a:spLocks noChangeArrowheads="1"/>
          </p:cNvSpPr>
          <p:nvPr/>
        </p:nvSpPr>
        <p:spPr bwMode="auto">
          <a:xfrm>
            <a:off x="3276600" y="1676400"/>
            <a:ext cx="1981200" cy="314325"/>
          </a:xfrm>
          <a:prstGeom prst="rect">
            <a:avLst/>
          </a:prstGeom>
          <a:solidFill>
            <a:srgbClr val="EDFFB9"/>
          </a:solidFill>
          <a:ln w="9525">
            <a:solidFill>
              <a:schemeClr val="tx1"/>
            </a:solidFill>
            <a:miter lim="800000"/>
            <a:headEnd/>
            <a:tailEnd/>
          </a:ln>
          <a:effectLst>
            <a:outerShdw dist="35921" dir="2700000" algn="ctr" rotWithShape="0">
              <a:schemeClr val="bg2"/>
            </a:outerShdw>
          </a:effectLst>
        </p:spPr>
        <p:txBody>
          <a:bodyPr anchor="ctr" anchorCtr="1">
            <a:spAutoFit/>
          </a:bodyPr>
          <a:lstStyle/>
          <a:p>
            <a:pPr eaLnBrk="1" hangingPunct="1">
              <a:spcBef>
                <a:spcPct val="0"/>
              </a:spcBef>
              <a:defRPr/>
            </a:pPr>
            <a:r>
              <a:rPr lang="de-DE"/>
              <a:t>Finanzbuchführung</a:t>
            </a:r>
          </a:p>
        </p:txBody>
      </p:sp>
      <p:sp>
        <p:nvSpPr>
          <p:cNvPr id="226343" name="Line 39"/>
          <p:cNvSpPr>
            <a:spLocks noChangeShapeType="1"/>
          </p:cNvSpPr>
          <p:nvPr/>
        </p:nvSpPr>
        <p:spPr bwMode="auto">
          <a:xfrm>
            <a:off x="5638800" y="609600"/>
            <a:ext cx="0" cy="1600200"/>
          </a:xfrm>
          <a:prstGeom prst="line">
            <a:avLst/>
          </a:prstGeom>
          <a:noFill/>
          <a:ln w="38100">
            <a:solidFill>
              <a:srgbClr val="FF0000"/>
            </a:solidFill>
            <a:round/>
            <a:headEnd/>
            <a:tailEnd/>
          </a:ln>
        </p:spPr>
        <p:txBody>
          <a:bodyPr>
            <a:spAutoFit/>
          </a:bodyPr>
          <a:lstStyle/>
          <a:p>
            <a:endParaRPr lang="de-DE"/>
          </a:p>
        </p:txBody>
      </p:sp>
      <p:sp>
        <p:nvSpPr>
          <p:cNvPr id="226344" name="Line 40"/>
          <p:cNvSpPr>
            <a:spLocks noChangeShapeType="1"/>
          </p:cNvSpPr>
          <p:nvPr/>
        </p:nvSpPr>
        <p:spPr bwMode="auto">
          <a:xfrm flipV="1">
            <a:off x="5029200" y="1143000"/>
            <a:ext cx="609600" cy="0"/>
          </a:xfrm>
          <a:prstGeom prst="line">
            <a:avLst/>
          </a:prstGeom>
          <a:noFill/>
          <a:ln w="38100">
            <a:solidFill>
              <a:srgbClr val="FF0000"/>
            </a:solidFill>
            <a:round/>
            <a:headEnd/>
            <a:tailEnd/>
          </a:ln>
        </p:spPr>
        <p:txBody>
          <a:bodyPr>
            <a:spAutoFit/>
          </a:bodyPr>
          <a:lstStyle/>
          <a:p>
            <a:endParaRPr lang="de-DE"/>
          </a:p>
        </p:txBody>
      </p:sp>
      <p:sp>
        <p:nvSpPr>
          <p:cNvPr id="226345" name="Line 41"/>
          <p:cNvSpPr>
            <a:spLocks noChangeShapeType="1"/>
          </p:cNvSpPr>
          <p:nvPr/>
        </p:nvSpPr>
        <p:spPr bwMode="auto">
          <a:xfrm flipV="1">
            <a:off x="5638800" y="609600"/>
            <a:ext cx="685800" cy="0"/>
          </a:xfrm>
          <a:prstGeom prst="line">
            <a:avLst/>
          </a:prstGeom>
          <a:noFill/>
          <a:ln w="38100">
            <a:solidFill>
              <a:srgbClr val="FF0000"/>
            </a:solidFill>
            <a:round/>
            <a:headEnd/>
            <a:tailEnd type="triangle" w="med" len="med"/>
          </a:ln>
        </p:spPr>
        <p:txBody>
          <a:bodyPr>
            <a:spAutoFit/>
          </a:bodyPr>
          <a:lstStyle/>
          <a:p>
            <a:endParaRPr lang="de-DE"/>
          </a:p>
        </p:txBody>
      </p:sp>
      <p:sp>
        <p:nvSpPr>
          <p:cNvPr id="226346" name="Line 42"/>
          <p:cNvSpPr>
            <a:spLocks noChangeShapeType="1"/>
          </p:cNvSpPr>
          <p:nvPr/>
        </p:nvSpPr>
        <p:spPr bwMode="auto">
          <a:xfrm flipV="1">
            <a:off x="5638800" y="2209800"/>
            <a:ext cx="685800" cy="0"/>
          </a:xfrm>
          <a:prstGeom prst="line">
            <a:avLst/>
          </a:prstGeom>
          <a:noFill/>
          <a:ln w="38100">
            <a:solidFill>
              <a:srgbClr val="FF0000"/>
            </a:solidFill>
            <a:round/>
            <a:headEnd/>
            <a:tailEnd type="triangle" w="med" len="med"/>
          </a:ln>
        </p:spPr>
        <p:txBody>
          <a:bodyPr>
            <a:spAutoFit/>
          </a:bodyPr>
          <a:lstStyle/>
          <a:p>
            <a:endParaRPr lang="de-DE"/>
          </a:p>
        </p:txBody>
      </p:sp>
      <p:sp>
        <p:nvSpPr>
          <p:cNvPr id="226347" name="Line 43"/>
          <p:cNvSpPr>
            <a:spLocks noChangeShapeType="1"/>
          </p:cNvSpPr>
          <p:nvPr/>
        </p:nvSpPr>
        <p:spPr bwMode="auto">
          <a:xfrm flipV="1">
            <a:off x="2438400" y="2514600"/>
            <a:ext cx="3886200" cy="0"/>
          </a:xfrm>
          <a:prstGeom prst="line">
            <a:avLst/>
          </a:prstGeom>
          <a:noFill/>
          <a:ln w="38100">
            <a:solidFill>
              <a:srgbClr val="0000FF"/>
            </a:solidFill>
            <a:round/>
            <a:headEnd type="triangle" w="med" len="med"/>
            <a:tailEnd type="triangle" w="med" len="med"/>
          </a:ln>
        </p:spPr>
        <p:txBody>
          <a:bodyPr>
            <a:spAutoFit/>
          </a:bodyPr>
          <a:lstStyle/>
          <a:p>
            <a:endParaRPr lang="de-DE"/>
          </a:p>
        </p:txBody>
      </p:sp>
      <p:sp>
        <p:nvSpPr>
          <p:cNvPr id="226348" name="Text Box 44"/>
          <p:cNvSpPr txBox="1">
            <a:spLocks noChangeArrowheads="1"/>
          </p:cNvSpPr>
          <p:nvPr/>
        </p:nvSpPr>
        <p:spPr bwMode="auto">
          <a:xfrm>
            <a:off x="2514600" y="2667000"/>
            <a:ext cx="1524000" cy="527050"/>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spAutoFit/>
          </a:bodyPr>
          <a:lstStyle/>
          <a:p>
            <a:pPr eaLnBrk="1" hangingPunct="1">
              <a:spcBef>
                <a:spcPct val="0"/>
              </a:spcBef>
              <a:defRPr/>
            </a:pPr>
            <a:r>
              <a:rPr lang="de-DE" b="0"/>
              <a:t>Eigernkapital-vergleich</a:t>
            </a:r>
          </a:p>
        </p:txBody>
      </p:sp>
      <p:sp>
        <p:nvSpPr>
          <p:cNvPr id="226349" name="Line 45"/>
          <p:cNvSpPr>
            <a:spLocks noChangeShapeType="1"/>
          </p:cNvSpPr>
          <p:nvPr/>
        </p:nvSpPr>
        <p:spPr bwMode="auto">
          <a:xfrm>
            <a:off x="3276600" y="2514600"/>
            <a:ext cx="0" cy="152400"/>
          </a:xfrm>
          <a:prstGeom prst="line">
            <a:avLst/>
          </a:prstGeom>
          <a:noFill/>
          <a:ln w="19050">
            <a:solidFill>
              <a:srgbClr val="0000FF"/>
            </a:solidFill>
            <a:round/>
            <a:headEnd/>
            <a:tailEnd/>
          </a:ln>
        </p:spPr>
        <p:txBody>
          <a:bodyPr>
            <a:spAutoFit/>
          </a:bodyPr>
          <a:lstStyle/>
          <a:p>
            <a:endParaRPr lang="de-DE"/>
          </a:p>
        </p:txBody>
      </p:sp>
      <p:sp>
        <p:nvSpPr>
          <p:cNvPr id="22575" name="Line 47"/>
          <p:cNvSpPr>
            <a:spLocks noChangeShapeType="1"/>
          </p:cNvSpPr>
          <p:nvPr/>
        </p:nvSpPr>
        <p:spPr bwMode="auto">
          <a:xfrm>
            <a:off x="2057400" y="5562600"/>
            <a:ext cx="1371600" cy="0"/>
          </a:xfrm>
          <a:prstGeom prst="line">
            <a:avLst/>
          </a:prstGeom>
          <a:noFill/>
          <a:ln w="76200">
            <a:solidFill>
              <a:srgbClr val="008000"/>
            </a:solidFill>
            <a:round/>
            <a:headEnd/>
            <a:tailEnd type="triangle" w="med" len="med"/>
          </a:ln>
        </p:spPr>
        <p:txBody>
          <a:bodyPr/>
          <a:lstStyle/>
          <a:p>
            <a:endParaRPr lang="de-DE"/>
          </a:p>
        </p:txBody>
      </p:sp>
      <p:sp>
        <p:nvSpPr>
          <p:cNvPr id="22576" name="Line 48"/>
          <p:cNvSpPr>
            <a:spLocks noChangeShapeType="1"/>
          </p:cNvSpPr>
          <p:nvPr/>
        </p:nvSpPr>
        <p:spPr bwMode="auto">
          <a:xfrm>
            <a:off x="5105400" y="5562600"/>
            <a:ext cx="1828800" cy="0"/>
          </a:xfrm>
          <a:prstGeom prst="line">
            <a:avLst/>
          </a:prstGeom>
          <a:noFill/>
          <a:ln w="76200">
            <a:solidFill>
              <a:srgbClr val="008000"/>
            </a:solidFill>
            <a:round/>
            <a:headEnd/>
            <a:tailEnd type="triangle" w="med" len="med"/>
          </a:ln>
        </p:spPr>
        <p:txBody>
          <a:bodyPr/>
          <a:lstStyle/>
          <a:p>
            <a:endParaRPr lang="de-DE"/>
          </a:p>
        </p:txBody>
      </p:sp>
      <p:sp>
        <p:nvSpPr>
          <p:cNvPr id="226353" name="Text Box 49"/>
          <p:cNvSpPr txBox="1">
            <a:spLocks noChangeArrowheads="1"/>
          </p:cNvSpPr>
          <p:nvPr/>
        </p:nvSpPr>
        <p:spPr bwMode="auto">
          <a:xfrm>
            <a:off x="2667000" y="4343400"/>
            <a:ext cx="1524000" cy="314325"/>
          </a:xfrm>
          <a:prstGeom prst="rect">
            <a:avLst/>
          </a:prstGeom>
          <a:solidFill>
            <a:srgbClr val="E9E9E9"/>
          </a:solidFill>
          <a:ln w="9525">
            <a:solidFill>
              <a:schemeClr val="tx1"/>
            </a:solidFill>
            <a:miter lim="800000"/>
            <a:headEnd/>
            <a:tailEnd/>
          </a:ln>
          <a:effectLst>
            <a:outerShdw dist="35921" dir="2700000" algn="ctr" rotWithShape="0">
              <a:schemeClr val="bg2"/>
            </a:outerShdw>
          </a:effectLst>
        </p:spPr>
        <p:txBody>
          <a:bodyPr>
            <a:spAutoFit/>
          </a:bodyPr>
          <a:lstStyle/>
          <a:p>
            <a:pPr algn="ctr" eaLnBrk="1" hangingPunct="1">
              <a:spcBef>
                <a:spcPct val="0"/>
              </a:spcBef>
              <a:defRPr/>
            </a:pPr>
            <a:r>
              <a:rPr lang="de-DE" b="0"/>
              <a:t>Aufwendungen</a:t>
            </a:r>
          </a:p>
        </p:txBody>
      </p:sp>
      <p:sp>
        <p:nvSpPr>
          <p:cNvPr id="226354" name="Text Box 50"/>
          <p:cNvSpPr txBox="1">
            <a:spLocks noChangeArrowheads="1"/>
          </p:cNvSpPr>
          <p:nvPr/>
        </p:nvSpPr>
        <p:spPr bwMode="auto">
          <a:xfrm>
            <a:off x="4495800" y="4343400"/>
            <a:ext cx="1524000" cy="314325"/>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spAutoFit/>
          </a:bodyPr>
          <a:lstStyle/>
          <a:p>
            <a:pPr algn="ctr" eaLnBrk="1" hangingPunct="1">
              <a:spcBef>
                <a:spcPct val="0"/>
              </a:spcBef>
              <a:defRPr/>
            </a:pPr>
            <a:r>
              <a:rPr lang="de-DE" b="0"/>
              <a:t>Erträge</a:t>
            </a:r>
          </a:p>
        </p:txBody>
      </p:sp>
      <p:sp>
        <p:nvSpPr>
          <p:cNvPr id="226355" name="Line 53"/>
          <p:cNvSpPr>
            <a:spLocks noChangeShapeType="1"/>
          </p:cNvSpPr>
          <p:nvPr/>
        </p:nvSpPr>
        <p:spPr bwMode="auto">
          <a:xfrm flipV="1">
            <a:off x="1371600" y="1828800"/>
            <a:ext cx="1905000" cy="0"/>
          </a:xfrm>
          <a:prstGeom prst="line">
            <a:avLst/>
          </a:prstGeom>
          <a:noFill/>
          <a:ln w="38100">
            <a:solidFill>
              <a:srgbClr val="FF0000"/>
            </a:solidFill>
            <a:round/>
            <a:headEnd/>
            <a:tailEnd type="triangle" w="med" len="med"/>
          </a:ln>
        </p:spPr>
        <p:txBody>
          <a:bodyPr>
            <a:spAutoFit/>
          </a:bodyPr>
          <a:lstStyle/>
          <a:p>
            <a:endParaRPr lang="de-DE"/>
          </a:p>
        </p:txBody>
      </p:sp>
      <p:sp>
        <p:nvSpPr>
          <p:cNvPr id="226356" name="Line 54"/>
          <p:cNvSpPr>
            <a:spLocks noChangeShapeType="1"/>
          </p:cNvSpPr>
          <p:nvPr/>
        </p:nvSpPr>
        <p:spPr bwMode="auto">
          <a:xfrm flipH="1" flipV="1">
            <a:off x="1371600" y="1828800"/>
            <a:ext cx="0" cy="304800"/>
          </a:xfrm>
          <a:prstGeom prst="line">
            <a:avLst/>
          </a:prstGeom>
          <a:noFill/>
          <a:ln w="38100">
            <a:solidFill>
              <a:srgbClr val="FF0000"/>
            </a:solidFill>
            <a:round/>
            <a:headEnd/>
            <a:tailEnd/>
          </a:ln>
        </p:spPr>
        <p:txBody>
          <a:bodyPr>
            <a:spAutoFit/>
          </a:bodyPr>
          <a:lstStyle/>
          <a:p>
            <a:endParaRPr lang="de-DE"/>
          </a:p>
        </p:txBody>
      </p:sp>
      <p:sp>
        <p:nvSpPr>
          <p:cNvPr id="226357" name="Text Box 55"/>
          <p:cNvSpPr txBox="1">
            <a:spLocks noChangeArrowheads="1"/>
          </p:cNvSpPr>
          <p:nvPr/>
        </p:nvSpPr>
        <p:spPr bwMode="auto">
          <a:xfrm>
            <a:off x="304800" y="5791200"/>
            <a:ext cx="990600" cy="342900"/>
          </a:xfrm>
          <a:prstGeom prst="rect">
            <a:avLst/>
          </a:prstGeom>
          <a:solidFill>
            <a:srgbClr val="E0E0E0"/>
          </a:solidFill>
          <a:ln w="9525">
            <a:solidFill>
              <a:srgbClr val="000000"/>
            </a:solidFill>
            <a:miter lim="800000"/>
            <a:headEnd/>
            <a:tailEnd/>
          </a:ln>
        </p:spPr>
        <p:txBody>
          <a:bodyPr anchor="ctr" anchorCtr="1"/>
          <a:lstStyle/>
          <a:p>
            <a:pPr algn="ctr" eaLnBrk="1" hangingPunct="1">
              <a:spcBef>
                <a:spcPct val="0"/>
              </a:spcBef>
            </a:pPr>
            <a:r>
              <a:rPr lang="de-DE"/>
              <a:t>Vorjahr</a:t>
            </a:r>
            <a:endParaRPr lang="de-DE" sz="2000" b="0">
              <a:latin typeface="Times New Roman" pitchFamily="18" charset="0"/>
            </a:endParaRPr>
          </a:p>
        </p:txBody>
      </p:sp>
      <p:pic>
        <p:nvPicPr>
          <p:cNvPr id="22582" name="Picture 56" descr="C:\Business_Studio\Archiv\Images\Images_neu\Buf_Dame-neu.bmp"/>
          <p:cNvPicPr>
            <a:picLocks noChangeAspect="1" noChangeArrowheads="1"/>
          </p:cNvPicPr>
          <p:nvPr/>
        </p:nvPicPr>
        <p:blipFill>
          <a:blip r:embed="rId4" cstate="print"/>
          <a:srcRect/>
          <a:stretch>
            <a:fillRect/>
          </a:stretch>
        </p:blipFill>
        <p:spPr bwMode="auto">
          <a:xfrm>
            <a:off x="3581400" y="533400"/>
            <a:ext cx="1524000" cy="1141413"/>
          </a:xfrm>
          <a:prstGeom prst="rect">
            <a:avLst/>
          </a:prstGeom>
          <a:noFill/>
          <a:ln w="9525">
            <a:solidFill>
              <a:schemeClr val="tx1"/>
            </a:solidFill>
            <a:miter lim="800000"/>
            <a:headEnd/>
            <a:tailEnd/>
          </a:ln>
        </p:spPr>
      </p:pic>
      <p:graphicFrame>
        <p:nvGraphicFramePr>
          <p:cNvPr id="22530" name="Object 58"/>
          <p:cNvGraphicFramePr>
            <a:graphicFrameLocks noChangeAspect="1"/>
          </p:cNvGraphicFramePr>
          <p:nvPr/>
        </p:nvGraphicFramePr>
        <p:xfrm>
          <a:off x="3429000" y="4953000"/>
          <a:ext cx="1905000" cy="1128713"/>
        </p:xfrm>
        <a:graphic>
          <a:graphicData uri="http://schemas.openxmlformats.org/presentationml/2006/ole">
            <p:oleObj spid="_x0000_s22530" name="Paint Shop Pro Image" r:id="rId5" imgW="5209756" imgH="3570732" progId="">
              <p:embed/>
            </p:oleObj>
          </a:graphicData>
        </a:graphic>
      </p:graphicFrame>
      <p:sp>
        <p:nvSpPr>
          <p:cNvPr id="226363" name="Text Box 59"/>
          <p:cNvSpPr txBox="1">
            <a:spLocks noChangeArrowheads="1"/>
          </p:cNvSpPr>
          <p:nvPr/>
        </p:nvSpPr>
        <p:spPr bwMode="auto">
          <a:xfrm>
            <a:off x="3429000" y="4953000"/>
            <a:ext cx="1371600" cy="274638"/>
          </a:xfrm>
          <a:prstGeom prst="rect">
            <a:avLst/>
          </a:prstGeom>
          <a:noFill/>
          <a:ln w="9525">
            <a:noFill/>
            <a:miter lim="800000"/>
            <a:headEnd/>
            <a:tailEnd/>
          </a:ln>
        </p:spPr>
        <p:txBody>
          <a:bodyPr>
            <a:spAutoFit/>
          </a:bodyPr>
          <a:lstStyle/>
          <a:p>
            <a:pPr eaLnBrk="1" hangingPunct="1"/>
            <a:r>
              <a:rPr lang="de-DE" sz="1200"/>
              <a:t>Unternehmen</a:t>
            </a:r>
            <a:endParaRPr lang="de-DE"/>
          </a:p>
        </p:txBody>
      </p:sp>
      <p:sp>
        <p:nvSpPr>
          <p:cNvPr id="22585" name="Textfeld 30"/>
          <p:cNvSpPr txBox="1">
            <a:spLocks noChangeArrowheads="1"/>
          </p:cNvSpPr>
          <p:nvPr/>
        </p:nvSpPr>
        <p:spPr bwMode="auto">
          <a:xfrm>
            <a:off x="0" y="115888"/>
            <a:ext cx="2133600" cy="517525"/>
          </a:xfrm>
          <a:prstGeom prst="rect">
            <a:avLst/>
          </a:prstGeom>
          <a:noFill/>
          <a:ln w="9525">
            <a:noFill/>
            <a:miter lim="800000"/>
            <a:headEnd/>
            <a:tailEnd/>
          </a:ln>
        </p:spPr>
        <p:txBody>
          <a:bodyPr>
            <a:spAutoFit/>
          </a:bodyPr>
          <a:lstStyle/>
          <a:p>
            <a:pPr eaLnBrk="1" hangingPunct="1"/>
            <a:r>
              <a:rPr lang="de-DE"/>
              <a:t>Einordnung der GuV-Rechnung</a:t>
            </a:r>
          </a:p>
        </p:txBody>
      </p:sp>
      <p:pic>
        <p:nvPicPr>
          <p:cNvPr id="22586" name="Picture 2" descr="C:\Users\SvK\AppData\Local\Microsoft\Windows\Temporary Internet Files\Content.IE5\S02DLFT7\paragraph-1485228_960_720[1].png"/>
          <p:cNvPicPr>
            <a:picLocks noChangeAspect="1" noChangeArrowheads="1"/>
          </p:cNvPicPr>
          <p:nvPr/>
        </p:nvPicPr>
        <p:blipFill>
          <a:blip r:embed="rId6" cstate="print"/>
          <a:srcRect/>
          <a:stretch>
            <a:fillRect/>
          </a:stretch>
        </p:blipFill>
        <p:spPr bwMode="auto">
          <a:xfrm>
            <a:off x="2362200" y="685800"/>
            <a:ext cx="685800" cy="685800"/>
          </a:xfrm>
          <a:prstGeom prst="rect">
            <a:avLst/>
          </a:prstGeom>
          <a:noFill/>
          <a:ln w="9525">
            <a:noFill/>
            <a:miter lim="800000"/>
            <a:headEnd/>
            <a:tailEnd/>
          </a:ln>
        </p:spPr>
      </p:pic>
      <p:sp>
        <p:nvSpPr>
          <p:cNvPr id="22587" name="Line 40"/>
          <p:cNvSpPr>
            <a:spLocks noChangeShapeType="1"/>
          </p:cNvSpPr>
          <p:nvPr/>
        </p:nvSpPr>
        <p:spPr bwMode="auto">
          <a:xfrm flipV="1">
            <a:off x="2971800" y="990600"/>
            <a:ext cx="609600" cy="0"/>
          </a:xfrm>
          <a:prstGeom prst="line">
            <a:avLst/>
          </a:prstGeom>
          <a:noFill/>
          <a:ln w="38100">
            <a:solidFill>
              <a:srgbClr val="FF0000"/>
            </a:solidFill>
            <a:round/>
            <a:headEnd/>
            <a:tailEnd type="triangle" w="med" len="med"/>
          </a:ln>
        </p:spPr>
        <p:txBody>
          <a:bodyPr>
            <a:spAutoFit/>
          </a:bodyPr>
          <a:lstStyle/>
          <a:p>
            <a:endParaRPr lang="de-DE"/>
          </a:p>
        </p:txBody>
      </p:sp>
      <p:sp>
        <p:nvSpPr>
          <p:cNvPr id="22588"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left)">
                                      <p:cBhvr>
                                        <p:cTn id="7" dur="500"/>
                                        <p:tgtEl>
                                          <p:spTgt spid="225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6363"/>
                                        </p:tgtEl>
                                        <p:attrNameLst>
                                          <p:attrName>style.visibility</p:attrName>
                                        </p:attrNameLst>
                                      </p:cBhvr>
                                      <p:to>
                                        <p:strVal val="visible"/>
                                      </p:to>
                                    </p:set>
                                    <p:animEffect transition="in" filter="wipe(left)">
                                      <p:cBhvr>
                                        <p:cTn id="11" dur="500"/>
                                        <p:tgtEl>
                                          <p:spTgt spid="22636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575"/>
                                        </p:tgtEl>
                                        <p:attrNameLst>
                                          <p:attrName>style.visibility</p:attrName>
                                        </p:attrNameLst>
                                      </p:cBhvr>
                                      <p:to>
                                        <p:strVal val="visible"/>
                                      </p:to>
                                    </p:set>
                                    <p:animEffect transition="in" filter="wipe(left)">
                                      <p:cBhvr>
                                        <p:cTn id="15" dur="500"/>
                                        <p:tgtEl>
                                          <p:spTgt spid="2257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576"/>
                                        </p:tgtEl>
                                        <p:attrNameLst>
                                          <p:attrName>style.visibility</p:attrName>
                                        </p:attrNameLst>
                                      </p:cBhvr>
                                      <p:to>
                                        <p:strVal val="visible"/>
                                      </p:to>
                                    </p:set>
                                    <p:animEffect transition="in" filter="wipe(left)">
                                      <p:cBhvr>
                                        <p:cTn id="19" dur="500"/>
                                        <p:tgtEl>
                                          <p:spTgt spid="2257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2536"/>
                                        </p:tgtEl>
                                        <p:attrNameLst>
                                          <p:attrName>style.visibility</p:attrName>
                                        </p:attrNameLst>
                                      </p:cBhvr>
                                      <p:to>
                                        <p:strVal val="visible"/>
                                      </p:to>
                                    </p:set>
                                    <p:animEffect transition="in" filter="wipe(up)">
                                      <p:cBhvr>
                                        <p:cTn id="23" dur="500"/>
                                        <p:tgtEl>
                                          <p:spTgt spid="22536"/>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2537"/>
                                        </p:tgtEl>
                                        <p:attrNameLst>
                                          <p:attrName>style.visibility</p:attrName>
                                        </p:attrNameLst>
                                      </p:cBhvr>
                                      <p:to>
                                        <p:strVal val="visible"/>
                                      </p:to>
                                    </p:set>
                                    <p:animEffect transition="in" filter="wipe(up)">
                                      <p:cBhvr>
                                        <p:cTn id="27" dur="500"/>
                                        <p:tgtEl>
                                          <p:spTgt spid="22537"/>
                                        </p:tgtEl>
                                      </p:cBhvr>
                                    </p:animEffect>
                                  </p:childTnLst>
                                </p:cTn>
                              </p:par>
                            </p:childTnLst>
                          </p:cTn>
                        </p:par>
                        <p:par>
                          <p:cTn id="28" fill="hold">
                            <p:stCondLst>
                              <p:cond delay="3000"/>
                            </p:stCondLst>
                            <p:childTnLst>
                              <p:par>
                                <p:cTn id="29" presetID="17" presetClass="entr" presetSubtype="10" fill="hold" grpId="0" nodeType="afterEffect">
                                  <p:stCondLst>
                                    <p:cond delay="0"/>
                                  </p:stCondLst>
                                  <p:childTnLst>
                                    <p:set>
                                      <p:cBhvr>
                                        <p:cTn id="30" dur="1" fill="hold">
                                          <p:stCondLst>
                                            <p:cond delay="0"/>
                                          </p:stCondLst>
                                        </p:cTn>
                                        <p:tgtEl>
                                          <p:spTgt spid="22539"/>
                                        </p:tgtEl>
                                        <p:attrNameLst>
                                          <p:attrName>style.visibility</p:attrName>
                                        </p:attrNameLst>
                                      </p:cBhvr>
                                      <p:to>
                                        <p:strVal val="visible"/>
                                      </p:to>
                                    </p:set>
                                    <p:anim calcmode="lin" valueType="num">
                                      <p:cBhvr>
                                        <p:cTn id="31" dur="500" fill="hold"/>
                                        <p:tgtEl>
                                          <p:spTgt spid="22539"/>
                                        </p:tgtEl>
                                        <p:attrNameLst>
                                          <p:attrName>ppt_w</p:attrName>
                                        </p:attrNameLst>
                                      </p:cBhvr>
                                      <p:tavLst>
                                        <p:tav tm="0">
                                          <p:val>
                                            <p:fltVal val="0"/>
                                          </p:val>
                                        </p:tav>
                                        <p:tav tm="100000">
                                          <p:val>
                                            <p:strVal val="#ppt_w"/>
                                          </p:val>
                                        </p:tav>
                                      </p:tavLst>
                                    </p:anim>
                                    <p:anim calcmode="lin" valueType="num">
                                      <p:cBhvr>
                                        <p:cTn id="32" dur="500" fill="hold"/>
                                        <p:tgtEl>
                                          <p:spTgt spid="22539"/>
                                        </p:tgtEl>
                                        <p:attrNameLst>
                                          <p:attrName>ppt_h</p:attrName>
                                        </p:attrNameLst>
                                      </p:cBhvr>
                                      <p:tavLst>
                                        <p:tav tm="0">
                                          <p:val>
                                            <p:strVal val="#ppt_h"/>
                                          </p:val>
                                        </p:tav>
                                        <p:tav tm="100000">
                                          <p:val>
                                            <p:strVal val="#ppt_h"/>
                                          </p:val>
                                        </p:tav>
                                      </p:tavLst>
                                    </p:anim>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2544"/>
                                        </p:tgtEl>
                                        <p:attrNameLst>
                                          <p:attrName>style.visibility</p:attrName>
                                        </p:attrNameLst>
                                      </p:cBhvr>
                                      <p:to>
                                        <p:strVal val="visible"/>
                                      </p:to>
                                    </p:set>
                                    <p:animEffect transition="in" filter="wipe(left)">
                                      <p:cBhvr>
                                        <p:cTn id="36" dur="500"/>
                                        <p:tgtEl>
                                          <p:spTgt spid="22544"/>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22549"/>
                                        </p:tgtEl>
                                        <p:attrNameLst>
                                          <p:attrName>style.visibility</p:attrName>
                                        </p:attrNameLst>
                                      </p:cBhvr>
                                      <p:to>
                                        <p:strVal val="visible"/>
                                      </p:to>
                                    </p:set>
                                    <p:animEffect transition="in" filter="wipe(left)">
                                      <p:cBhvr>
                                        <p:cTn id="40" dur="500"/>
                                        <p:tgtEl>
                                          <p:spTgt spid="22549"/>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226314"/>
                                        </p:tgtEl>
                                        <p:attrNameLst>
                                          <p:attrName>style.visibility</p:attrName>
                                        </p:attrNameLst>
                                      </p:cBhvr>
                                      <p:to>
                                        <p:strVal val="visible"/>
                                      </p:to>
                                    </p:set>
                                    <p:animEffect transition="in" filter="wipe(left)">
                                      <p:cBhvr>
                                        <p:cTn id="44" dur="500"/>
                                        <p:tgtEl>
                                          <p:spTgt spid="226314"/>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22538"/>
                                        </p:tgtEl>
                                        <p:attrNameLst>
                                          <p:attrName>style.visibility</p:attrName>
                                        </p:attrNameLst>
                                      </p:cBhvr>
                                      <p:to>
                                        <p:strVal val="visible"/>
                                      </p:to>
                                    </p:set>
                                    <p:animEffect transition="in" filter="wipe(left)">
                                      <p:cBhvr>
                                        <p:cTn id="48" dur="500"/>
                                        <p:tgtEl>
                                          <p:spTgt spid="22538"/>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226357"/>
                                        </p:tgtEl>
                                        <p:attrNameLst>
                                          <p:attrName>style.visibility</p:attrName>
                                        </p:attrNameLst>
                                      </p:cBhvr>
                                      <p:to>
                                        <p:strVal val="visible"/>
                                      </p:to>
                                    </p:set>
                                    <p:animEffect transition="in" filter="wipe(left)">
                                      <p:cBhvr>
                                        <p:cTn id="52" dur="500"/>
                                        <p:tgtEl>
                                          <p:spTgt spid="226357"/>
                                        </p:tgtEl>
                                      </p:cBhvr>
                                    </p:animEffect>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226315"/>
                                        </p:tgtEl>
                                        <p:attrNameLst>
                                          <p:attrName>style.visibility</p:attrName>
                                        </p:attrNameLst>
                                      </p:cBhvr>
                                      <p:to>
                                        <p:strVal val="visible"/>
                                      </p:to>
                                    </p:set>
                                    <p:animEffect transition="in" filter="wipe(left)">
                                      <p:cBhvr>
                                        <p:cTn id="56" dur="500"/>
                                        <p:tgtEl>
                                          <p:spTgt spid="226315"/>
                                        </p:tgtEl>
                                      </p:cBhvr>
                                    </p:animEffect>
                                  </p:childTnLst>
                                </p:cTn>
                              </p:par>
                            </p:childTnLst>
                          </p:cTn>
                        </p:par>
                        <p:par>
                          <p:cTn id="57" fill="hold">
                            <p:stCondLst>
                              <p:cond delay="6500"/>
                            </p:stCondLst>
                            <p:childTnLst>
                              <p:par>
                                <p:cTn id="58" presetID="22" presetClass="entr" presetSubtype="8" fill="hold" grpId="0" nodeType="afterEffect">
                                  <p:stCondLst>
                                    <p:cond delay="0"/>
                                  </p:stCondLst>
                                  <p:childTnLst>
                                    <p:set>
                                      <p:cBhvr>
                                        <p:cTn id="59" dur="1" fill="hold">
                                          <p:stCondLst>
                                            <p:cond delay="0"/>
                                          </p:stCondLst>
                                        </p:cTn>
                                        <p:tgtEl>
                                          <p:spTgt spid="226316"/>
                                        </p:tgtEl>
                                        <p:attrNameLst>
                                          <p:attrName>style.visibility</p:attrName>
                                        </p:attrNameLst>
                                      </p:cBhvr>
                                      <p:to>
                                        <p:strVal val="visible"/>
                                      </p:to>
                                    </p:set>
                                    <p:animEffect transition="in" filter="wipe(left)">
                                      <p:cBhvr>
                                        <p:cTn id="60" dur="500"/>
                                        <p:tgtEl>
                                          <p:spTgt spid="22631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226309"/>
                                        </p:tgtEl>
                                        <p:attrNameLst>
                                          <p:attrName>style.visibility</p:attrName>
                                        </p:attrNameLst>
                                      </p:cBhvr>
                                      <p:to>
                                        <p:strVal val="visible"/>
                                      </p:to>
                                    </p:set>
                                    <p:animEffect transition="in" filter="wipe(up)">
                                      <p:cBhvr>
                                        <p:cTn id="65" dur="500"/>
                                        <p:tgtEl>
                                          <p:spTgt spid="226309"/>
                                        </p:tgtEl>
                                      </p:cBhvr>
                                    </p:animEffect>
                                  </p:childTnLst>
                                </p:cTn>
                              </p:par>
                            </p:childTnLst>
                          </p:cTn>
                        </p:par>
                        <p:par>
                          <p:cTn id="66" fill="hold">
                            <p:stCondLst>
                              <p:cond delay="500"/>
                            </p:stCondLst>
                            <p:childTnLst>
                              <p:par>
                                <p:cTn id="67" presetID="22" presetClass="entr" presetSubtype="4" fill="hold" grpId="0" nodeType="afterEffect">
                                  <p:stCondLst>
                                    <p:cond delay="0"/>
                                  </p:stCondLst>
                                  <p:childTnLst>
                                    <p:set>
                                      <p:cBhvr>
                                        <p:cTn id="68" dur="1" fill="hold">
                                          <p:stCondLst>
                                            <p:cond delay="0"/>
                                          </p:stCondLst>
                                        </p:cTn>
                                        <p:tgtEl>
                                          <p:spTgt spid="22534"/>
                                        </p:tgtEl>
                                        <p:attrNameLst>
                                          <p:attrName>style.visibility</p:attrName>
                                        </p:attrNameLst>
                                      </p:cBhvr>
                                      <p:to>
                                        <p:strVal val="visible"/>
                                      </p:to>
                                    </p:set>
                                    <p:animEffect transition="in" filter="wipe(down)">
                                      <p:cBhvr>
                                        <p:cTn id="69" dur="500"/>
                                        <p:tgtEl>
                                          <p:spTgt spid="22534"/>
                                        </p:tgtEl>
                                      </p:cBhvr>
                                    </p:animEffect>
                                  </p:childTnLst>
                                </p:cTn>
                              </p:par>
                            </p:childTnLst>
                          </p:cTn>
                        </p:par>
                        <p:par>
                          <p:cTn id="70" fill="hold">
                            <p:stCondLst>
                              <p:cond delay="1000"/>
                            </p:stCondLst>
                            <p:childTnLst>
                              <p:par>
                                <p:cTn id="71" presetID="22" presetClass="entr" presetSubtype="1" fill="hold" grpId="0" nodeType="afterEffect">
                                  <p:stCondLst>
                                    <p:cond delay="0"/>
                                  </p:stCondLst>
                                  <p:childTnLst>
                                    <p:set>
                                      <p:cBhvr>
                                        <p:cTn id="72" dur="1" fill="hold">
                                          <p:stCondLst>
                                            <p:cond delay="0"/>
                                          </p:stCondLst>
                                        </p:cTn>
                                        <p:tgtEl>
                                          <p:spTgt spid="226317"/>
                                        </p:tgtEl>
                                        <p:attrNameLst>
                                          <p:attrName>style.visibility</p:attrName>
                                        </p:attrNameLst>
                                      </p:cBhvr>
                                      <p:to>
                                        <p:strVal val="visible"/>
                                      </p:to>
                                    </p:set>
                                    <p:animEffect transition="in" filter="wipe(up)">
                                      <p:cBhvr>
                                        <p:cTn id="73" dur="500"/>
                                        <p:tgtEl>
                                          <p:spTgt spid="226317"/>
                                        </p:tgtEl>
                                      </p:cBhvr>
                                    </p:animEffect>
                                  </p:childTnLst>
                                </p:cTn>
                              </p:par>
                            </p:childTnLst>
                          </p:cTn>
                        </p:par>
                        <p:par>
                          <p:cTn id="74" fill="hold">
                            <p:stCondLst>
                              <p:cond delay="1500"/>
                            </p:stCondLst>
                            <p:childTnLst>
                              <p:par>
                                <p:cTn id="75" presetID="22" presetClass="entr" presetSubtype="1" fill="hold" grpId="0" nodeType="afterEffect">
                                  <p:stCondLst>
                                    <p:cond delay="0"/>
                                  </p:stCondLst>
                                  <p:childTnLst>
                                    <p:set>
                                      <p:cBhvr>
                                        <p:cTn id="76" dur="1" fill="hold">
                                          <p:stCondLst>
                                            <p:cond delay="0"/>
                                          </p:stCondLst>
                                        </p:cTn>
                                        <p:tgtEl>
                                          <p:spTgt spid="22545"/>
                                        </p:tgtEl>
                                        <p:attrNameLst>
                                          <p:attrName>style.visibility</p:attrName>
                                        </p:attrNameLst>
                                      </p:cBhvr>
                                      <p:to>
                                        <p:strVal val="visible"/>
                                      </p:to>
                                    </p:set>
                                    <p:animEffect transition="in" filter="wipe(up)">
                                      <p:cBhvr>
                                        <p:cTn id="77" dur="500"/>
                                        <p:tgtEl>
                                          <p:spTgt spid="22545"/>
                                        </p:tgtEl>
                                      </p:cBhvr>
                                    </p:animEffect>
                                  </p:childTnLst>
                                </p:cTn>
                              </p:par>
                            </p:childTnLst>
                          </p:cTn>
                        </p:par>
                        <p:par>
                          <p:cTn id="78" fill="hold">
                            <p:stCondLst>
                              <p:cond delay="2000"/>
                            </p:stCondLst>
                            <p:childTnLst>
                              <p:par>
                                <p:cTn id="79" presetID="22" presetClass="entr" presetSubtype="8" fill="hold" grpId="0" nodeType="afterEffect">
                                  <p:stCondLst>
                                    <p:cond delay="0"/>
                                  </p:stCondLst>
                                  <p:childTnLst>
                                    <p:set>
                                      <p:cBhvr>
                                        <p:cTn id="80" dur="1" fill="hold">
                                          <p:stCondLst>
                                            <p:cond delay="0"/>
                                          </p:stCondLst>
                                        </p:cTn>
                                        <p:tgtEl>
                                          <p:spTgt spid="22548"/>
                                        </p:tgtEl>
                                        <p:attrNameLst>
                                          <p:attrName>style.visibility</p:attrName>
                                        </p:attrNameLst>
                                      </p:cBhvr>
                                      <p:to>
                                        <p:strVal val="visible"/>
                                      </p:to>
                                    </p:set>
                                    <p:animEffect transition="in" filter="wipe(left)">
                                      <p:cBhvr>
                                        <p:cTn id="81" dur="500"/>
                                        <p:tgtEl>
                                          <p:spTgt spid="22548"/>
                                        </p:tgtEl>
                                      </p:cBhvr>
                                    </p:animEffect>
                                  </p:childTnLst>
                                </p:cTn>
                              </p:par>
                            </p:childTnLst>
                          </p:cTn>
                        </p:par>
                        <p:par>
                          <p:cTn id="82" fill="hold">
                            <p:stCondLst>
                              <p:cond delay="2500"/>
                            </p:stCondLst>
                            <p:childTnLst>
                              <p:par>
                                <p:cTn id="83" presetID="22" presetClass="entr" presetSubtype="1" fill="hold" grpId="0" nodeType="afterEffect">
                                  <p:stCondLst>
                                    <p:cond delay="0"/>
                                  </p:stCondLst>
                                  <p:childTnLst>
                                    <p:set>
                                      <p:cBhvr>
                                        <p:cTn id="84" dur="1" fill="hold">
                                          <p:stCondLst>
                                            <p:cond delay="0"/>
                                          </p:stCondLst>
                                        </p:cTn>
                                        <p:tgtEl>
                                          <p:spTgt spid="226307"/>
                                        </p:tgtEl>
                                        <p:attrNameLst>
                                          <p:attrName>style.visibility</p:attrName>
                                        </p:attrNameLst>
                                      </p:cBhvr>
                                      <p:to>
                                        <p:strVal val="visible"/>
                                      </p:to>
                                    </p:set>
                                    <p:animEffect transition="in" filter="wipe(up)">
                                      <p:cBhvr>
                                        <p:cTn id="85" dur="500"/>
                                        <p:tgtEl>
                                          <p:spTgt spid="226307"/>
                                        </p:tgtEl>
                                      </p:cBhvr>
                                    </p:animEffect>
                                  </p:childTnLst>
                                </p:cTn>
                              </p:par>
                            </p:childTnLst>
                          </p:cTn>
                        </p:par>
                        <p:par>
                          <p:cTn id="86" fill="hold">
                            <p:stCondLst>
                              <p:cond delay="3000"/>
                            </p:stCondLst>
                            <p:childTnLst>
                              <p:par>
                                <p:cTn id="87" presetID="17" presetClass="entr" presetSubtype="10" fill="hold" grpId="0" nodeType="afterEffect">
                                  <p:stCondLst>
                                    <p:cond delay="0"/>
                                  </p:stCondLst>
                                  <p:childTnLst>
                                    <p:set>
                                      <p:cBhvr>
                                        <p:cTn id="88" dur="1" fill="hold">
                                          <p:stCondLst>
                                            <p:cond delay="0"/>
                                          </p:stCondLst>
                                        </p:cTn>
                                        <p:tgtEl>
                                          <p:spTgt spid="22546"/>
                                        </p:tgtEl>
                                        <p:attrNameLst>
                                          <p:attrName>style.visibility</p:attrName>
                                        </p:attrNameLst>
                                      </p:cBhvr>
                                      <p:to>
                                        <p:strVal val="visible"/>
                                      </p:to>
                                    </p:set>
                                    <p:anim calcmode="lin" valueType="num">
                                      <p:cBhvr>
                                        <p:cTn id="89" dur="500" fill="hold"/>
                                        <p:tgtEl>
                                          <p:spTgt spid="22546"/>
                                        </p:tgtEl>
                                        <p:attrNameLst>
                                          <p:attrName>ppt_w</p:attrName>
                                        </p:attrNameLst>
                                      </p:cBhvr>
                                      <p:tavLst>
                                        <p:tav tm="0">
                                          <p:val>
                                            <p:fltVal val="0"/>
                                          </p:val>
                                        </p:tav>
                                        <p:tav tm="100000">
                                          <p:val>
                                            <p:strVal val="#ppt_w"/>
                                          </p:val>
                                        </p:tav>
                                      </p:tavLst>
                                    </p:anim>
                                    <p:anim calcmode="lin" valueType="num">
                                      <p:cBhvr>
                                        <p:cTn id="90" dur="500" fill="hold"/>
                                        <p:tgtEl>
                                          <p:spTgt spid="22546"/>
                                        </p:tgtEl>
                                        <p:attrNameLst>
                                          <p:attrName>ppt_h</p:attrName>
                                        </p:attrNameLst>
                                      </p:cBhvr>
                                      <p:tavLst>
                                        <p:tav tm="0">
                                          <p:val>
                                            <p:strVal val="#ppt_h"/>
                                          </p:val>
                                        </p:tav>
                                        <p:tav tm="100000">
                                          <p:val>
                                            <p:strVal val="#ppt_h"/>
                                          </p:val>
                                        </p:tav>
                                      </p:tavLst>
                                    </p:anim>
                                  </p:childTnLst>
                                </p:cTn>
                              </p:par>
                            </p:childTnLst>
                          </p:cTn>
                        </p:par>
                        <p:par>
                          <p:cTn id="91" fill="hold">
                            <p:stCondLst>
                              <p:cond delay="3500"/>
                            </p:stCondLst>
                            <p:childTnLst>
                              <p:par>
                                <p:cTn id="92" presetID="22" presetClass="entr" presetSubtype="1" fill="hold" grpId="0" nodeType="afterEffect">
                                  <p:stCondLst>
                                    <p:cond delay="0"/>
                                  </p:stCondLst>
                                  <p:childTnLst>
                                    <p:set>
                                      <p:cBhvr>
                                        <p:cTn id="93" dur="1" fill="hold">
                                          <p:stCondLst>
                                            <p:cond delay="0"/>
                                          </p:stCondLst>
                                        </p:cTn>
                                        <p:tgtEl>
                                          <p:spTgt spid="22547"/>
                                        </p:tgtEl>
                                        <p:attrNameLst>
                                          <p:attrName>style.visibility</p:attrName>
                                        </p:attrNameLst>
                                      </p:cBhvr>
                                      <p:to>
                                        <p:strVal val="visible"/>
                                      </p:to>
                                    </p:set>
                                    <p:animEffect transition="in" filter="wipe(up)">
                                      <p:cBhvr>
                                        <p:cTn id="94" dur="500"/>
                                        <p:tgtEl>
                                          <p:spTgt spid="22547"/>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226356"/>
                                        </p:tgtEl>
                                        <p:attrNameLst>
                                          <p:attrName>style.visibility</p:attrName>
                                        </p:attrNameLst>
                                      </p:cBhvr>
                                      <p:to>
                                        <p:strVal val="visible"/>
                                      </p:to>
                                    </p:set>
                                    <p:animEffect transition="in" filter="wipe(down)">
                                      <p:cBhvr>
                                        <p:cTn id="99" dur="500"/>
                                        <p:tgtEl>
                                          <p:spTgt spid="226356"/>
                                        </p:tgtEl>
                                      </p:cBhvr>
                                    </p:animEffect>
                                  </p:childTnLst>
                                </p:cTn>
                              </p:par>
                            </p:childTnLst>
                          </p:cTn>
                        </p:par>
                        <p:par>
                          <p:cTn id="100" fill="hold">
                            <p:stCondLst>
                              <p:cond delay="500"/>
                            </p:stCondLst>
                            <p:childTnLst>
                              <p:par>
                                <p:cTn id="101" presetID="22" presetClass="entr" presetSubtype="8" fill="hold" grpId="0" nodeType="afterEffect">
                                  <p:stCondLst>
                                    <p:cond delay="0"/>
                                  </p:stCondLst>
                                  <p:childTnLst>
                                    <p:set>
                                      <p:cBhvr>
                                        <p:cTn id="102" dur="1" fill="hold">
                                          <p:stCondLst>
                                            <p:cond delay="0"/>
                                          </p:stCondLst>
                                        </p:cTn>
                                        <p:tgtEl>
                                          <p:spTgt spid="226355"/>
                                        </p:tgtEl>
                                        <p:attrNameLst>
                                          <p:attrName>style.visibility</p:attrName>
                                        </p:attrNameLst>
                                      </p:cBhvr>
                                      <p:to>
                                        <p:strVal val="visible"/>
                                      </p:to>
                                    </p:set>
                                    <p:animEffect transition="in" filter="wipe(left)">
                                      <p:cBhvr>
                                        <p:cTn id="103" dur="500"/>
                                        <p:tgtEl>
                                          <p:spTgt spid="226355"/>
                                        </p:tgtEl>
                                      </p:cBhvr>
                                    </p:animEffect>
                                  </p:childTnLst>
                                </p:cTn>
                              </p:par>
                            </p:childTnLst>
                          </p:cTn>
                        </p:par>
                        <p:par>
                          <p:cTn id="104" fill="hold">
                            <p:stCondLst>
                              <p:cond delay="1000"/>
                            </p:stCondLst>
                            <p:childTnLst>
                              <p:par>
                                <p:cTn id="105" presetID="22" presetClass="entr" presetSubtype="8" fill="hold" grpId="0" nodeType="afterEffect">
                                  <p:stCondLst>
                                    <p:cond delay="0"/>
                                  </p:stCondLst>
                                  <p:childTnLst>
                                    <p:set>
                                      <p:cBhvr>
                                        <p:cTn id="106" dur="1" fill="hold">
                                          <p:stCondLst>
                                            <p:cond delay="0"/>
                                          </p:stCondLst>
                                        </p:cTn>
                                        <p:tgtEl>
                                          <p:spTgt spid="226342"/>
                                        </p:tgtEl>
                                        <p:attrNameLst>
                                          <p:attrName>style.visibility</p:attrName>
                                        </p:attrNameLst>
                                      </p:cBhvr>
                                      <p:to>
                                        <p:strVal val="visible"/>
                                      </p:to>
                                    </p:set>
                                    <p:animEffect transition="in" filter="wipe(left)">
                                      <p:cBhvr>
                                        <p:cTn id="107" dur="500"/>
                                        <p:tgtEl>
                                          <p:spTgt spid="226342"/>
                                        </p:tgtEl>
                                      </p:cBhvr>
                                    </p:animEffect>
                                  </p:childTnLst>
                                </p:cTn>
                              </p:par>
                            </p:childTnLst>
                          </p:cTn>
                        </p:par>
                        <p:par>
                          <p:cTn id="108" fill="hold">
                            <p:stCondLst>
                              <p:cond delay="1500"/>
                            </p:stCondLst>
                            <p:childTnLst>
                              <p:par>
                                <p:cTn id="109" presetID="22" presetClass="entr" presetSubtype="1" fill="hold" nodeType="afterEffect">
                                  <p:stCondLst>
                                    <p:cond delay="0"/>
                                  </p:stCondLst>
                                  <p:childTnLst>
                                    <p:set>
                                      <p:cBhvr>
                                        <p:cTn id="110" dur="1" fill="hold">
                                          <p:stCondLst>
                                            <p:cond delay="0"/>
                                          </p:stCondLst>
                                        </p:cTn>
                                        <p:tgtEl>
                                          <p:spTgt spid="22582"/>
                                        </p:tgtEl>
                                        <p:attrNameLst>
                                          <p:attrName>style.visibility</p:attrName>
                                        </p:attrNameLst>
                                      </p:cBhvr>
                                      <p:to>
                                        <p:strVal val="visible"/>
                                      </p:to>
                                    </p:set>
                                    <p:animEffect transition="in" filter="wipe(up)">
                                      <p:cBhvr>
                                        <p:cTn id="111" dur="500"/>
                                        <p:tgtEl>
                                          <p:spTgt spid="22582"/>
                                        </p:tgtEl>
                                      </p:cBhvr>
                                    </p:animEffect>
                                  </p:childTnLst>
                                </p:cTn>
                              </p:par>
                            </p:childTnLst>
                          </p:cTn>
                        </p:par>
                        <p:par>
                          <p:cTn id="112" fill="hold">
                            <p:stCondLst>
                              <p:cond delay="2000"/>
                            </p:stCondLst>
                            <p:childTnLst>
                              <p:par>
                                <p:cTn id="113" presetID="22" presetClass="entr" presetSubtype="1" fill="hold" nodeType="afterEffect">
                                  <p:stCondLst>
                                    <p:cond delay="0"/>
                                  </p:stCondLst>
                                  <p:childTnLst>
                                    <p:set>
                                      <p:cBhvr>
                                        <p:cTn id="114" dur="1" fill="hold">
                                          <p:stCondLst>
                                            <p:cond delay="0"/>
                                          </p:stCondLst>
                                        </p:cTn>
                                        <p:tgtEl>
                                          <p:spTgt spid="22586"/>
                                        </p:tgtEl>
                                        <p:attrNameLst>
                                          <p:attrName>style.visibility</p:attrName>
                                        </p:attrNameLst>
                                      </p:cBhvr>
                                      <p:to>
                                        <p:strVal val="visible"/>
                                      </p:to>
                                    </p:set>
                                    <p:animEffect transition="in" filter="wipe(up)">
                                      <p:cBhvr>
                                        <p:cTn id="115" dur="500"/>
                                        <p:tgtEl>
                                          <p:spTgt spid="22586"/>
                                        </p:tgtEl>
                                      </p:cBhvr>
                                    </p:animEffect>
                                  </p:childTnLst>
                                </p:cTn>
                              </p:par>
                            </p:childTnLst>
                          </p:cTn>
                        </p:par>
                        <p:par>
                          <p:cTn id="116" fill="hold">
                            <p:stCondLst>
                              <p:cond delay="2500"/>
                            </p:stCondLst>
                            <p:childTnLst>
                              <p:par>
                                <p:cTn id="117" presetID="22" presetClass="entr" presetSubtype="8" fill="hold" grpId="0" nodeType="afterEffect">
                                  <p:stCondLst>
                                    <p:cond delay="0"/>
                                  </p:stCondLst>
                                  <p:childTnLst>
                                    <p:set>
                                      <p:cBhvr>
                                        <p:cTn id="118" dur="1" fill="hold">
                                          <p:stCondLst>
                                            <p:cond delay="0"/>
                                          </p:stCondLst>
                                        </p:cTn>
                                        <p:tgtEl>
                                          <p:spTgt spid="22587"/>
                                        </p:tgtEl>
                                        <p:attrNameLst>
                                          <p:attrName>style.visibility</p:attrName>
                                        </p:attrNameLst>
                                      </p:cBhvr>
                                      <p:to>
                                        <p:strVal val="visible"/>
                                      </p:to>
                                    </p:set>
                                    <p:animEffect transition="in" filter="wipe(left)">
                                      <p:cBhvr>
                                        <p:cTn id="119" dur="500"/>
                                        <p:tgtEl>
                                          <p:spTgt spid="22587"/>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4" fill="hold" grpId="0" nodeType="clickEffect">
                                  <p:stCondLst>
                                    <p:cond delay="0"/>
                                  </p:stCondLst>
                                  <p:childTnLst>
                                    <p:set>
                                      <p:cBhvr>
                                        <p:cTn id="123" dur="1" fill="hold">
                                          <p:stCondLst>
                                            <p:cond delay="0"/>
                                          </p:stCondLst>
                                        </p:cTn>
                                        <p:tgtEl>
                                          <p:spTgt spid="22551"/>
                                        </p:tgtEl>
                                        <p:attrNameLst>
                                          <p:attrName>style.visibility</p:attrName>
                                        </p:attrNameLst>
                                      </p:cBhvr>
                                      <p:to>
                                        <p:strVal val="visible"/>
                                      </p:to>
                                    </p:set>
                                    <p:animEffect transition="in" filter="wipe(down)">
                                      <p:cBhvr>
                                        <p:cTn id="124" dur="500"/>
                                        <p:tgtEl>
                                          <p:spTgt spid="22551"/>
                                        </p:tgtEl>
                                      </p:cBhvr>
                                    </p:animEffect>
                                  </p:childTnLst>
                                </p:cTn>
                              </p:par>
                            </p:childTnLst>
                          </p:cTn>
                        </p:par>
                        <p:par>
                          <p:cTn id="125" fill="hold">
                            <p:stCondLst>
                              <p:cond delay="500"/>
                            </p:stCondLst>
                            <p:childTnLst>
                              <p:par>
                                <p:cTn id="126" presetID="22" presetClass="entr" presetSubtype="4" fill="hold" grpId="0" nodeType="afterEffect">
                                  <p:stCondLst>
                                    <p:cond delay="0"/>
                                  </p:stCondLst>
                                  <p:childTnLst>
                                    <p:set>
                                      <p:cBhvr>
                                        <p:cTn id="127" dur="1" fill="hold">
                                          <p:stCondLst>
                                            <p:cond delay="0"/>
                                          </p:stCondLst>
                                        </p:cTn>
                                        <p:tgtEl>
                                          <p:spTgt spid="22552"/>
                                        </p:tgtEl>
                                        <p:attrNameLst>
                                          <p:attrName>style.visibility</p:attrName>
                                        </p:attrNameLst>
                                      </p:cBhvr>
                                      <p:to>
                                        <p:strVal val="visible"/>
                                      </p:to>
                                    </p:set>
                                    <p:animEffect transition="in" filter="wipe(down)">
                                      <p:cBhvr>
                                        <p:cTn id="128" dur="500"/>
                                        <p:tgtEl>
                                          <p:spTgt spid="22552"/>
                                        </p:tgtEl>
                                      </p:cBhvr>
                                    </p:animEffect>
                                  </p:childTnLst>
                                </p:cTn>
                              </p:par>
                            </p:childTnLst>
                          </p:cTn>
                        </p:par>
                        <p:par>
                          <p:cTn id="129" fill="hold">
                            <p:stCondLst>
                              <p:cond delay="1000"/>
                            </p:stCondLst>
                            <p:childTnLst>
                              <p:par>
                                <p:cTn id="130" presetID="22" presetClass="entr" presetSubtype="8" fill="hold" grpId="0" nodeType="afterEffect">
                                  <p:stCondLst>
                                    <p:cond delay="0"/>
                                  </p:stCondLst>
                                  <p:childTnLst>
                                    <p:set>
                                      <p:cBhvr>
                                        <p:cTn id="131" dur="1" fill="hold">
                                          <p:stCondLst>
                                            <p:cond delay="0"/>
                                          </p:stCondLst>
                                        </p:cTn>
                                        <p:tgtEl>
                                          <p:spTgt spid="226353"/>
                                        </p:tgtEl>
                                        <p:attrNameLst>
                                          <p:attrName>style.visibility</p:attrName>
                                        </p:attrNameLst>
                                      </p:cBhvr>
                                      <p:to>
                                        <p:strVal val="visible"/>
                                      </p:to>
                                    </p:set>
                                    <p:animEffect transition="in" filter="wipe(left)">
                                      <p:cBhvr>
                                        <p:cTn id="132" dur="500"/>
                                        <p:tgtEl>
                                          <p:spTgt spid="226353"/>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4" fill="hold" grpId="0" nodeType="clickEffect">
                                  <p:stCondLst>
                                    <p:cond delay="0"/>
                                  </p:stCondLst>
                                  <p:childTnLst>
                                    <p:set>
                                      <p:cBhvr>
                                        <p:cTn id="136" dur="1" fill="hold">
                                          <p:stCondLst>
                                            <p:cond delay="0"/>
                                          </p:stCondLst>
                                        </p:cTn>
                                        <p:tgtEl>
                                          <p:spTgt spid="22553"/>
                                        </p:tgtEl>
                                        <p:attrNameLst>
                                          <p:attrName>style.visibility</p:attrName>
                                        </p:attrNameLst>
                                      </p:cBhvr>
                                      <p:to>
                                        <p:strVal val="visible"/>
                                      </p:to>
                                    </p:set>
                                    <p:animEffect transition="in" filter="wipe(down)">
                                      <p:cBhvr>
                                        <p:cTn id="137" dur="500"/>
                                        <p:tgtEl>
                                          <p:spTgt spid="22553"/>
                                        </p:tgtEl>
                                      </p:cBhvr>
                                    </p:animEffect>
                                  </p:childTnLst>
                                </p:cTn>
                              </p:par>
                            </p:childTnLst>
                          </p:cTn>
                        </p:par>
                        <p:par>
                          <p:cTn id="138" fill="hold">
                            <p:stCondLst>
                              <p:cond delay="500"/>
                            </p:stCondLst>
                            <p:childTnLst>
                              <p:par>
                                <p:cTn id="139" presetID="22" presetClass="entr" presetSubtype="4" fill="hold" grpId="0" nodeType="afterEffect">
                                  <p:stCondLst>
                                    <p:cond delay="0"/>
                                  </p:stCondLst>
                                  <p:childTnLst>
                                    <p:set>
                                      <p:cBhvr>
                                        <p:cTn id="140" dur="1" fill="hold">
                                          <p:stCondLst>
                                            <p:cond delay="0"/>
                                          </p:stCondLst>
                                        </p:cTn>
                                        <p:tgtEl>
                                          <p:spTgt spid="22554"/>
                                        </p:tgtEl>
                                        <p:attrNameLst>
                                          <p:attrName>style.visibility</p:attrName>
                                        </p:attrNameLst>
                                      </p:cBhvr>
                                      <p:to>
                                        <p:strVal val="visible"/>
                                      </p:to>
                                    </p:set>
                                    <p:animEffect transition="in" filter="wipe(down)">
                                      <p:cBhvr>
                                        <p:cTn id="141" dur="500"/>
                                        <p:tgtEl>
                                          <p:spTgt spid="22554"/>
                                        </p:tgtEl>
                                      </p:cBhvr>
                                    </p:animEffect>
                                  </p:childTnLst>
                                </p:cTn>
                              </p:par>
                            </p:childTnLst>
                          </p:cTn>
                        </p:par>
                        <p:par>
                          <p:cTn id="142" fill="hold">
                            <p:stCondLst>
                              <p:cond delay="1000"/>
                            </p:stCondLst>
                            <p:childTnLst>
                              <p:par>
                                <p:cTn id="143" presetID="22" presetClass="entr" presetSubtype="8" fill="hold" grpId="0" nodeType="afterEffect">
                                  <p:stCondLst>
                                    <p:cond delay="0"/>
                                  </p:stCondLst>
                                  <p:childTnLst>
                                    <p:set>
                                      <p:cBhvr>
                                        <p:cTn id="144" dur="1" fill="hold">
                                          <p:stCondLst>
                                            <p:cond delay="0"/>
                                          </p:stCondLst>
                                        </p:cTn>
                                        <p:tgtEl>
                                          <p:spTgt spid="226354"/>
                                        </p:tgtEl>
                                        <p:attrNameLst>
                                          <p:attrName>style.visibility</p:attrName>
                                        </p:attrNameLst>
                                      </p:cBhvr>
                                      <p:to>
                                        <p:strVal val="visible"/>
                                      </p:to>
                                    </p:set>
                                    <p:animEffect transition="in" filter="wipe(left)">
                                      <p:cBhvr>
                                        <p:cTn id="145" dur="500"/>
                                        <p:tgtEl>
                                          <p:spTgt spid="226354"/>
                                        </p:tgtEl>
                                      </p:cBhvr>
                                    </p:animEffect>
                                  </p:childTnLst>
                                </p:cTn>
                              </p:par>
                            </p:childTnLst>
                          </p:cTn>
                        </p:par>
                        <p:par>
                          <p:cTn id="146" fill="hold">
                            <p:stCondLst>
                              <p:cond delay="1500"/>
                            </p:stCondLst>
                            <p:childTnLst>
                              <p:par>
                                <p:cTn id="147" presetID="22" presetClass="entr" presetSubtype="8" fill="hold" grpId="0" nodeType="afterEffect">
                                  <p:stCondLst>
                                    <p:cond delay="0"/>
                                  </p:stCondLst>
                                  <p:childTnLst>
                                    <p:set>
                                      <p:cBhvr>
                                        <p:cTn id="148" dur="1" fill="hold">
                                          <p:stCondLst>
                                            <p:cond delay="0"/>
                                          </p:stCondLst>
                                        </p:cTn>
                                        <p:tgtEl>
                                          <p:spTgt spid="226324"/>
                                        </p:tgtEl>
                                        <p:attrNameLst>
                                          <p:attrName>style.visibility</p:attrName>
                                        </p:attrNameLst>
                                      </p:cBhvr>
                                      <p:to>
                                        <p:strVal val="visible"/>
                                      </p:to>
                                    </p:set>
                                    <p:animEffect transition="in" filter="wipe(left)">
                                      <p:cBhvr>
                                        <p:cTn id="149" dur="500"/>
                                        <p:tgtEl>
                                          <p:spTgt spid="226324"/>
                                        </p:tgtEl>
                                      </p:cBhvr>
                                    </p:animEffect>
                                  </p:childTnLst>
                                </p:cTn>
                              </p:par>
                            </p:childTnLst>
                          </p:cTn>
                        </p:par>
                        <p:par>
                          <p:cTn id="150" fill="hold">
                            <p:stCondLst>
                              <p:cond delay="2000"/>
                            </p:stCondLst>
                            <p:childTnLst>
                              <p:par>
                                <p:cTn id="151" presetID="17" presetClass="entr" presetSubtype="4" fill="hold" grpId="0" nodeType="afterEffect">
                                  <p:stCondLst>
                                    <p:cond delay="0"/>
                                  </p:stCondLst>
                                  <p:childTnLst>
                                    <p:set>
                                      <p:cBhvr>
                                        <p:cTn id="152" dur="1" fill="hold">
                                          <p:stCondLst>
                                            <p:cond delay="0"/>
                                          </p:stCondLst>
                                        </p:cTn>
                                        <p:tgtEl>
                                          <p:spTgt spid="226306"/>
                                        </p:tgtEl>
                                        <p:attrNameLst>
                                          <p:attrName>style.visibility</p:attrName>
                                        </p:attrNameLst>
                                      </p:cBhvr>
                                      <p:to>
                                        <p:strVal val="visible"/>
                                      </p:to>
                                    </p:set>
                                    <p:anim calcmode="lin" valueType="num">
                                      <p:cBhvr>
                                        <p:cTn id="153" dur="500" fill="hold"/>
                                        <p:tgtEl>
                                          <p:spTgt spid="226306"/>
                                        </p:tgtEl>
                                        <p:attrNameLst>
                                          <p:attrName>ppt_x</p:attrName>
                                        </p:attrNameLst>
                                      </p:cBhvr>
                                      <p:tavLst>
                                        <p:tav tm="0">
                                          <p:val>
                                            <p:strVal val="#ppt_x"/>
                                          </p:val>
                                        </p:tav>
                                        <p:tav tm="100000">
                                          <p:val>
                                            <p:strVal val="#ppt_x"/>
                                          </p:val>
                                        </p:tav>
                                      </p:tavLst>
                                    </p:anim>
                                    <p:anim calcmode="lin" valueType="num">
                                      <p:cBhvr>
                                        <p:cTn id="154" dur="500" fill="hold"/>
                                        <p:tgtEl>
                                          <p:spTgt spid="226306"/>
                                        </p:tgtEl>
                                        <p:attrNameLst>
                                          <p:attrName>ppt_y</p:attrName>
                                        </p:attrNameLst>
                                      </p:cBhvr>
                                      <p:tavLst>
                                        <p:tav tm="0">
                                          <p:val>
                                            <p:strVal val="#ppt_y+#ppt_h/2"/>
                                          </p:val>
                                        </p:tav>
                                        <p:tav tm="100000">
                                          <p:val>
                                            <p:strVal val="#ppt_y"/>
                                          </p:val>
                                        </p:tav>
                                      </p:tavLst>
                                    </p:anim>
                                    <p:anim calcmode="lin" valueType="num">
                                      <p:cBhvr>
                                        <p:cTn id="155" dur="500" fill="hold"/>
                                        <p:tgtEl>
                                          <p:spTgt spid="226306"/>
                                        </p:tgtEl>
                                        <p:attrNameLst>
                                          <p:attrName>ppt_w</p:attrName>
                                        </p:attrNameLst>
                                      </p:cBhvr>
                                      <p:tavLst>
                                        <p:tav tm="0">
                                          <p:val>
                                            <p:strVal val="#ppt_w"/>
                                          </p:val>
                                        </p:tav>
                                        <p:tav tm="100000">
                                          <p:val>
                                            <p:strVal val="#ppt_w"/>
                                          </p:val>
                                        </p:tav>
                                      </p:tavLst>
                                    </p:anim>
                                    <p:anim calcmode="lin" valueType="num">
                                      <p:cBhvr>
                                        <p:cTn id="156" dur="500" fill="hold"/>
                                        <p:tgtEl>
                                          <p:spTgt spid="226306"/>
                                        </p:tgtEl>
                                        <p:attrNameLst>
                                          <p:attrName>ppt_h</p:attrName>
                                        </p:attrNameLst>
                                      </p:cBhvr>
                                      <p:tavLst>
                                        <p:tav tm="0">
                                          <p:val>
                                            <p:fltVal val="0"/>
                                          </p:val>
                                        </p:tav>
                                        <p:tav tm="100000">
                                          <p:val>
                                            <p:strVal val="#ppt_h"/>
                                          </p:val>
                                        </p:tav>
                                      </p:tavLst>
                                    </p:anim>
                                  </p:childTnLst>
                                </p:cTn>
                              </p:par>
                            </p:childTnLst>
                          </p:cTn>
                        </p:par>
                      </p:childTnLst>
                    </p:cTn>
                  </p:par>
                  <p:par>
                    <p:cTn id="157" fill="hold">
                      <p:stCondLst>
                        <p:cond delay="indefinite"/>
                      </p:stCondLst>
                      <p:childTnLst>
                        <p:par>
                          <p:cTn id="158" fill="hold">
                            <p:stCondLst>
                              <p:cond delay="0"/>
                            </p:stCondLst>
                            <p:childTnLst>
                              <p:par>
                                <p:cTn id="159" presetID="22" presetClass="entr" presetSubtype="1" fill="hold" grpId="0" nodeType="clickEffect">
                                  <p:stCondLst>
                                    <p:cond delay="0"/>
                                  </p:stCondLst>
                                  <p:childTnLst>
                                    <p:set>
                                      <p:cBhvr>
                                        <p:cTn id="160" dur="1" fill="hold">
                                          <p:stCondLst>
                                            <p:cond delay="0"/>
                                          </p:stCondLst>
                                        </p:cTn>
                                        <p:tgtEl>
                                          <p:spTgt spid="22531"/>
                                        </p:tgtEl>
                                        <p:attrNameLst>
                                          <p:attrName>style.visibility</p:attrName>
                                        </p:attrNameLst>
                                      </p:cBhvr>
                                      <p:to>
                                        <p:strVal val="visible"/>
                                      </p:to>
                                    </p:set>
                                    <p:animEffect transition="in" filter="wipe(up)">
                                      <p:cBhvr>
                                        <p:cTn id="161" dur="500"/>
                                        <p:tgtEl>
                                          <p:spTgt spid="22531"/>
                                        </p:tgtEl>
                                      </p:cBhvr>
                                    </p:animEffect>
                                  </p:childTnLst>
                                </p:cTn>
                              </p:par>
                            </p:childTnLst>
                          </p:cTn>
                        </p:par>
                      </p:childTnLst>
                    </p:cTn>
                  </p:par>
                  <p:par>
                    <p:cTn id="162" fill="hold">
                      <p:stCondLst>
                        <p:cond delay="indefinite"/>
                      </p:stCondLst>
                      <p:childTnLst>
                        <p:par>
                          <p:cTn id="163" fill="hold">
                            <p:stCondLst>
                              <p:cond delay="0"/>
                            </p:stCondLst>
                            <p:childTnLst>
                              <p:par>
                                <p:cTn id="164" presetID="22" presetClass="entr" presetSubtype="8" fill="hold" grpId="0" nodeType="clickEffect">
                                  <p:stCondLst>
                                    <p:cond delay="0"/>
                                  </p:stCondLst>
                                  <p:childTnLst>
                                    <p:set>
                                      <p:cBhvr>
                                        <p:cTn id="165" dur="1" fill="hold">
                                          <p:stCondLst>
                                            <p:cond delay="0"/>
                                          </p:stCondLst>
                                        </p:cTn>
                                        <p:tgtEl>
                                          <p:spTgt spid="226331"/>
                                        </p:tgtEl>
                                        <p:attrNameLst>
                                          <p:attrName>style.visibility</p:attrName>
                                        </p:attrNameLst>
                                      </p:cBhvr>
                                      <p:to>
                                        <p:strVal val="visible"/>
                                      </p:to>
                                    </p:set>
                                    <p:animEffect transition="in" filter="wipe(left)">
                                      <p:cBhvr>
                                        <p:cTn id="166" dur="500"/>
                                        <p:tgtEl>
                                          <p:spTgt spid="226331"/>
                                        </p:tgtEl>
                                      </p:cBhvr>
                                    </p:animEffect>
                                  </p:childTnLst>
                                </p:cTn>
                              </p:par>
                            </p:childTnLst>
                          </p:cTn>
                        </p:par>
                        <p:par>
                          <p:cTn id="167" fill="hold">
                            <p:stCondLst>
                              <p:cond delay="500"/>
                            </p:stCondLst>
                            <p:childTnLst>
                              <p:par>
                                <p:cTn id="168" presetID="22" presetClass="entr" presetSubtype="4" fill="hold" grpId="0" nodeType="afterEffect">
                                  <p:stCondLst>
                                    <p:cond delay="0"/>
                                  </p:stCondLst>
                                  <p:childTnLst>
                                    <p:set>
                                      <p:cBhvr>
                                        <p:cTn id="169" dur="1" fill="hold">
                                          <p:stCondLst>
                                            <p:cond delay="0"/>
                                          </p:stCondLst>
                                        </p:cTn>
                                        <p:tgtEl>
                                          <p:spTgt spid="226330"/>
                                        </p:tgtEl>
                                        <p:attrNameLst>
                                          <p:attrName>style.visibility</p:attrName>
                                        </p:attrNameLst>
                                      </p:cBhvr>
                                      <p:to>
                                        <p:strVal val="visible"/>
                                      </p:to>
                                    </p:set>
                                    <p:animEffect transition="in" filter="wipe(down)">
                                      <p:cBhvr>
                                        <p:cTn id="170" dur="500"/>
                                        <p:tgtEl>
                                          <p:spTgt spid="226330"/>
                                        </p:tgtEl>
                                      </p:cBhvr>
                                    </p:animEffect>
                                  </p:childTnLst>
                                </p:cTn>
                              </p:par>
                            </p:childTnLst>
                          </p:cTn>
                        </p:par>
                        <p:par>
                          <p:cTn id="171" fill="hold">
                            <p:stCondLst>
                              <p:cond delay="1000"/>
                            </p:stCondLst>
                            <p:childTnLst>
                              <p:par>
                                <p:cTn id="172" presetID="22" presetClass="entr" presetSubtype="8" fill="hold" grpId="0" nodeType="afterEffect">
                                  <p:stCondLst>
                                    <p:cond delay="0"/>
                                  </p:stCondLst>
                                  <p:childTnLst>
                                    <p:set>
                                      <p:cBhvr>
                                        <p:cTn id="173" dur="1" fill="hold">
                                          <p:stCondLst>
                                            <p:cond delay="0"/>
                                          </p:stCondLst>
                                        </p:cTn>
                                        <p:tgtEl>
                                          <p:spTgt spid="226332"/>
                                        </p:tgtEl>
                                        <p:attrNameLst>
                                          <p:attrName>style.visibility</p:attrName>
                                        </p:attrNameLst>
                                      </p:cBhvr>
                                      <p:to>
                                        <p:strVal val="visible"/>
                                      </p:to>
                                    </p:set>
                                    <p:animEffect transition="in" filter="wipe(left)">
                                      <p:cBhvr>
                                        <p:cTn id="174" dur="500"/>
                                        <p:tgtEl>
                                          <p:spTgt spid="226332"/>
                                        </p:tgtEl>
                                      </p:cBhvr>
                                    </p:animEffect>
                                  </p:childTnLst>
                                </p:cTn>
                              </p:par>
                            </p:childTnLst>
                          </p:cTn>
                        </p:par>
                        <p:par>
                          <p:cTn id="175" fill="hold">
                            <p:stCondLst>
                              <p:cond delay="1500"/>
                            </p:stCondLst>
                            <p:childTnLst>
                              <p:par>
                                <p:cTn id="176" presetID="22" presetClass="entr" presetSubtype="8" fill="hold" grpId="0" nodeType="afterEffect">
                                  <p:stCondLst>
                                    <p:cond delay="0"/>
                                  </p:stCondLst>
                                  <p:childTnLst>
                                    <p:set>
                                      <p:cBhvr>
                                        <p:cTn id="177" dur="1" fill="hold">
                                          <p:stCondLst>
                                            <p:cond delay="0"/>
                                          </p:stCondLst>
                                        </p:cTn>
                                        <p:tgtEl>
                                          <p:spTgt spid="226333"/>
                                        </p:tgtEl>
                                        <p:attrNameLst>
                                          <p:attrName>style.visibility</p:attrName>
                                        </p:attrNameLst>
                                      </p:cBhvr>
                                      <p:to>
                                        <p:strVal val="visible"/>
                                      </p:to>
                                    </p:set>
                                    <p:animEffect transition="in" filter="wipe(left)">
                                      <p:cBhvr>
                                        <p:cTn id="178" dur="500"/>
                                        <p:tgtEl>
                                          <p:spTgt spid="226333"/>
                                        </p:tgtEl>
                                      </p:cBhvr>
                                    </p:animEffect>
                                  </p:childTnLst>
                                </p:cTn>
                              </p:par>
                            </p:childTnLst>
                          </p:cTn>
                        </p:par>
                        <p:par>
                          <p:cTn id="179" fill="hold">
                            <p:stCondLst>
                              <p:cond delay="2000"/>
                            </p:stCondLst>
                            <p:childTnLst>
                              <p:par>
                                <p:cTn id="180" presetID="22" presetClass="entr" presetSubtype="8" fill="hold" grpId="0" nodeType="afterEffect">
                                  <p:stCondLst>
                                    <p:cond delay="0"/>
                                  </p:stCondLst>
                                  <p:childTnLst>
                                    <p:set>
                                      <p:cBhvr>
                                        <p:cTn id="181" dur="1" fill="hold">
                                          <p:stCondLst>
                                            <p:cond delay="0"/>
                                          </p:stCondLst>
                                        </p:cTn>
                                        <p:tgtEl>
                                          <p:spTgt spid="226336"/>
                                        </p:tgtEl>
                                        <p:attrNameLst>
                                          <p:attrName>style.visibility</p:attrName>
                                        </p:attrNameLst>
                                      </p:cBhvr>
                                      <p:to>
                                        <p:strVal val="visible"/>
                                      </p:to>
                                    </p:set>
                                    <p:animEffect transition="in" filter="wipe(left)">
                                      <p:cBhvr>
                                        <p:cTn id="182" dur="500"/>
                                        <p:tgtEl>
                                          <p:spTgt spid="226336"/>
                                        </p:tgtEl>
                                      </p:cBhvr>
                                    </p:animEffect>
                                  </p:childTnLst>
                                </p:cTn>
                              </p:par>
                            </p:childTnLst>
                          </p:cTn>
                        </p:par>
                      </p:childTnLst>
                    </p:cTn>
                  </p:par>
                  <p:par>
                    <p:cTn id="183" fill="hold">
                      <p:stCondLst>
                        <p:cond delay="indefinite"/>
                      </p:stCondLst>
                      <p:childTnLst>
                        <p:par>
                          <p:cTn id="184" fill="hold">
                            <p:stCondLst>
                              <p:cond delay="0"/>
                            </p:stCondLst>
                            <p:childTnLst>
                              <p:par>
                                <p:cTn id="185" presetID="22" presetClass="entr" presetSubtype="8" fill="hold" grpId="0" nodeType="clickEffect">
                                  <p:stCondLst>
                                    <p:cond delay="0"/>
                                  </p:stCondLst>
                                  <p:childTnLst>
                                    <p:set>
                                      <p:cBhvr>
                                        <p:cTn id="186" dur="1" fill="hold">
                                          <p:stCondLst>
                                            <p:cond delay="0"/>
                                          </p:stCondLst>
                                        </p:cTn>
                                        <p:tgtEl>
                                          <p:spTgt spid="226329"/>
                                        </p:tgtEl>
                                        <p:attrNameLst>
                                          <p:attrName>style.visibility</p:attrName>
                                        </p:attrNameLst>
                                      </p:cBhvr>
                                      <p:to>
                                        <p:strVal val="visible"/>
                                      </p:to>
                                    </p:set>
                                    <p:animEffect transition="in" filter="wipe(left)">
                                      <p:cBhvr>
                                        <p:cTn id="187" dur="500"/>
                                        <p:tgtEl>
                                          <p:spTgt spid="226329"/>
                                        </p:tgtEl>
                                      </p:cBhvr>
                                    </p:animEffect>
                                  </p:childTnLst>
                                </p:cTn>
                              </p:par>
                            </p:childTnLst>
                          </p:cTn>
                        </p:par>
                        <p:par>
                          <p:cTn id="188" fill="hold">
                            <p:stCondLst>
                              <p:cond delay="500"/>
                            </p:stCondLst>
                            <p:childTnLst>
                              <p:par>
                                <p:cTn id="189" presetID="22" presetClass="entr" presetSubtype="8" fill="hold" grpId="0" nodeType="afterEffect">
                                  <p:stCondLst>
                                    <p:cond delay="0"/>
                                  </p:stCondLst>
                                  <p:childTnLst>
                                    <p:set>
                                      <p:cBhvr>
                                        <p:cTn id="190" dur="1" fill="hold">
                                          <p:stCondLst>
                                            <p:cond delay="0"/>
                                          </p:stCondLst>
                                        </p:cTn>
                                        <p:tgtEl>
                                          <p:spTgt spid="226334"/>
                                        </p:tgtEl>
                                        <p:attrNameLst>
                                          <p:attrName>style.visibility</p:attrName>
                                        </p:attrNameLst>
                                      </p:cBhvr>
                                      <p:to>
                                        <p:strVal val="visible"/>
                                      </p:to>
                                    </p:set>
                                    <p:animEffect transition="in" filter="wipe(left)">
                                      <p:cBhvr>
                                        <p:cTn id="191" dur="500"/>
                                        <p:tgtEl>
                                          <p:spTgt spid="226334"/>
                                        </p:tgtEl>
                                      </p:cBhvr>
                                    </p:animEffect>
                                  </p:childTnLst>
                                </p:cTn>
                              </p:par>
                            </p:childTnLst>
                          </p:cTn>
                        </p:par>
                        <p:par>
                          <p:cTn id="192" fill="hold">
                            <p:stCondLst>
                              <p:cond delay="1000"/>
                            </p:stCondLst>
                            <p:childTnLst>
                              <p:par>
                                <p:cTn id="193" presetID="17" presetClass="entr" presetSubtype="1" fill="hold" grpId="0" nodeType="afterEffect">
                                  <p:stCondLst>
                                    <p:cond delay="0"/>
                                  </p:stCondLst>
                                  <p:childTnLst>
                                    <p:set>
                                      <p:cBhvr>
                                        <p:cTn id="194" dur="1" fill="hold">
                                          <p:stCondLst>
                                            <p:cond delay="0"/>
                                          </p:stCondLst>
                                        </p:cTn>
                                        <p:tgtEl>
                                          <p:spTgt spid="226335"/>
                                        </p:tgtEl>
                                        <p:attrNameLst>
                                          <p:attrName>style.visibility</p:attrName>
                                        </p:attrNameLst>
                                      </p:cBhvr>
                                      <p:to>
                                        <p:strVal val="visible"/>
                                      </p:to>
                                    </p:set>
                                    <p:anim calcmode="lin" valueType="num">
                                      <p:cBhvr>
                                        <p:cTn id="195" dur="500" fill="hold"/>
                                        <p:tgtEl>
                                          <p:spTgt spid="226335"/>
                                        </p:tgtEl>
                                        <p:attrNameLst>
                                          <p:attrName>ppt_x</p:attrName>
                                        </p:attrNameLst>
                                      </p:cBhvr>
                                      <p:tavLst>
                                        <p:tav tm="0">
                                          <p:val>
                                            <p:strVal val="#ppt_x"/>
                                          </p:val>
                                        </p:tav>
                                        <p:tav tm="100000">
                                          <p:val>
                                            <p:strVal val="#ppt_x"/>
                                          </p:val>
                                        </p:tav>
                                      </p:tavLst>
                                    </p:anim>
                                    <p:anim calcmode="lin" valueType="num">
                                      <p:cBhvr>
                                        <p:cTn id="196" dur="500" fill="hold"/>
                                        <p:tgtEl>
                                          <p:spTgt spid="226335"/>
                                        </p:tgtEl>
                                        <p:attrNameLst>
                                          <p:attrName>ppt_y</p:attrName>
                                        </p:attrNameLst>
                                      </p:cBhvr>
                                      <p:tavLst>
                                        <p:tav tm="0">
                                          <p:val>
                                            <p:strVal val="#ppt_y-#ppt_h/2"/>
                                          </p:val>
                                        </p:tav>
                                        <p:tav tm="100000">
                                          <p:val>
                                            <p:strVal val="#ppt_y"/>
                                          </p:val>
                                        </p:tav>
                                      </p:tavLst>
                                    </p:anim>
                                    <p:anim calcmode="lin" valueType="num">
                                      <p:cBhvr>
                                        <p:cTn id="197" dur="500" fill="hold"/>
                                        <p:tgtEl>
                                          <p:spTgt spid="226335"/>
                                        </p:tgtEl>
                                        <p:attrNameLst>
                                          <p:attrName>ppt_w</p:attrName>
                                        </p:attrNameLst>
                                      </p:cBhvr>
                                      <p:tavLst>
                                        <p:tav tm="0">
                                          <p:val>
                                            <p:strVal val="#ppt_w"/>
                                          </p:val>
                                        </p:tav>
                                        <p:tav tm="100000">
                                          <p:val>
                                            <p:strVal val="#ppt_w"/>
                                          </p:val>
                                        </p:tav>
                                      </p:tavLst>
                                    </p:anim>
                                    <p:anim calcmode="lin" valueType="num">
                                      <p:cBhvr>
                                        <p:cTn id="198" dur="500" fill="hold"/>
                                        <p:tgtEl>
                                          <p:spTgt spid="226335"/>
                                        </p:tgtEl>
                                        <p:attrNameLst>
                                          <p:attrName>ppt_h</p:attrName>
                                        </p:attrNameLst>
                                      </p:cBhvr>
                                      <p:tavLst>
                                        <p:tav tm="0">
                                          <p:val>
                                            <p:fltVal val="0"/>
                                          </p:val>
                                        </p:tav>
                                        <p:tav tm="100000">
                                          <p:val>
                                            <p:strVal val="#ppt_h"/>
                                          </p:val>
                                        </p:tav>
                                      </p:tavLst>
                                    </p:anim>
                                  </p:childTnLst>
                                </p:cTn>
                              </p:par>
                            </p:childTnLst>
                          </p:cTn>
                        </p:par>
                      </p:childTnLst>
                    </p:cTn>
                  </p:par>
                  <p:par>
                    <p:cTn id="199" fill="hold">
                      <p:stCondLst>
                        <p:cond delay="indefinite"/>
                      </p:stCondLst>
                      <p:childTnLst>
                        <p:par>
                          <p:cTn id="200" fill="hold">
                            <p:stCondLst>
                              <p:cond delay="0"/>
                            </p:stCondLst>
                            <p:childTnLst>
                              <p:par>
                                <p:cTn id="201" presetID="22" presetClass="entr" presetSubtype="8" fill="hold" grpId="0" nodeType="clickEffect">
                                  <p:stCondLst>
                                    <p:cond delay="0"/>
                                  </p:stCondLst>
                                  <p:childTnLst>
                                    <p:set>
                                      <p:cBhvr>
                                        <p:cTn id="202" dur="1" fill="hold">
                                          <p:stCondLst>
                                            <p:cond delay="0"/>
                                          </p:stCondLst>
                                        </p:cTn>
                                        <p:tgtEl>
                                          <p:spTgt spid="226347"/>
                                        </p:tgtEl>
                                        <p:attrNameLst>
                                          <p:attrName>style.visibility</p:attrName>
                                        </p:attrNameLst>
                                      </p:cBhvr>
                                      <p:to>
                                        <p:strVal val="visible"/>
                                      </p:to>
                                    </p:set>
                                    <p:animEffect transition="in" filter="wipe(left)">
                                      <p:cBhvr>
                                        <p:cTn id="203" dur="500"/>
                                        <p:tgtEl>
                                          <p:spTgt spid="226347"/>
                                        </p:tgtEl>
                                      </p:cBhvr>
                                    </p:animEffect>
                                  </p:childTnLst>
                                </p:cTn>
                              </p:par>
                            </p:childTnLst>
                          </p:cTn>
                        </p:par>
                        <p:par>
                          <p:cTn id="204" fill="hold">
                            <p:stCondLst>
                              <p:cond delay="500"/>
                            </p:stCondLst>
                            <p:childTnLst>
                              <p:par>
                                <p:cTn id="205" presetID="22" presetClass="entr" presetSubtype="1" fill="hold" grpId="0" nodeType="afterEffect">
                                  <p:stCondLst>
                                    <p:cond delay="0"/>
                                  </p:stCondLst>
                                  <p:childTnLst>
                                    <p:set>
                                      <p:cBhvr>
                                        <p:cTn id="206" dur="1" fill="hold">
                                          <p:stCondLst>
                                            <p:cond delay="0"/>
                                          </p:stCondLst>
                                        </p:cTn>
                                        <p:tgtEl>
                                          <p:spTgt spid="226349"/>
                                        </p:tgtEl>
                                        <p:attrNameLst>
                                          <p:attrName>style.visibility</p:attrName>
                                        </p:attrNameLst>
                                      </p:cBhvr>
                                      <p:to>
                                        <p:strVal val="visible"/>
                                      </p:to>
                                    </p:set>
                                    <p:animEffect transition="in" filter="wipe(up)">
                                      <p:cBhvr>
                                        <p:cTn id="207" dur="500"/>
                                        <p:tgtEl>
                                          <p:spTgt spid="226349"/>
                                        </p:tgtEl>
                                      </p:cBhvr>
                                    </p:animEffect>
                                  </p:childTnLst>
                                </p:cTn>
                              </p:par>
                            </p:childTnLst>
                          </p:cTn>
                        </p:par>
                        <p:par>
                          <p:cTn id="208" fill="hold">
                            <p:stCondLst>
                              <p:cond delay="1000"/>
                            </p:stCondLst>
                            <p:childTnLst>
                              <p:par>
                                <p:cTn id="209" presetID="22" presetClass="entr" presetSubtype="8" fill="hold" grpId="0" nodeType="afterEffect">
                                  <p:stCondLst>
                                    <p:cond delay="0"/>
                                  </p:stCondLst>
                                  <p:childTnLst>
                                    <p:set>
                                      <p:cBhvr>
                                        <p:cTn id="210" dur="1" fill="hold">
                                          <p:stCondLst>
                                            <p:cond delay="0"/>
                                          </p:stCondLst>
                                        </p:cTn>
                                        <p:tgtEl>
                                          <p:spTgt spid="226348"/>
                                        </p:tgtEl>
                                        <p:attrNameLst>
                                          <p:attrName>style.visibility</p:attrName>
                                        </p:attrNameLst>
                                      </p:cBhvr>
                                      <p:to>
                                        <p:strVal val="visible"/>
                                      </p:to>
                                    </p:set>
                                    <p:animEffect transition="in" filter="wipe(left)">
                                      <p:cBhvr>
                                        <p:cTn id="211" dur="500"/>
                                        <p:tgtEl>
                                          <p:spTgt spid="226348"/>
                                        </p:tgtEl>
                                      </p:cBhvr>
                                    </p:animEffect>
                                  </p:childTnLst>
                                </p:cTn>
                              </p:par>
                            </p:childTnLst>
                          </p:cTn>
                        </p:par>
                      </p:childTnLst>
                    </p:cTn>
                  </p:par>
                  <p:par>
                    <p:cTn id="212" fill="hold">
                      <p:stCondLst>
                        <p:cond delay="indefinite"/>
                      </p:stCondLst>
                      <p:childTnLst>
                        <p:par>
                          <p:cTn id="213" fill="hold">
                            <p:stCondLst>
                              <p:cond delay="0"/>
                            </p:stCondLst>
                            <p:childTnLst>
                              <p:par>
                                <p:cTn id="214" presetID="22" presetClass="entr" presetSubtype="8" fill="hold" grpId="0" nodeType="clickEffect">
                                  <p:stCondLst>
                                    <p:cond delay="0"/>
                                  </p:stCondLst>
                                  <p:childTnLst>
                                    <p:set>
                                      <p:cBhvr>
                                        <p:cTn id="215" dur="1" fill="hold">
                                          <p:stCondLst>
                                            <p:cond delay="0"/>
                                          </p:stCondLst>
                                        </p:cTn>
                                        <p:tgtEl>
                                          <p:spTgt spid="226344"/>
                                        </p:tgtEl>
                                        <p:attrNameLst>
                                          <p:attrName>style.visibility</p:attrName>
                                        </p:attrNameLst>
                                      </p:cBhvr>
                                      <p:to>
                                        <p:strVal val="visible"/>
                                      </p:to>
                                    </p:set>
                                    <p:animEffect transition="in" filter="wipe(left)">
                                      <p:cBhvr>
                                        <p:cTn id="216" dur="500"/>
                                        <p:tgtEl>
                                          <p:spTgt spid="226344"/>
                                        </p:tgtEl>
                                      </p:cBhvr>
                                    </p:animEffect>
                                  </p:childTnLst>
                                </p:cTn>
                              </p:par>
                            </p:childTnLst>
                          </p:cTn>
                        </p:par>
                        <p:par>
                          <p:cTn id="217" fill="hold">
                            <p:stCondLst>
                              <p:cond delay="500"/>
                            </p:stCondLst>
                            <p:childTnLst>
                              <p:par>
                                <p:cTn id="218" presetID="17" presetClass="entr" presetSubtype="1" fill="hold" grpId="0" nodeType="afterEffect">
                                  <p:stCondLst>
                                    <p:cond delay="0"/>
                                  </p:stCondLst>
                                  <p:childTnLst>
                                    <p:set>
                                      <p:cBhvr>
                                        <p:cTn id="219" dur="1" fill="hold">
                                          <p:stCondLst>
                                            <p:cond delay="0"/>
                                          </p:stCondLst>
                                        </p:cTn>
                                        <p:tgtEl>
                                          <p:spTgt spid="226343"/>
                                        </p:tgtEl>
                                        <p:attrNameLst>
                                          <p:attrName>style.visibility</p:attrName>
                                        </p:attrNameLst>
                                      </p:cBhvr>
                                      <p:to>
                                        <p:strVal val="visible"/>
                                      </p:to>
                                    </p:set>
                                    <p:anim calcmode="lin" valueType="num">
                                      <p:cBhvr>
                                        <p:cTn id="220" dur="500" fill="hold"/>
                                        <p:tgtEl>
                                          <p:spTgt spid="226343"/>
                                        </p:tgtEl>
                                        <p:attrNameLst>
                                          <p:attrName>ppt_x</p:attrName>
                                        </p:attrNameLst>
                                      </p:cBhvr>
                                      <p:tavLst>
                                        <p:tav tm="0">
                                          <p:val>
                                            <p:strVal val="#ppt_x"/>
                                          </p:val>
                                        </p:tav>
                                        <p:tav tm="100000">
                                          <p:val>
                                            <p:strVal val="#ppt_x"/>
                                          </p:val>
                                        </p:tav>
                                      </p:tavLst>
                                    </p:anim>
                                    <p:anim calcmode="lin" valueType="num">
                                      <p:cBhvr>
                                        <p:cTn id="221" dur="500" fill="hold"/>
                                        <p:tgtEl>
                                          <p:spTgt spid="226343"/>
                                        </p:tgtEl>
                                        <p:attrNameLst>
                                          <p:attrName>ppt_y</p:attrName>
                                        </p:attrNameLst>
                                      </p:cBhvr>
                                      <p:tavLst>
                                        <p:tav tm="0">
                                          <p:val>
                                            <p:strVal val="#ppt_y-#ppt_h/2"/>
                                          </p:val>
                                        </p:tav>
                                        <p:tav tm="100000">
                                          <p:val>
                                            <p:strVal val="#ppt_y"/>
                                          </p:val>
                                        </p:tav>
                                      </p:tavLst>
                                    </p:anim>
                                    <p:anim calcmode="lin" valueType="num">
                                      <p:cBhvr>
                                        <p:cTn id="222" dur="500" fill="hold"/>
                                        <p:tgtEl>
                                          <p:spTgt spid="226343"/>
                                        </p:tgtEl>
                                        <p:attrNameLst>
                                          <p:attrName>ppt_w</p:attrName>
                                        </p:attrNameLst>
                                      </p:cBhvr>
                                      <p:tavLst>
                                        <p:tav tm="0">
                                          <p:val>
                                            <p:strVal val="#ppt_w"/>
                                          </p:val>
                                        </p:tav>
                                        <p:tav tm="100000">
                                          <p:val>
                                            <p:strVal val="#ppt_w"/>
                                          </p:val>
                                        </p:tav>
                                      </p:tavLst>
                                    </p:anim>
                                    <p:anim calcmode="lin" valueType="num">
                                      <p:cBhvr>
                                        <p:cTn id="223" dur="500" fill="hold"/>
                                        <p:tgtEl>
                                          <p:spTgt spid="226343"/>
                                        </p:tgtEl>
                                        <p:attrNameLst>
                                          <p:attrName>ppt_h</p:attrName>
                                        </p:attrNameLst>
                                      </p:cBhvr>
                                      <p:tavLst>
                                        <p:tav tm="0">
                                          <p:val>
                                            <p:fltVal val="0"/>
                                          </p:val>
                                        </p:tav>
                                        <p:tav tm="100000">
                                          <p:val>
                                            <p:strVal val="#ppt_h"/>
                                          </p:val>
                                        </p:tav>
                                      </p:tavLst>
                                    </p:anim>
                                  </p:childTnLst>
                                </p:cTn>
                              </p:par>
                            </p:childTnLst>
                          </p:cTn>
                        </p:par>
                        <p:par>
                          <p:cTn id="224" fill="hold">
                            <p:stCondLst>
                              <p:cond delay="1000"/>
                            </p:stCondLst>
                            <p:childTnLst>
                              <p:par>
                                <p:cTn id="225" presetID="22" presetClass="entr" presetSubtype="8" fill="hold" grpId="0" nodeType="afterEffect">
                                  <p:stCondLst>
                                    <p:cond delay="0"/>
                                  </p:stCondLst>
                                  <p:childTnLst>
                                    <p:set>
                                      <p:cBhvr>
                                        <p:cTn id="226" dur="1" fill="hold">
                                          <p:stCondLst>
                                            <p:cond delay="0"/>
                                          </p:stCondLst>
                                        </p:cTn>
                                        <p:tgtEl>
                                          <p:spTgt spid="226346"/>
                                        </p:tgtEl>
                                        <p:attrNameLst>
                                          <p:attrName>style.visibility</p:attrName>
                                        </p:attrNameLst>
                                      </p:cBhvr>
                                      <p:to>
                                        <p:strVal val="visible"/>
                                      </p:to>
                                    </p:set>
                                    <p:animEffect transition="in" filter="wipe(left)">
                                      <p:cBhvr>
                                        <p:cTn id="227" dur="500"/>
                                        <p:tgtEl>
                                          <p:spTgt spid="226346"/>
                                        </p:tgtEl>
                                      </p:cBhvr>
                                    </p:animEffect>
                                  </p:childTnLst>
                                </p:cTn>
                              </p:par>
                            </p:childTnLst>
                          </p:cTn>
                        </p:par>
                      </p:childTnLst>
                    </p:cTn>
                  </p:par>
                  <p:par>
                    <p:cTn id="228" fill="hold">
                      <p:stCondLst>
                        <p:cond delay="indefinite"/>
                      </p:stCondLst>
                      <p:childTnLst>
                        <p:par>
                          <p:cTn id="229" fill="hold">
                            <p:stCondLst>
                              <p:cond delay="0"/>
                            </p:stCondLst>
                            <p:childTnLst>
                              <p:par>
                                <p:cTn id="230" presetID="22" presetClass="entr" presetSubtype="8" fill="hold" grpId="0" nodeType="clickEffect">
                                  <p:stCondLst>
                                    <p:cond delay="0"/>
                                  </p:stCondLst>
                                  <p:childTnLst>
                                    <p:set>
                                      <p:cBhvr>
                                        <p:cTn id="231" dur="1" fill="hold">
                                          <p:stCondLst>
                                            <p:cond delay="0"/>
                                          </p:stCondLst>
                                        </p:cTn>
                                        <p:tgtEl>
                                          <p:spTgt spid="226345"/>
                                        </p:tgtEl>
                                        <p:attrNameLst>
                                          <p:attrName>style.visibility</p:attrName>
                                        </p:attrNameLst>
                                      </p:cBhvr>
                                      <p:to>
                                        <p:strVal val="visible"/>
                                      </p:to>
                                    </p:set>
                                    <p:animEffect transition="in" filter="wipe(left)">
                                      <p:cBhvr>
                                        <p:cTn id="232" dur="500"/>
                                        <p:tgtEl>
                                          <p:spTgt spid="226345"/>
                                        </p:tgtEl>
                                      </p:cBhvr>
                                    </p:animEffect>
                                  </p:childTnLst>
                                </p:cTn>
                              </p:par>
                            </p:childTnLst>
                          </p:cTn>
                        </p:par>
                        <p:par>
                          <p:cTn id="233" fill="hold">
                            <p:stCondLst>
                              <p:cond delay="500"/>
                            </p:stCondLst>
                            <p:childTnLst>
                              <p:par>
                                <p:cTn id="234" presetID="22" presetClass="entr" presetSubtype="8" fill="hold" grpId="0" nodeType="afterEffect">
                                  <p:stCondLst>
                                    <p:cond delay="0"/>
                                  </p:stCondLst>
                                  <p:childTnLst>
                                    <p:set>
                                      <p:cBhvr>
                                        <p:cTn id="235" dur="1" fill="hold">
                                          <p:stCondLst>
                                            <p:cond delay="0"/>
                                          </p:stCondLst>
                                        </p:cTn>
                                        <p:tgtEl>
                                          <p:spTgt spid="226337"/>
                                        </p:tgtEl>
                                        <p:attrNameLst>
                                          <p:attrName>style.visibility</p:attrName>
                                        </p:attrNameLst>
                                      </p:cBhvr>
                                      <p:to>
                                        <p:strVal val="visible"/>
                                      </p:to>
                                    </p:set>
                                    <p:animEffect transition="in" filter="wipe(left)">
                                      <p:cBhvr>
                                        <p:cTn id="236" dur="500"/>
                                        <p:tgtEl>
                                          <p:spTgt spid="226337"/>
                                        </p:tgtEl>
                                      </p:cBhvr>
                                    </p:animEffect>
                                  </p:childTnLst>
                                </p:cTn>
                              </p:par>
                            </p:childTnLst>
                          </p:cTn>
                        </p:par>
                      </p:childTnLst>
                    </p:cTn>
                  </p:par>
                  <p:par>
                    <p:cTn id="237" fill="hold">
                      <p:stCondLst>
                        <p:cond delay="indefinite"/>
                      </p:stCondLst>
                      <p:childTnLst>
                        <p:par>
                          <p:cTn id="238" fill="hold">
                            <p:stCondLst>
                              <p:cond delay="0"/>
                            </p:stCondLst>
                            <p:childTnLst>
                              <p:par>
                                <p:cTn id="239" presetID="22" presetClass="entr" presetSubtype="8" fill="hold" grpId="0" nodeType="clickEffect">
                                  <p:stCondLst>
                                    <p:cond delay="0"/>
                                  </p:stCondLst>
                                  <p:childTnLst>
                                    <p:set>
                                      <p:cBhvr>
                                        <p:cTn id="240" dur="1" fill="hold">
                                          <p:stCondLst>
                                            <p:cond delay="0"/>
                                          </p:stCondLst>
                                        </p:cTn>
                                        <p:tgtEl>
                                          <p:spTgt spid="226339"/>
                                        </p:tgtEl>
                                        <p:attrNameLst>
                                          <p:attrName>style.visibility</p:attrName>
                                        </p:attrNameLst>
                                      </p:cBhvr>
                                      <p:to>
                                        <p:strVal val="visible"/>
                                      </p:to>
                                    </p:set>
                                    <p:animEffect transition="in" filter="wipe(left)">
                                      <p:cBhvr>
                                        <p:cTn id="241" dur="500"/>
                                        <p:tgtEl>
                                          <p:spTgt spid="226339"/>
                                        </p:tgtEl>
                                      </p:cBhvr>
                                    </p:animEffect>
                                  </p:childTnLst>
                                </p:cTn>
                              </p:par>
                            </p:childTnLst>
                          </p:cTn>
                        </p:par>
                      </p:childTnLst>
                    </p:cTn>
                  </p:par>
                  <p:par>
                    <p:cTn id="242" fill="hold">
                      <p:stCondLst>
                        <p:cond delay="indefinite"/>
                      </p:stCondLst>
                      <p:childTnLst>
                        <p:par>
                          <p:cTn id="243" fill="hold">
                            <p:stCondLst>
                              <p:cond delay="0"/>
                            </p:stCondLst>
                            <p:childTnLst>
                              <p:par>
                                <p:cTn id="244" presetID="22" presetClass="entr" presetSubtype="8" fill="hold" grpId="0" nodeType="clickEffect">
                                  <p:stCondLst>
                                    <p:cond delay="0"/>
                                  </p:stCondLst>
                                  <p:childTnLst>
                                    <p:set>
                                      <p:cBhvr>
                                        <p:cTn id="245" dur="1" fill="hold">
                                          <p:stCondLst>
                                            <p:cond delay="0"/>
                                          </p:stCondLst>
                                        </p:cTn>
                                        <p:tgtEl>
                                          <p:spTgt spid="226338"/>
                                        </p:tgtEl>
                                        <p:attrNameLst>
                                          <p:attrName>style.visibility</p:attrName>
                                        </p:attrNameLst>
                                      </p:cBhvr>
                                      <p:to>
                                        <p:strVal val="visible"/>
                                      </p:to>
                                    </p:set>
                                    <p:animEffect transition="in" filter="wipe(left)">
                                      <p:cBhvr>
                                        <p:cTn id="246" dur="500"/>
                                        <p:tgtEl>
                                          <p:spTgt spid="226338"/>
                                        </p:tgtEl>
                                      </p:cBhvr>
                                    </p:animEffect>
                                  </p:childTnLst>
                                </p:cTn>
                              </p:par>
                            </p:childTnLst>
                          </p:cTn>
                        </p:par>
                      </p:childTnLst>
                    </p:cTn>
                  </p:par>
                  <p:par>
                    <p:cTn id="247" fill="hold">
                      <p:stCondLst>
                        <p:cond delay="indefinite"/>
                      </p:stCondLst>
                      <p:childTnLst>
                        <p:par>
                          <p:cTn id="248" fill="hold">
                            <p:stCondLst>
                              <p:cond delay="0"/>
                            </p:stCondLst>
                            <p:childTnLst>
                              <p:par>
                                <p:cTn id="249" presetID="22" presetClass="entr" presetSubtype="8" fill="hold" grpId="0" nodeType="clickEffect">
                                  <p:stCondLst>
                                    <p:cond delay="0"/>
                                  </p:stCondLst>
                                  <p:childTnLst>
                                    <p:set>
                                      <p:cBhvr>
                                        <p:cTn id="250" dur="1" fill="hold">
                                          <p:stCondLst>
                                            <p:cond delay="0"/>
                                          </p:stCondLst>
                                        </p:cTn>
                                        <p:tgtEl>
                                          <p:spTgt spid="226340"/>
                                        </p:tgtEl>
                                        <p:attrNameLst>
                                          <p:attrName>style.visibility</p:attrName>
                                        </p:attrNameLst>
                                      </p:cBhvr>
                                      <p:to>
                                        <p:strVal val="visible"/>
                                      </p:to>
                                    </p:set>
                                    <p:animEffect transition="in" filter="wipe(left)">
                                      <p:cBhvr>
                                        <p:cTn id="251" dur="500"/>
                                        <p:tgtEl>
                                          <p:spTgt spid="226340"/>
                                        </p:tgtEl>
                                      </p:cBhvr>
                                    </p:animEffect>
                                  </p:childTnLst>
                                </p:cTn>
                              </p:par>
                            </p:childTnLst>
                          </p:cTn>
                        </p:par>
                        <p:par>
                          <p:cTn id="252" fill="hold">
                            <p:stCondLst>
                              <p:cond delay="500"/>
                            </p:stCondLst>
                            <p:childTnLst>
                              <p:par>
                                <p:cTn id="253" presetID="23" presetClass="entr" presetSubtype="528" fill="hold" grpId="0" nodeType="afterEffect">
                                  <p:stCondLst>
                                    <p:cond delay="0"/>
                                  </p:stCondLst>
                                  <p:childTnLst>
                                    <p:set>
                                      <p:cBhvr>
                                        <p:cTn id="254" dur="1" fill="hold">
                                          <p:stCondLst>
                                            <p:cond delay="0"/>
                                          </p:stCondLst>
                                        </p:cTn>
                                        <p:tgtEl>
                                          <p:spTgt spid="22588"/>
                                        </p:tgtEl>
                                        <p:attrNameLst>
                                          <p:attrName>style.visibility</p:attrName>
                                        </p:attrNameLst>
                                      </p:cBhvr>
                                      <p:to>
                                        <p:strVal val="visible"/>
                                      </p:to>
                                    </p:set>
                                    <p:anim calcmode="lin" valueType="num">
                                      <p:cBhvr>
                                        <p:cTn id="255" dur="500" fill="hold"/>
                                        <p:tgtEl>
                                          <p:spTgt spid="22588"/>
                                        </p:tgtEl>
                                        <p:attrNameLst>
                                          <p:attrName>ppt_w</p:attrName>
                                        </p:attrNameLst>
                                      </p:cBhvr>
                                      <p:tavLst>
                                        <p:tav tm="0">
                                          <p:val>
                                            <p:fltVal val="0"/>
                                          </p:val>
                                        </p:tav>
                                        <p:tav tm="100000">
                                          <p:val>
                                            <p:strVal val="#ppt_w"/>
                                          </p:val>
                                        </p:tav>
                                      </p:tavLst>
                                    </p:anim>
                                    <p:anim calcmode="lin" valueType="num">
                                      <p:cBhvr>
                                        <p:cTn id="256" dur="500" fill="hold"/>
                                        <p:tgtEl>
                                          <p:spTgt spid="22588"/>
                                        </p:tgtEl>
                                        <p:attrNameLst>
                                          <p:attrName>ppt_h</p:attrName>
                                        </p:attrNameLst>
                                      </p:cBhvr>
                                      <p:tavLst>
                                        <p:tav tm="0">
                                          <p:val>
                                            <p:fltVal val="0"/>
                                          </p:val>
                                        </p:tav>
                                        <p:tav tm="100000">
                                          <p:val>
                                            <p:strVal val="#ppt_h"/>
                                          </p:val>
                                        </p:tav>
                                      </p:tavLst>
                                    </p:anim>
                                    <p:anim calcmode="lin" valueType="num">
                                      <p:cBhvr>
                                        <p:cTn id="257" dur="500" fill="hold"/>
                                        <p:tgtEl>
                                          <p:spTgt spid="22588"/>
                                        </p:tgtEl>
                                        <p:attrNameLst>
                                          <p:attrName>ppt_x</p:attrName>
                                        </p:attrNameLst>
                                      </p:cBhvr>
                                      <p:tavLst>
                                        <p:tav tm="0">
                                          <p:val>
                                            <p:fltVal val="0.5"/>
                                          </p:val>
                                        </p:tav>
                                        <p:tav tm="100000">
                                          <p:val>
                                            <p:strVal val="#ppt_x"/>
                                          </p:val>
                                        </p:tav>
                                      </p:tavLst>
                                    </p:anim>
                                    <p:anim calcmode="lin" valueType="num">
                                      <p:cBhvr>
                                        <p:cTn id="258" dur="500" fill="hold"/>
                                        <p:tgtEl>
                                          <p:spTgt spid="2258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nimBg="1" autoUpdateAnimBg="0"/>
      <p:bldP spid="226306" grpId="0" animBg="1"/>
      <p:bldP spid="226307" grpId="0" animBg="1" autoUpdateAnimBg="0"/>
      <p:bldP spid="22534" grpId="0" animBg="1"/>
      <p:bldP spid="226309" grpId="0" animBg="1" autoUpdateAnimBg="0"/>
      <p:bldP spid="22536" grpId="0" animBg="1"/>
      <p:bldP spid="22537" grpId="0" animBg="1"/>
      <p:bldP spid="22538" grpId="0" animBg="1"/>
      <p:bldP spid="22539" grpId="0" animBg="1"/>
      <p:bldP spid="226314" grpId="0" animBg="1" autoUpdateAnimBg="0"/>
      <p:bldP spid="226315" grpId="0" animBg="1"/>
      <p:bldP spid="226316" grpId="0" animBg="1" autoUpdateAnimBg="0"/>
      <p:bldP spid="226317" grpId="0" animBg="1" autoUpdateAnimBg="0"/>
      <p:bldP spid="22544" grpId="0" animBg="1" autoUpdateAnimBg="0"/>
      <p:bldP spid="22545" grpId="0" animBg="1" autoUpdateAnimBg="0"/>
      <p:bldP spid="22546" grpId="0" animBg="1"/>
      <p:bldP spid="22547" grpId="0" animBg="1"/>
      <p:bldP spid="22548" grpId="0" autoUpdateAnimBg="0"/>
      <p:bldP spid="22549" grpId="0" animBg="1" autoUpdateAnimBg="0"/>
      <p:bldP spid="226324" grpId="0" animBg="1" autoUpdateAnimBg="0"/>
      <p:bldP spid="22551" grpId="0" animBg="1"/>
      <p:bldP spid="22552" grpId="0" animBg="1"/>
      <p:bldP spid="22553" grpId="0" animBg="1"/>
      <p:bldP spid="22554" grpId="0" animBg="1"/>
      <p:bldP spid="226329" grpId="0" animBg="1" autoUpdateAnimBg="0"/>
      <p:bldP spid="226330" grpId="0" animBg="1"/>
      <p:bldP spid="226331" grpId="0" animBg="1" autoUpdateAnimBg="0"/>
      <p:bldP spid="226332" grpId="0" animBg="1" autoUpdateAnimBg="0"/>
      <p:bldP spid="226333" grpId="0" animBg="1" autoUpdateAnimBg="0"/>
      <p:bldP spid="226334" grpId="0" animBg="1"/>
      <p:bldP spid="226335" grpId="0" animBg="1"/>
      <p:bldP spid="226336" grpId="0" autoUpdateAnimBg="0"/>
      <p:bldP spid="226337" grpId="0" animBg="1" autoUpdateAnimBg="0"/>
      <p:bldP spid="226338" grpId="0" animBg="1" autoUpdateAnimBg="0"/>
      <p:bldP spid="226339" grpId="0" animBg="1" autoUpdateAnimBg="0"/>
      <p:bldP spid="226340" grpId="0" animBg="1" autoUpdateAnimBg="0"/>
      <p:bldP spid="226342" grpId="0" animBg="1" autoUpdateAnimBg="0"/>
      <p:bldP spid="226343" grpId="0" animBg="1"/>
      <p:bldP spid="226344" grpId="0" animBg="1"/>
      <p:bldP spid="226345" grpId="0" animBg="1"/>
      <p:bldP spid="226346" grpId="0" animBg="1"/>
      <p:bldP spid="226347" grpId="0" animBg="1"/>
      <p:bldP spid="226348" grpId="0" animBg="1" autoUpdateAnimBg="0"/>
      <p:bldP spid="226349" grpId="0" animBg="1"/>
      <p:bldP spid="22575" grpId="0" animBg="1"/>
      <p:bldP spid="22576" grpId="0" animBg="1"/>
      <p:bldP spid="226353" grpId="0" animBg="1" autoUpdateAnimBg="0"/>
      <p:bldP spid="226354" grpId="0" animBg="1" autoUpdateAnimBg="0"/>
      <p:bldP spid="226355" grpId="0" animBg="1"/>
      <p:bldP spid="226356" grpId="0" animBg="1"/>
      <p:bldP spid="226357" grpId="0" animBg="1" autoUpdateAnimBg="0"/>
      <p:bldP spid="226363" grpId="0" autoUpdateAnimBg="0"/>
      <p:bldP spid="22587" grpId="0" animBg="1"/>
      <p:bldP spid="22588"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Line 2"/>
          <p:cNvSpPr>
            <a:spLocks noChangeShapeType="1"/>
          </p:cNvSpPr>
          <p:nvPr/>
        </p:nvSpPr>
        <p:spPr bwMode="auto">
          <a:xfrm>
            <a:off x="457200" y="990600"/>
            <a:ext cx="2378075" cy="0"/>
          </a:xfrm>
          <a:prstGeom prst="line">
            <a:avLst/>
          </a:prstGeom>
          <a:noFill/>
          <a:ln w="98425">
            <a:solidFill>
              <a:srgbClr val="008000"/>
            </a:solidFill>
            <a:round/>
            <a:headEnd/>
            <a:tailEnd type="triangle" w="med" len="med"/>
          </a:ln>
        </p:spPr>
        <p:txBody>
          <a:bodyPr/>
          <a:lstStyle/>
          <a:p>
            <a:endParaRPr lang="de-DE"/>
          </a:p>
        </p:txBody>
      </p:sp>
      <p:sp>
        <p:nvSpPr>
          <p:cNvPr id="23556" name="Line 3"/>
          <p:cNvSpPr>
            <a:spLocks noChangeShapeType="1"/>
          </p:cNvSpPr>
          <p:nvPr/>
        </p:nvSpPr>
        <p:spPr bwMode="auto">
          <a:xfrm>
            <a:off x="5181600" y="1066800"/>
            <a:ext cx="1600200" cy="0"/>
          </a:xfrm>
          <a:prstGeom prst="line">
            <a:avLst/>
          </a:prstGeom>
          <a:noFill/>
          <a:ln w="98425">
            <a:solidFill>
              <a:srgbClr val="008000"/>
            </a:solidFill>
            <a:round/>
            <a:headEnd/>
            <a:tailEnd type="triangle" w="med" len="med"/>
          </a:ln>
        </p:spPr>
        <p:txBody>
          <a:bodyPr/>
          <a:lstStyle/>
          <a:p>
            <a:endParaRPr lang="de-DE"/>
          </a:p>
        </p:txBody>
      </p:sp>
      <p:graphicFrame>
        <p:nvGraphicFramePr>
          <p:cNvPr id="23554" name="Object 55"/>
          <p:cNvGraphicFramePr>
            <a:graphicFrameLocks noChangeAspect="1"/>
          </p:cNvGraphicFramePr>
          <p:nvPr/>
        </p:nvGraphicFramePr>
        <p:xfrm>
          <a:off x="2819400" y="220663"/>
          <a:ext cx="2362200" cy="1466850"/>
        </p:xfrm>
        <a:graphic>
          <a:graphicData uri="http://schemas.openxmlformats.org/presentationml/2006/ole">
            <p:oleObj spid="_x0000_s23554" name="Paint Shop Pro Image" r:id="rId4" imgW="2370732" imgH="1668745" progId="">
              <p:embed/>
            </p:oleObj>
          </a:graphicData>
        </a:graphic>
      </p:graphicFrame>
      <p:sp>
        <p:nvSpPr>
          <p:cNvPr id="23557" name="Text Box 57"/>
          <p:cNvSpPr txBox="1">
            <a:spLocks noChangeArrowheads="1"/>
          </p:cNvSpPr>
          <p:nvPr/>
        </p:nvSpPr>
        <p:spPr bwMode="auto">
          <a:xfrm>
            <a:off x="2819400" y="304800"/>
            <a:ext cx="1371600" cy="266700"/>
          </a:xfrm>
          <a:prstGeom prst="rect">
            <a:avLst/>
          </a:prstGeom>
          <a:noFill/>
          <a:ln w="12700">
            <a:noFill/>
            <a:miter lim="800000"/>
            <a:headEnd/>
            <a:tailEnd/>
          </a:ln>
        </p:spPr>
        <p:txBody>
          <a:bodyPr anchor="ctr" anchorCtr="1"/>
          <a:lstStyle/>
          <a:p>
            <a:pPr eaLnBrk="1" hangingPunct="1">
              <a:spcBef>
                <a:spcPct val="0"/>
              </a:spcBef>
            </a:pPr>
            <a:r>
              <a:rPr lang="de-DE" b="0"/>
              <a:t>Unternehmen</a:t>
            </a:r>
          </a:p>
        </p:txBody>
      </p:sp>
      <p:sp>
        <p:nvSpPr>
          <p:cNvPr id="23558" name="Line 3"/>
          <p:cNvSpPr>
            <a:spLocks noChangeShapeType="1"/>
          </p:cNvSpPr>
          <p:nvPr/>
        </p:nvSpPr>
        <p:spPr bwMode="auto">
          <a:xfrm>
            <a:off x="7848600" y="1066800"/>
            <a:ext cx="990600" cy="0"/>
          </a:xfrm>
          <a:prstGeom prst="line">
            <a:avLst/>
          </a:prstGeom>
          <a:noFill/>
          <a:ln w="98425">
            <a:solidFill>
              <a:srgbClr val="008000"/>
            </a:solidFill>
            <a:prstDash val="sysDot"/>
            <a:round/>
            <a:headEnd/>
            <a:tailEnd type="triangle" w="med" len="med"/>
          </a:ln>
        </p:spPr>
        <p:txBody>
          <a:bodyPr/>
          <a:lstStyle/>
          <a:p>
            <a:endParaRPr lang="de-DE"/>
          </a:p>
        </p:txBody>
      </p:sp>
      <p:sp>
        <p:nvSpPr>
          <p:cNvPr id="23559" name="Rectangle 12"/>
          <p:cNvSpPr>
            <a:spLocks noChangeArrowheads="1"/>
          </p:cNvSpPr>
          <p:nvPr/>
        </p:nvSpPr>
        <p:spPr bwMode="auto">
          <a:xfrm>
            <a:off x="6781800" y="609600"/>
            <a:ext cx="990600" cy="914400"/>
          </a:xfrm>
          <a:prstGeom prst="rect">
            <a:avLst/>
          </a:prstGeom>
          <a:solidFill>
            <a:srgbClr val="BDDEFF"/>
          </a:solidFill>
          <a:ln w="19050">
            <a:solidFill>
              <a:schemeClr val="tx1"/>
            </a:solidFill>
            <a:miter lim="800000"/>
            <a:headEnd/>
            <a:tailEnd/>
          </a:ln>
        </p:spPr>
        <p:txBody>
          <a:bodyPr anchor="ctr"/>
          <a:lstStyle/>
          <a:p>
            <a:pPr eaLnBrk="1" hangingPunct="1">
              <a:spcBef>
                <a:spcPct val="0"/>
              </a:spcBef>
            </a:pPr>
            <a:endParaRPr lang="de-DE" sz="2400" b="0">
              <a:latin typeface="Times New Roman" pitchFamily="18" charset="0"/>
            </a:endParaRPr>
          </a:p>
        </p:txBody>
      </p:sp>
      <p:sp>
        <p:nvSpPr>
          <p:cNvPr id="23560" name="Line 8"/>
          <p:cNvSpPr>
            <a:spLocks noChangeShapeType="1"/>
          </p:cNvSpPr>
          <p:nvPr/>
        </p:nvSpPr>
        <p:spPr bwMode="auto">
          <a:xfrm flipV="1">
            <a:off x="6781800" y="609600"/>
            <a:ext cx="990600" cy="914400"/>
          </a:xfrm>
          <a:prstGeom prst="line">
            <a:avLst/>
          </a:prstGeom>
          <a:noFill/>
          <a:ln w="25400">
            <a:solidFill>
              <a:schemeClr val="tx1"/>
            </a:solidFill>
            <a:round/>
            <a:headEnd/>
            <a:tailEnd/>
          </a:ln>
        </p:spPr>
        <p:txBody>
          <a:bodyPr anchor="ctr" anchorCtr="1">
            <a:spAutoFit/>
          </a:bodyPr>
          <a:lstStyle/>
          <a:p>
            <a:endParaRPr lang="de-DE"/>
          </a:p>
        </p:txBody>
      </p:sp>
      <p:sp>
        <p:nvSpPr>
          <p:cNvPr id="23561" name="Text Box 9"/>
          <p:cNvSpPr txBox="1">
            <a:spLocks noChangeArrowheads="1"/>
          </p:cNvSpPr>
          <p:nvPr/>
        </p:nvSpPr>
        <p:spPr bwMode="auto">
          <a:xfrm>
            <a:off x="6477000" y="92075"/>
            <a:ext cx="2209800" cy="517525"/>
          </a:xfrm>
          <a:prstGeom prst="rect">
            <a:avLst/>
          </a:prstGeom>
          <a:noFill/>
          <a:ln w="9525">
            <a:noFill/>
            <a:miter lim="800000"/>
            <a:headEnd/>
            <a:tailEnd/>
          </a:ln>
        </p:spPr>
        <p:txBody>
          <a:bodyPr anchorCtr="1">
            <a:spAutoFit/>
          </a:bodyPr>
          <a:lstStyle/>
          <a:p>
            <a:pPr eaLnBrk="1" hangingPunct="1">
              <a:spcBef>
                <a:spcPct val="0"/>
              </a:spcBef>
            </a:pPr>
            <a:r>
              <a:rPr lang="de-DE" b="0"/>
              <a:t>Markt (Leistungsverwertung)</a:t>
            </a:r>
          </a:p>
        </p:txBody>
      </p:sp>
      <p:sp>
        <p:nvSpPr>
          <p:cNvPr id="222218" name="Text Box 10"/>
          <p:cNvSpPr txBox="1">
            <a:spLocks noChangeArrowheads="1"/>
          </p:cNvSpPr>
          <p:nvPr/>
        </p:nvSpPr>
        <p:spPr bwMode="auto">
          <a:xfrm>
            <a:off x="5257800" y="838200"/>
            <a:ext cx="533400" cy="5334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spcBef>
                <a:spcPct val="0"/>
              </a:spcBef>
              <a:defRPr/>
            </a:pPr>
            <a:r>
              <a:rPr lang="de-DE" b="0"/>
              <a:t>UE, FE</a:t>
            </a:r>
          </a:p>
        </p:txBody>
      </p:sp>
      <p:sp>
        <p:nvSpPr>
          <p:cNvPr id="222219" name="Text Box 13"/>
          <p:cNvSpPr txBox="1">
            <a:spLocks noChangeArrowheads="1"/>
          </p:cNvSpPr>
          <p:nvPr/>
        </p:nvSpPr>
        <p:spPr bwMode="auto">
          <a:xfrm>
            <a:off x="3048000" y="1828800"/>
            <a:ext cx="2514600" cy="381000"/>
          </a:xfrm>
          <a:prstGeom prst="rect">
            <a:avLst/>
          </a:prstGeom>
          <a:solidFill>
            <a:srgbClr val="CFE7FF"/>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sz="1600"/>
              <a:t>Umsatzerlöse</a:t>
            </a:r>
            <a:endParaRPr lang="de-DE" sz="1600">
              <a:latin typeface="Times New Roman" pitchFamily="18" charset="0"/>
            </a:endParaRPr>
          </a:p>
        </p:txBody>
      </p:sp>
      <p:sp>
        <p:nvSpPr>
          <p:cNvPr id="23564" name="Line 39"/>
          <p:cNvSpPr>
            <a:spLocks noChangeShapeType="1"/>
          </p:cNvSpPr>
          <p:nvPr/>
        </p:nvSpPr>
        <p:spPr bwMode="auto">
          <a:xfrm>
            <a:off x="5562600" y="1981200"/>
            <a:ext cx="1828800" cy="0"/>
          </a:xfrm>
          <a:prstGeom prst="line">
            <a:avLst/>
          </a:prstGeom>
          <a:noFill/>
          <a:ln w="57150">
            <a:solidFill>
              <a:srgbClr val="FF0000"/>
            </a:solidFill>
            <a:round/>
            <a:headEnd type="triangle" w="med" len="med"/>
            <a:tailEnd/>
          </a:ln>
        </p:spPr>
        <p:txBody>
          <a:bodyPr>
            <a:spAutoFit/>
          </a:bodyPr>
          <a:lstStyle/>
          <a:p>
            <a:endParaRPr lang="de-DE"/>
          </a:p>
        </p:txBody>
      </p:sp>
      <p:sp>
        <p:nvSpPr>
          <p:cNvPr id="23565" name="Line 14"/>
          <p:cNvSpPr>
            <a:spLocks noChangeShapeType="1"/>
          </p:cNvSpPr>
          <p:nvPr/>
        </p:nvSpPr>
        <p:spPr bwMode="auto">
          <a:xfrm>
            <a:off x="7391400" y="1371600"/>
            <a:ext cx="0" cy="609600"/>
          </a:xfrm>
          <a:prstGeom prst="line">
            <a:avLst/>
          </a:prstGeom>
          <a:noFill/>
          <a:ln w="57150">
            <a:solidFill>
              <a:srgbClr val="FF0000"/>
            </a:solidFill>
            <a:round/>
            <a:headEnd/>
            <a:tailEnd/>
          </a:ln>
        </p:spPr>
        <p:txBody>
          <a:bodyPr>
            <a:spAutoFit/>
          </a:bodyPr>
          <a:lstStyle/>
          <a:p>
            <a:endParaRPr lang="de-DE"/>
          </a:p>
        </p:txBody>
      </p:sp>
      <p:sp>
        <p:nvSpPr>
          <p:cNvPr id="222222" name="Text Box 13"/>
          <p:cNvSpPr txBox="1">
            <a:spLocks noChangeArrowheads="1"/>
          </p:cNvSpPr>
          <p:nvPr/>
        </p:nvSpPr>
        <p:spPr bwMode="auto">
          <a:xfrm>
            <a:off x="3048000" y="2286000"/>
            <a:ext cx="2514600" cy="381000"/>
          </a:xfrm>
          <a:prstGeom prst="rect">
            <a:avLst/>
          </a:prstGeom>
          <a:solidFill>
            <a:srgbClr val="FFEBD7"/>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 Bestandsänderungen</a:t>
            </a:r>
            <a:endParaRPr lang="de-DE" sz="2400" b="0">
              <a:latin typeface="Times New Roman" pitchFamily="18" charset="0"/>
            </a:endParaRPr>
          </a:p>
        </p:txBody>
      </p:sp>
      <p:sp>
        <p:nvSpPr>
          <p:cNvPr id="23567" name="Line 39"/>
          <p:cNvSpPr>
            <a:spLocks noChangeShapeType="1"/>
          </p:cNvSpPr>
          <p:nvPr/>
        </p:nvSpPr>
        <p:spPr bwMode="auto">
          <a:xfrm>
            <a:off x="5562600" y="2514600"/>
            <a:ext cx="609600" cy="0"/>
          </a:xfrm>
          <a:prstGeom prst="line">
            <a:avLst/>
          </a:prstGeom>
          <a:noFill/>
          <a:ln w="28575">
            <a:solidFill>
              <a:srgbClr val="FF0000"/>
            </a:solidFill>
            <a:round/>
            <a:headEnd type="triangle" w="med" len="med"/>
            <a:tailEnd/>
          </a:ln>
        </p:spPr>
        <p:txBody>
          <a:bodyPr>
            <a:spAutoFit/>
          </a:bodyPr>
          <a:lstStyle/>
          <a:p>
            <a:endParaRPr lang="de-DE"/>
          </a:p>
        </p:txBody>
      </p:sp>
      <p:sp>
        <p:nvSpPr>
          <p:cNvPr id="23568" name="Line 14"/>
          <p:cNvSpPr>
            <a:spLocks noChangeShapeType="1"/>
          </p:cNvSpPr>
          <p:nvPr/>
        </p:nvSpPr>
        <p:spPr bwMode="auto">
          <a:xfrm>
            <a:off x="6172200" y="1219200"/>
            <a:ext cx="0" cy="1295400"/>
          </a:xfrm>
          <a:prstGeom prst="line">
            <a:avLst/>
          </a:prstGeom>
          <a:noFill/>
          <a:ln w="28575">
            <a:solidFill>
              <a:srgbClr val="FF0000"/>
            </a:solidFill>
            <a:round/>
            <a:headEnd/>
            <a:tailEnd/>
          </a:ln>
        </p:spPr>
        <p:txBody>
          <a:bodyPr>
            <a:spAutoFit/>
          </a:bodyPr>
          <a:lstStyle/>
          <a:p>
            <a:endParaRPr lang="de-DE"/>
          </a:p>
        </p:txBody>
      </p:sp>
      <p:sp>
        <p:nvSpPr>
          <p:cNvPr id="23569" name="Line 14"/>
          <p:cNvSpPr>
            <a:spLocks noChangeShapeType="1"/>
          </p:cNvSpPr>
          <p:nvPr/>
        </p:nvSpPr>
        <p:spPr bwMode="auto">
          <a:xfrm flipH="1">
            <a:off x="5715000" y="1219200"/>
            <a:ext cx="457200" cy="0"/>
          </a:xfrm>
          <a:prstGeom prst="line">
            <a:avLst/>
          </a:prstGeom>
          <a:noFill/>
          <a:ln w="28575">
            <a:solidFill>
              <a:srgbClr val="FF0000"/>
            </a:solidFill>
            <a:round/>
            <a:headEnd/>
            <a:tailEnd/>
          </a:ln>
        </p:spPr>
        <p:txBody>
          <a:bodyPr>
            <a:spAutoFit/>
          </a:bodyPr>
          <a:lstStyle/>
          <a:p>
            <a:endParaRPr lang="de-DE"/>
          </a:p>
        </p:txBody>
      </p:sp>
      <p:sp>
        <p:nvSpPr>
          <p:cNvPr id="222226" name="Text Box 13"/>
          <p:cNvSpPr txBox="1">
            <a:spLocks noChangeArrowheads="1"/>
          </p:cNvSpPr>
          <p:nvPr/>
        </p:nvSpPr>
        <p:spPr bwMode="auto">
          <a:xfrm>
            <a:off x="3048000" y="2743200"/>
            <a:ext cx="2514600" cy="381000"/>
          </a:xfrm>
          <a:prstGeom prst="rect">
            <a:avLst/>
          </a:prstGeom>
          <a:solidFill>
            <a:srgbClr val="E3FF95"/>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aktiv. Eigenleistungen</a:t>
            </a:r>
          </a:p>
        </p:txBody>
      </p:sp>
      <p:sp>
        <p:nvSpPr>
          <p:cNvPr id="23571" name="Line 39"/>
          <p:cNvSpPr>
            <a:spLocks noChangeShapeType="1"/>
          </p:cNvSpPr>
          <p:nvPr/>
        </p:nvSpPr>
        <p:spPr bwMode="auto">
          <a:xfrm>
            <a:off x="5562600" y="2971800"/>
            <a:ext cx="914400" cy="0"/>
          </a:xfrm>
          <a:prstGeom prst="line">
            <a:avLst/>
          </a:prstGeom>
          <a:noFill/>
          <a:ln w="28575">
            <a:solidFill>
              <a:srgbClr val="FF0000"/>
            </a:solidFill>
            <a:round/>
            <a:headEnd type="triangle" w="med" len="med"/>
            <a:tailEnd/>
          </a:ln>
        </p:spPr>
        <p:txBody>
          <a:bodyPr>
            <a:spAutoFit/>
          </a:bodyPr>
          <a:lstStyle/>
          <a:p>
            <a:endParaRPr lang="de-DE"/>
          </a:p>
        </p:txBody>
      </p:sp>
      <p:sp>
        <p:nvSpPr>
          <p:cNvPr id="23572" name="Line 14"/>
          <p:cNvSpPr>
            <a:spLocks noChangeShapeType="1"/>
          </p:cNvSpPr>
          <p:nvPr/>
        </p:nvSpPr>
        <p:spPr bwMode="auto">
          <a:xfrm>
            <a:off x="6477000" y="1524000"/>
            <a:ext cx="0" cy="1447800"/>
          </a:xfrm>
          <a:prstGeom prst="line">
            <a:avLst/>
          </a:prstGeom>
          <a:noFill/>
          <a:ln w="28575">
            <a:solidFill>
              <a:srgbClr val="FF0000"/>
            </a:solidFill>
            <a:round/>
            <a:headEnd/>
            <a:tailEnd/>
          </a:ln>
        </p:spPr>
        <p:txBody>
          <a:bodyPr>
            <a:spAutoFit/>
          </a:bodyPr>
          <a:lstStyle/>
          <a:p>
            <a:endParaRPr lang="de-DE"/>
          </a:p>
        </p:txBody>
      </p:sp>
      <p:sp>
        <p:nvSpPr>
          <p:cNvPr id="23573" name="Line 14"/>
          <p:cNvSpPr>
            <a:spLocks noChangeShapeType="1"/>
          </p:cNvSpPr>
          <p:nvPr/>
        </p:nvSpPr>
        <p:spPr bwMode="auto">
          <a:xfrm flipH="1">
            <a:off x="4953000" y="1524000"/>
            <a:ext cx="1524000" cy="0"/>
          </a:xfrm>
          <a:prstGeom prst="line">
            <a:avLst/>
          </a:prstGeom>
          <a:noFill/>
          <a:ln w="28575">
            <a:solidFill>
              <a:srgbClr val="FF0000"/>
            </a:solidFill>
            <a:round/>
            <a:headEnd/>
            <a:tailEnd/>
          </a:ln>
        </p:spPr>
        <p:txBody>
          <a:bodyPr>
            <a:spAutoFit/>
          </a:bodyPr>
          <a:lstStyle/>
          <a:p>
            <a:endParaRPr lang="de-DE"/>
          </a:p>
        </p:txBody>
      </p:sp>
      <p:sp>
        <p:nvSpPr>
          <p:cNvPr id="23574" name="Line 22"/>
          <p:cNvSpPr>
            <a:spLocks noChangeShapeType="1"/>
          </p:cNvSpPr>
          <p:nvPr/>
        </p:nvSpPr>
        <p:spPr bwMode="auto">
          <a:xfrm>
            <a:off x="2743200" y="3657600"/>
            <a:ext cx="3657600" cy="0"/>
          </a:xfrm>
          <a:prstGeom prst="line">
            <a:avLst/>
          </a:prstGeom>
          <a:noFill/>
          <a:ln w="38100">
            <a:solidFill>
              <a:schemeClr val="tx1"/>
            </a:solidFill>
            <a:round/>
            <a:headEnd/>
            <a:tailEnd/>
          </a:ln>
        </p:spPr>
        <p:txBody>
          <a:bodyPr anchor="ctr" anchorCtr="1">
            <a:spAutoFit/>
          </a:bodyPr>
          <a:lstStyle/>
          <a:p>
            <a:endParaRPr lang="de-DE"/>
          </a:p>
        </p:txBody>
      </p:sp>
      <p:sp>
        <p:nvSpPr>
          <p:cNvPr id="222231" name="Text Box 13"/>
          <p:cNvSpPr txBox="1">
            <a:spLocks noChangeArrowheads="1"/>
          </p:cNvSpPr>
          <p:nvPr/>
        </p:nvSpPr>
        <p:spPr bwMode="auto">
          <a:xfrm>
            <a:off x="3048000" y="3733800"/>
            <a:ext cx="2514600" cy="381000"/>
          </a:xfrm>
          <a:prstGeom prst="rect">
            <a:avLst/>
          </a:prstGeom>
          <a:solidFill>
            <a:srgbClr val="BAFAEE"/>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Gesamtleistung</a:t>
            </a:r>
          </a:p>
        </p:txBody>
      </p:sp>
      <p:sp>
        <p:nvSpPr>
          <p:cNvPr id="222232" name="Text Box 13"/>
          <p:cNvSpPr txBox="1">
            <a:spLocks noChangeArrowheads="1"/>
          </p:cNvSpPr>
          <p:nvPr/>
        </p:nvSpPr>
        <p:spPr bwMode="auto">
          <a:xfrm>
            <a:off x="3048000" y="4191000"/>
            <a:ext cx="2514600" cy="381000"/>
          </a:xfrm>
          <a:prstGeom prst="rect">
            <a:avLst/>
          </a:prstGeom>
          <a:solidFill>
            <a:srgbClr val="F1F1F1"/>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Materialaufwand</a:t>
            </a:r>
          </a:p>
        </p:txBody>
      </p:sp>
      <p:sp>
        <p:nvSpPr>
          <p:cNvPr id="222233" name="Text Box 13"/>
          <p:cNvSpPr txBox="1">
            <a:spLocks noChangeArrowheads="1"/>
          </p:cNvSpPr>
          <p:nvPr/>
        </p:nvSpPr>
        <p:spPr bwMode="auto">
          <a:xfrm>
            <a:off x="3048000" y="4648200"/>
            <a:ext cx="2514600" cy="381000"/>
          </a:xfrm>
          <a:prstGeom prst="rect">
            <a:avLst/>
          </a:prstGeom>
          <a:solidFill>
            <a:srgbClr val="F1F1F1"/>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Personalaufwand</a:t>
            </a:r>
          </a:p>
        </p:txBody>
      </p:sp>
      <p:sp>
        <p:nvSpPr>
          <p:cNvPr id="222234" name="Text Box 13"/>
          <p:cNvSpPr txBox="1">
            <a:spLocks noChangeArrowheads="1"/>
          </p:cNvSpPr>
          <p:nvPr/>
        </p:nvSpPr>
        <p:spPr bwMode="auto">
          <a:xfrm>
            <a:off x="3048000" y="6248400"/>
            <a:ext cx="2514600" cy="381000"/>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Betriebsergebnis</a:t>
            </a:r>
          </a:p>
        </p:txBody>
      </p:sp>
      <p:sp>
        <p:nvSpPr>
          <p:cNvPr id="222235" name="Text Box 13"/>
          <p:cNvSpPr txBox="1">
            <a:spLocks noChangeArrowheads="1"/>
          </p:cNvSpPr>
          <p:nvPr/>
        </p:nvSpPr>
        <p:spPr bwMode="auto">
          <a:xfrm>
            <a:off x="3048000" y="5105400"/>
            <a:ext cx="2514600" cy="381000"/>
          </a:xfrm>
          <a:prstGeom prst="rect">
            <a:avLst/>
          </a:prstGeom>
          <a:solidFill>
            <a:srgbClr val="F1F1F1"/>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Abschreibungen</a:t>
            </a:r>
          </a:p>
        </p:txBody>
      </p:sp>
      <p:sp>
        <p:nvSpPr>
          <p:cNvPr id="222236" name="Text Box 13"/>
          <p:cNvSpPr txBox="1">
            <a:spLocks noChangeArrowheads="1"/>
          </p:cNvSpPr>
          <p:nvPr/>
        </p:nvSpPr>
        <p:spPr bwMode="auto">
          <a:xfrm>
            <a:off x="3048000" y="5638800"/>
            <a:ext cx="2514600" cy="381000"/>
          </a:xfrm>
          <a:prstGeom prst="rect">
            <a:avLst/>
          </a:prstGeom>
          <a:solidFill>
            <a:srgbClr val="F1F1F1"/>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sonst. betriebl. Aufw.</a:t>
            </a:r>
          </a:p>
        </p:txBody>
      </p:sp>
      <p:sp>
        <p:nvSpPr>
          <p:cNvPr id="23581" name="Line 29"/>
          <p:cNvSpPr>
            <a:spLocks noChangeShapeType="1"/>
          </p:cNvSpPr>
          <p:nvPr/>
        </p:nvSpPr>
        <p:spPr bwMode="auto">
          <a:xfrm>
            <a:off x="2590800" y="6172200"/>
            <a:ext cx="3657600" cy="0"/>
          </a:xfrm>
          <a:prstGeom prst="line">
            <a:avLst/>
          </a:prstGeom>
          <a:noFill/>
          <a:ln w="38100">
            <a:solidFill>
              <a:schemeClr val="tx1"/>
            </a:solidFill>
            <a:round/>
            <a:headEnd/>
            <a:tailEnd/>
          </a:ln>
        </p:spPr>
        <p:txBody>
          <a:bodyPr anchor="ctr" anchorCtr="1">
            <a:spAutoFit/>
          </a:bodyPr>
          <a:lstStyle/>
          <a:p>
            <a:endParaRPr lang="de-DE"/>
          </a:p>
        </p:txBody>
      </p:sp>
      <p:sp>
        <p:nvSpPr>
          <p:cNvPr id="23582" name="Line 14"/>
          <p:cNvSpPr>
            <a:spLocks noChangeShapeType="1"/>
          </p:cNvSpPr>
          <p:nvPr/>
        </p:nvSpPr>
        <p:spPr bwMode="auto">
          <a:xfrm>
            <a:off x="2286000" y="990600"/>
            <a:ext cx="0" cy="3429000"/>
          </a:xfrm>
          <a:prstGeom prst="line">
            <a:avLst/>
          </a:prstGeom>
          <a:noFill/>
          <a:ln w="28575">
            <a:solidFill>
              <a:srgbClr val="0000FF"/>
            </a:solidFill>
            <a:round/>
            <a:headEnd/>
            <a:tailEnd/>
          </a:ln>
        </p:spPr>
        <p:txBody>
          <a:bodyPr>
            <a:spAutoFit/>
          </a:bodyPr>
          <a:lstStyle/>
          <a:p>
            <a:endParaRPr lang="de-DE"/>
          </a:p>
        </p:txBody>
      </p:sp>
      <p:sp>
        <p:nvSpPr>
          <p:cNvPr id="23583" name="Line 14"/>
          <p:cNvSpPr>
            <a:spLocks noChangeShapeType="1"/>
          </p:cNvSpPr>
          <p:nvPr/>
        </p:nvSpPr>
        <p:spPr bwMode="auto">
          <a:xfrm>
            <a:off x="2286000" y="4419600"/>
            <a:ext cx="762000" cy="0"/>
          </a:xfrm>
          <a:prstGeom prst="line">
            <a:avLst/>
          </a:prstGeom>
          <a:noFill/>
          <a:ln w="28575">
            <a:solidFill>
              <a:srgbClr val="0000FF"/>
            </a:solidFill>
            <a:round/>
            <a:headEnd/>
            <a:tailEnd type="triangle" w="med" len="med"/>
          </a:ln>
        </p:spPr>
        <p:txBody>
          <a:bodyPr>
            <a:spAutoFit/>
          </a:bodyPr>
          <a:lstStyle/>
          <a:p>
            <a:endParaRPr lang="de-DE"/>
          </a:p>
        </p:txBody>
      </p:sp>
      <p:sp>
        <p:nvSpPr>
          <p:cNvPr id="23584" name="Line 14"/>
          <p:cNvSpPr>
            <a:spLocks noChangeShapeType="1"/>
          </p:cNvSpPr>
          <p:nvPr/>
        </p:nvSpPr>
        <p:spPr bwMode="auto">
          <a:xfrm>
            <a:off x="1981200" y="1524000"/>
            <a:ext cx="0" cy="4343400"/>
          </a:xfrm>
          <a:prstGeom prst="line">
            <a:avLst/>
          </a:prstGeom>
          <a:noFill/>
          <a:ln w="28575">
            <a:solidFill>
              <a:srgbClr val="0000FF"/>
            </a:solidFill>
            <a:round/>
            <a:headEnd/>
            <a:tailEnd/>
          </a:ln>
        </p:spPr>
        <p:txBody>
          <a:bodyPr>
            <a:spAutoFit/>
          </a:bodyPr>
          <a:lstStyle/>
          <a:p>
            <a:endParaRPr lang="de-DE"/>
          </a:p>
        </p:txBody>
      </p:sp>
      <p:sp>
        <p:nvSpPr>
          <p:cNvPr id="23585" name="Line 14"/>
          <p:cNvSpPr>
            <a:spLocks noChangeShapeType="1"/>
          </p:cNvSpPr>
          <p:nvPr/>
        </p:nvSpPr>
        <p:spPr bwMode="auto">
          <a:xfrm>
            <a:off x="1981200" y="4876800"/>
            <a:ext cx="1066800" cy="0"/>
          </a:xfrm>
          <a:prstGeom prst="line">
            <a:avLst/>
          </a:prstGeom>
          <a:noFill/>
          <a:ln w="28575">
            <a:solidFill>
              <a:srgbClr val="0000FF"/>
            </a:solidFill>
            <a:round/>
            <a:headEnd/>
            <a:tailEnd type="triangle" w="med" len="med"/>
          </a:ln>
        </p:spPr>
        <p:txBody>
          <a:bodyPr>
            <a:spAutoFit/>
          </a:bodyPr>
          <a:lstStyle/>
          <a:p>
            <a:endParaRPr lang="de-DE"/>
          </a:p>
        </p:txBody>
      </p:sp>
      <p:sp>
        <p:nvSpPr>
          <p:cNvPr id="23586" name="Line 14"/>
          <p:cNvSpPr>
            <a:spLocks noChangeShapeType="1"/>
          </p:cNvSpPr>
          <p:nvPr/>
        </p:nvSpPr>
        <p:spPr bwMode="auto">
          <a:xfrm>
            <a:off x="1981200" y="5334000"/>
            <a:ext cx="1066800" cy="0"/>
          </a:xfrm>
          <a:prstGeom prst="line">
            <a:avLst/>
          </a:prstGeom>
          <a:noFill/>
          <a:ln w="28575">
            <a:solidFill>
              <a:srgbClr val="0000FF"/>
            </a:solidFill>
            <a:round/>
            <a:headEnd/>
            <a:tailEnd type="triangle" w="med" len="med"/>
          </a:ln>
        </p:spPr>
        <p:txBody>
          <a:bodyPr>
            <a:spAutoFit/>
          </a:bodyPr>
          <a:lstStyle/>
          <a:p>
            <a:endParaRPr lang="de-DE"/>
          </a:p>
        </p:txBody>
      </p:sp>
      <p:sp>
        <p:nvSpPr>
          <p:cNvPr id="23587" name="Line 14"/>
          <p:cNvSpPr>
            <a:spLocks noChangeShapeType="1"/>
          </p:cNvSpPr>
          <p:nvPr/>
        </p:nvSpPr>
        <p:spPr bwMode="auto">
          <a:xfrm>
            <a:off x="1981200" y="5867400"/>
            <a:ext cx="1066800" cy="0"/>
          </a:xfrm>
          <a:prstGeom prst="line">
            <a:avLst/>
          </a:prstGeom>
          <a:noFill/>
          <a:ln w="28575">
            <a:solidFill>
              <a:srgbClr val="0000FF"/>
            </a:solidFill>
            <a:round/>
            <a:headEnd/>
            <a:tailEnd type="triangle" w="med" len="med"/>
          </a:ln>
        </p:spPr>
        <p:txBody>
          <a:bodyPr>
            <a:spAutoFit/>
          </a:bodyPr>
          <a:lstStyle/>
          <a:p>
            <a:endParaRPr lang="de-DE"/>
          </a:p>
        </p:txBody>
      </p:sp>
      <p:sp>
        <p:nvSpPr>
          <p:cNvPr id="23588" name="Line 14"/>
          <p:cNvSpPr>
            <a:spLocks noChangeShapeType="1"/>
          </p:cNvSpPr>
          <p:nvPr/>
        </p:nvSpPr>
        <p:spPr bwMode="auto">
          <a:xfrm flipV="1">
            <a:off x="1981200" y="1524000"/>
            <a:ext cx="1371600" cy="0"/>
          </a:xfrm>
          <a:prstGeom prst="line">
            <a:avLst/>
          </a:prstGeom>
          <a:noFill/>
          <a:ln w="28575">
            <a:solidFill>
              <a:srgbClr val="0000FF"/>
            </a:solidFill>
            <a:round/>
            <a:headEnd/>
            <a:tailEnd/>
          </a:ln>
        </p:spPr>
        <p:txBody>
          <a:bodyPr>
            <a:spAutoFit/>
          </a:bodyPr>
          <a:lstStyle/>
          <a:p>
            <a:endParaRPr lang="de-DE"/>
          </a:p>
        </p:txBody>
      </p:sp>
      <p:sp>
        <p:nvSpPr>
          <p:cNvPr id="222245" name="Text Box 13"/>
          <p:cNvSpPr txBox="1">
            <a:spLocks noChangeArrowheads="1"/>
          </p:cNvSpPr>
          <p:nvPr/>
        </p:nvSpPr>
        <p:spPr bwMode="auto">
          <a:xfrm>
            <a:off x="3048000" y="3200400"/>
            <a:ext cx="2514600" cy="381000"/>
          </a:xfrm>
          <a:prstGeom prst="rect">
            <a:avLst/>
          </a:prstGeom>
          <a:solidFill>
            <a:srgbClr val="F1FFCB"/>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sonst. betriebl. Erträge</a:t>
            </a:r>
          </a:p>
        </p:txBody>
      </p:sp>
      <p:sp>
        <p:nvSpPr>
          <p:cNvPr id="23590" name="Line 14"/>
          <p:cNvSpPr>
            <a:spLocks noChangeShapeType="1"/>
          </p:cNvSpPr>
          <p:nvPr/>
        </p:nvSpPr>
        <p:spPr bwMode="auto">
          <a:xfrm>
            <a:off x="7543800" y="1371600"/>
            <a:ext cx="0" cy="1981200"/>
          </a:xfrm>
          <a:prstGeom prst="line">
            <a:avLst/>
          </a:prstGeom>
          <a:noFill/>
          <a:ln w="19050">
            <a:solidFill>
              <a:srgbClr val="FF0000"/>
            </a:solidFill>
            <a:round/>
            <a:headEnd/>
            <a:tailEnd/>
          </a:ln>
        </p:spPr>
        <p:txBody>
          <a:bodyPr>
            <a:spAutoFit/>
          </a:bodyPr>
          <a:lstStyle/>
          <a:p>
            <a:endParaRPr lang="de-DE"/>
          </a:p>
        </p:txBody>
      </p:sp>
      <p:sp>
        <p:nvSpPr>
          <p:cNvPr id="23591" name="Line 14"/>
          <p:cNvSpPr>
            <a:spLocks noChangeShapeType="1"/>
          </p:cNvSpPr>
          <p:nvPr/>
        </p:nvSpPr>
        <p:spPr bwMode="auto">
          <a:xfrm>
            <a:off x="5562600" y="3352800"/>
            <a:ext cx="1981200" cy="0"/>
          </a:xfrm>
          <a:prstGeom prst="line">
            <a:avLst/>
          </a:prstGeom>
          <a:noFill/>
          <a:ln w="19050">
            <a:solidFill>
              <a:srgbClr val="FF0000"/>
            </a:solidFill>
            <a:round/>
            <a:headEnd type="triangle" w="med" len="med"/>
            <a:tailEnd/>
          </a:ln>
        </p:spPr>
        <p:txBody>
          <a:bodyPr>
            <a:spAutoFit/>
          </a:bodyPr>
          <a:lstStyle/>
          <a:p>
            <a:endParaRPr lang="de-DE"/>
          </a:p>
        </p:txBody>
      </p:sp>
      <p:sp>
        <p:nvSpPr>
          <p:cNvPr id="23592" name="Textfeld 30"/>
          <p:cNvSpPr txBox="1">
            <a:spLocks noChangeArrowheads="1"/>
          </p:cNvSpPr>
          <p:nvPr/>
        </p:nvSpPr>
        <p:spPr bwMode="auto">
          <a:xfrm>
            <a:off x="0" y="76200"/>
            <a:ext cx="2133600" cy="730250"/>
          </a:xfrm>
          <a:prstGeom prst="rect">
            <a:avLst/>
          </a:prstGeom>
          <a:noFill/>
          <a:ln w="9525">
            <a:noFill/>
            <a:miter lim="800000"/>
            <a:headEnd/>
            <a:tailEnd/>
          </a:ln>
        </p:spPr>
        <p:txBody>
          <a:bodyPr>
            <a:spAutoFit/>
          </a:bodyPr>
          <a:lstStyle/>
          <a:p>
            <a:pPr eaLnBrk="1" hangingPunct="1"/>
            <a:r>
              <a:rPr lang="de-DE"/>
              <a:t>GuV-Rechnung  nach dem Gesamtkosten-verfahren</a:t>
            </a:r>
          </a:p>
        </p:txBody>
      </p:sp>
      <p:sp>
        <p:nvSpPr>
          <p:cNvPr id="23593"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wipe(left)">
                                      <p:cBhvr>
                                        <p:cTn id="7" dur="500"/>
                                        <p:tgtEl>
                                          <p:spTgt spid="2355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557"/>
                                        </p:tgtEl>
                                        <p:attrNameLst>
                                          <p:attrName>style.visibility</p:attrName>
                                        </p:attrNameLst>
                                      </p:cBhvr>
                                      <p:to>
                                        <p:strVal val="visible"/>
                                      </p:to>
                                    </p:set>
                                    <p:animEffect transition="in" filter="wipe(left)">
                                      <p:cBhvr>
                                        <p:cTn id="11" dur="500"/>
                                        <p:tgtEl>
                                          <p:spTgt spid="2355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3555"/>
                                        </p:tgtEl>
                                        <p:attrNameLst>
                                          <p:attrName>style.visibility</p:attrName>
                                        </p:attrNameLst>
                                      </p:cBhvr>
                                      <p:to>
                                        <p:strVal val="visible"/>
                                      </p:to>
                                    </p:set>
                                    <p:animEffect transition="in" filter="wipe(left)">
                                      <p:cBhvr>
                                        <p:cTn id="15" dur="500"/>
                                        <p:tgtEl>
                                          <p:spTgt spid="2355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3556"/>
                                        </p:tgtEl>
                                        <p:attrNameLst>
                                          <p:attrName>style.visibility</p:attrName>
                                        </p:attrNameLst>
                                      </p:cBhvr>
                                      <p:to>
                                        <p:strVal val="visible"/>
                                      </p:to>
                                    </p:set>
                                    <p:animEffect transition="in" filter="wipe(left)">
                                      <p:cBhvr>
                                        <p:cTn id="19" dur="500"/>
                                        <p:tgtEl>
                                          <p:spTgt spid="2355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23559"/>
                                        </p:tgtEl>
                                        <p:attrNameLst>
                                          <p:attrName>style.visibility</p:attrName>
                                        </p:attrNameLst>
                                      </p:cBhvr>
                                      <p:to>
                                        <p:strVal val="visible"/>
                                      </p:to>
                                    </p:set>
                                    <p:animEffect transition="in" filter="wipe(up)">
                                      <p:cBhvr>
                                        <p:cTn id="24" dur="500"/>
                                        <p:tgtEl>
                                          <p:spTgt spid="23559"/>
                                        </p:tgtEl>
                                      </p:cBhvr>
                                    </p:animEffect>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23560"/>
                                        </p:tgtEl>
                                        <p:attrNameLst>
                                          <p:attrName>style.visibility</p:attrName>
                                        </p:attrNameLst>
                                      </p:cBhvr>
                                      <p:to>
                                        <p:strVal val="visible"/>
                                      </p:to>
                                    </p:set>
                                    <p:animEffect transition="in" filter="wipe(down)">
                                      <p:cBhvr>
                                        <p:cTn id="28" dur="500"/>
                                        <p:tgtEl>
                                          <p:spTgt spid="23560"/>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23561"/>
                                        </p:tgtEl>
                                        <p:attrNameLst>
                                          <p:attrName>style.visibility</p:attrName>
                                        </p:attrNameLst>
                                      </p:cBhvr>
                                      <p:to>
                                        <p:strVal val="visible"/>
                                      </p:to>
                                    </p:set>
                                    <p:animEffect transition="in" filter="wipe(left)">
                                      <p:cBhvr>
                                        <p:cTn id="32" dur="500"/>
                                        <p:tgtEl>
                                          <p:spTgt spid="23561"/>
                                        </p:tgtEl>
                                      </p:cBhvr>
                                    </p:animEffect>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23558"/>
                                        </p:tgtEl>
                                        <p:attrNameLst>
                                          <p:attrName>style.visibility</p:attrName>
                                        </p:attrNameLst>
                                      </p:cBhvr>
                                      <p:to>
                                        <p:strVal val="visible"/>
                                      </p:to>
                                    </p:set>
                                    <p:animEffect transition="in" filter="wipe(left)">
                                      <p:cBhvr>
                                        <p:cTn id="36" dur="500"/>
                                        <p:tgtEl>
                                          <p:spTgt spid="2355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23565"/>
                                        </p:tgtEl>
                                        <p:attrNameLst>
                                          <p:attrName>style.visibility</p:attrName>
                                        </p:attrNameLst>
                                      </p:cBhvr>
                                      <p:to>
                                        <p:strVal val="visible"/>
                                      </p:to>
                                    </p:set>
                                    <p:animEffect transition="in" filter="wipe(up)">
                                      <p:cBhvr>
                                        <p:cTn id="41" dur="500"/>
                                        <p:tgtEl>
                                          <p:spTgt spid="23565"/>
                                        </p:tgtEl>
                                      </p:cBhvr>
                                    </p:animEffect>
                                  </p:childTnLst>
                                </p:cTn>
                              </p:par>
                            </p:childTnLst>
                          </p:cTn>
                        </p:par>
                        <p:par>
                          <p:cTn id="42" fill="hold">
                            <p:stCondLst>
                              <p:cond delay="500"/>
                            </p:stCondLst>
                            <p:childTnLst>
                              <p:par>
                                <p:cTn id="43" presetID="22" presetClass="entr" presetSubtype="2" fill="hold" grpId="0" nodeType="afterEffect">
                                  <p:stCondLst>
                                    <p:cond delay="0"/>
                                  </p:stCondLst>
                                  <p:childTnLst>
                                    <p:set>
                                      <p:cBhvr>
                                        <p:cTn id="44" dur="1" fill="hold">
                                          <p:stCondLst>
                                            <p:cond delay="0"/>
                                          </p:stCondLst>
                                        </p:cTn>
                                        <p:tgtEl>
                                          <p:spTgt spid="23564"/>
                                        </p:tgtEl>
                                        <p:attrNameLst>
                                          <p:attrName>style.visibility</p:attrName>
                                        </p:attrNameLst>
                                      </p:cBhvr>
                                      <p:to>
                                        <p:strVal val="visible"/>
                                      </p:to>
                                    </p:set>
                                    <p:animEffect transition="in" filter="wipe(right)">
                                      <p:cBhvr>
                                        <p:cTn id="45" dur="500"/>
                                        <p:tgtEl>
                                          <p:spTgt spid="23564"/>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222219"/>
                                        </p:tgtEl>
                                        <p:attrNameLst>
                                          <p:attrName>style.visibility</p:attrName>
                                        </p:attrNameLst>
                                      </p:cBhvr>
                                      <p:to>
                                        <p:strVal val="visible"/>
                                      </p:to>
                                    </p:set>
                                    <p:animEffect transition="in" filter="wipe(left)">
                                      <p:cBhvr>
                                        <p:cTn id="49" dur="500"/>
                                        <p:tgtEl>
                                          <p:spTgt spid="22221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222218"/>
                                        </p:tgtEl>
                                        <p:attrNameLst>
                                          <p:attrName>style.visibility</p:attrName>
                                        </p:attrNameLst>
                                      </p:cBhvr>
                                      <p:to>
                                        <p:strVal val="visible"/>
                                      </p:to>
                                    </p:set>
                                    <p:animEffect transition="in" filter="wipe(up)">
                                      <p:cBhvr>
                                        <p:cTn id="54" dur="500"/>
                                        <p:tgtEl>
                                          <p:spTgt spid="222218"/>
                                        </p:tgtEl>
                                      </p:cBhvr>
                                    </p:animEffect>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23569"/>
                                        </p:tgtEl>
                                        <p:attrNameLst>
                                          <p:attrName>style.visibility</p:attrName>
                                        </p:attrNameLst>
                                      </p:cBhvr>
                                      <p:to>
                                        <p:strVal val="visible"/>
                                      </p:to>
                                    </p:set>
                                    <p:animEffect transition="in" filter="wipe(left)">
                                      <p:cBhvr>
                                        <p:cTn id="58" dur="500"/>
                                        <p:tgtEl>
                                          <p:spTgt spid="23569"/>
                                        </p:tgtEl>
                                      </p:cBhvr>
                                    </p:animEffect>
                                  </p:childTnLst>
                                </p:cTn>
                              </p:par>
                            </p:childTnLst>
                          </p:cTn>
                        </p:par>
                        <p:par>
                          <p:cTn id="59" fill="hold">
                            <p:stCondLst>
                              <p:cond delay="1000"/>
                            </p:stCondLst>
                            <p:childTnLst>
                              <p:par>
                                <p:cTn id="60" presetID="22" presetClass="entr" presetSubtype="1" fill="hold" grpId="0" nodeType="afterEffect">
                                  <p:stCondLst>
                                    <p:cond delay="0"/>
                                  </p:stCondLst>
                                  <p:childTnLst>
                                    <p:set>
                                      <p:cBhvr>
                                        <p:cTn id="61" dur="1" fill="hold">
                                          <p:stCondLst>
                                            <p:cond delay="0"/>
                                          </p:stCondLst>
                                        </p:cTn>
                                        <p:tgtEl>
                                          <p:spTgt spid="23568"/>
                                        </p:tgtEl>
                                        <p:attrNameLst>
                                          <p:attrName>style.visibility</p:attrName>
                                        </p:attrNameLst>
                                      </p:cBhvr>
                                      <p:to>
                                        <p:strVal val="visible"/>
                                      </p:to>
                                    </p:set>
                                    <p:animEffect transition="in" filter="wipe(up)">
                                      <p:cBhvr>
                                        <p:cTn id="62" dur="500"/>
                                        <p:tgtEl>
                                          <p:spTgt spid="23568"/>
                                        </p:tgtEl>
                                      </p:cBhvr>
                                    </p:animEffect>
                                  </p:childTnLst>
                                </p:cTn>
                              </p:par>
                            </p:childTnLst>
                          </p:cTn>
                        </p:par>
                        <p:par>
                          <p:cTn id="63" fill="hold">
                            <p:stCondLst>
                              <p:cond delay="1500"/>
                            </p:stCondLst>
                            <p:childTnLst>
                              <p:par>
                                <p:cTn id="64" presetID="22" presetClass="entr" presetSubtype="2" fill="hold" grpId="0" nodeType="afterEffect">
                                  <p:stCondLst>
                                    <p:cond delay="0"/>
                                  </p:stCondLst>
                                  <p:childTnLst>
                                    <p:set>
                                      <p:cBhvr>
                                        <p:cTn id="65" dur="1" fill="hold">
                                          <p:stCondLst>
                                            <p:cond delay="0"/>
                                          </p:stCondLst>
                                        </p:cTn>
                                        <p:tgtEl>
                                          <p:spTgt spid="23567"/>
                                        </p:tgtEl>
                                        <p:attrNameLst>
                                          <p:attrName>style.visibility</p:attrName>
                                        </p:attrNameLst>
                                      </p:cBhvr>
                                      <p:to>
                                        <p:strVal val="visible"/>
                                      </p:to>
                                    </p:set>
                                    <p:animEffect transition="in" filter="wipe(right)">
                                      <p:cBhvr>
                                        <p:cTn id="66" dur="500"/>
                                        <p:tgtEl>
                                          <p:spTgt spid="23567"/>
                                        </p:tgtEl>
                                      </p:cBhvr>
                                    </p:animEffect>
                                  </p:childTnLst>
                                </p:cTn>
                              </p:par>
                            </p:childTnLst>
                          </p:cTn>
                        </p:par>
                        <p:par>
                          <p:cTn id="67" fill="hold">
                            <p:stCondLst>
                              <p:cond delay="2000"/>
                            </p:stCondLst>
                            <p:childTnLst>
                              <p:par>
                                <p:cTn id="68" presetID="22" presetClass="entr" presetSubtype="8" fill="hold" grpId="0" nodeType="afterEffect">
                                  <p:stCondLst>
                                    <p:cond delay="0"/>
                                  </p:stCondLst>
                                  <p:childTnLst>
                                    <p:set>
                                      <p:cBhvr>
                                        <p:cTn id="69" dur="1" fill="hold">
                                          <p:stCondLst>
                                            <p:cond delay="0"/>
                                          </p:stCondLst>
                                        </p:cTn>
                                        <p:tgtEl>
                                          <p:spTgt spid="222222"/>
                                        </p:tgtEl>
                                        <p:attrNameLst>
                                          <p:attrName>style.visibility</p:attrName>
                                        </p:attrNameLst>
                                      </p:cBhvr>
                                      <p:to>
                                        <p:strVal val="visible"/>
                                      </p:to>
                                    </p:set>
                                    <p:animEffect transition="in" filter="wipe(left)">
                                      <p:cBhvr>
                                        <p:cTn id="70" dur="500"/>
                                        <p:tgtEl>
                                          <p:spTgt spid="222222"/>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23573"/>
                                        </p:tgtEl>
                                        <p:attrNameLst>
                                          <p:attrName>style.visibility</p:attrName>
                                        </p:attrNameLst>
                                      </p:cBhvr>
                                      <p:to>
                                        <p:strVal val="visible"/>
                                      </p:to>
                                    </p:set>
                                    <p:animEffect transition="in" filter="wipe(left)">
                                      <p:cBhvr>
                                        <p:cTn id="75" dur="500"/>
                                        <p:tgtEl>
                                          <p:spTgt spid="23573"/>
                                        </p:tgtEl>
                                      </p:cBhvr>
                                    </p:animEffect>
                                  </p:childTnLst>
                                </p:cTn>
                              </p:par>
                            </p:childTnLst>
                          </p:cTn>
                        </p:par>
                        <p:par>
                          <p:cTn id="76" fill="hold">
                            <p:stCondLst>
                              <p:cond delay="500"/>
                            </p:stCondLst>
                            <p:childTnLst>
                              <p:par>
                                <p:cTn id="77" presetID="22" presetClass="entr" presetSubtype="1" fill="hold" grpId="0" nodeType="afterEffect">
                                  <p:stCondLst>
                                    <p:cond delay="0"/>
                                  </p:stCondLst>
                                  <p:childTnLst>
                                    <p:set>
                                      <p:cBhvr>
                                        <p:cTn id="78" dur="1" fill="hold">
                                          <p:stCondLst>
                                            <p:cond delay="0"/>
                                          </p:stCondLst>
                                        </p:cTn>
                                        <p:tgtEl>
                                          <p:spTgt spid="23572"/>
                                        </p:tgtEl>
                                        <p:attrNameLst>
                                          <p:attrName>style.visibility</p:attrName>
                                        </p:attrNameLst>
                                      </p:cBhvr>
                                      <p:to>
                                        <p:strVal val="visible"/>
                                      </p:to>
                                    </p:set>
                                    <p:animEffect transition="in" filter="wipe(up)">
                                      <p:cBhvr>
                                        <p:cTn id="79" dur="500"/>
                                        <p:tgtEl>
                                          <p:spTgt spid="23572"/>
                                        </p:tgtEl>
                                      </p:cBhvr>
                                    </p:animEffect>
                                  </p:childTnLst>
                                </p:cTn>
                              </p:par>
                            </p:childTnLst>
                          </p:cTn>
                        </p:par>
                        <p:par>
                          <p:cTn id="80" fill="hold">
                            <p:stCondLst>
                              <p:cond delay="1000"/>
                            </p:stCondLst>
                            <p:childTnLst>
                              <p:par>
                                <p:cTn id="81" presetID="22" presetClass="entr" presetSubtype="2" fill="hold" grpId="0" nodeType="afterEffect">
                                  <p:stCondLst>
                                    <p:cond delay="0"/>
                                  </p:stCondLst>
                                  <p:childTnLst>
                                    <p:set>
                                      <p:cBhvr>
                                        <p:cTn id="82" dur="1" fill="hold">
                                          <p:stCondLst>
                                            <p:cond delay="0"/>
                                          </p:stCondLst>
                                        </p:cTn>
                                        <p:tgtEl>
                                          <p:spTgt spid="23571"/>
                                        </p:tgtEl>
                                        <p:attrNameLst>
                                          <p:attrName>style.visibility</p:attrName>
                                        </p:attrNameLst>
                                      </p:cBhvr>
                                      <p:to>
                                        <p:strVal val="visible"/>
                                      </p:to>
                                    </p:set>
                                    <p:animEffect transition="in" filter="wipe(right)">
                                      <p:cBhvr>
                                        <p:cTn id="83" dur="500"/>
                                        <p:tgtEl>
                                          <p:spTgt spid="23571"/>
                                        </p:tgtEl>
                                      </p:cBhvr>
                                    </p:animEffect>
                                  </p:childTnLst>
                                </p:cTn>
                              </p:par>
                            </p:childTnLst>
                          </p:cTn>
                        </p:par>
                        <p:par>
                          <p:cTn id="84" fill="hold">
                            <p:stCondLst>
                              <p:cond delay="1500"/>
                            </p:stCondLst>
                            <p:childTnLst>
                              <p:par>
                                <p:cTn id="85" presetID="22" presetClass="entr" presetSubtype="8" fill="hold" grpId="0" nodeType="afterEffect">
                                  <p:stCondLst>
                                    <p:cond delay="0"/>
                                  </p:stCondLst>
                                  <p:childTnLst>
                                    <p:set>
                                      <p:cBhvr>
                                        <p:cTn id="86" dur="1" fill="hold">
                                          <p:stCondLst>
                                            <p:cond delay="0"/>
                                          </p:stCondLst>
                                        </p:cTn>
                                        <p:tgtEl>
                                          <p:spTgt spid="222226"/>
                                        </p:tgtEl>
                                        <p:attrNameLst>
                                          <p:attrName>style.visibility</p:attrName>
                                        </p:attrNameLst>
                                      </p:cBhvr>
                                      <p:to>
                                        <p:strVal val="visible"/>
                                      </p:to>
                                    </p:set>
                                    <p:animEffect transition="in" filter="wipe(left)">
                                      <p:cBhvr>
                                        <p:cTn id="87" dur="500"/>
                                        <p:tgtEl>
                                          <p:spTgt spid="222226"/>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23590"/>
                                        </p:tgtEl>
                                        <p:attrNameLst>
                                          <p:attrName>style.visibility</p:attrName>
                                        </p:attrNameLst>
                                      </p:cBhvr>
                                      <p:to>
                                        <p:strVal val="visible"/>
                                      </p:to>
                                    </p:set>
                                    <p:animEffect transition="in" filter="wipe(up)">
                                      <p:cBhvr>
                                        <p:cTn id="92" dur="500"/>
                                        <p:tgtEl>
                                          <p:spTgt spid="23590"/>
                                        </p:tgtEl>
                                      </p:cBhvr>
                                    </p:animEffect>
                                  </p:childTnLst>
                                </p:cTn>
                              </p:par>
                            </p:childTnLst>
                          </p:cTn>
                        </p:par>
                        <p:par>
                          <p:cTn id="93" fill="hold">
                            <p:stCondLst>
                              <p:cond delay="500"/>
                            </p:stCondLst>
                            <p:childTnLst>
                              <p:par>
                                <p:cTn id="94" presetID="22" presetClass="entr" presetSubtype="2" fill="hold" grpId="0" nodeType="afterEffect">
                                  <p:stCondLst>
                                    <p:cond delay="0"/>
                                  </p:stCondLst>
                                  <p:childTnLst>
                                    <p:set>
                                      <p:cBhvr>
                                        <p:cTn id="95" dur="1" fill="hold">
                                          <p:stCondLst>
                                            <p:cond delay="0"/>
                                          </p:stCondLst>
                                        </p:cTn>
                                        <p:tgtEl>
                                          <p:spTgt spid="23591"/>
                                        </p:tgtEl>
                                        <p:attrNameLst>
                                          <p:attrName>style.visibility</p:attrName>
                                        </p:attrNameLst>
                                      </p:cBhvr>
                                      <p:to>
                                        <p:strVal val="visible"/>
                                      </p:to>
                                    </p:set>
                                    <p:animEffect transition="in" filter="wipe(right)">
                                      <p:cBhvr>
                                        <p:cTn id="96" dur="500"/>
                                        <p:tgtEl>
                                          <p:spTgt spid="23591"/>
                                        </p:tgtEl>
                                      </p:cBhvr>
                                    </p:animEffect>
                                  </p:childTnLst>
                                </p:cTn>
                              </p:par>
                            </p:childTnLst>
                          </p:cTn>
                        </p:par>
                        <p:par>
                          <p:cTn id="97" fill="hold">
                            <p:stCondLst>
                              <p:cond delay="1000"/>
                            </p:stCondLst>
                            <p:childTnLst>
                              <p:par>
                                <p:cTn id="98" presetID="22" presetClass="entr" presetSubtype="8" fill="hold" grpId="0" nodeType="afterEffect">
                                  <p:stCondLst>
                                    <p:cond delay="0"/>
                                  </p:stCondLst>
                                  <p:childTnLst>
                                    <p:set>
                                      <p:cBhvr>
                                        <p:cTn id="99" dur="1" fill="hold">
                                          <p:stCondLst>
                                            <p:cond delay="0"/>
                                          </p:stCondLst>
                                        </p:cTn>
                                        <p:tgtEl>
                                          <p:spTgt spid="222245"/>
                                        </p:tgtEl>
                                        <p:attrNameLst>
                                          <p:attrName>style.visibility</p:attrName>
                                        </p:attrNameLst>
                                      </p:cBhvr>
                                      <p:to>
                                        <p:strVal val="visible"/>
                                      </p:to>
                                    </p:set>
                                    <p:animEffect transition="in" filter="wipe(left)">
                                      <p:cBhvr>
                                        <p:cTn id="100" dur="500"/>
                                        <p:tgtEl>
                                          <p:spTgt spid="222245"/>
                                        </p:tgtEl>
                                      </p:cBhvr>
                                    </p:animEffect>
                                  </p:childTnLst>
                                </p:cTn>
                              </p:par>
                            </p:childTnLst>
                          </p:cTn>
                        </p:par>
                        <p:par>
                          <p:cTn id="101" fill="hold">
                            <p:stCondLst>
                              <p:cond delay="1500"/>
                            </p:stCondLst>
                            <p:childTnLst>
                              <p:par>
                                <p:cTn id="102" presetID="17" presetClass="entr" presetSubtype="10" fill="hold" grpId="0" nodeType="afterEffect">
                                  <p:stCondLst>
                                    <p:cond delay="0"/>
                                  </p:stCondLst>
                                  <p:childTnLst>
                                    <p:set>
                                      <p:cBhvr>
                                        <p:cTn id="103" dur="1" fill="hold">
                                          <p:stCondLst>
                                            <p:cond delay="0"/>
                                          </p:stCondLst>
                                        </p:cTn>
                                        <p:tgtEl>
                                          <p:spTgt spid="23574"/>
                                        </p:tgtEl>
                                        <p:attrNameLst>
                                          <p:attrName>style.visibility</p:attrName>
                                        </p:attrNameLst>
                                      </p:cBhvr>
                                      <p:to>
                                        <p:strVal val="visible"/>
                                      </p:to>
                                    </p:set>
                                    <p:anim calcmode="lin" valueType="num">
                                      <p:cBhvr>
                                        <p:cTn id="104" dur="500" fill="hold"/>
                                        <p:tgtEl>
                                          <p:spTgt spid="23574"/>
                                        </p:tgtEl>
                                        <p:attrNameLst>
                                          <p:attrName>ppt_w</p:attrName>
                                        </p:attrNameLst>
                                      </p:cBhvr>
                                      <p:tavLst>
                                        <p:tav tm="0">
                                          <p:val>
                                            <p:fltVal val="0"/>
                                          </p:val>
                                        </p:tav>
                                        <p:tav tm="100000">
                                          <p:val>
                                            <p:strVal val="#ppt_w"/>
                                          </p:val>
                                        </p:tav>
                                      </p:tavLst>
                                    </p:anim>
                                    <p:anim calcmode="lin" valueType="num">
                                      <p:cBhvr>
                                        <p:cTn id="105" dur="500" fill="hold"/>
                                        <p:tgtEl>
                                          <p:spTgt spid="23574"/>
                                        </p:tgtEl>
                                        <p:attrNameLst>
                                          <p:attrName>ppt_h</p:attrName>
                                        </p:attrNameLst>
                                      </p:cBhvr>
                                      <p:tavLst>
                                        <p:tav tm="0">
                                          <p:val>
                                            <p:strVal val="#ppt_h"/>
                                          </p:val>
                                        </p:tav>
                                        <p:tav tm="100000">
                                          <p:val>
                                            <p:strVal val="#ppt_h"/>
                                          </p:val>
                                        </p:tav>
                                      </p:tavLst>
                                    </p:anim>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222231"/>
                                        </p:tgtEl>
                                        <p:attrNameLst>
                                          <p:attrName>style.visibility</p:attrName>
                                        </p:attrNameLst>
                                      </p:cBhvr>
                                      <p:to>
                                        <p:strVal val="visible"/>
                                      </p:to>
                                    </p:set>
                                    <p:animEffect transition="in" filter="wipe(left)">
                                      <p:cBhvr>
                                        <p:cTn id="110" dur="500"/>
                                        <p:tgtEl>
                                          <p:spTgt spid="222231"/>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1" fill="hold" grpId="0" nodeType="clickEffect">
                                  <p:stCondLst>
                                    <p:cond delay="0"/>
                                  </p:stCondLst>
                                  <p:childTnLst>
                                    <p:set>
                                      <p:cBhvr>
                                        <p:cTn id="114" dur="1" fill="hold">
                                          <p:stCondLst>
                                            <p:cond delay="0"/>
                                          </p:stCondLst>
                                        </p:cTn>
                                        <p:tgtEl>
                                          <p:spTgt spid="23582"/>
                                        </p:tgtEl>
                                        <p:attrNameLst>
                                          <p:attrName>style.visibility</p:attrName>
                                        </p:attrNameLst>
                                      </p:cBhvr>
                                      <p:to>
                                        <p:strVal val="visible"/>
                                      </p:to>
                                    </p:set>
                                    <p:animEffect transition="in" filter="wipe(up)">
                                      <p:cBhvr>
                                        <p:cTn id="115" dur="500"/>
                                        <p:tgtEl>
                                          <p:spTgt spid="23582"/>
                                        </p:tgtEl>
                                      </p:cBhvr>
                                    </p:animEffect>
                                  </p:childTnLst>
                                </p:cTn>
                              </p:par>
                            </p:childTnLst>
                          </p:cTn>
                        </p:par>
                        <p:par>
                          <p:cTn id="116" fill="hold">
                            <p:stCondLst>
                              <p:cond delay="500"/>
                            </p:stCondLst>
                            <p:childTnLst>
                              <p:par>
                                <p:cTn id="117" presetID="22" presetClass="entr" presetSubtype="8" fill="hold" grpId="0" nodeType="afterEffect">
                                  <p:stCondLst>
                                    <p:cond delay="0"/>
                                  </p:stCondLst>
                                  <p:childTnLst>
                                    <p:set>
                                      <p:cBhvr>
                                        <p:cTn id="118" dur="1" fill="hold">
                                          <p:stCondLst>
                                            <p:cond delay="0"/>
                                          </p:stCondLst>
                                        </p:cTn>
                                        <p:tgtEl>
                                          <p:spTgt spid="23583"/>
                                        </p:tgtEl>
                                        <p:attrNameLst>
                                          <p:attrName>style.visibility</p:attrName>
                                        </p:attrNameLst>
                                      </p:cBhvr>
                                      <p:to>
                                        <p:strVal val="visible"/>
                                      </p:to>
                                    </p:set>
                                    <p:animEffect transition="in" filter="wipe(left)">
                                      <p:cBhvr>
                                        <p:cTn id="119" dur="500"/>
                                        <p:tgtEl>
                                          <p:spTgt spid="23583"/>
                                        </p:tgtEl>
                                      </p:cBhvr>
                                    </p:animEffect>
                                  </p:childTnLst>
                                </p:cTn>
                              </p:par>
                            </p:childTnLst>
                          </p:cTn>
                        </p:par>
                        <p:par>
                          <p:cTn id="120" fill="hold">
                            <p:stCondLst>
                              <p:cond delay="1000"/>
                            </p:stCondLst>
                            <p:childTnLst>
                              <p:par>
                                <p:cTn id="121" presetID="22" presetClass="entr" presetSubtype="8" fill="hold" grpId="0" nodeType="afterEffect">
                                  <p:stCondLst>
                                    <p:cond delay="0"/>
                                  </p:stCondLst>
                                  <p:childTnLst>
                                    <p:set>
                                      <p:cBhvr>
                                        <p:cTn id="122" dur="1" fill="hold">
                                          <p:stCondLst>
                                            <p:cond delay="0"/>
                                          </p:stCondLst>
                                        </p:cTn>
                                        <p:tgtEl>
                                          <p:spTgt spid="222232"/>
                                        </p:tgtEl>
                                        <p:attrNameLst>
                                          <p:attrName>style.visibility</p:attrName>
                                        </p:attrNameLst>
                                      </p:cBhvr>
                                      <p:to>
                                        <p:strVal val="visible"/>
                                      </p:to>
                                    </p:set>
                                    <p:animEffect transition="in" filter="wipe(left)">
                                      <p:cBhvr>
                                        <p:cTn id="123" dur="500"/>
                                        <p:tgtEl>
                                          <p:spTgt spid="222232"/>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2" fill="hold" grpId="0" nodeType="clickEffect">
                                  <p:stCondLst>
                                    <p:cond delay="0"/>
                                  </p:stCondLst>
                                  <p:childTnLst>
                                    <p:set>
                                      <p:cBhvr>
                                        <p:cTn id="127" dur="1" fill="hold">
                                          <p:stCondLst>
                                            <p:cond delay="0"/>
                                          </p:stCondLst>
                                        </p:cTn>
                                        <p:tgtEl>
                                          <p:spTgt spid="23588"/>
                                        </p:tgtEl>
                                        <p:attrNameLst>
                                          <p:attrName>style.visibility</p:attrName>
                                        </p:attrNameLst>
                                      </p:cBhvr>
                                      <p:to>
                                        <p:strVal val="visible"/>
                                      </p:to>
                                    </p:set>
                                    <p:animEffect transition="in" filter="wipe(right)">
                                      <p:cBhvr>
                                        <p:cTn id="128" dur="500"/>
                                        <p:tgtEl>
                                          <p:spTgt spid="23588"/>
                                        </p:tgtEl>
                                      </p:cBhvr>
                                    </p:animEffect>
                                  </p:childTnLst>
                                </p:cTn>
                              </p:par>
                            </p:childTnLst>
                          </p:cTn>
                        </p:par>
                        <p:par>
                          <p:cTn id="129" fill="hold">
                            <p:stCondLst>
                              <p:cond delay="500"/>
                            </p:stCondLst>
                            <p:childTnLst>
                              <p:par>
                                <p:cTn id="130" presetID="22" presetClass="entr" presetSubtype="1" fill="hold" grpId="0" nodeType="afterEffect">
                                  <p:stCondLst>
                                    <p:cond delay="0"/>
                                  </p:stCondLst>
                                  <p:childTnLst>
                                    <p:set>
                                      <p:cBhvr>
                                        <p:cTn id="131" dur="1" fill="hold">
                                          <p:stCondLst>
                                            <p:cond delay="0"/>
                                          </p:stCondLst>
                                        </p:cTn>
                                        <p:tgtEl>
                                          <p:spTgt spid="23584"/>
                                        </p:tgtEl>
                                        <p:attrNameLst>
                                          <p:attrName>style.visibility</p:attrName>
                                        </p:attrNameLst>
                                      </p:cBhvr>
                                      <p:to>
                                        <p:strVal val="visible"/>
                                      </p:to>
                                    </p:set>
                                    <p:animEffect transition="in" filter="wipe(up)">
                                      <p:cBhvr>
                                        <p:cTn id="132" dur="500"/>
                                        <p:tgtEl>
                                          <p:spTgt spid="23584"/>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grpId="0" nodeType="clickEffect">
                                  <p:stCondLst>
                                    <p:cond delay="0"/>
                                  </p:stCondLst>
                                  <p:childTnLst>
                                    <p:set>
                                      <p:cBhvr>
                                        <p:cTn id="136" dur="1" fill="hold">
                                          <p:stCondLst>
                                            <p:cond delay="0"/>
                                          </p:stCondLst>
                                        </p:cTn>
                                        <p:tgtEl>
                                          <p:spTgt spid="23585"/>
                                        </p:tgtEl>
                                        <p:attrNameLst>
                                          <p:attrName>style.visibility</p:attrName>
                                        </p:attrNameLst>
                                      </p:cBhvr>
                                      <p:to>
                                        <p:strVal val="visible"/>
                                      </p:to>
                                    </p:set>
                                    <p:animEffect transition="in" filter="wipe(left)">
                                      <p:cBhvr>
                                        <p:cTn id="137" dur="500"/>
                                        <p:tgtEl>
                                          <p:spTgt spid="23585"/>
                                        </p:tgtEl>
                                      </p:cBhvr>
                                    </p:animEffect>
                                  </p:childTnLst>
                                </p:cTn>
                              </p:par>
                            </p:childTnLst>
                          </p:cTn>
                        </p:par>
                        <p:par>
                          <p:cTn id="138" fill="hold">
                            <p:stCondLst>
                              <p:cond delay="500"/>
                            </p:stCondLst>
                            <p:childTnLst>
                              <p:par>
                                <p:cTn id="139" presetID="22" presetClass="entr" presetSubtype="8" fill="hold" grpId="0" nodeType="afterEffect">
                                  <p:stCondLst>
                                    <p:cond delay="0"/>
                                  </p:stCondLst>
                                  <p:childTnLst>
                                    <p:set>
                                      <p:cBhvr>
                                        <p:cTn id="140" dur="1" fill="hold">
                                          <p:stCondLst>
                                            <p:cond delay="0"/>
                                          </p:stCondLst>
                                        </p:cTn>
                                        <p:tgtEl>
                                          <p:spTgt spid="222233"/>
                                        </p:tgtEl>
                                        <p:attrNameLst>
                                          <p:attrName>style.visibility</p:attrName>
                                        </p:attrNameLst>
                                      </p:cBhvr>
                                      <p:to>
                                        <p:strVal val="visible"/>
                                      </p:to>
                                    </p:set>
                                    <p:animEffect transition="in" filter="wipe(left)">
                                      <p:cBhvr>
                                        <p:cTn id="141" dur="500"/>
                                        <p:tgtEl>
                                          <p:spTgt spid="222233"/>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23586"/>
                                        </p:tgtEl>
                                        <p:attrNameLst>
                                          <p:attrName>style.visibility</p:attrName>
                                        </p:attrNameLst>
                                      </p:cBhvr>
                                      <p:to>
                                        <p:strVal val="visible"/>
                                      </p:to>
                                    </p:set>
                                    <p:animEffect transition="in" filter="wipe(left)">
                                      <p:cBhvr>
                                        <p:cTn id="146" dur="500"/>
                                        <p:tgtEl>
                                          <p:spTgt spid="23586"/>
                                        </p:tgtEl>
                                      </p:cBhvr>
                                    </p:animEffect>
                                  </p:childTnLst>
                                </p:cTn>
                              </p:par>
                            </p:childTnLst>
                          </p:cTn>
                        </p:par>
                        <p:par>
                          <p:cTn id="147" fill="hold">
                            <p:stCondLst>
                              <p:cond delay="500"/>
                            </p:stCondLst>
                            <p:childTnLst>
                              <p:par>
                                <p:cTn id="148" presetID="22" presetClass="entr" presetSubtype="8" fill="hold" grpId="0" nodeType="afterEffect">
                                  <p:stCondLst>
                                    <p:cond delay="0"/>
                                  </p:stCondLst>
                                  <p:childTnLst>
                                    <p:set>
                                      <p:cBhvr>
                                        <p:cTn id="149" dur="1" fill="hold">
                                          <p:stCondLst>
                                            <p:cond delay="0"/>
                                          </p:stCondLst>
                                        </p:cTn>
                                        <p:tgtEl>
                                          <p:spTgt spid="222235"/>
                                        </p:tgtEl>
                                        <p:attrNameLst>
                                          <p:attrName>style.visibility</p:attrName>
                                        </p:attrNameLst>
                                      </p:cBhvr>
                                      <p:to>
                                        <p:strVal val="visible"/>
                                      </p:to>
                                    </p:set>
                                    <p:animEffect transition="in" filter="wipe(left)">
                                      <p:cBhvr>
                                        <p:cTn id="150" dur="500"/>
                                        <p:tgtEl>
                                          <p:spTgt spid="222235"/>
                                        </p:tgtEl>
                                      </p:cBhvr>
                                    </p:animEffect>
                                  </p:childTnLst>
                                </p:cTn>
                              </p:par>
                            </p:childTnLst>
                          </p:cTn>
                        </p:par>
                      </p:childTnLst>
                    </p:cTn>
                  </p:par>
                  <p:par>
                    <p:cTn id="151" fill="hold">
                      <p:stCondLst>
                        <p:cond delay="indefinite"/>
                      </p:stCondLst>
                      <p:childTnLst>
                        <p:par>
                          <p:cTn id="152" fill="hold">
                            <p:stCondLst>
                              <p:cond delay="0"/>
                            </p:stCondLst>
                            <p:childTnLst>
                              <p:par>
                                <p:cTn id="153" presetID="22" presetClass="entr" presetSubtype="8" fill="hold" grpId="0" nodeType="clickEffect">
                                  <p:stCondLst>
                                    <p:cond delay="0"/>
                                  </p:stCondLst>
                                  <p:childTnLst>
                                    <p:set>
                                      <p:cBhvr>
                                        <p:cTn id="154" dur="1" fill="hold">
                                          <p:stCondLst>
                                            <p:cond delay="0"/>
                                          </p:stCondLst>
                                        </p:cTn>
                                        <p:tgtEl>
                                          <p:spTgt spid="23587"/>
                                        </p:tgtEl>
                                        <p:attrNameLst>
                                          <p:attrName>style.visibility</p:attrName>
                                        </p:attrNameLst>
                                      </p:cBhvr>
                                      <p:to>
                                        <p:strVal val="visible"/>
                                      </p:to>
                                    </p:set>
                                    <p:animEffect transition="in" filter="wipe(left)">
                                      <p:cBhvr>
                                        <p:cTn id="155" dur="500"/>
                                        <p:tgtEl>
                                          <p:spTgt spid="23587"/>
                                        </p:tgtEl>
                                      </p:cBhvr>
                                    </p:animEffect>
                                  </p:childTnLst>
                                </p:cTn>
                              </p:par>
                            </p:childTnLst>
                          </p:cTn>
                        </p:par>
                        <p:par>
                          <p:cTn id="156" fill="hold">
                            <p:stCondLst>
                              <p:cond delay="500"/>
                            </p:stCondLst>
                            <p:childTnLst>
                              <p:par>
                                <p:cTn id="157" presetID="22" presetClass="entr" presetSubtype="8" fill="hold" grpId="0" nodeType="afterEffect">
                                  <p:stCondLst>
                                    <p:cond delay="0"/>
                                  </p:stCondLst>
                                  <p:childTnLst>
                                    <p:set>
                                      <p:cBhvr>
                                        <p:cTn id="158" dur="1" fill="hold">
                                          <p:stCondLst>
                                            <p:cond delay="0"/>
                                          </p:stCondLst>
                                        </p:cTn>
                                        <p:tgtEl>
                                          <p:spTgt spid="222236"/>
                                        </p:tgtEl>
                                        <p:attrNameLst>
                                          <p:attrName>style.visibility</p:attrName>
                                        </p:attrNameLst>
                                      </p:cBhvr>
                                      <p:to>
                                        <p:strVal val="visible"/>
                                      </p:to>
                                    </p:set>
                                    <p:animEffect transition="in" filter="wipe(left)">
                                      <p:cBhvr>
                                        <p:cTn id="159" dur="500"/>
                                        <p:tgtEl>
                                          <p:spTgt spid="222236"/>
                                        </p:tgtEl>
                                      </p:cBhvr>
                                    </p:animEffect>
                                  </p:childTnLst>
                                </p:cTn>
                              </p:par>
                            </p:childTnLst>
                          </p:cTn>
                        </p:par>
                        <p:par>
                          <p:cTn id="160" fill="hold">
                            <p:stCondLst>
                              <p:cond delay="1000"/>
                            </p:stCondLst>
                            <p:childTnLst>
                              <p:par>
                                <p:cTn id="161" presetID="17" presetClass="entr" presetSubtype="10" fill="hold" grpId="0" nodeType="afterEffect">
                                  <p:stCondLst>
                                    <p:cond delay="0"/>
                                  </p:stCondLst>
                                  <p:childTnLst>
                                    <p:set>
                                      <p:cBhvr>
                                        <p:cTn id="162" dur="1" fill="hold">
                                          <p:stCondLst>
                                            <p:cond delay="0"/>
                                          </p:stCondLst>
                                        </p:cTn>
                                        <p:tgtEl>
                                          <p:spTgt spid="23581"/>
                                        </p:tgtEl>
                                        <p:attrNameLst>
                                          <p:attrName>style.visibility</p:attrName>
                                        </p:attrNameLst>
                                      </p:cBhvr>
                                      <p:to>
                                        <p:strVal val="visible"/>
                                      </p:to>
                                    </p:set>
                                    <p:anim calcmode="lin" valueType="num">
                                      <p:cBhvr>
                                        <p:cTn id="163" dur="500" fill="hold"/>
                                        <p:tgtEl>
                                          <p:spTgt spid="23581"/>
                                        </p:tgtEl>
                                        <p:attrNameLst>
                                          <p:attrName>ppt_w</p:attrName>
                                        </p:attrNameLst>
                                      </p:cBhvr>
                                      <p:tavLst>
                                        <p:tav tm="0">
                                          <p:val>
                                            <p:fltVal val="0"/>
                                          </p:val>
                                        </p:tav>
                                        <p:tav tm="100000">
                                          <p:val>
                                            <p:strVal val="#ppt_w"/>
                                          </p:val>
                                        </p:tav>
                                      </p:tavLst>
                                    </p:anim>
                                    <p:anim calcmode="lin" valueType="num">
                                      <p:cBhvr>
                                        <p:cTn id="164" dur="500" fill="hold"/>
                                        <p:tgtEl>
                                          <p:spTgt spid="23581"/>
                                        </p:tgtEl>
                                        <p:attrNameLst>
                                          <p:attrName>ppt_h</p:attrName>
                                        </p:attrNameLst>
                                      </p:cBhvr>
                                      <p:tavLst>
                                        <p:tav tm="0">
                                          <p:val>
                                            <p:strVal val="#ppt_h"/>
                                          </p:val>
                                        </p:tav>
                                        <p:tav tm="100000">
                                          <p:val>
                                            <p:strVal val="#ppt_h"/>
                                          </p:val>
                                        </p:tav>
                                      </p:tavLst>
                                    </p:anim>
                                  </p:childTnLst>
                                </p:cTn>
                              </p:par>
                            </p:childTnLst>
                          </p:cTn>
                        </p:par>
                      </p:childTnLst>
                    </p:cTn>
                  </p:par>
                  <p:par>
                    <p:cTn id="165" fill="hold">
                      <p:stCondLst>
                        <p:cond delay="indefinite"/>
                      </p:stCondLst>
                      <p:childTnLst>
                        <p:par>
                          <p:cTn id="166" fill="hold">
                            <p:stCondLst>
                              <p:cond delay="0"/>
                            </p:stCondLst>
                            <p:childTnLst>
                              <p:par>
                                <p:cTn id="167" presetID="22" presetClass="entr" presetSubtype="8" fill="hold" grpId="0" nodeType="clickEffect">
                                  <p:stCondLst>
                                    <p:cond delay="0"/>
                                  </p:stCondLst>
                                  <p:childTnLst>
                                    <p:set>
                                      <p:cBhvr>
                                        <p:cTn id="168" dur="1" fill="hold">
                                          <p:stCondLst>
                                            <p:cond delay="0"/>
                                          </p:stCondLst>
                                        </p:cTn>
                                        <p:tgtEl>
                                          <p:spTgt spid="222234"/>
                                        </p:tgtEl>
                                        <p:attrNameLst>
                                          <p:attrName>style.visibility</p:attrName>
                                        </p:attrNameLst>
                                      </p:cBhvr>
                                      <p:to>
                                        <p:strVal val="visible"/>
                                      </p:to>
                                    </p:set>
                                    <p:animEffect transition="in" filter="wipe(left)">
                                      <p:cBhvr>
                                        <p:cTn id="169" dur="500"/>
                                        <p:tgtEl>
                                          <p:spTgt spid="222234"/>
                                        </p:tgtEl>
                                      </p:cBhvr>
                                    </p:animEffect>
                                  </p:childTnLst>
                                </p:cTn>
                              </p:par>
                            </p:childTnLst>
                          </p:cTn>
                        </p:par>
                        <p:par>
                          <p:cTn id="170" fill="hold">
                            <p:stCondLst>
                              <p:cond delay="500"/>
                            </p:stCondLst>
                            <p:childTnLst>
                              <p:par>
                                <p:cTn id="171" presetID="23" presetClass="entr" presetSubtype="528" fill="hold" grpId="0" nodeType="afterEffect">
                                  <p:stCondLst>
                                    <p:cond delay="0"/>
                                  </p:stCondLst>
                                  <p:childTnLst>
                                    <p:set>
                                      <p:cBhvr>
                                        <p:cTn id="172" dur="1" fill="hold">
                                          <p:stCondLst>
                                            <p:cond delay="0"/>
                                          </p:stCondLst>
                                        </p:cTn>
                                        <p:tgtEl>
                                          <p:spTgt spid="23593"/>
                                        </p:tgtEl>
                                        <p:attrNameLst>
                                          <p:attrName>style.visibility</p:attrName>
                                        </p:attrNameLst>
                                      </p:cBhvr>
                                      <p:to>
                                        <p:strVal val="visible"/>
                                      </p:to>
                                    </p:set>
                                    <p:anim calcmode="lin" valueType="num">
                                      <p:cBhvr>
                                        <p:cTn id="173" dur="500" fill="hold"/>
                                        <p:tgtEl>
                                          <p:spTgt spid="23593"/>
                                        </p:tgtEl>
                                        <p:attrNameLst>
                                          <p:attrName>ppt_w</p:attrName>
                                        </p:attrNameLst>
                                      </p:cBhvr>
                                      <p:tavLst>
                                        <p:tav tm="0">
                                          <p:val>
                                            <p:fltVal val="0"/>
                                          </p:val>
                                        </p:tav>
                                        <p:tav tm="100000">
                                          <p:val>
                                            <p:strVal val="#ppt_w"/>
                                          </p:val>
                                        </p:tav>
                                      </p:tavLst>
                                    </p:anim>
                                    <p:anim calcmode="lin" valueType="num">
                                      <p:cBhvr>
                                        <p:cTn id="174" dur="500" fill="hold"/>
                                        <p:tgtEl>
                                          <p:spTgt spid="23593"/>
                                        </p:tgtEl>
                                        <p:attrNameLst>
                                          <p:attrName>ppt_h</p:attrName>
                                        </p:attrNameLst>
                                      </p:cBhvr>
                                      <p:tavLst>
                                        <p:tav tm="0">
                                          <p:val>
                                            <p:fltVal val="0"/>
                                          </p:val>
                                        </p:tav>
                                        <p:tav tm="100000">
                                          <p:val>
                                            <p:strVal val="#ppt_h"/>
                                          </p:val>
                                        </p:tav>
                                      </p:tavLst>
                                    </p:anim>
                                    <p:anim calcmode="lin" valueType="num">
                                      <p:cBhvr>
                                        <p:cTn id="175" dur="500" fill="hold"/>
                                        <p:tgtEl>
                                          <p:spTgt spid="23593"/>
                                        </p:tgtEl>
                                        <p:attrNameLst>
                                          <p:attrName>ppt_x</p:attrName>
                                        </p:attrNameLst>
                                      </p:cBhvr>
                                      <p:tavLst>
                                        <p:tav tm="0">
                                          <p:val>
                                            <p:fltVal val="0.5"/>
                                          </p:val>
                                        </p:tav>
                                        <p:tav tm="100000">
                                          <p:val>
                                            <p:strVal val="#ppt_x"/>
                                          </p:val>
                                        </p:tav>
                                      </p:tavLst>
                                    </p:anim>
                                    <p:anim calcmode="lin" valueType="num">
                                      <p:cBhvr>
                                        <p:cTn id="176" dur="500" fill="hold"/>
                                        <p:tgtEl>
                                          <p:spTgt spid="2359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nimBg="1"/>
      <p:bldP spid="23556" grpId="0" animBg="1"/>
      <p:bldP spid="23557" grpId="0" autoUpdateAnimBg="0"/>
      <p:bldP spid="23558" grpId="0" animBg="1"/>
      <p:bldP spid="23559" grpId="0" animBg="1" autoUpdateAnimBg="0"/>
      <p:bldP spid="23560" grpId="0" animBg="1"/>
      <p:bldP spid="23561" grpId="0" autoUpdateAnimBg="0"/>
      <p:bldP spid="222218" grpId="0" animBg="1" autoUpdateAnimBg="0"/>
      <p:bldP spid="222219" grpId="0" animBg="1" autoUpdateAnimBg="0"/>
      <p:bldP spid="23564" grpId="0" animBg="1"/>
      <p:bldP spid="23565" grpId="0" animBg="1"/>
      <p:bldP spid="222222" grpId="0" animBg="1" autoUpdateAnimBg="0"/>
      <p:bldP spid="23567" grpId="0" animBg="1"/>
      <p:bldP spid="23568" grpId="0" animBg="1"/>
      <p:bldP spid="23569" grpId="0" animBg="1"/>
      <p:bldP spid="222226" grpId="0" animBg="1" autoUpdateAnimBg="0"/>
      <p:bldP spid="23571" grpId="0" animBg="1"/>
      <p:bldP spid="23572" grpId="0" animBg="1"/>
      <p:bldP spid="23573" grpId="0" animBg="1"/>
      <p:bldP spid="23574" grpId="0" animBg="1"/>
      <p:bldP spid="222231" grpId="0" animBg="1" autoUpdateAnimBg="0"/>
      <p:bldP spid="222232" grpId="0" animBg="1" autoUpdateAnimBg="0"/>
      <p:bldP spid="222233" grpId="0" animBg="1" autoUpdateAnimBg="0"/>
      <p:bldP spid="222234" grpId="0" animBg="1" autoUpdateAnimBg="0"/>
      <p:bldP spid="222235" grpId="0" animBg="1" autoUpdateAnimBg="0"/>
      <p:bldP spid="222236" grpId="0" animBg="1" autoUpdateAnimBg="0"/>
      <p:bldP spid="23581" grpId="0" animBg="1"/>
      <p:bldP spid="23582" grpId="0" animBg="1"/>
      <p:bldP spid="23583" grpId="0" animBg="1"/>
      <p:bldP spid="23584" grpId="0" animBg="1"/>
      <p:bldP spid="23585" grpId="0" animBg="1"/>
      <p:bldP spid="23586" grpId="0" animBg="1"/>
      <p:bldP spid="23587" grpId="0" animBg="1"/>
      <p:bldP spid="23588" grpId="0" animBg="1"/>
      <p:bldP spid="222245" grpId="0" animBg="1" autoUpdateAnimBg="0"/>
      <p:bldP spid="23590" grpId="0" animBg="1"/>
      <p:bldP spid="23591" grpId="0" animBg="1"/>
      <p:bldP spid="23593"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Line 2"/>
          <p:cNvSpPr>
            <a:spLocks noChangeShapeType="1"/>
          </p:cNvSpPr>
          <p:nvPr/>
        </p:nvSpPr>
        <p:spPr bwMode="auto">
          <a:xfrm>
            <a:off x="3581400" y="2743200"/>
            <a:ext cx="5410200" cy="0"/>
          </a:xfrm>
          <a:prstGeom prst="line">
            <a:avLst/>
          </a:prstGeom>
          <a:noFill/>
          <a:ln w="38100">
            <a:solidFill>
              <a:srgbClr val="000000"/>
            </a:solidFill>
            <a:round/>
            <a:headEnd/>
            <a:tailEnd/>
          </a:ln>
        </p:spPr>
        <p:txBody>
          <a:bodyPr/>
          <a:lstStyle/>
          <a:p>
            <a:endParaRPr lang="de-DE"/>
          </a:p>
        </p:txBody>
      </p:sp>
      <p:sp>
        <p:nvSpPr>
          <p:cNvPr id="2056" name="Text Box 4"/>
          <p:cNvSpPr txBox="1">
            <a:spLocks noChangeArrowheads="1"/>
          </p:cNvSpPr>
          <p:nvPr/>
        </p:nvSpPr>
        <p:spPr bwMode="auto">
          <a:xfrm>
            <a:off x="3581400" y="2286000"/>
            <a:ext cx="2590800" cy="381000"/>
          </a:xfrm>
          <a:prstGeom prst="rect">
            <a:avLst/>
          </a:prstGeom>
          <a:solidFill>
            <a:srgbClr val="FFEDDB"/>
          </a:solidFill>
          <a:ln w="9525">
            <a:solidFill>
              <a:srgbClr val="000000"/>
            </a:solidFill>
            <a:miter lim="800000"/>
            <a:headEnd/>
            <a:tailEnd/>
          </a:ln>
        </p:spPr>
        <p:txBody>
          <a:bodyPr anchor="ctr"/>
          <a:lstStyle/>
          <a:p>
            <a:pPr>
              <a:spcBef>
                <a:spcPct val="0"/>
              </a:spcBef>
            </a:pPr>
            <a:r>
              <a:rPr lang="de-DE" sz="1600"/>
              <a:t>Verfügbare Mittel</a:t>
            </a:r>
          </a:p>
        </p:txBody>
      </p:sp>
      <p:sp>
        <p:nvSpPr>
          <p:cNvPr id="175109" name="Text Box 5"/>
          <p:cNvSpPr txBox="1">
            <a:spLocks noChangeArrowheads="1"/>
          </p:cNvSpPr>
          <p:nvPr/>
        </p:nvSpPr>
        <p:spPr bwMode="auto">
          <a:xfrm>
            <a:off x="3581400" y="2819400"/>
            <a:ext cx="2590800" cy="1447800"/>
          </a:xfrm>
          <a:prstGeom prst="rect">
            <a:avLst/>
          </a:prstGeom>
          <a:solidFill>
            <a:srgbClr val="FFFF99"/>
          </a:solidFill>
          <a:ln w="9525">
            <a:solidFill>
              <a:schemeClr val="tx1"/>
            </a:solidFill>
            <a:miter lim="800000"/>
            <a:headEnd/>
            <a:tailEnd/>
          </a:ln>
          <a:effectLst>
            <a:outerShdw dist="35921" dir="2700000" algn="ctr" rotWithShape="0">
              <a:srgbClr val="808080"/>
            </a:outerShdw>
          </a:effectLst>
        </p:spPr>
        <p:txBody>
          <a:bodyPr/>
          <a:lstStyle/>
          <a:p>
            <a:pPr algn="ctr">
              <a:spcBef>
                <a:spcPct val="0"/>
              </a:spcBef>
              <a:defRPr/>
            </a:pPr>
            <a:r>
              <a:rPr lang="de-DE" sz="2400"/>
              <a:t>Anlage-vermögen</a:t>
            </a:r>
          </a:p>
        </p:txBody>
      </p:sp>
      <p:sp>
        <p:nvSpPr>
          <p:cNvPr id="2058" name="Line 6"/>
          <p:cNvSpPr>
            <a:spLocks noChangeShapeType="1"/>
          </p:cNvSpPr>
          <p:nvPr/>
        </p:nvSpPr>
        <p:spPr bwMode="auto">
          <a:xfrm flipH="1">
            <a:off x="6324600" y="1981200"/>
            <a:ext cx="0" cy="4114800"/>
          </a:xfrm>
          <a:prstGeom prst="line">
            <a:avLst/>
          </a:prstGeom>
          <a:noFill/>
          <a:ln w="38100">
            <a:solidFill>
              <a:srgbClr val="000000"/>
            </a:solidFill>
            <a:round/>
            <a:headEnd/>
            <a:tailEnd/>
          </a:ln>
        </p:spPr>
        <p:txBody>
          <a:bodyPr/>
          <a:lstStyle/>
          <a:p>
            <a:endParaRPr lang="de-DE"/>
          </a:p>
        </p:txBody>
      </p:sp>
      <p:sp>
        <p:nvSpPr>
          <p:cNvPr id="2059" name="Line 7"/>
          <p:cNvSpPr>
            <a:spLocks noChangeShapeType="1"/>
          </p:cNvSpPr>
          <p:nvPr/>
        </p:nvSpPr>
        <p:spPr bwMode="auto">
          <a:xfrm>
            <a:off x="3657600" y="6086475"/>
            <a:ext cx="5334000" cy="9525"/>
          </a:xfrm>
          <a:prstGeom prst="line">
            <a:avLst/>
          </a:prstGeom>
          <a:noFill/>
          <a:ln w="38100">
            <a:solidFill>
              <a:srgbClr val="000000"/>
            </a:solidFill>
            <a:round/>
            <a:headEnd/>
            <a:tailEnd/>
          </a:ln>
        </p:spPr>
        <p:txBody>
          <a:bodyPr/>
          <a:lstStyle/>
          <a:p>
            <a:endParaRPr lang="de-DE"/>
          </a:p>
        </p:txBody>
      </p:sp>
      <p:sp>
        <p:nvSpPr>
          <p:cNvPr id="2060" name="Text Box 9"/>
          <p:cNvSpPr txBox="1">
            <a:spLocks noChangeArrowheads="1"/>
          </p:cNvSpPr>
          <p:nvPr/>
        </p:nvSpPr>
        <p:spPr bwMode="auto">
          <a:xfrm>
            <a:off x="3657600" y="6238875"/>
            <a:ext cx="2514600" cy="466725"/>
          </a:xfrm>
          <a:prstGeom prst="rect">
            <a:avLst/>
          </a:prstGeom>
          <a:solidFill>
            <a:srgbClr val="C5E2FF"/>
          </a:solidFill>
          <a:ln w="9525">
            <a:solidFill>
              <a:schemeClr val="tx1"/>
            </a:solidFill>
            <a:miter lim="800000"/>
            <a:headEnd/>
            <a:tailEnd/>
          </a:ln>
        </p:spPr>
        <p:txBody>
          <a:bodyPr>
            <a:spAutoFit/>
          </a:bodyPr>
          <a:lstStyle/>
          <a:p>
            <a:pPr algn="ctr" eaLnBrk="1" hangingPunct="1"/>
            <a:r>
              <a:rPr lang="de-DE" sz="2400"/>
              <a:t>Vermögen</a:t>
            </a:r>
          </a:p>
        </p:txBody>
      </p:sp>
      <p:sp>
        <p:nvSpPr>
          <p:cNvPr id="175113" name="Text Box 10"/>
          <p:cNvSpPr txBox="1">
            <a:spLocks noChangeArrowheads="1"/>
          </p:cNvSpPr>
          <p:nvPr/>
        </p:nvSpPr>
        <p:spPr bwMode="auto">
          <a:xfrm>
            <a:off x="3581400" y="4343400"/>
            <a:ext cx="2590800" cy="1600200"/>
          </a:xfrm>
          <a:prstGeom prst="rect">
            <a:avLst/>
          </a:prstGeom>
          <a:solidFill>
            <a:srgbClr val="FFEFDF"/>
          </a:solidFill>
          <a:ln w="9525">
            <a:solidFill>
              <a:srgbClr val="000000"/>
            </a:solidFill>
            <a:miter lim="800000"/>
            <a:headEnd/>
            <a:tailEnd/>
          </a:ln>
          <a:effectLst>
            <a:outerShdw dist="35921" dir="2700000" algn="ctr" rotWithShape="0">
              <a:srgbClr val="808080"/>
            </a:outerShdw>
          </a:effectLst>
        </p:spPr>
        <p:txBody>
          <a:bodyPr/>
          <a:lstStyle/>
          <a:p>
            <a:pPr algn="ctr">
              <a:spcBef>
                <a:spcPct val="0"/>
              </a:spcBef>
              <a:defRPr/>
            </a:pPr>
            <a:r>
              <a:rPr lang="de-DE" sz="2400"/>
              <a:t>Umlauf-vermögen</a:t>
            </a:r>
            <a:endParaRPr lang="de-DE" sz="2000"/>
          </a:p>
        </p:txBody>
      </p:sp>
      <p:graphicFrame>
        <p:nvGraphicFramePr>
          <p:cNvPr id="2050" name="Object 0"/>
          <p:cNvGraphicFramePr>
            <a:graphicFrameLocks noChangeAspect="1"/>
          </p:cNvGraphicFramePr>
          <p:nvPr/>
        </p:nvGraphicFramePr>
        <p:xfrm>
          <a:off x="3886200" y="3667125"/>
          <a:ext cx="461963" cy="517525"/>
        </p:xfrm>
        <a:graphic>
          <a:graphicData uri="http://schemas.openxmlformats.org/presentationml/2006/ole">
            <p:oleObj spid="_x0000_s2050" name="Paint Shop Pro Image" r:id="rId4" imgW="595445" imgH="897804" progId="">
              <p:embed/>
            </p:oleObj>
          </a:graphicData>
        </a:graphic>
      </p:graphicFrame>
      <p:graphicFrame>
        <p:nvGraphicFramePr>
          <p:cNvPr id="2051" name="Object 1"/>
          <p:cNvGraphicFramePr>
            <a:graphicFrameLocks noChangeAspect="1"/>
          </p:cNvGraphicFramePr>
          <p:nvPr/>
        </p:nvGraphicFramePr>
        <p:xfrm>
          <a:off x="4495800" y="3667125"/>
          <a:ext cx="685800" cy="479425"/>
        </p:xfrm>
        <a:graphic>
          <a:graphicData uri="http://schemas.openxmlformats.org/presentationml/2006/ole">
            <p:oleObj spid="_x0000_s2051" name="Paint Shop Pro Image" r:id="rId5" imgW="888046" imgH="712388" progId="">
              <p:embed/>
            </p:oleObj>
          </a:graphicData>
        </a:graphic>
      </p:graphicFrame>
      <p:graphicFrame>
        <p:nvGraphicFramePr>
          <p:cNvPr id="2052" name="Object 2"/>
          <p:cNvGraphicFramePr>
            <a:graphicFrameLocks noChangeAspect="1"/>
          </p:cNvGraphicFramePr>
          <p:nvPr/>
        </p:nvGraphicFramePr>
        <p:xfrm>
          <a:off x="5334000" y="3667125"/>
          <a:ext cx="533400" cy="457200"/>
        </p:xfrm>
        <a:graphic>
          <a:graphicData uri="http://schemas.openxmlformats.org/presentationml/2006/ole">
            <p:oleObj spid="_x0000_s2052" name="Paint Shop Pro Image" r:id="rId6" imgW="868293" imgH="848780" progId="">
              <p:embed/>
            </p:oleObj>
          </a:graphicData>
        </a:graphic>
      </p:graphicFrame>
      <p:graphicFrame>
        <p:nvGraphicFramePr>
          <p:cNvPr id="2053" name="Object 3"/>
          <p:cNvGraphicFramePr>
            <a:graphicFrameLocks noChangeAspect="1"/>
          </p:cNvGraphicFramePr>
          <p:nvPr/>
        </p:nvGraphicFramePr>
        <p:xfrm>
          <a:off x="5334000" y="5172075"/>
          <a:ext cx="685800" cy="668338"/>
        </p:xfrm>
        <a:graphic>
          <a:graphicData uri="http://schemas.openxmlformats.org/presentationml/2006/ole">
            <p:oleObj spid="_x0000_s2053" name="Paint Shop Pro Image" r:id="rId7" imgW="760976" imgH="741664" progId="">
              <p:embed/>
            </p:oleObj>
          </a:graphicData>
        </a:graphic>
      </p:graphicFrame>
      <p:sp>
        <p:nvSpPr>
          <p:cNvPr id="175118" name="Rectangle 47"/>
          <p:cNvSpPr>
            <a:spLocks noChangeArrowheads="1"/>
          </p:cNvSpPr>
          <p:nvPr/>
        </p:nvSpPr>
        <p:spPr bwMode="auto">
          <a:xfrm>
            <a:off x="3733800" y="5146675"/>
            <a:ext cx="381000" cy="355600"/>
          </a:xfrm>
          <a:prstGeom prst="rect">
            <a:avLst/>
          </a:prstGeom>
          <a:solidFill>
            <a:srgbClr val="E7E7E7"/>
          </a:solidFill>
          <a:ln w="19050">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endParaRPr lang="de-DE" sz="1600"/>
          </a:p>
        </p:txBody>
      </p:sp>
      <p:sp>
        <p:nvSpPr>
          <p:cNvPr id="175119" name="Rectangle 48"/>
          <p:cNvSpPr>
            <a:spLocks noChangeArrowheads="1"/>
          </p:cNvSpPr>
          <p:nvPr/>
        </p:nvSpPr>
        <p:spPr bwMode="auto">
          <a:xfrm>
            <a:off x="3962400" y="5248275"/>
            <a:ext cx="381000" cy="355600"/>
          </a:xfrm>
          <a:prstGeom prst="rect">
            <a:avLst/>
          </a:prstGeom>
          <a:solidFill>
            <a:srgbClr val="E7E7E7"/>
          </a:solidFill>
          <a:ln w="19050">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endParaRPr lang="de-DE" sz="1600"/>
          </a:p>
        </p:txBody>
      </p:sp>
      <p:sp>
        <p:nvSpPr>
          <p:cNvPr id="175120" name="Rectangle 49"/>
          <p:cNvSpPr>
            <a:spLocks noChangeArrowheads="1"/>
          </p:cNvSpPr>
          <p:nvPr/>
        </p:nvSpPr>
        <p:spPr bwMode="auto">
          <a:xfrm>
            <a:off x="4191000" y="5299075"/>
            <a:ext cx="381000" cy="355600"/>
          </a:xfrm>
          <a:prstGeom prst="rect">
            <a:avLst/>
          </a:prstGeom>
          <a:solidFill>
            <a:srgbClr val="E7E7E7"/>
          </a:solidFill>
          <a:ln w="19050">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endParaRPr lang="de-DE" sz="1600"/>
          </a:p>
        </p:txBody>
      </p:sp>
      <p:sp>
        <p:nvSpPr>
          <p:cNvPr id="2065" name="Line 53"/>
          <p:cNvSpPr>
            <a:spLocks noChangeShapeType="1"/>
          </p:cNvSpPr>
          <p:nvPr/>
        </p:nvSpPr>
        <p:spPr bwMode="auto">
          <a:xfrm>
            <a:off x="1981200" y="1066800"/>
            <a:ext cx="3352800" cy="0"/>
          </a:xfrm>
          <a:prstGeom prst="line">
            <a:avLst/>
          </a:prstGeom>
          <a:noFill/>
          <a:ln w="28575">
            <a:solidFill>
              <a:srgbClr val="0000FF"/>
            </a:solidFill>
            <a:round/>
            <a:headEnd/>
            <a:tailEnd/>
          </a:ln>
        </p:spPr>
        <p:txBody>
          <a:bodyPr>
            <a:spAutoFit/>
          </a:bodyPr>
          <a:lstStyle/>
          <a:p>
            <a:endParaRPr lang="de-DE"/>
          </a:p>
        </p:txBody>
      </p:sp>
      <p:sp>
        <p:nvSpPr>
          <p:cNvPr id="2066" name="Line 55"/>
          <p:cNvSpPr>
            <a:spLocks noChangeShapeType="1"/>
          </p:cNvSpPr>
          <p:nvPr/>
        </p:nvSpPr>
        <p:spPr bwMode="auto">
          <a:xfrm>
            <a:off x="1981200" y="1066800"/>
            <a:ext cx="0" cy="228600"/>
          </a:xfrm>
          <a:prstGeom prst="line">
            <a:avLst/>
          </a:prstGeom>
          <a:noFill/>
          <a:ln w="28575">
            <a:solidFill>
              <a:srgbClr val="0000FF"/>
            </a:solidFill>
            <a:round/>
            <a:headEnd/>
            <a:tailEnd/>
          </a:ln>
        </p:spPr>
        <p:txBody>
          <a:bodyPr>
            <a:spAutoFit/>
          </a:bodyPr>
          <a:lstStyle/>
          <a:p>
            <a:endParaRPr lang="de-DE"/>
          </a:p>
        </p:txBody>
      </p:sp>
      <p:sp>
        <p:nvSpPr>
          <p:cNvPr id="2067" name="Line 56"/>
          <p:cNvSpPr>
            <a:spLocks noChangeShapeType="1"/>
          </p:cNvSpPr>
          <p:nvPr/>
        </p:nvSpPr>
        <p:spPr bwMode="auto">
          <a:xfrm>
            <a:off x="228600" y="1600200"/>
            <a:ext cx="3124200" cy="0"/>
          </a:xfrm>
          <a:prstGeom prst="line">
            <a:avLst/>
          </a:prstGeom>
          <a:noFill/>
          <a:ln w="28575">
            <a:solidFill>
              <a:srgbClr val="0000FF"/>
            </a:solidFill>
            <a:round/>
            <a:headEnd/>
            <a:tailEnd/>
          </a:ln>
        </p:spPr>
        <p:txBody>
          <a:bodyPr>
            <a:spAutoFit/>
          </a:bodyPr>
          <a:lstStyle/>
          <a:p>
            <a:endParaRPr lang="de-DE"/>
          </a:p>
        </p:txBody>
      </p:sp>
      <p:sp>
        <p:nvSpPr>
          <p:cNvPr id="2068" name="Line 57"/>
          <p:cNvSpPr>
            <a:spLocks noChangeShapeType="1"/>
          </p:cNvSpPr>
          <p:nvPr/>
        </p:nvSpPr>
        <p:spPr bwMode="auto">
          <a:xfrm>
            <a:off x="3352800" y="4495800"/>
            <a:ext cx="304800" cy="0"/>
          </a:xfrm>
          <a:prstGeom prst="line">
            <a:avLst/>
          </a:prstGeom>
          <a:noFill/>
          <a:ln w="28575">
            <a:solidFill>
              <a:srgbClr val="0000FF"/>
            </a:solidFill>
            <a:round/>
            <a:headEnd/>
            <a:tailEnd/>
          </a:ln>
        </p:spPr>
        <p:txBody>
          <a:bodyPr>
            <a:spAutoFit/>
          </a:bodyPr>
          <a:lstStyle/>
          <a:p>
            <a:endParaRPr lang="de-DE"/>
          </a:p>
        </p:txBody>
      </p:sp>
      <p:sp>
        <p:nvSpPr>
          <p:cNvPr id="2069" name="AutoShape 58"/>
          <p:cNvSpPr>
            <a:spLocks noChangeArrowheads="1"/>
          </p:cNvSpPr>
          <p:nvPr/>
        </p:nvSpPr>
        <p:spPr bwMode="auto">
          <a:xfrm>
            <a:off x="4724400" y="5264150"/>
            <a:ext cx="457200" cy="417513"/>
          </a:xfrm>
          <a:prstGeom prst="flowChartDocument">
            <a:avLst/>
          </a:prstGeom>
          <a:solidFill>
            <a:srgbClr val="CCFFFF"/>
          </a:solidFill>
          <a:ln w="19050">
            <a:solidFill>
              <a:schemeClr val="tx1"/>
            </a:solidFill>
            <a:miter lim="800000"/>
            <a:headEnd/>
            <a:tailEnd/>
          </a:ln>
        </p:spPr>
        <p:txBody>
          <a:bodyPr anchor="ctr">
            <a:spAutoFit/>
          </a:bodyPr>
          <a:lstStyle/>
          <a:p>
            <a:pPr eaLnBrk="1" hangingPunct="1"/>
            <a:endParaRPr lang="de-DE" sz="1600"/>
          </a:p>
        </p:txBody>
      </p:sp>
      <p:sp>
        <p:nvSpPr>
          <p:cNvPr id="175128" name="Text Box 59"/>
          <p:cNvSpPr txBox="1">
            <a:spLocks noChangeArrowheads="1"/>
          </p:cNvSpPr>
          <p:nvPr/>
        </p:nvSpPr>
        <p:spPr bwMode="auto">
          <a:xfrm>
            <a:off x="609600" y="1295400"/>
            <a:ext cx="2209800" cy="762000"/>
          </a:xfrm>
          <a:prstGeom prst="rect">
            <a:avLst/>
          </a:prstGeom>
          <a:solidFill>
            <a:srgbClr val="B8D5FC"/>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800"/>
              <a:t>Vermögens-gegenstände</a:t>
            </a:r>
          </a:p>
        </p:txBody>
      </p:sp>
      <p:sp>
        <p:nvSpPr>
          <p:cNvPr id="2071" name="Line 61"/>
          <p:cNvSpPr>
            <a:spLocks noChangeShapeType="1"/>
          </p:cNvSpPr>
          <p:nvPr/>
        </p:nvSpPr>
        <p:spPr bwMode="auto">
          <a:xfrm>
            <a:off x="3352800" y="1600200"/>
            <a:ext cx="0" cy="2895600"/>
          </a:xfrm>
          <a:prstGeom prst="line">
            <a:avLst/>
          </a:prstGeom>
          <a:noFill/>
          <a:ln w="28575">
            <a:solidFill>
              <a:srgbClr val="0000FF"/>
            </a:solidFill>
            <a:round/>
            <a:headEnd/>
            <a:tailEnd/>
          </a:ln>
        </p:spPr>
        <p:txBody>
          <a:bodyPr>
            <a:spAutoFit/>
          </a:bodyPr>
          <a:lstStyle/>
          <a:p>
            <a:endParaRPr lang="de-DE"/>
          </a:p>
        </p:txBody>
      </p:sp>
      <p:sp>
        <p:nvSpPr>
          <p:cNvPr id="2072" name="Line 63"/>
          <p:cNvSpPr>
            <a:spLocks noChangeShapeType="1"/>
          </p:cNvSpPr>
          <p:nvPr/>
        </p:nvSpPr>
        <p:spPr bwMode="auto">
          <a:xfrm>
            <a:off x="3352800" y="2438400"/>
            <a:ext cx="228600" cy="0"/>
          </a:xfrm>
          <a:prstGeom prst="line">
            <a:avLst/>
          </a:prstGeom>
          <a:noFill/>
          <a:ln w="28575">
            <a:solidFill>
              <a:srgbClr val="0000FF"/>
            </a:solidFill>
            <a:round/>
            <a:headEnd/>
            <a:tailEnd/>
          </a:ln>
        </p:spPr>
        <p:txBody>
          <a:bodyPr>
            <a:spAutoFit/>
          </a:bodyPr>
          <a:lstStyle/>
          <a:p>
            <a:endParaRPr lang="de-DE"/>
          </a:p>
        </p:txBody>
      </p:sp>
      <p:sp>
        <p:nvSpPr>
          <p:cNvPr id="2073" name="Line 67"/>
          <p:cNvSpPr>
            <a:spLocks noChangeShapeType="1"/>
          </p:cNvSpPr>
          <p:nvPr/>
        </p:nvSpPr>
        <p:spPr bwMode="auto">
          <a:xfrm>
            <a:off x="228600" y="1600200"/>
            <a:ext cx="0" cy="4419600"/>
          </a:xfrm>
          <a:prstGeom prst="line">
            <a:avLst/>
          </a:prstGeom>
          <a:noFill/>
          <a:ln w="28575">
            <a:solidFill>
              <a:srgbClr val="0000FF"/>
            </a:solidFill>
            <a:round/>
            <a:headEnd/>
            <a:tailEnd/>
          </a:ln>
        </p:spPr>
        <p:txBody>
          <a:bodyPr>
            <a:spAutoFit/>
          </a:bodyPr>
          <a:lstStyle/>
          <a:p>
            <a:endParaRPr lang="de-DE"/>
          </a:p>
        </p:txBody>
      </p:sp>
      <p:sp>
        <p:nvSpPr>
          <p:cNvPr id="2074" name="Line 68"/>
          <p:cNvSpPr>
            <a:spLocks noChangeShapeType="1"/>
          </p:cNvSpPr>
          <p:nvPr/>
        </p:nvSpPr>
        <p:spPr bwMode="auto">
          <a:xfrm>
            <a:off x="228600" y="2286000"/>
            <a:ext cx="381000" cy="0"/>
          </a:xfrm>
          <a:prstGeom prst="line">
            <a:avLst/>
          </a:prstGeom>
          <a:noFill/>
          <a:ln w="28575">
            <a:solidFill>
              <a:srgbClr val="0000FF"/>
            </a:solidFill>
            <a:round/>
            <a:headEnd/>
            <a:tailEnd/>
          </a:ln>
        </p:spPr>
        <p:txBody>
          <a:bodyPr>
            <a:spAutoFit/>
          </a:bodyPr>
          <a:lstStyle/>
          <a:p>
            <a:endParaRPr lang="de-DE"/>
          </a:p>
        </p:txBody>
      </p:sp>
      <p:sp>
        <p:nvSpPr>
          <p:cNvPr id="2075" name="Text Box 69"/>
          <p:cNvSpPr txBox="1">
            <a:spLocks noChangeArrowheads="1"/>
          </p:cNvSpPr>
          <p:nvPr/>
        </p:nvSpPr>
        <p:spPr bwMode="auto">
          <a:xfrm>
            <a:off x="762000" y="2133600"/>
            <a:ext cx="2209800" cy="517525"/>
          </a:xfrm>
          <a:prstGeom prst="rect">
            <a:avLst/>
          </a:prstGeom>
          <a:noFill/>
          <a:ln w="9525">
            <a:noFill/>
            <a:miter lim="800000"/>
            <a:headEnd/>
            <a:tailEnd/>
          </a:ln>
        </p:spPr>
        <p:txBody>
          <a:bodyPr>
            <a:spAutoFit/>
          </a:bodyPr>
          <a:lstStyle/>
          <a:p>
            <a:pPr eaLnBrk="1" hangingPunct="1"/>
            <a:r>
              <a:rPr lang="de-DE"/>
              <a:t>körperlicher bzw. nicht-körperlicher Natur</a:t>
            </a:r>
          </a:p>
        </p:txBody>
      </p:sp>
      <p:sp>
        <p:nvSpPr>
          <p:cNvPr id="2076" name="Text Box 70"/>
          <p:cNvSpPr txBox="1">
            <a:spLocks noChangeArrowheads="1"/>
          </p:cNvSpPr>
          <p:nvPr/>
        </p:nvSpPr>
        <p:spPr bwMode="auto">
          <a:xfrm>
            <a:off x="762000" y="2667000"/>
            <a:ext cx="2438400" cy="517525"/>
          </a:xfrm>
          <a:prstGeom prst="rect">
            <a:avLst/>
          </a:prstGeom>
          <a:noFill/>
          <a:ln w="9525">
            <a:noFill/>
            <a:miter lim="800000"/>
            <a:headEnd/>
            <a:tailEnd/>
          </a:ln>
        </p:spPr>
        <p:txBody>
          <a:bodyPr>
            <a:spAutoFit/>
          </a:bodyPr>
          <a:lstStyle/>
          <a:p>
            <a:pPr eaLnBrk="1" hangingPunct="1"/>
            <a:r>
              <a:rPr lang="de-DE"/>
              <a:t>wirtschaftlicher Wert, selbstständig bewertbar</a:t>
            </a:r>
          </a:p>
        </p:txBody>
      </p:sp>
      <p:sp>
        <p:nvSpPr>
          <p:cNvPr id="2077" name="Text Box 71"/>
          <p:cNvSpPr txBox="1">
            <a:spLocks noChangeArrowheads="1"/>
          </p:cNvSpPr>
          <p:nvPr/>
        </p:nvSpPr>
        <p:spPr bwMode="auto">
          <a:xfrm>
            <a:off x="762000" y="3200400"/>
            <a:ext cx="2133600" cy="517525"/>
          </a:xfrm>
          <a:prstGeom prst="rect">
            <a:avLst/>
          </a:prstGeom>
          <a:noFill/>
          <a:ln w="9525">
            <a:noFill/>
            <a:miter lim="800000"/>
            <a:headEnd/>
            <a:tailEnd/>
          </a:ln>
        </p:spPr>
        <p:txBody>
          <a:bodyPr>
            <a:spAutoFit/>
          </a:bodyPr>
          <a:lstStyle/>
          <a:p>
            <a:pPr eaLnBrk="1" hangingPunct="1"/>
            <a:r>
              <a:rPr lang="de-DE"/>
              <a:t>selbstständig nutzbar und verkehrsfähig</a:t>
            </a:r>
          </a:p>
        </p:txBody>
      </p:sp>
      <p:sp>
        <p:nvSpPr>
          <p:cNvPr id="2078" name="Text Box 72"/>
          <p:cNvSpPr txBox="1">
            <a:spLocks noChangeArrowheads="1"/>
          </p:cNvSpPr>
          <p:nvPr/>
        </p:nvSpPr>
        <p:spPr bwMode="auto">
          <a:xfrm>
            <a:off x="762000" y="3749675"/>
            <a:ext cx="1524000" cy="517525"/>
          </a:xfrm>
          <a:prstGeom prst="rect">
            <a:avLst/>
          </a:prstGeom>
          <a:noFill/>
          <a:ln w="9525">
            <a:noFill/>
            <a:miter lim="800000"/>
            <a:headEnd/>
            <a:tailEnd/>
          </a:ln>
        </p:spPr>
        <p:txBody>
          <a:bodyPr>
            <a:spAutoFit/>
          </a:bodyPr>
          <a:lstStyle/>
          <a:p>
            <a:pPr eaLnBrk="1" hangingPunct="1"/>
            <a:r>
              <a:rPr lang="de-DE"/>
              <a:t>abnutzbar bzw. nicht-abnutzbar</a:t>
            </a:r>
          </a:p>
        </p:txBody>
      </p:sp>
      <p:sp>
        <p:nvSpPr>
          <p:cNvPr id="2079" name="Line 73"/>
          <p:cNvSpPr>
            <a:spLocks noChangeShapeType="1"/>
          </p:cNvSpPr>
          <p:nvPr/>
        </p:nvSpPr>
        <p:spPr bwMode="auto">
          <a:xfrm>
            <a:off x="228600" y="2819400"/>
            <a:ext cx="381000" cy="0"/>
          </a:xfrm>
          <a:prstGeom prst="line">
            <a:avLst/>
          </a:prstGeom>
          <a:noFill/>
          <a:ln w="28575">
            <a:solidFill>
              <a:srgbClr val="0000FF"/>
            </a:solidFill>
            <a:round/>
            <a:headEnd/>
            <a:tailEnd/>
          </a:ln>
        </p:spPr>
        <p:txBody>
          <a:bodyPr>
            <a:spAutoFit/>
          </a:bodyPr>
          <a:lstStyle/>
          <a:p>
            <a:endParaRPr lang="de-DE"/>
          </a:p>
        </p:txBody>
      </p:sp>
      <p:sp>
        <p:nvSpPr>
          <p:cNvPr id="2080" name="Line 74"/>
          <p:cNvSpPr>
            <a:spLocks noChangeShapeType="1"/>
          </p:cNvSpPr>
          <p:nvPr/>
        </p:nvSpPr>
        <p:spPr bwMode="auto">
          <a:xfrm>
            <a:off x="228600" y="3352800"/>
            <a:ext cx="381000" cy="0"/>
          </a:xfrm>
          <a:prstGeom prst="line">
            <a:avLst/>
          </a:prstGeom>
          <a:noFill/>
          <a:ln w="28575">
            <a:solidFill>
              <a:srgbClr val="0000FF"/>
            </a:solidFill>
            <a:round/>
            <a:headEnd/>
            <a:tailEnd/>
          </a:ln>
        </p:spPr>
        <p:txBody>
          <a:bodyPr>
            <a:spAutoFit/>
          </a:bodyPr>
          <a:lstStyle/>
          <a:p>
            <a:endParaRPr lang="de-DE"/>
          </a:p>
        </p:txBody>
      </p:sp>
      <p:sp>
        <p:nvSpPr>
          <p:cNvPr id="2081" name="Line 75"/>
          <p:cNvSpPr>
            <a:spLocks noChangeShapeType="1"/>
          </p:cNvSpPr>
          <p:nvPr/>
        </p:nvSpPr>
        <p:spPr bwMode="auto">
          <a:xfrm>
            <a:off x="228600" y="3886200"/>
            <a:ext cx="381000" cy="0"/>
          </a:xfrm>
          <a:prstGeom prst="line">
            <a:avLst/>
          </a:prstGeom>
          <a:noFill/>
          <a:ln w="28575">
            <a:solidFill>
              <a:srgbClr val="0000FF"/>
            </a:solidFill>
            <a:round/>
            <a:headEnd/>
            <a:tailEnd/>
          </a:ln>
        </p:spPr>
        <p:txBody>
          <a:bodyPr>
            <a:spAutoFit/>
          </a:bodyPr>
          <a:lstStyle/>
          <a:p>
            <a:endParaRPr lang="de-DE"/>
          </a:p>
        </p:txBody>
      </p:sp>
      <p:sp>
        <p:nvSpPr>
          <p:cNvPr id="2082" name="Text Box 4"/>
          <p:cNvSpPr txBox="1">
            <a:spLocks noChangeArrowheads="1"/>
          </p:cNvSpPr>
          <p:nvPr/>
        </p:nvSpPr>
        <p:spPr bwMode="auto">
          <a:xfrm>
            <a:off x="6400800" y="2286000"/>
            <a:ext cx="2514600" cy="381000"/>
          </a:xfrm>
          <a:prstGeom prst="rect">
            <a:avLst/>
          </a:prstGeom>
          <a:solidFill>
            <a:srgbClr val="CCFFFF"/>
          </a:solidFill>
          <a:ln w="9525">
            <a:solidFill>
              <a:srgbClr val="000000"/>
            </a:solidFill>
            <a:miter lim="800000"/>
            <a:headEnd/>
            <a:tailEnd/>
          </a:ln>
        </p:spPr>
        <p:txBody>
          <a:bodyPr anchor="ctr"/>
          <a:lstStyle/>
          <a:p>
            <a:pPr algn="r">
              <a:spcBef>
                <a:spcPct val="0"/>
              </a:spcBef>
            </a:pPr>
            <a:r>
              <a:rPr lang="de-DE" sz="1600"/>
              <a:t>Mittelherkunft</a:t>
            </a:r>
          </a:p>
        </p:txBody>
      </p:sp>
      <p:sp>
        <p:nvSpPr>
          <p:cNvPr id="175143" name="Text Box 39"/>
          <p:cNvSpPr txBox="1">
            <a:spLocks noChangeArrowheads="1"/>
          </p:cNvSpPr>
          <p:nvPr/>
        </p:nvSpPr>
        <p:spPr bwMode="auto">
          <a:xfrm>
            <a:off x="533400" y="4495800"/>
            <a:ext cx="2362200" cy="98425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defRPr/>
            </a:pPr>
            <a:r>
              <a:rPr lang="de-DE" sz="1600"/>
              <a:t>Ansatzpflicht</a:t>
            </a:r>
            <a:r>
              <a:rPr lang="de-DE"/>
              <a:t> (Ansatz dem wirtschaftlichen Grunde nach: Gebote, Verbote, Wahlrechte)</a:t>
            </a:r>
          </a:p>
        </p:txBody>
      </p:sp>
      <p:sp>
        <p:nvSpPr>
          <p:cNvPr id="175144" name="Text Box 40"/>
          <p:cNvSpPr txBox="1">
            <a:spLocks noChangeArrowheads="1"/>
          </p:cNvSpPr>
          <p:nvPr/>
        </p:nvSpPr>
        <p:spPr bwMode="auto">
          <a:xfrm>
            <a:off x="533400" y="5765800"/>
            <a:ext cx="2362200" cy="558800"/>
          </a:xfrm>
          <a:prstGeom prst="rect">
            <a:avLst/>
          </a:prstGeom>
          <a:solidFill>
            <a:srgbClr val="F1FFCB"/>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defRPr/>
            </a:pPr>
            <a:r>
              <a:rPr lang="de-DE" sz="1600"/>
              <a:t>Bewertung</a:t>
            </a:r>
            <a:r>
              <a:rPr lang="de-DE"/>
              <a:t> (Ansatz der Höhe nach: AK, HK)</a:t>
            </a:r>
          </a:p>
        </p:txBody>
      </p:sp>
      <p:sp>
        <p:nvSpPr>
          <p:cNvPr id="2085" name="Line 61"/>
          <p:cNvSpPr>
            <a:spLocks noChangeShapeType="1"/>
          </p:cNvSpPr>
          <p:nvPr/>
        </p:nvSpPr>
        <p:spPr bwMode="auto">
          <a:xfrm>
            <a:off x="3048000" y="3200400"/>
            <a:ext cx="0" cy="2819400"/>
          </a:xfrm>
          <a:prstGeom prst="line">
            <a:avLst/>
          </a:prstGeom>
          <a:noFill/>
          <a:ln w="38100">
            <a:solidFill>
              <a:srgbClr val="FF0000"/>
            </a:solidFill>
            <a:round/>
            <a:headEnd/>
            <a:tailEnd/>
          </a:ln>
        </p:spPr>
        <p:txBody>
          <a:bodyPr>
            <a:spAutoFit/>
          </a:bodyPr>
          <a:lstStyle/>
          <a:p>
            <a:endParaRPr lang="de-DE"/>
          </a:p>
        </p:txBody>
      </p:sp>
      <p:sp>
        <p:nvSpPr>
          <p:cNvPr id="2086" name="Line 61"/>
          <p:cNvSpPr>
            <a:spLocks noChangeShapeType="1"/>
          </p:cNvSpPr>
          <p:nvPr/>
        </p:nvSpPr>
        <p:spPr bwMode="auto">
          <a:xfrm>
            <a:off x="2895600" y="6019800"/>
            <a:ext cx="152400" cy="0"/>
          </a:xfrm>
          <a:prstGeom prst="line">
            <a:avLst/>
          </a:prstGeom>
          <a:noFill/>
          <a:ln w="38100">
            <a:solidFill>
              <a:srgbClr val="FF0000"/>
            </a:solidFill>
            <a:round/>
            <a:headEnd/>
            <a:tailEnd/>
          </a:ln>
        </p:spPr>
        <p:txBody>
          <a:bodyPr>
            <a:spAutoFit/>
          </a:bodyPr>
          <a:lstStyle/>
          <a:p>
            <a:endParaRPr lang="de-DE"/>
          </a:p>
        </p:txBody>
      </p:sp>
      <p:sp>
        <p:nvSpPr>
          <p:cNvPr id="2087" name="Line 61"/>
          <p:cNvSpPr>
            <a:spLocks noChangeShapeType="1"/>
          </p:cNvSpPr>
          <p:nvPr/>
        </p:nvSpPr>
        <p:spPr bwMode="auto">
          <a:xfrm>
            <a:off x="3048000" y="4724400"/>
            <a:ext cx="838200" cy="0"/>
          </a:xfrm>
          <a:prstGeom prst="line">
            <a:avLst/>
          </a:prstGeom>
          <a:noFill/>
          <a:ln w="38100">
            <a:solidFill>
              <a:srgbClr val="FF0000"/>
            </a:solidFill>
            <a:round/>
            <a:headEnd/>
            <a:tailEnd type="triangle" w="med" len="med"/>
          </a:ln>
        </p:spPr>
        <p:txBody>
          <a:bodyPr>
            <a:spAutoFit/>
          </a:bodyPr>
          <a:lstStyle/>
          <a:p>
            <a:endParaRPr lang="de-DE"/>
          </a:p>
        </p:txBody>
      </p:sp>
      <p:sp>
        <p:nvSpPr>
          <p:cNvPr id="2088" name="Line 57"/>
          <p:cNvSpPr>
            <a:spLocks noChangeShapeType="1"/>
          </p:cNvSpPr>
          <p:nvPr/>
        </p:nvSpPr>
        <p:spPr bwMode="auto">
          <a:xfrm>
            <a:off x="3352800" y="2971800"/>
            <a:ext cx="304800" cy="0"/>
          </a:xfrm>
          <a:prstGeom prst="line">
            <a:avLst/>
          </a:prstGeom>
          <a:noFill/>
          <a:ln w="28575">
            <a:solidFill>
              <a:srgbClr val="0000FF"/>
            </a:solidFill>
            <a:round/>
            <a:headEnd/>
            <a:tailEnd/>
          </a:ln>
        </p:spPr>
        <p:txBody>
          <a:bodyPr>
            <a:spAutoFit/>
          </a:bodyPr>
          <a:lstStyle/>
          <a:p>
            <a:endParaRPr lang="de-DE"/>
          </a:p>
        </p:txBody>
      </p:sp>
      <p:sp>
        <p:nvSpPr>
          <p:cNvPr id="2089" name="Line 61"/>
          <p:cNvSpPr>
            <a:spLocks noChangeShapeType="1"/>
          </p:cNvSpPr>
          <p:nvPr/>
        </p:nvSpPr>
        <p:spPr bwMode="auto">
          <a:xfrm>
            <a:off x="3048000" y="3200400"/>
            <a:ext cx="838200" cy="0"/>
          </a:xfrm>
          <a:prstGeom prst="line">
            <a:avLst/>
          </a:prstGeom>
          <a:noFill/>
          <a:ln w="38100">
            <a:solidFill>
              <a:srgbClr val="FF0000"/>
            </a:solidFill>
            <a:round/>
            <a:headEnd/>
            <a:tailEnd type="triangle" w="med" len="med"/>
          </a:ln>
        </p:spPr>
        <p:txBody>
          <a:bodyPr>
            <a:spAutoFit/>
          </a:bodyPr>
          <a:lstStyle/>
          <a:p>
            <a:endParaRPr lang="de-DE"/>
          </a:p>
        </p:txBody>
      </p:sp>
      <p:sp>
        <p:nvSpPr>
          <p:cNvPr id="2090" name="Line 61"/>
          <p:cNvSpPr>
            <a:spLocks noChangeShapeType="1"/>
          </p:cNvSpPr>
          <p:nvPr/>
        </p:nvSpPr>
        <p:spPr bwMode="auto">
          <a:xfrm>
            <a:off x="2895600" y="4953000"/>
            <a:ext cx="152400" cy="0"/>
          </a:xfrm>
          <a:prstGeom prst="line">
            <a:avLst/>
          </a:prstGeom>
          <a:noFill/>
          <a:ln w="38100">
            <a:solidFill>
              <a:srgbClr val="FF0000"/>
            </a:solidFill>
            <a:round/>
            <a:headEnd/>
            <a:tailEnd/>
          </a:ln>
        </p:spPr>
        <p:txBody>
          <a:bodyPr>
            <a:spAutoFit/>
          </a:bodyPr>
          <a:lstStyle/>
          <a:p>
            <a:endParaRPr lang="de-DE"/>
          </a:p>
        </p:txBody>
      </p:sp>
      <p:sp>
        <p:nvSpPr>
          <p:cNvPr id="2091" name="Line 61"/>
          <p:cNvSpPr>
            <a:spLocks noChangeShapeType="1"/>
          </p:cNvSpPr>
          <p:nvPr/>
        </p:nvSpPr>
        <p:spPr bwMode="auto">
          <a:xfrm>
            <a:off x="2514600" y="5486400"/>
            <a:ext cx="0" cy="304800"/>
          </a:xfrm>
          <a:prstGeom prst="line">
            <a:avLst/>
          </a:prstGeom>
          <a:noFill/>
          <a:ln w="25400">
            <a:solidFill>
              <a:srgbClr val="FF0000"/>
            </a:solidFill>
            <a:round/>
            <a:headEnd type="triangle" w="med" len="med"/>
            <a:tailEnd/>
          </a:ln>
        </p:spPr>
        <p:txBody>
          <a:bodyPr>
            <a:spAutoFit/>
          </a:bodyPr>
          <a:lstStyle/>
          <a:p>
            <a:endParaRPr lang="de-DE"/>
          </a:p>
        </p:txBody>
      </p:sp>
      <p:sp>
        <p:nvSpPr>
          <p:cNvPr id="2092" name="Line 61"/>
          <p:cNvSpPr>
            <a:spLocks noChangeShapeType="1"/>
          </p:cNvSpPr>
          <p:nvPr/>
        </p:nvSpPr>
        <p:spPr bwMode="auto">
          <a:xfrm flipV="1">
            <a:off x="990600" y="5486400"/>
            <a:ext cx="0" cy="304800"/>
          </a:xfrm>
          <a:prstGeom prst="line">
            <a:avLst/>
          </a:prstGeom>
          <a:noFill/>
          <a:ln w="25400">
            <a:solidFill>
              <a:srgbClr val="FF0000"/>
            </a:solidFill>
            <a:round/>
            <a:headEnd type="triangle" w="med" len="med"/>
            <a:tailEnd/>
          </a:ln>
        </p:spPr>
        <p:txBody>
          <a:bodyPr>
            <a:spAutoFit/>
          </a:bodyPr>
          <a:lstStyle/>
          <a:p>
            <a:endParaRPr lang="de-DE"/>
          </a:p>
        </p:txBody>
      </p:sp>
      <p:sp>
        <p:nvSpPr>
          <p:cNvPr id="2093" name="Line 75"/>
          <p:cNvSpPr>
            <a:spLocks noChangeShapeType="1"/>
          </p:cNvSpPr>
          <p:nvPr/>
        </p:nvSpPr>
        <p:spPr bwMode="auto">
          <a:xfrm>
            <a:off x="228600" y="4876800"/>
            <a:ext cx="304800" cy="0"/>
          </a:xfrm>
          <a:prstGeom prst="line">
            <a:avLst/>
          </a:prstGeom>
          <a:noFill/>
          <a:ln w="28575">
            <a:solidFill>
              <a:srgbClr val="0000FF"/>
            </a:solidFill>
            <a:round/>
            <a:headEnd/>
            <a:tailEnd/>
          </a:ln>
        </p:spPr>
        <p:txBody>
          <a:bodyPr>
            <a:spAutoFit/>
          </a:bodyPr>
          <a:lstStyle/>
          <a:p>
            <a:endParaRPr lang="de-DE"/>
          </a:p>
        </p:txBody>
      </p:sp>
      <p:sp>
        <p:nvSpPr>
          <p:cNvPr id="2094" name="Line 75"/>
          <p:cNvSpPr>
            <a:spLocks noChangeShapeType="1"/>
          </p:cNvSpPr>
          <p:nvPr/>
        </p:nvSpPr>
        <p:spPr bwMode="auto">
          <a:xfrm>
            <a:off x="228600" y="6019800"/>
            <a:ext cx="304800" cy="0"/>
          </a:xfrm>
          <a:prstGeom prst="line">
            <a:avLst/>
          </a:prstGeom>
          <a:noFill/>
          <a:ln w="28575">
            <a:solidFill>
              <a:srgbClr val="0000FF"/>
            </a:solidFill>
            <a:round/>
            <a:headEnd/>
            <a:tailEnd/>
          </a:ln>
        </p:spPr>
        <p:txBody>
          <a:bodyPr>
            <a:spAutoFit/>
          </a:bodyPr>
          <a:lstStyle/>
          <a:p>
            <a:endParaRPr lang="de-DE"/>
          </a:p>
        </p:txBody>
      </p:sp>
      <p:sp>
        <p:nvSpPr>
          <p:cNvPr id="2095" name="Line 51"/>
          <p:cNvSpPr>
            <a:spLocks noChangeShapeType="1"/>
          </p:cNvSpPr>
          <p:nvPr/>
        </p:nvSpPr>
        <p:spPr bwMode="auto">
          <a:xfrm>
            <a:off x="4800600" y="5410200"/>
            <a:ext cx="228600" cy="0"/>
          </a:xfrm>
          <a:prstGeom prst="line">
            <a:avLst/>
          </a:prstGeom>
          <a:noFill/>
          <a:ln w="19050">
            <a:solidFill>
              <a:schemeClr val="tx1"/>
            </a:solidFill>
            <a:round/>
            <a:headEnd/>
            <a:tailEnd/>
          </a:ln>
        </p:spPr>
        <p:txBody>
          <a:bodyPr>
            <a:spAutoFit/>
          </a:bodyPr>
          <a:lstStyle/>
          <a:p>
            <a:endParaRPr lang="de-DE"/>
          </a:p>
        </p:txBody>
      </p:sp>
      <p:sp>
        <p:nvSpPr>
          <p:cNvPr id="2096" name="Line 52"/>
          <p:cNvSpPr>
            <a:spLocks noChangeShapeType="1"/>
          </p:cNvSpPr>
          <p:nvPr/>
        </p:nvSpPr>
        <p:spPr bwMode="auto">
          <a:xfrm>
            <a:off x="4876800" y="5486400"/>
            <a:ext cx="228600" cy="0"/>
          </a:xfrm>
          <a:prstGeom prst="line">
            <a:avLst/>
          </a:prstGeom>
          <a:noFill/>
          <a:ln w="19050">
            <a:solidFill>
              <a:schemeClr val="tx1"/>
            </a:solidFill>
            <a:round/>
            <a:headEnd/>
            <a:tailEnd/>
          </a:ln>
        </p:spPr>
        <p:txBody>
          <a:bodyPr>
            <a:spAutoFit/>
          </a:bodyPr>
          <a:lstStyle/>
          <a:p>
            <a:endParaRPr lang="de-DE"/>
          </a:p>
        </p:txBody>
      </p:sp>
      <p:sp>
        <p:nvSpPr>
          <p:cNvPr id="2097" name="Line 53"/>
          <p:cNvSpPr>
            <a:spLocks noChangeShapeType="1"/>
          </p:cNvSpPr>
          <p:nvPr/>
        </p:nvSpPr>
        <p:spPr bwMode="auto">
          <a:xfrm>
            <a:off x="4800600" y="5562600"/>
            <a:ext cx="228600" cy="0"/>
          </a:xfrm>
          <a:prstGeom prst="line">
            <a:avLst/>
          </a:prstGeom>
          <a:noFill/>
          <a:ln w="19050">
            <a:solidFill>
              <a:schemeClr val="tx1"/>
            </a:solidFill>
            <a:round/>
            <a:headEnd/>
            <a:tailEnd/>
          </a:ln>
        </p:spPr>
        <p:txBody>
          <a:bodyPr>
            <a:spAutoFit/>
          </a:bodyPr>
          <a:lstStyle/>
          <a:p>
            <a:endParaRPr lang="de-DE"/>
          </a:p>
        </p:txBody>
      </p:sp>
      <p:sp>
        <p:nvSpPr>
          <p:cNvPr id="175158" name="Line 54"/>
          <p:cNvSpPr>
            <a:spLocks noChangeShapeType="1"/>
          </p:cNvSpPr>
          <p:nvPr/>
        </p:nvSpPr>
        <p:spPr bwMode="auto">
          <a:xfrm>
            <a:off x="3962400" y="1371600"/>
            <a:ext cx="1371600" cy="0"/>
          </a:xfrm>
          <a:prstGeom prst="line">
            <a:avLst/>
          </a:prstGeom>
          <a:noFill/>
          <a:ln w="76200">
            <a:solidFill>
              <a:srgbClr val="008000"/>
            </a:solidFill>
            <a:round/>
            <a:headEnd/>
            <a:tailEnd type="triangle" w="med" len="med"/>
          </a:ln>
        </p:spPr>
        <p:txBody>
          <a:bodyPr/>
          <a:lstStyle/>
          <a:p>
            <a:endParaRPr lang="de-DE"/>
          </a:p>
        </p:txBody>
      </p:sp>
      <p:sp>
        <p:nvSpPr>
          <p:cNvPr id="175159" name="Line 55"/>
          <p:cNvSpPr>
            <a:spLocks noChangeShapeType="1"/>
          </p:cNvSpPr>
          <p:nvPr/>
        </p:nvSpPr>
        <p:spPr bwMode="auto">
          <a:xfrm>
            <a:off x="7391400" y="1295400"/>
            <a:ext cx="1143000" cy="0"/>
          </a:xfrm>
          <a:prstGeom prst="line">
            <a:avLst/>
          </a:prstGeom>
          <a:noFill/>
          <a:ln w="76200">
            <a:solidFill>
              <a:srgbClr val="008000"/>
            </a:solidFill>
            <a:round/>
            <a:headEnd/>
            <a:tailEnd type="triangle" w="med" len="med"/>
          </a:ln>
        </p:spPr>
        <p:txBody>
          <a:bodyPr/>
          <a:lstStyle/>
          <a:p>
            <a:endParaRPr lang="de-DE"/>
          </a:p>
        </p:txBody>
      </p:sp>
      <p:graphicFrame>
        <p:nvGraphicFramePr>
          <p:cNvPr id="2054" name="Object 56"/>
          <p:cNvGraphicFramePr>
            <a:graphicFrameLocks noChangeAspect="1"/>
          </p:cNvGraphicFramePr>
          <p:nvPr/>
        </p:nvGraphicFramePr>
        <p:xfrm>
          <a:off x="5334000" y="762000"/>
          <a:ext cx="2057400" cy="1409700"/>
        </p:xfrm>
        <a:graphic>
          <a:graphicData uri="http://schemas.openxmlformats.org/presentationml/2006/ole">
            <p:oleObj spid="_x0000_s2054" name="Paint Shop Pro Image" r:id="rId8" imgW="5209756" imgH="3570732" progId="">
              <p:embed/>
            </p:oleObj>
          </a:graphicData>
        </a:graphic>
      </p:graphicFrame>
      <p:sp>
        <p:nvSpPr>
          <p:cNvPr id="175161" name="Text Box 57"/>
          <p:cNvSpPr txBox="1">
            <a:spLocks noChangeArrowheads="1"/>
          </p:cNvSpPr>
          <p:nvPr/>
        </p:nvSpPr>
        <p:spPr bwMode="auto">
          <a:xfrm>
            <a:off x="5410200" y="762000"/>
            <a:ext cx="1143000" cy="457200"/>
          </a:xfrm>
          <a:prstGeom prst="rect">
            <a:avLst/>
          </a:prstGeom>
          <a:noFill/>
          <a:ln w="9525">
            <a:noFill/>
            <a:miter lim="800000"/>
            <a:headEnd/>
            <a:tailEnd/>
          </a:ln>
        </p:spPr>
        <p:txBody>
          <a:bodyPr>
            <a:spAutoFit/>
          </a:bodyPr>
          <a:lstStyle/>
          <a:p>
            <a:pPr eaLnBrk="1" hangingPunct="1"/>
            <a:r>
              <a:rPr lang="de-DE" sz="1200"/>
              <a:t>Unter-nehmen</a:t>
            </a:r>
            <a:endParaRPr lang="de-DE" sz="1600"/>
          </a:p>
        </p:txBody>
      </p:sp>
      <p:sp>
        <p:nvSpPr>
          <p:cNvPr id="2101" name="Line 58"/>
          <p:cNvSpPr>
            <a:spLocks noChangeShapeType="1"/>
          </p:cNvSpPr>
          <p:nvPr/>
        </p:nvSpPr>
        <p:spPr bwMode="auto">
          <a:xfrm>
            <a:off x="6477000" y="304800"/>
            <a:ext cx="0" cy="457200"/>
          </a:xfrm>
          <a:prstGeom prst="line">
            <a:avLst/>
          </a:prstGeom>
          <a:noFill/>
          <a:ln w="38100">
            <a:solidFill>
              <a:srgbClr val="FF0000"/>
            </a:solidFill>
            <a:round/>
            <a:headEnd/>
            <a:tailEnd type="triangle" w="med" len="med"/>
          </a:ln>
        </p:spPr>
        <p:txBody>
          <a:bodyPr anchor="ctr">
            <a:spAutoFit/>
          </a:bodyPr>
          <a:lstStyle/>
          <a:p>
            <a:endParaRPr lang="de-DE"/>
          </a:p>
        </p:txBody>
      </p:sp>
      <p:sp>
        <p:nvSpPr>
          <p:cNvPr id="175163" name="Text Box 59"/>
          <p:cNvSpPr txBox="1">
            <a:spLocks noChangeArrowheads="1"/>
          </p:cNvSpPr>
          <p:nvPr/>
        </p:nvSpPr>
        <p:spPr bwMode="auto">
          <a:xfrm>
            <a:off x="5486400" y="76200"/>
            <a:ext cx="1981200" cy="314325"/>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r>
              <a:rPr lang="de-DE"/>
              <a:t>Unternehmenszweck</a:t>
            </a:r>
          </a:p>
        </p:txBody>
      </p:sp>
      <p:sp>
        <p:nvSpPr>
          <p:cNvPr id="2103" name="Text Box 60"/>
          <p:cNvSpPr txBox="1">
            <a:spLocks noChangeArrowheads="1"/>
          </p:cNvSpPr>
          <p:nvPr/>
        </p:nvSpPr>
        <p:spPr bwMode="auto">
          <a:xfrm>
            <a:off x="2514600" y="900113"/>
            <a:ext cx="2514600" cy="314325"/>
          </a:xfrm>
          <a:prstGeom prst="rect">
            <a:avLst/>
          </a:prstGeom>
          <a:solidFill>
            <a:srgbClr val="F1FFCB"/>
          </a:solidFill>
          <a:ln w="9525">
            <a:solidFill>
              <a:schemeClr val="tx1"/>
            </a:solidFill>
            <a:miter lim="800000"/>
            <a:headEnd/>
            <a:tailEnd/>
          </a:ln>
        </p:spPr>
        <p:txBody>
          <a:bodyPr anchor="ctr">
            <a:spAutoFit/>
          </a:bodyPr>
          <a:lstStyle/>
          <a:p>
            <a:pPr algn="ctr" eaLnBrk="1" hangingPunct="1"/>
            <a:r>
              <a:rPr lang="de-DE"/>
              <a:t>wirtschaftliches Eigentum</a:t>
            </a:r>
            <a:endParaRPr lang="de-DE" sz="1200"/>
          </a:p>
        </p:txBody>
      </p:sp>
      <p:sp>
        <p:nvSpPr>
          <p:cNvPr id="2104" name="Rectangle 61"/>
          <p:cNvSpPr>
            <a:spLocks noChangeArrowheads="1"/>
          </p:cNvSpPr>
          <p:nvPr/>
        </p:nvSpPr>
        <p:spPr bwMode="auto">
          <a:xfrm>
            <a:off x="6400800" y="2819400"/>
            <a:ext cx="2514600" cy="3124200"/>
          </a:xfrm>
          <a:prstGeom prst="rect">
            <a:avLst/>
          </a:prstGeom>
          <a:solidFill>
            <a:srgbClr val="E0E0E0"/>
          </a:solidFill>
          <a:ln w="19050">
            <a:solidFill>
              <a:schemeClr val="tx1"/>
            </a:solidFill>
            <a:miter lim="800000"/>
            <a:headEnd/>
            <a:tailEnd/>
          </a:ln>
        </p:spPr>
        <p:txBody>
          <a:bodyPr anchor="ctr">
            <a:spAutoFit/>
          </a:bodyPr>
          <a:lstStyle/>
          <a:p>
            <a:pPr eaLnBrk="1" hangingPunct="1"/>
            <a:endParaRPr lang="de-DE"/>
          </a:p>
        </p:txBody>
      </p:sp>
      <p:sp>
        <p:nvSpPr>
          <p:cNvPr id="2105" name="Text Box 9"/>
          <p:cNvSpPr txBox="1">
            <a:spLocks noChangeArrowheads="1"/>
          </p:cNvSpPr>
          <p:nvPr/>
        </p:nvSpPr>
        <p:spPr bwMode="auto">
          <a:xfrm>
            <a:off x="6400800" y="6172200"/>
            <a:ext cx="2514600" cy="466725"/>
          </a:xfrm>
          <a:prstGeom prst="rect">
            <a:avLst/>
          </a:prstGeom>
          <a:solidFill>
            <a:srgbClr val="E0E0E0"/>
          </a:solidFill>
          <a:ln w="9525">
            <a:solidFill>
              <a:schemeClr val="tx1"/>
            </a:solidFill>
            <a:miter lim="800000"/>
            <a:headEnd/>
            <a:tailEnd/>
          </a:ln>
        </p:spPr>
        <p:txBody>
          <a:bodyPr>
            <a:spAutoFit/>
          </a:bodyPr>
          <a:lstStyle/>
          <a:p>
            <a:pPr algn="ctr" eaLnBrk="1" hangingPunct="1"/>
            <a:endParaRPr lang="de-DE" sz="2400"/>
          </a:p>
        </p:txBody>
      </p:sp>
      <p:sp>
        <p:nvSpPr>
          <p:cNvPr id="2106" name="Line 66"/>
          <p:cNvSpPr>
            <a:spLocks noChangeShapeType="1"/>
          </p:cNvSpPr>
          <p:nvPr/>
        </p:nvSpPr>
        <p:spPr bwMode="auto">
          <a:xfrm flipH="1">
            <a:off x="1676400" y="228600"/>
            <a:ext cx="3810000" cy="0"/>
          </a:xfrm>
          <a:prstGeom prst="line">
            <a:avLst/>
          </a:prstGeom>
          <a:noFill/>
          <a:ln w="38100">
            <a:solidFill>
              <a:schemeClr val="tx1"/>
            </a:solidFill>
            <a:round/>
            <a:headEnd/>
            <a:tailEnd/>
          </a:ln>
        </p:spPr>
        <p:txBody>
          <a:bodyPr anchor="ctr">
            <a:spAutoFit/>
          </a:bodyPr>
          <a:lstStyle/>
          <a:p>
            <a:endParaRPr lang="de-DE"/>
          </a:p>
        </p:txBody>
      </p:sp>
      <p:sp>
        <p:nvSpPr>
          <p:cNvPr id="2107" name="Line 67"/>
          <p:cNvSpPr>
            <a:spLocks noChangeShapeType="1"/>
          </p:cNvSpPr>
          <p:nvPr/>
        </p:nvSpPr>
        <p:spPr bwMode="auto">
          <a:xfrm>
            <a:off x="1676400" y="228600"/>
            <a:ext cx="0" cy="1066800"/>
          </a:xfrm>
          <a:prstGeom prst="line">
            <a:avLst/>
          </a:prstGeom>
          <a:noFill/>
          <a:ln w="38100">
            <a:solidFill>
              <a:schemeClr val="tx1"/>
            </a:solidFill>
            <a:round/>
            <a:headEnd/>
            <a:tailEnd type="triangle" w="med" len="med"/>
          </a:ln>
        </p:spPr>
        <p:txBody>
          <a:bodyPr anchor="ctr">
            <a:spAutoFit/>
          </a:bodyPr>
          <a:lstStyle/>
          <a:p>
            <a:endParaRPr lang="de-DE"/>
          </a:p>
        </p:txBody>
      </p:sp>
      <p:sp>
        <p:nvSpPr>
          <p:cNvPr id="2109" name="Text Box 61"/>
          <p:cNvSpPr txBox="1">
            <a:spLocks noChangeArrowheads="1"/>
          </p:cNvSpPr>
          <p:nvPr/>
        </p:nvSpPr>
        <p:spPr bwMode="auto">
          <a:xfrm>
            <a:off x="0" y="0"/>
            <a:ext cx="2209800" cy="336550"/>
          </a:xfrm>
          <a:prstGeom prst="rect">
            <a:avLst/>
          </a:prstGeom>
          <a:noFill/>
          <a:ln w="9525">
            <a:noFill/>
            <a:miter lim="800000"/>
            <a:headEnd/>
            <a:tailEnd/>
          </a:ln>
          <a:effectLst/>
        </p:spPr>
        <p:txBody>
          <a:bodyPr>
            <a:spAutoFit/>
          </a:bodyPr>
          <a:lstStyle/>
          <a:p>
            <a:pPr eaLnBrk="1" hangingPunct="1"/>
            <a:r>
              <a:rPr lang="de-DE" sz="1600"/>
              <a:t>Vermögen</a:t>
            </a:r>
          </a:p>
        </p:txBody>
      </p:sp>
      <p:sp>
        <p:nvSpPr>
          <p:cNvPr id="2110"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106"/>
                                        </p:tgtEl>
                                        <p:attrNameLst>
                                          <p:attrName>style.visibility</p:attrName>
                                        </p:attrNameLst>
                                      </p:cBhvr>
                                      <p:to>
                                        <p:strVal val="visible"/>
                                      </p:to>
                                    </p:set>
                                    <p:animEffect transition="in" filter="wipe(right)">
                                      <p:cBhvr>
                                        <p:cTn id="7" dur="500"/>
                                        <p:tgtEl>
                                          <p:spTgt spid="210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107"/>
                                        </p:tgtEl>
                                        <p:attrNameLst>
                                          <p:attrName>style.visibility</p:attrName>
                                        </p:attrNameLst>
                                      </p:cBhvr>
                                      <p:to>
                                        <p:strVal val="visible"/>
                                      </p:to>
                                    </p:set>
                                    <p:animEffect transition="in" filter="wipe(up)">
                                      <p:cBhvr>
                                        <p:cTn id="11" dur="500"/>
                                        <p:tgtEl>
                                          <p:spTgt spid="210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5128"/>
                                        </p:tgtEl>
                                        <p:attrNameLst>
                                          <p:attrName>style.visibility</p:attrName>
                                        </p:attrNameLst>
                                      </p:cBhvr>
                                      <p:to>
                                        <p:strVal val="visible"/>
                                      </p:to>
                                    </p:set>
                                    <p:animEffect transition="in" filter="wipe(left)">
                                      <p:cBhvr>
                                        <p:cTn id="15" dur="500"/>
                                        <p:tgtEl>
                                          <p:spTgt spid="175128"/>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2065"/>
                                        </p:tgtEl>
                                        <p:attrNameLst>
                                          <p:attrName>style.visibility</p:attrName>
                                        </p:attrNameLst>
                                      </p:cBhvr>
                                      <p:to>
                                        <p:strVal val="visible"/>
                                      </p:to>
                                    </p:set>
                                    <p:animEffect transition="in" filter="wipe(right)">
                                      <p:cBhvr>
                                        <p:cTn id="19" dur="500"/>
                                        <p:tgtEl>
                                          <p:spTgt spid="206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066"/>
                                        </p:tgtEl>
                                        <p:attrNameLst>
                                          <p:attrName>style.visibility</p:attrName>
                                        </p:attrNameLst>
                                      </p:cBhvr>
                                      <p:to>
                                        <p:strVal val="visible"/>
                                      </p:to>
                                    </p:set>
                                    <p:animEffect transition="in" filter="wipe(up)">
                                      <p:cBhvr>
                                        <p:cTn id="23" dur="500"/>
                                        <p:tgtEl>
                                          <p:spTgt spid="206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103"/>
                                        </p:tgtEl>
                                        <p:attrNameLst>
                                          <p:attrName>style.visibility</p:attrName>
                                        </p:attrNameLst>
                                      </p:cBhvr>
                                      <p:to>
                                        <p:strVal val="visible"/>
                                      </p:to>
                                    </p:set>
                                    <p:animEffect transition="in" filter="wipe(left)">
                                      <p:cBhvr>
                                        <p:cTn id="27" dur="500"/>
                                        <p:tgtEl>
                                          <p:spTgt spid="2103"/>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2067"/>
                                        </p:tgtEl>
                                        <p:attrNameLst>
                                          <p:attrName>style.visibility</p:attrName>
                                        </p:attrNameLst>
                                      </p:cBhvr>
                                      <p:to>
                                        <p:strVal val="visible"/>
                                      </p:to>
                                    </p:set>
                                    <p:animEffect transition="in" filter="wipe(right)">
                                      <p:cBhvr>
                                        <p:cTn id="31" dur="500"/>
                                        <p:tgtEl>
                                          <p:spTgt spid="2067"/>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073"/>
                                        </p:tgtEl>
                                        <p:attrNameLst>
                                          <p:attrName>style.visibility</p:attrName>
                                        </p:attrNameLst>
                                      </p:cBhvr>
                                      <p:to>
                                        <p:strVal val="visible"/>
                                      </p:to>
                                    </p:set>
                                    <p:animEffect transition="in" filter="wipe(up)">
                                      <p:cBhvr>
                                        <p:cTn id="35" dur="500"/>
                                        <p:tgtEl>
                                          <p:spTgt spid="207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074"/>
                                        </p:tgtEl>
                                        <p:attrNameLst>
                                          <p:attrName>style.visibility</p:attrName>
                                        </p:attrNameLst>
                                      </p:cBhvr>
                                      <p:to>
                                        <p:strVal val="visible"/>
                                      </p:to>
                                    </p:set>
                                    <p:animEffect transition="in" filter="wipe(left)">
                                      <p:cBhvr>
                                        <p:cTn id="40" dur="500"/>
                                        <p:tgtEl>
                                          <p:spTgt spid="2074"/>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2075"/>
                                        </p:tgtEl>
                                        <p:attrNameLst>
                                          <p:attrName>style.visibility</p:attrName>
                                        </p:attrNameLst>
                                      </p:cBhvr>
                                      <p:to>
                                        <p:strVal val="visible"/>
                                      </p:to>
                                    </p:set>
                                    <p:animEffect transition="in" filter="wipe(left)">
                                      <p:cBhvr>
                                        <p:cTn id="44" dur="500"/>
                                        <p:tgtEl>
                                          <p:spTgt spid="207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2079"/>
                                        </p:tgtEl>
                                        <p:attrNameLst>
                                          <p:attrName>style.visibility</p:attrName>
                                        </p:attrNameLst>
                                      </p:cBhvr>
                                      <p:to>
                                        <p:strVal val="visible"/>
                                      </p:to>
                                    </p:set>
                                    <p:animEffect transition="in" filter="wipe(left)">
                                      <p:cBhvr>
                                        <p:cTn id="49" dur="500"/>
                                        <p:tgtEl>
                                          <p:spTgt spid="2079"/>
                                        </p:tgtEl>
                                      </p:cBhvr>
                                    </p:animEffect>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2076"/>
                                        </p:tgtEl>
                                        <p:attrNameLst>
                                          <p:attrName>style.visibility</p:attrName>
                                        </p:attrNameLst>
                                      </p:cBhvr>
                                      <p:to>
                                        <p:strVal val="visible"/>
                                      </p:to>
                                    </p:set>
                                    <p:animEffect transition="in" filter="wipe(left)">
                                      <p:cBhvr>
                                        <p:cTn id="53" dur="500"/>
                                        <p:tgtEl>
                                          <p:spTgt spid="207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2080"/>
                                        </p:tgtEl>
                                        <p:attrNameLst>
                                          <p:attrName>style.visibility</p:attrName>
                                        </p:attrNameLst>
                                      </p:cBhvr>
                                      <p:to>
                                        <p:strVal val="visible"/>
                                      </p:to>
                                    </p:set>
                                    <p:animEffect transition="in" filter="wipe(left)">
                                      <p:cBhvr>
                                        <p:cTn id="58" dur="500"/>
                                        <p:tgtEl>
                                          <p:spTgt spid="2080"/>
                                        </p:tgtEl>
                                      </p:cBhvr>
                                    </p:animEffect>
                                  </p:childTnLst>
                                </p:cTn>
                              </p:par>
                            </p:childTnLst>
                          </p:cTn>
                        </p:par>
                        <p:par>
                          <p:cTn id="59" fill="hold">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2077"/>
                                        </p:tgtEl>
                                        <p:attrNameLst>
                                          <p:attrName>style.visibility</p:attrName>
                                        </p:attrNameLst>
                                      </p:cBhvr>
                                      <p:to>
                                        <p:strVal val="visible"/>
                                      </p:to>
                                    </p:set>
                                    <p:animEffect transition="in" filter="wipe(left)">
                                      <p:cBhvr>
                                        <p:cTn id="62" dur="500"/>
                                        <p:tgtEl>
                                          <p:spTgt spid="207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081"/>
                                        </p:tgtEl>
                                        <p:attrNameLst>
                                          <p:attrName>style.visibility</p:attrName>
                                        </p:attrNameLst>
                                      </p:cBhvr>
                                      <p:to>
                                        <p:strVal val="visible"/>
                                      </p:to>
                                    </p:set>
                                    <p:animEffect transition="in" filter="wipe(left)">
                                      <p:cBhvr>
                                        <p:cTn id="67" dur="500"/>
                                        <p:tgtEl>
                                          <p:spTgt spid="2081"/>
                                        </p:tgtEl>
                                      </p:cBhvr>
                                    </p:animEffec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2078"/>
                                        </p:tgtEl>
                                        <p:attrNameLst>
                                          <p:attrName>style.visibility</p:attrName>
                                        </p:attrNameLst>
                                      </p:cBhvr>
                                      <p:to>
                                        <p:strVal val="visible"/>
                                      </p:to>
                                    </p:set>
                                    <p:animEffect transition="in" filter="wipe(left)">
                                      <p:cBhvr>
                                        <p:cTn id="71" dur="500"/>
                                        <p:tgtEl>
                                          <p:spTgt spid="2078"/>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2058"/>
                                        </p:tgtEl>
                                        <p:attrNameLst>
                                          <p:attrName>style.visibility</p:attrName>
                                        </p:attrNameLst>
                                      </p:cBhvr>
                                      <p:to>
                                        <p:strVal val="visible"/>
                                      </p:to>
                                    </p:set>
                                    <p:animEffect transition="in" filter="wipe(up)">
                                      <p:cBhvr>
                                        <p:cTn id="76" dur="500"/>
                                        <p:tgtEl>
                                          <p:spTgt spid="2058"/>
                                        </p:tgtEl>
                                      </p:cBhvr>
                                    </p:animEffect>
                                  </p:childTnLst>
                                </p:cTn>
                              </p:par>
                            </p:childTnLst>
                          </p:cTn>
                        </p:par>
                        <p:par>
                          <p:cTn id="77" fill="hold">
                            <p:stCondLst>
                              <p:cond delay="500"/>
                            </p:stCondLst>
                            <p:childTnLst>
                              <p:par>
                                <p:cTn id="78" presetID="17" presetClass="entr" presetSubtype="10" fill="hold" grpId="0" nodeType="afterEffect">
                                  <p:stCondLst>
                                    <p:cond delay="0"/>
                                  </p:stCondLst>
                                  <p:childTnLst>
                                    <p:set>
                                      <p:cBhvr>
                                        <p:cTn id="79" dur="1" fill="hold">
                                          <p:stCondLst>
                                            <p:cond delay="0"/>
                                          </p:stCondLst>
                                        </p:cTn>
                                        <p:tgtEl>
                                          <p:spTgt spid="2055"/>
                                        </p:tgtEl>
                                        <p:attrNameLst>
                                          <p:attrName>style.visibility</p:attrName>
                                        </p:attrNameLst>
                                      </p:cBhvr>
                                      <p:to>
                                        <p:strVal val="visible"/>
                                      </p:to>
                                    </p:set>
                                    <p:anim calcmode="lin" valueType="num">
                                      <p:cBhvr>
                                        <p:cTn id="80" dur="500" fill="hold"/>
                                        <p:tgtEl>
                                          <p:spTgt spid="2055"/>
                                        </p:tgtEl>
                                        <p:attrNameLst>
                                          <p:attrName>ppt_w</p:attrName>
                                        </p:attrNameLst>
                                      </p:cBhvr>
                                      <p:tavLst>
                                        <p:tav tm="0">
                                          <p:val>
                                            <p:fltVal val="0"/>
                                          </p:val>
                                        </p:tav>
                                        <p:tav tm="100000">
                                          <p:val>
                                            <p:strVal val="#ppt_w"/>
                                          </p:val>
                                        </p:tav>
                                      </p:tavLst>
                                    </p:anim>
                                    <p:anim calcmode="lin" valueType="num">
                                      <p:cBhvr>
                                        <p:cTn id="81" dur="500" fill="hold"/>
                                        <p:tgtEl>
                                          <p:spTgt spid="2055"/>
                                        </p:tgtEl>
                                        <p:attrNameLst>
                                          <p:attrName>ppt_h</p:attrName>
                                        </p:attrNameLst>
                                      </p:cBhvr>
                                      <p:tavLst>
                                        <p:tav tm="0">
                                          <p:val>
                                            <p:strVal val="#ppt_h"/>
                                          </p:val>
                                        </p:tav>
                                        <p:tav tm="100000">
                                          <p:val>
                                            <p:strVal val="#ppt_h"/>
                                          </p:val>
                                        </p:tav>
                                      </p:tavLst>
                                    </p:anim>
                                  </p:childTnLst>
                                </p:cTn>
                              </p:par>
                            </p:childTnLst>
                          </p:cTn>
                        </p:par>
                        <p:par>
                          <p:cTn id="82" fill="hold">
                            <p:stCondLst>
                              <p:cond delay="1000"/>
                            </p:stCondLst>
                            <p:childTnLst>
                              <p:par>
                                <p:cTn id="83" presetID="17" presetClass="entr" presetSubtype="10" fill="hold" grpId="0" nodeType="afterEffect">
                                  <p:stCondLst>
                                    <p:cond delay="0"/>
                                  </p:stCondLst>
                                  <p:childTnLst>
                                    <p:set>
                                      <p:cBhvr>
                                        <p:cTn id="84" dur="1" fill="hold">
                                          <p:stCondLst>
                                            <p:cond delay="0"/>
                                          </p:stCondLst>
                                        </p:cTn>
                                        <p:tgtEl>
                                          <p:spTgt spid="2059"/>
                                        </p:tgtEl>
                                        <p:attrNameLst>
                                          <p:attrName>style.visibility</p:attrName>
                                        </p:attrNameLst>
                                      </p:cBhvr>
                                      <p:to>
                                        <p:strVal val="visible"/>
                                      </p:to>
                                    </p:set>
                                    <p:anim calcmode="lin" valueType="num">
                                      <p:cBhvr>
                                        <p:cTn id="85" dur="500" fill="hold"/>
                                        <p:tgtEl>
                                          <p:spTgt spid="2059"/>
                                        </p:tgtEl>
                                        <p:attrNameLst>
                                          <p:attrName>ppt_w</p:attrName>
                                        </p:attrNameLst>
                                      </p:cBhvr>
                                      <p:tavLst>
                                        <p:tav tm="0">
                                          <p:val>
                                            <p:fltVal val="0"/>
                                          </p:val>
                                        </p:tav>
                                        <p:tav tm="100000">
                                          <p:val>
                                            <p:strVal val="#ppt_w"/>
                                          </p:val>
                                        </p:tav>
                                      </p:tavLst>
                                    </p:anim>
                                    <p:anim calcmode="lin" valueType="num">
                                      <p:cBhvr>
                                        <p:cTn id="86" dur="500" fill="hold"/>
                                        <p:tgtEl>
                                          <p:spTgt spid="2059"/>
                                        </p:tgtEl>
                                        <p:attrNameLst>
                                          <p:attrName>ppt_h</p:attrName>
                                        </p:attrNameLst>
                                      </p:cBhvr>
                                      <p:tavLst>
                                        <p:tav tm="0">
                                          <p:val>
                                            <p:strVal val="#ppt_h"/>
                                          </p:val>
                                        </p:tav>
                                        <p:tav tm="100000">
                                          <p:val>
                                            <p:strVal val="#ppt_h"/>
                                          </p:val>
                                        </p:tav>
                                      </p:tavLst>
                                    </p:anim>
                                  </p:childTnLst>
                                </p:cTn>
                              </p:par>
                            </p:childTnLst>
                          </p:cTn>
                        </p:par>
                        <p:par>
                          <p:cTn id="87" fill="hold">
                            <p:stCondLst>
                              <p:cond delay="1500"/>
                            </p:stCondLst>
                            <p:childTnLst>
                              <p:par>
                                <p:cTn id="88" presetID="22" presetClass="entr" presetSubtype="8" fill="hold" grpId="0" nodeType="afterEffect">
                                  <p:stCondLst>
                                    <p:cond delay="0"/>
                                  </p:stCondLst>
                                  <p:childTnLst>
                                    <p:set>
                                      <p:cBhvr>
                                        <p:cTn id="89" dur="1" fill="hold">
                                          <p:stCondLst>
                                            <p:cond delay="0"/>
                                          </p:stCondLst>
                                        </p:cTn>
                                        <p:tgtEl>
                                          <p:spTgt spid="2056"/>
                                        </p:tgtEl>
                                        <p:attrNameLst>
                                          <p:attrName>style.visibility</p:attrName>
                                        </p:attrNameLst>
                                      </p:cBhvr>
                                      <p:to>
                                        <p:strVal val="visible"/>
                                      </p:to>
                                    </p:set>
                                    <p:animEffect transition="in" filter="wipe(left)">
                                      <p:cBhvr>
                                        <p:cTn id="90" dur="500"/>
                                        <p:tgtEl>
                                          <p:spTgt spid="2056"/>
                                        </p:tgtEl>
                                      </p:cBhvr>
                                    </p:animEffect>
                                  </p:childTnLst>
                                </p:cTn>
                              </p:par>
                            </p:childTnLst>
                          </p:cTn>
                        </p:par>
                        <p:par>
                          <p:cTn id="91" fill="hold">
                            <p:stCondLst>
                              <p:cond delay="2000"/>
                            </p:stCondLst>
                            <p:childTnLst>
                              <p:par>
                                <p:cTn id="92" presetID="22" presetClass="entr" presetSubtype="8" fill="hold" grpId="0" nodeType="afterEffect">
                                  <p:stCondLst>
                                    <p:cond delay="0"/>
                                  </p:stCondLst>
                                  <p:childTnLst>
                                    <p:set>
                                      <p:cBhvr>
                                        <p:cTn id="93" dur="1" fill="hold">
                                          <p:stCondLst>
                                            <p:cond delay="0"/>
                                          </p:stCondLst>
                                        </p:cTn>
                                        <p:tgtEl>
                                          <p:spTgt spid="2082"/>
                                        </p:tgtEl>
                                        <p:attrNameLst>
                                          <p:attrName>style.visibility</p:attrName>
                                        </p:attrNameLst>
                                      </p:cBhvr>
                                      <p:to>
                                        <p:strVal val="visible"/>
                                      </p:to>
                                    </p:set>
                                    <p:animEffect transition="in" filter="wipe(left)">
                                      <p:cBhvr>
                                        <p:cTn id="94" dur="500"/>
                                        <p:tgtEl>
                                          <p:spTgt spid="2082"/>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1" fill="hold" grpId="0" nodeType="clickEffect">
                                  <p:stCondLst>
                                    <p:cond delay="0"/>
                                  </p:stCondLst>
                                  <p:childTnLst>
                                    <p:set>
                                      <p:cBhvr>
                                        <p:cTn id="98" dur="1" fill="hold">
                                          <p:stCondLst>
                                            <p:cond delay="0"/>
                                          </p:stCondLst>
                                        </p:cTn>
                                        <p:tgtEl>
                                          <p:spTgt spid="2071"/>
                                        </p:tgtEl>
                                        <p:attrNameLst>
                                          <p:attrName>style.visibility</p:attrName>
                                        </p:attrNameLst>
                                      </p:cBhvr>
                                      <p:to>
                                        <p:strVal val="visible"/>
                                      </p:to>
                                    </p:set>
                                    <p:animEffect transition="in" filter="wipe(up)">
                                      <p:cBhvr>
                                        <p:cTn id="99" dur="500"/>
                                        <p:tgtEl>
                                          <p:spTgt spid="2071"/>
                                        </p:tgtEl>
                                      </p:cBhvr>
                                    </p:animEffect>
                                  </p:childTnLst>
                                </p:cTn>
                              </p:par>
                            </p:childTnLst>
                          </p:cTn>
                        </p:par>
                        <p:par>
                          <p:cTn id="100" fill="hold">
                            <p:stCondLst>
                              <p:cond delay="500"/>
                            </p:stCondLst>
                            <p:childTnLst>
                              <p:par>
                                <p:cTn id="101" presetID="22" presetClass="entr" presetSubtype="8" fill="hold" grpId="0" nodeType="afterEffect">
                                  <p:stCondLst>
                                    <p:cond delay="0"/>
                                  </p:stCondLst>
                                  <p:childTnLst>
                                    <p:set>
                                      <p:cBhvr>
                                        <p:cTn id="102" dur="1" fill="hold">
                                          <p:stCondLst>
                                            <p:cond delay="0"/>
                                          </p:stCondLst>
                                        </p:cTn>
                                        <p:tgtEl>
                                          <p:spTgt spid="2072"/>
                                        </p:tgtEl>
                                        <p:attrNameLst>
                                          <p:attrName>style.visibility</p:attrName>
                                        </p:attrNameLst>
                                      </p:cBhvr>
                                      <p:to>
                                        <p:strVal val="visible"/>
                                      </p:to>
                                    </p:set>
                                    <p:animEffect transition="in" filter="wipe(left)">
                                      <p:cBhvr>
                                        <p:cTn id="103" dur="500"/>
                                        <p:tgtEl>
                                          <p:spTgt spid="2072"/>
                                        </p:tgtEl>
                                      </p:cBhvr>
                                    </p:animEffect>
                                  </p:childTnLst>
                                </p:cTn>
                              </p:par>
                            </p:childTnLst>
                          </p:cTn>
                        </p:par>
                        <p:par>
                          <p:cTn id="104" fill="hold">
                            <p:stCondLst>
                              <p:cond delay="1000"/>
                            </p:stCondLst>
                            <p:childTnLst>
                              <p:par>
                                <p:cTn id="105" presetID="22" presetClass="entr" presetSubtype="8" fill="hold" grpId="0" nodeType="afterEffect">
                                  <p:stCondLst>
                                    <p:cond delay="0"/>
                                  </p:stCondLst>
                                  <p:childTnLst>
                                    <p:set>
                                      <p:cBhvr>
                                        <p:cTn id="106" dur="1" fill="hold">
                                          <p:stCondLst>
                                            <p:cond delay="0"/>
                                          </p:stCondLst>
                                        </p:cTn>
                                        <p:tgtEl>
                                          <p:spTgt spid="2088"/>
                                        </p:tgtEl>
                                        <p:attrNameLst>
                                          <p:attrName>style.visibility</p:attrName>
                                        </p:attrNameLst>
                                      </p:cBhvr>
                                      <p:to>
                                        <p:strVal val="visible"/>
                                      </p:to>
                                    </p:set>
                                    <p:animEffect transition="in" filter="wipe(left)">
                                      <p:cBhvr>
                                        <p:cTn id="107" dur="500"/>
                                        <p:tgtEl>
                                          <p:spTgt spid="2088"/>
                                        </p:tgtEl>
                                      </p:cBhvr>
                                    </p:animEffect>
                                  </p:childTnLst>
                                </p:cTn>
                              </p:par>
                            </p:childTnLst>
                          </p:cTn>
                        </p:par>
                        <p:par>
                          <p:cTn id="108" fill="hold">
                            <p:stCondLst>
                              <p:cond delay="1500"/>
                            </p:stCondLst>
                            <p:childTnLst>
                              <p:par>
                                <p:cTn id="109" presetID="22" presetClass="entr" presetSubtype="1" fill="hold" grpId="0" nodeType="afterEffect">
                                  <p:stCondLst>
                                    <p:cond delay="0"/>
                                  </p:stCondLst>
                                  <p:childTnLst>
                                    <p:set>
                                      <p:cBhvr>
                                        <p:cTn id="110" dur="1" fill="hold">
                                          <p:stCondLst>
                                            <p:cond delay="0"/>
                                          </p:stCondLst>
                                        </p:cTn>
                                        <p:tgtEl>
                                          <p:spTgt spid="175109"/>
                                        </p:tgtEl>
                                        <p:attrNameLst>
                                          <p:attrName>style.visibility</p:attrName>
                                        </p:attrNameLst>
                                      </p:cBhvr>
                                      <p:to>
                                        <p:strVal val="visible"/>
                                      </p:to>
                                    </p:set>
                                    <p:animEffect transition="in" filter="wipe(up)">
                                      <p:cBhvr>
                                        <p:cTn id="111" dur="500"/>
                                        <p:tgtEl>
                                          <p:spTgt spid="175109"/>
                                        </p:tgtEl>
                                      </p:cBhvr>
                                    </p:animEffect>
                                  </p:childTnLst>
                                </p:cTn>
                              </p:par>
                            </p:childTnLst>
                          </p:cTn>
                        </p:par>
                        <p:par>
                          <p:cTn id="112" fill="hold">
                            <p:stCondLst>
                              <p:cond delay="2000"/>
                            </p:stCondLst>
                            <p:childTnLst>
                              <p:par>
                                <p:cTn id="113" presetID="22" presetClass="entr" presetSubtype="8" fill="hold" nodeType="afterEffect">
                                  <p:stCondLst>
                                    <p:cond delay="0"/>
                                  </p:stCondLst>
                                  <p:childTnLst>
                                    <p:set>
                                      <p:cBhvr>
                                        <p:cTn id="114" dur="1" fill="hold">
                                          <p:stCondLst>
                                            <p:cond delay="0"/>
                                          </p:stCondLst>
                                        </p:cTn>
                                        <p:tgtEl>
                                          <p:spTgt spid="2050"/>
                                        </p:tgtEl>
                                        <p:attrNameLst>
                                          <p:attrName>style.visibility</p:attrName>
                                        </p:attrNameLst>
                                      </p:cBhvr>
                                      <p:to>
                                        <p:strVal val="visible"/>
                                      </p:to>
                                    </p:set>
                                    <p:animEffect transition="in" filter="wipe(left)">
                                      <p:cBhvr>
                                        <p:cTn id="115" dur="500"/>
                                        <p:tgtEl>
                                          <p:spTgt spid="2050"/>
                                        </p:tgtEl>
                                      </p:cBhvr>
                                    </p:animEffect>
                                  </p:childTnLst>
                                </p:cTn>
                              </p:par>
                            </p:childTnLst>
                          </p:cTn>
                        </p:par>
                        <p:par>
                          <p:cTn id="116" fill="hold">
                            <p:stCondLst>
                              <p:cond delay="2500"/>
                            </p:stCondLst>
                            <p:childTnLst>
                              <p:par>
                                <p:cTn id="117" presetID="22" presetClass="entr" presetSubtype="8" fill="hold" nodeType="afterEffect">
                                  <p:stCondLst>
                                    <p:cond delay="0"/>
                                  </p:stCondLst>
                                  <p:childTnLst>
                                    <p:set>
                                      <p:cBhvr>
                                        <p:cTn id="118" dur="1" fill="hold">
                                          <p:stCondLst>
                                            <p:cond delay="0"/>
                                          </p:stCondLst>
                                        </p:cTn>
                                        <p:tgtEl>
                                          <p:spTgt spid="2051"/>
                                        </p:tgtEl>
                                        <p:attrNameLst>
                                          <p:attrName>style.visibility</p:attrName>
                                        </p:attrNameLst>
                                      </p:cBhvr>
                                      <p:to>
                                        <p:strVal val="visible"/>
                                      </p:to>
                                    </p:set>
                                    <p:animEffect transition="in" filter="wipe(left)">
                                      <p:cBhvr>
                                        <p:cTn id="119" dur="500"/>
                                        <p:tgtEl>
                                          <p:spTgt spid="2051"/>
                                        </p:tgtEl>
                                      </p:cBhvr>
                                    </p:animEffect>
                                  </p:childTnLst>
                                </p:cTn>
                              </p:par>
                            </p:childTnLst>
                          </p:cTn>
                        </p:par>
                        <p:par>
                          <p:cTn id="120" fill="hold">
                            <p:stCondLst>
                              <p:cond delay="3000"/>
                            </p:stCondLst>
                            <p:childTnLst>
                              <p:par>
                                <p:cTn id="121" presetID="22" presetClass="entr" presetSubtype="8" fill="hold" nodeType="afterEffect">
                                  <p:stCondLst>
                                    <p:cond delay="0"/>
                                  </p:stCondLst>
                                  <p:childTnLst>
                                    <p:set>
                                      <p:cBhvr>
                                        <p:cTn id="122" dur="1" fill="hold">
                                          <p:stCondLst>
                                            <p:cond delay="0"/>
                                          </p:stCondLst>
                                        </p:cTn>
                                        <p:tgtEl>
                                          <p:spTgt spid="2052"/>
                                        </p:tgtEl>
                                        <p:attrNameLst>
                                          <p:attrName>style.visibility</p:attrName>
                                        </p:attrNameLst>
                                      </p:cBhvr>
                                      <p:to>
                                        <p:strVal val="visible"/>
                                      </p:to>
                                    </p:set>
                                    <p:animEffect transition="in" filter="wipe(left)">
                                      <p:cBhvr>
                                        <p:cTn id="123" dur="500"/>
                                        <p:tgtEl>
                                          <p:spTgt spid="2052"/>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grpId="0" nodeType="clickEffect">
                                  <p:stCondLst>
                                    <p:cond delay="0"/>
                                  </p:stCondLst>
                                  <p:childTnLst>
                                    <p:set>
                                      <p:cBhvr>
                                        <p:cTn id="127" dur="1" fill="hold">
                                          <p:stCondLst>
                                            <p:cond delay="0"/>
                                          </p:stCondLst>
                                        </p:cTn>
                                        <p:tgtEl>
                                          <p:spTgt spid="2068"/>
                                        </p:tgtEl>
                                        <p:attrNameLst>
                                          <p:attrName>style.visibility</p:attrName>
                                        </p:attrNameLst>
                                      </p:cBhvr>
                                      <p:to>
                                        <p:strVal val="visible"/>
                                      </p:to>
                                    </p:set>
                                    <p:animEffect transition="in" filter="wipe(left)">
                                      <p:cBhvr>
                                        <p:cTn id="128" dur="500"/>
                                        <p:tgtEl>
                                          <p:spTgt spid="2068"/>
                                        </p:tgtEl>
                                      </p:cBhvr>
                                    </p:animEffect>
                                  </p:childTnLst>
                                </p:cTn>
                              </p:par>
                            </p:childTnLst>
                          </p:cTn>
                        </p:par>
                        <p:par>
                          <p:cTn id="129" fill="hold">
                            <p:stCondLst>
                              <p:cond delay="500"/>
                            </p:stCondLst>
                            <p:childTnLst>
                              <p:par>
                                <p:cTn id="130" presetID="22" presetClass="entr" presetSubtype="1" fill="hold" grpId="0" nodeType="afterEffect">
                                  <p:stCondLst>
                                    <p:cond delay="0"/>
                                  </p:stCondLst>
                                  <p:childTnLst>
                                    <p:set>
                                      <p:cBhvr>
                                        <p:cTn id="131" dur="1" fill="hold">
                                          <p:stCondLst>
                                            <p:cond delay="0"/>
                                          </p:stCondLst>
                                        </p:cTn>
                                        <p:tgtEl>
                                          <p:spTgt spid="175113"/>
                                        </p:tgtEl>
                                        <p:attrNameLst>
                                          <p:attrName>style.visibility</p:attrName>
                                        </p:attrNameLst>
                                      </p:cBhvr>
                                      <p:to>
                                        <p:strVal val="visible"/>
                                      </p:to>
                                    </p:set>
                                    <p:animEffect transition="in" filter="wipe(up)">
                                      <p:cBhvr>
                                        <p:cTn id="132" dur="500"/>
                                        <p:tgtEl>
                                          <p:spTgt spid="175113"/>
                                        </p:tgtEl>
                                      </p:cBhvr>
                                    </p:animEffect>
                                  </p:childTnLst>
                                </p:cTn>
                              </p:par>
                            </p:childTnLst>
                          </p:cTn>
                        </p:par>
                        <p:par>
                          <p:cTn id="133" fill="hold">
                            <p:stCondLst>
                              <p:cond delay="1000"/>
                            </p:stCondLst>
                            <p:childTnLst>
                              <p:par>
                                <p:cTn id="134" presetID="22" presetClass="entr" presetSubtype="8" fill="hold" grpId="0" nodeType="afterEffect">
                                  <p:stCondLst>
                                    <p:cond delay="0"/>
                                  </p:stCondLst>
                                  <p:childTnLst>
                                    <p:set>
                                      <p:cBhvr>
                                        <p:cTn id="135" dur="1" fill="hold">
                                          <p:stCondLst>
                                            <p:cond delay="0"/>
                                          </p:stCondLst>
                                        </p:cTn>
                                        <p:tgtEl>
                                          <p:spTgt spid="175118"/>
                                        </p:tgtEl>
                                        <p:attrNameLst>
                                          <p:attrName>style.visibility</p:attrName>
                                        </p:attrNameLst>
                                      </p:cBhvr>
                                      <p:to>
                                        <p:strVal val="visible"/>
                                      </p:to>
                                    </p:set>
                                    <p:animEffect transition="in" filter="wipe(left)">
                                      <p:cBhvr>
                                        <p:cTn id="136" dur="500"/>
                                        <p:tgtEl>
                                          <p:spTgt spid="175118"/>
                                        </p:tgtEl>
                                      </p:cBhvr>
                                    </p:animEffect>
                                  </p:childTnLst>
                                </p:cTn>
                              </p:par>
                            </p:childTnLst>
                          </p:cTn>
                        </p:par>
                        <p:par>
                          <p:cTn id="137" fill="hold">
                            <p:stCondLst>
                              <p:cond delay="1500"/>
                            </p:stCondLst>
                            <p:childTnLst>
                              <p:par>
                                <p:cTn id="138" presetID="22" presetClass="entr" presetSubtype="8" fill="hold" grpId="0" nodeType="afterEffect">
                                  <p:stCondLst>
                                    <p:cond delay="0"/>
                                  </p:stCondLst>
                                  <p:childTnLst>
                                    <p:set>
                                      <p:cBhvr>
                                        <p:cTn id="139" dur="1" fill="hold">
                                          <p:stCondLst>
                                            <p:cond delay="0"/>
                                          </p:stCondLst>
                                        </p:cTn>
                                        <p:tgtEl>
                                          <p:spTgt spid="175119"/>
                                        </p:tgtEl>
                                        <p:attrNameLst>
                                          <p:attrName>style.visibility</p:attrName>
                                        </p:attrNameLst>
                                      </p:cBhvr>
                                      <p:to>
                                        <p:strVal val="visible"/>
                                      </p:to>
                                    </p:set>
                                    <p:animEffect transition="in" filter="wipe(left)">
                                      <p:cBhvr>
                                        <p:cTn id="140" dur="500"/>
                                        <p:tgtEl>
                                          <p:spTgt spid="175119"/>
                                        </p:tgtEl>
                                      </p:cBhvr>
                                    </p:animEffect>
                                  </p:childTnLst>
                                </p:cTn>
                              </p:par>
                            </p:childTnLst>
                          </p:cTn>
                        </p:par>
                        <p:par>
                          <p:cTn id="141" fill="hold">
                            <p:stCondLst>
                              <p:cond delay="2000"/>
                            </p:stCondLst>
                            <p:childTnLst>
                              <p:par>
                                <p:cTn id="142" presetID="22" presetClass="entr" presetSubtype="8" fill="hold" grpId="0" nodeType="afterEffect">
                                  <p:stCondLst>
                                    <p:cond delay="0"/>
                                  </p:stCondLst>
                                  <p:childTnLst>
                                    <p:set>
                                      <p:cBhvr>
                                        <p:cTn id="143" dur="1" fill="hold">
                                          <p:stCondLst>
                                            <p:cond delay="0"/>
                                          </p:stCondLst>
                                        </p:cTn>
                                        <p:tgtEl>
                                          <p:spTgt spid="175120"/>
                                        </p:tgtEl>
                                        <p:attrNameLst>
                                          <p:attrName>style.visibility</p:attrName>
                                        </p:attrNameLst>
                                      </p:cBhvr>
                                      <p:to>
                                        <p:strVal val="visible"/>
                                      </p:to>
                                    </p:set>
                                    <p:animEffect transition="in" filter="wipe(left)">
                                      <p:cBhvr>
                                        <p:cTn id="144" dur="500"/>
                                        <p:tgtEl>
                                          <p:spTgt spid="175120"/>
                                        </p:tgtEl>
                                      </p:cBhvr>
                                    </p:animEffect>
                                  </p:childTnLst>
                                </p:cTn>
                              </p:par>
                            </p:childTnLst>
                          </p:cTn>
                        </p:par>
                        <p:par>
                          <p:cTn id="145" fill="hold">
                            <p:stCondLst>
                              <p:cond delay="2500"/>
                            </p:stCondLst>
                            <p:childTnLst>
                              <p:par>
                                <p:cTn id="146" presetID="22" presetClass="entr" presetSubtype="8" fill="hold" grpId="0" nodeType="afterEffect">
                                  <p:stCondLst>
                                    <p:cond delay="0"/>
                                  </p:stCondLst>
                                  <p:childTnLst>
                                    <p:set>
                                      <p:cBhvr>
                                        <p:cTn id="147" dur="1" fill="hold">
                                          <p:stCondLst>
                                            <p:cond delay="0"/>
                                          </p:stCondLst>
                                        </p:cTn>
                                        <p:tgtEl>
                                          <p:spTgt spid="2069"/>
                                        </p:tgtEl>
                                        <p:attrNameLst>
                                          <p:attrName>style.visibility</p:attrName>
                                        </p:attrNameLst>
                                      </p:cBhvr>
                                      <p:to>
                                        <p:strVal val="visible"/>
                                      </p:to>
                                    </p:set>
                                    <p:animEffect transition="in" filter="wipe(left)">
                                      <p:cBhvr>
                                        <p:cTn id="148" dur="500"/>
                                        <p:tgtEl>
                                          <p:spTgt spid="2069"/>
                                        </p:tgtEl>
                                      </p:cBhvr>
                                    </p:animEffect>
                                  </p:childTnLst>
                                </p:cTn>
                              </p:par>
                            </p:childTnLst>
                          </p:cTn>
                        </p:par>
                        <p:par>
                          <p:cTn id="149" fill="hold">
                            <p:stCondLst>
                              <p:cond delay="3000"/>
                            </p:stCondLst>
                            <p:childTnLst>
                              <p:par>
                                <p:cTn id="150" presetID="22" presetClass="entr" presetSubtype="8" fill="hold" grpId="0" nodeType="afterEffect">
                                  <p:stCondLst>
                                    <p:cond delay="0"/>
                                  </p:stCondLst>
                                  <p:childTnLst>
                                    <p:set>
                                      <p:cBhvr>
                                        <p:cTn id="151" dur="1" fill="hold">
                                          <p:stCondLst>
                                            <p:cond delay="0"/>
                                          </p:stCondLst>
                                        </p:cTn>
                                        <p:tgtEl>
                                          <p:spTgt spid="2095"/>
                                        </p:tgtEl>
                                        <p:attrNameLst>
                                          <p:attrName>style.visibility</p:attrName>
                                        </p:attrNameLst>
                                      </p:cBhvr>
                                      <p:to>
                                        <p:strVal val="visible"/>
                                      </p:to>
                                    </p:set>
                                    <p:animEffect transition="in" filter="wipe(left)">
                                      <p:cBhvr>
                                        <p:cTn id="152" dur="500"/>
                                        <p:tgtEl>
                                          <p:spTgt spid="2095"/>
                                        </p:tgtEl>
                                      </p:cBhvr>
                                    </p:animEffect>
                                  </p:childTnLst>
                                </p:cTn>
                              </p:par>
                            </p:childTnLst>
                          </p:cTn>
                        </p:par>
                        <p:par>
                          <p:cTn id="153" fill="hold">
                            <p:stCondLst>
                              <p:cond delay="3500"/>
                            </p:stCondLst>
                            <p:childTnLst>
                              <p:par>
                                <p:cTn id="154" presetID="22" presetClass="entr" presetSubtype="8" fill="hold" grpId="0" nodeType="afterEffect">
                                  <p:stCondLst>
                                    <p:cond delay="0"/>
                                  </p:stCondLst>
                                  <p:childTnLst>
                                    <p:set>
                                      <p:cBhvr>
                                        <p:cTn id="155" dur="1" fill="hold">
                                          <p:stCondLst>
                                            <p:cond delay="0"/>
                                          </p:stCondLst>
                                        </p:cTn>
                                        <p:tgtEl>
                                          <p:spTgt spid="2096"/>
                                        </p:tgtEl>
                                        <p:attrNameLst>
                                          <p:attrName>style.visibility</p:attrName>
                                        </p:attrNameLst>
                                      </p:cBhvr>
                                      <p:to>
                                        <p:strVal val="visible"/>
                                      </p:to>
                                    </p:set>
                                    <p:animEffect transition="in" filter="wipe(left)">
                                      <p:cBhvr>
                                        <p:cTn id="156" dur="500"/>
                                        <p:tgtEl>
                                          <p:spTgt spid="2096"/>
                                        </p:tgtEl>
                                      </p:cBhvr>
                                    </p:animEffect>
                                  </p:childTnLst>
                                </p:cTn>
                              </p:par>
                            </p:childTnLst>
                          </p:cTn>
                        </p:par>
                        <p:par>
                          <p:cTn id="157" fill="hold">
                            <p:stCondLst>
                              <p:cond delay="4000"/>
                            </p:stCondLst>
                            <p:childTnLst>
                              <p:par>
                                <p:cTn id="158" presetID="22" presetClass="entr" presetSubtype="8" fill="hold" grpId="0" nodeType="afterEffect">
                                  <p:stCondLst>
                                    <p:cond delay="0"/>
                                  </p:stCondLst>
                                  <p:childTnLst>
                                    <p:set>
                                      <p:cBhvr>
                                        <p:cTn id="159" dur="1" fill="hold">
                                          <p:stCondLst>
                                            <p:cond delay="0"/>
                                          </p:stCondLst>
                                        </p:cTn>
                                        <p:tgtEl>
                                          <p:spTgt spid="2097"/>
                                        </p:tgtEl>
                                        <p:attrNameLst>
                                          <p:attrName>style.visibility</p:attrName>
                                        </p:attrNameLst>
                                      </p:cBhvr>
                                      <p:to>
                                        <p:strVal val="visible"/>
                                      </p:to>
                                    </p:set>
                                    <p:animEffect transition="in" filter="wipe(left)">
                                      <p:cBhvr>
                                        <p:cTn id="160" dur="500"/>
                                        <p:tgtEl>
                                          <p:spTgt spid="2097"/>
                                        </p:tgtEl>
                                      </p:cBhvr>
                                    </p:animEffect>
                                  </p:childTnLst>
                                </p:cTn>
                              </p:par>
                            </p:childTnLst>
                          </p:cTn>
                        </p:par>
                        <p:par>
                          <p:cTn id="161" fill="hold">
                            <p:stCondLst>
                              <p:cond delay="4500"/>
                            </p:stCondLst>
                            <p:childTnLst>
                              <p:par>
                                <p:cTn id="162" presetID="22" presetClass="entr" presetSubtype="8" fill="hold" nodeType="afterEffect">
                                  <p:stCondLst>
                                    <p:cond delay="0"/>
                                  </p:stCondLst>
                                  <p:childTnLst>
                                    <p:set>
                                      <p:cBhvr>
                                        <p:cTn id="163" dur="1" fill="hold">
                                          <p:stCondLst>
                                            <p:cond delay="0"/>
                                          </p:stCondLst>
                                        </p:cTn>
                                        <p:tgtEl>
                                          <p:spTgt spid="2053"/>
                                        </p:tgtEl>
                                        <p:attrNameLst>
                                          <p:attrName>style.visibility</p:attrName>
                                        </p:attrNameLst>
                                      </p:cBhvr>
                                      <p:to>
                                        <p:strVal val="visible"/>
                                      </p:to>
                                    </p:set>
                                    <p:animEffect transition="in" filter="wipe(left)">
                                      <p:cBhvr>
                                        <p:cTn id="164" dur="500"/>
                                        <p:tgtEl>
                                          <p:spTgt spid="2053"/>
                                        </p:tgtEl>
                                      </p:cBhvr>
                                    </p:animEffect>
                                  </p:childTnLst>
                                </p:cTn>
                              </p:par>
                            </p:childTnLst>
                          </p:cTn>
                        </p:par>
                      </p:childTnLst>
                    </p:cTn>
                  </p:par>
                  <p:par>
                    <p:cTn id="165" fill="hold">
                      <p:stCondLst>
                        <p:cond delay="indefinite"/>
                      </p:stCondLst>
                      <p:childTnLst>
                        <p:par>
                          <p:cTn id="166" fill="hold">
                            <p:stCondLst>
                              <p:cond delay="0"/>
                            </p:stCondLst>
                            <p:childTnLst>
                              <p:par>
                                <p:cTn id="167" presetID="22" presetClass="entr" presetSubtype="8" fill="hold" grpId="0" nodeType="clickEffect">
                                  <p:stCondLst>
                                    <p:cond delay="0"/>
                                  </p:stCondLst>
                                  <p:childTnLst>
                                    <p:set>
                                      <p:cBhvr>
                                        <p:cTn id="168" dur="1" fill="hold">
                                          <p:stCondLst>
                                            <p:cond delay="0"/>
                                          </p:stCondLst>
                                        </p:cTn>
                                        <p:tgtEl>
                                          <p:spTgt spid="2093"/>
                                        </p:tgtEl>
                                        <p:attrNameLst>
                                          <p:attrName>style.visibility</p:attrName>
                                        </p:attrNameLst>
                                      </p:cBhvr>
                                      <p:to>
                                        <p:strVal val="visible"/>
                                      </p:to>
                                    </p:set>
                                    <p:animEffect transition="in" filter="wipe(left)">
                                      <p:cBhvr>
                                        <p:cTn id="169" dur="500"/>
                                        <p:tgtEl>
                                          <p:spTgt spid="2093"/>
                                        </p:tgtEl>
                                      </p:cBhvr>
                                    </p:animEffect>
                                  </p:childTnLst>
                                </p:cTn>
                              </p:par>
                            </p:childTnLst>
                          </p:cTn>
                        </p:par>
                        <p:par>
                          <p:cTn id="170" fill="hold">
                            <p:stCondLst>
                              <p:cond delay="500"/>
                            </p:stCondLst>
                            <p:childTnLst>
                              <p:par>
                                <p:cTn id="171" presetID="22" presetClass="entr" presetSubtype="8" fill="hold" grpId="0" nodeType="afterEffect">
                                  <p:stCondLst>
                                    <p:cond delay="0"/>
                                  </p:stCondLst>
                                  <p:childTnLst>
                                    <p:set>
                                      <p:cBhvr>
                                        <p:cTn id="172" dur="1" fill="hold">
                                          <p:stCondLst>
                                            <p:cond delay="0"/>
                                          </p:stCondLst>
                                        </p:cTn>
                                        <p:tgtEl>
                                          <p:spTgt spid="175143"/>
                                        </p:tgtEl>
                                        <p:attrNameLst>
                                          <p:attrName>style.visibility</p:attrName>
                                        </p:attrNameLst>
                                      </p:cBhvr>
                                      <p:to>
                                        <p:strVal val="visible"/>
                                      </p:to>
                                    </p:set>
                                    <p:animEffect transition="in" filter="wipe(left)">
                                      <p:cBhvr>
                                        <p:cTn id="173" dur="500"/>
                                        <p:tgtEl>
                                          <p:spTgt spid="175143"/>
                                        </p:tgtEl>
                                      </p:cBhvr>
                                    </p:animEffect>
                                  </p:childTnLst>
                                </p:cTn>
                              </p:par>
                            </p:childTnLst>
                          </p:cTn>
                        </p:par>
                      </p:childTnLst>
                    </p:cTn>
                  </p:par>
                  <p:par>
                    <p:cTn id="174" fill="hold">
                      <p:stCondLst>
                        <p:cond delay="indefinite"/>
                      </p:stCondLst>
                      <p:childTnLst>
                        <p:par>
                          <p:cTn id="175" fill="hold">
                            <p:stCondLst>
                              <p:cond delay="0"/>
                            </p:stCondLst>
                            <p:childTnLst>
                              <p:par>
                                <p:cTn id="176" presetID="22" presetClass="entr" presetSubtype="8" fill="hold" grpId="0" nodeType="clickEffect">
                                  <p:stCondLst>
                                    <p:cond delay="0"/>
                                  </p:stCondLst>
                                  <p:childTnLst>
                                    <p:set>
                                      <p:cBhvr>
                                        <p:cTn id="177" dur="1" fill="hold">
                                          <p:stCondLst>
                                            <p:cond delay="0"/>
                                          </p:stCondLst>
                                        </p:cTn>
                                        <p:tgtEl>
                                          <p:spTgt spid="2094"/>
                                        </p:tgtEl>
                                        <p:attrNameLst>
                                          <p:attrName>style.visibility</p:attrName>
                                        </p:attrNameLst>
                                      </p:cBhvr>
                                      <p:to>
                                        <p:strVal val="visible"/>
                                      </p:to>
                                    </p:set>
                                    <p:animEffect transition="in" filter="wipe(left)">
                                      <p:cBhvr>
                                        <p:cTn id="178" dur="500"/>
                                        <p:tgtEl>
                                          <p:spTgt spid="2094"/>
                                        </p:tgtEl>
                                      </p:cBhvr>
                                    </p:animEffect>
                                  </p:childTnLst>
                                </p:cTn>
                              </p:par>
                            </p:childTnLst>
                          </p:cTn>
                        </p:par>
                        <p:par>
                          <p:cTn id="179" fill="hold">
                            <p:stCondLst>
                              <p:cond delay="500"/>
                            </p:stCondLst>
                            <p:childTnLst>
                              <p:par>
                                <p:cTn id="180" presetID="22" presetClass="entr" presetSubtype="8" fill="hold" grpId="0" nodeType="afterEffect">
                                  <p:stCondLst>
                                    <p:cond delay="0"/>
                                  </p:stCondLst>
                                  <p:childTnLst>
                                    <p:set>
                                      <p:cBhvr>
                                        <p:cTn id="181" dur="1" fill="hold">
                                          <p:stCondLst>
                                            <p:cond delay="0"/>
                                          </p:stCondLst>
                                        </p:cTn>
                                        <p:tgtEl>
                                          <p:spTgt spid="175144"/>
                                        </p:tgtEl>
                                        <p:attrNameLst>
                                          <p:attrName>style.visibility</p:attrName>
                                        </p:attrNameLst>
                                      </p:cBhvr>
                                      <p:to>
                                        <p:strVal val="visible"/>
                                      </p:to>
                                    </p:set>
                                    <p:animEffect transition="in" filter="wipe(left)">
                                      <p:cBhvr>
                                        <p:cTn id="182" dur="500"/>
                                        <p:tgtEl>
                                          <p:spTgt spid="175144"/>
                                        </p:tgtEl>
                                      </p:cBhvr>
                                    </p:animEffect>
                                  </p:childTnLst>
                                </p:cTn>
                              </p:par>
                            </p:childTnLst>
                          </p:cTn>
                        </p:par>
                        <p:par>
                          <p:cTn id="183" fill="hold">
                            <p:stCondLst>
                              <p:cond delay="1000"/>
                            </p:stCondLst>
                            <p:childTnLst>
                              <p:par>
                                <p:cTn id="184" presetID="22" presetClass="entr" presetSubtype="1" fill="hold" grpId="0" nodeType="afterEffect">
                                  <p:stCondLst>
                                    <p:cond delay="0"/>
                                  </p:stCondLst>
                                  <p:childTnLst>
                                    <p:set>
                                      <p:cBhvr>
                                        <p:cTn id="185" dur="1" fill="hold">
                                          <p:stCondLst>
                                            <p:cond delay="0"/>
                                          </p:stCondLst>
                                        </p:cTn>
                                        <p:tgtEl>
                                          <p:spTgt spid="2092"/>
                                        </p:tgtEl>
                                        <p:attrNameLst>
                                          <p:attrName>style.visibility</p:attrName>
                                        </p:attrNameLst>
                                      </p:cBhvr>
                                      <p:to>
                                        <p:strVal val="visible"/>
                                      </p:to>
                                    </p:set>
                                    <p:animEffect transition="in" filter="wipe(up)">
                                      <p:cBhvr>
                                        <p:cTn id="186" dur="500"/>
                                        <p:tgtEl>
                                          <p:spTgt spid="2092"/>
                                        </p:tgtEl>
                                      </p:cBhvr>
                                    </p:animEffect>
                                  </p:childTnLst>
                                </p:cTn>
                              </p:par>
                            </p:childTnLst>
                          </p:cTn>
                        </p:par>
                        <p:par>
                          <p:cTn id="187" fill="hold">
                            <p:stCondLst>
                              <p:cond delay="1500"/>
                            </p:stCondLst>
                            <p:childTnLst>
                              <p:par>
                                <p:cTn id="188" presetID="22" presetClass="entr" presetSubtype="4" fill="hold" grpId="0" nodeType="afterEffect">
                                  <p:stCondLst>
                                    <p:cond delay="0"/>
                                  </p:stCondLst>
                                  <p:childTnLst>
                                    <p:set>
                                      <p:cBhvr>
                                        <p:cTn id="189" dur="1" fill="hold">
                                          <p:stCondLst>
                                            <p:cond delay="0"/>
                                          </p:stCondLst>
                                        </p:cTn>
                                        <p:tgtEl>
                                          <p:spTgt spid="2091"/>
                                        </p:tgtEl>
                                        <p:attrNameLst>
                                          <p:attrName>style.visibility</p:attrName>
                                        </p:attrNameLst>
                                      </p:cBhvr>
                                      <p:to>
                                        <p:strVal val="visible"/>
                                      </p:to>
                                    </p:set>
                                    <p:animEffect transition="in" filter="wipe(down)">
                                      <p:cBhvr>
                                        <p:cTn id="190" dur="500"/>
                                        <p:tgtEl>
                                          <p:spTgt spid="2091"/>
                                        </p:tgtEl>
                                      </p:cBhvr>
                                    </p:animEffect>
                                  </p:childTnLst>
                                </p:cTn>
                              </p:par>
                            </p:childTnLst>
                          </p:cTn>
                        </p:par>
                      </p:childTnLst>
                    </p:cTn>
                  </p:par>
                  <p:par>
                    <p:cTn id="191" fill="hold">
                      <p:stCondLst>
                        <p:cond delay="indefinite"/>
                      </p:stCondLst>
                      <p:childTnLst>
                        <p:par>
                          <p:cTn id="192" fill="hold">
                            <p:stCondLst>
                              <p:cond delay="0"/>
                            </p:stCondLst>
                            <p:childTnLst>
                              <p:par>
                                <p:cTn id="193" presetID="22" presetClass="entr" presetSubtype="8" fill="hold" grpId="0" nodeType="clickEffect">
                                  <p:stCondLst>
                                    <p:cond delay="0"/>
                                  </p:stCondLst>
                                  <p:childTnLst>
                                    <p:set>
                                      <p:cBhvr>
                                        <p:cTn id="194" dur="1" fill="hold">
                                          <p:stCondLst>
                                            <p:cond delay="0"/>
                                          </p:stCondLst>
                                        </p:cTn>
                                        <p:tgtEl>
                                          <p:spTgt spid="2086"/>
                                        </p:tgtEl>
                                        <p:attrNameLst>
                                          <p:attrName>style.visibility</p:attrName>
                                        </p:attrNameLst>
                                      </p:cBhvr>
                                      <p:to>
                                        <p:strVal val="visible"/>
                                      </p:to>
                                    </p:set>
                                    <p:animEffect transition="in" filter="wipe(left)">
                                      <p:cBhvr>
                                        <p:cTn id="195" dur="500"/>
                                        <p:tgtEl>
                                          <p:spTgt spid="2086"/>
                                        </p:tgtEl>
                                      </p:cBhvr>
                                    </p:animEffect>
                                  </p:childTnLst>
                                </p:cTn>
                              </p:par>
                            </p:childTnLst>
                          </p:cTn>
                        </p:par>
                        <p:par>
                          <p:cTn id="196" fill="hold">
                            <p:stCondLst>
                              <p:cond delay="500"/>
                            </p:stCondLst>
                            <p:childTnLst>
                              <p:par>
                                <p:cTn id="197" presetID="22" presetClass="entr" presetSubtype="8" fill="hold" grpId="0" nodeType="afterEffect">
                                  <p:stCondLst>
                                    <p:cond delay="0"/>
                                  </p:stCondLst>
                                  <p:childTnLst>
                                    <p:set>
                                      <p:cBhvr>
                                        <p:cTn id="198" dur="1" fill="hold">
                                          <p:stCondLst>
                                            <p:cond delay="0"/>
                                          </p:stCondLst>
                                        </p:cTn>
                                        <p:tgtEl>
                                          <p:spTgt spid="2090"/>
                                        </p:tgtEl>
                                        <p:attrNameLst>
                                          <p:attrName>style.visibility</p:attrName>
                                        </p:attrNameLst>
                                      </p:cBhvr>
                                      <p:to>
                                        <p:strVal val="visible"/>
                                      </p:to>
                                    </p:set>
                                    <p:animEffect transition="in" filter="wipe(left)">
                                      <p:cBhvr>
                                        <p:cTn id="199" dur="500"/>
                                        <p:tgtEl>
                                          <p:spTgt spid="2090"/>
                                        </p:tgtEl>
                                      </p:cBhvr>
                                    </p:animEffect>
                                  </p:childTnLst>
                                </p:cTn>
                              </p:par>
                            </p:childTnLst>
                          </p:cTn>
                        </p:par>
                        <p:par>
                          <p:cTn id="200" fill="hold">
                            <p:stCondLst>
                              <p:cond delay="1000"/>
                            </p:stCondLst>
                            <p:childTnLst>
                              <p:par>
                                <p:cTn id="201" presetID="22" presetClass="entr" presetSubtype="4" fill="hold" grpId="0" nodeType="afterEffect">
                                  <p:stCondLst>
                                    <p:cond delay="0"/>
                                  </p:stCondLst>
                                  <p:childTnLst>
                                    <p:set>
                                      <p:cBhvr>
                                        <p:cTn id="202" dur="1" fill="hold">
                                          <p:stCondLst>
                                            <p:cond delay="0"/>
                                          </p:stCondLst>
                                        </p:cTn>
                                        <p:tgtEl>
                                          <p:spTgt spid="2085"/>
                                        </p:tgtEl>
                                        <p:attrNameLst>
                                          <p:attrName>style.visibility</p:attrName>
                                        </p:attrNameLst>
                                      </p:cBhvr>
                                      <p:to>
                                        <p:strVal val="visible"/>
                                      </p:to>
                                    </p:set>
                                    <p:animEffect transition="in" filter="wipe(down)">
                                      <p:cBhvr>
                                        <p:cTn id="203" dur="500"/>
                                        <p:tgtEl>
                                          <p:spTgt spid="2085"/>
                                        </p:tgtEl>
                                      </p:cBhvr>
                                    </p:animEffect>
                                  </p:childTnLst>
                                </p:cTn>
                              </p:par>
                            </p:childTnLst>
                          </p:cTn>
                        </p:par>
                        <p:par>
                          <p:cTn id="204" fill="hold">
                            <p:stCondLst>
                              <p:cond delay="1500"/>
                            </p:stCondLst>
                            <p:childTnLst>
                              <p:par>
                                <p:cTn id="205" presetID="22" presetClass="entr" presetSubtype="8" fill="hold" grpId="0" nodeType="afterEffect">
                                  <p:stCondLst>
                                    <p:cond delay="0"/>
                                  </p:stCondLst>
                                  <p:childTnLst>
                                    <p:set>
                                      <p:cBhvr>
                                        <p:cTn id="206" dur="1" fill="hold">
                                          <p:stCondLst>
                                            <p:cond delay="0"/>
                                          </p:stCondLst>
                                        </p:cTn>
                                        <p:tgtEl>
                                          <p:spTgt spid="2089"/>
                                        </p:tgtEl>
                                        <p:attrNameLst>
                                          <p:attrName>style.visibility</p:attrName>
                                        </p:attrNameLst>
                                      </p:cBhvr>
                                      <p:to>
                                        <p:strVal val="visible"/>
                                      </p:to>
                                    </p:set>
                                    <p:animEffect transition="in" filter="wipe(left)">
                                      <p:cBhvr>
                                        <p:cTn id="207" dur="500"/>
                                        <p:tgtEl>
                                          <p:spTgt spid="2089"/>
                                        </p:tgtEl>
                                      </p:cBhvr>
                                    </p:animEffect>
                                  </p:childTnLst>
                                </p:cTn>
                              </p:par>
                            </p:childTnLst>
                          </p:cTn>
                        </p:par>
                        <p:par>
                          <p:cTn id="208" fill="hold">
                            <p:stCondLst>
                              <p:cond delay="2000"/>
                            </p:stCondLst>
                            <p:childTnLst>
                              <p:par>
                                <p:cTn id="209" presetID="22" presetClass="entr" presetSubtype="8" fill="hold" grpId="0" nodeType="afterEffect">
                                  <p:stCondLst>
                                    <p:cond delay="0"/>
                                  </p:stCondLst>
                                  <p:childTnLst>
                                    <p:set>
                                      <p:cBhvr>
                                        <p:cTn id="210" dur="1" fill="hold">
                                          <p:stCondLst>
                                            <p:cond delay="0"/>
                                          </p:stCondLst>
                                        </p:cTn>
                                        <p:tgtEl>
                                          <p:spTgt spid="2087"/>
                                        </p:tgtEl>
                                        <p:attrNameLst>
                                          <p:attrName>style.visibility</p:attrName>
                                        </p:attrNameLst>
                                      </p:cBhvr>
                                      <p:to>
                                        <p:strVal val="visible"/>
                                      </p:to>
                                    </p:set>
                                    <p:animEffect transition="in" filter="wipe(left)">
                                      <p:cBhvr>
                                        <p:cTn id="211" dur="500"/>
                                        <p:tgtEl>
                                          <p:spTgt spid="2087"/>
                                        </p:tgtEl>
                                      </p:cBhvr>
                                    </p:animEffect>
                                  </p:childTnLst>
                                </p:cTn>
                              </p:par>
                            </p:childTnLst>
                          </p:cTn>
                        </p:par>
                      </p:childTnLst>
                    </p:cTn>
                  </p:par>
                  <p:par>
                    <p:cTn id="212" fill="hold">
                      <p:stCondLst>
                        <p:cond delay="indefinite"/>
                      </p:stCondLst>
                      <p:childTnLst>
                        <p:par>
                          <p:cTn id="213" fill="hold">
                            <p:stCondLst>
                              <p:cond delay="0"/>
                            </p:stCondLst>
                            <p:childTnLst>
                              <p:par>
                                <p:cTn id="214" presetID="22" presetClass="entr" presetSubtype="8" fill="hold" grpId="0" nodeType="clickEffect">
                                  <p:stCondLst>
                                    <p:cond delay="0"/>
                                  </p:stCondLst>
                                  <p:childTnLst>
                                    <p:set>
                                      <p:cBhvr>
                                        <p:cTn id="215" dur="1" fill="hold">
                                          <p:stCondLst>
                                            <p:cond delay="0"/>
                                          </p:stCondLst>
                                        </p:cTn>
                                        <p:tgtEl>
                                          <p:spTgt spid="2060"/>
                                        </p:tgtEl>
                                        <p:attrNameLst>
                                          <p:attrName>style.visibility</p:attrName>
                                        </p:attrNameLst>
                                      </p:cBhvr>
                                      <p:to>
                                        <p:strVal val="visible"/>
                                      </p:to>
                                    </p:set>
                                    <p:animEffect transition="in" filter="wipe(left)">
                                      <p:cBhvr>
                                        <p:cTn id="216" dur="500"/>
                                        <p:tgtEl>
                                          <p:spTgt spid="2060"/>
                                        </p:tgtEl>
                                      </p:cBhvr>
                                    </p:animEffect>
                                  </p:childTnLst>
                                </p:cTn>
                              </p:par>
                            </p:childTnLst>
                          </p:cTn>
                        </p:par>
                      </p:childTnLst>
                    </p:cTn>
                  </p:par>
                  <p:par>
                    <p:cTn id="217" fill="hold">
                      <p:stCondLst>
                        <p:cond delay="indefinite"/>
                      </p:stCondLst>
                      <p:childTnLst>
                        <p:par>
                          <p:cTn id="218" fill="hold">
                            <p:stCondLst>
                              <p:cond delay="0"/>
                            </p:stCondLst>
                            <p:childTnLst>
                              <p:par>
                                <p:cTn id="219" presetID="22" presetClass="entr" presetSubtype="1" fill="hold" grpId="0" nodeType="clickEffect">
                                  <p:stCondLst>
                                    <p:cond delay="0"/>
                                  </p:stCondLst>
                                  <p:childTnLst>
                                    <p:set>
                                      <p:cBhvr>
                                        <p:cTn id="220" dur="1" fill="hold">
                                          <p:stCondLst>
                                            <p:cond delay="0"/>
                                          </p:stCondLst>
                                        </p:cTn>
                                        <p:tgtEl>
                                          <p:spTgt spid="2104"/>
                                        </p:tgtEl>
                                        <p:attrNameLst>
                                          <p:attrName>style.visibility</p:attrName>
                                        </p:attrNameLst>
                                      </p:cBhvr>
                                      <p:to>
                                        <p:strVal val="visible"/>
                                      </p:to>
                                    </p:set>
                                    <p:animEffect transition="in" filter="wipe(up)">
                                      <p:cBhvr>
                                        <p:cTn id="221" dur="500"/>
                                        <p:tgtEl>
                                          <p:spTgt spid="2104"/>
                                        </p:tgtEl>
                                      </p:cBhvr>
                                    </p:animEffect>
                                  </p:childTnLst>
                                </p:cTn>
                              </p:par>
                            </p:childTnLst>
                          </p:cTn>
                        </p:par>
                        <p:par>
                          <p:cTn id="222" fill="hold">
                            <p:stCondLst>
                              <p:cond delay="500"/>
                            </p:stCondLst>
                            <p:childTnLst>
                              <p:par>
                                <p:cTn id="223" presetID="22" presetClass="entr" presetSubtype="8" fill="hold" grpId="0" nodeType="afterEffect">
                                  <p:stCondLst>
                                    <p:cond delay="0"/>
                                  </p:stCondLst>
                                  <p:childTnLst>
                                    <p:set>
                                      <p:cBhvr>
                                        <p:cTn id="224" dur="1" fill="hold">
                                          <p:stCondLst>
                                            <p:cond delay="0"/>
                                          </p:stCondLst>
                                        </p:cTn>
                                        <p:tgtEl>
                                          <p:spTgt spid="2105"/>
                                        </p:tgtEl>
                                        <p:attrNameLst>
                                          <p:attrName>style.visibility</p:attrName>
                                        </p:attrNameLst>
                                      </p:cBhvr>
                                      <p:to>
                                        <p:strVal val="visible"/>
                                      </p:to>
                                    </p:set>
                                    <p:animEffect transition="in" filter="wipe(left)">
                                      <p:cBhvr>
                                        <p:cTn id="225" dur="500"/>
                                        <p:tgtEl>
                                          <p:spTgt spid="2105"/>
                                        </p:tgtEl>
                                      </p:cBhvr>
                                    </p:animEffect>
                                  </p:childTnLst>
                                </p:cTn>
                              </p:par>
                            </p:childTnLst>
                          </p:cTn>
                        </p:par>
                        <p:par>
                          <p:cTn id="226" fill="hold">
                            <p:stCondLst>
                              <p:cond delay="1000"/>
                            </p:stCondLst>
                            <p:childTnLst>
                              <p:par>
                                <p:cTn id="227" presetID="23" presetClass="entr" presetSubtype="528" fill="hold" grpId="0" nodeType="afterEffect">
                                  <p:stCondLst>
                                    <p:cond delay="0"/>
                                  </p:stCondLst>
                                  <p:childTnLst>
                                    <p:set>
                                      <p:cBhvr>
                                        <p:cTn id="228" dur="1" fill="hold">
                                          <p:stCondLst>
                                            <p:cond delay="0"/>
                                          </p:stCondLst>
                                        </p:cTn>
                                        <p:tgtEl>
                                          <p:spTgt spid="2110"/>
                                        </p:tgtEl>
                                        <p:attrNameLst>
                                          <p:attrName>style.visibility</p:attrName>
                                        </p:attrNameLst>
                                      </p:cBhvr>
                                      <p:to>
                                        <p:strVal val="visible"/>
                                      </p:to>
                                    </p:set>
                                    <p:anim calcmode="lin" valueType="num">
                                      <p:cBhvr>
                                        <p:cTn id="229" dur="500" fill="hold"/>
                                        <p:tgtEl>
                                          <p:spTgt spid="2110"/>
                                        </p:tgtEl>
                                        <p:attrNameLst>
                                          <p:attrName>ppt_w</p:attrName>
                                        </p:attrNameLst>
                                      </p:cBhvr>
                                      <p:tavLst>
                                        <p:tav tm="0">
                                          <p:val>
                                            <p:fltVal val="0"/>
                                          </p:val>
                                        </p:tav>
                                        <p:tav tm="100000">
                                          <p:val>
                                            <p:strVal val="#ppt_w"/>
                                          </p:val>
                                        </p:tav>
                                      </p:tavLst>
                                    </p:anim>
                                    <p:anim calcmode="lin" valueType="num">
                                      <p:cBhvr>
                                        <p:cTn id="230" dur="500" fill="hold"/>
                                        <p:tgtEl>
                                          <p:spTgt spid="2110"/>
                                        </p:tgtEl>
                                        <p:attrNameLst>
                                          <p:attrName>ppt_h</p:attrName>
                                        </p:attrNameLst>
                                      </p:cBhvr>
                                      <p:tavLst>
                                        <p:tav tm="0">
                                          <p:val>
                                            <p:fltVal val="0"/>
                                          </p:val>
                                        </p:tav>
                                        <p:tav tm="100000">
                                          <p:val>
                                            <p:strVal val="#ppt_h"/>
                                          </p:val>
                                        </p:tav>
                                      </p:tavLst>
                                    </p:anim>
                                    <p:anim calcmode="lin" valueType="num">
                                      <p:cBhvr>
                                        <p:cTn id="231" dur="500" fill="hold"/>
                                        <p:tgtEl>
                                          <p:spTgt spid="2110"/>
                                        </p:tgtEl>
                                        <p:attrNameLst>
                                          <p:attrName>ppt_x</p:attrName>
                                        </p:attrNameLst>
                                      </p:cBhvr>
                                      <p:tavLst>
                                        <p:tav tm="0">
                                          <p:val>
                                            <p:fltVal val="0.5"/>
                                          </p:val>
                                        </p:tav>
                                        <p:tav tm="100000">
                                          <p:val>
                                            <p:strVal val="#ppt_x"/>
                                          </p:val>
                                        </p:tav>
                                      </p:tavLst>
                                    </p:anim>
                                    <p:anim calcmode="lin" valueType="num">
                                      <p:cBhvr>
                                        <p:cTn id="232" dur="500" fill="hold"/>
                                        <p:tgtEl>
                                          <p:spTgt spid="211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animBg="1"/>
      <p:bldP spid="2056" grpId="0" animBg="1" autoUpdateAnimBg="0"/>
      <p:bldP spid="175109" grpId="0" animBg="1" autoUpdateAnimBg="0"/>
      <p:bldP spid="2058" grpId="0" animBg="1"/>
      <p:bldP spid="2059" grpId="0" animBg="1"/>
      <p:bldP spid="2060" grpId="0" animBg="1" autoUpdateAnimBg="0"/>
      <p:bldP spid="175113" grpId="0" animBg="1" autoUpdateAnimBg="0"/>
      <p:bldP spid="175118" grpId="0" animBg="1" autoUpdateAnimBg="0"/>
      <p:bldP spid="175119" grpId="0" animBg="1" autoUpdateAnimBg="0"/>
      <p:bldP spid="175120" grpId="0" animBg="1" autoUpdateAnimBg="0"/>
      <p:bldP spid="2065" grpId="0" animBg="1"/>
      <p:bldP spid="2066" grpId="0" animBg="1"/>
      <p:bldP spid="2067" grpId="0" animBg="1"/>
      <p:bldP spid="2068" grpId="0" animBg="1"/>
      <p:bldP spid="2069" grpId="0" animBg="1" autoUpdateAnimBg="0"/>
      <p:bldP spid="175128" grpId="0" animBg="1" autoUpdateAnimBg="0"/>
      <p:bldP spid="2071" grpId="0" animBg="1"/>
      <p:bldP spid="2072" grpId="0" animBg="1"/>
      <p:bldP spid="2073" grpId="0" animBg="1"/>
      <p:bldP spid="2074" grpId="0" animBg="1"/>
      <p:bldP spid="2075" grpId="0" autoUpdateAnimBg="0"/>
      <p:bldP spid="2076" grpId="0" autoUpdateAnimBg="0"/>
      <p:bldP spid="2077" grpId="0" autoUpdateAnimBg="0"/>
      <p:bldP spid="2078" grpId="0" autoUpdateAnimBg="0"/>
      <p:bldP spid="2079" grpId="0" animBg="1"/>
      <p:bldP spid="2080" grpId="0" animBg="1"/>
      <p:bldP spid="2081" grpId="0" animBg="1"/>
      <p:bldP spid="2082" grpId="0" animBg="1" autoUpdateAnimBg="0"/>
      <p:bldP spid="175143" grpId="0" animBg="1" autoUpdateAnimBg="0"/>
      <p:bldP spid="175144" grpId="0" animBg="1" autoUpdateAnimBg="0"/>
      <p:bldP spid="2085" grpId="0" animBg="1"/>
      <p:bldP spid="2086" grpId="0" animBg="1"/>
      <p:bldP spid="2087" grpId="0" animBg="1"/>
      <p:bldP spid="2088" grpId="0" animBg="1"/>
      <p:bldP spid="2089" grpId="0" animBg="1"/>
      <p:bldP spid="2090" grpId="0" animBg="1"/>
      <p:bldP spid="2091" grpId="0" animBg="1"/>
      <p:bldP spid="2092" grpId="0" animBg="1"/>
      <p:bldP spid="2093" grpId="0" animBg="1"/>
      <p:bldP spid="2094" grpId="0" animBg="1"/>
      <p:bldP spid="2095" grpId="0" animBg="1"/>
      <p:bldP spid="2096" grpId="0" animBg="1"/>
      <p:bldP spid="2097" grpId="0" animBg="1"/>
      <p:bldP spid="2103" grpId="0" animBg="1" autoUpdateAnimBg="0"/>
      <p:bldP spid="2104" grpId="0" animBg="1" autoUpdateAnimBg="0"/>
      <p:bldP spid="2105" grpId="0" animBg="1" autoUpdateAnimBg="0"/>
      <p:bldP spid="2106" grpId="0" animBg="1"/>
      <p:bldP spid="2107" grpId="0" animBg="1"/>
      <p:bldP spid="2110"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Line 2"/>
          <p:cNvSpPr>
            <a:spLocks noChangeShapeType="1"/>
          </p:cNvSpPr>
          <p:nvPr/>
        </p:nvSpPr>
        <p:spPr bwMode="auto">
          <a:xfrm>
            <a:off x="457200" y="990600"/>
            <a:ext cx="2378075" cy="0"/>
          </a:xfrm>
          <a:prstGeom prst="line">
            <a:avLst/>
          </a:prstGeom>
          <a:noFill/>
          <a:ln w="98425">
            <a:solidFill>
              <a:srgbClr val="008000"/>
            </a:solidFill>
            <a:round/>
            <a:headEnd/>
            <a:tailEnd type="triangle" w="med" len="med"/>
          </a:ln>
        </p:spPr>
        <p:txBody>
          <a:bodyPr/>
          <a:lstStyle/>
          <a:p>
            <a:endParaRPr lang="de-DE"/>
          </a:p>
        </p:txBody>
      </p:sp>
      <p:sp>
        <p:nvSpPr>
          <p:cNvPr id="24580" name="Line 3"/>
          <p:cNvSpPr>
            <a:spLocks noChangeShapeType="1"/>
          </p:cNvSpPr>
          <p:nvPr/>
        </p:nvSpPr>
        <p:spPr bwMode="auto">
          <a:xfrm>
            <a:off x="5181600" y="1066800"/>
            <a:ext cx="1600200" cy="0"/>
          </a:xfrm>
          <a:prstGeom prst="line">
            <a:avLst/>
          </a:prstGeom>
          <a:noFill/>
          <a:ln w="98425">
            <a:solidFill>
              <a:srgbClr val="008000"/>
            </a:solidFill>
            <a:round/>
            <a:headEnd/>
            <a:tailEnd type="triangle" w="med" len="med"/>
          </a:ln>
        </p:spPr>
        <p:txBody>
          <a:bodyPr/>
          <a:lstStyle/>
          <a:p>
            <a:endParaRPr lang="de-DE"/>
          </a:p>
        </p:txBody>
      </p:sp>
      <p:graphicFrame>
        <p:nvGraphicFramePr>
          <p:cNvPr id="24578" name="Object 55"/>
          <p:cNvGraphicFramePr>
            <a:graphicFrameLocks noChangeAspect="1"/>
          </p:cNvGraphicFramePr>
          <p:nvPr/>
        </p:nvGraphicFramePr>
        <p:xfrm>
          <a:off x="2819400" y="220663"/>
          <a:ext cx="2362200" cy="1466850"/>
        </p:xfrm>
        <a:graphic>
          <a:graphicData uri="http://schemas.openxmlformats.org/presentationml/2006/ole">
            <p:oleObj spid="_x0000_s24578" name="Paint Shop Pro Image" r:id="rId4" imgW="2370732" imgH="1668745" progId="">
              <p:embed/>
            </p:oleObj>
          </a:graphicData>
        </a:graphic>
      </p:graphicFrame>
      <p:sp>
        <p:nvSpPr>
          <p:cNvPr id="24581" name="Text Box 57"/>
          <p:cNvSpPr txBox="1">
            <a:spLocks noChangeArrowheads="1"/>
          </p:cNvSpPr>
          <p:nvPr/>
        </p:nvSpPr>
        <p:spPr bwMode="auto">
          <a:xfrm>
            <a:off x="2819400" y="304800"/>
            <a:ext cx="1371600" cy="266700"/>
          </a:xfrm>
          <a:prstGeom prst="rect">
            <a:avLst/>
          </a:prstGeom>
          <a:noFill/>
          <a:ln w="12700">
            <a:noFill/>
            <a:miter lim="800000"/>
            <a:headEnd/>
            <a:tailEnd/>
          </a:ln>
        </p:spPr>
        <p:txBody>
          <a:bodyPr anchor="ctr" anchorCtr="1"/>
          <a:lstStyle/>
          <a:p>
            <a:pPr eaLnBrk="1" hangingPunct="1">
              <a:spcBef>
                <a:spcPct val="0"/>
              </a:spcBef>
            </a:pPr>
            <a:r>
              <a:rPr lang="de-DE" b="0"/>
              <a:t>Unternehmen</a:t>
            </a:r>
          </a:p>
        </p:txBody>
      </p:sp>
      <p:sp>
        <p:nvSpPr>
          <p:cNvPr id="24582" name="Line 3"/>
          <p:cNvSpPr>
            <a:spLocks noChangeShapeType="1"/>
          </p:cNvSpPr>
          <p:nvPr/>
        </p:nvSpPr>
        <p:spPr bwMode="auto">
          <a:xfrm>
            <a:off x="7848600" y="1066800"/>
            <a:ext cx="990600" cy="0"/>
          </a:xfrm>
          <a:prstGeom prst="line">
            <a:avLst/>
          </a:prstGeom>
          <a:noFill/>
          <a:ln w="98425">
            <a:solidFill>
              <a:srgbClr val="008000"/>
            </a:solidFill>
            <a:prstDash val="sysDot"/>
            <a:round/>
            <a:headEnd/>
            <a:tailEnd type="triangle" w="med" len="med"/>
          </a:ln>
        </p:spPr>
        <p:txBody>
          <a:bodyPr/>
          <a:lstStyle/>
          <a:p>
            <a:endParaRPr lang="de-DE"/>
          </a:p>
        </p:txBody>
      </p:sp>
      <p:sp>
        <p:nvSpPr>
          <p:cNvPr id="24583" name="Rectangle 12"/>
          <p:cNvSpPr>
            <a:spLocks noChangeArrowheads="1"/>
          </p:cNvSpPr>
          <p:nvPr/>
        </p:nvSpPr>
        <p:spPr bwMode="auto">
          <a:xfrm>
            <a:off x="6781800" y="609600"/>
            <a:ext cx="990600" cy="914400"/>
          </a:xfrm>
          <a:prstGeom prst="rect">
            <a:avLst/>
          </a:prstGeom>
          <a:solidFill>
            <a:srgbClr val="BDDEFF"/>
          </a:solidFill>
          <a:ln w="19050">
            <a:solidFill>
              <a:schemeClr val="tx1"/>
            </a:solidFill>
            <a:miter lim="800000"/>
            <a:headEnd/>
            <a:tailEnd/>
          </a:ln>
        </p:spPr>
        <p:txBody>
          <a:bodyPr anchor="ctr"/>
          <a:lstStyle/>
          <a:p>
            <a:pPr eaLnBrk="1" hangingPunct="1">
              <a:spcBef>
                <a:spcPct val="0"/>
              </a:spcBef>
            </a:pPr>
            <a:endParaRPr lang="de-DE" sz="2400" b="0">
              <a:latin typeface="Times New Roman" pitchFamily="18" charset="0"/>
            </a:endParaRPr>
          </a:p>
        </p:txBody>
      </p:sp>
      <p:sp>
        <p:nvSpPr>
          <p:cNvPr id="24584" name="Line 8"/>
          <p:cNvSpPr>
            <a:spLocks noChangeShapeType="1"/>
          </p:cNvSpPr>
          <p:nvPr/>
        </p:nvSpPr>
        <p:spPr bwMode="auto">
          <a:xfrm flipV="1">
            <a:off x="6781800" y="609600"/>
            <a:ext cx="990600" cy="914400"/>
          </a:xfrm>
          <a:prstGeom prst="line">
            <a:avLst/>
          </a:prstGeom>
          <a:noFill/>
          <a:ln w="25400">
            <a:solidFill>
              <a:schemeClr val="tx1"/>
            </a:solidFill>
            <a:round/>
            <a:headEnd/>
            <a:tailEnd/>
          </a:ln>
        </p:spPr>
        <p:txBody>
          <a:bodyPr anchor="ctr" anchorCtr="1">
            <a:spAutoFit/>
          </a:bodyPr>
          <a:lstStyle/>
          <a:p>
            <a:endParaRPr lang="de-DE"/>
          </a:p>
        </p:txBody>
      </p:sp>
      <p:sp>
        <p:nvSpPr>
          <p:cNvPr id="24585" name="Text Box 9"/>
          <p:cNvSpPr txBox="1">
            <a:spLocks noChangeArrowheads="1"/>
          </p:cNvSpPr>
          <p:nvPr/>
        </p:nvSpPr>
        <p:spPr bwMode="auto">
          <a:xfrm>
            <a:off x="6477000" y="92075"/>
            <a:ext cx="2209800" cy="517525"/>
          </a:xfrm>
          <a:prstGeom prst="rect">
            <a:avLst/>
          </a:prstGeom>
          <a:noFill/>
          <a:ln w="9525">
            <a:noFill/>
            <a:miter lim="800000"/>
            <a:headEnd/>
            <a:tailEnd/>
          </a:ln>
        </p:spPr>
        <p:txBody>
          <a:bodyPr anchorCtr="1">
            <a:spAutoFit/>
          </a:bodyPr>
          <a:lstStyle/>
          <a:p>
            <a:pPr eaLnBrk="1" hangingPunct="1">
              <a:spcBef>
                <a:spcPct val="0"/>
              </a:spcBef>
            </a:pPr>
            <a:r>
              <a:rPr lang="de-DE" b="0"/>
              <a:t>Markt (Leistungsverwertung)</a:t>
            </a:r>
          </a:p>
        </p:txBody>
      </p:sp>
      <p:sp>
        <p:nvSpPr>
          <p:cNvPr id="223243" name="Text Box 13"/>
          <p:cNvSpPr txBox="1">
            <a:spLocks noChangeArrowheads="1"/>
          </p:cNvSpPr>
          <p:nvPr/>
        </p:nvSpPr>
        <p:spPr bwMode="auto">
          <a:xfrm>
            <a:off x="2895600" y="1828800"/>
            <a:ext cx="2971800" cy="457200"/>
          </a:xfrm>
          <a:prstGeom prst="rect">
            <a:avLst/>
          </a:prstGeom>
          <a:solidFill>
            <a:srgbClr val="CFE7FF"/>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sz="1600"/>
              <a:t>Umsatzerlöse</a:t>
            </a:r>
            <a:endParaRPr lang="de-DE" sz="1600">
              <a:latin typeface="Times New Roman" pitchFamily="18" charset="0"/>
            </a:endParaRPr>
          </a:p>
        </p:txBody>
      </p:sp>
      <p:sp>
        <p:nvSpPr>
          <p:cNvPr id="24587" name="Line 39"/>
          <p:cNvSpPr>
            <a:spLocks noChangeShapeType="1"/>
          </p:cNvSpPr>
          <p:nvPr/>
        </p:nvSpPr>
        <p:spPr bwMode="auto">
          <a:xfrm>
            <a:off x="5867400" y="2057400"/>
            <a:ext cx="1524000" cy="0"/>
          </a:xfrm>
          <a:prstGeom prst="line">
            <a:avLst/>
          </a:prstGeom>
          <a:noFill/>
          <a:ln w="57150">
            <a:solidFill>
              <a:srgbClr val="FF0000"/>
            </a:solidFill>
            <a:round/>
            <a:headEnd type="triangle" w="med" len="med"/>
            <a:tailEnd/>
          </a:ln>
        </p:spPr>
        <p:txBody>
          <a:bodyPr>
            <a:spAutoFit/>
          </a:bodyPr>
          <a:lstStyle/>
          <a:p>
            <a:endParaRPr lang="de-DE"/>
          </a:p>
        </p:txBody>
      </p:sp>
      <p:sp>
        <p:nvSpPr>
          <p:cNvPr id="24588" name="Line 14"/>
          <p:cNvSpPr>
            <a:spLocks noChangeShapeType="1"/>
          </p:cNvSpPr>
          <p:nvPr/>
        </p:nvSpPr>
        <p:spPr bwMode="auto">
          <a:xfrm>
            <a:off x="7391400" y="1371600"/>
            <a:ext cx="0" cy="685800"/>
          </a:xfrm>
          <a:prstGeom prst="line">
            <a:avLst/>
          </a:prstGeom>
          <a:noFill/>
          <a:ln w="57150">
            <a:solidFill>
              <a:srgbClr val="FF0000"/>
            </a:solidFill>
            <a:round/>
            <a:headEnd/>
            <a:tailEnd/>
          </a:ln>
        </p:spPr>
        <p:txBody>
          <a:bodyPr>
            <a:spAutoFit/>
          </a:bodyPr>
          <a:lstStyle/>
          <a:p>
            <a:endParaRPr lang="de-DE"/>
          </a:p>
        </p:txBody>
      </p:sp>
      <p:sp>
        <p:nvSpPr>
          <p:cNvPr id="223246" name="Text Box 13"/>
          <p:cNvSpPr txBox="1">
            <a:spLocks noChangeArrowheads="1"/>
          </p:cNvSpPr>
          <p:nvPr/>
        </p:nvSpPr>
        <p:spPr bwMode="auto">
          <a:xfrm>
            <a:off x="2895600" y="2362200"/>
            <a:ext cx="2971800" cy="457200"/>
          </a:xfrm>
          <a:prstGeom prst="rect">
            <a:avLst/>
          </a:prstGeom>
          <a:solidFill>
            <a:srgbClr val="EFEFEF"/>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Herstellungskosten</a:t>
            </a:r>
            <a:endParaRPr lang="de-DE" sz="2400" b="0">
              <a:latin typeface="Times New Roman" pitchFamily="18" charset="0"/>
            </a:endParaRPr>
          </a:p>
        </p:txBody>
      </p:sp>
      <p:sp>
        <p:nvSpPr>
          <p:cNvPr id="24590" name="Line 22"/>
          <p:cNvSpPr>
            <a:spLocks noChangeShapeType="1"/>
          </p:cNvSpPr>
          <p:nvPr/>
        </p:nvSpPr>
        <p:spPr bwMode="auto">
          <a:xfrm>
            <a:off x="2743200" y="2971800"/>
            <a:ext cx="3657600" cy="0"/>
          </a:xfrm>
          <a:prstGeom prst="line">
            <a:avLst/>
          </a:prstGeom>
          <a:noFill/>
          <a:ln w="38100">
            <a:solidFill>
              <a:schemeClr val="tx1"/>
            </a:solidFill>
            <a:round/>
            <a:headEnd/>
            <a:tailEnd/>
          </a:ln>
        </p:spPr>
        <p:txBody>
          <a:bodyPr anchor="ctr" anchorCtr="1">
            <a:spAutoFit/>
          </a:bodyPr>
          <a:lstStyle/>
          <a:p>
            <a:endParaRPr lang="de-DE"/>
          </a:p>
        </p:txBody>
      </p:sp>
      <p:sp>
        <p:nvSpPr>
          <p:cNvPr id="223256" name="Text Box 13"/>
          <p:cNvSpPr txBox="1">
            <a:spLocks noChangeArrowheads="1"/>
          </p:cNvSpPr>
          <p:nvPr/>
        </p:nvSpPr>
        <p:spPr bwMode="auto">
          <a:xfrm>
            <a:off x="2971800" y="3581400"/>
            <a:ext cx="2895600" cy="381000"/>
          </a:xfrm>
          <a:prstGeom prst="rect">
            <a:avLst/>
          </a:prstGeom>
          <a:solidFill>
            <a:srgbClr val="F1F1F1"/>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Vertriebskosten</a:t>
            </a:r>
          </a:p>
        </p:txBody>
      </p:sp>
      <p:sp>
        <p:nvSpPr>
          <p:cNvPr id="223257" name="Text Box 13"/>
          <p:cNvSpPr txBox="1">
            <a:spLocks noChangeArrowheads="1"/>
          </p:cNvSpPr>
          <p:nvPr/>
        </p:nvSpPr>
        <p:spPr bwMode="auto">
          <a:xfrm>
            <a:off x="2971800" y="4038600"/>
            <a:ext cx="2895600" cy="381000"/>
          </a:xfrm>
          <a:prstGeom prst="rect">
            <a:avLst/>
          </a:prstGeom>
          <a:solidFill>
            <a:srgbClr val="F1F1F1"/>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allgem. Verwaltungskosten</a:t>
            </a:r>
          </a:p>
        </p:txBody>
      </p:sp>
      <p:sp>
        <p:nvSpPr>
          <p:cNvPr id="223258" name="Text Box 13"/>
          <p:cNvSpPr txBox="1">
            <a:spLocks noChangeArrowheads="1"/>
          </p:cNvSpPr>
          <p:nvPr/>
        </p:nvSpPr>
        <p:spPr bwMode="auto">
          <a:xfrm>
            <a:off x="2971800" y="3048000"/>
            <a:ext cx="2895600" cy="381000"/>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Bruttoergebnis vom Umsatz</a:t>
            </a:r>
          </a:p>
        </p:txBody>
      </p:sp>
      <p:sp>
        <p:nvSpPr>
          <p:cNvPr id="223259" name="Text Box 13"/>
          <p:cNvSpPr txBox="1">
            <a:spLocks noChangeArrowheads="1"/>
          </p:cNvSpPr>
          <p:nvPr/>
        </p:nvSpPr>
        <p:spPr bwMode="auto">
          <a:xfrm>
            <a:off x="2971800" y="4572000"/>
            <a:ext cx="2895600" cy="381000"/>
          </a:xfrm>
          <a:prstGeom prst="rect">
            <a:avLst/>
          </a:prstGeom>
          <a:solidFill>
            <a:srgbClr val="F1FFCB"/>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sonst. betriebl. Erträge</a:t>
            </a:r>
          </a:p>
        </p:txBody>
      </p:sp>
      <p:sp>
        <p:nvSpPr>
          <p:cNvPr id="223260" name="Text Box 13"/>
          <p:cNvSpPr txBox="1">
            <a:spLocks noChangeArrowheads="1"/>
          </p:cNvSpPr>
          <p:nvPr/>
        </p:nvSpPr>
        <p:spPr bwMode="auto">
          <a:xfrm>
            <a:off x="2971800" y="5105400"/>
            <a:ext cx="2895600" cy="381000"/>
          </a:xfrm>
          <a:prstGeom prst="rect">
            <a:avLst/>
          </a:prstGeom>
          <a:solidFill>
            <a:srgbClr val="F1F1F1"/>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sonst. betriebl. Aufwend.</a:t>
            </a:r>
          </a:p>
        </p:txBody>
      </p:sp>
      <p:sp>
        <p:nvSpPr>
          <p:cNvPr id="24596" name="Line 29"/>
          <p:cNvSpPr>
            <a:spLocks noChangeShapeType="1"/>
          </p:cNvSpPr>
          <p:nvPr/>
        </p:nvSpPr>
        <p:spPr bwMode="auto">
          <a:xfrm>
            <a:off x="2590800" y="5638800"/>
            <a:ext cx="3657600" cy="0"/>
          </a:xfrm>
          <a:prstGeom prst="line">
            <a:avLst/>
          </a:prstGeom>
          <a:noFill/>
          <a:ln w="38100">
            <a:solidFill>
              <a:schemeClr val="tx1"/>
            </a:solidFill>
            <a:round/>
            <a:headEnd/>
            <a:tailEnd/>
          </a:ln>
        </p:spPr>
        <p:txBody>
          <a:bodyPr anchor="ctr" anchorCtr="1">
            <a:spAutoFit/>
          </a:bodyPr>
          <a:lstStyle/>
          <a:p>
            <a:endParaRPr lang="de-DE"/>
          </a:p>
        </p:txBody>
      </p:sp>
      <p:sp>
        <p:nvSpPr>
          <p:cNvPr id="24597" name="Line 14"/>
          <p:cNvSpPr>
            <a:spLocks noChangeShapeType="1"/>
          </p:cNvSpPr>
          <p:nvPr/>
        </p:nvSpPr>
        <p:spPr bwMode="auto">
          <a:xfrm>
            <a:off x="2286000" y="990600"/>
            <a:ext cx="0" cy="1524000"/>
          </a:xfrm>
          <a:prstGeom prst="line">
            <a:avLst/>
          </a:prstGeom>
          <a:noFill/>
          <a:ln w="28575">
            <a:solidFill>
              <a:srgbClr val="0000FF"/>
            </a:solidFill>
            <a:round/>
            <a:headEnd/>
            <a:tailEnd/>
          </a:ln>
        </p:spPr>
        <p:txBody>
          <a:bodyPr>
            <a:spAutoFit/>
          </a:bodyPr>
          <a:lstStyle/>
          <a:p>
            <a:endParaRPr lang="de-DE"/>
          </a:p>
        </p:txBody>
      </p:sp>
      <p:sp>
        <p:nvSpPr>
          <p:cNvPr id="24598" name="Line 14"/>
          <p:cNvSpPr>
            <a:spLocks noChangeShapeType="1"/>
          </p:cNvSpPr>
          <p:nvPr/>
        </p:nvSpPr>
        <p:spPr bwMode="auto">
          <a:xfrm>
            <a:off x="2286000" y="2514600"/>
            <a:ext cx="609600" cy="0"/>
          </a:xfrm>
          <a:prstGeom prst="line">
            <a:avLst/>
          </a:prstGeom>
          <a:noFill/>
          <a:ln w="28575">
            <a:solidFill>
              <a:srgbClr val="0000FF"/>
            </a:solidFill>
            <a:round/>
            <a:headEnd/>
            <a:tailEnd type="triangle" w="med" len="med"/>
          </a:ln>
        </p:spPr>
        <p:txBody>
          <a:bodyPr>
            <a:spAutoFit/>
          </a:bodyPr>
          <a:lstStyle/>
          <a:p>
            <a:endParaRPr lang="de-DE"/>
          </a:p>
        </p:txBody>
      </p:sp>
      <p:sp>
        <p:nvSpPr>
          <p:cNvPr id="24599" name="Line 14"/>
          <p:cNvSpPr>
            <a:spLocks noChangeShapeType="1"/>
          </p:cNvSpPr>
          <p:nvPr/>
        </p:nvSpPr>
        <p:spPr bwMode="auto">
          <a:xfrm>
            <a:off x="1981200" y="1524000"/>
            <a:ext cx="0" cy="1143000"/>
          </a:xfrm>
          <a:prstGeom prst="line">
            <a:avLst/>
          </a:prstGeom>
          <a:noFill/>
          <a:ln w="28575">
            <a:solidFill>
              <a:srgbClr val="0000FF"/>
            </a:solidFill>
            <a:round/>
            <a:headEnd/>
            <a:tailEnd/>
          </a:ln>
        </p:spPr>
        <p:txBody>
          <a:bodyPr>
            <a:spAutoFit/>
          </a:bodyPr>
          <a:lstStyle/>
          <a:p>
            <a:endParaRPr lang="de-DE"/>
          </a:p>
        </p:txBody>
      </p:sp>
      <p:sp>
        <p:nvSpPr>
          <p:cNvPr id="24600" name="Line 14"/>
          <p:cNvSpPr>
            <a:spLocks noChangeShapeType="1"/>
          </p:cNvSpPr>
          <p:nvPr/>
        </p:nvSpPr>
        <p:spPr bwMode="auto">
          <a:xfrm>
            <a:off x="1981200" y="2667000"/>
            <a:ext cx="914400" cy="0"/>
          </a:xfrm>
          <a:prstGeom prst="line">
            <a:avLst/>
          </a:prstGeom>
          <a:noFill/>
          <a:ln w="28575">
            <a:solidFill>
              <a:srgbClr val="0000FF"/>
            </a:solidFill>
            <a:round/>
            <a:headEnd/>
            <a:tailEnd type="triangle" w="med" len="med"/>
          </a:ln>
        </p:spPr>
        <p:txBody>
          <a:bodyPr>
            <a:spAutoFit/>
          </a:bodyPr>
          <a:lstStyle/>
          <a:p>
            <a:endParaRPr lang="de-DE"/>
          </a:p>
        </p:txBody>
      </p:sp>
      <p:sp>
        <p:nvSpPr>
          <p:cNvPr id="24601" name="Line 14"/>
          <p:cNvSpPr>
            <a:spLocks noChangeShapeType="1"/>
          </p:cNvSpPr>
          <p:nvPr/>
        </p:nvSpPr>
        <p:spPr bwMode="auto">
          <a:xfrm>
            <a:off x="1981200" y="5334000"/>
            <a:ext cx="990600" cy="0"/>
          </a:xfrm>
          <a:prstGeom prst="line">
            <a:avLst/>
          </a:prstGeom>
          <a:noFill/>
          <a:ln w="28575">
            <a:solidFill>
              <a:srgbClr val="0000FF"/>
            </a:solidFill>
            <a:round/>
            <a:headEnd/>
            <a:tailEnd type="triangle" w="med" len="med"/>
          </a:ln>
        </p:spPr>
        <p:txBody>
          <a:bodyPr>
            <a:spAutoFit/>
          </a:bodyPr>
          <a:lstStyle/>
          <a:p>
            <a:endParaRPr lang="de-DE"/>
          </a:p>
        </p:txBody>
      </p:sp>
      <p:sp>
        <p:nvSpPr>
          <p:cNvPr id="24602" name="Line 14"/>
          <p:cNvSpPr>
            <a:spLocks noChangeShapeType="1"/>
          </p:cNvSpPr>
          <p:nvPr/>
        </p:nvSpPr>
        <p:spPr bwMode="auto">
          <a:xfrm flipH="1">
            <a:off x="5867400" y="3733800"/>
            <a:ext cx="1066800" cy="0"/>
          </a:xfrm>
          <a:prstGeom prst="line">
            <a:avLst/>
          </a:prstGeom>
          <a:noFill/>
          <a:ln w="28575">
            <a:solidFill>
              <a:srgbClr val="0000FF"/>
            </a:solidFill>
            <a:round/>
            <a:headEnd/>
            <a:tailEnd type="triangle" w="med" len="med"/>
          </a:ln>
        </p:spPr>
        <p:txBody>
          <a:bodyPr>
            <a:spAutoFit/>
          </a:bodyPr>
          <a:lstStyle/>
          <a:p>
            <a:endParaRPr lang="de-DE"/>
          </a:p>
        </p:txBody>
      </p:sp>
      <p:sp>
        <p:nvSpPr>
          <p:cNvPr id="24603" name="Line 14"/>
          <p:cNvSpPr>
            <a:spLocks noChangeShapeType="1"/>
          </p:cNvSpPr>
          <p:nvPr/>
        </p:nvSpPr>
        <p:spPr bwMode="auto">
          <a:xfrm flipV="1">
            <a:off x="1981200" y="1524000"/>
            <a:ext cx="1371600" cy="0"/>
          </a:xfrm>
          <a:prstGeom prst="line">
            <a:avLst/>
          </a:prstGeom>
          <a:noFill/>
          <a:ln w="28575">
            <a:solidFill>
              <a:srgbClr val="0000FF"/>
            </a:solidFill>
            <a:round/>
            <a:headEnd/>
            <a:tailEnd/>
          </a:ln>
        </p:spPr>
        <p:txBody>
          <a:bodyPr>
            <a:spAutoFit/>
          </a:bodyPr>
          <a:lstStyle/>
          <a:p>
            <a:endParaRPr lang="de-DE"/>
          </a:p>
        </p:txBody>
      </p:sp>
      <p:sp>
        <p:nvSpPr>
          <p:cNvPr id="24604" name="Line 14"/>
          <p:cNvSpPr>
            <a:spLocks noChangeShapeType="1"/>
          </p:cNvSpPr>
          <p:nvPr/>
        </p:nvSpPr>
        <p:spPr bwMode="auto">
          <a:xfrm>
            <a:off x="5486400" y="1981200"/>
            <a:ext cx="0" cy="609600"/>
          </a:xfrm>
          <a:prstGeom prst="line">
            <a:avLst/>
          </a:prstGeom>
          <a:noFill/>
          <a:ln w="28575">
            <a:solidFill>
              <a:srgbClr val="FF0000"/>
            </a:solidFill>
            <a:round/>
            <a:headEnd type="triangle" w="med" len="med"/>
            <a:tailEnd type="triangle" w="med" len="med"/>
          </a:ln>
        </p:spPr>
        <p:txBody>
          <a:bodyPr>
            <a:spAutoFit/>
          </a:bodyPr>
          <a:lstStyle/>
          <a:p>
            <a:endParaRPr lang="de-DE"/>
          </a:p>
        </p:txBody>
      </p:sp>
      <p:sp>
        <p:nvSpPr>
          <p:cNvPr id="24605" name="Line 14"/>
          <p:cNvSpPr>
            <a:spLocks noChangeShapeType="1"/>
          </p:cNvSpPr>
          <p:nvPr/>
        </p:nvSpPr>
        <p:spPr bwMode="auto">
          <a:xfrm>
            <a:off x="5867400" y="4724400"/>
            <a:ext cx="1676400" cy="0"/>
          </a:xfrm>
          <a:prstGeom prst="line">
            <a:avLst/>
          </a:prstGeom>
          <a:noFill/>
          <a:ln w="19050">
            <a:solidFill>
              <a:srgbClr val="FF0000"/>
            </a:solidFill>
            <a:round/>
            <a:headEnd type="triangle" w="med" len="med"/>
            <a:tailEnd/>
          </a:ln>
        </p:spPr>
        <p:txBody>
          <a:bodyPr>
            <a:spAutoFit/>
          </a:bodyPr>
          <a:lstStyle/>
          <a:p>
            <a:endParaRPr lang="de-DE"/>
          </a:p>
        </p:txBody>
      </p:sp>
      <p:sp>
        <p:nvSpPr>
          <p:cNvPr id="223272" name="Text Box 13"/>
          <p:cNvSpPr txBox="1">
            <a:spLocks noChangeArrowheads="1"/>
          </p:cNvSpPr>
          <p:nvPr/>
        </p:nvSpPr>
        <p:spPr bwMode="auto">
          <a:xfrm>
            <a:off x="2971800" y="5791200"/>
            <a:ext cx="2895600" cy="381000"/>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Betriebsergebnis</a:t>
            </a:r>
          </a:p>
        </p:txBody>
      </p:sp>
      <p:sp>
        <p:nvSpPr>
          <p:cNvPr id="24607" name="Line 14"/>
          <p:cNvSpPr>
            <a:spLocks noChangeShapeType="1"/>
          </p:cNvSpPr>
          <p:nvPr/>
        </p:nvSpPr>
        <p:spPr bwMode="auto">
          <a:xfrm flipV="1">
            <a:off x="7543800" y="1371600"/>
            <a:ext cx="0" cy="3352800"/>
          </a:xfrm>
          <a:prstGeom prst="line">
            <a:avLst/>
          </a:prstGeom>
          <a:noFill/>
          <a:ln w="19050">
            <a:solidFill>
              <a:srgbClr val="FF0000"/>
            </a:solidFill>
            <a:round/>
            <a:headEnd/>
            <a:tailEnd/>
          </a:ln>
        </p:spPr>
        <p:txBody>
          <a:bodyPr>
            <a:spAutoFit/>
          </a:bodyPr>
          <a:lstStyle/>
          <a:p>
            <a:endParaRPr lang="de-DE"/>
          </a:p>
        </p:txBody>
      </p:sp>
      <p:sp>
        <p:nvSpPr>
          <p:cNvPr id="24608" name="Line 14"/>
          <p:cNvSpPr>
            <a:spLocks noChangeShapeType="1"/>
          </p:cNvSpPr>
          <p:nvPr/>
        </p:nvSpPr>
        <p:spPr bwMode="auto">
          <a:xfrm flipH="1">
            <a:off x="5867400" y="4191000"/>
            <a:ext cx="685800" cy="0"/>
          </a:xfrm>
          <a:prstGeom prst="line">
            <a:avLst/>
          </a:prstGeom>
          <a:noFill/>
          <a:ln w="28575">
            <a:solidFill>
              <a:srgbClr val="0000FF"/>
            </a:solidFill>
            <a:round/>
            <a:headEnd/>
            <a:tailEnd type="triangle" w="med" len="med"/>
          </a:ln>
        </p:spPr>
        <p:txBody>
          <a:bodyPr>
            <a:spAutoFit/>
          </a:bodyPr>
          <a:lstStyle/>
          <a:p>
            <a:endParaRPr lang="de-DE"/>
          </a:p>
        </p:txBody>
      </p:sp>
      <p:sp>
        <p:nvSpPr>
          <p:cNvPr id="24609" name="Line 14"/>
          <p:cNvSpPr>
            <a:spLocks noChangeShapeType="1"/>
          </p:cNvSpPr>
          <p:nvPr/>
        </p:nvSpPr>
        <p:spPr bwMode="auto">
          <a:xfrm>
            <a:off x="6934200" y="990600"/>
            <a:ext cx="0" cy="2743200"/>
          </a:xfrm>
          <a:prstGeom prst="line">
            <a:avLst/>
          </a:prstGeom>
          <a:noFill/>
          <a:ln w="28575">
            <a:solidFill>
              <a:srgbClr val="0000FF"/>
            </a:solidFill>
            <a:round/>
            <a:headEnd/>
            <a:tailEnd/>
          </a:ln>
        </p:spPr>
        <p:txBody>
          <a:bodyPr>
            <a:spAutoFit/>
          </a:bodyPr>
          <a:lstStyle/>
          <a:p>
            <a:endParaRPr lang="de-DE"/>
          </a:p>
        </p:txBody>
      </p:sp>
      <p:sp>
        <p:nvSpPr>
          <p:cNvPr id="24610" name="Line 14"/>
          <p:cNvSpPr>
            <a:spLocks noChangeShapeType="1"/>
          </p:cNvSpPr>
          <p:nvPr/>
        </p:nvSpPr>
        <p:spPr bwMode="auto">
          <a:xfrm flipV="1">
            <a:off x="4953000" y="1371600"/>
            <a:ext cx="1600200" cy="0"/>
          </a:xfrm>
          <a:prstGeom prst="line">
            <a:avLst/>
          </a:prstGeom>
          <a:noFill/>
          <a:ln w="28575">
            <a:solidFill>
              <a:srgbClr val="0000FF"/>
            </a:solidFill>
            <a:round/>
            <a:headEnd/>
            <a:tailEnd/>
          </a:ln>
        </p:spPr>
        <p:txBody>
          <a:bodyPr>
            <a:spAutoFit/>
          </a:bodyPr>
          <a:lstStyle/>
          <a:p>
            <a:endParaRPr lang="de-DE"/>
          </a:p>
        </p:txBody>
      </p:sp>
      <p:sp>
        <p:nvSpPr>
          <p:cNvPr id="24611" name="Line 14"/>
          <p:cNvSpPr>
            <a:spLocks noChangeShapeType="1"/>
          </p:cNvSpPr>
          <p:nvPr/>
        </p:nvSpPr>
        <p:spPr bwMode="auto">
          <a:xfrm>
            <a:off x="6553200" y="1371600"/>
            <a:ext cx="0" cy="2819400"/>
          </a:xfrm>
          <a:prstGeom prst="line">
            <a:avLst/>
          </a:prstGeom>
          <a:noFill/>
          <a:ln w="28575">
            <a:solidFill>
              <a:srgbClr val="0000FF"/>
            </a:solidFill>
            <a:round/>
            <a:headEnd/>
            <a:tailEnd/>
          </a:ln>
        </p:spPr>
        <p:txBody>
          <a:bodyPr>
            <a:spAutoFit/>
          </a:bodyPr>
          <a:lstStyle/>
          <a:p>
            <a:endParaRPr lang="de-DE"/>
          </a:p>
        </p:txBody>
      </p:sp>
      <p:sp>
        <p:nvSpPr>
          <p:cNvPr id="24612" name="Line 14"/>
          <p:cNvSpPr>
            <a:spLocks noChangeShapeType="1"/>
          </p:cNvSpPr>
          <p:nvPr/>
        </p:nvSpPr>
        <p:spPr bwMode="auto">
          <a:xfrm>
            <a:off x="1981200" y="2667000"/>
            <a:ext cx="0" cy="2667000"/>
          </a:xfrm>
          <a:prstGeom prst="line">
            <a:avLst/>
          </a:prstGeom>
          <a:noFill/>
          <a:ln w="28575">
            <a:solidFill>
              <a:srgbClr val="0000FF"/>
            </a:solidFill>
            <a:round/>
            <a:headEnd/>
            <a:tailEnd/>
          </a:ln>
        </p:spPr>
        <p:txBody>
          <a:bodyPr>
            <a:spAutoFit/>
          </a:bodyPr>
          <a:lstStyle/>
          <a:p>
            <a:endParaRPr lang="de-DE"/>
          </a:p>
        </p:txBody>
      </p:sp>
      <p:sp>
        <p:nvSpPr>
          <p:cNvPr id="24614" name="Textfeld 30"/>
          <p:cNvSpPr txBox="1">
            <a:spLocks noChangeArrowheads="1"/>
          </p:cNvSpPr>
          <p:nvPr/>
        </p:nvSpPr>
        <p:spPr bwMode="auto">
          <a:xfrm>
            <a:off x="0" y="76200"/>
            <a:ext cx="2133600" cy="730250"/>
          </a:xfrm>
          <a:prstGeom prst="rect">
            <a:avLst/>
          </a:prstGeom>
          <a:noFill/>
          <a:ln w="9525">
            <a:noFill/>
            <a:miter lim="800000"/>
            <a:headEnd/>
            <a:tailEnd/>
          </a:ln>
        </p:spPr>
        <p:txBody>
          <a:bodyPr>
            <a:spAutoFit/>
          </a:bodyPr>
          <a:lstStyle/>
          <a:p>
            <a:pPr eaLnBrk="1" hangingPunct="1"/>
            <a:r>
              <a:rPr lang="de-DE"/>
              <a:t>GuV-Rechnung  nach dem Umsatzkosten-verfahren</a:t>
            </a:r>
          </a:p>
        </p:txBody>
      </p:sp>
      <p:sp>
        <p:nvSpPr>
          <p:cNvPr id="24615"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wipe(left)">
                                      <p:cBhvr>
                                        <p:cTn id="7" dur="500"/>
                                        <p:tgtEl>
                                          <p:spTgt spid="2457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4581"/>
                                        </p:tgtEl>
                                        <p:attrNameLst>
                                          <p:attrName>style.visibility</p:attrName>
                                        </p:attrNameLst>
                                      </p:cBhvr>
                                      <p:to>
                                        <p:strVal val="visible"/>
                                      </p:to>
                                    </p:set>
                                    <p:animEffect transition="in" filter="wipe(left)">
                                      <p:cBhvr>
                                        <p:cTn id="11" dur="500"/>
                                        <p:tgtEl>
                                          <p:spTgt spid="2458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579"/>
                                        </p:tgtEl>
                                        <p:attrNameLst>
                                          <p:attrName>style.visibility</p:attrName>
                                        </p:attrNameLst>
                                      </p:cBhvr>
                                      <p:to>
                                        <p:strVal val="visible"/>
                                      </p:to>
                                    </p:set>
                                    <p:animEffect transition="in" filter="wipe(left)">
                                      <p:cBhvr>
                                        <p:cTn id="15" dur="500"/>
                                        <p:tgtEl>
                                          <p:spTgt spid="2457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4580"/>
                                        </p:tgtEl>
                                        <p:attrNameLst>
                                          <p:attrName>style.visibility</p:attrName>
                                        </p:attrNameLst>
                                      </p:cBhvr>
                                      <p:to>
                                        <p:strVal val="visible"/>
                                      </p:to>
                                    </p:set>
                                    <p:animEffect transition="in" filter="wipe(left)">
                                      <p:cBhvr>
                                        <p:cTn id="19" dur="500"/>
                                        <p:tgtEl>
                                          <p:spTgt spid="24580"/>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4583"/>
                                        </p:tgtEl>
                                        <p:attrNameLst>
                                          <p:attrName>style.visibility</p:attrName>
                                        </p:attrNameLst>
                                      </p:cBhvr>
                                      <p:to>
                                        <p:strVal val="visible"/>
                                      </p:to>
                                    </p:set>
                                    <p:animEffect transition="in" filter="wipe(up)">
                                      <p:cBhvr>
                                        <p:cTn id="23" dur="500"/>
                                        <p:tgtEl>
                                          <p:spTgt spid="2458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4584"/>
                                        </p:tgtEl>
                                        <p:attrNameLst>
                                          <p:attrName>style.visibility</p:attrName>
                                        </p:attrNameLst>
                                      </p:cBhvr>
                                      <p:to>
                                        <p:strVal val="visible"/>
                                      </p:to>
                                    </p:set>
                                    <p:animEffect transition="in" filter="wipe(down)">
                                      <p:cBhvr>
                                        <p:cTn id="27" dur="500"/>
                                        <p:tgtEl>
                                          <p:spTgt spid="2458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4585"/>
                                        </p:tgtEl>
                                        <p:attrNameLst>
                                          <p:attrName>style.visibility</p:attrName>
                                        </p:attrNameLst>
                                      </p:cBhvr>
                                      <p:to>
                                        <p:strVal val="visible"/>
                                      </p:to>
                                    </p:set>
                                    <p:animEffect transition="in" filter="wipe(left)">
                                      <p:cBhvr>
                                        <p:cTn id="31" dur="500"/>
                                        <p:tgtEl>
                                          <p:spTgt spid="2458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4582"/>
                                        </p:tgtEl>
                                        <p:attrNameLst>
                                          <p:attrName>style.visibility</p:attrName>
                                        </p:attrNameLst>
                                      </p:cBhvr>
                                      <p:to>
                                        <p:strVal val="visible"/>
                                      </p:to>
                                    </p:set>
                                    <p:animEffect transition="in" filter="wipe(left)">
                                      <p:cBhvr>
                                        <p:cTn id="35" dur="500"/>
                                        <p:tgtEl>
                                          <p:spTgt spid="2458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24588"/>
                                        </p:tgtEl>
                                        <p:attrNameLst>
                                          <p:attrName>style.visibility</p:attrName>
                                        </p:attrNameLst>
                                      </p:cBhvr>
                                      <p:to>
                                        <p:strVal val="visible"/>
                                      </p:to>
                                    </p:set>
                                    <p:animEffect transition="in" filter="wipe(up)">
                                      <p:cBhvr>
                                        <p:cTn id="40" dur="500"/>
                                        <p:tgtEl>
                                          <p:spTgt spid="24588"/>
                                        </p:tgtEl>
                                      </p:cBhvr>
                                    </p:animEffect>
                                  </p:childTnLst>
                                </p:cTn>
                              </p:par>
                            </p:childTnLst>
                          </p:cTn>
                        </p:par>
                        <p:par>
                          <p:cTn id="41" fill="hold">
                            <p:stCondLst>
                              <p:cond delay="500"/>
                            </p:stCondLst>
                            <p:childTnLst>
                              <p:par>
                                <p:cTn id="42" presetID="22" presetClass="entr" presetSubtype="2" fill="hold" grpId="0" nodeType="afterEffect">
                                  <p:stCondLst>
                                    <p:cond delay="0"/>
                                  </p:stCondLst>
                                  <p:childTnLst>
                                    <p:set>
                                      <p:cBhvr>
                                        <p:cTn id="43" dur="1" fill="hold">
                                          <p:stCondLst>
                                            <p:cond delay="0"/>
                                          </p:stCondLst>
                                        </p:cTn>
                                        <p:tgtEl>
                                          <p:spTgt spid="24587"/>
                                        </p:tgtEl>
                                        <p:attrNameLst>
                                          <p:attrName>style.visibility</p:attrName>
                                        </p:attrNameLst>
                                      </p:cBhvr>
                                      <p:to>
                                        <p:strVal val="visible"/>
                                      </p:to>
                                    </p:set>
                                    <p:animEffect transition="in" filter="wipe(right)">
                                      <p:cBhvr>
                                        <p:cTn id="44" dur="500"/>
                                        <p:tgtEl>
                                          <p:spTgt spid="24587"/>
                                        </p:tgtEl>
                                      </p:cBhvr>
                                    </p:animEffect>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223243"/>
                                        </p:tgtEl>
                                        <p:attrNameLst>
                                          <p:attrName>style.visibility</p:attrName>
                                        </p:attrNameLst>
                                      </p:cBhvr>
                                      <p:to>
                                        <p:strVal val="visible"/>
                                      </p:to>
                                    </p:set>
                                    <p:animEffect transition="in" filter="wipe(left)">
                                      <p:cBhvr>
                                        <p:cTn id="48" dur="500"/>
                                        <p:tgtEl>
                                          <p:spTgt spid="22324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24597"/>
                                        </p:tgtEl>
                                        <p:attrNameLst>
                                          <p:attrName>style.visibility</p:attrName>
                                        </p:attrNameLst>
                                      </p:cBhvr>
                                      <p:to>
                                        <p:strVal val="visible"/>
                                      </p:to>
                                    </p:set>
                                    <p:animEffect transition="in" filter="wipe(up)">
                                      <p:cBhvr>
                                        <p:cTn id="53" dur="500"/>
                                        <p:tgtEl>
                                          <p:spTgt spid="24597"/>
                                        </p:tgtEl>
                                      </p:cBhvr>
                                    </p:animEffect>
                                  </p:childTnLst>
                                </p:cTn>
                              </p:par>
                            </p:childTnLst>
                          </p:cTn>
                        </p:par>
                        <p:par>
                          <p:cTn id="54" fill="hold">
                            <p:stCondLst>
                              <p:cond delay="500"/>
                            </p:stCondLst>
                            <p:childTnLst>
                              <p:par>
                                <p:cTn id="55" presetID="22" presetClass="entr" presetSubtype="8" fill="hold" grpId="0" nodeType="afterEffect">
                                  <p:stCondLst>
                                    <p:cond delay="0"/>
                                  </p:stCondLst>
                                  <p:childTnLst>
                                    <p:set>
                                      <p:cBhvr>
                                        <p:cTn id="56" dur="1" fill="hold">
                                          <p:stCondLst>
                                            <p:cond delay="0"/>
                                          </p:stCondLst>
                                        </p:cTn>
                                        <p:tgtEl>
                                          <p:spTgt spid="24598"/>
                                        </p:tgtEl>
                                        <p:attrNameLst>
                                          <p:attrName>style.visibility</p:attrName>
                                        </p:attrNameLst>
                                      </p:cBhvr>
                                      <p:to>
                                        <p:strVal val="visible"/>
                                      </p:to>
                                    </p:set>
                                    <p:animEffect transition="in" filter="wipe(left)">
                                      <p:cBhvr>
                                        <p:cTn id="57" dur="500"/>
                                        <p:tgtEl>
                                          <p:spTgt spid="24598"/>
                                        </p:tgtEl>
                                      </p:cBhvr>
                                    </p:animEffect>
                                  </p:childTnLst>
                                </p:cTn>
                              </p:par>
                            </p:childTnLst>
                          </p:cTn>
                        </p:par>
                        <p:par>
                          <p:cTn id="58" fill="hold">
                            <p:stCondLst>
                              <p:cond delay="1000"/>
                            </p:stCondLst>
                            <p:childTnLst>
                              <p:par>
                                <p:cTn id="59" presetID="22" presetClass="entr" presetSubtype="8" fill="hold" grpId="0" nodeType="afterEffect">
                                  <p:stCondLst>
                                    <p:cond delay="0"/>
                                  </p:stCondLst>
                                  <p:childTnLst>
                                    <p:set>
                                      <p:cBhvr>
                                        <p:cTn id="60" dur="1" fill="hold">
                                          <p:stCondLst>
                                            <p:cond delay="0"/>
                                          </p:stCondLst>
                                        </p:cTn>
                                        <p:tgtEl>
                                          <p:spTgt spid="223246"/>
                                        </p:tgtEl>
                                        <p:attrNameLst>
                                          <p:attrName>style.visibility</p:attrName>
                                        </p:attrNameLst>
                                      </p:cBhvr>
                                      <p:to>
                                        <p:strVal val="visible"/>
                                      </p:to>
                                    </p:set>
                                    <p:animEffect transition="in" filter="wipe(left)">
                                      <p:cBhvr>
                                        <p:cTn id="61" dur="500"/>
                                        <p:tgtEl>
                                          <p:spTgt spid="223246"/>
                                        </p:tgtEl>
                                      </p:cBhvr>
                                    </p:animEffect>
                                  </p:childTnLst>
                                </p:cTn>
                              </p:par>
                            </p:childTnLst>
                          </p:cTn>
                        </p:par>
                        <p:par>
                          <p:cTn id="62" fill="hold">
                            <p:stCondLst>
                              <p:cond delay="1500"/>
                            </p:stCondLst>
                            <p:childTnLst>
                              <p:par>
                                <p:cTn id="63" presetID="22" presetClass="entr" presetSubtype="8" fill="hold" grpId="0" nodeType="afterEffect">
                                  <p:stCondLst>
                                    <p:cond delay="0"/>
                                  </p:stCondLst>
                                  <p:childTnLst>
                                    <p:set>
                                      <p:cBhvr>
                                        <p:cTn id="64" dur="1" fill="hold">
                                          <p:stCondLst>
                                            <p:cond delay="0"/>
                                          </p:stCondLst>
                                        </p:cTn>
                                        <p:tgtEl>
                                          <p:spTgt spid="24603"/>
                                        </p:tgtEl>
                                        <p:attrNameLst>
                                          <p:attrName>style.visibility</p:attrName>
                                        </p:attrNameLst>
                                      </p:cBhvr>
                                      <p:to>
                                        <p:strVal val="visible"/>
                                      </p:to>
                                    </p:set>
                                    <p:animEffect transition="in" filter="wipe(left)">
                                      <p:cBhvr>
                                        <p:cTn id="65" dur="500"/>
                                        <p:tgtEl>
                                          <p:spTgt spid="24603"/>
                                        </p:tgtEl>
                                      </p:cBhvr>
                                    </p:animEffect>
                                  </p:childTnLst>
                                </p:cTn>
                              </p:par>
                            </p:childTnLst>
                          </p:cTn>
                        </p:par>
                        <p:par>
                          <p:cTn id="66" fill="hold">
                            <p:stCondLst>
                              <p:cond delay="2000"/>
                            </p:stCondLst>
                            <p:childTnLst>
                              <p:par>
                                <p:cTn id="67" presetID="22" presetClass="entr" presetSubtype="1" fill="hold" grpId="0" nodeType="afterEffect">
                                  <p:stCondLst>
                                    <p:cond delay="0"/>
                                  </p:stCondLst>
                                  <p:childTnLst>
                                    <p:set>
                                      <p:cBhvr>
                                        <p:cTn id="68" dur="1" fill="hold">
                                          <p:stCondLst>
                                            <p:cond delay="0"/>
                                          </p:stCondLst>
                                        </p:cTn>
                                        <p:tgtEl>
                                          <p:spTgt spid="24599"/>
                                        </p:tgtEl>
                                        <p:attrNameLst>
                                          <p:attrName>style.visibility</p:attrName>
                                        </p:attrNameLst>
                                      </p:cBhvr>
                                      <p:to>
                                        <p:strVal val="visible"/>
                                      </p:to>
                                    </p:set>
                                    <p:animEffect transition="in" filter="wipe(up)">
                                      <p:cBhvr>
                                        <p:cTn id="69" dur="500"/>
                                        <p:tgtEl>
                                          <p:spTgt spid="24599"/>
                                        </p:tgtEl>
                                      </p:cBhvr>
                                    </p:animEffect>
                                  </p:childTnLst>
                                </p:cTn>
                              </p:par>
                            </p:childTnLst>
                          </p:cTn>
                        </p:par>
                        <p:par>
                          <p:cTn id="70" fill="hold">
                            <p:stCondLst>
                              <p:cond delay="2500"/>
                            </p:stCondLst>
                            <p:childTnLst>
                              <p:par>
                                <p:cTn id="71" presetID="22" presetClass="entr" presetSubtype="8" fill="hold" grpId="0" nodeType="afterEffect">
                                  <p:stCondLst>
                                    <p:cond delay="0"/>
                                  </p:stCondLst>
                                  <p:childTnLst>
                                    <p:set>
                                      <p:cBhvr>
                                        <p:cTn id="72" dur="1" fill="hold">
                                          <p:stCondLst>
                                            <p:cond delay="0"/>
                                          </p:stCondLst>
                                        </p:cTn>
                                        <p:tgtEl>
                                          <p:spTgt spid="24600"/>
                                        </p:tgtEl>
                                        <p:attrNameLst>
                                          <p:attrName>style.visibility</p:attrName>
                                        </p:attrNameLst>
                                      </p:cBhvr>
                                      <p:to>
                                        <p:strVal val="visible"/>
                                      </p:to>
                                    </p:set>
                                    <p:animEffect transition="in" filter="wipe(left)">
                                      <p:cBhvr>
                                        <p:cTn id="73" dur="500"/>
                                        <p:tgtEl>
                                          <p:spTgt spid="24600"/>
                                        </p:tgtEl>
                                      </p:cBhvr>
                                    </p:animEffect>
                                  </p:childTnLst>
                                </p:cTn>
                              </p:par>
                            </p:childTnLst>
                          </p:cTn>
                        </p:par>
                        <p:par>
                          <p:cTn id="74" fill="hold">
                            <p:stCondLst>
                              <p:cond delay="3000"/>
                            </p:stCondLst>
                            <p:childTnLst>
                              <p:par>
                                <p:cTn id="75" presetID="22" presetClass="entr" presetSubtype="4" fill="hold" grpId="0" nodeType="afterEffect">
                                  <p:stCondLst>
                                    <p:cond delay="0"/>
                                  </p:stCondLst>
                                  <p:childTnLst>
                                    <p:set>
                                      <p:cBhvr>
                                        <p:cTn id="76" dur="1" fill="hold">
                                          <p:stCondLst>
                                            <p:cond delay="0"/>
                                          </p:stCondLst>
                                        </p:cTn>
                                        <p:tgtEl>
                                          <p:spTgt spid="24604"/>
                                        </p:tgtEl>
                                        <p:attrNameLst>
                                          <p:attrName>style.visibility</p:attrName>
                                        </p:attrNameLst>
                                      </p:cBhvr>
                                      <p:to>
                                        <p:strVal val="visible"/>
                                      </p:to>
                                    </p:set>
                                    <p:animEffect transition="in" filter="wipe(down)">
                                      <p:cBhvr>
                                        <p:cTn id="77" dur="500"/>
                                        <p:tgtEl>
                                          <p:spTgt spid="24604"/>
                                        </p:tgtEl>
                                      </p:cBhvr>
                                    </p:animEffect>
                                  </p:childTnLst>
                                </p:cTn>
                              </p:par>
                            </p:childTnLst>
                          </p:cTn>
                        </p:par>
                        <p:par>
                          <p:cTn id="78" fill="hold">
                            <p:stCondLst>
                              <p:cond delay="3500"/>
                            </p:stCondLst>
                            <p:childTnLst>
                              <p:par>
                                <p:cTn id="79" presetID="17" presetClass="entr" presetSubtype="10" fill="hold" grpId="0" nodeType="afterEffect">
                                  <p:stCondLst>
                                    <p:cond delay="0"/>
                                  </p:stCondLst>
                                  <p:childTnLst>
                                    <p:set>
                                      <p:cBhvr>
                                        <p:cTn id="80" dur="1" fill="hold">
                                          <p:stCondLst>
                                            <p:cond delay="0"/>
                                          </p:stCondLst>
                                        </p:cTn>
                                        <p:tgtEl>
                                          <p:spTgt spid="24590"/>
                                        </p:tgtEl>
                                        <p:attrNameLst>
                                          <p:attrName>style.visibility</p:attrName>
                                        </p:attrNameLst>
                                      </p:cBhvr>
                                      <p:to>
                                        <p:strVal val="visible"/>
                                      </p:to>
                                    </p:set>
                                    <p:anim calcmode="lin" valueType="num">
                                      <p:cBhvr>
                                        <p:cTn id="81" dur="500" fill="hold"/>
                                        <p:tgtEl>
                                          <p:spTgt spid="24590"/>
                                        </p:tgtEl>
                                        <p:attrNameLst>
                                          <p:attrName>ppt_w</p:attrName>
                                        </p:attrNameLst>
                                      </p:cBhvr>
                                      <p:tavLst>
                                        <p:tav tm="0">
                                          <p:val>
                                            <p:fltVal val="0"/>
                                          </p:val>
                                        </p:tav>
                                        <p:tav tm="100000">
                                          <p:val>
                                            <p:strVal val="#ppt_w"/>
                                          </p:val>
                                        </p:tav>
                                      </p:tavLst>
                                    </p:anim>
                                    <p:anim calcmode="lin" valueType="num">
                                      <p:cBhvr>
                                        <p:cTn id="82" dur="500" fill="hold"/>
                                        <p:tgtEl>
                                          <p:spTgt spid="24590"/>
                                        </p:tgtEl>
                                        <p:attrNameLst>
                                          <p:attrName>ppt_h</p:attrName>
                                        </p:attrNameLst>
                                      </p:cBhvr>
                                      <p:tavLst>
                                        <p:tav tm="0">
                                          <p:val>
                                            <p:strVal val="#ppt_h"/>
                                          </p:val>
                                        </p:tav>
                                        <p:tav tm="100000">
                                          <p:val>
                                            <p:strVal val="#ppt_h"/>
                                          </p:val>
                                        </p:tav>
                                      </p:tavLst>
                                    </p:anim>
                                  </p:childTnLst>
                                </p:cTn>
                              </p:par>
                            </p:childTnLst>
                          </p:cTn>
                        </p:par>
                        <p:par>
                          <p:cTn id="83" fill="hold">
                            <p:stCondLst>
                              <p:cond delay="4000"/>
                            </p:stCondLst>
                            <p:childTnLst>
                              <p:par>
                                <p:cTn id="84" presetID="22" presetClass="entr" presetSubtype="8" fill="hold" grpId="0" nodeType="afterEffect">
                                  <p:stCondLst>
                                    <p:cond delay="0"/>
                                  </p:stCondLst>
                                  <p:childTnLst>
                                    <p:set>
                                      <p:cBhvr>
                                        <p:cTn id="85" dur="1" fill="hold">
                                          <p:stCondLst>
                                            <p:cond delay="0"/>
                                          </p:stCondLst>
                                        </p:cTn>
                                        <p:tgtEl>
                                          <p:spTgt spid="223258"/>
                                        </p:tgtEl>
                                        <p:attrNameLst>
                                          <p:attrName>style.visibility</p:attrName>
                                        </p:attrNameLst>
                                      </p:cBhvr>
                                      <p:to>
                                        <p:strVal val="visible"/>
                                      </p:to>
                                    </p:set>
                                    <p:animEffect transition="in" filter="wipe(left)">
                                      <p:cBhvr>
                                        <p:cTn id="86" dur="500"/>
                                        <p:tgtEl>
                                          <p:spTgt spid="223258"/>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grpId="0" nodeType="clickEffect">
                                  <p:stCondLst>
                                    <p:cond delay="0"/>
                                  </p:stCondLst>
                                  <p:childTnLst>
                                    <p:set>
                                      <p:cBhvr>
                                        <p:cTn id="90" dur="1" fill="hold">
                                          <p:stCondLst>
                                            <p:cond delay="0"/>
                                          </p:stCondLst>
                                        </p:cTn>
                                        <p:tgtEl>
                                          <p:spTgt spid="24609"/>
                                        </p:tgtEl>
                                        <p:attrNameLst>
                                          <p:attrName>style.visibility</p:attrName>
                                        </p:attrNameLst>
                                      </p:cBhvr>
                                      <p:to>
                                        <p:strVal val="visible"/>
                                      </p:to>
                                    </p:set>
                                    <p:animEffect transition="in" filter="wipe(up)">
                                      <p:cBhvr>
                                        <p:cTn id="91" dur="500"/>
                                        <p:tgtEl>
                                          <p:spTgt spid="24609"/>
                                        </p:tgtEl>
                                      </p:cBhvr>
                                    </p:animEffect>
                                  </p:childTnLst>
                                </p:cTn>
                              </p:par>
                            </p:childTnLst>
                          </p:cTn>
                        </p:par>
                        <p:par>
                          <p:cTn id="92" fill="hold">
                            <p:stCondLst>
                              <p:cond delay="500"/>
                            </p:stCondLst>
                            <p:childTnLst>
                              <p:par>
                                <p:cTn id="93" presetID="22" presetClass="entr" presetSubtype="2" fill="hold" grpId="0" nodeType="afterEffect">
                                  <p:stCondLst>
                                    <p:cond delay="0"/>
                                  </p:stCondLst>
                                  <p:childTnLst>
                                    <p:set>
                                      <p:cBhvr>
                                        <p:cTn id="94" dur="1" fill="hold">
                                          <p:stCondLst>
                                            <p:cond delay="0"/>
                                          </p:stCondLst>
                                        </p:cTn>
                                        <p:tgtEl>
                                          <p:spTgt spid="24602"/>
                                        </p:tgtEl>
                                        <p:attrNameLst>
                                          <p:attrName>style.visibility</p:attrName>
                                        </p:attrNameLst>
                                      </p:cBhvr>
                                      <p:to>
                                        <p:strVal val="visible"/>
                                      </p:to>
                                    </p:set>
                                    <p:animEffect transition="in" filter="wipe(right)">
                                      <p:cBhvr>
                                        <p:cTn id="95" dur="500"/>
                                        <p:tgtEl>
                                          <p:spTgt spid="24602"/>
                                        </p:tgtEl>
                                      </p:cBhvr>
                                    </p:animEffect>
                                  </p:childTnLst>
                                </p:cTn>
                              </p:par>
                            </p:childTnLst>
                          </p:cTn>
                        </p:par>
                        <p:par>
                          <p:cTn id="96" fill="hold">
                            <p:stCondLst>
                              <p:cond delay="1000"/>
                            </p:stCondLst>
                            <p:childTnLst>
                              <p:par>
                                <p:cTn id="97" presetID="22" presetClass="entr" presetSubtype="8" fill="hold" grpId="0" nodeType="afterEffect">
                                  <p:stCondLst>
                                    <p:cond delay="0"/>
                                  </p:stCondLst>
                                  <p:childTnLst>
                                    <p:set>
                                      <p:cBhvr>
                                        <p:cTn id="98" dur="1" fill="hold">
                                          <p:stCondLst>
                                            <p:cond delay="0"/>
                                          </p:stCondLst>
                                        </p:cTn>
                                        <p:tgtEl>
                                          <p:spTgt spid="223256"/>
                                        </p:tgtEl>
                                        <p:attrNameLst>
                                          <p:attrName>style.visibility</p:attrName>
                                        </p:attrNameLst>
                                      </p:cBhvr>
                                      <p:to>
                                        <p:strVal val="visible"/>
                                      </p:to>
                                    </p:set>
                                    <p:animEffect transition="in" filter="wipe(left)">
                                      <p:cBhvr>
                                        <p:cTn id="99" dur="500"/>
                                        <p:tgtEl>
                                          <p:spTgt spid="223256"/>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24610"/>
                                        </p:tgtEl>
                                        <p:attrNameLst>
                                          <p:attrName>style.visibility</p:attrName>
                                        </p:attrNameLst>
                                      </p:cBhvr>
                                      <p:to>
                                        <p:strVal val="visible"/>
                                      </p:to>
                                    </p:set>
                                    <p:animEffect transition="in" filter="wipe(left)">
                                      <p:cBhvr>
                                        <p:cTn id="104" dur="500"/>
                                        <p:tgtEl>
                                          <p:spTgt spid="24610"/>
                                        </p:tgtEl>
                                      </p:cBhvr>
                                    </p:animEffect>
                                  </p:childTnLst>
                                </p:cTn>
                              </p:par>
                            </p:childTnLst>
                          </p:cTn>
                        </p:par>
                        <p:par>
                          <p:cTn id="105" fill="hold">
                            <p:stCondLst>
                              <p:cond delay="500"/>
                            </p:stCondLst>
                            <p:childTnLst>
                              <p:par>
                                <p:cTn id="106" presetID="22" presetClass="entr" presetSubtype="1" fill="hold" grpId="0" nodeType="afterEffect">
                                  <p:stCondLst>
                                    <p:cond delay="0"/>
                                  </p:stCondLst>
                                  <p:childTnLst>
                                    <p:set>
                                      <p:cBhvr>
                                        <p:cTn id="107" dur="1" fill="hold">
                                          <p:stCondLst>
                                            <p:cond delay="0"/>
                                          </p:stCondLst>
                                        </p:cTn>
                                        <p:tgtEl>
                                          <p:spTgt spid="24611"/>
                                        </p:tgtEl>
                                        <p:attrNameLst>
                                          <p:attrName>style.visibility</p:attrName>
                                        </p:attrNameLst>
                                      </p:cBhvr>
                                      <p:to>
                                        <p:strVal val="visible"/>
                                      </p:to>
                                    </p:set>
                                    <p:animEffect transition="in" filter="wipe(up)">
                                      <p:cBhvr>
                                        <p:cTn id="108" dur="500"/>
                                        <p:tgtEl>
                                          <p:spTgt spid="24611"/>
                                        </p:tgtEl>
                                      </p:cBhvr>
                                    </p:animEffect>
                                  </p:childTnLst>
                                </p:cTn>
                              </p:par>
                            </p:childTnLst>
                          </p:cTn>
                        </p:par>
                        <p:par>
                          <p:cTn id="109" fill="hold">
                            <p:stCondLst>
                              <p:cond delay="1000"/>
                            </p:stCondLst>
                            <p:childTnLst>
                              <p:par>
                                <p:cTn id="110" presetID="22" presetClass="entr" presetSubtype="2" fill="hold" grpId="0" nodeType="afterEffect">
                                  <p:stCondLst>
                                    <p:cond delay="0"/>
                                  </p:stCondLst>
                                  <p:childTnLst>
                                    <p:set>
                                      <p:cBhvr>
                                        <p:cTn id="111" dur="1" fill="hold">
                                          <p:stCondLst>
                                            <p:cond delay="0"/>
                                          </p:stCondLst>
                                        </p:cTn>
                                        <p:tgtEl>
                                          <p:spTgt spid="24608"/>
                                        </p:tgtEl>
                                        <p:attrNameLst>
                                          <p:attrName>style.visibility</p:attrName>
                                        </p:attrNameLst>
                                      </p:cBhvr>
                                      <p:to>
                                        <p:strVal val="visible"/>
                                      </p:to>
                                    </p:set>
                                    <p:animEffect transition="in" filter="wipe(right)">
                                      <p:cBhvr>
                                        <p:cTn id="112" dur="500"/>
                                        <p:tgtEl>
                                          <p:spTgt spid="24608"/>
                                        </p:tgtEl>
                                      </p:cBhvr>
                                    </p:animEffect>
                                  </p:childTnLst>
                                </p:cTn>
                              </p:par>
                            </p:childTnLst>
                          </p:cTn>
                        </p:par>
                        <p:par>
                          <p:cTn id="113" fill="hold">
                            <p:stCondLst>
                              <p:cond delay="1500"/>
                            </p:stCondLst>
                            <p:childTnLst>
                              <p:par>
                                <p:cTn id="114" presetID="22" presetClass="entr" presetSubtype="8" fill="hold" grpId="0" nodeType="afterEffect">
                                  <p:stCondLst>
                                    <p:cond delay="0"/>
                                  </p:stCondLst>
                                  <p:childTnLst>
                                    <p:set>
                                      <p:cBhvr>
                                        <p:cTn id="115" dur="1" fill="hold">
                                          <p:stCondLst>
                                            <p:cond delay="0"/>
                                          </p:stCondLst>
                                        </p:cTn>
                                        <p:tgtEl>
                                          <p:spTgt spid="223257"/>
                                        </p:tgtEl>
                                        <p:attrNameLst>
                                          <p:attrName>style.visibility</p:attrName>
                                        </p:attrNameLst>
                                      </p:cBhvr>
                                      <p:to>
                                        <p:strVal val="visible"/>
                                      </p:to>
                                    </p:set>
                                    <p:animEffect transition="in" filter="wipe(left)">
                                      <p:cBhvr>
                                        <p:cTn id="116" dur="500"/>
                                        <p:tgtEl>
                                          <p:spTgt spid="223257"/>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1" fill="hold" grpId="0" nodeType="clickEffect">
                                  <p:stCondLst>
                                    <p:cond delay="0"/>
                                  </p:stCondLst>
                                  <p:childTnLst>
                                    <p:set>
                                      <p:cBhvr>
                                        <p:cTn id="120" dur="1" fill="hold">
                                          <p:stCondLst>
                                            <p:cond delay="0"/>
                                          </p:stCondLst>
                                        </p:cTn>
                                        <p:tgtEl>
                                          <p:spTgt spid="24607"/>
                                        </p:tgtEl>
                                        <p:attrNameLst>
                                          <p:attrName>style.visibility</p:attrName>
                                        </p:attrNameLst>
                                      </p:cBhvr>
                                      <p:to>
                                        <p:strVal val="visible"/>
                                      </p:to>
                                    </p:set>
                                    <p:animEffect transition="in" filter="wipe(up)">
                                      <p:cBhvr>
                                        <p:cTn id="121" dur="500"/>
                                        <p:tgtEl>
                                          <p:spTgt spid="24607"/>
                                        </p:tgtEl>
                                      </p:cBhvr>
                                    </p:animEffect>
                                  </p:childTnLst>
                                </p:cTn>
                              </p:par>
                            </p:childTnLst>
                          </p:cTn>
                        </p:par>
                        <p:par>
                          <p:cTn id="122" fill="hold">
                            <p:stCondLst>
                              <p:cond delay="500"/>
                            </p:stCondLst>
                            <p:childTnLst>
                              <p:par>
                                <p:cTn id="123" presetID="22" presetClass="entr" presetSubtype="2" fill="hold" grpId="0" nodeType="afterEffect">
                                  <p:stCondLst>
                                    <p:cond delay="0"/>
                                  </p:stCondLst>
                                  <p:childTnLst>
                                    <p:set>
                                      <p:cBhvr>
                                        <p:cTn id="124" dur="1" fill="hold">
                                          <p:stCondLst>
                                            <p:cond delay="0"/>
                                          </p:stCondLst>
                                        </p:cTn>
                                        <p:tgtEl>
                                          <p:spTgt spid="24605"/>
                                        </p:tgtEl>
                                        <p:attrNameLst>
                                          <p:attrName>style.visibility</p:attrName>
                                        </p:attrNameLst>
                                      </p:cBhvr>
                                      <p:to>
                                        <p:strVal val="visible"/>
                                      </p:to>
                                    </p:set>
                                    <p:animEffect transition="in" filter="wipe(right)">
                                      <p:cBhvr>
                                        <p:cTn id="125" dur="500"/>
                                        <p:tgtEl>
                                          <p:spTgt spid="24605"/>
                                        </p:tgtEl>
                                      </p:cBhvr>
                                    </p:animEffect>
                                  </p:childTnLst>
                                </p:cTn>
                              </p:par>
                            </p:childTnLst>
                          </p:cTn>
                        </p:par>
                        <p:par>
                          <p:cTn id="126" fill="hold">
                            <p:stCondLst>
                              <p:cond delay="1000"/>
                            </p:stCondLst>
                            <p:childTnLst>
                              <p:par>
                                <p:cTn id="127" presetID="22" presetClass="entr" presetSubtype="8" fill="hold" grpId="0" nodeType="afterEffect">
                                  <p:stCondLst>
                                    <p:cond delay="0"/>
                                  </p:stCondLst>
                                  <p:childTnLst>
                                    <p:set>
                                      <p:cBhvr>
                                        <p:cTn id="128" dur="1" fill="hold">
                                          <p:stCondLst>
                                            <p:cond delay="0"/>
                                          </p:stCondLst>
                                        </p:cTn>
                                        <p:tgtEl>
                                          <p:spTgt spid="223259"/>
                                        </p:tgtEl>
                                        <p:attrNameLst>
                                          <p:attrName>style.visibility</p:attrName>
                                        </p:attrNameLst>
                                      </p:cBhvr>
                                      <p:to>
                                        <p:strVal val="visible"/>
                                      </p:to>
                                    </p:set>
                                    <p:animEffect transition="in" filter="wipe(left)">
                                      <p:cBhvr>
                                        <p:cTn id="129" dur="500"/>
                                        <p:tgtEl>
                                          <p:spTgt spid="223259"/>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1" fill="hold" grpId="0" nodeType="clickEffect">
                                  <p:stCondLst>
                                    <p:cond delay="0"/>
                                  </p:stCondLst>
                                  <p:childTnLst>
                                    <p:set>
                                      <p:cBhvr>
                                        <p:cTn id="133" dur="1" fill="hold">
                                          <p:stCondLst>
                                            <p:cond delay="0"/>
                                          </p:stCondLst>
                                        </p:cTn>
                                        <p:tgtEl>
                                          <p:spTgt spid="24612"/>
                                        </p:tgtEl>
                                        <p:attrNameLst>
                                          <p:attrName>style.visibility</p:attrName>
                                        </p:attrNameLst>
                                      </p:cBhvr>
                                      <p:to>
                                        <p:strVal val="visible"/>
                                      </p:to>
                                    </p:set>
                                    <p:animEffect transition="in" filter="wipe(up)">
                                      <p:cBhvr>
                                        <p:cTn id="134" dur="500"/>
                                        <p:tgtEl>
                                          <p:spTgt spid="24612"/>
                                        </p:tgtEl>
                                      </p:cBhvr>
                                    </p:animEffect>
                                  </p:childTnLst>
                                </p:cTn>
                              </p:par>
                            </p:childTnLst>
                          </p:cTn>
                        </p:par>
                        <p:par>
                          <p:cTn id="135" fill="hold">
                            <p:stCondLst>
                              <p:cond delay="500"/>
                            </p:stCondLst>
                            <p:childTnLst>
                              <p:par>
                                <p:cTn id="136" presetID="22" presetClass="entr" presetSubtype="8" fill="hold" grpId="0" nodeType="afterEffect">
                                  <p:stCondLst>
                                    <p:cond delay="0"/>
                                  </p:stCondLst>
                                  <p:childTnLst>
                                    <p:set>
                                      <p:cBhvr>
                                        <p:cTn id="137" dur="1" fill="hold">
                                          <p:stCondLst>
                                            <p:cond delay="0"/>
                                          </p:stCondLst>
                                        </p:cTn>
                                        <p:tgtEl>
                                          <p:spTgt spid="24601"/>
                                        </p:tgtEl>
                                        <p:attrNameLst>
                                          <p:attrName>style.visibility</p:attrName>
                                        </p:attrNameLst>
                                      </p:cBhvr>
                                      <p:to>
                                        <p:strVal val="visible"/>
                                      </p:to>
                                    </p:set>
                                    <p:animEffect transition="in" filter="wipe(left)">
                                      <p:cBhvr>
                                        <p:cTn id="138" dur="500"/>
                                        <p:tgtEl>
                                          <p:spTgt spid="24601"/>
                                        </p:tgtEl>
                                      </p:cBhvr>
                                    </p:animEffect>
                                  </p:childTnLst>
                                </p:cTn>
                              </p:par>
                            </p:childTnLst>
                          </p:cTn>
                        </p:par>
                        <p:par>
                          <p:cTn id="139" fill="hold">
                            <p:stCondLst>
                              <p:cond delay="1000"/>
                            </p:stCondLst>
                            <p:childTnLst>
                              <p:par>
                                <p:cTn id="140" presetID="22" presetClass="entr" presetSubtype="8" fill="hold" grpId="0" nodeType="afterEffect">
                                  <p:stCondLst>
                                    <p:cond delay="0"/>
                                  </p:stCondLst>
                                  <p:childTnLst>
                                    <p:set>
                                      <p:cBhvr>
                                        <p:cTn id="141" dur="1" fill="hold">
                                          <p:stCondLst>
                                            <p:cond delay="0"/>
                                          </p:stCondLst>
                                        </p:cTn>
                                        <p:tgtEl>
                                          <p:spTgt spid="223260"/>
                                        </p:tgtEl>
                                        <p:attrNameLst>
                                          <p:attrName>style.visibility</p:attrName>
                                        </p:attrNameLst>
                                      </p:cBhvr>
                                      <p:to>
                                        <p:strVal val="visible"/>
                                      </p:to>
                                    </p:set>
                                    <p:animEffect transition="in" filter="wipe(left)">
                                      <p:cBhvr>
                                        <p:cTn id="142" dur="500"/>
                                        <p:tgtEl>
                                          <p:spTgt spid="223260"/>
                                        </p:tgtEl>
                                      </p:cBhvr>
                                    </p:animEffect>
                                  </p:childTnLst>
                                </p:cTn>
                              </p:par>
                            </p:childTnLst>
                          </p:cTn>
                        </p:par>
                        <p:par>
                          <p:cTn id="143" fill="hold">
                            <p:stCondLst>
                              <p:cond delay="1500"/>
                            </p:stCondLst>
                            <p:childTnLst>
                              <p:par>
                                <p:cTn id="144" presetID="17" presetClass="entr" presetSubtype="10" fill="hold" grpId="0" nodeType="afterEffect">
                                  <p:stCondLst>
                                    <p:cond delay="0"/>
                                  </p:stCondLst>
                                  <p:childTnLst>
                                    <p:set>
                                      <p:cBhvr>
                                        <p:cTn id="145" dur="1" fill="hold">
                                          <p:stCondLst>
                                            <p:cond delay="0"/>
                                          </p:stCondLst>
                                        </p:cTn>
                                        <p:tgtEl>
                                          <p:spTgt spid="24596"/>
                                        </p:tgtEl>
                                        <p:attrNameLst>
                                          <p:attrName>style.visibility</p:attrName>
                                        </p:attrNameLst>
                                      </p:cBhvr>
                                      <p:to>
                                        <p:strVal val="visible"/>
                                      </p:to>
                                    </p:set>
                                    <p:anim calcmode="lin" valueType="num">
                                      <p:cBhvr>
                                        <p:cTn id="146" dur="500" fill="hold"/>
                                        <p:tgtEl>
                                          <p:spTgt spid="24596"/>
                                        </p:tgtEl>
                                        <p:attrNameLst>
                                          <p:attrName>ppt_w</p:attrName>
                                        </p:attrNameLst>
                                      </p:cBhvr>
                                      <p:tavLst>
                                        <p:tav tm="0">
                                          <p:val>
                                            <p:fltVal val="0"/>
                                          </p:val>
                                        </p:tav>
                                        <p:tav tm="100000">
                                          <p:val>
                                            <p:strVal val="#ppt_w"/>
                                          </p:val>
                                        </p:tav>
                                      </p:tavLst>
                                    </p:anim>
                                    <p:anim calcmode="lin" valueType="num">
                                      <p:cBhvr>
                                        <p:cTn id="147" dur="500" fill="hold"/>
                                        <p:tgtEl>
                                          <p:spTgt spid="24596"/>
                                        </p:tgtEl>
                                        <p:attrNameLst>
                                          <p:attrName>ppt_h</p:attrName>
                                        </p:attrNameLst>
                                      </p:cBhvr>
                                      <p:tavLst>
                                        <p:tav tm="0">
                                          <p:val>
                                            <p:strVal val="#ppt_h"/>
                                          </p:val>
                                        </p:tav>
                                        <p:tav tm="100000">
                                          <p:val>
                                            <p:strVal val="#ppt_h"/>
                                          </p:val>
                                        </p:tav>
                                      </p:tavLst>
                                    </p:anim>
                                  </p:childTnLst>
                                </p:cTn>
                              </p:par>
                            </p:childTnLst>
                          </p:cTn>
                        </p:par>
                      </p:childTnLst>
                    </p:cTn>
                  </p:par>
                  <p:par>
                    <p:cTn id="148" fill="hold">
                      <p:stCondLst>
                        <p:cond delay="indefinite"/>
                      </p:stCondLst>
                      <p:childTnLst>
                        <p:par>
                          <p:cTn id="149" fill="hold">
                            <p:stCondLst>
                              <p:cond delay="0"/>
                            </p:stCondLst>
                            <p:childTnLst>
                              <p:par>
                                <p:cTn id="150" presetID="22" presetClass="entr" presetSubtype="8" fill="hold" grpId="0" nodeType="clickEffect">
                                  <p:stCondLst>
                                    <p:cond delay="0"/>
                                  </p:stCondLst>
                                  <p:childTnLst>
                                    <p:set>
                                      <p:cBhvr>
                                        <p:cTn id="151" dur="1" fill="hold">
                                          <p:stCondLst>
                                            <p:cond delay="0"/>
                                          </p:stCondLst>
                                        </p:cTn>
                                        <p:tgtEl>
                                          <p:spTgt spid="223272"/>
                                        </p:tgtEl>
                                        <p:attrNameLst>
                                          <p:attrName>style.visibility</p:attrName>
                                        </p:attrNameLst>
                                      </p:cBhvr>
                                      <p:to>
                                        <p:strVal val="visible"/>
                                      </p:to>
                                    </p:set>
                                    <p:animEffect transition="in" filter="wipe(left)">
                                      <p:cBhvr>
                                        <p:cTn id="152" dur="500"/>
                                        <p:tgtEl>
                                          <p:spTgt spid="223272"/>
                                        </p:tgtEl>
                                      </p:cBhvr>
                                    </p:animEffect>
                                  </p:childTnLst>
                                </p:cTn>
                              </p:par>
                            </p:childTnLst>
                          </p:cTn>
                        </p:par>
                        <p:par>
                          <p:cTn id="153" fill="hold">
                            <p:stCondLst>
                              <p:cond delay="500"/>
                            </p:stCondLst>
                            <p:childTnLst>
                              <p:par>
                                <p:cTn id="154" presetID="23" presetClass="entr" presetSubtype="528" fill="hold" grpId="0" nodeType="afterEffect">
                                  <p:stCondLst>
                                    <p:cond delay="0"/>
                                  </p:stCondLst>
                                  <p:childTnLst>
                                    <p:set>
                                      <p:cBhvr>
                                        <p:cTn id="155" dur="1" fill="hold">
                                          <p:stCondLst>
                                            <p:cond delay="0"/>
                                          </p:stCondLst>
                                        </p:cTn>
                                        <p:tgtEl>
                                          <p:spTgt spid="24615"/>
                                        </p:tgtEl>
                                        <p:attrNameLst>
                                          <p:attrName>style.visibility</p:attrName>
                                        </p:attrNameLst>
                                      </p:cBhvr>
                                      <p:to>
                                        <p:strVal val="visible"/>
                                      </p:to>
                                    </p:set>
                                    <p:anim calcmode="lin" valueType="num">
                                      <p:cBhvr>
                                        <p:cTn id="156" dur="500" fill="hold"/>
                                        <p:tgtEl>
                                          <p:spTgt spid="24615"/>
                                        </p:tgtEl>
                                        <p:attrNameLst>
                                          <p:attrName>ppt_w</p:attrName>
                                        </p:attrNameLst>
                                      </p:cBhvr>
                                      <p:tavLst>
                                        <p:tav tm="0">
                                          <p:val>
                                            <p:fltVal val="0"/>
                                          </p:val>
                                        </p:tav>
                                        <p:tav tm="100000">
                                          <p:val>
                                            <p:strVal val="#ppt_w"/>
                                          </p:val>
                                        </p:tav>
                                      </p:tavLst>
                                    </p:anim>
                                    <p:anim calcmode="lin" valueType="num">
                                      <p:cBhvr>
                                        <p:cTn id="157" dur="500" fill="hold"/>
                                        <p:tgtEl>
                                          <p:spTgt spid="24615"/>
                                        </p:tgtEl>
                                        <p:attrNameLst>
                                          <p:attrName>ppt_h</p:attrName>
                                        </p:attrNameLst>
                                      </p:cBhvr>
                                      <p:tavLst>
                                        <p:tav tm="0">
                                          <p:val>
                                            <p:fltVal val="0"/>
                                          </p:val>
                                        </p:tav>
                                        <p:tav tm="100000">
                                          <p:val>
                                            <p:strVal val="#ppt_h"/>
                                          </p:val>
                                        </p:tav>
                                      </p:tavLst>
                                    </p:anim>
                                    <p:anim calcmode="lin" valueType="num">
                                      <p:cBhvr>
                                        <p:cTn id="158" dur="500" fill="hold"/>
                                        <p:tgtEl>
                                          <p:spTgt spid="24615"/>
                                        </p:tgtEl>
                                        <p:attrNameLst>
                                          <p:attrName>ppt_x</p:attrName>
                                        </p:attrNameLst>
                                      </p:cBhvr>
                                      <p:tavLst>
                                        <p:tav tm="0">
                                          <p:val>
                                            <p:fltVal val="0.5"/>
                                          </p:val>
                                        </p:tav>
                                        <p:tav tm="100000">
                                          <p:val>
                                            <p:strVal val="#ppt_x"/>
                                          </p:val>
                                        </p:tav>
                                      </p:tavLst>
                                    </p:anim>
                                    <p:anim calcmode="lin" valueType="num">
                                      <p:cBhvr>
                                        <p:cTn id="159" dur="500" fill="hold"/>
                                        <p:tgtEl>
                                          <p:spTgt spid="2461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nimBg="1"/>
      <p:bldP spid="24580" grpId="0" animBg="1"/>
      <p:bldP spid="24581" grpId="0" autoUpdateAnimBg="0"/>
      <p:bldP spid="24582" grpId="0" animBg="1"/>
      <p:bldP spid="24583" grpId="0" animBg="1" autoUpdateAnimBg="0"/>
      <p:bldP spid="24584" grpId="0" animBg="1"/>
      <p:bldP spid="24585" grpId="0" autoUpdateAnimBg="0"/>
      <p:bldP spid="223243" grpId="0" animBg="1" autoUpdateAnimBg="0"/>
      <p:bldP spid="24587" grpId="0" animBg="1"/>
      <p:bldP spid="24588" grpId="0" animBg="1"/>
      <p:bldP spid="223246" grpId="0" animBg="1" autoUpdateAnimBg="0"/>
      <p:bldP spid="24590" grpId="0" animBg="1"/>
      <p:bldP spid="223256" grpId="0" animBg="1" autoUpdateAnimBg="0"/>
      <p:bldP spid="223257" grpId="0" animBg="1" autoUpdateAnimBg="0"/>
      <p:bldP spid="223258" grpId="0" animBg="1" autoUpdateAnimBg="0"/>
      <p:bldP spid="223259" grpId="0" animBg="1" autoUpdateAnimBg="0"/>
      <p:bldP spid="223260" grpId="0" animBg="1" autoUpdateAnimBg="0"/>
      <p:bldP spid="24596" grpId="0" animBg="1"/>
      <p:bldP spid="24597" grpId="0" animBg="1"/>
      <p:bldP spid="24598" grpId="0" animBg="1"/>
      <p:bldP spid="24599" grpId="0" animBg="1"/>
      <p:bldP spid="24600" grpId="0" animBg="1"/>
      <p:bldP spid="24601" grpId="0" animBg="1"/>
      <p:bldP spid="24602" grpId="0" animBg="1"/>
      <p:bldP spid="24603" grpId="0" animBg="1"/>
      <p:bldP spid="24604" grpId="0" animBg="1"/>
      <p:bldP spid="24605" grpId="0" animBg="1"/>
      <p:bldP spid="223272" grpId="0" animBg="1" autoUpdateAnimBg="0"/>
      <p:bldP spid="24607" grpId="0" animBg="1"/>
      <p:bldP spid="24608" grpId="0" animBg="1"/>
      <p:bldP spid="24609" grpId="0" animBg="1"/>
      <p:bldP spid="24610" grpId="0" animBg="1"/>
      <p:bldP spid="24611" grpId="0" animBg="1"/>
      <p:bldP spid="24612" grpId="0" animBg="1"/>
      <p:bldP spid="24615"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42"/>
          <p:cNvSpPr>
            <a:spLocks noChangeArrowheads="1"/>
          </p:cNvSpPr>
          <p:nvPr/>
        </p:nvSpPr>
        <p:spPr bwMode="auto">
          <a:xfrm>
            <a:off x="2057400" y="1828800"/>
            <a:ext cx="4267200" cy="1524000"/>
          </a:xfrm>
          <a:prstGeom prst="rect">
            <a:avLst/>
          </a:prstGeom>
          <a:solidFill>
            <a:srgbClr val="FFFFC5"/>
          </a:solidFill>
          <a:ln w="12700">
            <a:solidFill>
              <a:schemeClr val="tx1"/>
            </a:solidFill>
            <a:miter lim="800000"/>
            <a:headEnd/>
            <a:tailEnd/>
          </a:ln>
        </p:spPr>
        <p:txBody>
          <a:bodyPr anchor="ctr">
            <a:spAutoFit/>
          </a:bodyPr>
          <a:lstStyle/>
          <a:p>
            <a:pPr eaLnBrk="1" hangingPunct="1"/>
            <a:endParaRPr lang="de-DE"/>
          </a:p>
        </p:txBody>
      </p:sp>
      <p:sp>
        <p:nvSpPr>
          <p:cNvPr id="25605" name="Rectangle 41"/>
          <p:cNvSpPr>
            <a:spLocks noChangeArrowheads="1"/>
          </p:cNvSpPr>
          <p:nvPr/>
        </p:nvSpPr>
        <p:spPr bwMode="auto">
          <a:xfrm>
            <a:off x="2057400" y="3429000"/>
            <a:ext cx="4343400" cy="2286000"/>
          </a:xfrm>
          <a:prstGeom prst="rect">
            <a:avLst/>
          </a:prstGeom>
          <a:solidFill>
            <a:srgbClr val="D7FFFF"/>
          </a:solidFill>
          <a:ln w="12700">
            <a:solidFill>
              <a:schemeClr val="tx1"/>
            </a:solidFill>
            <a:miter lim="800000"/>
            <a:headEnd/>
            <a:tailEnd/>
          </a:ln>
        </p:spPr>
        <p:txBody>
          <a:bodyPr anchor="ctr">
            <a:spAutoFit/>
          </a:bodyPr>
          <a:lstStyle/>
          <a:p>
            <a:pPr eaLnBrk="1" hangingPunct="1"/>
            <a:endParaRPr lang="de-DE"/>
          </a:p>
        </p:txBody>
      </p:sp>
      <p:sp>
        <p:nvSpPr>
          <p:cNvPr id="25606" name="Line 2"/>
          <p:cNvSpPr>
            <a:spLocks noChangeShapeType="1"/>
          </p:cNvSpPr>
          <p:nvPr/>
        </p:nvSpPr>
        <p:spPr bwMode="auto">
          <a:xfrm>
            <a:off x="457200" y="990600"/>
            <a:ext cx="2378075" cy="0"/>
          </a:xfrm>
          <a:prstGeom prst="line">
            <a:avLst/>
          </a:prstGeom>
          <a:noFill/>
          <a:ln w="98425">
            <a:solidFill>
              <a:schemeClr val="tx1"/>
            </a:solidFill>
            <a:round/>
            <a:headEnd/>
            <a:tailEnd type="triangle" w="med" len="med"/>
          </a:ln>
        </p:spPr>
        <p:txBody>
          <a:bodyPr/>
          <a:lstStyle/>
          <a:p>
            <a:endParaRPr lang="de-DE"/>
          </a:p>
        </p:txBody>
      </p:sp>
      <p:sp>
        <p:nvSpPr>
          <p:cNvPr id="25607" name="Line 3"/>
          <p:cNvSpPr>
            <a:spLocks noChangeShapeType="1"/>
          </p:cNvSpPr>
          <p:nvPr/>
        </p:nvSpPr>
        <p:spPr bwMode="auto">
          <a:xfrm>
            <a:off x="5181600" y="1066800"/>
            <a:ext cx="1600200" cy="0"/>
          </a:xfrm>
          <a:prstGeom prst="line">
            <a:avLst/>
          </a:prstGeom>
          <a:noFill/>
          <a:ln w="98425">
            <a:solidFill>
              <a:schemeClr val="tx1"/>
            </a:solidFill>
            <a:round/>
            <a:headEnd/>
            <a:tailEnd type="triangle" w="med" len="med"/>
          </a:ln>
        </p:spPr>
        <p:txBody>
          <a:bodyPr/>
          <a:lstStyle/>
          <a:p>
            <a:endParaRPr lang="de-DE"/>
          </a:p>
        </p:txBody>
      </p:sp>
      <p:graphicFrame>
        <p:nvGraphicFramePr>
          <p:cNvPr id="25602" name="Object 55"/>
          <p:cNvGraphicFramePr>
            <a:graphicFrameLocks noChangeAspect="1"/>
          </p:cNvGraphicFramePr>
          <p:nvPr/>
        </p:nvGraphicFramePr>
        <p:xfrm>
          <a:off x="2819400" y="220663"/>
          <a:ext cx="2362200" cy="1466850"/>
        </p:xfrm>
        <a:graphic>
          <a:graphicData uri="http://schemas.openxmlformats.org/presentationml/2006/ole">
            <p:oleObj spid="_x0000_s25602" name="Paint Shop Pro Image" r:id="rId4" imgW="2370732" imgH="1668745" progId="">
              <p:embed/>
            </p:oleObj>
          </a:graphicData>
        </a:graphic>
      </p:graphicFrame>
      <p:sp>
        <p:nvSpPr>
          <p:cNvPr id="25608" name="Text Box 57"/>
          <p:cNvSpPr txBox="1">
            <a:spLocks noChangeArrowheads="1"/>
          </p:cNvSpPr>
          <p:nvPr/>
        </p:nvSpPr>
        <p:spPr bwMode="auto">
          <a:xfrm>
            <a:off x="2819400" y="304800"/>
            <a:ext cx="1371600" cy="266700"/>
          </a:xfrm>
          <a:prstGeom prst="rect">
            <a:avLst/>
          </a:prstGeom>
          <a:noFill/>
          <a:ln w="12700">
            <a:noFill/>
            <a:miter lim="800000"/>
            <a:headEnd/>
            <a:tailEnd/>
          </a:ln>
        </p:spPr>
        <p:txBody>
          <a:bodyPr anchor="ctr" anchorCtr="1"/>
          <a:lstStyle/>
          <a:p>
            <a:pPr eaLnBrk="1" hangingPunct="1">
              <a:spcBef>
                <a:spcPct val="0"/>
              </a:spcBef>
            </a:pPr>
            <a:r>
              <a:rPr lang="de-DE" b="0"/>
              <a:t>Unternehmen</a:t>
            </a:r>
          </a:p>
        </p:txBody>
      </p:sp>
      <p:sp>
        <p:nvSpPr>
          <p:cNvPr id="25609" name="Line 3"/>
          <p:cNvSpPr>
            <a:spLocks noChangeShapeType="1"/>
          </p:cNvSpPr>
          <p:nvPr/>
        </p:nvSpPr>
        <p:spPr bwMode="auto">
          <a:xfrm>
            <a:off x="7848600" y="1066800"/>
            <a:ext cx="990600" cy="0"/>
          </a:xfrm>
          <a:prstGeom prst="line">
            <a:avLst/>
          </a:prstGeom>
          <a:noFill/>
          <a:ln w="98425">
            <a:solidFill>
              <a:schemeClr val="tx1"/>
            </a:solidFill>
            <a:prstDash val="sysDot"/>
            <a:round/>
            <a:headEnd/>
            <a:tailEnd type="triangle" w="med" len="med"/>
          </a:ln>
        </p:spPr>
        <p:txBody>
          <a:bodyPr/>
          <a:lstStyle/>
          <a:p>
            <a:endParaRPr lang="de-DE"/>
          </a:p>
        </p:txBody>
      </p:sp>
      <p:sp>
        <p:nvSpPr>
          <p:cNvPr id="25610" name="Rectangle 12"/>
          <p:cNvSpPr>
            <a:spLocks noChangeArrowheads="1"/>
          </p:cNvSpPr>
          <p:nvPr/>
        </p:nvSpPr>
        <p:spPr bwMode="auto">
          <a:xfrm>
            <a:off x="6781800" y="609600"/>
            <a:ext cx="990600" cy="914400"/>
          </a:xfrm>
          <a:prstGeom prst="rect">
            <a:avLst/>
          </a:prstGeom>
          <a:solidFill>
            <a:srgbClr val="BDDEFF"/>
          </a:solidFill>
          <a:ln w="19050">
            <a:solidFill>
              <a:schemeClr val="tx1"/>
            </a:solidFill>
            <a:miter lim="800000"/>
            <a:headEnd/>
            <a:tailEnd/>
          </a:ln>
        </p:spPr>
        <p:txBody>
          <a:bodyPr anchor="ctr"/>
          <a:lstStyle/>
          <a:p>
            <a:pPr eaLnBrk="1" hangingPunct="1">
              <a:spcBef>
                <a:spcPct val="0"/>
              </a:spcBef>
            </a:pPr>
            <a:endParaRPr lang="de-DE" sz="2400" b="0">
              <a:latin typeface="Times New Roman" pitchFamily="18" charset="0"/>
            </a:endParaRPr>
          </a:p>
        </p:txBody>
      </p:sp>
      <p:sp>
        <p:nvSpPr>
          <p:cNvPr id="25611" name="Line 8"/>
          <p:cNvSpPr>
            <a:spLocks noChangeShapeType="1"/>
          </p:cNvSpPr>
          <p:nvPr/>
        </p:nvSpPr>
        <p:spPr bwMode="auto">
          <a:xfrm flipV="1">
            <a:off x="6781800" y="609600"/>
            <a:ext cx="990600" cy="914400"/>
          </a:xfrm>
          <a:prstGeom prst="line">
            <a:avLst/>
          </a:prstGeom>
          <a:noFill/>
          <a:ln w="25400">
            <a:solidFill>
              <a:schemeClr val="tx1"/>
            </a:solidFill>
            <a:round/>
            <a:headEnd/>
            <a:tailEnd/>
          </a:ln>
        </p:spPr>
        <p:txBody>
          <a:bodyPr anchor="ctr" anchorCtr="1">
            <a:spAutoFit/>
          </a:bodyPr>
          <a:lstStyle/>
          <a:p>
            <a:endParaRPr lang="de-DE"/>
          </a:p>
        </p:txBody>
      </p:sp>
      <p:sp>
        <p:nvSpPr>
          <p:cNvPr id="25612" name="Text Box 9"/>
          <p:cNvSpPr txBox="1">
            <a:spLocks noChangeArrowheads="1"/>
          </p:cNvSpPr>
          <p:nvPr/>
        </p:nvSpPr>
        <p:spPr bwMode="auto">
          <a:xfrm>
            <a:off x="6477000" y="92075"/>
            <a:ext cx="2209800" cy="517525"/>
          </a:xfrm>
          <a:prstGeom prst="rect">
            <a:avLst/>
          </a:prstGeom>
          <a:noFill/>
          <a:ln w="9525">
            <a:noFill/>
            <a:miter lim="800000"/>
            <a:headEnd/>
            <a:tailEnd/>
          </a:ln>
        </p:spPr>
        <p:txBody>
          <a:bodyPr anchorCtr="1">
            <a:spAutoFit/>
          </a:bodyPr>
          <a:lstStyle/>
          <a:p>
            <a:pPr eaLnBrk="1" hangingPunct="1">
              <a:spcBef>
                <a:spcPct val="0"/>
              </a:spcBef>
            </a:pPr>
            <a:r>
              <a:rPr lang="de-DE" b="0"/>
              <a:t>Markt (Leistungsverwertung)</a:t>
            </a:r>
          </a:p>
        </p:txBody>
      </p:sp>
      <p:sp>
        <p:nvSpPr>
          <p:cNvPr id="224266" name="Text Box 13"/>
          <p:cNvSpPr txBox="1">
            <a:spLocks noChangeArrowheads="1"/>
          </p:cNvSpPr>
          <p:nvPr/>
        </p:nvSpPr>
        <p:spPr bwMode="auto">
          <a:xfrm>
            <a:off x="2438400" y="2209800"/>
            <a:ext cx="3581400" cy="990600"/>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sz="2000"/>
              <a:t>Betriebsergebnis</a:t>
            </a:r>
            <a:endParaRPr lang="de-DE" sz="1600">
              <a:latin typeface="Times New Roman" pitchFamily="18" charset="0"/>
            </a:endParaRPr>
          </a:p>
        </p:txBody>
      </p:sp>
      <p:sp>
        <p:nvSpPr>
          <p:cNvPr id="25614" name="Line 39"/>
          <p:cNvSpPr>
            <a:spLocks noChangeShapeType="1"/>
          </p:cNvSpPr>
          <p:nvPr/>
        </p:nvSpPr>
        <p:spPr bwMode="auto">
          <a:xfrm>
            <a:off x="6019800" y="2362200"/>
            <a:ext cx="1371600" cy="0"/>
          </a:xfrm>
          <a:prstGeom prst="line">
            <a:avLst/>
          </a:prstGeom>
          <a:noFill/>
          <a:ln w="38100">
            <a:solidFill>
              <a:srgbClr val="FF0000"/>
            </a:solidFill>
            <a:round/>
            <a:headEnd type="triangle" w="med" len="med"/>
            <a:tailEnd/>
          </a:ln>
        </p:spPr>
        <p:txBody>
          <a:bodyPr>
            <a:spAutoFit/>
          </a:bodyPr>
          <a:lstStyle/>
          <a:p>
            <a:endParaRPr lang="de-DE"/>
          </a:p>
        </p:txBody>
      </p:sp>
      <p:sp>
        <p:nvSpPr>
          <p:cNvPr id="25615" name="Line 14"/>
          <p:cNvSpPr>
            <a:spLocks noChangeShapeType="1"/>
          </p:cNvSpPr>
          <p:nvPr/>
        </p:nvSpPr>
        <p:spPr bwMode="auto">
          <a:xfrm>
            <a:off x="7391400" y="1371600"/>
            <a:ext cx="0" cy="990600"/>
          </a:xfrm>
          <a:prstGeom prst="line">
            <a:avLst/>
          </a:prstGeom>
          <a:noFill/>
          <a:ln w="38100">
            <a:solidFill>
              <a:srgbClr val="FF0000"/>
            </a:solidFill>
            <a:round/>
            <a:headEnd/>
            <a:tailEnd/>
          </a:ln>
        </p:spPr>
        <p:txBody>
          <a:bodyPr>
            <a:spAutoFit/>
          </a:bodyPr>
          <a:lstStyle/>
          <a:p>
            <a:endParaRPr lang="de-DE"/>
          </a:p>
        </p:txBody>
      </p:sp>
      <p:sp>
        <p:nvSpPr>
          <p:cNvPr id="224269" name="Text Box 13"/>
          <p:cNvSpPr txBox="1">
            <a:spLocks noChangeArrowheads="1"/>
          </p:cNvSpPr>
          <p:nvPr/>
        </p:nvSpPr>
        <p:spPr bwMode="auto">
          <a:xfrm>
            <a:off x="2362200" y="3886200"/>
            <a:ext cx="3810000" cy="533400"/>
          </a:xfrm>
          <a:prstGeom prst="rect">
            <a:avLst/>
          </a:prstGeom>
          <a:solidFill>
            <a:srgbClr val="FAF1CE"/>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Finanzerträge </a:t>
            </a:r>
            <a:r>
              <a:rPr lang="de-DE" sz="1200"/>
              <a:t>(Erträge</a:t>
            </a:r>
            <a:r>
              <a:rPr lang="de-DE"/>
              <a:t> </a:t>
            </a:r>
            <a:r>
              <a:rPr lang="de-DE" sz="1200"/>
              <a:t>aus Beteiligungen, Er-träge aus anderen Wertpapieren, Zinserträge)</a:t>
            </a:r>
            <a:endParaRPr lang="de-DE" sz="2400" b="0">
              <a:latin typeface="Times New Roman" pitchFamily="18" charset="0"/>
            </a:endParaRPr>
          </a:p>
        </p:txBody>
      </p:sp>
      <p:sp>
        <p:nvSpPr>
          <p:cNvPr id="224271" name="Text Box 13"/>
          <p:cNvSpPr txBox="1">
            <a:spLocks noChangeArrowheads="1"/>
          </p:cNvSpPr>
          <p:nvPr/>
        </p:nvSpPr>
        <p:spPr bwMode="auto">
          <a:xfrm>
            <a:off x="2362200" y="4495800"/>
            <a:ext cx="3810000" cy="533400"/>
          </a:xfrm>
          <a:prstGeom prst="rect">
            <a:avLst/>
          </a:prstGeom>
          <a:solidFill>
            <a:srgbClr val="F1F1F1"/>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Finanzaufwendungen </a:t>
            </a:r>
            <a:r>
              <a:rPr lang="de-DE" sz="1200"/>
              <a:t>(Abschreibungen</a:t>
            </a:r>
            <a:r>
              <a:rPr lang="de-DE"/>
              <a:t> </a:t>
            </a:r>
            <a:r>
              <a:rPr lang="de-DE" sz="1200"/>
              <a:t>auf  Finanzanlagen, Zinsaufwendungen)</a:t>
            </a:r>
          </a:p>
        </p:txBody>
      </p:sp>
      <p:sp>
        <p:nvSpPr>
          <p:cNvPr id="224273" name="Text Box 13"/>
          <p:cNvSpPr txBox="1">
            <a:spLocks noChangeArrowheads="1"/>
          </p:cNvSpPr>
          <p:nvPr/>
        </p:nvSpPr>
        <p:spPr bwMode="auto">
          <a:xfrm>
            <a:off x="2362200" y="5181600"/>
            <a:ext cx="3810000" cy="381000"/>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sz="1800"/>
              <a:t>= Finanzergebnis</a:t>
            </a:r>
          </a:p>
        </p:txBody>
      </p:sp>
      <p:sp>
        <p:nvSpPr>
          <p:cNvPr id="25619" name="Line 14"/>
          <p:cNvSpPr>
            <a:spLocks noChangeShapeType="1"/>
          </p:cNvSpPr>
          <p:nvPr/>
        </p:nvSpPr>
        <p:spPr bwMode="auto">
          <a:xfrm>
            <a:off x="1600200" y="1066800"/>
            <a:ext cx="0" cy="1371600"/>
          </a:xfrm>
          <a:prstGeom prst="line">
            <a:avLst/>
          </a:prstGeom>
          <a:noFill/>
          <a:ln w="28575">
            <a:solidFill>
              <a:srgbClr val="0000FF"/>
            </a:solidFill>
            <a:round/>
            <a:headEnd/>
            <a:tailEnd/>
          </a:ln>
        </p:spPr>
        <p:txBody>
          <a:bodyPr>
            <a:spAutoFit/>
          </a:bodyPr>
          <a:lstStyle/>
          <a:p>
            <a:endParaRPr lang="de-DE"/>
          </a:p>
        </p:txBody>
      </p:sp>
      <p:sp>
        <p:nvSpPr>
          <p:cNvPr id="25620" name="Line 14"/>
          <p:cNvSpPr>
            <a:spLocks noChangeShapeType="1"/>
          </p:cNvSpPr>
          <p:nvPr/>
        </p:nvSpPr>
        <p:spPr bwMode="auto">
          <a:xfrm>
            <a:off x="1600200" y="2438400"/>
            <a:ext cx="838200" cy="0"/>
          </a:xfrm>
          <a:prstGeom prst="line">
            <a:avLst/>
          </a:prstGeom>
          <a:noFill/>
          <a:ln w="28575">
            <a:solidFill>
              <a:srgbClr val="0000FF"/>
            </a:solidFill>
            <a:round/>
            <a:headEnd/>
            <a:tailEnd type="triangle" w="med" len="med"/>
          </a:ln>
        </p:spPr>
        <p:txBody>
          <a:bodyPr>
            <a:spAutoFit/>
          </a:bodyPr>
          <a:lstStyle/>
          <a:p>
            <a:endParaRPr lang="de-DE"/>
          </a:p>
        </p:txBody>
      </p:sp>
      <p:sp>
        <p:nvSpPr>
          <p:cNvPr id="25621" name="Line 14"/>
          <p:cNvSpPr>
            <a:spLocks noChangeShapeType="1"/>
          </p:cNvSpPr>
          <p:nvPr/>
        </p:nvSpPr>
        <p:spPr bwMode="auto">
          <a:xfrm>
            <a:off x="1752600" y="1524000"/>
            <a:ext cx="0" cy="1143000"/>
          </a:xfrm>
          <a:prstGeom prst="line">
            <a:avLst/>
          </a:prstGeom>
          <a:noFill/>
          <a:ln w="28575">
            <a:solidFill>
              <a:srgbClr val="0000FF"/>
            </a:solidFill>
            <a:round/>
            <a:headEnd/>
            <a:tailEnd/>
          </a:ln>
        </p:spPr>
        <p:txBody>
          <a:bodyPr>
            <a:spAutoFit/>
          </a:bodyPr>
          <a:lstStyle/>
          <a:p>
            <a:endParaRPr lang="de-DE"/>
          </a:p>
        </p:txBody>
      </p:sp>
      <p:sp>
        <p:nvSpPr>
          <p:cNvPr id="25622" name="Line 14"/>
          <p:cNvSpPr>
            <a:spLocks noChangeShapeType="1"/>
          </p:cNvSpPr>
          <p:nvPr/>
        </p:nvSpPr>
        <p:spPr bwMode="auto">
          <a:xfrm>
            <a:off x="1752600" y="2667000"/>
            <a:ext cx="685800" cy="0"/>
          </a:xfrm>
          <a:prstGeom prst="line">
            <a:avLst/>
          </a:prstGeom>
          <a:noFill/>
          <a:ln w="28575">
            <a:solidFill>
              <a:srgbClr val="0000FF"/>
            </a:solidFill>
            <a:round/>
            <a:headEnd/>
            <a:tailEnd type="triangle" w="med" len="med"/>
          </a:ln>
        </p:spPr>
        <p:txBody>
          <a:bodyPr>
            <a:spAutoFit/>
          </a:bodyPr>
          <a:lstStyle/>
          <a:p>
            <a:endParaRPr lang="de-DE"/>
          </a:p>
        </p:txBody>
      </p:sp>
      <p:sp>
        <p:nvSpPr>
          <p:cNvPr id="25623" name="Line 14"/>
          <p:cNvSpPr>
            <a:spLocks noChangeShapeType="1"/>
          </p:cNvSpPr>
          <p:nvPr/>
        </p:nvSpPr>
        <p:spPr bwMode="auto">
          <a:xfrm>
            <a:off x="1447800" y="6172200"/>
            <a:ext cx="609600" cy="0"/>
          </a:xfrm>
          <a:prstGeom prst="line">
            <a:avLst/>
          </a:prstGeom>
          <a:noFill/>
          <a:ln w="57150">
            <a:solidFill>
              <a:srgbClr val="008000"/>
            </a:solidFill>
            <a:round/>
            <a:headEnd/>
            <a:tailEnd type="triangle" w="med" len="med"/>
          </a:ln>
        </p:spPr>
        <p:txBody>
          <a:bodyPr>
            <a:spAutoFit/>
          </a:bodyPr>
          <a:lstStyle/>
          <a:p>
            <a:endParaRPr lang="de-DE"/>
          </a:p>
        </p:txBody>
      </p:sp>
      <p:sp>
        <p:nvSpPr>
          <p:cNvPr id="25624" name="Line 14"/>
          <p:cNvSpPr>
            <a:spLocks noChangeShapeType="1"/>
          </p:cNvSpPr>
          <p:nvPr/>
        </p:nvSpPr>
        <p:spPr bwMode="auto">
          <a:xfrm flipH="1">
            <a:off x="6019800" y="2971800"/>
            <a:ext cx="914400" cy="0"/>
          </a:xfrm>
          <a:prstGeom prst="line">
            <a:avLst/>
          </a:prstGeom>
          <a:noFill/>
          <a:ln w="19050">
            <a:solidFill>
              <a:srgbClr val="0000FF"/>
            </a:solidFill>
            <a:prstDash val="sysDot"/>
            <a:round/>
            <a:headEnd/>
            <a:tailEnd type="triangle" w="med" len="med"/>
          </a:ln>
        </p:spPr>
        <p:txBody>
          <a:bodyPr>
            <a:spAutoFit/>
          </a:bodyPr>
          <a:lstStyle/>
          <a:p>
            <a:endParaRPr lang="de-DE"/>
          </a:p>
        </p:txBody>
      </p:sp>
      <p:sp>
        <p:nvSpPr>
          <p:cNvPr id="25625" name="Line 14"/>
          <p:cNvSpPr>
            <a:spLocks noChangeShapeType="1"/>
          </p:cNvSpPr>
          <p:nvPr/>
        </p:nvSpPr>
        <p:spPr bwMode="auto">
          <a:xfrm flipV="1">
            <a:off x="1752600" y="1524000"/>
            <a:ext cx="1600200" cy="0"/>
          </a:xfrm>
          <a:prstGeom prst="line">
            <a:avLst/>
          </a:prstGeom>
          <a:noFill/>
          <a:ln w="28575">
            <a:solidFill>
              <a:srgbClr val="0000FF"/>
            </a:solidFill>
            <a:round/>
            <a:headEnd/>
            <a:tailEnd/>
          </a:ln>
        </p:spPr>
        <p:txBody>
          <a:bodyPr>
            <a:spAutoFit/>
          </a:bodyPr>
          <a:lstStyle/>
          <a:p>
            <a:endParaRPr lang="de-DE"/>
          </a:p>
        </p:txBody>
      </p:sp>
      <p:sp>
        <p:nvSpPr>
          <p:cNvPr id="25626" name="Line 14"/>
          <p:cNvSpPr>
            <a:spLocks noChangeShapeType="1"/>
          </p:cNvSpPr>
          <p:nvPr/>
        </p:nvSpPr>
        <p:spPr bwMode="auto">
          <a:xfrm>
            <a:off x="6019800" y="2667000"/>
            <a:ext cx="1524000" cy="0"/>
          </a:xfrm>
          <a:prstGeom prst="line">
            <a:avLst/>
          </a:prstGeom>
          <a:noFill/>
          <a:ln w="19050">
            <a:solidFill>
              <a:srgbClr val="FF0000"/>
            </a:solidFill>
            <a:round/>
            <a:headEnd type="triangle" w="med" len="med"/>
            <a:tailEnd/>
          </a:ln>
        </p:spPr>
        <p:txBody>
          <a:bodyPr>
            <a:spAutoFit/>
          </a:bodyPr>
          <a:lstStyle/>
          <a:p>
            <a:endParaRPr lang="de-DE"/>
          </a:p>
        </p:txBody>
      </p:sp>
      <p:sp>
        <p:nvSpPr>
          <p:cNvPr id="224286" name="Text Box 13"/>
          <p:cNvSpPr txBox="1">
            <a:spLocks noChangeArrowheads="1"/>
          </p:cNvSpPr>
          <p:nvPr/>
        </p:nvSpPr>
        <p:spPr bwMode="auto">
          <a:xfrm>
            <a:off x="2057400" y="5943600"/>
            <a:ext cx="4343400" cy="609600"/>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Ergebnis der gewöhnlichen Geschäftstätigkeit</a:t>
            </a:r>
          </a:p>
        </p:txBody>
      </p:sp>
      <p:sp>
        <p:nvSpPr>
          <p:cNvPr id="25628" name="Line 14"/>
          <p:cNvSpPr>
            <a:spLocks noChangeShapeType="1"/>
          </p:cNvSpPr>
          <p:nvPr/>
        </p:nvSpPr>
        <p:spPr bwMode="auto">
          <a:xfrm flipV="1">
            <a:off x="7543800" y="1371600"/>
            <a:ext cx="0" cy="1295400"/>
          </a:xfrm>
          <a:prstGeom prst="line">
            <a:avLst/>
          </a:prstGeom>
          <a:noFill/>
          <a:ln w="19050">
            <a:solidFill>
              <a:srgbClr val="FF0000"/>
            </a:solidFill>
            <a:round/>
            <a:headEnd/>
            <a:tailEnd/>
          </a:ln>
        </p:spPr>
        <p:txBody>
          <a:bodyPr>
            <a:spAutoFit/>
          </a:bodyPr>
          <a:lstStyle/>
          <a:p>
            <a:endParaRPr lang="de-DE"/>
          </a:p>
        </p:txBody>
      </p:sp>
      <p:sp>
        <p:nvSpPr>
          <p:cNvPr id="25629" name="Line 14"/>
          <p:cNvSpPr>
            <a:spLocks noChangeShapeType="1"/>
          </p:cNvSpPr>
          <p:nvPr/>
        </p:nvSpPr>
        <p:spPr bwMode="auto">
          <a:xfrm>
            <a:off x="6934200" y="990600"/>
            <a:ext cx="0" cy="1981200"/>
          </a:xfrm>
          <a:prstGeom prst="line">
            <a:avLst/>
          </a:prstGeom>
          <a:noFill/>
          <a:ln w="19050">
            <a:solidFill>
              <a:srgbClr val="0000FF"/>
            </a:solidFill>
            <a:prstDash val="sysDot"/>
            <a:round/>
            <a:headEnd/>
            <a:tailEnd/>
          </a:ln>
        </p:spPr>
        <p:txBody>
          <a:bodyPr>
            <a:spAutoFit/>
          </a:bodyPr>
          <a:lstStyle/>
          <a:p>
            <a:endParaRPr lang="de-DE"/>
          </a:p>
        </p:txBody>
      </p:sp>
      <p:sp>
        <p:nvSpPr>
          <p:cNvPr id="25630" name="Line 14"/>
          <p:cNvSpPr>
            <a:spLocks noChangeShapeType="1"/>
          </p:cNvSpPr>
          <p:nvPr/>
        </p:nvSpPr>
        <p:spPr bwMode="auto">
          <a:xfrm flipH="1" flipV="1">
            <a:off x="4953000" y="1371600"/>
            <a:ext cx="1752600" cy="0"/>
          </a:xfrm>
          <a:prstGeom prst="line">
            <a:avLst/>
          </a:prstGeom>
          <a:noFill/>
          <a:ln w="19050">
            <a:solidFill>
              <a:srgbClr val="FF0000"/>
            </a:solidFill>
            <a:prstDash val="sysDot"/>
            <a:round/>
            <a:headEnd/>
            <a:tailEnd/>
          </a:ln>
        </p:spPr>
        <p:txBody>
          <a:bodyPr>
            <a:spAutoFit/>
          </a:bodyPr>
          <a:lstStyle/>
          <a:p>
            <a:endParaRPr lang="de-DE"/>
          </a:p>
        </p:txBody>
      </p:sp>
      <p:sp>
        <p:nvSpPr>
          <p:cNvPr id="25631" name="Line 14"/>
          <p:cNvSpPr>
            <a:spLocks noChangeShapeType="1"/>
          </p:cNvSpPr>
          <p:nvPr/>
        </p:nvSpPr>
        <p:spPr bwMode="auto">
          <a:xfrm>
            <a:off x="6019800" y="2514600"/>
            <a:ext cx="685800" cy="0"/>
          </a:xfrm>
          <a:prstGeom prst="line">
            <a:avLst/>
          </a:prstGeom>
          <a:noFill/>
          <a:ln w="19050">
            <a:solidFill>
              <a:srgbClr val="FF0000"/>
            </a:solidFill>
            <a:prstDash val="sysDot"/>
            <a:round/>
            <a:headEnd type="triangle" w="med" len="med"/>
            <a:tailEnd/>
          </a:ln>
        </p:spPr>
        <p:txBody>
          <a:bodyPr>
            <a:spAutoFit/>
          </a:bodyPr>
          <a:lstStyle/>
          <a:p>
            <a:endParaRPr lang="de-DE"/>
          </a:p>
        </p:txBody>
      </p:sp>
      <p:sp>
        <p:nvSpPr>
          <p:cNvPr id="25632" name="Line 14"/>
          <p:cNvSpPr>
            <a:spLocks noChangeShapeType="1"/>
          </p:cNvSpPr>
          <p:nvPr/>
        </p:nvSpPr>
        <p:spPr bwMode="auto">
          <a:xfrm flipV="1">
            <a:off x="6705600" y="1371600"/>
            <a:ext cx="0" cy="1143000"/>
          </a:xfrm>
          <a:prstGeom prst="line">
            <a:avLst/>
          </a:prstGeom>
          <a:noFill/>
          <a:ln w="19050">
            <a:solidFill>
              <a:srgbClr val="FF0000"/>
            </a:solidFill>
            <a:prstDash val="sysDot"/>
            <a:round/>
            <a:headEnd/>
            <a:tailEnd/>
          </a:ln>
        </p:spPr>
        <p:txBody>
          <a:bodyPr>
            <a:spAutoFit/>
          </a:bodyPr>
          <a:lstStyle/>
          <a:p>
            <a:endParaRPr lang="de-DE"/>
          </a:p>
        </p:txBody>
      </p:sp>
      <p:sp>
        <p:nvSpPr>
          <p:cNvPr id="25633" name="Line 14"/>
          <p:cNvSpPr>
            <a:spLocks noChangeShapeType="1"/>
          </p:cNvSpPr>
          <p:nvPr/>
        </p:nvSpPr>
        <p:spPr bwMode="auto">
          <a:xfrm flipV="1">
            <a:off x="5410200" y="1066800"/>
            <a:ext cx="0" cy="304800"/>
          </a:xfrm>
          <a:prstGeom prst="line">
            <a:avLst/>
          </a:prstGeom>
          <a:noFill/>
          <a:ln w="19050">
            <a:solidFill>
              <a:srgbClr val="FF0000"/>
            </a:solidFill>
            <a:prstDash val="sysDot"/>
            <a:round/>
            <a:headEnd/>
            <a:tailEnd/>
          </a:ln>
        </p:spPr>
        <p:txBody>
          <a:bodyPr>
            <a:spAutoFit/>
          </a:bodyPr>
          <a:lstStyle/>
          <a:p>
            <a:endParaRPr lang="de-DE"/>
          </a:p>
        </p:txBody>
      </p:sp>
      <p:sp>
        <p:nvSpPr>
          <p:cNvPr id="25634" name="Text Box 43"/>
          <p:cNvSpPr txBox="1">
            <a:spLocks noChangeArrowheads="1"/>
          </p:cNvSpPr>
          <p:nvPr/>
        </p:nvSpPr>
        <p:spPr bwMode="auto">
          <a:xfrm>
            <a:off x="3276600" y="1905000"/>
            <a:ext cx="1752600" cy="304800"/>
          </a:xfrm>
          <a:prstGeom prst="rect">
            <a:avLst/>
          </a:prstGeom>
          <a:noFill/>
          <a:ln w="9525">
            <a:noFill/>
            <a:miter lim="800000"/>
            <a:headEnd/>
            <a:tailEnd/>
          </a:ln>
        </p:spPr>
        <p:txBody>
          <a:bodyPr>
            <a:spAutoFit/>
          </a:bodyPr>
          <a:lstStyle/>
          <a:p>
            <a:pPr eaLnBrk="1" hangingPunct="1"/>
            <a:r>
              <a:rPr lang="de-DE"/>
              <a:t>Betriebsprozess</a:t>
            </a:r>
          </a:p>
        </p:txBody>
      </p:sp>
      <p:sp>
        <p:nvSpPr>
          <p:cNvPr id="25635" name="Text Box 44"/>
          <p:cNvSpPr txBox="1">
            <a:spLocks noChangeArrowheads="1"/>
          </p:cNvSpPr>
          <p:nvPr/>
        </p:nvSpPr>
        <p:spPr bwMode="auto">
          <a:xfrm>
            <a:off x="3429000" y="3505200"/>
            <a:ext cx="1752600" cy="304800"/>
          </a:xfrm>
          <a:prstGeom prst="rect">
            <a:avLst/>
          </a:prstGeom>
          <a:noFill/>
          <a:ln w="9525">
            <a:noFill/>
            <a:miter lim="800000"/>
            <a:headEnd/>
            <a:tailEnd/>
          </a:ln>
        </p:spPr>
        <p:txBody>
          <a:bodyPr>
            <a:spAutoFit/>
          </a:bodyPr>
          <a:lstStyle/>
          <a:p>
            <a:pPr eaLnBrk="1" hangingPunct="1"/>
            <a:r>
              <a:rPr lang="de-DE"/>
              <a:t>Finanzprozess</a:t>
            </a:r>
          </a:p>
        </p:txBody>
      </p:sp>
      <p:sp>
        <p:nvSpPr>
          <p:cNvPr id="25636" name="Line 14"/>
          <p:cNvSpPr>
            <a:spLocks noChangeShapeType="1"/>
          </p:cNvSpPr>
          <p:nvPr/>
        </p:nvSpPr>
        <p:spPr bwMode="auto">
          <a:xfrm flipH="1">
            <a:off x="6400800" y="6172200"/>
            <a:ext cx="685800" cy="0"/>
          </a:xfrm>
          <a:prstGeom prst="line">
            <a:avLst/>
          </a:prstGeom>
          <a:noFill/>
          <a:ln w="57150">
            <a:solidFill>
              <a:srgbClr val="008000"/>
            </a:solidFill>
            <a:round/>
            <a:headEnd/>
            <a:tailEnd type="triangle" w="med" len="med"/>
          </a:ln>
        </p:spPr>
        <p:txBody>
          <a:bodyPr>
            <a:spAutoFit/>
          </a:bodyPr>
          <a:lstStyle/>
          <a:p>
            <a:endParaRPr lang="de-DE"/>
          </a:p>
        </p:txBody>
      </p:sp>
      <p:sp>
        <p:nvSpPr>
          <p:cNvPr id="25637" name="Line 14"/>
          <p:cNvSpPr>
            <a:spLocks noChangeShapeType="1"/>
          </p:cNvSpPr>
          <p:nvPr/>
        </p:nvSpPr>
        <p:spPr bwMode="auto">
          <a:xfrm>
            <a:off x="1447800" y="2895600"/>
            <a:ext cx="990600" cy="0"/>
          </a:xfrm>
          <a:prstGeom prst="line">
            <a:avLst/>
          </a:prstGeom>
          <a:noFill/>
          <a:ln w="57150">
            <a:solidFill>
              <a:srgbClr val="008000"/>
            </a:solidFill>
            <a:round/>
            <a:headEnd/>
            <a:tailEnd/>
          </a:ln>
        </p:spPr>
        <p:txBody>
          <a:bodyPr>
            <a:spAutoFit/>
          </a:bodyPr>
          <a:lstStyle/>
          <a:p>
            <a:endParaRPr lang="de-DE"/>
          </a:p>
        </p:txBody>
      </p:sp>
      <p:sp>
        <p:nvSpPr>
          <p:cNvPr id="25638" name="Line 14"/>
          <p:cNvSpPr>
            <a:spLocks noChangeShapeType="1"/>
          </p:cNvSpPr>
          <p:nvPr/>
        </p:nvSpPr>
        <p:spPr bwMode="auto">
          <a:xfrm>
            <a:off x="1447800" y="2895600"/>
            <a:ext cx="0" cy="3276600"/>
          </a:xfrm>
          <a:prstGeom prst="line">
            <a:avLst/>
          </a:prstGeom>
          <a:noFill/>
          <a:ln w="57150">
            <a:solidFill>
              <a:srgbClr val="008000"/>
            </a:solidFill>
            <a:round/>
            <a:headEnd/>
            <a:tailEnd/>
          </a:ln>
        </p:spPr>
        <p:txBody>
          <a:bodyPr>
            <a:spAutoFit/>
          </a:bodyPr>
          <a:lstStyle/>
          <a:p>
            <a:endParaRPr lang="de-DE"/>
          </a:p>
        </p:txBody>
      </p:sp>
      <p:sp>
        <p:nvSpPr>
          <p:cNvPr id="25639" name="Text Box 48"/>
          <p:cNvSpPr txBox="1">
            <a:spLocks noChangeArrowheads="1"/>
          </p:cNvSpPr>
          <p:nvPr/>
        </p:nvSpPr>
        <p:spPr bwMode="auto">
          <a:xfrm>
            <a:off x="1524000" y="5715000"/>
            <a:ext cx="381000" cy="396875"/>
          </a:xfrm>
          <a:prstGeom prst="rect">
            <a:avLst/>
          </a:prstGeom>
          <a:noFill/>
          <a:ln w="9525">
            <a:noFill/>
            <a:miter lim="800000"/>
            <a:headEnd/>
            <a:tailEnd/>
          </a:ln>
        </p:spPr>
        <p:txBody>
          <a:bodyPr>
            <a:spAutoFit/>
          </a:bodyPr>
          <a:lstStyle/>
          <a:p>
            <a:pPr eaLnBrk="1" hangingPunct="1"/>
            <a:r>
              <a:rPr lang="de-DE" sz="2000"/>
              <a:t>+</a:t>
            </a:r>
            <a:endParaRPr lang="de-DE"/>
          </a:p>
        </p:txBody>
      </p:sp>
      <p:sp>
        <p:nvSpPr>
          <p:cNvPr id="25640" name="Line 14"/>
          <p:cNvSpPr>
            <a:spLocks noChangeShapeType="1"/>
          </p:cNvSpPr>
          <p:nvPr/>
        </p:nvSpPr>
        <p:spPr bwMode="auto">
          <a:xfrm>
            <a:off x="6172200" y="5334000"/>
            <a:ext cx="914400" cy="0"/>
          </a:xfrm>
          <a:prstGeom prst="line">
            <a:avLst/>
          </a:prstGeom>
          <a:noFill/>
          <a:ln w="57150">
            <a:solidFill>
              <a:srgbClr val="008000"/>
            </a:solidFill>
            <a:round/>
            <a:headEnd/>
            <a:tailEnd/>
          </a:ln>
        </p:spPr>
        <p:txBody>
          <a:bodyPr>
            <a:spAutoFit/>
          </a:bodyPr>
          <a:lstStyle/>
          <a:p>
            <a:endParaRPr lang="de-DE"/>
          </a:p>
        </p:txBody>
      </p:sp>
      <p:sp>
        <p:nvSpPr>
          <p:cNvPr id="25641" name="Line 14"/>
          <p:cNvSpPr>
            <a:spLocks noChangeShapeType="1"/>
          </p:cNvSpPr>
          <p:nvPr/>
        </p:nvSpPr>
        <p:spPr bwMode="auto">
          <a:xfrm>
            <a:off x="7086600" y="5334000"/>
            <a:ext cx="0" cy="838200"/>
          </a:xfrm>
          <a:prstGeom prst="line">
            <a:avLst/>
          </a:prstGeom>
          <a:noFill/>
          <a:ln w="57150">
            <a:solidFill>
              <a:srgbClr val="008000"/>
            </a:solidFill>
            <a:round/>
            <a:headEnd/>
            <a:tailEnd/>
          </a:ln>
        </p:spPr>
        <p:txBody>
          <a:bodyPr>
            <a:spAutoFit/>
          </a:bodyPr>
          <a:lstStyle/>
          <a:p>
            <a:endParaRPr lang="de-DE"/>
          </a:p>
        </p:txBody>
      </p:sp>
      <p:sp>
        <p:nvSpPr>
          <p:cNvPr id="25642" name="Text Box 51"/>
          <p:cNvSpPr txBox="1">
            <a:spLocks noChangeArrowheads="1"/>
          </p:cNvSpPr>
          <p:nvPr/>
        </p:nvSpPr>
        <p:spPr bwMode="auto">
          <a:xfrm>
            <a:off x="6629400" y="5791200"/>
            <a:ext cx="381000" cy="396875"/>
          </a:xfrm>
          <a:prstGeom prst="rect">
            <a:avLst/>
          </a:prstGeom>
          <a:noFill/>
          <a:ln w="9525">
            <a:noFill/>
            <a:miter lim="800000"/>
            <a:headEnd/>
            <a:tailEnd/>
          </a:ln>
        </p:spPr>
        <p:txBody>
          <a:bodyPr>
            <a:spAutoFit/>
          </a:bodyPr>
          <a:lstStyle/>
          <a:p>
            <a:pPr eaLnBrk="1" hangingPunct="1"/>
            <a:r>
              <a:rPr lang="de-DE" sz="2000"/>
              <a:t>+</a:t>
            </a:r>
            <a:endParaRPr lang="de-DE"/>
          </a:p>
        </p:txBody>
      </p:sp>
      <p:sp>
        <p:nvSpPr>
          <p:cNvPr id="25643" name="Text Box 55"/>
          <p:cNvSpPr txBox="1">
            <a:spLocks noChangeArrowheads="1"/>
          </p:cNvSpPr>
          <p:nvPr/>
        </p:nvSpPr>
        <p:spPr bwMode="auto">
          <a:xfrm>
            <a:off x="7848600" y="5257800"/>
            <a:ext cx="1066800" cy="457200"/>
          </a:xfrm>
          <a:prstGeom prst="rect">
            <a:avLst/>
          </a:prstGeom>
          <a:noFill/>
          <a:ln w="9525">
            <a:noFill/>
            <a:miter lim="800000"/>
            <a:headEnd/>
            <a:tailEnd/>
          </a:ln>
        </p:spPr>
        <p:txBody>
          <a:bodyPr>
            <a:spAutoFit/>
          </a:bodyPr>
          <a:lstStyle/>
          <a:p>
            <a:pPr eaLnBrk="1" hangingPunct="1"/>
            <a:r>
              <a:rPr lang="de-DE" sz="1200"/>
              <a:t>Finanz-märkte</a:t>
            </a:r>
            <a:endParaRPr lang="de-DE"/>
          </a:p>
        </p:txBody>
      </p:sp>
      <p:pic>
        <p:nvPicPr>
          <p:cNvPr id="25644" name="Picture 56" descr="C:\Business_Studio\Archiv\Images\Images_neu\Gebäude2.PNG"/>
          <p:cNvPicPr>
            <a:picLocks noChangeAspect="1" noChangeArrowheads="1"/>
          </p:cNvPicPr>
          <p:nvPr/>
        </p:nvPicPr>
        <p:blipFill>
          <a:blip r:embed="rId5" cstate="print"/>
          <a:srcRect/>
          <a:stretch>
            <a:fillRect/>
          </a:stretch>
        </p:blipFill>
        <p:spPr bwMode="auto">
          <a:xfrm>
            <a:off x="7848600" y="4343400"/>
            <a:ext cx="914400" cy="914400"/>
          </a:xfrm>
          <a:prstGeom prst="rect">
            <a:avLst/>
          </a:prstGeom>
          <a:noFill/>
          <a:ln w="9525">
            <a:solidFill>
              <a:schemeClr val="tx1"/>
            </a:solidFill>
            <a:miter lim="800000"/>
            <a:headEnd/>
            <a:tailEnd/>
          </a:ln>
        </p:spPr>
      </p:pic>
      <p:sp>
        <p:nvSpPr>
          <p:cNvPr id="25645" name="Line 14"/>
          <p:cNvSpPr>
            <a:spLocks noChangeShapeType="1"/>
          </p:cNvSpPr>
          <p:nvPr/>
        </p:nvSpPr>
        <p:spPr bwMode="auto">
          <a:xfrm flipH="1">
            <a:off x="6172200" y="4800600"/>
            <a:ext cx="1219200" cy="0"/>
          </a:xfrm>
          <a:prstGeom prst="line">
            <a:avLst/>
          </a:prstGeom>
          <a:noFill/>
          <a:ln w="28575">
            <a:solidFill>
              <a:srgbClr val="0000FF"/>
            </a:solidFill>
            <a:round/>
            <a:headEnd/>
            <a:tailEnd type="triangle" w="med" len="med"/>
          </a:ln>
        </p:spPr>
        <p:txBody>
          <a:bodyPr>
            <a:spAutoFit/>
          </a:bodyPr>
          <a:lstStyle/>
          <a:p>
            <a:endParaRPr lang="de-DE"/>
          </a:p>
        </p:txBody>
      </p:sp>
      <p:sp>
        <p:nvSpPr>
          <p:cNvPr id="25646" name="Line 39"/>
          <p:cNvSpPr>
            <a:spLocks noChangeShapeType="1"/>
          </p:cNvSpPr>
          <p:nvPr/>
        </p:nvSpPr>
        <p:spPr bwMode="auto">
          <a:xfrm>
            <a:off x="6172200" y="4191000"/>
            <a:ext cx="990600" cy="0"/>
          </a:xfrm>
          <a:prstGeom prst="line">
            <a:avLst/>
          </a:prstGeom>
          <a:noFill/>
          <a:ln w="38100">
            <a:solidFill>
              <a:srgbClr val="FF0000"/>
            </a:solidFill>
            <a:round/>
            <a:headEnd type="triangle" w="med" len="med"/>
            <a:tailEnd/>
          </a:ln>
        </p:spPr>
        <p:txBody>
          <a:bodyPr>
            <a:spAutoFit/>
          </a:bodyPr>
          <a:lstStyle/>
          <a:p>
            <a:endParaRPr lang="de-DE"/>
          </a:p>
        </p:txBody>
      </p:sp>
      <p:graphicFrame>
        <p:nvGraphicFramePr>
          <p:cNvPr id="25603" name="Object 9"/>
          <p:cNvGraphicFramePr>
            <a:graphicFrameLocks noChangeAspect="1"/>
          </p:cNvGraphicFramePr>
          <p:nvPr/>
        </p:nvGraphicFramePr>
        <p:xfrm>
          <a:off x="7848600" y="3581400"/>
          <a:ext cx="914400" cy="641350"/>
        </p:xfrm>
        <a:graphic>
          <a:graphicData uri="http://schemas.openxmlformats.org/presentationml/2006/ole">
            <p:oleObj spid="_x0000_s25603" name="Bitmap" r:id="rId6" imgW="990738" imgH="695238" progId="PBrush">
              <p:embed/>
            </p:oleObj>
          </a:graphicData>
        </a:graphic>
      </p:graphicFrame>
      <p:sp>
        <p:nvSpPr>
          <p:cNvPr id="25647" name="Text Box 60"/>
          <p:cNvSpPr txBox="1">
            <a:spLocks noChangeArrowheads="1"/>
          </p:cNvSpPr>
          <p:nvPr/>
        </p:nvSpPr>
        <p:spPr bwMode="auto">
          <a:xfrm>
            <a:off x="7696200" y="3124200"/>
            <a:ext cx="1295400" cy="457200"/>
          </a:xfrm>
          <a:prstGeom prst="rect">
            <a:avLst/>
          </a:prstGeom>
          <a:noFill/>
          <a:ln w="9525">
            <a:noFill/>
            <a:miter lim="800000"/>
            <a:headEnd/>
            <a:tailEnd/>
          </a:ln>
        </p:spPr>
        <p:txBody>
          <a:bodyPr>
            <a:spAutoFit/>
          </a:bodyPr>
          <a:lstStyle/>
          <a:p>
            <a:pPr eaLnBrk="1" hangingPunct="1"/>
            <a:r>
              <a:rPr lang="de-DE" sz="1200"/>
              <a:t>andere Unternehmen</a:t>
            </a:r>
            <a:endParaRPr lang="de-DE"/>
          </a:p>
        </p:txBody>
      </p:sp>
      <p:sp>
        <p:nvSpPr>
          <p:cNvPr id="25648" name="Line 39"/>
          <p:cNvSpPr>
            <a:spLocks noChangeShapeType="1"/>
          </p:cNvSpPr>
          <p:nvPr/>
        </p:nvSpPr>
        <p:spPr bwMode="auto">
          <a:xfrm flipV="1">
            <a:off x="7162800" y="3810000"/>
            <a:ext cx="0" cy="762000"/>
          </a:xfrm>
          <a:prstGeom prst="line">
            <a:avLst/>
          </a:prstGeom>
          <a:noFill/>
          <a:ln w="38100">
            <a:solidFill>
              <a:srgbClr val="FF0000"/>
            </a:solidFill>
            <a:round/>
            <a:headEnd/>
            <a:tailEnd/>
          </a:ln>
        </p:spPr>
        <p:txBody>
          <a:bodyPr>
            <a:spAutoFit/>
          </a:bodyPr>
          <a:lstStyle/>
          <a:p>
            <a:endParaRPr lang="de-DE"/>
          </a:p>
        </p:txBody>
      </p:sp>
      <p:sp>
        <p:nvSpPr>
          <p:cNvPr id="25649" name="Line 39"/>
          <p:cNvSpPr>
            <a:spLocks noChangeShapeType="1"/>
          </p:cNvSpPr>
          <p:nvPr/>
        </p:nvSpPr>
        <p:spPr bwMode="auto">
          <a:xfrm flipH="1" flipV="1">
            <a:off x="7162800" y="3810000"/>
            <a:ext cx="685800" cy="0"/>
          </a:xfrm>
          <a:prstGeom prst="line">
            <a:avLst/>
          </a:prstGeom>
          <a:noFill/>
          <a:ln w="38100">
            <a:solidFill>
              <a:srgbClr val="FF0000"/>
            </a:solidFill>
            <a:round/>
            <a:headEnd/>
            <a:tailEnd/>
          </a:ln>
        </p:spPr>
        <p:txBody>
          <a:bodyPr>
            <a:spAutoFit/>
          </a:bodyPr>
          <a:lstStyle/>
          <a:p>
            <a:endParaRPr lang="de-DE"/>
          </a:p>
        </p:txBody>
      </p:sp>
      <p:sp>
        <p:nvSpPr>
          <p:cNvPr id="25650" name="Line 39"/>
          <p:cNvSpPr>
            <a:spLocks noChangeShapeType="1"/>
          </p:cNvSpPr>
          <p:nvPr/>
        </p:nvSpPr>
        <p:spPr bwMode="auto">
          <a:xfrm flipH="1" flipV="1">
            <a:off x="7162800" y="4572000"/>
            <a:ext cx="685800" cy="0"/>
          </a:xfrm>
          <a:prstGeom prst="line">
            <a:avLst/>
          </a:prstGeom>
          <a:noFill/>
          <a:ln w="38100">
            <a:solidFill>
              <a:srgbClr val="FF0000"/>
            </a:solidFill>
            <a:round/>
            <a:headEnd/>
            <a:tailEnd/>
          </a:ln>
        </p:spPr>
        <p:txBody>
          <a:bodyPr>
            <a:spAutoFit/>
          </a:bodyPr>
          <a:lstStyle/>
          <a:p>
            <a:endParaRPr lang="de-DE"/>
          </a:p>
        </p:txBody>
      </p:sp>
      <p:sp>
        <p:nvSpPr>
          <p:cNvPr id="25651" name="Line 39"/>
          <p:cNvSpPr>
            <a:spLocks noChangeShapeType="1"/>
          </p:cNvSpPr>
          <p:nvPr/>
        </p:nvSpPr>
        <p:spPr bwMode="auto">
          <a:xfrm flipV="1">
            <a:off x="7391400" y="4038600"/>
            <a:ext cx="0" cy="990600"/>
          </a:xfrm>
          <a:prstGeom prst="line">
            <a:avLst/>
          </a:prstGeom>
          <a:noFill/>
          <a:ln w="28575">
            <a:solidFill>
              <a:srgbClr val="0000FF"/>
            </a:solidFill>
            <a:round/>
            <a:headEnd/>
            <a:tailEnd/>
          </a:ln>
        </p:spPr>
        <p:txBody>
          <a:bodyPr>
            <a:spAutoFit/>
          </a:bodyPr>
          <a:lstStyle/>
          <a:p>
            <a:endParaRPr lang="de-DE"/>
          </a:p>
        </p:txBody>
      </p:sp>
      <p:sp>
        <p:nvSpPr>
          <p:cNvPr id="25652" name="Line 39"/>
          <p:cNvSpPr>
            <a:spLocks noChangeShapeType="1"/>
          </p:cNvSpPr>
          <p:nvPr/>
        </p:nvSpPr>
        <p:spPr bwMode="auto">
          <a:xfrm flipH="1" flipV="1">
            <a:off x="7391400" y="5029200"/>
            <a:ext cx="457200" cy="0"/>
          </a:xfrm>
          <a:prstGeom prst="line">
            <a:avLst/>
          </a:prstGeom>
          <a:noFill/>
          <a:ln w="28575">
            <a:solidFill>
              <a:srgbClr val="0000FF"/>
            </a:solidFill>
            <a:round/>
            <a:headEnd/>
            <a:tailEnd/>
          </a:ln>
        </p:spPr>
        <p:txBody>
          <a:bodyPr>
            <a:spAutoFit/>
          </a:bodyPr>
          <a:lstStyle/>
          <a:p>
            <a:endParaRPr lang="de-DE"/>
          </a:p>
        </p:txBody>
      </p:sp>
      <p:sp>
        <p:nvSpPr>
          <p:cNvPr id="25653" name="Line 39"/>
          <p:cNvSpPr>
            <a:spLocks noChangeShapeType="1"/>
          </p:cNvSpPr>
          <p:nvPr/>
        </p:nvSpPr>
        <p:spPr bwMode="auto">
          <a:xfrm flipH="1" flipV="1">
            <a:off x="7391400" y="4038600"/>
            <a:ext cx="457200" cy="0"/>
          </a:xfrm>
          <a:prstGeom prst="line">
            <a:avLst/>
          </a:prstGeom>
          <a:noFill/>
          <a:ln w="28575">
            <a:solidFill>
              <a:srgbClr val="0000FF"/>
            </a:solidFill>
            <a:round/>
            <a:headEnd/>
            <a:tailEnd/>
          </a:ln>
        </p:spPr>
        <p:txBody>
          <a:bodyPr>
            <a:spAutoFit/>
          </a:bodyPr>
          <a:lstStyle/>
          <a:p>
            <a:endParaRPr lang="de-DE"/>
          </a:p>
        </p:txBody>
      </p:sp>
      <p:sp>
        <p:nvSpPr>
          <p:cNvPr id="25654" name="AutoShape 69"/>
          <p:cNvSpPr>
            <a:spLocks/>
          </p:cNvSpPr>
          <p:nvPr/>
        </p:nvSpPr>
        <p:spPr bwMode="auto">
          <a:xfrm>
            <a:off x="838200" y="1676400"/>
            <a:ext cx="685800" cy="4800600"/>
          </a:xfrm>
          <a:prstGeom prst="leftBrace">
            <a:avLst>
              <a:gd name="adj1" fmla="val 58333"/>
              <a:gd name="adj2" fmla="val 50000"/>
            </a:avLst>
          </a:prstGeom>
          <a:noFill/>
          <a:ln w="28575">
            <a:solidFill>
              <a:schemeClr val="tx1"/>
            </a:solidFill>
            <a:round/>
            <a:headEnd/>
            <a:tailEnd/>
          </a:ln>
        </p:spPr>
        <p:txBody>
          <a:bodyPr anchor="ctr">
            <a:spAutoFit/>
          </a:bodyPr>
          <a:lstStyle/>
          <a:p>
            <a:pPr eaLnBrk="1" hangingPunct="1"/>
            <a:endParaRPr lang="de-DE"/>
          </a:p>
        </p:txBody>
      </p:sp>
      <p:sp>
        <p:nvSpPr>
          <p:cNvPr id="25655" name="Text Box 70"/>
          <p:cNvSpPr txBox="1">
            <a:spLocks noChangeArrowheads="1"/>
          </p:cNvSpPr>
          <p:nvPr/>
        </p:nvSpPr>
        <p:spPr bwMode="auto">
          <a:xfrm>
            <a:off x="0" y="3657600"/>
            <a:ext cx="990600" cy="822325"/>
          </a:xfrm>
          <a:prstGeom prst="rect">
            <a:avLst/>
          </a:prstGeom>
          <a:noFill/>
          <a:ln w="9525">
            <a:noFill/>
            <a:miter lim="800000"/>
            <a:headEnd/>
            <a:tailEnd/>
          </a:ln>
        </p:spPr>
        <p:txBody>
          <a:bodyPr>
            <a:spAutoFit/>
          </a:bodyPr>
          <a:lstStyle/>
          <a:p>
            <a:pPr eaLnBrk="1" hangingPunct="1"/>
            <a:r>
              <a:rPr lang="de-DE" sz="1200"/>
              <a:t>Gewöhn-liche Geschäfts-tätigkeit</a:t>
            </a:r>
          </a:p>
        </p:txBody>
      </p:sp>
      <p:sp>
        <p:nvSpPr>
          <p:cNvPr id="25656" name="Textfeld 30"/>
          <p:cNvSpPr txBox="1">
            <a:spLocks noChangeArrowheads="1"/>
          </p:cNvSpPr>
          <p:nvPr/>
        </p:nvSpPr>
        <p:spPr bwMode="auto">
          <a:xfrm>
            <a:off x="0" y="0"/>
            <a:ext cx="2743200" cy="730250"/>
          </a:xfrm>
          <a:prstGeom prst="rect">
            <a:avLst/>
          </a:prstGeom>
          <a:noFill/>
          <a:ln w="9525">
            <a:noFill/>
            <a:miter lim="800000"/>
            <a:headEnd/>
            <a:tailEnd/>
          </a:ln>
        </p:spPr>
        <p:txBody>
          <a:bodyPr>
            <a:spAutoFit/>
          </a:bodyPr>
          <a:lstStyle/>
          <a:p>
            <a:pPr eaLnBrk="1" hangingPunct="1"/>
            <a:r>
              <a:rPr lang="de-DE"/>
              <a:t>Ermittlung des Finanzergeb-nisses und des Ergebnisses der gewöhnl. Geschäftstät.</a:t>
            </a:r>
          </a:p>
        </p:txBody>
      </p:sp>
      <p:sp>
        <p:nvSpPr>
          <p:cNvPr id="25657"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wipe(up)">
                                      <p:cBhvr>
                                        <p:cTn id="7" dur="500"/>
                                        <p:tgtEl>
                                          <p:spTgt spid="2560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635"/>
                                        </p:tgtEl>
                                        <p:attrNameLst>
                                          <p:attrName>style.visibility</p:attrName>
                                        </p:attrNameLst>
                                      </p:cBhvr>
                                      <p:to>
                                        <p:strVal val="visible"/>
                                      </p:to>
                                    </p:set>
                                    <p:animEffect transition="in" filter="wipe(left)">
                                      <p:cBhvr>
                                        <p:cTn id="11" dur="500"/>
                                        <p:tgtEl>
                                          <p:spTgt spid="2563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24269"/>
                                        </p:tgtEl>
                                        <p:attrNameLst>
                                          <p:attrName>style.visibility</p:attrName>
                                        </p:attrNameLst>
                                      </p:cBhvr>
                                      <p:to>
                                        <p:strVal val="visible"/>
                                      </p:to>
                                    </p:set>
                                    <p:animEffect transition="in" filter="wipe(left)">
                                      <p:cBhvr>
                                        <p:cTn id="16" dur="500"/>
                                        <p:tgtEl>
                                          <p:spTgt spid="224269"/>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25647"/>
                                        </p:tgtEl>
                                        <p:attrNameLst>
                                          <p:attrName>style.visibility</p:attrName>
                                        </p:attrNameLst>
                                      </p:cBhvr>
                                      <p:to>
                                        <p:strVal val="visible"/>
                                      </p:to>
                                    </p:set>
                                    <p:animEffect transition="in" filter="wipe(left)">
                                      <p:cBhvr>
                                        <p:cTn id="20" dur="500"/>
                                        <p:tgtEl>
                                          <p:spTgt spid="25647"/>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25603"/>
                                        </p:tgtEl>
                                        <p:attrNameLst>
                                          <p:attrName>style.visibility</p:attrName>
                                        </p:attrNameLst>
                                      </p:cBhvr>
                                      <p:to>
                                        <p:strVal val="visible"/>
                                      </p:to>
                                    </p:set>
                                    <p:animEffect transition="in" filter="wipe(left)">
                                      <p:cBhvr>
                                        <p:cTn id="24" dur="500"/>
                                        <p:tgtEl>
                                          <p:spTgt spid="25603"/>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25644"/>
                                        </p:tgtEl>
                                        <p:attrNameLst>
                                          <p:attrName>style.visibility</p:attrName>
                                        </p:attrNameLst>
                                      </p:cBhvr>
                                      <p:to>
                                        <p:strVal val="visible"/>
                                      </p:to>
                                    </p:set>
                                    <p:animEffect transition="in" filter="wipe(up)">
                                      <p:cBhvr>
                                        <p:cTn id="28" dur="500"/>
                                        <p:tgtEl>
                                          <p:spTgt spid="2564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25643"/>
                                        </p:tgtEl>
                                        <p:attrNameLst>
                                          <p:attrName>style.visibility</p:attrName>
                                        </p:attrNameLst>
                                      </p:cBhvr>
                                      <p:to>
                                        <p:strVal val="visible"/>
                                      </p:to>
                                    </p:set>
                                    <p:animEffect transition="in" filter="wipe(left)">
                                      <p:cBhvr>
                                        <p:cTn id="32" dur="500"/>
                                        <p:tgtEl>
                                          <p:spTgt spid="25643"/>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25649"/>
                                        </p:tgtEl>
                                        <p:attrNameLst>
                                          <p:attrName>style.visibility</p:attrName>
                                        </p:attrNameLst>
                                      </p:cBhvr>
                                      <p:to>
                                        <p:strVal val="visible"/>
                                      </p:to>
                                    </p:set>
                                    <p:animEffect transition="in" filter="wipe(right)">
                                      <p:cBhvr>
                                        <p:cTn id="36" dur="500"/>
                                        <p:tgtEl>
                                          <p:spTgt spid="25649"/>
                                        </p:tgtEl>
                                      </p:cBhvr>
                                    </p:animEffect>
                                  </p:childTnLst>
                                </p:cTn>
                              </p:par>
                            </p:childTnLst>
                          </p:cTn>
                        </p:par>
                        <p:par>
                          <p:cTn id="37" fill="hold">
                            <p:stCondLst>
                              <p:cond delay="3000"/>
                            </p:stCondLst>
                            <p:childTnLst>
                              <p:par>
                                <p:cTn id="38" presetID="22" presetClass="entr" presetSubtype="2" fill="hold" grpId="0" nodeType="afterEffect">
                                  <p:stCondLst>
                                    <p:cond delay="0"/>
                                  </p:stCondLst>
                                  <p:childTnLst>
                                    <p:set>
                                      <p:cBhvr>
                                        <p:cTn id="39" dur="1" fill="hold">
                                          <p:stCondLst>
                                            <p:cond delay="0"/>
                                          </p:stCondLst>
                                        </p:cTn>
                                        <p:tgtEl>
                                          <p:spTgt spid="25650"/>
                                        </p:tgtEl>
                                        <p:attrNameLst>
                                          <p:attrName>style.visibility</p:attrName>
                                        </p:attrNameLst>
                                      </p:cBhvr>
                                      <p:to>
                                        <p:strVal val="visible"/>
                                      </p:to>
                                    </p:set>
                                    <p:animEffect transition="in" filter="wipe(right)">
                                      <p:cBhvr>
                                        <p:cTn id="40" dur="500"/>
                                        <p:tgtEl>
                                          <p:spTgt spid="25650"/>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25648"/>
                                        </p:tgtEl>
                                        <p:attrNameLst>
                                          <p:attrName>style.visibility</p:attrName>
                                        </p:attrNameLst>
                                      </p:cBhvr>
                                      <p:to>
                                        <p:strVal val="visible"/>
                                      </p:to>
                                    </p:set>
                                    <p:animEffect transition="in" filter="wipe(up)">
                                      <p:cBhvr>
                                        <p:cTn id="44" dur="500"/>
                                        <p:tgtEl>
                                          <p:spTgt spid="25648"/>
                                        </p:tgtEl>
                                      </p:cBhvr>
                                    </p:animEffect>
                                  </p:childTnLst>
                                </p:cTn>
                              </p:par>
                            </p:childTnLst>
                          </p:cTn>
                        </p:par>
                        <p:par>
                          <p:cTn id="45" fill="hold">
                            <p:stCondLst>
                              <p:cond delay="4000"/>
                            </p:stCondLst>
                            <p:childTnLst>
                              <p:par>
                                <p:cTn id="46" presetID="22" presetClass="entr" presetSubtype="2" fill="hold" grpId="0" nodeType="afterEffect">
                                  <p:stCondLst>
                                    <p:cond delay="0"/>
                                  </p:stCondLst>
                                  <p:childTnLst>
                                    <p:set>
                                      <p:cBhvr>
                                        <p:cTn id="47" dur="1" fill="hold">
                                          <p:stCondLst>
                                            <p:cond delay="0"/>
                                          </p:stCondLst>
                                        </p:cTn>
                                        <p:tgtEl>
                                          <p:spTgt spid="25646"/>
                                        </p:tgtEl>
                                        <p:attrNameLst>
                                          <p:attrName>style.visibility</p:attrName>
                                        </p:attrNameLst>
                                      </p:cBhvr>
                                      <p:to>
                                        <p:strVal val="visible"/>
                                      </p:to>
                                    </p:set>
                                    <p:animEffect transition="in" filter="wipe(right)">
                                      <p:cBhvr>
                                        <p:cTn id="48" dur="500"/>
                                        <p:tgtEl>
                                          <p:spTgt spid="2564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24271"/>
                                        </p:tgtEl>
                                        <p:attrNameLst>
                                          <p:attrName>style.visibility</p:attrName>
                                        </p:attrNameLst>
                                      </p:cBhvr>
                                      <p:to>
                                        <p:strVal val="visible"/>
                                      </p:to>
                                    </p:set>
                                    <p:animEffect transition="in" filter="wipe(left)">
                                      <p:cBhvr>
                                        <p:cTn id="53" dur="500"/>
                                        <p:tgtEl>
                                          <p:spTgt spid="224271"/>
                                        </p:tgtEl>
                                      </p:cBhvr>
                                    </p:animEffect>
                                  </p:childTnLst>
                                </p:cTn>
                              </p:par>
                            </p:childTnLst>
                          </p:cTn>
                        </p:par>
                        <p:par>
                          <p:cTn id="54" fill="hold">
                            <p:stCondLst>
                              <p:cond delay="500"/>
                            </p:stCondLst>
                            <p:childTnLst>
                              <p:par>
                                <p:cTn id="55" presetID="22" presetClass="entr" presetSubtype="2" fill="hold" grpId="0" nodeType="afterEffect">
                                  <p:stCondLst>
                                    <p:cond delay="0"/>
                                  </p:stCondLst>
                                  <p:childTnLst>
                                    <p:set>
                                      <p:cBhvr>
                                        <p:cTn id="56" dur="1" fill="hold">
                                          <p:stCondLst>
                                            <p:cond delay="0"/>
                                          </p:stCondLst>
                                        </p:cTn>
                                        <p:tgtEl>
                                          <p:spTgt spid="25653"/>
                                        </p:tgtEl>
                                        <p:attrNameLst>
                                          <p:attrName>style.visibility</p:attrName>
                                        </p:attrNameLst>
                                      </p:cBhvr>
                                      <p:to>
                                        <p:strVal val="visible"/>
                                      </p:to>
                                    </p:set>
                                    <p:animEffect transition="in" filter="wipe(right)">
                                      <p:cBhvr>
                                        <p:cTn id="57" dur="500"/>
                                        <p:tgtEl>
                                          <p:spTgt spid="25653"/>
                                        </p:tgtEl>
                                      </p:cBhvr>
                                    </p:animEffect>
                                  </p:childTnLst>
                                </p:cTn>
                              </p:par>
                            </p:childTnLst>
                          </p:cTn>
                        </p:par>
                        <p:par>
                          <p:cTn id="58" fill="hold">
                            <p:stCondLst>
                              <p:cond delay="1000"/>
                            </p:stCondLst>
                            <p:childTnLst>
                              <p:par>
                                <p:cTn id="59" presetID="22" presetClass="entr" presetSubtype="2" fill="hold" grpId="0" nodeType="afterEffect">
                                  <p:stCondLst>
                                    <p:cond delay="0"/>
                                  </p:stCondLst>
                                  <p:childTnLst>
                                    <p:set>
                                      <p:cBhvr>
                                        <p:cTn id="60" dur="1" fill="hold">
                                          <p:stCondLst>
                                            <p:cond delay="0"/>
                                          </p:stCondLst>
                                        </p:cTn>
                                        <p:tgtEl>
                                          <p:spTgt spid="25652"/>
                                        </p:tgtEl>
                                        <p:attrNameLst>
                                          <p:attrName>style.visibility</p:attrName>
                                        </p:attrNameLst>
                                      </p:cBhvr>
                                      <p:to>
                                        <p:strVal val="visible"/>
                                      </p:to>
                                    </p:set>
                                    <p:animEffect transition="in" filter="wipe(right)">
                                      <p:cBhvr>
                                        <p:cTn id="61" dur="500"/>
                                        <p:tgtEl>
                                          <p:spTgt spid="25652"/>
                                        </p:tgtEl>
                                      </p:cBhvr>
                                    </p:animEffect>
                                  </p:childTnLst>
                                </p:cTn>
                              </p:par>
                            </p:childTnLst>
                          </p:cTn>
                        </p:par>
                        <p:par>
                          <p:cTn id="62" fill="hold">
                            <p:stCondLst>
                              <p:cond delay="1500"/>
                            </p:stCondLst>
                            <p:childTnLst>
                              <p:par>
                                <p:cTn id="63" presetID="22" presetClass="entr" presetSubtype="1" fill="hold" grpId="0" nodeType="afterEffect">
                                  <p:stCondLst>
                                    <p:cond delay="0"/>
                                  </p:stCondLst>
                                  <p:childTnLst>
                                    <p:set>
                                      <p:cBhvr>
                                        <p:cTn id="64" dur="1" fill="hold">
                                          <p:stCondLst>
                                            <p:cond delay="0"/>
                                          </p:stCondLst>
                                        </p:cTn>
                                        <p:tgtEl>
                                          <p:spTgt spid="25651"/>
                                        </p:tgtEl>
                                        <p:attrNameLst>
                                          <p:attrName>style.visibility</p:attrName>
                                        </p:attrNameLst>
                                      </p:cBhvr>
                                      <p:to>
                                        <p:strVal val="visible"/>
                                      </p:to>
                                    </p:set>
                                    <p:animEffect transition="in" filter="wipe(up)">
                                      <p:cBhvr>
                                        <p:cTn id="65" dur="500"/>
                                        <p:tgtEl>
                                          <p:spTgt spid="25651"/>
                                        </p:tgtEl>
                                      </p:cBhvr>
                                    </p:animEffect>
                                  </p:childTnLst>
                                </p:cTn>
                              </p:par>
                            </p:childTnLst>
                          </p:cTn>
                        </p:par>
                        <p:par>
                          <p:cTn id="66" fill="hold">
                            <p:stCondLst>
                              <p:cond delay="2000"/>
                            </p:stCondLst>
                            <p:childTnLst>
                              <p:par>
                                <p:cTn id="67" presetID="22" presetClass="entr" presetSubtype="2" fill="hold" grpId="0" nodeType="afterEffect">
                                  <p:stCondLst>
                                    <p:cond delay="0"/>
                                  </p:stCondLst>
                                  <p:childTnLst>
                                    <p:set>
                                      <p:cBhvr>
                                        <p:cTn id="68" dur="1" fill="hold">
                                          <p:stCondLst>
                                            <p:cond delay="0"/>
                                          </p:stCondLst>
                                        </p:cTn>
                                        <p:tgtEl>
                                          <p:spTgt spid="25645"/>
                                        </p:tgtEl>
                                        <p:attrNameLst>
                                          <p:attrName>style.visibility</p:attrName>
                                        </p:attrNameLst>
                                      </p:cBhvr>
                                      <p:to>
                                        <p:strVal val="visible"/>
                                      </p:to>
                                    </p:set>
                                    <p:animEffect transition="in" filter="wipe(right)">
                                      <p:cBhvr>
                                        <p:cTn id="69" dur="500"/>
                                        <p:tgtEl>
                                          <p:spTgt spid="25645"/>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224273"/>
                                        </p:tgtEl>
                                        <p:attrNameLst>
                                          <p:attrName>style.visibility</p:attrName>
                                        </p:attrNameLst>
                                      </p:cBhvr>
                                      <p:to>
                                        <p:strVal val="visible"/>
                                      </p:to>
                                    </p:set>
                                    <p:animEffect transition="in" filter="wipe(left)">
                                      <p:cBhvr>
                                        <p:cTn id="74" dur="500"/>
                                        <p:tgtEl>
                                          <p:spTgt spid="224273"/>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2" fill="hold" grpId="0" nodeType="clickEffect">
                                  <p:stCondLst>
                                    <p:cond delay="0"/>
                                  </p:stCondLst>
                                  <p:childTnLst>
                                    <p:set>
                                      <p:cBhvr>
                                        <p:cTn id="78" dur="1" fill="hold">
                                          <p:stCondLst>
                                            <p:cond delay="0"/>
                                          </p:stCondLst>
                                        </p:cTn>
                                        <p:tgtEl>
                                          <p:spTgt spid="25637"/>
                                        </p:tgtEl>
                                        <p:attrNameLst>
                                          <p:attrName>style.visibility</p:attrName>
                                        </p:attrNameLst>
                                      </p:cBhvr>
                                      <p:to>
                                        <p:strVal val="visible"/>
                                      </p:to>
                                    </p:set>
                                    <p:animEffect transition="in" filter="wipe(right)">
                                      <p:cBhvr>
                                        <p:cTn id="79" dur="500"/>
                                        <p:tgtEl>
                                          <p:spTgt spid="25637"/>
                                        </p:tgtEl>
                                      </p:cBhvr>
                                    </p:animEffect>
                                  </p:childTnLst>
                                </p:cTn>
                              </p:par>
                            </p:childTnLst>
                          </p:cTn>
                        </p:par>
                        <p:par>
                          <p:cTn id="80" fill="hold">
                            <p:stCondLst>
                              <p:cond delay="500"/>
                            </p:stCondLst>
                            <p:childTnLst>
                              <p:par>
                                <p:cTn id="81" presetID="22" presetClass="entr" presetSubtype="1" fill="hold" grpId="0" nodeType="afterEffect">
                                  <p:stCondLst>
                                    <p:cond delay="0"/>
                                  </p:stCondLst>
                                  <p:childTnLst>
                                    <p:set>
                                      <p:cBhvr>
                                        <p:cTn id="82" dur="1" fill="hold">
                                          <p:stCondLst>
                                            <p:cond delay="0"/>
                                          </p:stCondLst>
                                        </p:cTn>
                                        <p:tgtEl>
                                          <p:spTgt spid="25638"/>
                                        </p:tgtEl>
                                        <p:attrNameLst>
                                          <p:attrName>style.visibility</p:attrName>
                                        </p:attrNameLst>
                                      </p:cBhvr>
                                      <p:to>
                                        <p:strVal val="visible"/>
                                      </p:to>
                                    </p:set>
                                    <p:animEffect transition="in" filter="wipe(up)">
                                      <p:cBhvr>
                                        <p:cTn id="83" dur="500"/>
                                        <p:tgtEl>
                                          <p:spTgt spid="25638"/>
                                        </p:tgtEl>
                                      </p:cBhvr>
                                    </p:animEffect>
                                  </p:childTnLst>
                                </p:cTn>
                              </p:par>
                            </p:childTnLst>
                          </p:cTn>
                        </p:par>
                        <p:par>
                          <p:cTn id="84" fill="hold">
                            <p:stCondLst>
                              <p:cond delay="1000"/>
                            </p:stCondLst>
                            <p:childTnLst>
                              <p:par>
                                <p:cTn id="85" presetID="22" presetClass="entr" presetSubtype="8" fill="hold" grpId="0" nodeType="afterEffect">
                                  <p:stCondLst>
                                    <p:cond delay="0"/>
                                  </p:stCondLst>
                                  <p:childTnLst>
                                    <p:set>
                                      <p:cBhvr>
                                        <p:cTn id="86" dur="1" fill="hold">
                                          <p:stCondLst>
                                            <p:cond delay="0"/>
                                          </p:stCondLst>
                                        </p:cTn>
                                        <p:tgtEl>
                                          <p:spTgt spid="25623"/>
                                        </p:tgtEl>
                                        <p:attrNameLst>
                                          <p:attrName>style.visibility</p:attrName>
                                        </p:attrNameLst>
                                      </p:cBhvr>
                                      <p:to>
                                        <p:strVal val="visible"/>
                                      </p:to>
                                    </p:set>
                                    <p:animEffect transition="in" filter="wipe(left)">
                                      <p:cBhvr>
                                        <p:cTn id="87" dur="500"/>
                                        <p:tgtEl>
                                          <p:spTgt spid="25623"/>
                                        </p:tgtEl>
                                      </p:cBhvr>
                                    </p:animEffect>
                                  </p:childTnLst>
                                </p:cTn>
                              </p:par>
                            </p:childTnLst>
                          </p:cTn>
                        </p:par>
                        <p:par>
                          <p:cTn id="88" fill="hold">
                            <p:stCondLst>
                              <p:cond delay="1500"/>
                            </p:stCondLst>
                            <p:childTnLst>
                              <p:par>
                                <p:cTn id="89" presetID="22" presetClass="entr" presetSubtype="8" fill="hold" grpId="0" nodeType="afterEffect">
                                  <p:stCondLst>
                                    <p:cond delay="0"/>
                                  </p:stCondLst>
                                  <p:childTnLst>
                                    <p:set>
                                      <p:cBhvr>
                                        <p:cTn id="90" dur="1" fill="hold">
                                          <p:stCondLst>
                                            <p:cond delay="0"/>
                                          </p:stCondLst>
                                        </p:cTn>
                                        <p:tgtEl>
                                          <p:spTgt spid="25639"/>
                                        </p:tgtEl>
                                        <p:attrNameLst>
                                          <p:attrName>style.visibility</p:attrName>
                                        </p:attrNameLst>
                                      </p:cBhvr>
                                      <p:to>
                                        <p:strVal val="visible"/>
                                      </p:to>
                                    </p:set>
                                    <p:animEffect transition="in" filter="wipe(left)">
                                      <p:cBhvr>
                                        <p:cTn id="91" dur="500"/>
                                        <p:tgtEl>
                                          <p:spTgt spid="25639"/>
                                        </p:tgtEl>
                                      </p:cBhvr>
                                    </p:animEffect>
                                  </p:childTnLst>
                                </p:cTn>
                              </p:par>
                            </p:childTnLst>
                          </p:cTn>
                        </p:par>
                        <p:par>
                          <p:cTn id="92" fill="hold">
                            <p:stCondLst>
                              <p:cond delay="2000"/>
                            </p:stCondLst>
                            <p:childTnLst>
                              <p:par>
                                <p:cTn id="93" presetID="22" presetClass="entr" presetSubtype="8" fill="hold" grpId="0" nodeType="afterEffect">
                                  <p:stCondLst>
                                    <p:cond delay="0"/>
                                  </p:stCondLst>
                                  <p:childTnLst>
                                    <p:set>
                                      <p:cBhvr>
                                        <p:cTn id="94" dur="1" fill="hold">
                                          <p:stCondLst>
                                            <p:cond delay="0"/>
                                          </p:stCondLst>
                                        </p:cTn>
                                        <p:tgtEl>
                                          <p:spTgt spid="25640"/>
                                        </p:tgtEl>
                                        <p:attrNameLst>
                                          <p:attrName>style.visibility</p:attrName>
                                        </p:attrNameLst>
                                      </p:cBhvr>
                                      <p:to>
                                        <p:strVal val="visible"/>
                                      </p:to>
                                    </p:set>
                                    <p:animEffect transition="in" filter="wipe(left)">
                                      <p:cBhvr>
                                        <p:cTn id="95" dur="500"/>
                                        <p:tgtEl>
                                          <p:spTgt spid="25640"/>
                                        </p:tgtEl>
                                      </p:cBhvr>
                                    </p:animEffect>
                                  </p:childTnLst>
                                </p:cTn>
                              </p:par>
                            </p:childTnLst>
                          </p:cTn>
                        </p:par>
                        <p:par>
                          <p:cTn id="96" fill="hold">
                            <p:stCondLst>
                              <p:cond delay="2500"/>
                            </p:stCondLst>
                            <p:childTnLst>
                              <p:par>
                                <p:cTn id="97" presetID="22" presetClass="entr" presetSubtype="1" fill="hold" grpId="0" nodeType="afterEffect">
                                  <p:stCondLst>
                                    <p:cond delay="0"/>
                                  </p:stCondLst>
                                  <p:childTnLst>
                                    <p:set>
                                      <p:cBhvr>
                                        <p:cTn id="98" dur="1" fill="hold">
                                          <p:stCondLst>
                                            <p:cond delay="0"/>
                                          </p:stCondLst>
                                        </p:cTn>
                                        <p:tgtEl>
                                          <p:spTgt spid="25641"/>
                                        </p:tgtEl>
                                        <p:attrNameLst>
                                          <p:attrName>style.visibility</p:attrName>
                                        </p:attrNameLst>
                                      </p:cBhvr>
                                      <p:to>
                                        <p:strVal val="visible"/>
                                      </p:to>
                                    </p:set>
                                    <p:animEffect transition="in" filter="wipe(up)">
                                      <p:cBhvr>
                                        <p:cTn id="99" dur="500"/>
                                        <p:tgtEl>
                                          <p:spTgt spid="25641"/>
                                        </p:tgtEl>
                                      </p:cBhvr>
                                    </p:animEffect>
                                  </p:childTnLst>
                                </p:cTn>
                              </p:par>
                            </p:childTnLst>
                          </p:cTn>
                        </p:par>
                        <p:par>
                          <p:cTn id="100" fill="hold">
                            <p:stCondLst>
                              <p:cond delay="3000"/>
                            </p:stCondLst>
                            <p:childTnLst>
                              <p:par>
                                <p:cTn id="101" presetID="22" presetClass="entr" presetSubtype="2" fill="hold" grpId="0" nodeType="afterEffect">
                                  <p:stCondLst>
                                    <p:cond delay="0"/>
                                  </p:stCondLst>
                                  <p:childTnLst>
                                    <p:set>
                                      <p:cBhvr>
                                        <p:cTn id="102" dur="1" fill="hold">
                                          <p:stCondLst>
                                            <p:cond delay="0"/>
                                          </p:stCondLst>
                                        </p:cTn>
                                        <p:tgtEl>
                                          <p:spTgt spid="25636"/>
                                        </p:tgtEl>
                                        <p:attrNameLst>
                                          <p:attrName>style.visibility</p:attrName>
                                        </p:attrNameLst>
                                      </p:cBhvr>
                                      <p:to>
                                        <p:strVal val="visible"/>
                                      </p:to>
                                    </p:set>
                                    <p:animEffect transition="in" filter="wipe(right)">
                                      <p:cBhvr>
                                        <p:cTn id="103" dur="500"/>
                                        <p:tgtEl>
                                          <p:spTgt spid="25636"/>
                                        </p:tgtEl>
                                      </p:cBhvr>
                                    </p:animEffect>
                                  </p:childTnLst>
                                </p:cTn>
                              </p:par>
                            </p:childTnLst>
                          </p:cTn>
                        </p:par>
                        <p:par>
                          <p:cTn id="104" fill="hold">
                            <p:stCondLst>
                              <p:cond delay="3500"/>
                            </p:stCondLst>
                            <p:childTnLst>
                              <p:par>
                                <p:cTn id="105" presetID="22" presetClass="entr" presetSubtype="8" fill="hold" grpId="0" nodeType="afterEffect">
                                  <p:stCondLst>
                                    <p:cond delay="0"/>
                                  </p:stCondLst>
                                  <p:childTnLst>
                                    <p:set>
                                      <p:cBhvr>
                                        <p:cTn id="106" dur="1" fill="hold">
                                          <p:stCondLst>
                                            <p:cond delay="0"/>
                                          </p:stCondLst>
                                        </p:cTn>
                                        <p:tgtEl>
                                          <p:spTgt spid="25642"/>
                                        </p:tgtEl>
                                        <p:attrNameLst>
                                          <p:attrName>style.visibility</p:attrName>
                                        </p:attrNameLst>
                                      </p:cBhvr>
                                      <p:to>
                                        <p:strVal val="visible"/>
                                      </p:to>
                                    </p:set>
                                    <p:animEffect transition="in" filter="wipe(left)">
                                      <p:cBhvr>
                                        <p:cTn id="107" dur="500"/>
                                        <p:tgtEl>
                                          <p:spTgt spid="25642"/>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224286"/>
                                        </p:tgtEl>
                                        <p:attrNameLst>
                                          <p:attrName>style.visibility</p:attrName>
                                        </p:attrNameLst>
                                      </p:cBhvr>
                                      <p:to>
                                        <p:strVal val="visible"/>
                                      </p:to>
                                    </p:set>
                                    <p:animEffect transition="in" filter="wipe(left)">
                                      <p:cBhvr>
                                        <p:cTn id="112" dur="500"/>
                                        <p:tgtEl>
                                          <p:spTgt spid="224286"/>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1" fill="hold" grpId="0" nodeType="clickEffect">
                                  <p:stCondLst>
                                    <p:cond delay="0"/>
                                  </p:stCondLst>
                                  <p:childTnLst>
                                    <p:set>
                                      <p:cBhvr>
                                        <p:cTn id="116" dur="1" fill="hold">
                                          <p:stCondLst>
                                            <p:cond delay="0"/>
                                          </p:stCondLst>
                                        </p:cTn>
                                        <p:tgtEl>
                                          <p:spTgt spid="25654"/>
                                        </p:tgtEl>
                                        <p:attrNameLst>
                                          <p:attrName>style.visibility</p:attrName>
                                        </p:attrNameLst>
                                      </p:cBhvr>
                                      <p:to>
                                        <p:strVal val="visible"/>
                                      </p:to>
                                    </p:set>
                                    <p:animEffect transition="in" filter="wipe(up)">
                                      <p:cBhvr>
                                        <p:cTn id="117" dur="500"/>
                                        <p:tgtEl>
                                          <p:spTgt spid="25654"/>
                                        </p:tgtEl>
                                      </p:cBhvr>
                                    </p:animEffect>
                                  </p:childTnLst>
                                </p:cTn>
                              </p:par>
                            </p:childTnLst>
                          </p:cTn>
                        </p:par>
                        <p:par>
                          <p:cTn id="118" fill="hold">
                            <p:stCondLst>
                              <p:cond delay="500"/>
                            </p:stCondLst>
                            <p:childTnLst>
                              <p:par>
                                <p:cTn id="119" presetID="22" presetClass="entr" presetSubtype="8" fill="hold" grpId="0" nodeType="afterEffect">
                                  <p:stCondLst>
                                    <p:cond delay="0"/>
                                  </p:stCondLst>
                                  <p:childTnLst>
                                    <p:set>
                                      <p:cBhvr>
                                        <p:cTn id="120" dur="1" fill="hold">
                                          <p:stCondLst>
                                            <p:cond delay="0"/>
                                          </p:stCondLst>
                                        </p:cTn>
                                        <p:tgtEl>
                                          <p:spTgt spid="25655"/>
                                        </p:tgtEl>
                                        <p:attrNameLst>
                                          <p:attrName>style.visibility</p:attrName>
                                        </p:attrNameLst>
                                      </p:cBhvr>
                                      <p:to>
                                        <p:strVal val="visible"/>
                                      </p:to>
                                    </p:set>
                                    <p:animEffect transition="in" filter="wipe(left)">
                                      <p:cBhvr>
                                        <p:cTn id="121" dur="500"/>
                                        <p:tgtEl>
                                          <p:spTgt spid="25655"/>
                                        </p:tgtEl>
                                      </p:cBhvr>
                                    </p:animEffect>
                                  </p:childTnLst>
                                </p:cTn>
                              </p:par>
                            </p:childTnLst>
                          </p:cTn>
                        </p:par>
                        <p:par>
                          <p:cTn id="122" fill="hold">
                            <p:stCondLst>
                              <p:cond delay="1000"/>
                            </p:stCondLst>
                            <p:childTnLst>
                              <p:par>
                                <p:cTn id="123" presetID="23" presetClass="entr" presetSubtype="528" fill="hold" grpId="0" nodeType="afterEffect">
                                  <p:stCondLst>
                                    <p:cond delay="0"/>
                                  </p:stCondLst>
                                  <p:childTnLst>
                                    <p:set>
                                      <p:cBhvr>
                                        <p:cTn id="124" dur="1" fill="hold">
                                          <p:stCondLst>
                                            <p:cond delay="0"/>
                                          </p:stCondLst>
                                        </p:cTn>
                                        <p:tgtEl>
                                          <p:spTgt spid="25657"/>
                                        </p:tgtEl>
                                        <p:attrNameLst>
                                          <p:attrName>style.visibility</p:attrName>
                                        </p:attrNameLst>
                                      </p:cBhvr>
                                      <p:to>
                                        <p:strVal val="visible"/>
                                      </p:to>
                                    </p:set>
                                    <p:anim calcmode="lin" valueType="num">
                                      <p:cBhvr>
                                        <p:cTn id="125" dur="500" fill="hold"/>
                                        <p:tgtEl>
                                          <p:spTgt spid="25657"/>
                                        </p:tgtEl>
                                        <p:attrNameLst>
                                          <p:attrName>ppt_w</p:attrName>
                                        </p:attrNameLst>
                                      </p:cBhvr>
                                      <p:tavLst>
                                        <p:tav tm="0">
                                          <p:val>
                                            <p:fltVal val="0"/>
                                          </p:val>
                                        </p:tav>
                                        <p:tav tm="100000">
                                          <p:val>
                                            <p:strVal val="#ppt_w"/>
                                          </p:val>
                                        </p:tav>
                                      </p:tavLst>
                                    </p:anim>
                                    <p:anim calcmode="lin" valueType="num">
                                      <p:cBhvr>
                                        <p:cTn id="126" dur="500" fill="hold"/>
                                        <p:tgtEl>
                                          <p:spTgt spid="25657"/>
                                        </p:tgtEl>
                                        <p:attrNameLst>
                                          <p:attrName>ppt_h</p:attrName>
                                        </p:attrNameLst>
                                      </p:cBhvr>
                                      <p:tavLst>
                                        <p:tav tm="0">
                                          <p:val>
                                            <p:fltVal val="0"/>
                                          </p:val>
                                        </p:tav>
                                        <p:tav tm="100000">
                                          <p:val>
                                            <p:strVal val="#ppt_h"/>
                                          </p:val>
                                        </p:tav>
                                      </p:tavLst>
                                    </p:anim>
                                    <p:anim calcmode="lin" valueType="num">
                                      <p:cBhvr>
                                        <p:cTn id="127" dur="500" fill="hold"/>
                                        <p:tgtEl>
                                          <p:spTgt spid="25657"/>
                                        </p:tgtEl>
                                        <p:attrNameLst>
                                          <p:attrName>ppt_x</p:attrName>
                                        </p:attrNameLst>
                                      </p:cBhvr>
                                      <p:tavLst>
                                        <p:tav tm="0">
                                          <p:val>
                                            <p:fltVal val="0.5"/>
                                          </p:val>
                                        </p:tav>
                                        <p:tav tm="100000">
                                          <p:val>
                                            <p:strVal val="#ppt_x"/>
                                          </p:val>
                                        </p:tav>
                                      </p:tavLst>
                                    </p:anim>
                                    <p:anim calcmode="lin" valueType="num">
                                      <p:cBhvr>
                                        <p:cTn id="128" dur="500" fill="hold"/>
                                        <p:tgtEl>
                                          <p:spTgt spid="2565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animBg="1" autoUpdateAnimBg="0"/>
      <p:bldP spid="224269" grpId="0" animBg="1" autoUpdateAnimBg="0"/>
      <p:bldP spid="224271" grpId="0" animBg="1" autoUpdateAnimBg="0"/>
      <p:bldP spid="224273" grpId="0" animBg="1" autoUpdateAnimBg="0"/>
      <p:bldP spid="25623" grpId="0" animBg="1"/>
      <p:bldP spid="224286" grpId="0" animBg="1" autoUpdateAnimBg="0"/>
      <p:bldP spid="25635" grpId="0" autoUpdateAnimBg="0"/>
      <p:bldP spid="25636" grpId="0" animBg="1"/>
      <p:bldP spid="25637" grpId="0" animBg="1"/>
      <p:bldP spid="25638" grpId="0" animBg="1"/>
      <p:bldP spid="25639" grpId="0" autoUpdateAnimBg="0"/>
      <p:bldP spid="25640" grpId="0" animBg="1"/>
      <p:bldP spid="25641" grpId="0" animBg="1"/>
      <p:bldP spid="25642" grpId="0" autoUpdateAnimBg="0"/>
      <p:bldP spid="25643" grpId="0" autoUpdateAnimBg="0"/>
      <p:bldP spid="25645" grpId="0" animBg="1"/>
      <p:bldP spid="25646" grpId="0" animBg="1"/>
      <p:bldP spid="25647" grpId="0" autoUpdateAnimBg="0"/>
      <p:bldP spid="25648" grpId="0" animBg="1"/>
      <p:bldP spid="25649" grpId="0" animBg="1"/>
      <p:bldP spid="25650" grpId="0" animBg="1"/>
      <p:bldP spid="25651" grpId="0" animBg="1"/>
      <p:bldP spid="25652" grpId="0" animBg="1"/>
      <p:bldP spid="25653" grpId="0" animBg="1"/>
      <p:bldP spid="25654" grpId="0" animBg="1" autoUpdateAnimBg="0"/>
      <p:bldP spid="25655" grpId="0" autoUpdateAnimBg="0"/>
      <p:bldP spid="25657"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2"/>
          <p:cNvSpPr>
            <a:spLocks noChangeArrowheads="1"/>
          </p:cNvSpPr>
          <p:nvPr/>
        </p:nvSpPr>
        <p:spPr bwMode="auto">
          <a:xfrm>
            <a:off x="2057400" y="1676400"/>
            <a:ext cx="4267200" cy="1219200"/>
          </a:xfrm>
          <a:prstGeom prst="rect">
            <a:avLst/>
          </a:prstGeom>
          <a:solidFill>
            <a:srgbClr val="FFFFC5"/>
          </a:solidFill>
          <a:ln w="12700">
            <a:solidFill>
              <a:schemeClr val="tx1"/>
            </a:solidFill>
            <a:miter lim="800000"/>
            <a:headEnd/>
            <a:tailEnd/>
          </a:ln>
        </p:spPr>
        <p:txBody>
          <a:bodyPr anchor="ctr">
            <a:spAutoFit/>
          </a:bodyPr>
          <a:lstStyle/>
          <a:p>
            <a:pPr eaLnBrk="1" hangingPunct="1"/>
            <a:endParaRPr lang="de-DE"/>
          </a:p>
        </p:txBody>
      </p:sp>
      <p:sp>
        <p:nvSpPr>
          <p:cNvPr id="26629" name="Rectangle 3"/>
          <p:cNvSpPr>
            <a:spLocks noChangeArrowheads="1"/>
          </p:cNvSpPr>
          <p:nvPr/>
        </p:nvSpPr>
        <p:spPr bwMode="auto">
          <a:xfrm>
            <a:off x="2057400" y="2971800"/>
            <a:ext cx="4343400" cy="1676400"/>
          </a:xfrm>
          <a:prstGeom prst="rect">
            <a:avLst/>
          </a:prstGeom>
          <a:solidFill>
            <a:srgbClr val="FFE7F3"/>
          </a:solidFill>
          <a:ln w="12700">
            <a:solidFill>
              <a:schemeClr val="tx1"/>
            </a:solidFill>
            <a:miter lim="800000"/>
            <a:headEnd/>
            <a:tailEnd/>
          </a:ln>
        </p:spPr>
        <p:txBody>
          <a:bodyPr anchor="ctr">
            <a:spAutoFit/>
          </a:bodyPr>
          <a:lstStyle/>
          <a:p>
            <a:pPr eaLnBrk="1" hangingPunct="1"/>
            <a:endParaRPr lang="de-DE"/>
          </a:p>
        </p:txBody>
      </p:sp>
      <p:sp>
        <p:nvSpPr>
          <p:cNvPr id="26630" name="Line 2"/>
          <p:cNvSpPr>
            <a:spLocks noChangeShapeType="1"/>
          </p:cNvSpPr>
          <p:nvPr/>
        </p:nvSpPr>
        <p:spPr bwMode="auto">
          <a:xfrm>
            <a:off x="457200" y="898525"/>
            <a:ext cx="2378075" cy="0"/>
          </a:xfrm>
          <a:prstGeom prst="line">
            <a:avLst/>
          </a:prstGeom>
          <a:noFill/>
          <a:ln w="98425">
            <a:solidFill>
              <a:schemeClr val="tx1"/>
            </a:solidFill>
            <a:round/>
            <a:headEnd/>
            <a:tailEnd type="triangle" w="med" len="med"/>
          </a:ln>
        </p:spPr>
        <p:txBody>
          <a:bodyPr/>
          <a:lstStyle/>
          <a:p>
            <a:endParaRPr lang="de-DE"/>
          </a:p>
        </p:txBody>
      </p:sp>
      <p:sp>
        <p:nvSpPr>
          <p:cNvPr id="26631" name="Line 3"/>
          <p:cNvSpPr>
            <a:spLocks noChangeShapeType="1"/>
          </p:cNvSpPr>
          <p:nvPr/>
        </p:nvSpPr>
        <p:spPr bwMode="auto">
          <a:xfrm>
            <a:off x="5181600" y="1066800"/>
            <a:ext cx="1600200" cy="0"/>
          </a:xfrm>
          <a:prstGeom prst="line">
            <a:avLst/>
          </a:prstGeom>
          <a:noFill/>
          <a:ln w="98425">
            <a:solidFill>
              <a:schemeClr val="tx1"/>
            </a:solidFill>
            <a:round/>
            <a:headEnd/>
            <a:tailEnd type="triangle" w="med" len="med"/>
          </a:ln>
        </p:spPr>
        <p:txBody>
          <a:bodyPr/>
          <a:lstStyle/>
          <a:p>
            <a:endParaRPr lang="de-DE"/>
          </a:p>
        </p:txBody>
      </p:sp>
      <p:graphicFrame>
        <p:nvGraphicFramePr>
          <p:cNvPr id="26626" name="Object 55"/>
          <p:cNvGraphicFramePr>
            <a:graphicFrameLocks noChangeAspect="1"/>
          </p:cNvGraphicFramePr>
          <p:nvPr/>
        </p:nvGraphicFramePr>
        <p:xfrm>
          <a:off x="2819400" y="128588"/>
          <a:ext cx="2362200" cy="1466850"/>
        </p:xfrm>
        <a:graphic>
          <a:graphicData uri="http://schemas.openxmlformats.org/presentationml/2006/ole">
            <p:oleObj spid="_x0000_s26626" name="Paint Shop Pro Image" r:id="rId4" imgW="2370732" imgH="1668745" progId="">
              <p:embed/>
            </p:oleObj>
          </a:graphicData>
        </a:graphic>
      </p:graphicFrame>
      <p:sp>
        <p:nvSpPr>
          <p:cNvPr id="26632" name="Text Box 57"/>
          <p:cNvSpPr txBox="1">
            <a:spLocks noChangeArrowheads="1"/>
          </p:cNvSpPr>
          <p:nvPr/>
        </p:nvSpPr>
        <p:spPr bwMode="auto">
          <a:xfrm>
            <a:off x="2819400" y="304800"/>
            <a:ext cx="1371600" cy="266700"/>
          </a:xfrm>
          <a:prstGeom prst="rect">
            <a:avLst/>
          </a:prstGeom>
          <a:noFill/>
          <a:ln w="12700">
            <a:noFill/>
            <a:miter lim="800000"/>
            <a:headEnd/>
            <a:tailEnd/>
          </a:ln>
        </p:spPr>
        <p:txBody>
          <a:bodyPr anchor="ctr" anchorCtr="1"/>
          <a:lstStyle/>
          <a:p>
            <a:pPr eaLnBrk="1" hangingPunct="1">
              <a:spcBef>
                <a:spcPct val="0"/>
              </a:spcBef>
            </a:pPr>
            <a:r>
              <a:rPr lang="de-DE" b="0"/>
              <a:t>Unternehmen</a:t>
            </a:r>
          </a:p>
        </p:txBody>
      </p:sp>
      <p:sp>
        <p:nvSpPr>
          <p:cNvPr id="26633" name="Line 3"/>
          <p:cNvSpPr>
            <a:spLocks noChangeShapeType="1"/>
          </p:cNvSpPr>
          <p:nvPr/>
        </p:nvSpPr>
        <p:spPr bwMode="auto">
          <a:xfrm>
            <a:off x="7848600" y="974725"/>
            <a:ext cx="990600" cy="0"/>
          </a:xfrm>
          <a:prstGeom prst="line">
            <a:avLst/>
          </a:prstGeom>
          <a:noFill/>
          <a:ln w="98425">
            <a:solidFill>
              <a:schemeClr val="tx1"/>
            </a:solidFill>
            <a:prstDash val="sysDot"/>
            <a:round/>
            <a:headEnd/>
            <a:tailEnd type="triangle" w="med" len="med"/>
          </a:ln>
        </p:spPr>
        <p:txBody>
          <a:bodyPr/>
          <a:lstStyle/>
          <a:p>
            <a:endParaRPr lang="de-DE"/>
          </a:p>
        </p:txBody>
      </p:sp>
      <p:sp>
        <p:nvSpPr>
          <p:cNvPr id="26634" name="Rectangle 12"/>
          <p:cNvSpPr>
            <a:spLocks noChangeArrowheads="1"/>
          </p:cNvSpPr>
          <p:nvPr/>
        </p:nvSpPr>
        <p:spPr bwMode="auto">
          <a:xfrm>
            <a:off x="6781800" y="517525"/>
            <a:ext cx="990600" cy="914400"/>
          </a:xfrm>
          <a:prstGeom prst="rect">
            <a:avLst/>
          </a:prstGeom>
          <a:solidFill>
            <a:srgbClr val="BDDEFF"/>
          </a:solidFill>
          <a:ln w="19050">
            <a:solidFill>
              <a:schemeClr val="tx1"/>
            </a:solidFill>
            <a:miter lim="800000"/>
            <a:headEnd/>
            <a:tailEnd/>
          </a:ln>
        </p:spPr>
        <p:txBody>
          <a:bodyPr anchor="ctr"/>
          <a:lstStyle/>
          <a:p>
            <a:pPr eaLnBrk="1" hangingPunct="1">
              <a:spcBef>
                <a:spcPct val="0"/>
              </a:spcBef>
            </a:pPr>
            <a:endParaRPr lang="de-DE" sz="2400" b="0">
              <a:latin typeface="Times New Roman" pitchFamily="18" charset="0"/>
            </a:endParaRPr>
          </a:p>
        </p:txBody>
      </p:sp>
      <p:sp>
        <p:nvSpPr>
          <p:cNvPr id="26635" name="Line 10"/>
          <p:cNvSpPr>
            <a:spLocks noChangeShapeType="1"/>
          </p:cNvSpPr>
          <p:nvPr/>
        </p:nvSpPr>
        <p:spPr bwMode="auto">
          <a:xfrm flipV="1">
            <a:off x="6781800" y="517525"/>
            <a:ext cx="990600" cy="914400"/>
          </a:xfrm>
          <a:prstGeom prst="line">
            <a:avLst/>
          </a:prstGeom>
          <a:noFill/>
          <a:ln w="25400">
            <a:solidFill>
              <a:schemeClr val="tx1"/>
            </a:solidFill>
            <a:round/>
            <a:headEnd/>
            <a:tailEnd/>
          </a:ln>
        </p:spPr>
        <p:txBody>
          <a:bodyPr anchor="ctr" anchorCtr="1">
            <a:spAutoFit/>
          </a:bodyPr>
          <a:lstStyle/>
          <a:p>
            <a:endParaRPr lang="de-DE"/>
          </a:p>
        </p:txBody>
      </p:sp>
      <p:sp>
        <p:nvSpPr>
          <p:cNvPr id="26636" name="Text Box 11"/>
          <p:cNvSpPr txBox="1">
            <a:spLocks noChangeArrowheads="1"/>
          </p:cNvSpPr>
          <p:nvPr/>
        </p:nvSpPr>
        <p:spPr bwMode="auto">
          <a:xfrm>
            <a:off x="6477000" y="0"/>
            <a:ext cx="2209800" cy="517525"/>
          </a:xfrm>
          <a:prstGeom prst="rect">
            <a:avLst/>
          </a:prstGeom>
          <a:noFill/>
          <a:ln w="9525">
            <a:noFill/>
            <a:miter lim="800000"/>
            <a:headEnd/>
            <a:tailEnd/>
          </a:ln>
        </p:spPr>
        <p:txBody>
          <a:bodyPr anchorCtr="1">
            <a:spAutoFit/>
          </a:bodyPr>
          <a:lstStyle/>
          <a:p>
            <a:pPr eaLnBrk="1" hangingPunct="1">
              <a:spcBef>
                <a:spcPct val="0"/>
              </a:spcBef>
            </a:pPr>
            <a:r>
              <a:rPr lang="de-DE" b="0"/>
              <a:t>Markt (Leistungsverwertung)</a:t>
            </a:r>
          </a:p>
        </p:txBody>
      </p:sp>
      <p:sp>
        <p:nvSpPr>
          <p:cNvPr id="225292" name="Text Box 13"/>
          <p:cNvSpPr txBox="1">
            <a:spLocks noChangeArrowheads="1"/>
          </p:cNvSpPr>
          <p:nvPr/>
        </p:nvSpPr>
        <p:spPr bwMode="auto">
          <a:xfrm>
            <a:off x="2438400" y="1828800"/>
            <a:ext cx="3581400" cy="914400"/>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endParaRPr lang="de-DE" sz="1600"/>
          </a:p>
          <a:p>
            <a:pPr algn="ctr" eaLnBrk="1" hangingPunct="1">
              <a:spcBef>
                <a:spcPct val="0"/>
              </a:spcBef>
              <a:defRPr/>
            </a:pPr>
            <a:r>
              <a:rPr lang="de-DE" sz="1600"/>
              <a:t>Ergebnis der gewöhnlichen Geschäftstätigkeit</a:t>
            </a:r>
            <a:endParaRPr lang="de-DE" sz="1600">
              <a:latin typeface="Times New Roman" pitchFamily="18" charset="0"/>
            </a:endParaRPr>
          </a:p>
        </p:txBody>
      </p:sp>
      <p:sp>
        <p:nvSpPr>
          <p:cNvPr id="26638" name="Line 39"/>
          <p:cNvSpPr>
            <a:spLocks noChangeShapeType="1"/>
          </p:cNvSpPr>
          <p:nvPr/>
        </p:nvSpPr>
        <p:spPr bwMode="auto">
          <a:xfrm>
            <a:off x="6019800" y="1905000"/>
            <a:ext cx="1219200" cy="0"/>
          </a:xfrm>
          <a:prstGeom prst="line">
            <a:avLst/>
          </a:prstGeom>
          <a:noFill/>
          <a:ln w="38100">
            <a:solidFill>
              <a:srgbClr val="FF0000"/>
            </a:solidFill>
            <a:round/>
            <a:headEnd type="triangle" w="med" len="med"/>
            <a:tailEnd/>
          </a:ln>
        </p:spPr>
        <p:txBody>
          <a:bodyPr>
            <a:spAutoFit/>
          </a:bodyPr>
          <a:lstStyle/>
          <a:p>
            <a:endParaRPr lang="de-DE"/>
          </a:p>
        </p:txBody>
      </p:sp>
      <p:sp>
        <p:nvSpPr>
          <p:cNvPr id="26639" name="Line 14"/>
          <p:cNvSpPr>
            <a:spLocks noChangeShapeType="1"/>
          </p:cNvSpPr>
          <p:nvPr/>
        </p:nvSpPr>
        <p:spPr bwMode="auto">
          <a:xfrm>
            <a:off x="7239000" y="1066800"/>
            <a:ext cx="0" cy="838200"/>
          </a:xfrm>
          <a:prstGeom prst="line">
            <a:avLst/>
          </a:prstGeom>
          <a:noFill/>
          <a:ln w="38100">
            <a:solidFill>
              <a:srgbClr val="FF0000"/>
            </a:solidFill>
            <a:round/>
            <a:headEnd/>
            <a:tailEnd/>
          </a:ln>
        </p:spPr>
        <p:txBody>
          <a:bodyPr>
            <a:spAutoFit/>
          </a:bodyPr>
          <a:lstStyle/>
          <a:p>
            <a:endParaRPr lang="de-DE"/>
          </a:p>
        </p:txBody>
      </p:sp>
      <p:sp>
        <p:nvSpPr>
          <p:cNvPr id="225295" name="Text Box 13"/>
          <p:cNvSpPr txBox="1">
            <a:spLocks noChangeArrowheads="1"/>
          </p:cNvSpPr>
          <p:nvPr/>
        </p:nvSpPr>
        <p:spPr bwMode="auto">
          <a:xfrm>
            <a:off x="2362200" y="3276600"/>
            <a:ext cx="3810000" cy="381000"/>
          </a:xfrm>
          <a:prstGeom prst="rect">
            <a:avLst/>
          </a:prstGeom>
          <a:solidFill>
            <a:srgbClr val="CFFF47"/>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Außerordentliche Erträge</a:t>
            </a:r>
            <a:endParaRPr lang="de-DE" sz="2400" b="0">
              <a:latin typeface="Times New Roman" pitchFamily="18" charset="0"/>
            </a:endParaRPr>
          </a:p>
        </p:txBody>
      </p:sp>
      <p:sp>
        <p:nvSpPr>
          <p:cNvPr id="225296" name="Text Box 13"/>
          <p:cNvSpPr txBox="1">
            <a:spLocks noChangeArrowheads="1"/>
          </p:cNvSpPr>
          <p:nvPr/>
        </p:nvSpPr>
        <p:spPr bwMode="auto">
          <a:xfrm>
            <a:off x="2362200" y="3733800"/>
            <a:ext cx="3810000" cy="304800"/>
          </a:xfrm>
          <a:prstGeom prst="rect">
            <a:avLst/>
          </a:prstGeom>
          <a:solidFill>
            <a:srgbClr val="E0E0E0"/>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Außerordentliche Aufwendungen</a:t>
            </a:r>
            <a:endParaRPr lang="de-DE" sz="1200"/>
          </a:p>
        </p:txBody>
      </p:sp>
      <p:sp>
        <p:nvSpPr>
          <p:cNvPr id="225297" name="Text Box 13"/>
          <p:cNvSpPr txBox="1">
            <a:spLocks noChangeArrowheads="1"/>
          </p:cNvSpPr>
          <p:nvPr/>
        </p:nvSpPr>
        <p:spPr bwMode="auto">
          <a:xfrm>
            <a:off x="2362200" y="4114800"/>
            <a:ext cx="3810000" cy="381000"/>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sz="1800"/>
              <a:t>= außerordentliches Ergebnis</a:t>
            </a:r>
          </a:p>
        </p:txBody>
      </p:sp>
      <p:sp>
        <p:nvSpPr>
          <p:cNvPr id="26643" name="Line 14"/>
          <p:cNvSpPr>
            <a:spLocks noChangeShapeType="1"/>
          </p:cNvSpPr>
          <p:nvPr/>
        </p:nvSpPr>
        <p:spPr bwMode="auto">
          <a:xfrm>
            <a:off x="1600200" y="838200"/>
            <a:ext cx="0" cy="1371600"/>
          </a:xfrm>
          <a:prstGeom prst="line">
            <a:avLst/>
          </a:prstGeom>
          <a:noFill/>
          <a:ln w="28575">
            <a:solidFill>
              <a:srgbClr val="0000FF"/>
            </a:solidFill>
            <a:round/>
            <a:headEnd/>
            <a:tailEnd/>
          </a:ln>
        </p:spPr>
        <p:txBody>
          <a:bodyPr>
            <a:spAutoFit/>
          </a:bodyPr>
          <a:lstStyle/>
          <a:p>
            <a:endParaRPr lang="de-DE"/>
          </a:p>
        </p:txBody>
      </p:sp>
      <p:sp>
        <p:nvSpPr>
          <p:cNvPr id="26644" name="Line 14"/>
          <p:cNvSpPr>
            <a:spLocks noChangeShapeType="1"/>
          </p:cNvSpPr>
          <p:nvPr/>
        </p:nvSpPr>
        <p:spPr bwMode="auto">
          <a:xfrm>
            <a:off x="1600200" y="2209800"/>
            <a:ext cx="838200" cy="0"/>
          </a:xfrm>
          <a:prstGeom prst="line">
            <a:avLst/>
          </a:prstGeom>
          <a:noFill/>
          <a:ln w="28575">
            <a:solidFill>
              <a:srgbClr val="0000FF"/>
            </a:solidFill>
            <a:round/>
            <a:headEnd/>
            <a:tailEnd type="triangle" w="med" len="med"/>
          </a:ln>
        </p:spPr>
        <p:txBody>
          <a:bodyPr>
            <a:spAutoFit/>
          </a:bodyPr>
          <a:lstStyle/>
          <a:p>
            <a:endParaRPr lang="de-DE"/>
          </a:p>
        </p:txBody>
      </p:sp>
      <p:sp>
        <p:nvSpPr>
          <p:cNvPr id="26645" name="Line 14"/>
          <p:cNvSpPr>
            <a:spLocks noChangeShapeType="1"/>
          </p:cNvSpPr>
          <p:nvPr/>
        </p:nvSpPr>
        <p:spPr bwMode="auto">
          <a:xfrm>
            <a:off x="1752600" y="1295400"/>
            <a:ext cx="0" cy="1143000"/>
          </a:xfrm>
          <a:prstGeom prst="line">
            <a:avLst/>
          </a:prstGeom>
          <a:noFill/>
          <a:ln w="28575">
            <a:solidFill>
              <a:srgbClr val="0000FF"/>
            </a:solidFill>
            <a:round/>
            <a:headEnd/>
            <a:tailEnd/>
          </a:ln>
        </p:spPr>
        <p:txBody>
          <a:bodyPr>
            <a:spAutoFit/>
          </a:bodyPr>
          <a:lstStyle/>
          <a:p>
            <a:endParaRPr lang="de-DE"/>
          </a:p>
        </p:txBody>
      </p:sp>
      <p:sp>
        <p:nvSpPr>
          <p:cNvPr id="26646" name="Line 14"/>
          <p:cNvSpPr>
            <a:spLocks noChangeShapeType="1"/>
          </p:cNvSpPr>
          <p:nvPr/>
        </p:nvSpPr>
        <p:spPr bwMode="auto">
          <a:xfrm>
            <a:off x="1752600" y="2438400"/>
            <a:ext cx="685800" cy="0"/>
          </a:xfrm>
          <a:prstGeom prst="line">
            <a:avLst/>
          </a:prstGeom>
          <a:noFill/>
          <a:ln w="28575">
            <a:solidFill>
              <a:srgbClr val="0000FF"/>
            </a:solidFill>
            <a:round/>
            <a:headEnd/>
            <a:tailEnd type="triangle" w="med" len="med"/>
          </a:ln>
        </p:spPr>
        <p:txBody>
          <a:bodyPr>
            <a:spAutoFit/>
          </a:bodyPr>
          <a:lstStyle/>
          <a:p>
            <a:endParaRPr lang="de-DE"/>
          </a:p>
        </p:txBody>
      </p:sp>
      <p:sp>
        <p:nvSpPr>
          <p:cNvPr id="26647" name="Line 14"/>
          <p:cNvSpPr>
            <a:spLocks noChangeShapeType="1"/>
          </p:cNvSpPr>
          <p:nvPr/>
        </p:nvSpPr>
        <p:spPr bwMode="auto">
          <a:xfrm>
            <a:off x="914400" y="4876800"/>
            <a:ext cx="1447800" cy="0"/>
          </a:xfrm>
          <a:prstGeom prst="line">
            <a:avLst/>
          </a:prstGeom>
          <a:noFill/>
          <a:ln w="57150">
            <a:solidFill>
              <a:srgbClr val="008000"/>
            </a:solidFill>
            <a:round/>
            <a:headEnd/>
            <a:tailEnd type="triangle" w="med" len="med"/>
          </a:ln>
        </p:spPr>
        <p:txBody>
          <a:bodyPr>
            <a:spAutoFit/>
          </a:bodyPr>
          <a:lstStyle/>
          <a:p>
            <a:endParaRPr lang="de-DE"/>
          </a:p>
        </p:txBody>
      </p:sp>
      <p:sp>
        <p:nvSpPr>
          <p:cNvPr id="26648" name="Line 14"/>
          <p:cNvSpPr>
            <a:spLocks noChangeShapeType="1"/>
          </p:cNvSpPr>
          <p:nvPr/>
        </p:nvSpPr>
        <p:spPr bwMode="auto">
          <a:xfrm flipH="1">
            <a:off x="6019800" y="2362200"/>
            <a:ext cx="914400" cy="0"/>
          </a:xfrm>
          <a:prstGeom prst="line">
            <a:avLst/>
          </a:prstGeom>
          <a:noFill/>
          <a:ln w="28575">
            <a:solidFill>
              <a:srgbClr val="0000FF"/>
            </a:solidFill>
            <a:prstDash val="sysDot"/>
            <a:round/>
            <a:headEnd/>
            <a:tailEnd type="triangle" w="med" len="med"/>
          </a:ln>
        </p:spPr>
        <p:txBody>
          <a:bodyPr>
            <a:spAutoFit/>
          </a:bodyPr>
          <a:lstStyle/>
          <a:p>
            <a:endParaRPr lang="de-DE"/>
          </a:p>
        </p:txBody>
      </p:sp>
      <p:sp>
        <p:nvSpPr>
          <p:cNvPr id="26649" name="Line 14"/>
          <p:cNvSpPr>
            <a:spLocks noChangeShapeType="1"/>
          </p:cNvSpPr>
          <p:nvPr/>
        </p:nvSpPr>
        <p:spPr bwMode="auto">
          <a:xfrm flipV="1">
            <a:off x="1752600" y="1295400"/>
            <a:ext cx="1600200" cy="0"/>
          </a:xfrm>
          <a:prstGeom prst="line">
            <a:avLst/>
          </a:prstGeom>
          <a:noFill/>
          <a:ln w="28575">
            <a:solidFill>
              <a:srgbClr val="0000FF"/>
            </a:solidFill>
            <a:round/>
            <a:headEnd/>
            <a:tailEnd/>
          </a:ln>
        </p:spPr>
        <p:txBody>
          <a:bodyPr>
            <a:spAutoFit/>
          </a:bodyPr>
          <a:lstStyle/>
          <a:p>
            <a:endParaRPr lang="de-DE"/>
          </a:p>
        </p:txBody>
      </p:sp>
      <p:sp>
        <p:nvSpPr>
          <p:cNvPr id="26650" name="Line 14"/>
          <p:cNvSpPr>
            <a:spLocks noChangeShapeType="1"/>
          </p:cNvSpPr>
          <p:nvPr/>
        </p:nvSpPr>
        <p:spPr bwMode="auto">
          <a:xfrm>
            <a:off x="6019800" y="2209800"/>
            <a:ext cx="1371600" cy="0"/>
          </a:xfrm>
          <a:prstGeom prst="line">
            <a:avLst/>
          </a:prstGeom>
          <a:noFill/>
          <a:ln w="19050">
            <a:solidFill>
              <a:srgbClr val="FF0000"/>
            </a:solidFill>
            <a:round/>
            <a:headEnd type="triangle" w="med" len="med"/>
            <a:tailEnd/>
          </a:ln>
        </p:spPr>
        <p:txBody>
          <a:bodyPr>
            <a:spAutoFit/>
          </a:bodyPr>
          <a:lstStyle/>
          <a:p>
            <a:endParaRPr lang="de-DE"/>
          </a:p>
        </p:txBody>
      </p:sp>
      <p:sp>
        <p:nvSpPr>
          <p:cNvPr id="225306" name="Text Box 13"/>
          <p:cNvSpPr txBox="1">
            <a:spLocks noChangeArrowheads="1"/>
          </p:cNvSpPr>
          <p:nvPr/>
        </p:nvSpPr>
        <p:spPr bwMode="auto">
          <a:xfrm>
            <a:off x="2057400" y="6324600"/>
            <a:ext cx="4343400" cy="457200"/>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a:t>= Jahresüberschuss bzw. Jahresfehlbetrag</a:t>
            </a:r>
          </a:p>
        </p:txBody>
      </p:sp>
      <p:sp>
        <p:nvSpPr>
          <p:cNvPr id="26652" name="Line 14"/>
          <p:cNvSpPr>
            <a:spLocks noChangeShapeType="1"/>
          </p:cNvSpPr>
          <p:nvPr/>
        </p:nvSpPr>
        <p:spPr bwMode="auto">
          <a:xfrm flipV="1">
            <a:off x="7391400" y="1371600"/>
            <a:ext cx="0" cy="1143000"/>
          </a:xfrm>
          <a:prstGeom prst="line">
            <a:avLst/>
          </a:prstGeom>
          <a:noFill/>
          <a:ln w="19050">
            <a:solidFill>
              <a:srgbClr val="FF0000"/>
            </a:solidFill>
            <a:round/>
            <a:headEnd/>
            <a:tailEnd/>
          </a:ln>
        </p:spPr>
        <p:txBody>
          <a:bodyPr>
            <a:spAutoFit/>
          </a:bodyPr>
          <a:lstStyle/>
          <a:p>
            <a:endParaRPr lang="de-DE"/>
          </a:p>
        </p:txBody>
      </p:sp>
      <p:sp>
        <p:nvSpPr>
          <p:cNvPr id="26653" name="Line 14"/>
          <p:cNvSpPr>
            <a:spLocks noChangeShapeType="1"/>
          </p:cNvSpPr>
          <p:nvPr/>
        </p:nvSpPr>
        <p:spPr bwMode="auto">
          <a:xfrm>
            <a:off x="6934200" y="990600"/>
            <a:ext cx="0" cy="1676400"/>
          </a:xfrm>
          <a:prstGeom prst="line">
            <a:avLst/>
          </a:prstGeom>
          <a:noFill/>
          <a:ln w="28575">
            <a:solidFill>
              <a:srgbClr val="0000FF"/>
            </a:solidFill>
            <a:prstDash val="sysDot"/>
            <a:round/>
            <a:headEnd/>
            <a:tailEnd/>
          </a:ln>
        </p:spPr>
        <p:txBody>
          <a:bodyPr>
            <a:spAutoFit/>
          </a:bodyPr>
          <a:lstStyle/>
          <a:p>
            <a:endParaRPr lang="de-DE"/>
          </a:p>
        </p:txBody>
      </p:sp>
      <p:sp>
        <p:nvSpPr>
          <p:cNvPr id="26654" name="Line 14"/>
          <p:cNvSpPr>
            <a:spLocks noChangeShapeType="1"/>
          </p:cNvSpPr>
          <p:nvPr/>
        </p:nvSpPr>
        <p:spPr bwMode="auto">
          <a:xfrm flipH="1" flipV="1">
            <a:off x="4953000" y="1371600"/>
            <a:ext cx="1676400" cy="0"/>
          </a:xfrm>
          <a:prstGeom prst="line">
            <a:avLst/>
          </a:prstGeom>
          <a:noFill/>
          <a:ln w="28575">
            <a:solidFill>
              <a:srgbClr val="FF0000"/>
            </a:solidFill>
            <a:prstDash val="sysDot"/>
            <a:round/>
            <a:headEnd/>
            <a:tailEnd/>
          </a:ln>
        </p:spPr>
        <p:txBody>
          <a:bodyPr>
            <a:spAutoFit/>
          </a:bodyPr>
          <a:lstStyle/>
          <a:p>
            <a:endParaRPr lang="de-DE"/>
          </a:p>
        </p:txBody>
      </p:sp>
      <p:sp>
        <p:nvSpPr>
          <p:cNvPr id="26655" name="Line 14"/>
          <p:cNvSpPr>
            <a:spLocks noChangeShapeType="1"/>
          </p:cNvSpPr>
          <p:nvPr/>
        </p:nvSpPr>
        <p:spPr bwMode="auto">
          <a:xfrm>
            <a:off x="6019800" y="2057400"/>
            <a:ext cx="609600" cy="0"/>
          </a:xfrm>
          <a:prstGeom prst="line">
            <a:avLst/>
          </a:prstGeom>
          <a:noFill/>
          <a:ln w="28575">
            <a:solidFill>
              <a:srgbClr val="FF0000"/>
            </a:solidFill>
            <a:prstDash val="sysDot"/>
            <a:round/>
            <a:headEnd type="triangle" w="med" len="med"/>
            <a:tailEnd/>
          </a:ln>
        </p:spPr>
        <p:txBody>
          <a:bodyPr>
            <a:spAutoFit/>
          </a:bodyPr>
          <a:lstStyle/>
          <a:p>
            <a:endParaRPr lang="de-DE"/>
          </a:p>
        </p:txBody>
      </p:sp>
      <p:sp>
        <p:nvSpPr>
          <p:cNvPr id="26656" name="Line 14"/>
          <p:cNvSpPr>
            <a:spLocks noChangeShapeType="1"/>
          </p:cNvSpPr>
          <p:nvPr/>
        </p:nvSpPr>
        <p:spPr bwMode="auto">
          <a:xfrm flipV="1">
            <a:off x="6629400" y="1371600"/>
            <a:ext cx="0" cy="1981200"/>
          </a:xfrm>
          <a:prstGeom prst="line">
            <a:avLst/>
          </a:prstGeom>
          <a:noFill/>
          <a:ln w="28575">
            <a:solidFill>
              <a:srgbClr val="FF0000"/>
            </a:solidFill>
            <a:prstDash val="sysDot"/>
            <a:round/>
            <a:headEnd/>
            <a:tailEnd/>
          </a:ln>
        </p:spPr>
        <p:txBody>
          <a:bodyPr>
            <a:spAutoFit/>
          </a:bodyPr>
          <a:lstStyle/>
          <a:p>
            <a:endParaRPr lang="de-DE"/>
          </a:p>
        </p:txBody>
      </p:sp>
      <p:sp>
        <p:nvSpPr>
          <p:cNvPr id="26657" name="Line 14"/>
          <p:cNvSpPr>
            <a:spLocks noChangeShapeType="1"/>
          </p:cNvSpPr>
          <p:nvPr/>
        </p:nvSpPr>
        <p:spPr bwMode="auto">
          <a:xfrm flipV="1">
            <a:off x="5410200" y="1066800"/>
            <a:ext cx="0" cy="304800"/>
          </a:xfrm>
          <a:prstGeom prst="line">
            <a:avLst/>
          </a:prstGeom>
          <a:noFill/>
          <a:ln w="28575">
            <a:solidFill>
              <a:srgbClr val="FF0000"/>
            </a:solidFill>
            <a:prstDash val="sysDot"/>
            <a:round/>
            <a:headEnd/>
            <a:tailEnd/>
          </a:ln>
        </p:spPr>
        <p:txBody>
          <a:bodyPr>
            <a:spAutoFit/>
          </a:bodyPr>
          <a:lstStyle/>
          <a:p>
            <a:endParaRPr lang="de-DE"/>
          </a:p>
        </p:txBody>
      </p:sp>
      <p:sp>
        <p:nvSpPr>
          <p:cNvPr id="26658" name="Text Box 33"/>
          <p:cNvSpPr txBox="1">
            <a:spLocks noChangeArrowheads="1"/>
          </p:cNvSpPr>
          <p:nvPr/>
        </p:nvSpPr>
        <p:spPr bwMode="auto">
          <a:xfrm>
            <a:off x="2667000" y="1828800"/>
            <a:ext cx="3352800" cy="304800"/>
          </a:xfrm>
          <a:prstGeom prst="rect">
            <a:avLst/>
          </a:prstGeom>
          <a:noFill/>
          <a:ln w="9525">
            <a:noFill/>
            <a:miter lim="800000"/>
            <a:headEnd/>
            <a:tailEnd/>
          </a:ln>
        </p:spPr>
        <p:txBody>
          <a:bodyPr>
            <a:spAutoFit/>
          </a:bodyPr>
          <a:lstStyle/>
          <a:p>
            <a:pPr eaLnBrk="1" hangingPunct="1"/>
            <a:r>
              <a:rPr lang="de-DE"/>
              <a:t>Betriebsprozess + Finanzprozess</a:t>
            </a:r>
          </a:p>
        </p:txBody>
      </p:sp>
      <p:sp>
        <p:nvSpPr>
          <p:cNvPr id="26659" name="Text Box 34"/>
          <p:cNvSpPr txBox="1">
            <a:spLocks noChangeArrowheads="1"/>
          </p:cNvSpPr>
          <p:nvPr/>
        </p:nvSpPr>
        <p:spPr bwMode="auto">
          <a:xfrm>
            <a:off x="2895600" y="2971800"/>
            <a:ext cx="2667000" cy="304800"/>
          </a:xfrm>
          <a:prstGeom prst="rect">
            <a:avLst/>
          </a:prstGeom>
          <a:noFill/>
          <a:ln w="9525">
            <a:noFill/>
            <a:miter lim="800000"/>
            <a:headEnd/>
            <a:tailEnd/>
          </a:ln>
        </p:spPr>
        <p:txBody>
          <a:bodyPr>
            <a:spAutoFit/>
          </a:bodyPr>
          <a:lstStyle/>
          <a:p>
            <a:pPr eaLnBrk="1" hangingPunct="1"/>
            <a:r>
              <a:rPr lang="de-DE"/>
              <a:t>Außerordentlicher Prozess</a:t>
            </a:r>
          </a:p>
        </p:txBody>
      </p:sp>
      <p:sp>
        <p:nvSpPr>
          <p:cNvPr id="26660" name="Line 14"/>
          <p:cNvSpPr>
            <a:spLocks noChangeShapeType="1"/>
          </p:cNvSpPr>
          <p:nvPr/>
        </p:nvSpPr>
        <p:spPr bwMode="auto">
          <a:xfrm>
            <a:off x="1371600" y="5029200"/>
            <a:ext cx="990600" cy="0"/>
          </a:xfrm>
          <a:prstGeom prst="line">
            <a:avLst/>
          </a:prstGeom>
          <a:noFill/>
          <a:ln w="28575">
            <a:solidFill>
              <a:srgbClr val="008000"/>
            </a:solidFill>
            <a:round/>
            <a:headEnd/>
            <a:tailEnd type="triangle" w="med" len="med"/>
          </a:ln>
        </p:spPr>
        <p:txBody>
          <a:bodyPr>
            <a:spAutoFit/>
          </a:bodyPr>
          <a:lstStyle/>
          <a:p>
            <a:endParaRPr lang="de-DE"/>
          </a:p>
        </p:txBody>
      </p:sp>
      <p:sp>
        <p:nvSpPr>
          <p:cNvPr id="26661" name="Line 14"/>
          <p:cNvSpPr>
            <a:spLocks noChangeShapeType="1"/>
          </p:cNvSpPr>
          <p:nvPr/>
        </p:nvSpPr>
        <p:spPr bwMode="auto">
          <a:xfrm>
            <a:off x="914400" y="2590800"/>
            <a:ext cx="1524000" cy="0"/>
          </a:xfrm>
          <a:prstGeom prst="line">
            <a:avLst/>
          </a:prstGeom>
          <a:noFill/>
          <a:ln w="57150">
            <a:solidFill>
              <a:srgbClr val="008000"/>
            </a:solidFill>
            <a:round/>
            <a:headEnd/>
            <a:tailEnd/>
          </a:ln>
        </p:spPr>
        <p:txBody>
          <a:bodyPr>
            <a:spAutoFit/>
          </a:bodyPr>
          <a:lstStyle/>
          <a:p>
            <a:endParaRPr lang="de-DE"/>
          </a:p>
        </p:txBody>
      </p:sp>
      <p:sp>
        <p:nvSpPr>
          <p:cNvPr id="26662" name="Line 14"/>
          <p:cNvSpPr>
            <a:spLocks noChangeShapeType="1"/>
          </p:cNvSpPr>
          <p:nvPr/>
        </p:nvSpPr>
        <p:spPr bwMode="auto">
          <a:xfrm>
            <a:off x="914400" y="2590800"/>
            <a:ext cx="0" cy="2286000"/>
          </a:xfrm>
          <a:prstGeom prst="line">
            <a:avLst/>
          </a:prstGeom>
          <a:noFill/>
          <a:ln w="57150">
            <a:solidFill>
              <a:srgbClr val="008000"/>
            </a:solidFill>
            <a:round/>
            <a:headEnd/>
            <a:tailEnd/>
          </a:ln>
        </p:spPr>
        <p:txBody>
          <a:bodyPr>
            <a:spAutoFit/>
          </a:bodyPr>
          <a:lstStyle/>
          <a:p>
            <a:endParaRPr lang="de-DE"/>
          </a:p>
        </p:txBody>
      </p:sp>
      <p:sp>
        <p:nvSpPr>
          <p:cNvPr id="26663" name="Text Box 38"/>
          <p:cNvSpPr txBox="1">
            <a:spLocks noChangeArrowheads="1"/>
          </p:cNvSpPr>
          <p:nvPr/>
        </p:nvSpPr>
        <p:spPr bwMode="auto">
          <a:xfrm>
            <a:off x="990600" y="4495800"/>
            <a:ext cx="381000" cy="396875"/>
          </a:xfrm>
          <a:prstGeom prst="rect">
            <a:avLst/>
          </a:prstGeom>
          <a:noFill/>
          <a:ln w="9525">
            <a:noFill/>
            <a:miter lim="800000"/>
            <a:headEnd/>
            <a:tailEnd/>
          </a:ln>
        </p:spPr>
        <p:txBody>
          <a:bodyPr>
            <a:spAutoFit/>
          </a:bodyPr>
          <a:lstStyle/>
          <a:p>
            <a:pPr eaLnBrk="1" hangingPunct="1"/>
            <a:r>
              <a:rPr lang="de-DE" sz="2000"/>
              <a:t>+</a:t>
            </a:r>
            <a:endParaRPr lang="de-DE"/>
          </a:p>
        </p:txBody>
      </p:sp>
      <p:sp>
        <p:nvSpPr>
          <p:cNvPr id="26664" name="Line 14"/>
          <p:cNvSpPr>
            <a:spLocks noChangeShapeType="1"/>
          </p:cNvSpPr>
          <p:nvPr/>
        </p:nvSpPr>
        <p:spPr bwMode="auto">
          <a:xfrm>
            <a:off x="1371600" y="4267200"/>
            <a:ext cx="0" cy="762000"/>
          </a:xfrm>
          <a:prstGeom prst="line">
            <a:avLst/>
          </a:prstGeom>
          <a:noFill/>
          <a:ln w="28575">
            <a:solidFill>
              <a:srgbClr val="008000"/>
            </a:solidFill>
            <a:round/>
            <a:headEnd/>
            <a:tailEnd/>
          </a:ln>
        </p:spPr>
        <p:txBody>
          <a:bodyPr>
            <a:spAutoFit/>
          </a:bodyPr>
          <a:lstStyle/>
          <a:p>
            <a:endParaRPr lang="de-DE"/>
          </a:p>
        </p:txBody>
      </p:sp>
      <p:sp>
        <p:nvSpPr>
          <p:cNvPr id="26665" name="Text Box 41"/>
          <p:cNvSpPr txBox="1">
            <a:spLocks noChangeArrowheads="1"/>
          </p:cNvSpPr>
          <p:nvPr/>
        </p:nvSpPr>
        <p:spPr bwMode="auto">
          <a:xfrm>
            <a:off x="1600200" y="4191000"/>
            <a:ext cx="381000" cy="396875"/>
          </a:xfrm>
          <a:prstGeom prst="rect">
            <a:avLst/>
          </a:prstGeom>
          <a:noFill/>
          <a:ln w="9525">
            <a:noFill/>
            <a:miter lim="800000"/>
            <a:headEnd/>
            <a:tailEnd/>
          </a:ln>
        </p:spPr>
        <p:txBody>
          <a:bodyPr>
            <a:spAutoFit/>
          </a:bodyPr>
          <a:lstStyle/>
          <a:p>
            <a:pPr eaLnBrk="1" hangingPunct="1"/>
            <a:r>
              <a:rPr lang="de-DE" sz="2000"/>
              <a:t>+</a:t>
            </a:r>
            <a:endParaRPr lang="de-DE"/>
          </a:p>
        </p:txBody>
      </p:sp>
      <p:sp>
        <p:nvSpPr>
          <p:cNvPr id="26666" name="Line 14"/>
          <p:cNvSpPr>
            <a:spLocks noChangeShapeType="1"/>
          </p:cNvSpPr>
          <p:nvPr/>
        </p:nvSpPr>
        <p:spPr bwMode="auto">
          <a:xfrm flipH="1">
            <a:off x="6172200" y="3886200"/>
            <a:ext cx="2362200" cy="0"/>
          </a:xfrm>
          <a:prstGeom prst="line">
            <a:avLst/>
          </a:prstGeom>
          <a:noFill/>
          <a:ln w="28575">
            <a:solidFill>
              <a:srgbClr val="0000FF"/>
            </a:solidFill>
            <a:round/>
            <a:headEnd/>
            <a:tailEnd type="triangle" w="med" len="med"/>
          </a:ln>
        </p:spPr>
        <p:txBody>
          <a:bodyPr>
            <a:spAutoFit/>
          </a:bodyPr>
          <a:lstStyle/>
          <a:p>
            <a:endParaRPr lang="de-DE"/>
          </a:p>
        </p:txBody>
      </p:sp>
      <p:sp>
        <p:nvSpPr>
          <p:cNvPr id="26667" name="Line 39"/>
          <p:cNvSpPr>
            <a:spLocks noChangeShapeType="1"/>
          </p:cNvSpPr>
          <p:nvPr/>
        </p:nvSpPr>
        <p:spPr bwMode="auto">
          <a:xfrm>
            <a:off x="6172200" y="3505200"/>
            <a:ext cx="1828800" cy="0"/>
          </a:xfrm>
          <a:prstGeom prst="line">
            <a:avLst/>
          </a:prstGeom>
          <a:noFill/>
          <a:ln w="28575">
            <a:solidFill>
              <a:srgbClr val="FF0000"/>
            </a:solidFill>
            <a:round/>
            <a:headEnd type="triangle" w="med" len="med"/>
            <a:tailEnd/>
          </a:ln>
        </p:spPr>
        <p:txBody>
          <a:bodyPr>
            <a:spAutoFit/>
          </a:bodyPr>
          <a:lstStyle/>
          <a:p>
            <a:endParaRPr lang="de-DE"/>
          </a:p>
        </p:txBody>
      </p:sp>
      <p:sp>
        <p:nvSpPr>
          <p:cNvPr id="26668" name="Line 14"/>
          <p:cNvSpPr>
            <a:spLocks noChangeShapeType="1"/>
          </p:cNvSpPr>
          <p:nvPr/>
        </p:nvSpPr>
        <p:spPr bwMode="auto">
          <a:xfrm>
            <a:off x="6019800" y="2514600"/>
            <a:ext cx="1600200" cy="0"/>
          </a:xfrm>
          <a:prstGeom prst="line">
            <a:avLst/>
          </a:prstGeom>
          <a:noFill/>
          <a:ln w="19050">
            <a:solidFill>
              <a:srgbClr val="FF0000"/>
            </a:solidFill>
            <a:round/>
            <a:headEnd type="triangle" w="med" len="med"/>
            <a:tailEnd/>
          </a:ln>
        </p:spPr>
        <p:txBody>
          <a:bodyPr>
            <a:spAutoFit/>
          </a:bodyPr>
          <a:lstStyle/>
          <a:p>
            <a:endParaRPr lang="de-DE"/>
          </a:p>
        </p:txBody>
      </p:sp>
      <p:sp>
        <p:nvSpPr>
          <p:cNvPr id="26669" name="Line 14"/>
          <p:cNvSpPr>
            <a:spLocks noChangeShapeType="1"/>
          </p:cNvSpPr>
          <p:nvPr/>
        </p:nvSpPr>
        <p:spPr bwMode="auto">
          <a:xfrm flipH="1">
            <a:off x="6019800" y="2667000"/>
            <a:ext cx="1600200" cy="0"/>
          </a:xfrm>
          <a:prstGeom prst="line">
            <a:avLst/>
          </a:prstGeom>
          <a:noFill/>
          <a:ln w="19050">
            <a:solidFill>
              <a:srgbClr val="0000FF"/>
            </a:solidFill>
            <a:round/>
            <a:headEnd/>
            <a:tailEnd type="triangle" w="med" len="med"/>
          </a:ln>
        </p:spPr>
        <p:txBody>
          <a:bodyPr>
            <a:spAutoFit/>
          </a:bodyPr>
          <a:lstStyle/>
          <a:p>
            <a:endParaRPr lang="de-DE"/>
          </a:p>
        </p:txBody>
      </p:sp>
      <p:sp>
        <p:nvSpPr>
          <p:cNvPr id="26670" name="Line 14"/>
          <p:cNvSpPr>
            <a:spLocks noChangeShapeType="1"/>
          </p:cNvSpPr>
          <p:nvPr/>
        </p:nvSpPr>
        <p:spPr bwMode="auto">
          <a:xfrm>
            <a:off x="1371600" y="4267200"/>
            <a:ext cx="990600" cy="0"/>
          </a:xfrm>
          <a:prstGeom prst="line">
            <a:avLst/>
          </a:prstGeom>
          <a:noFill/>
          <a:ln w="28575">
            <a:solidFill>
              <a:srgbClr val="008000"/>
            </a:solidFill>
            <a:round/>
            <a:headEnd/>
            <a:tailEnd/>
          </a:ln>
        </p:spPr>
        <p:txBody>
          <a:bodyPr>
            <a:spAutoFit/>
          </a:bodyPr>
          <a:lstStyle/>
          <a:p>
            <a:endParaRPr lang="de-DE"/>
          </a:p>
        </p:txBody>
      </p:sp>
      <p:sp>
        <p:nvSpPr>
          <p:cNvPr id="26671" name="Rectangle 60"/>
          <p:cNvSpPr>
            <a:spLocks noChangeArrowheads="1"/>
          </p:cNvSpPr>
          <p:nvPr/>
        </p:nvSpPr>
        <p:spPr bwMode="auto">
          <a:xfrm>
            <a:off x="2057400" y="5334000"/>
            <a:ext cx="4343400" cy="914400"/>
          </a:xfrm>
          <a:prstGeom prst="rect">
            <a:avLst/>
          </a:prstGeom>
          <a:solidFill>
            <a:srgbClr val="F1D4FE"/>
          </a:solidFill>
          <a:ln w="12700">
            <a:solidFill>
              <a:schemeClr val="tx1"/>
            </a:solidFill>
            <a:miter lim="800000"/>
            <a:headEnd/>
            <a:tailEnd/>
          </a:ln>
        </p:spPr>
        <p:txBody>
          <a:bodyPr anchor="ctr">
            <a:spAutoFit/>
          </a:bodyPr>
          <a:lstStyle/>
          <a:p>
            <a:pPr eaLnBrk="1" hangingPunct="1"/>
            <a:endParaRPr lang="de-DE"/>
          </a:p>
        </p:txBody>
      </p:sp>
      <p:sp>
        <p:nvSpPr>
          <p:cNvPr id="26672" name="Text Box 61"/>
          <p:cNvSpPr txBox="1">
            <a:spLocks noChangeArrowheads="1"/>
          </p:cNvSpPr>
          <p:nvPr/>
        </p:nvSpPr>
        <p:spPr bwMode="auto">
          <a:xfrm>
            <a:off x="1219200" y="5562600"/>
            <a:ext cx="914400" cy="517525"/>
          </a:xfrm>
          <a:prstGeom prst="rect">
            <a:avLst/>
          </a:prstGeom>
          <a:noFill/>
          <a:ln w="9525">
            <a:noFill/>
            <a:miter lim="800000"/>
            <a:headEnd/>
            <a:tailEnd/>
          </a:ln>
        </p:spPr>
        <p:txBody>
          <a:bodyPr>
            <a:spAutoFit/>
          </a:bodyPr>
          <a:lstStyle/>
          <a:p>
            <a:pPr eaLnBrk="1" hangingPunct="1"/>
            <a:r>
              <a:rPr lang="de-DE"/>
              <a:t>Bereich Steuern</a:t>
            </a:r>
          </a:p>
        </p:txBody>
      </p:sp>
      <p:sp>
        <p:nvSpPr>
          <p:cNvPr id="225343" name="Text Box 13"/>
          <p:cNvSpPr txBox="1">
            <a:spLocks noChangeArrowheads="1"/>
          </p:cNvSpPr>
          <p:nvPr/>
        </p:nvSpPr>
        <p:spPr bwMode="auto">
          <a:xfrm>
            <a:off x="2286000" y="5486400"/>
            <a:ext cx="3810000" cy="304800"/>
          </a:xfrm>
          <a:prstGeom prst="rect">
            <a:avLst/>
          </a:prstGeom>
          <a:solidFill>
            <a:srgbClr val="FFFFFF"/>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sz="1200"/>
              <a:t>Steuern vom Einkommen und vom Ertrag</a:t>
            </a:r>
          </a:p>
        </p:txBody>
      </p:sp>
      <p:sp>
        <p:nvSpPr>
          <p:cNvPr id="225344" name="Text Box 13"/>
          <p:cNvSpPr txBox="1">
            <a:spLocks noChangeArrowheads="1"/>
          </p:cNvSpPr>
          <p:nvPr/>
        </p:nvSpPr>
        <p:spPr bwMode="auto">
          <a:xfrm>
            <a:off x="2286000" y="5867400"/>
            <a:ext cx="3810000" cy="304800"/>
          </a:xfrm>
          <a:prstGeom prst="rect">
            <a:avLst/>
          </a:prstGeom>
          <a:solidFill>
            <a:srgbClr val="FFFFFF"/>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sz="1200"/>
              <a:t>Sonstige Steuern</a:t>
            </a:r>
          </a:p>
        </p:txBody>
      </p:sp>
      <p:sp>
        <p:nvSpPr>
          <p:cNvPr id="26675" name="Line 14"/>
          <p:cNvSpPr>
            <a:spLocks noChangeShapeType="1"/>
          </p:cNvSpPr>
          <p:nvPr/>
        </p:nvSpPr>
        <p:spPr bwMode="auto">
          <a:xfrm>
            <a:off x="6096000" y="5638800"/>
            <a:ext cx="762000" cy="0"/>
          </a:xfrm>
          <a:prstGeom prst="line">
            <a:avLst/>
          </a:prstGeom>
          <a:noFill/>
          <a:ln w="28575">
            <a:solidFill>
              <a:srgbClr val="0000FF"/>
            </a:solidFill>
            <a:round/>
            <a:headEnd/>
            <a:tailEnd/>
          </a:ln>
        </p:spPr>
        <p:txBody>
          <a:bodyPr>
            <a:spAutoFit/>
          </a:bodyPr>
          <a:lstStyle/>
          <a:p>
            <a:endParaRPr lang="de-DE"/>
          </a:p>
        </p:txBody>
      </p:sp>
      <p:sp>
        <p:nvSpPr>
          <p:cNvPr id="26676" name="Line 14"/>
          <p:cNvSpPr>
            <a:spLocks noChangeShapeType="1"/>
          </p:cNvSpPr>
          <p:nvPr/>
        </p:nvSpPr>
        <p:spPr bwMode="auto">
          <a:xfrm>
            <a:off x="6096000" y="6019800"/>
            <a:ext cx="609600" cy="0"/>
          </a:xfrm>
          <a:prstGeom prst="line">
            <a:avLst/>
          </a:prstGeom>
          <a:noFill/>
          <a:ln w="28575">
            <a:solidFill>
              <a:srgbClr val="0000FF"/>
            </a:solidFill>
            <a:round/>
            <a:headEnd/>
            <a:tailEnd/>
          </a:ln>
        </p:spPr>
        <p:txBody>
          <a:bodyPr>
            <a:spAutoFit/>
          </a:bodyPr>
          <a:lstStyle/>
          <a:p>
            <a:endParaRPr lang="de-DE"/>
          </a:p>
        </p:txBody>
      </p:sp>
      <p:sp>
        <p:nvSpPr>
          <p:cNvPr id="26677" name="Line 14"/>
          <p:cNvSpPr>
            <a:spLocks noChangeShapeType="1"/>
          </p:cNvSpPr>
          <p:nvPr/>
        </p:nvSpPr>
        <p:spPr bwMode="auto">
          <a:xfrm>
            <a:off x="6858000" y="5638800"/>
            <a:ext cx="0" cy="990600"/>
          </a:xfrm>
          <a:prstGeom prst="line">
            <a:avLst/>
          </a:prstGeom>
          <a:noFill/>
          <a:ln w="28575">
            <a:solidFill>
              <a:srgbClr val="0000FF"/>
            </a:solidFill>
            <a:round/>
            <a:headEnd/>
            <a:tailEnd/>
          </a:ln>
        </p:spPr>
        <p:txBody>
          <a:bodyPr>
            <a:spAutoFit/>
          </a:bodyPr>
          <a:lstStyle/>
          <a:p>
            <a:endParaRPr lang="de-DE"/>
          </a:p>
        </p:txBody>
      </p:sp>
      <p:sp>
        <p:nvSpPr>
          <p:cNvPr id="26678" name="Line 14"/>
          <p:cNvSpPr>
            <a:spLocks noChangeShapeType="1"/>
          </p:cNvSpPr>
          <p:nvPr/>
        </p:nvSpPr>
        <p:spPr bwMode="auto">
          <a:xfrm>
            <a:off x="6400800" y="6629400"/>
            <a:ext cx="457200" cy="0"/>
          </a:xfrm>
          <a:prstGeom prst="line">
            <a:avLst/>
          </a:prstGeom>
          <a:noFill/>
          <a:ln w="28575">
            <a:solidFill>
              <a:srgbClr val="0000FF"/>
            </a:solidFill>
            <a:round/>
            <a:headEnd type="triangle" w="med" len="med"/>
            <a:tailEnd/>
          </a:ln>
        </p:spPr>
        <p:txBody>
          <a:bodyPr>
            <a:spAutoFit/>
          </a:bodyPr>
          <a:lstStyle/>
          <a:p>
            <a:endParaRPr lang="de-DE"/>
          </a:p>
        </p:txBody>
      </p:sp>
      <p:sp>
        <p:nvSpPr>
          <p:cNvPr id="26679" name="Line 14"/>
          <p:cNvSpPr>
            <a:spLocks noChangeShapeType="1"/>
          </p:cNvSpPr>
          <p:nvPr/>
        </p:nvSpPr>
        <p:spPr bwMode="auto">
          <a:xfrm>
            <a:off x="6705600" y="6019800"/>
            <a:ext cx="0" cy="457200"/>
          </a:xfrm>
          <a:prstGeom prst="line">
            <a:avLst/>
          </a:prstGeom>
          <a:noFill/>
          <a:ln w="28575">
            <a:solidFill>
              <a:srgbClr val="0000FF"/>
            </a:solidFill>
            <a:round/>
            <a:headEnd/>
            <a:tailEnd/>
          </a:ln>
        </p:spPr>
        <p:txBody>
          <a:bodyPr>
            <a:spAutoFit/>
          </a:bodyPr>
          <a:lstStyle/>
          <a:p>
            <a:endParaRPr lang="de-DE"/>
          </a:p>
        </p:txBody>
      </p:sp>
      <p:sp>
        <p:nvSpPr>
          <p:cNvPr id="26680" name="Line 14"/>
          <p:cNvSpPr>
            <a:spLocks noChangeShapeType="1"/>
          </p:cNvSpPr>
          <p:nvPr/>
        </p:nvSpPr>
        <p:spPr bwMode="auto">
          <a:xfrm>
            <a:off x="6400800" y="6477000"/>
            <a:ext cx="304800" cy="0"/>
          </a:xfrm>
          <a:prstGeom prst="line">
            <a:avLst/>
          </a:prstGeom>
          <a:noFill/>
          <a:ln w="28575">
            <a:solidFill>
              <a:srgbClr val="0000FF"/>
            </a:solidFill>
            <a:round/>
            <a:headEnd type="triangle" w="med" len="med"/>
            <a:tailEnd/>
          </a:ln>
        </p:spPr>
        <p:txBody>
          <a:bodyPr>
            <a:spAutoFit/>
          </a:bodyPr>
          <a:lstStyle/>
          <a:p>
            <a:endParaRPr lang="de-DE"/>
          </a:p>
        </p:txBody>
      </p:sp>
      <p:sp>
        <p:nvSpPr>
          <p:cNvPr id="26681" name="Text Box 71"/>
          <p:cNvSpPr txBox="1">
            <a:spLocks noChangeArrowheads="1"/>
          </p:cNvSpPr>
          <p:nvPr/>
        </p:nvSpPr>
        <p:spPr bwMode="auto">
          <a:xfrm>
            <a:off x="6477000" y="5715000"/>
            <a:ext cx="381000" cy="396875"/>
          </a:xfrm>
          <a:prstGeom prst="rect">
            <a:avLst/>
          </a:prstGeom>
          <a:noFill/>
          <a:ln w="9525">
            <a:noFill/>
            <a:miter lim="800000"/>
            <a:headEnd/>
            <a:tailEnd/>
          </a:ln>
        </p:spPr>
        <p:txBody>
          <a:bodyPr>
            <a:spAutoFit/>
          </a:bodyPr>
          <a:lstStyle/>
          <a:p>
            <a:pPr eaLnBrk="1" hangingPunct="1"/>
            <a:r>
              <a:rPr lang="de-DE" sz="2000"/>
              <a:t>-</a:t>
            </a:r>
            <a:endParaRPr lang="de-DE"/>
          </a:p>
        </p:txBody>
      </p:sp>
      <p:sp>
        <p:nvSpPr>
          <p:cNvPr id="26682" name="Text Box 72"/>
          <p:cNvSpPr txBox="1">
            <a:spLocks noChangeArrowheads="1"/>
          </p:cNvSpPr>
          <p:nvPr/>
        </p:nvSpPr>
        <p:spPr bwMode="auto">
          <a:xfrm>
            <a:off x="6858000" y="6172200"/>
            <a:ext cx="381000" cy="396875"/>
          </a:xfrm>
          <a:prstGeom prst="rect">
            <a:avLst/>
          </a:prstGeom>
          <a:noFill/>
          <a:ln w="9525">
            <a:noFill/>
            <a:miter lim="800000"/>
            <a:headEnd/>
            <a:tailEnd/>
          </a:ln>
        </p:spPr>
        <p:txBody>
          <a:bodyPr>
            <a:spAutoFit/>
          </a:bodyPr>
          <a:lstStyle/>
          <a:p>
            <a:pPr eaLnBrk="1" hangingPunct="1"/>
            <a:r>
              <a:rPr lang="de-DE" sz="2000"/>
              <a:t>-</a:t>
            </a:r>
            <a:endParaRPr lang="de-DE"/>
          </a:p>
        </p:txBody>
      </p:sp>
      <p:sp>
        <p:nvSpPr>
          <p:cNvPr id="26683" name="Line 14"/>
          <p:cNvSpPr>
            <a:spLocks noChangeShapeType="1"/>
          </p:cNvSpPr>
          <p:nvPr/>
        </p:nvSpPr>
        <p:spPr bwMode="auto">
          <a:xfrm flipH="1">
            <a:off x="8534400" y="2819400"/>
            <a:ext cx="0" cy="1066800"/>
          </a:xfrm>
          <a:prstGeom prst="line">
            <a:avLst/>
          </a:prstGeom>
          <a:noFill/>
          <a:ln w="28575">
            <a:solidFill>
              <a:srgbClr val="0000FF"/>
            </a:solidFill>
            <a:round/>
            <a:headEnd/>
            <a:tailEnd/>
          </a:ln>
        </p:spPr>
        <p:txBody>
          <a:bodyPr>
            <a:spAutoFit/>
          </a:bodyPr>
          <a:lstStyle/>
          <a:p>
            <a:endParaRPr lang="de-DE"/>
          </a:p>
        </p:txBody>
      </p:sp>
      <p:sp>
        <p:nvSpPr>
          <p:cNvPr id="26684" name="Line 39"/>
          <p:cNvSpPr>
            <a:spLocks noChangeShapeType="1"/>
          </p:cNvSpPr>
          <p:nvPr/>
        </p:nvSpPr>
        <p:spPr bwMode="auto">
          <a:xfrm flipV="1">
            <a:off x="8001000" y="2819400"/>
            <a:ext cx="0" cy="685800"/>
          </a:xfrm>
          <a:prstGeom prst="line">
            <a:avLst/>
          </a:prstGeom>
          <a:noFill/>
          <a:ln w="28575">
            <a:solidFill>
              <a:srgbClr val="FF0000"/>
            </a:solidFill>
            <a:round/>
            <a:headEnd/>
            <a:tailEnd/>
          </a:ln>
        </p:spPr>
        <p:txBody>
          <a:bodyPr>
            <a:spAutoFit/>
          </a:bodyPr>
          <a:lstStyle/>
          <a:p>
            <a:endParaRPr lang="de-DE"/>
          </a:p>
        </p:txBody>
      </p:sp>
      <p:sp>
        <p:nvSpPr>
          <p:cNvPr id="225355" name="Rectangle 75"/>
          <p:cNvSpPr>
            <a:spLocks noChangeArrowheads="1"/>
          </p:cNvSpPr>
          <p:nvPr/>
        </p:nvSpPr>
        <p:spPr bwMode="auto">
          <a:xfrm>
            <a:off x="7620000" y="1981200"/>
            <a:ext cx="1295400" cy="838200"/>
          </a:xfrm>
          <a:prstGeom prst="rect">
            <a:avLst/>
          </a:prstGeom>
          <a:solidFill>
            <a:srgbClr val="FAF1CE"/>
          </a:solidFill>
          <a:ln w="12700">
            <a:solidFill>
              <a:schemeClr val="tx1"/>
            </a:solidFill>
            <a:miter lim="800000"/>
            <a:headEnd/>
            <a:tailEnd/>
          </a:ln>
          <a:effectLst>
            <a:outerShdw dist="35921" dir="2700000" algn="ctr" rotWithShape="0">
              <a:schemeClr val="bg2"/>
            </a:outerShdw>
          </a:effectLst>
        </p:spPr>
        <p:txBody>
          <a:bodyPr wrap="none" anchor="ctr">
            <a:spAutoFit/>
          </a:bodyPr>
          <a:lstStyle/>
          <a:p>
            <a:pPr eaLnBrk="1" hangingPunct="1">
              <a:defRPr/>
            </a:pPr>
            <a:endParaRPr lang="de-DE"/>
          </a:p>
        </p:txBody>
      </p:sp>
      <p:sp>
        <p:nvSpPr>
          <p:cNvPr id="26686" name="Text Box 76"/>
          <p:cNvSpPr txBox="1">
            <a:spLocks noChangeArrowheads="1"/>
          </p:cNvSpPr>
          <p:nvPr/>
        </p:nvSpPr>
        <p:spPr bwMode="auto">
          <a:xfrm>
            <a:off x="7696200" y="2514600"/>
            <a:ext cx="1219200" cy="274638"/>
          </a:xfrm>
          <a:prstGeom prst="rect">
            <a:avLst/>
          </a:prstGeom>
          <a:noFill/>
          <a:ln w="9525">
            <a:noFill/>
            <a:miter lim="800000"/>
            <a:headEnd/>
            <a:tailEnd/>
          </a:ln>
        </p:spPr>
        <p:txBody>
          <a:bodyPr>
            <a:spAutoFit/>
          </a:bodyPr>
          <a:lstStyle/>
          <a:p>
            <a:pPr eaLnBrk="1" hangingPunct="1"/>
            <a:r>
              <a:rPr lang="de-DE" sz="1200"/>
              <a:t>Finanzmärkte</a:t>
            </a:r>
            <a:endParaRPr lang="de-DE"/>
          </a:p>
        </p:txBody>
      </p:sp>
      <p:sp>
        <p:nvSpPr>
          <p:cNvPr id="26687" name="Text Box 77"/>
          <p:cNvSpPr txBox="1">
            <a:spLocks noChangeArrowheads="1"/>
          </p:cNvSpPr>
          <p:nvPr/>
        </p:nvSpPr>
        <p:spPr bwMode="auto">
          <a:xfrm>
            <a:off x="7696200" y="2057400"/>
            <a:ext cx="1295400" cy="457200"/>
          </a:xfrm>
          <a:prstGeom prst="rect">
            <a:avLst/>
          </a:prstGeom>
          <a:noFill/>
          <a:ln w="9525">
            <a:noFill/>
            <a:miter lim="800000"/>
            <a:headEnd/>
            <a:tailEnd/>
          </a:ln>
        </p:spPr>
        <p:txBody>
          <a:bodyPr>
            <a:spAutoFit/>
          </a:bodyPr>
          <a:lstStyle/>
          <a:p>
            <a:pPr eaLnBrk="1" hangingPunct="1"/>
            <a:r>
              <a:rPr lang="de-DE" sz="1200"/>
              <a:t>andere Unternehmen</a:t>
            </a:r>
            <a:endParaRPr lang="de-DE"/>
          </a:p>
        </p:txBody>
      </p:sp>
      <p:sp>
        <p:nvSpPr>
          <p:cNvPr id="26688" name="Line 14"/>
          <p:cNvSpPr>
            <a:spLocks noChangeShapeType="1"/>
          </p:cNvSpPr>
          <p:nvPr/>
        </p:nvSpPr>
        <p:spPr bwMode="auto">
          <a:xfrm>
            <a:off x="1752600" y="3962400"/>
            <a:ext cx="609600" cy="0"/>
          </a:xfrm>
          <a:prstGeom prst="line">
            <a:avLst/>
          </a:prstGeom>
          <a:noFill/>
          <a:ln w="28575">
            <a:solidFill>
              <a:srgbClr val="0000FF"/>
            </a:solidFill>
            <a:round/>
            <a:headEnd/>
            <a:tailEnd type="triangle" w="med" len="med"/>
          </a:ln>
        </p:spPr>
        <p:txBody>
          <a:bodyPr>
            <a:spAutoFit/>
          </a:bodyPr>
          <a:lstStyle/>
          <a:p>
            <a:endParaRPr lang="de-DE"/>
          </a:p>
        </p:txBody>
      </p:sp>
      <p:sp>
        <p:nvSpPr>
          <p:cNvPr id="26689" name="Line 14"/>
          <p:cNvSpPr>
            <a:spLocks noChangeShapeType="1"/>
          </p:cNvSpPr>
          <p:nvPr/>
        </p:nvSpPr>
        <p:spPr bwMode="auto">
          <a:xfrm>
            <a:off x="6172200" y="3352800"/>
            <a:ext cx="457200" cy="0"/>
          </a:xfrm>
          <a:prstGeom prst="line">
            <a:avLst/>
          </a:prstGeom>
          <a:noFill/>
          <a:ln w="28575">
            <a:solidFill>
              <a:srgbClr val="FF0000"/>
            </a:solidFill>
            <a:prstDash val="sysDot"/>
            <a:round/>
            <a:headEnd type="triangle" w="med" len="med"/>
            <a:tailEnd/>
          </a:ln>
        </p:spPr>
        <p:txBody>
          <a:bodyPr>
            <a:spAutoFit/>
          </a:bodyPr>
          <a:lstStyle/>
          <a:p>
            <a:endParaRPr lang="de-DE"/>
          </a:p>
        </p:txBody>
      </p:sp>
      <p:graphicFrame>
        <p:nvGraphicFramePr>
          <p:cNvPr id="26627" name="Object 80"/>
          <p:cNvGraphicFramePr>
            <a:graphicFrameLocks noChangeAspect="1"/>
          </p:cNvGraphicFramePr>
          <p:nvPr/>
        </p:nvGraphicFramePr>
        <p:xfrm>
          <a:off x="8001000" y="5135563"/>
          <a:ext cx="1143000" cy="931862"/>
        </p:xfrm>
        <a:graphic>
          <a:graphicData uri="http://schemas.openxmlformats.org/presentationml/2006/ole">
            <p:oleObj spid="_x0000_s26627" name="Paint Shop Pro Image" r:id="rId5" imgW="946341" imgH="770732" progId="">
              <p:embed/>
            </p:oleObj>
          </a:graphicData>
        </a:graphic>
      </p:graphicFrame>
      <p:sp>
        <p:nvSpPr>
          <p:cNvPr id="26690" name="Text Box 81"/>
          <p:cNvSpPr txBox="1">
            <a:spLocks noChangeArrowheads="1"/>
          </p:cNvSpPr>
          <p:nvPr/>
        </p:nvSpPr>
        <p:spPr bwMode="auto">
          <a:xfrm>
            <a:off x="7924800" y="6049963"/>
            <a:ext cx="1219200" cy="274637"/>
          </a:xfrm>
          <a:prstGeom prst="rect">
            <a:avLst/>
          </a:prstGeom>
          <a:noFill/>
          <a:ln w="9525">
            <a:noFill/>
            <a:miter lim="800000"/>
            <a:headEnd/>
            <a:tailEnd/>
          </a:ln>
        </p:spPr>
        <p:txBody>
          <a:bodyPr>
            <a:spAutoFit/>
          </a:bodyPr>
          <a:lstStyle/>
          <a:p>
            <a:pPr eaLnBrk="1" hangingPunct="1"/>
            <a:r>
              <a:rPr lang="de-DE" sz="1200"/>
              <a:t>Finanzamt</a:t>
            </a:r>
          </a:p>
        </p:txBody>
      </p:sp>
      <p:sp>
        <p:nvSpPr>
          <p:cNvPr id="26691" name="Line 82"/>
          <p:cNvSpPr>
            <a:spLocks noChangeShapeType="1"/>
          </p:cNvSpPr>
          <p:nvPr/>
        </p:nvSpPr>
        <p:spPr bwMode="auto">
          <a:xfrm flipV="1">
            <a:off x="6324600" y="5486400"/>
            <a:ext cx="1676400" cy="0"/>
          </a:xfrm>
          <a:prstGeom prst="line">
            <a:avLst/>
          </a:prstGeom>
          <a:noFill/>
          <a:ln w="28575">
            <a:solidFill>
              <a:schemeClr val="tx1"/>
            </a:solidFill>
            <a:round/>
            <a:headEnd/>
            <a:tailEnd/>
          </a:ln>
        </p:spPr>
        <p:txBody>
          <a:bodyPr anchor="ctr">
            <a:spAutoFit/>
          </a:bodyPr>
          <a:lstStyle/>
          <a:p>
            <a:endParaRPr lang="de-DE"/>
          </a:p>
        </p:txBody>
      </p:sp>
      <p:sp>
        <p:nvSpPr>
          <p:cNvPr id="26692" name="AutoShape 83"/>
          <p:cNvSpPr>
            <a:spLocks noChangeArrowheads="1"/>
          </p:cNvSpPr>
          <p:nvPr/>
        </p:nvSpPr>
        <p:spPr bwMode="auto">
          <a:xfrm>
            <a:off x="6934200" y="5181600"/>
            <a:ext cx="762000" cy="533400"/>
          </a:xfrm>
          <a:prstGeom prst="flowChartMultidocument">
            <a:avLst/>
          </a:prstGeom>
          <a:solidFill>
            <a:srgbClr val="FFFFC5"/>
          </a:solidFill>
          <a:ln w="12700">
            <a:solidFill>
              <a:schemeClr val="tx1"/>
            </a:solidFill>
            <a:miter lim="800000"/>
            <a:headEnd/>
            <a:tailEnd/>
          </a:ln>
        </p:spPr>
        <p:txBody>
          <a:bodyPr anchor="ctr"/>
          <a:lstStyle/>
          <a:p>
            <a:pPr eaLnBrk="1" hangingPunct="1"/>
            <a:endParaRPr lang="de-DE"/>
          </a:p>
        </p:txBody>
      </p:sp>
      <p:sp>
        <p:nvSpPr>
          <p:cNvPr id="26693" name="Text Box 84"/>
          <p:cNvSpPr txBox="1">
            <a:spLocks noChangeArrowheads="1"/>
          </p:cNvSpPr>
          <p:nvPr/>
        </p:nvSpPr>
        <p:spPr bwMode="auto">
          <a:xfrm>
            <a:off x="6934200" y="5334000"/>
            <a:ext cx="762000" cy="228600"/>
          </a:xfrm>
          <a:prstGeom prst="rect">
            <a:avLst/>
          </a:prstGeom>
          <a:noFill/>
          <a:ln w="9525">
            <a:noFill/>
            <a:miter lim="800000"/>
            <a:headEnd/>
            <a:tailEnd/>
          </a:ln>
        </p:spPr>
        <p:txBody>
          <a:bodyPr>
            <a:spAutoFit/>
          </a:bodyPr>
          <a:lstStyle/>
          <a:p>
            <a:pPr eaLnBrk="1" hangingPunct="1"/>
            <a:r>
              <a:rPr lang="de-DE" sz="900"/>
              <a:t>Bescheid</a:t>
            </a:r>
          </a:p>
        </p:txBody>
      </p:sp>
      <p:sp>
        <p:nvSpPr>
          <p:cNvPr id="225367" name="Text Box 13"/>
          <p:cNvSpPr txBox="1">
            <a:spLocks noChangeArrowheads="1"/>
          </p:cNvSpPr>
          <p:nvPr/>
        </p:nvSpPr>
        <p:spPr bwMode="auto">
          <a:xfrm>
            <a:off x="2362200" y="4724400"/>
            <a:ext cx="3810000" cy="533400"/>
          </a:xfrm>
          <a:prstGeom prst="rect">
            <a:avLst/>
          </a:prstGeom>
          <a:solidFill>
            <a:srgbClr val="CCFFCC"/>
          </a:solidFill>
          <a:ln w="9525">
            <a:solidFill>
              <a:schemeClr val="tx1"/>
            </a:solidFill>
            <a:miter lim="800000"/>
            <a:headEnd/>
            <a:tailEnd/>
          </a:ln>
          <a:effectLst>
            <a:outerShdw dist="35921" dir="2700000" algn="ctr" rotWithShape="0">
              <a:srgbClr val="808080"/>
            </a:outerShdw>
          </a:effectLst>
        </p:spPr>
        <p:txBody>
          <a:bodyPr anchor="ctr"/>
          <a:lstStyle/>
          <a:p>
            <a:pPr algn="ctr" eaLnBrk="1" hangingPunct="1">
              <a:spcBef>
                <a:spcPct val="0"/>
              </a:spcBef>
              <a:defRPr/>
            </a:pPr>
            <a:r>
              <a:rPr lang="de-DE" sz="1600"/>
              <a:t>Ergebnis vor Steuern (EBT)</a:t>
            </a:r>
            <a:endParaRPr lang="de-DE" sz="1800"/>
          </a:p>
        </p:txBody>
      </p:sp>
      <p:sp>
        <p:nvSpPr>
          <p:cNvPr id="26695" name="Line 14"/>
          <p:cNvSpPr>
            <a:spLocks noChangeShapeType="1"/>
          </p:cNvSpPr>
          <p:nvPr/>
        </p:nvSpPr>
        <p:spPr bwMode="auto">
          <a:xfrm>
            <a:off x="914400" y="6553200"/>
            <a:ext cx="1143000" cy="0"/>
          </a:xfrm>
          <a:prstGeom prst="line">
            <a:avLst/>
          </a:prstGeom>
          <a:noFill/>
          <a:ln w="57150">
            <a:solidFill>
              <a:srgbClr val="008000"/>
            </a:solidFill>
            <a:round/>
            <a:headEnd/>
            <a:tailEnd type="triangle" w="med" len="med"/>
          </a:ln>
        </p:spPr>
        <p:txBody>
          <a:bodyPr>
            <a:spAutoFit/>
          </a:bodyPr>
          <a:lstStyle/>
          <a:p>
            <a:endParaRPr lang="de-DE"/>
          </a:p>
        </p:txBody>
      </p:sp>
      <p:sp>
        <p:nvSpPr>
          <p:cNvPr id="26696" name="Line 14"/>
          <p:cNvSpPr>
            <a:spLocks noChangeShapeType="1"/>
          </p:cNvSpPr>
          <p:nvPr/>
        </p:nvSpPr>
        <p:spPr bwMode="auto">
          <a:xfrm>
            <a:off x="914400" y="5181600"/>
            <a:ext cx="0" cy="1371600"/>
          </a:xfrm>
          <a:prstGeom prst="line">
            <a:avLst/>
          </a:prstGeom>
          <a:noFill/>
          <a:ln w="57150">
            <a:solidFill>
              <a:srgbClr val="008000"/>
            </a:solidFill>
            <a:round/>
            <a:headEnd/>
            <a:tailEnd/>
          </a:ln>
        </p:spPr>
        <p:txBody>
          <a:bodyPr>
            <a:spAutoFit/>
          </a:bodyPr>
          <a:lstStyle/>
          <a:p>
            <a:endParaRPr lang="de-DE"/>
          </a:p>
        </p:txBody>
      </p:sp>
      <p:sp>
        <p:nvSpPr>
          <p:cNvPr id="26697" name="Line 14"/>
          <p:cNvSpPr>
            <a:spLocks noChangeShapeType="1"/>
          </p:cNvSpPr>
          <p:nvPr/>
        </p:nvSpPr>
        <p:spPr bwMode="auto">
          <a:xfrm>
            <a:off x="914400" y="5181600"/>
            <a:ext cx="1447800" cy="0"/>
          </a:xfrm>
          <a:prstGeom prst="line">
            <a:avLst/>
          </a:prstGeom>
          <a:noFill/>
          <a:ln w="57150">
            <a:solidFill>
              <a:srgbClr val="008000"/>
            </a:solidFill>
            <a:round/>
            <a:headEnd/>
            <a:tailEnd/>
          </a:ln>
        </p:spPr>
        <p:txBody>
          <a:bodyPr>
            <a:spAutoFit/>
          </a:bodyPr>
          <a:lstStyle/>
          <a:p>
            <a:endParaRPr lang="de-DE"/>
          </a:p>
        </p:txBody>
      </p:sp>
      <p:sp>
        <p:nvSpPr>
          <p:cNvPr id="26698" name="Textfeld 30"/>
          <p:cNvSpPr txBox="1">
            <a:spLocks noChangeArrowheads="1"/>
          </p:cNvSpPr>
          <p:nvPr/>
        </p:nvSpPr>
        <p:spPr bwMode="auto">
          <a:xfrm>
            <a:off x="0" y="76200"/>
            <a:ext cx="2514600" cy="517525"/>
          </a:xfrm>
          <a:prstGeom prst="rect">
            <a:avLst/>
          </a:prstGeom>
          <a:noFill/>
          <a:ln w="9525">
            <a:noFill/>
            <a:miter lim="800000"/>
            <a:headEnd/>
            <a:tailEnd/>
          </a:ln>
        </p:spPr>
        <p:txBody>
          <a:bodyPr>
            <a:spAutoFit/>
          </a:bodyPr>
          <a:lstStyle/>
          <a:p>
            <a:pPr eaLnBrk="1" hangingPunct="1"/>
            <a:r>
              <a:rPr lang="de-DE"/>
              <a:t>Ermittlung des Jahresergebnisses</a:t>
            </a:r>
          </a:p>
        </p:txBody>
      </p:sp>
      <p:sp>
        <p:nvSpPr>
          <p:cNvPr id="26699" name="Text Box 38"/>
          <p:cNvSpPr txBox="1">
            <a:spLocks noChangeArrowheads="1"/>
          </p:cNvSpPr>
          <p:nvPr/>
        </p:nvSpPr>
        <p:spPr bwMode="auto">
          <a:xfrm>
            <a:off x="1371600" y="6172200"/>
            <a:ext cx="381000" cy="396875"/>
          </a:xfrm>
          <a:prstGeom prst="rect">
            <a:avLst/>
          </a:prstGeom>
          <a:noFill/>
          <a:ln w="9525">
            <a:noFill/>
            <a:miter lim="800000"/>
            <a:headEnd/>
            <a:tailEnd/>
          </a:ln>
        </p:spPr>
        <p:txBody>
          <a:bodyPr>
            <a:spAutoFit/>
          </a:bodyPr>
          <a:lstStyle/>
          <a:p>
            <a:pPr eaLnBrk="1" hangingPunct="1"/>
            <a:r>
              <a:rPr lang="de-DE" sz="2000"/>
              <a:t>+</a:t>
            </a:r>
            <a:endParaRPr lang="de-DE"/>
          </a:p>
        </p:txBody>
      </p:sp>
      <p:sp>
        <p:nvSpPr>
          <p:cNvPr id="26700"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
        <p:nvSpPr>
          <p:cNvPr id="26701" name="Line 14"/>
          <p:cNvSpPr>
            <a:spLocks noChangeShapeType="1"/>
          </p:cNvSpPr>
          <p:nvPr/>
        </p:nvSpPr>
        <p:spPr bwMode="auto">
          <a:xfrm>
            <a:off x="1752600" y="2438400"/>
            <a:ext cx="0" cy="1524000"/>
          </a:xfrm>
          <a:prstGeom prst="line">
            <a:avLst/>
          </a:prstGeom>
          <a:noFill/>
          <a:ln w="28575">
            <a:solidFill>
              <a:srgbClr val="0000FF"/>
            </a:solidFill>
            <a:round/>
            <a:headEnd/>
            <a:tailEnd/>
          </a:ln>
        </p:spPr>
        <p:txBody>
          <a:bodyPr>
            <a:spAutoFit/>
          </a:bodyPr>
          <a:lstStyle/>
          <a:p>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6629"/>
                                        </p:tgtEl>
                                        <p:attrNameLst>
                                          <p:attrName>style.visibility</p:attrName>
                                        </p:attrNameLst>
                                      </p:cBhvr>
                                      <p:to>
                                        <p:strVal val="visible"/>
                                      </p:to>
                                    </p:set>
                                    <p:animEffect transition="in" filter="wipe(up)">
                                      <p:cBhvr>
                                        <p:cTn id="7" dur="500"/>
                                        <p:tgtEl>
                                          <p:spTgt spid="2662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659"/>
                                        </p:tgtEl>
                                        <p:attrNameLst>
                                          <p:attrName>style.visibility</p:attrName>
                                        </p:attrNameLst>
                                      </p:cBhvr>
                                      <p:to>
                                        <p:strVal val="visible"/>
                                      </p:to>
                                    </p:set>
                                    <p:animEffect transition="in" filter="wipe(left)">
                                      <p:cBhvr>
                                        <p:cTn id="11" dur="500"/>
                                        <p:tgtEl>
                                          <p:spTgt spid="2665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25295"/>
                                        </p:tgtEl>
                                        <p:attrNameLst>
                                          <p:attrName>style.visibility</p:attrName>
                                        </p:attrNameLst>
                                      </p:cBhvr>
                                      <p:to>
                                        <p:strVal val="visible"/>
                                      </p:to>
                                    </p:set>
                                    <p:animEffect transition="in" filter="wipe(left)">
                                      <p:cBhvr>
                                        <p:cTn id="16" dur="500"/>
                                        <p:tgtEl>
                                          <p:spTgt spid="225295"/>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26684"/>
                                        </p:tgtEl>
                                        <p:attrNameLst>
                                          <p:attrName>style.visibility</p:attrName>
                                        </p:attrNameLst>
                                      </p:cBhvr>
                                      <p:to>
                                        <p:strVal val="visible"/>
                                      </p:to>
                                    </p:set>
                                    <p:animEffect transition="in" filter="wipe(up)">
                                      <p:cBhvr>
                                        <p:cTn id="20" dur="500"/>
                                        <p:tgtEl>
                                          <p:spTgt spid="26684"/>
                                        </p:tgtEl>
                                      </p:cBhvr>
                                    </p:animEffect>
                                  </p:childTnLst>
                                </p:cTn>
                              </p:par>
                            </p:childTnLst>
                          </p:cTn>
                        </p:par>
                        <p:par>
                          <p:cTn id="21" fill="hold">
                            <p:stCondLst>
                              <p:cond delay="1000"/>
                            </p:stCondLst>
                            <p:childTnLst>
                              <p:par>
                                <p:cTn id="22" presetID="22" presetClass="entr" presetSubtype="2" fill="hold" grpId="0" nodeType="afterEffect">
                                  <p:stCondLst>
                                    <p:cond delay="0"/>
                                  </p:stCondLst>
                                  <p:childTnLst>
                                    <p:set>
                                      <p:cBhvr>
                                        <p:cTn id="23" dur="1" fill="hold">
                                          <p:stCondLst>
                                            <p:cond delay="0"/>
                                          </p:stCondLst>
                                        </p:cTn>
                                        <p:tgtEl>
                                          <p:spTgt spid="26667"/>
                                        </p:tgtEl>
                                        <p:attrNameLst>
                                          <p:attrName>style.visibility</p:attrName>
                                        </p:attrNameLst>
                                      </p:cBhvr>
                                      <p:to>
                                        <p:strVal val="visible"/>
                                      </p:to>
                                    </p:set>
                                    <p:animEffect transition="in" filter="wipe(right)">
                                      <p:cBhvr>
                                        <p:cTn id="24" dur="500"/>
                                        <p:tgtEl>
                                          <p:spTgt spid="26667"/>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26654"/>
                                        </p:tgtEl>
                                        <p:attrNameLst>
                                          <p:attrName>style.visibility</p:attrName>
                                        </p:attrNameLst>
                                      </p:cBhvr>
                                      <p:to>
                                        <p:strVal val="visible"/>
                                      </p:to>
                                    </p:set>
                                    <p:animEffect transition="in" filter="wipe(left)">
                                      <p:cBhvr>
                                        <p:cTn id="28" dur="500"/>
                                        <p:tgtEl>
                                          <p:spTgt spid="26654"/>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26657"/>
                                        </p:tgtEl>
                                        <p:attrNameLst>
                                          <p:attrName>style.visibility</p:attrName>
                                        </p:attrNameLst>
                                      </p:cBhvr>
                                      <p:to>
                                        <p:strVal val="visible"/>
                                      </p:to>
                                    </p:set>
                                    <p:animEffect transition="in" filter="wipe(up)">
                                      <p:cBhvr>
                                        <p:cTn id="32" dur="500"/>
                                        <p:tgtEl>
                                          <p:spTgt spid="26657"/>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6656"/>
                                        </p:tgtEl>
                                        <p:attrNameLst>
                                          <p:attrName>style.visibility</p:attrName>
                                        </p:attrNameLst>
                                      </p:cBhvr>
                                      <p:to>
                                        <p:strVal val="visible"/>
                                      </p:to>
                                    </p:set>
                                    <p:animEffect transition="in" filter="wipe(up)">
                                      <p:cBhvr>
                                        <p:cTn id="36" dur="500"/>
                                        <p:tgtEl>
                                          <p:spTgt spid="26656"/>
                                        </p:tgtEl>
                                      </p:cBhvr>
                                    </p:animEffect>
                                  </p:childTnLst>
                                </p:cTn>
                              </p:par>
                            </p:childTnLst>
                          </p:cTn>
                        </p:par>
                        <p:par>
                          <p:cTn id="37" fill="hold">
                            <p:stCondLst>
                              <p:cond delay="3000"/>
                            </p:stCondLst>
                            <p:childTnLst>
                              <p:par>
                                <p:cTn id="38" presetID="22" presetClass="entr" presetSubtype="2" fill="hold" grpId="0" nodeType="afterEffect">
                                  <p:stCondLst>
                                    <p:cond delay="0"/>
                                  </p:stCondLst>
                                  <p:childTnLst>
                                    <p:set>
                                      <p:cBhvr>
                                        <p:cTn id="39" dur="1" fill="hold">
                                          <p:stCondLst>
                                            <p:cond delay="0"/>
                                          </p:stCondLst>
                                        </p:cTn>
                                        <p:tgtEl>
                                          <p:spTgt spid="26689"/>
                                        </p:tgtEl>
                                        <p:attrNameLst>
                                          <p:attrName>style.visibility</p:attrName>
                                        </p:attrNameLst>
                                      </p:cBhvr>
                                      <p:to>
                                        <p:strVal val="visible"/>
                                      </p:to>
                                    </p:set>
                                    <p:animEffect transition="in" filter="wipe(right)">
                                      <p:cBhvr>
                                        <p:cTn id="40" dur="500"/>
                                        <p:tgtEl>
                                          <p:spTgt spid="2668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25296"/>
                                        </p:tgtEl>
                                        <p:attrNameLst>
                                          <p:attrName>style.visibility</p:attrName>
                                        </p:attrNameLst>
                                      </p:cBhvr>
                                      <p:to>
                                        <p:strVal val="visible"/>
                                      </p:to>
                                    </p:set>
                                    <p:animEffect transition="in" filter="wipe(left)">
                                      <p:cBhvr>
                                        <p:cTn id="45" dur="500"/>
                                        <p:tgtEl>
                                          <p:spTgt spid="225296"/>
                                        </p:tgtEl>
                                      </p:cBhvr>
                                    </p:animEffect>
                                  </p:childTnLst>
                                </p:cTn>
                              </p:par>
                            </p:childTnLst>
                          </p:cTn>
                        </p:par>
                        <p:par>
                          <p:cTn id="46" fill="hold">
                            <p:stCondLst>
                              <p:cond delay="500"/>
                            </p:stCondLst>
                            <p:childTnLst>
                              <p:par>
                                <p:cTn id="47" presetID="22" presetClass="entr" presetSubtype="1" fill="hold" grpId="0" nodeType="afterEffect">
                                  <p:stCondLst>
                                    <p:cond delay="0"/>
                                  </p:stCondLst>
                                  <p:childTnLst>
                                    <p:set>
                                      <p:cBhvr>
                                        <p:cTn id="48" dur="1" fill="hold">
                                          <p:stCondLst>
                                            <p:cond delay="0"/>
                                          </p:stCondLst>
                                        </p:cTn>
                                        <p:tgtEl>
                                          <p:spTgt spid="26683"/>
                                        </p:tgtEl>
                                        <p:attrNameLst>
                                          <p:attrName>style.visibility</p:attrName>
                                        </p:attrNameLst>
                                      </p:cBhvr>
                                      <p:to>
                                        <p:strVal val="visible"/>
                                      </p:to>
                                    </p:set>
                                    <p:animEffect transition="in" filter="wipe(up)">
                                      <p:cBhvr>
                                        <p:cTn id="49" dur="500"/>
                                        <p:tgtEl>
                                          <p:spTgt spid="26683"/>
                                        </p:tgtEl>
                                      </p:cBhvr>
                                    </p:animEffect>
                                  </p:childTnLst>
                                </p:cTn>
                              </p:par>
                            </p:childTnLst>
                          </p:cTn>
                        </p:par>
                        <p:par>
                          <p:cTn id="50" fill="hold">
                            <p:stCondLst>
                              <p:cond delay="1000"/>
                            </p:stCondLst>
                            <p:childTnLst>
                              <p:par>
                                <p:cTn id="51" presetID="22" presetClass="entr" presetSubtype="2" fill="hold" grpId="0" nodeType="afterEffect">
                                  <p:stCondLst>
                                    <p:cond delay="0"/>
                                  </p:stCondLst>
                                  <p:childTnLst>
                                    <p:set>
                                      <p:cBhvr>
                                        <p:cTn id="52" dur="1" fill="hold">
                                          <p:stCondLst>
                                            <p:cond delay="0"/>
                                          </p:stCondLst>
                                        </p:cTn>
                                        <p:tgtEl>
                                          <p:spTgt spid="26666"/>
                                        </p:tgtEl>
                                        <p:attrNameLst>
                                          <p:attrName>style.visibility</p:attrName>
                                        </p:attrNameLst>
                                      </p:cBhvr>
                                      <p:to>
                                        <p:strVal val="visible"/>
                                      </p:to>
                                    </p:set>
                                    <p:animEffect transition="in" filter="wipe(right)">
                                      <p:cBhvr>
                                        <p:cTn id="53" dur="500"/>
                                        <p:tgtEl>
                                          <p:spTgt spid="26666"/>
                                        </p:tgtEl>
                                      </p:cBhvr>
                                    </p:animEffect>
                                  </p:childTnLst>
                                </p:cTn>
                              </p:par>
                            </p:childTnLst>
                          </p:cTn>
                        </p:par>
                        <p:par>
                          <p:cTn id="54" fill="hold">
                            <p:stCondLst>
                              <p:cond delay="1500"/>
                            </p:stCondLst>
                            <p:childTnLst>
                              <p:par>
                                <p:cTn id="55" presetID="22" presetClass="entr" presetSubtype="1" fill="hold" grpId="0" nodeType="afterEffect">
                                  <p:stCondLst>
                                    <p:cond delay="0"/>
                                  </p:stCondLst>
                                  <p:childTnLst>
                                    <p:set>
                                      <p:cBhvr>
                                        <p:cTn id="56" dur="1" fill="hold">
                                          <p:stCondLst>
                                            <p:cond delay="0"/>
                                          </p:stCondLst>
                                        </p:cTn>
                                        <p:tgtEl>
                                          <p:spTgt spid="26701"/>
                                        </p:tgtEl>
                                        <p:attrNameLst>
                                          <p:attrName>style.visibility</p:attrName>
                                        </p:attrNameLst>
                                      </p:cBhvr>
                                      <p:to>
                                        <p:strVal val="visible"/>
                                      </p:to>
                                    </p:set>
                                    <p:animEffect transition="in" filter="wipe(up)">
                                      <p:cBhvr>
                                        <p:cTn id="57" dur="500"/>
                                        <p:tgtEl>
                                          <p:spTgt spid="26701"/>
                                        </p:tgtEl>
                                      </p:cBhvr>
                                    </p:animEffect>
                                  </p:childTnLst>
                                </p:cTn>
                              </p:par>
                            </p:childTnLst>
                          </p:cTn>
                        </p:par>
                        <p:par>
                          <p:cTn id="58" fill="hold">
                            <p:stCondLst>
                              <p:cond delay="2000"/>
                            </p:stCondLst>
                            <p:childTnLst>
                              <p:par>
                                <p:cTn id="59" presetID="22" presetClass="entr" presetSubtype="8" fill="hold" grpId="0" nodeType="afterEffect">
                                  <p:stCondLst>
                                    <p:cond delay="0"/>
                                  </p:stCondLst>
                                  <p:childTnLst>
                                    <p:set>
                                      <p:cBhvr>
                                        <p:cTn id="60" dur="1" fill="hold">
                                          <p:stCondLst>
                                            <p:cond delay="0"/>
                                          </p:stCondLst>
                                        </p:cTn>
                                        <p:tgtEl>
                                          <p:spTgt spid="26688"/>
                                        </p:tgtEl>
                                        <p:attrNameLst>
                                          <p:attrName>style.visibility</p:attrName>
                                        </p:attrNameLst>
                                      </p:cBhvr>
                                      <p:to>
                                        <p:strVal val="visible"/>
                                      </p:to>
                                    </p:set>
                                    <p:animEffect transition="in" filter="wipe(left)">
                                      <p:cBhvr>
                                        <p:cTn id="61" dur="500"/>
                                        <p:tgtEl>
                                          <p:spTgt spid="26688"/>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225297"/>
                                        </p:tgtEl>
                                        <p:attrNameLst>
                                          <p:attrName>style.visibility</p:attrName>
                                        </p:attrNameLst>
                                      </p:cBhvr>
                                      <p:to>
                                        <p:strVal val="visible"/>
                                      </p:to>
                                    </p:set>
                                    <p:animEffect transition="in" filter="wipe(left)">
                                      <p:cBhvr>
                                        <p:cTn id="66" dur="500"/>
                                        <p:tgtEl>
                                          <p:spTgt spid="225297"/>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2" fill="hold" grpId="0" nodeType="clickEffect">
                                  <p:stCondLst>
                                    <p:cond delay="0"/>
                                  </p:stCondLst>
                                  <p:childTnLst>
                                    <p:set>
                                      <p:cBhvr>
                                        <p:cTn id="70" dur="1" fill="hold">
                                          <p:stCondLst>
                                            <p:cond delay="0"/>
                                          </p:stCondLst>
                                        </p:cTn>
                                        <p:tgtEl>
                                          <p:spTgt spid="26661"/>
                                        </p:tgtEl>
                                        <p:attrNameLst>
                                          <p:attrName>style.visibility</p:attrName>
                                        </p:attrNameLst>
                                      </p:cBhvr>
                                      <p:to>
                                        <p:strVal val="visible"/>
                                      </p:to>
                                    </p:set>
                                    <p:animEffect transition="in" filter="wipe(right)">
                                      <p:cBhvr>
                                        <p:cTn id="71" dur="500"/>
                                        <p:tgtEl>
                                          <p:spTgt spid="26661"/>
                                        </p:tgtEl>
                                      </p:cBhvr>
                                    </p:animEffect>
                                  </p:childTnLst>
                                </p:cTn>
                              </p:par>
                            </p:childTnLst>
                          </p:cTn>
                        </p:par>
                        <p:par>
                          <p:cTn id="72" fill="hold">
                            <p:stCondLst>
                              <p:cond delay="500"/>
                            </p:stCondLst>
                            <p:childTnLst>
                              <p:par>
                                <p:cTn id="73" presetID="22" presetClass="entr" presetSubtype="1" fill="hold" grpId="0" nodeType="afterEffect">
                                  <p:stCondLst>
                                    <p:cond delay="0"/>
                                  </p:stCondLst>
                                  <p:childTnLst>
                                    <p:set>
                                      <p:cBhvr>
                                        <p:cTn id="74" dur="1" fill="hold">
                                          <p:stCondLst>
                                            <p:cond delay="0"/>
                                          </p:stCondLst>
                                        </p:cTn>
                                        <p:tgtEl>
                                          <p:spTgt spid="26662"/>
                                        </p:tgtEl>
                                        <p:attrNameLst>
                                          <p:attrName>style.visibility</p:attrName>
                                        </p:attrNameLst>
                                      </p:cBhvr>
                                      <p:to>
                                        <p:strVal val="visible"/>
                                      </p:to>
                                    </p:set>
                                    <p:animEffect transition="in" filter="wipe(up)">
                                      <p:cBhvr>
                                        <p:cTn id="75" dur="500"/>
                                        <p:tgtEl>
                                          <p:spTgt spid="26662"/>
                                        </p:tgtEl>
                                      </p:cBhvr>
                                    </p:animEffect>
                                  </p:childTnLst>
                                </p:cTn>
                              </p:par>
                            </p:childTnLst>
                          </p:cTn>
                        </p:par>
                        <p:par>
                          <p:cTn id="76" fill="hold">
                            <p:stCondLst>
                              <p:cond delay="1000"/>
                            </p:stCondLst>
                            <p:childTnLst>
                              <p:par>
                                <p:cTn id="77" presetID="22" presetClass="entr" presetSubtype="8" fill="hold" grpId="0" nodeType="afterEffect">
                                  <p:stCondLst>
                                    <p:cond delay="0"/>
                                  </p:stCondLst>
                                  <p:childTnLst>
                                    <p:set>
                                      <p:cBhvr>
                                        <p:cTn id="78" dur="1" fill="hold">
                                          <p:stCondLst>
                                            <p:cond delay="0"/>
                                          </p:stCondLst>
                                        </p:cTn>
                                        <p:tgtEl>
                                          <p:spTgt spid="26647"/>
                                        </p:tgtEl>
                                        <p:attrNameLst>
                                          <p:attrName>style.visibility</p:attrName>
                                        </p:attrNameLst>
                                      </p:cBhvr>
                                      <p:to>
                                        <p:strVal val="visible"/>
                                      </p:to>
                                    </p:set>
                                    <p:animEffect transition="in" filter="wipe(left)">
                                      <p:cBhvr>
                                        <p:cTn id="79" dur="500"/>
                                        <p:tgtEl>
                                          <p:spTgt spid="26647"/>
                                        </p:tgtEl>
                                      </p:cBhvr>
                                    </p:animEffect>
                                  </p:childTnLst>
                                </p:cTn>
                              </p:par>
                            </p:childTnLst>
                          </p:cTn>
                        </p:par>
                        <p:par>
                          <p:cTn id="80" fill="hold">
                            <p:stCondLst>
                              <p:cond delay="1500"/>
                            </p:stCondLst>
                            <p:childTnLst>
                              <p:par>
                                <p:cTn id="81" presetID="22" presetClass="entr" presetSubtype="8" fill="hold" grpId="0" nodeType="afterEffect">
                                  <p:stCondLst>
                                    <p:cond delay="0"/>
                                  </p:stCondLst>
                                  <p:childTnLst>
                                    <p:set>
                                      <p:cBhvr>
                                        <p:cTn id="82" dur="1" fill="hold">
                                          <p:stCondLst>
                                            <p:cond delay="0"/>
                                          </p:stCondLst>
                                        </p:cTn>
                                        <p:tgtEl>
                                          <p:spTgt spid="26663"/>
                                        </p:tgtEl>
                                        <p:attrNameLst>
                                          <p:attrName>style.visibility</p:attrName>
                                        </p:attrNameLst>
                                      </p:cBhvr>
                                      <p:to>
                                        <p:strVal val="visible"/>
                                      </p:to>
                                    </p:set>
                                    <p:animEffect transition="in" filter="wipe(left)">
                                      <p:cBhvr>
                                        <p:cTn id="83" dur="500"/>
                                        <p:tgtEl>
                                          <p:spTgt spid="26663"/>
                                        </p:tgtEl>
                                      </p:cBhvr>
                                    </p:animEffect>
                                  </p:childTnLst>
                                </p:cTn>
                              </p:par>
                            </p:childTnLst>
                          </p:cTn>
                        </p:par>
                        <p:par>
                          <p:cTn id="84" fill="hold">
                            <p:stCondLst>
                              <p:cond delay="2000"/>
                            </p:stCondLst>
                            <p:childTnLst>
                              <p:par>
                                <p:cTn id="85" presetID="22" presetClass="entr" presetSubtype="2" fill="hold" grpId="0" nodeType="afterEffect">
                                  <p:stCondLst>
                                    <p:cond delay="0"/>
                                  </p:stCondLst>
                                  <p:childTnLst>
                                    <p:set>
                                      <p:cBhvr>
                                        <p:cTn id="86" dur="1" fill="hold">
                                          <p:stCondLst>
                                            <p:cond delay="0"/>
                                          </p:stCondLst>
                                        </p:cTn>
                                        <p:tgtEl>
                                          <p:spTgt spid="26670"/>
                                        </p:tgtEl>
                                        <p:attrNameLst>
                                          <p:attrName>style.visibility</p:attrName>
                                        </p:attrNameLst>
                                      </p:cBhvr>
                                      <p:to>
                                        <p:strVal val="visible"/>
                                      </p:to>
                                    </p:set>
                                    <p:animEffect transition="in" filter="wipe(right)">
                                      <p:cBhvr>
                                        <p:cTn id="87" dur="500"/>
                                        <p:tgtEl>
                                          <p:spTgt spid="26670"/>
                                        </p:tgtEl>
                                      </p:cBhvr>
                                    </p:animEffect>
                                  </p:childTnLst>
                                </p:cTn>
                              </p:par>
                            </p:childTnLst>
                          </p:cTn>
                        </p:par>
                        <p:par>
                          <p:cTn id="88" fill="hold">
                            <p:stCondLst>
                              <p:cond delay="2500"/>
                            </p:stCondLst>
                            <p:childTnLst>
                              <p:par>
                                <p:cTn id="89" presetID="22" presetClass="entr" presetSubtype="8" fill="hold" grpId="0" nodeType="afterEffect">
                                  <p:stCondLst>
                                    <p:cond delay="0"/>
                                  </p:stCondLst>
                                  <p:childTnLst>
                                    <p:set>
                                      <p:cBhvr>
                                        <p:cTn id="90" dur="1" fill="hold">
                                          <p:stCondLst>
                                            <p:cond delay="0"/>
                                          </p:stCondLst>
                                        </p:cTn>
                                        <p:tgtEl>
                                          <p:spTgt spid="26665"/>
                                        </p:tgtEl>
                                        <p:attrNameLst>
                                          <p:attrName>style.visibility</p:attrName>
                                        </p:attrNameLst>
                                      </p:cBhvr>
                                      <p:to>
                                        <p:strVal val="visible"/>
                                      </p:to>
                                    </p:set>
                                    <p:animEffect transition="in" filter="wipe(left)">
                                      <p:cBhvr>
                                        <p:cTn id="91" dur="500"/>
                                        <p:tgtEl>
                                          <p:spTgt spid="26665"/>
                                        </p:tgtEl>
                                      </p:cBhvr>
                                    </p:animEffect>
                                  </p:childTnLst>
                                </p:cTn>
                              </p:par>
                            </p:childTnLst>
                          </p:cTn>
                        </p:par>
                        <p:par>
                          <p:cTn id="92" fill="hold">
                            <p:stCondLst>
                              <p:cond delay="3000"/>
                            </p:stCondLst>
                            <p:childTnLst>
                              <p:par>
                                <p:cTn id="93" presetID="22" presetClass="entr" presetSubtype="1" fill="hold" grpId="0" nodeType="afterEffect">
                                  <p:stCondLst>
                                    <p:cond delay="0"/>
                                  </p:stCondLst>
                                  <p:childTnLst>
                                    <p:set>
                                      <p:cBhvr>
                                        <p:cTn id="94" dur="1" fill="hold">
                                          <p:stCondLst>
                                            <p:cond delay="0"/>
                                          </p:stCondLst>
                                        </p:cTn>
                                        <p:tgtEl>
                                          <p:spTgt spid="26664"/>
                                        </p:tgtEl>
                                        <p:attrNameLst>
                                          <p:attrName>style.visibility</p:attrName>
                                        </p:attrNameLst>
                                      </p:cBhvr>
                                      <p:to>
                                        <p:strVal val="visible"/>
                                      </p:to>
                                    </p:set>
                                    <p:animEffect transition="in" filter="wipe(up)">
                                      <p:cBhvr>
                                        <p:cTn id="95" dur="500"/>
                                        <p:tgtEl>
                                          <p:spTgt spid="26664"/>
                                        </p:tgtEl>
                                      </p:cBhvr>
                                    </p:animEffect>
                                  </p:childTnLst>
                                </p:cTn>
                              </p:par>
                            </p:childTnLst>
                          </p:cTn>
                        </p:par>
                        <p:par>
                          <p:cTn id="96" fill="hold">
                            <p:stCondLst>
                              <p:cond delay="3500"/>
                            </p:stCondLst>
                            <p:childTnLst>
                              <p:par>
                                <p:cTn id="97" presetID="22" presetClass="entr" presetSubtype="8" fill="hold" grpId="0" nodeType="afterEffect">
                                  <p:stCondLst>
                                    <p:cond delay="0"/>
                                  </p:stCondLst>
                                  <p:childTnLst>
                                    <p:set>
                                      <p:cBhvr>
                                        <p:cTn id="98" dur="1" fill="hold">
                                          <p:stCondLst>
                                            <p:cond delay="0"/>
                                          </p:stCondLst>
                                        </p:cTn>
                                        <p:tgtEl>
                                          <p:spTgt spid="26660"/>
                                        </p:tgtEl>
                                        <p:attrNameLst>
                                          <p:attrName>style.visibility</p:attrName>
                                        </p:attrNameLst>
                                      </p:cBhvr>
                                      <p:to>
                                        <p:strVal val="visible"/>
                                      </p:to>
                                    </p:set>
                                    <p:animEffect transition="in" filter="wipe(left)">
                                      <p:cBhvr>
                                        <p:cTn id="99" dur="500"/>
                                        <p:tgtEl>
                                          <p:spTgt spid="26660"/>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225367"/>
                                        </p:tgtEl>
                                        <p:attrNameLst>
                                          <p:attrName>style.visibility</p:attrName>
                                        </p:attrNameLst>
                                      </p:cBhvr>
                                      <p:to>
                                        <p:strVal val="visible"/>
                                      </p:to>
                                    </p:set>
                                    <p:animEffect transition="in" filter="wipe(left)">
                                      <p:cBhvr>
                                        <p:cTn id="104" dur="500"/>
                                        <p:tgtEl>
                                          <p:spTgt spid="225367"/>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1" fill="hold" grpId="0" nodeType="clickEffect">
                                  <p:stCondLst>
                                    <p:cond delay="0"/>
                                  </p:stCondLst>
                                  <p:childTnLst>
                                    <p:set>
                                      <p:cBhvr>
                                        <p:cTn id="108" dur="1" fill="hold">
                                          <p:stCondLst>
                                            <p:cond delay="0"/>
                                          </p:stCondLst>
                                        </p:cTn>
                                        <p:tgtEl>
                                          <p:spTgt spid="26671"/>
                                        </p:tgtEl>
                                        <p:attrNameLst>
                                          <p:attrName>style.visibility</p:attrName>
                                        </p:attrNameLst>
                                      </p:cBhvr>
                                      <p:to>
                                        <p:strVal val="visible"/>
                                      </p:to>
                                    </p:set>
                                    <p:animEffect transition="in" filter="wipe(up)">
                                      <p:cBhvr>
                                        <p:cTn id="109" dur="500"/>
                                        <p:tgtEl>
                                          <p:spTgt spid="26671"/>
                                        </p:tgtEl>
                                      </p:cBhvr>
                                    </p:animEffect>
                                  </p:childTnLst>
                                </p:cTn>
                              </p:par>
                            </p:childTnLst>
                          </p:cTn>
                        </p:par>
                        <p:par>
                          <p:cTn id="110" fill="hold">
                            <p:stCondLst>
                              <p:cond delay="500"/>
                            </p:stCondLst>
                            <p:childTnLst>
                              <p:par>
                                <p:cTn id="111" presetID="22" presetClass="entr" presetSubtype="8" fill="hold" grpId="0" nodeType="afterEffect">
                                  <p:stCondLst>
                                    <p:cond delay="0"/>
                                  </p:stCondLst>
                                  <p:childTnLst>
                                    <p:set>
                                      <p:cBhvr>
                                        <p:cTn id="112" dur="1" fill="hold">
                                          <p:stCondLst>
                                            <p:cond delay="0"/>
                                          </p:stCondLst>
                                        </p:cTn>
                                        <p:tgtEl>
                                          <p:spTgt spid="26672"/>
                                        </p:tgtEl>
                                        <p:attrNameLst>
                                          <p:attrName>style.visibility</p:attrName>
                                        </p:attrNameLst>
                                      </p:cBhvr>
                                      <p:to>
                                        <p:strVal val="visible"/>
                                      </p:to>
                                    </p:set>
                                    <p:animEffect transition="in" filter="wipe(left)">
                                      <p:cBhvr>
                                        <p:cTn id="113" dur="500"/>
                                        <p:tgtEl>
                                          <p:spTgt spid="26672"/>
                                        </p:tgtEl>
                                      </p:cBhvr>
                                    </p:animEffect>
                                  </p:childTnLst>
                                </p:cTn>
                              </p:par>
                            </p:childTnLst>
                          </p:cTn>
                        </p:par>
                        <p:par>
                          <p:cTn id="114" fill="hold">
                            <p:stCondLst>
                              <p:cond delay="1000"/>
                            </p:stCondLst>
                            <p:childTnLst>
                              <p:par>
                                <p:cTn id="115" presetID="22" presetClass="entr" presetSubtype="8" fill="hold" grpId="0" nodeType="afterEffect">
                                  <p:stCondLst>
                                    <p:cond delay="0"/>
                                  </p:stCondLst>
                                  <p:childTnLst>
                                    <p:set>
                                      <p:cBhvr>
                                        <p:cTn id="116" dur="1" fill="hold">
                                          <p:stCondLst>
                                            <p:cond delay="0"/>
                                          </p:stCondLst>
                                        </p:cTn>
                                        <p:tgtEl>
                                          <p:spTgt spid="225343"/>
                                        </p:tgtEl>
                                        <p:attrNameLst>
                                          <p:attrName>style.visibility</p:attrName>
                                        </p:attrNameLst>
                                      </p:cBhvr>
                                      <p:to>
                                        <p:strVal val="visible"/>
                                      </p:to>
                                    </p:set>
                                    <p:animEffect transition="in" filter="wipe(left)">
                                      <p:cBhvr>
                                        <p:cTn id="117" dur="500"/>
                                        <p:tgtEl>
                                          <p:spTgt spid="225343"/>
                                        </p:tgtEl>
                                      </p:cBhvr>
                                    </p:animEffect>
                                  </p:childTnLst>
                                </p:cTn>
                              </p:par>
                            </p:childTnLst>
                          </p:cTn>
                        </p:par>
                        <p:par>
                          <p:cTn id="118" fill="hold">
                            <p:stCondLst>
                              <p:cond delay="1500"/>
                            </p:stCondLst>
                            <p:childTnLst>
                              <p:par>
                                <p:cTn id="119" presetID="22" presetClass="entr" presetSubtype="8" fill="hold" grpId="0" nodeType="afterEffect">
                                  <p:stCondLst>
                                    <p:cond delay="0"/>
                                  </p:stCondLst>
                                  <p:childTnLst>
                                    <p:set>
                                      <p:cBhvr>
                                        <p:cTn id="120" dur="1" fill="hold">
                                          <p:stCondLst>
                                            <p:cond delay="0"/>
                                          </p:stCondLst>
                                        </p:cTn>
                                        <p:tgtEl>
                                          <p:spTgt spid="225344"/>
                                        </p:tgtEl>
                                        <p:attrNameLst>
                                          <p:attrName>style.visibility</p:attrName>
                                        </p:attrNameLst>
                                      </p:cBhvr>
                                      <p:to>
                                        <p:strVal val="visible"/>
                                      </p:to>
                                    </p:set>
                                    <p:animEffect transition="in" filter="wipe(left)">
                                      <p:cBhvr>
                                        <p:cTn id="121" dur="500"/>
                                        <p:tgtEl>
                                          <p:spTgt spid="225344"/>
                                        </p:tgtEl>
                                      </p:cBhvr>
                                    </p:animEffect>
                                  </p:childTnLst>
                                </p:cTn>
                              </p:par>
                            </p:childTnLst>
                          </p:cTn>
                        </p:par>
                        <p:par>
                          <p:cTn id="122" fill="hold">
                            <p:stCondLst>
                              <p:cond delay="2000"/>
                            </p:stCondLst>
                            <p:childTnLst>
                              <p:par>
                                <p:cTn id="123" presetID="22" presetClass="entr" presetSubtype="1" fill="hold" nodeType="afterEffect">
                                  <p:stCondLst>
                                    <p:cond delay="0"/>
                                  </p:stCondLst>
                                  <p:childTnLst>
                                    <p:set>
                                      <p:cBhvr>
                                        <p:cTn id="124" dur="1" fill="hold">
                                          <p:stCondLst>
                                            <p:cond delay="0"/>
                                          </p:stCondLst>
                                        </p:cTn>
                                        <p:tgtEl>
                                          <p:spTgt spid="26627"/>
                                        </p:tgtEl>
                                        <p:attrNameLst>
                                          <p:attrName>style.visibility</p:attrName>
                                        </p:attrNameLst>
                                      </p:cBhvr>
                                      <p:to>
                                        <p:strVal val="visible"/>
                                      </p:to>
                                    </p:set>
                                    <p:animEffect transition="in" filter="wipe(up)">
                                      <p:cBhvr>
                                        <p:cTn id="125" dur="500"/>
                                        <p:tgtEl>
                                          <p:spTgt spid="26627"/>
                                        </p:tgtEl>
                                      </p:cBhvr>
                                    </p:animEffect>
                                  </p:childTnLst>
                                </p:cTn>
                              </p:par>
                            </p:childTnLst>
                          </p:cTn>
                        </p:par>
                        <p:par>
                          <p:cTn id="126" fill="hold">
                            <p:stCondLst>
                              <p:cond delay="2500"/>
                            </p:stCondLst>
                            <p:childTnLst>
                              <p:par>
                                <p:cTn id="127" presetID="22" presetClass="entr" presetSubtype="8" fill="hold" grpId="0" nodeType="afterEffect">
                                  <p:stCondLst>
                                    <p:cond delay="0"/>
                                  </p:stCondLst>
                                  <p:childTnLst>
                                    <p:set>
                                      <p:cBhvr>
                                        <p:cTn id="128" dur="1" fill="hold">
                                          <p:stCondLst>
                                            <p:cond delay="0"/>
                                          </p:stCondLst>
                                        </p:cTn>
                                        <p:tgtEl>
                                          <p:spTgt spid="26690"/>
                                        </p:tgtEl>
                                        <p:attrNameLst>
                                          <p:attrName>style.visibility</p:attrName>
                                        </p:attrNameLst>
                                      </p:cBhvr>
                                      <p:to>
                                        <p:strVal val="visible"/>
                                      </p:to>
                                    </p:set>
                                    <p:animEffect transition="in" filter="wipe(left)">
                                      <p:cBhvr>
                                        <p:cTn id="129" dur="500"/>
                                        <p:tgtEl>
                                          <p:spTgt spid="26690"/>
                                        </p:tgtEl>
                                      </p:cBhvr>
                                    </p:animEffect>
                                  </p:childTnLst>
                                </p:cTn>
                              </p:par>
                            </p:childTnLst>
                          </p:cTn>
                        </p:par>
                        <p:par>
                          <p:cTn id="130" fill="hold">
                            <p:stCondLst>
                              <p:cond delay="3000"/>
                            </p:stCondLst>
                            <p:childTnLst>
                              <p:par>
                                <p:cTn id="131" presetID="22" presetClass="entr" presetSubtype="2" fill="hold" grpId="0" nodeType="afterEffect">
                                  <p:stCondLst>
                                    <p:cond delay="0"/>
                                  </p:stCondLst>
                                  <p:childTnLst>
                                    <p:set>
                                      <p:cBhvr>
                                        <p:cTn id="132" dur="1" fill="hold">
                                          <p:stCondLst>
                                            <p:cond delay="0"/>
                                          </p:stCondLst>
                                        </p:cTn>
                                        <p:tgtEl>
                                          <p:spTgt spid="26691"/>
                                        </p:tgtEl>
                                        <p:attrNameLst>
                                          <p:attrName>style.visibility</p:attrName>
                                        </p:attrNameLst>
                                      </p:cBhvr>
                                      <p:to>
                                        <p:strVal val="visible"/>
                                      </p:to>
                                    </p:set>
                                    <p:animEffect transition="in" filter="wipe(right)">
                                      <p:cBhvr>
                                        <p:cTn id="133" dur="500"/>
                                        <p:tgtEl>
                                          <p:spTgt spid="26691"/>
                                        </p:tgtEl>
                                      </p:cBhvr>
                                    </p:animEffect>
                                  </p:childTnLst>
                                </p:cTn>
                              </p:par>
                            </p:childTnLst>
                          </p:cTn>
                        </p:par>
                        <p:par>
                          <p:cTn id="134" fill="hold">
                            <p:stCondLst>
                              <p:cond delay="3500"/>
                            </p:stCondLst>
                            <p:childTnLst>
                              <p:par>
                                <p:cTn id="135" presetID="22" presetClass="entr" presetSubtype="1" fill="hold" grpId="0" nodeType="afterEffect">
                                  <p:stCondLst>
                                    <p:cond delay="0"/>
                                  </p:stCondLst>
                                  <p:childTnLst>
                                    <p:set>
                                      <p:cBhvr>
                                        <p:cTn id="136" dur="1" fill="hold">
                                          <p:stCondLst>
                                            <p:cond delay="0"/>
                                          </p:stCondLst>
                                        </p:cTn>
                                        <p:tgtEl>
                                          <p:spTgt spid="26692"/>
                                        </p:tgtEl>
                                        <p:attrNameLst>
                                          <p:attrName>style.visibility</p:attrName>
                                        </p:attrNameLst>
                                      </p:cBhvr>
                                      <p:to>
                                        <p:strVal val="visible"/>
                                      </p:to>
                                    </p:set>
                                    <p:animEffect transition="in" filter="wipe(up)">
                                      <p:cBhvr>
                                        <p:cTn id="137" dur="500"/>
                                        <p:tgtEl>
                                          <p:spTgt spid="26692"/>
                                        </p:tgtEl>
                                      </p:cBhvr>
                                    </p:animEffect>
                                  </p:childTnLst>
                                </p:cTn>
                              </p:par>
                            </p:childTnLst>
                          </p:cTn>
                        </p:par>
                        <p:par>
                          <p:cTn id="138" fill="hold">
                            <p:stCondLst>
                              <p:cond delay="4000"/>
                            </p:stCondLst>
                            <p:childTnLst>
                              <p:par>
                                <p:cTn id="139" presetID="22" presetClass="entr" presetSubtype="8" fill="hold" grpId="0" nodeType="afterEffect">
                                  <p:stCondLst>
                                    <p:cond delay="0"/>
                                  </p:stCondLst>
                                  <p:childTnLst>
                                    <p:set>
                                      <p:cBhvr>
                                        <p:cTn id="140" dur="1" fill="hold">
                                          <p:stCondLst>
                                            <p:cond delay="0"/>
                                          </p:stCondLst>
                                        </p:cTn>
                                        <p:tgtEl>
                                          <p:spTgt spid="26693"/>
                                        </p:tgtEl>
                                        <p:attrNameLst>
                                          <p:attrName>style.visibility</p:attrName>
                                        </p:attrNameLst>
                                      </p:cBhvr>
                                      <p:to>
                                        <p:strVal val="visible"/>
                                      </p:to>
                                    </p:set>
                                    <p:animEffect transition="in" filter="wipe(left)">
                                      <p:cBhvr>
                                        <p:cTn id="141" dur="500"/>
                                        <p:tgtEl>
                                          <p:spTgt spid="26693"/>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2" fill="hold" grpId="0" nodeType="clickEffect">
                                  <p:stCondLst>
                                    <p:cond delay="0"/>
                                  </p:stCondLst>
                                  <p:childTnLst>
                                    <p:set>
                                      <p:cBhvr>
                                        <p:cTn id="145" dur="1" fill="hold">
                                          <p:stCondLst>
                                            <p:cond delay="0"/>
                                          </p:stCondLst>
                                        </p:cTn>
                                        <p:tgtEl>
                                          <p:spTgt spid="26697"/>
                                        </p:tgtEl>
                                        <p:attrNameLst>
                                          <p:attrName>style.visibility</p:attrName>
                                        </p:attrNameLst>
                                      </p:cBhvr>
                                      <p:to>
                                        <p:strVal val="visible"/>
                                      </p:to>
                                    </p:set>
                                    <p:animEffect transition="in" filter="wipe(right)">
                                      <p:cBhvr>
                                        <p:cTn id="146" dur="500"/>
                                        <p:tgtEl>
                                          <p:spTgt spid="26697"/>
                                        </p:tgtEl>
                                      </p:cBhvr>
                                    </p:animEffect>
                                  </p:childTnLst>
                                </p:cTn>
                              </p:par>
                            </p:childTnLst>
                          </p:cTn>
                        </p:par>
                        <p:par>
                          <p:cTn id="147" fill="hold">
                            <p:stCondLst>
                              <p:cond delay="500"/>
                            </p:stCondLst>
                            <p:childTnLst>
                              <p:par>
                                <p:cTn id="148" presetID="22" presetClass="entr" presetSubtype="1" fill="hold" grpId="0" nodeType="afterEffect">
                                  <p:stCondLst>
                                    <p:cond delay="0"/>
                                  </p:stCondLst>
                                  <p:childTnLst>
                                    <p:set>
                                      <p:cBhvr>
                                        <p:cTn id="149" dur="1" fill="hold">
                                          <p:stCondLst>
                                            <p:cond delay="0"/>
                                          </p:stCondLst>
                                        </p:cTn>
                                        <p:tgtEl>
                                          <p:spTgt spid="26696"/>
                                        </p:tgtEl>
                                        <p:attrNameLst>
                                          <p:attrName>style.visibility</p:attrName>
                                        </p:attrNameLst>
                                      </p:cBhvr>
                                      <p:to>
                                        <p:strVal val="visible"/>
                                      </p:to>
                                    </p:set>
                                    <p:animEffect transition="in" filter="wipe(up)">
                                      <p:cBhvr>
                                        <p:cTn id="150" dur="500"/>
                                        <p:tgtEl>
                                          <p:spTgt spid="26696"/>
                                        </p:tgtEl>
                                      </p:cBhvr>
                                    </p:animEffect>
                                  </p:childTnLst>
                                </p:cTn>
                              </p:par>
                            </p:childTnLst>
                          </p:cTn>
                        </p:par>
                        <p:par>
                          <p:cTn id="151" fill="hold">
                            <p:stCondLst>
                              <p:cond delay="1000"/>
                            </p:stCondLst>
                            <p:childTnLst>
                              <p:par>
                                <p:cTn id="152" presetID="22" presetClass="entr" presetSubtype="8" fill="hold" grpId="0" nodeType="afterEffect">
                                  <p:stCondLst>
                                    <p:cond delay="0"/>
                                  </p:stCondLst>
                                  <p:childTnLst>
                                    <p:set>
                                      <p:cBhvr>
                                        <p:cTn id="153" dur="1" fill="hold">
                                          <p:stCondLst>
                                            <p:cond delay="0"/>
                                          </p:stCondLst>
                                        </p:cTn>
                                        <p:tgtEl>
                                          <p:spTgt spid="26695"/>
                                        </p:tgtEl>
                                        <p:attrNameLst>
                                          <p:attrName>style.visibility</p:attrName>
                                        </p:attrNameLst>
                                      </p:cBhvr>
                                      <p:to>
                                        <p:strVal val="visible"/>
                                      </p:to>
                                    </p:set>
                                    <p:animEffect transition="in" filter="wipe(left)">
                                      <p:cBhvr>
                                        <p:cTn id="154" dur="500"/>
                                        <p:tgtEl>
                                          <p:spTgt spid="26695"/>
                                        </p:tgtEl>
                                      </p:cBhvr>
                                    </p:animEffect>
                                  </p:childTnLst>
                                </p:cTn>
                              </p:par>
                            </p:childTnLst>
                          </p:cTn>
                        </p:par>
                        <p:par>
                          <p:cTn id="155" fill="hold">
                            <p:stCondLst>
                              <p:cond delay="1500"/>
                            </p:stCondLst>
                            <p:childTnLst>
                              <p:par>
                                <p:cTn id="156" presetID="22" presetClass="entr" presetSubtype="8" fill="hold" grpId="0" nodeType="afterEffect">
                                  <p:stCondLst>
                                    <p:cond delay="0"/>
                                  </p:stCondLst>
                                  <p:childTnLst>
                                    <p:set>
                                      <p:cBhvr>
                                        <p:cTn id="157" dur="1" fill="hold">
                                          <p:stCondLst>
                                            <p:cond delay="0"/>
                                          </p:stCondLst>
                                        </p:cTn>
                                        <p:tgtEl>
                                          <p:spTgt spid="26699"/>
                                        </p:tgtEl>
                                        <p:attrNameLst>
                                          <p:attrName>style.visibility</p:attrName>
                                        </p:attrNameLst>
                                      </p:cBhvr>
                                      <p:to>
                                        <p:strVal val="visible"/>
                                      </p:to>
                                    </p:set>
                                    <p:animEffect transition="in" filter="wipe(left)">
                                      <p:cBhvr>
                                        <p:cTn id="158" dur="500"/>
                                        <p:tgtEl>
                                          <p:spTgt spid="26699"/>
                                        </p:tgtEl>
                                      </p:cBhvr>
                                    </p:animEffect>
                                  </p:childTnLst>
                                </p:cTn>
                              </p:par>
                            </p:childTnLst>
                          </p:cTn>
                        </p:par>
                        <p:par>
                          <p:cTn id="159" fill="hold">
                            <p:stCondLst>
                              <p:cond delay="2000"/>
                            </p:stCondLst>
                            <p:childTnLst>
                              <p:par>
                                <p:cTn id="160" presetID="22" presetClass="entr" presetSubtype="8" fill="hold" grpId="0" nodeType="afterEffect">
                                  <p:stCondLst>
                                    <p:cond delay="0"/>
                                  </p:stCondLst>
                                  <p:childTnLst>
                                    <p:set>
                                      <p:cBhvr>
                                        <p:cTn id="161" dur="1" fill="hold">
                                          <p:stCondLst>
                                            <p:cond delay="0"/>
                                          </p:stCondLst>
                                        </p:cTn>
                                        <p:tgtEl>
                                          <p:spTgt spid="26675"/>
                                        </p:tgtEl>
                                        <p:attrNameLst>
                                          <p:attrName>style.visibility</p:attrName>
                                        </p:attrNameLst>
                                      </p:cBhvr>
                                      <p:to>
                                        <p:strVal val="visible"/>
                                      </p:to>
                                    </p:set>
                                    <p:animEffect transition="in" filter="wipe(left)">
                                      <p:cBhvr>
                                        <p:cTn id="162" dur="500"/>
                                        <p:tgtEl>
                                          <p:spTgt spid="26675"/>
                                        </p:tgtEl>
                                      </p:cBhvr>
                                    </p:animEffect>
                                  </p:childTnLst>
                                </p:cTn>
                              </p:par>
                            </p:childTnLst>
                          </p:cTn>
                        </p:par>
                        <p:par>
                          <p:cTn id="163" fill="hold">
                            <p:stCondLst>
                              <p:cond delay="2500"/>
                            </p:stCondLst>
                            <p:childTnLst>
                              <p:par>
                                <p:cTn id="164" presetID="22" presetClass="entr" presetSubtype="1" fill="hold" grpId="0" nodeType="afterEffect">
                                  <p:stCondLst>
                                    <p:cond delay="0"/>
                                  </p:stCondLst>
                                  <p:childTnLst>
                                    <p:set>
                                      <p:cBhvr>
                                        <p:cTn id="165" dur="1" fill="hold">
                                          <p:stCondLst>
                                            <p:cond delay="0"/>
                                          </p:stCondLst>
                                        </p:cTn>
                                        <p:tgtEl>
                                          <p:spTgt spid="26677"/>
                                        </p:tgtEl>
                                        <p:attrNameLst>
                                          <p:attrName>style.visibility</p:attrName>
                                        </p:attrNameLst>
                                      </p:cBhvr>
                                      <p:to>
                                        <p:strVal val="visible"/>
                                      </p:to>
                                    </p:set>
                                    <p:animEffect transition="in" filter="wipe(up)">
                                      <p:cBhvr>
                                        <p:cTn id="166" dur="500"/>
                                        <p:tgtEl>
                                          <p:spTgt spid="26677"/>
                                        </p:tgtEl>
                                      </p:cBhvr>
                                    </p:animEffect>
                                  </p:childTnLst>
                                </p:cTn>
                              </p:par>
                            </p:childTnLst>
                          </p:cTn>
                        </p:par>
                        <p:par>
                          <p:cTn id="167" fill="hold">
                            <p:stCondLst>
                              <p:cond delay="3000"/>
                            </p:stCondLst>
                            <p:childTnLst>
                              <p:par>
                                <p:cTn id="168" presetID="22" presetClass="entr" presetSubtype="8" fill="hold" grpId="0" nodeType="afterEffect">
                                  <p:stCondLst>
                                    <p:cond delay="0"/>
                                  </p:stCondLst>
                                  <p:childTnLst>
                                    <p:set>
                                      <p:cBhvr>
                                        <p:cTn id="169" dur="1" fill="hold">
                                          <p:stCondLst>
                                            <p:cond delay="0"/>
                                          </p:stCondLst>
                                        </p:cTn>
                                        <p:tgtEl>
                                          <p:spTgt spid="26682"/>
                                        </p:tgtEl>
                                        <p:attrNameLst>
                                          <p:attrName>style.visibility</p:attrName>
                                        </p:attrNameLst>
                                      </p:cBhvr>
                                      <p:to>
                                        <p:strVal val="visible"/>
                                      </p:to>
                                    </p:set>
                                    <p:animEffect transition="in" filter="wipe(left)">
                                      <p:cBhvr>
                                        <p:cTn id="170" dur="500"/>
                                        <p:tgtEl>
                                          <p:spTgt spid="26682"/>
                                        </p:tgtEl>
                                      </p:cBhvr>
                                    </p:animEffect>
                                  </p:childTnLst>
                                </p:cTn>
                              </p:par>
                            </p:childTnLst>
                          </p:cTn>
                        </p:par>
                        <p:par>
                          <p:cTn id="171" fill="hold">
                            <p:stCondLst>
                              <p:cond delay="3500"/>
                            </p:stCondLst>
                            <p:childTnLst>
                              <p:par>
                                <p:cTn id="172" presetID="22" presetClass="entr" presetSubtype="2" fill="hold" grpId="0" nodeType="afterEffect">
                                  <p:stCondLst>
                                    <p:cond delay="0"/>
                                  </p:stCondLst>
                                  <p:childTnLst>
                                    <p:set>
                                      <p:cBhvr>
                                        <p:cTn id="173" dur="1" fill="hold">
                                          <p:stCondLst>
                                            <p:cond delay="0"/>
                                          </p:stCondLst>
                                        </p:cTn>
                                        <p:tgtEl>
                                          <p:spTgt spid="26678"/>
                                        </p:tgtEl>
                                        <p:attrNameLst>
                                          <p:attrName>style.visibility</p:attrName>
                                        </p:attrNameLst>
                                      </p:cBhvr>
                                      <p:to>
                                        <p:strVal val="visible"/>
                                      </p:to>
                                    </p:set>
                                    <p:animEffect transition="in" filter="wipe(right)">
                                      <p:cBhvr>
                                        <p:cTn id="174" dur="500"/>
                                        <p:tgtEl>
                                          <p:spTgt spid="26678"/>
                                        </p:tgtEl>
                                      </p:cBhvr>
                                    </p:animEffect>
                                  </p:childTnLst>
                                </p:cTn>
                              </p:par>
                            </p:childTnLst>
                          </p:cTn>
                        </p:par>
                        <p:par>
                          <p:cTn id="175" fill="hold">
                            <p:stCondLst>
                              <p:cond delay="4000"/>
                            </p:stCondLst>
                            <p:childTnLst>
                              <p:par>
                                <p:cTn id="176" presetID="22" presetClass="entr" presetSubtype="8" fill="hold" grpId="0" nodeType="afterEffect">
                                  <p:stCondLst>
                                    <p:cond delay="0"/>
                                  </p:stCondLst>
                                  <p:childTnLst>
                                    <p:set>
                                      <p:cBhvr>
                                        <p:cTn id="177" dur="1" fill="hold">
                                          <p:stCondLst>
                                            <p:cond delay="0"/>
                                          </p:stCondLst>
                                        </p:cTn>
                                        <p:tgtEl>
                                          <p:spTgt spid="26676"/>
                                        </p:tgtEl>
                                        <p:attrNameLst>
                                          <p:attrName>style.visibility</p:attrName>
                                        </p:attrNameLst>
                                      </p:cBhvr>
                                      <p:to>
                                        <p:strVal val="visible"/>
                                      </p:to>
                                    </p:set>
                                    <p:animEffect transition="in" filter="wipe(left)">
                                      <p:cBhvr>
                                        <p:cTn id="178" dur="500"/>
                                        <p:tgtEl>
                                          <p:spTgt spid="26676"/>
                                        </p:tgtEl>
                                      </p:cBhvr>
                                    </p:animEffect>
                                  </p:childTnLst>
                                </p:cTn>
                              </p:par>
                            </p:childTnLst>
                          </p:cTn>
                        </p:par>
                        <p:par>
                          <p:cTn id="179" fill="hold">
                            <p:stCondLst>
                              <p:cond delay="4500"/>
                            </p:stCondLst>
                            <p:childTnLst>
                              <p:par>
                                <p:cTn id="180" presetID="22" presetClass="entr" presetSubtype="8" fill="hold" grpId="0" nodeType="afterEffect">
                                  <p:stCondLst>
                                    <p:cond delay="0"/>
                                  </p:stCondLst>
                                  <p:childTnLst>
                                    <p:set>
                                      <p:cBhvr>
                                        <p:cTn id="181" dur="1" fill="hold">
                                          <p:stCondLst>
                                            <p:cond delay="0"/>
                                          </p:stCondLst>
                                        </p:cTn>
                                        <p:tgtEl>
                                          <p:spTgt spid="26681"/>
                                        </p:tgtEl>
                                        <p:attrNameLst>
                                          <p:attrName>style.visibility</p:attrName>
                                        </p:attrNameLst>
                                      </p:cBhvr>
                                      <p:to>
                                        <p:strVal val="visible"/>
                                      </p:to>
                                    </p:set>
                                    <p:animEffect transition="in" filter="wipe(left)">
                                      <p:cBhvr>
                                        <p:cTn id="182" dur="500"/>
                                        <p:tgtEl>
                                          <p:spTgt spid="26681"/>
                                        </p:tgtEl>
                                      </p:cBhvr>
                                    </p:animEffect>
                                  </p:childTnLst>
                                </p:cTn>
                              </p:par>
                            </p:childTnLst>
                          </p:cTn>
                        </p:par>
                        <p:par>
                          <p:cTn id="183" fill="hold">
                            <p:stCondLst>
                              <p:cond delay="5000"/>
                            </p:stCondLst>
                            <p:childTnLst>
                              <p:par>
                                <p:cTn id="184" presetID="22" presetClass="entr" presetSubtype="1" fill="hold" grpId="0" nodeType="afterEffect">
                                  <p:stCondLst>
                                    <p:cond delay="0"/>
                                  </p:stCondLst>
                                  <p:childTnLst>
                                    <p:set>
                                      <p:cBhvr>
                                        <p:cTn id="185" dur="1" fill="hold">
                                          <p:stCondLst>
                                            <p:cond delay="0"/>
                                          </p:stCondLst>
                                        </p:cTn>
                                        <p:tgtEl>
                                          <p:spTgt spid="26679"/>
                                        </p:tgtEl>
                                        <p:attrNameLst>
                                          <p:attrName>style.visibility</p:attrName>
                                        </p:attrNameLst>
                                      </p:cBhvr>
                                      <p:to>
                                        <p:strVal val="visible"/>
                                      </p:to>
                                    </p:set>
                                    <p:animEffect transition="in" filter="wipe(up)">
                                      <p:cBhvr>
                                        <p:cTn id="186" dur="500"/>
                                        <p:tgtEl>
                                          <p:spTgt spid="26679"/>
                                        </p:tgtEl>
                                      </p:cBhvr>
                                    </p:animEffect>
                                  </p:childTnLst>
                                </p:cTn>
                              </p:par>
                            </p:childTnLst>
                          </p:cTn>
                        </p:par>
                        <p:par>
                          <p:cTn id="187" fill="hold">
                            <p:stCondLst>
                              <p:cond delay="5500"/>
                            </p:stCondLst>
                            <p:childTnLst>
                              <p:par>
                                <p:cTn id="188" presetID="22" presetClass="entr" presetSubtype="2" fill="hold" grpId="0" nodeType="afterEffect">
                                  <p:stCondLst>
                                    <p:cond delay="0"/>
                                  </p:stCondLst>
                                  <p:childTnLst>
                                    <p:set>
                                      <p:cBhvr>
                                        <p:cTn id="189" dur="1" fill="hold">
                                          <p:stCondLst>
                                            <p:cond delay="0"/>
                                          </p:stCondLst>
                                        </p:cTn>
                                        <p:tgtEl>
                                          <p:spTgt spid="26680"/>
                                        </p:tgtEl>
                                        <p:attrNameLst>
                                          <p:attrName>style.visibility</p:attrName>
                                        </p:attrNameLst>
                                      </p:cBhvr>
                                      <p:to>
                                        <p:strVal val="visible"/>
                                      </p:to>
                                    </p:set>
                                    <p:animEffect transition="in" filter="wipe(right)">
                                      <p:cBhvr>
                                        <p:cTn id="190" dur="500"/>
                                        <p:tgtEl>
                                          <p:spTgt spid="26680"/>
                                        </p:tgtEl>
                                      </p:cBhvr>
                                    </p:animEffect>
                                  </p:childTnLst>
                                </p:cTn>
                              </p:par>
                            </p:childTnLst>
                          </p:cTn>
                        </p:par>
                      </p:childTnLst>
                    </p:cTn>
                  </p:par>
                  <p:par>
                    <p:cTn id="191" fill="hold">
                      <p:stCondLst>
                        <p:cond delay="indefinite"/>
                      </p:stCondLst>
                      <p:childTnLst>
                        <p:par>
                          <p:cTn id="192" fill="hold">
                            <p:stCondLst>
                              <p:cond delay="0"/>
                            </p:stCondLst>
                            <p:childTnLst>
                              <p:par>
                                <p:cTn id="193" presetID="22" presetClass="entr" presetSubtype="8" fill="hold" grpId="0" nodeType="clickEffect">
                                  <p:stCondLst>
                                    <p:cond delay="0"/>
                                  </p:stCondLst>
                                  <p:childTnLst>
                                    <p:set>
                                      <p:cBhvr>
                                        <p:cTn id="194" dur="1" fill="hold">
                                          <p:stCondLst>
                                            <p:cond delay="0"/>
                                          </p:stCondLst>
                                        </p:cTn>
                                        <p:tgtEl>
                                          <p:spTgt spid="225306"/>
                                        </p:tgtEl>
                                        <p:attrNameLst>
                                          <p:attrName>style.visibility</p:attrName>
                                        </p:attrNameLst>
                                      </p:cBhvr>
                                      <p:to>
                                        <p:strVal val="visible"/>
                                      </p:to>
                                    </p:set>
                                    <p:animEffect transition="in" filter="wipe(left)">
                                      <p:cBhvr>
                                        <p:cTn id="195" dur="500"/>
                                        <p:tgtEl>
                                          <p:spTgt spid="225306"/>
                                        </p:tgtEl>
                                      </p:cBhvr>
                                    </p:animEffect>
                                  </p:childTnLst>
                                </p:cTn>
                              </p:par>
                            </p:childTnLst>
                          </p:cTn>
                        </p:par>
                        <p:par>
                          <p:cTn id="196" fill="hold">
                            <p:stCondLst>
                              <p:cond delay="500"/>
                            </p:stCondLst>
                            <p:childTnLst>
                              <p:par>
                                <p:cTn id="197" presetID="23" presetClass="entr" presetSubtype="528" fill="hold" grpId="0" nodeType="afterEffect">
                                  <p:stCondLst>
                                    <p:cond delay="0"/>
                                  </p:stCondLst>
                                  <p:childTnLst>
                                    <p:set>
                                      <p:cBhvr>
                                        <p:cTn id="198" dur="1" fill="hold">
                                          <p:stCondLst>
                                            <p:cond delay="0"/>
                                          </p:stCondLst>
                                        </p:cTn>
                                        <p:tgtEl>
                                          <p:spTgt spid="26700"/>
                                        </p:tgtEl>
                                        <p:attrNameLst>
                                          <p:attrName>style.visibility</p:attrName>
                                        </p:attrNameLst>
                                      </p:cBhvr>
                                      <p:to>
                                        <p:strVal val="visible"/>
                                      </p:to>
                                    </p:set>
                                    <p:anim calcmode="lin" valueType="num">
                                      <p:cBhvr>
                                        <p:cTn id="199" dur="500" fill="hold"/>
                                        <p:tgtEl>
                                          <p:spTgt spid="26700"/>
                                        </p:tgtEl>
                                        <p:attrNameLst>
                                          <p:attrName>ppt_w</p:attrName>
                                        </p:attrNameLst>
                                      </p:cBhvr>
                                      <p:tavLst>
                                        <p:tav tm="0">
                                          <p:val>
                                            <p:fltVal val="0"/>
                                          </p:val>
                                        </p:tav>
                                        <p:tav tm="100000">
                                          <p:val>
                                            <p:strVal val="#ppt_w"/>
                                          </p:val>
                                        </p:tav>
                                      </p:tavLst>
                                    </p:anim>
                                    <p:anim calcmode="lin" valueType="num">
                                      <p:cBhvr>
                                        <p:cTn id="200" dur="500" fill="hold"/>
                                        <p:tgtEl>
                                          <p:spTgt spid="26700"/>
                                        </p:tgtEl>
                                        <p:attrNameLst>
                                          <p:attrName>ppt_h</p:attrName>
                                        </p:attrNameLst>
                                      </p:cBhvr>
                                      <p:tavLst>
                                        <p:tav tm="0">
                                          <p:val>
                                            <p:fltVal val="0"/>
                                          </p:val>
                                        </p:tav>
                                        <p:tav tm="100000">
                                          <p:val>
                                            <p:strVal val="#ppt_h"/>
                                          </p:val>
                                        </p:tav>
                                      </p:tavLst>
                                    </p:anim>
                                    <p:anim calcmode="lin" valueType="num">
                                      <p:cBhvr>
                                        <p:cTn id="201" dur="500" fill="hold"/>
                                        <p:tgtEl>
                                          <p:spTgt spid="26700"/>
                                        </p:tgtEl>
                                        <p:attrNameLst>
                                          <p:attrName>ppt_x</p:attrName>
                                        </p:attrNameLst>
                                      </p:cBhvr>
                                      <p:tavLst>
                                        <p:tav tm="0">
                                          <p:val>
                                            <p:fltVal val="0.5"/>
                                          </p:val>
                                        </p:tav>
                                        <p:tav tm="100000">
                                          <p:val>
                                            <p:strVal val="#ppt_x"/>
                                          </p:val>
                                        </p:tav>
                                      </p:tavLst>
                                    </p:anim>
                                    <p:anim calcmode="lin" valueType="num">
                                      <p:cBhvr>
                                        <p:cTn id="202" dur="500" fill="hold"/>
                                        <p:tgtEl>
                                          <p:spTgt spid="2670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animBg="1" autoUpdateAnimBg="0"/>
      <p:bldP spid="225295" grpId="0" animBg="1" autoUpdateAnimBg="0"/>
      <p:bldP spid="225296" grpId="0" animBg="1" autoUpdateAnimBg="0"/>
      <p:bldP spid="225297" grpId="0" animBg="1" autoUpdateAnimBg="0"/>
      <p:bldP spid="26647" grpId="0" animBg="1"/>
      <p:bldP spid="225306" grpId="0" animBg="1" autoUpdateAnimBg="0"/>
      <p:bldP spid="26654" grpId="0" animBg="1"/>
      <p:bldP spid="26656" grpId="0" animBg="1"/>
      <p:bldP spid="26657" grpId="0" animBg="1"/>
      <p:bldP spid="26659" grpId="0" autoUpdateAnimBg="0"/>
      <p:bldP spid="26660" grpId="0" animBg="1"/>
      <p:bldP spid="26661" grpId="0" animBg="1"/>
      <p:bldP spid="26662" grpId="0" animBg="1"/>
      <p:bldP spid="26663" grpId="0" autoUpdateAnimBg="0"/>
      <p:bldP spid="26664" grpId="0" animBg="1"/>
      <p:bldP spid="26665" grpId="0" autoUpdateAnimBg="0"/>
      <p:bldP spid="26666" grpId="0" animBg="1"/>
      <p:bldP spid="26667" grpId="0" animBg="1"/>
      <p:bldP spid="26670" grpId="0" animBg="1"/>
      <p:bldP spid="26671" grpId="0" animBg="1" autoUpdateAnimBg="0"/>
      <p:bldP spid="26672" grpId="0" autoUpdateAnimBg="0"/>
      <p:bldP spid="225343" grpId="0" animBg="1" autoUpdateAnimBg="0"/>
      <p:bldP spid="225344" grpId="0" animBg="1" autoUpdateAnimBg="0"/>
      <p:bldP spid="26675" grpId="0" animBg="1"/>
      <p:bldP spid="26676" grpId="0" animBg="1"/>
      <p:bldP spid="26677" grpId="0" animBg="1"/>
      <p:bldP spid="26678" grpId="0" animBg="1"/>
      <p:bldP spid="26679" grpId="0" animBg="1"/>
      <p:bldP spid="26680" grpId="0" animBg="1"/>
      <p:bldP spid="26681" grpId="0" autoUpdateAnimBg="0"/>
      <p:bldP spid="26682" grpId="0" autoUpdateAnimBg="0"/>
      <p:bldP spid="26683" grpId="0" animBg="1"/>
      <p:bldP spid="26684" grpId="0" animBg="1"/>
      <p:bldP spid="26688" grpId="0" animBg="1"/>
      <p:bldP spid="26689" grpId="0" animBg="1"/>
      <p:bldP spid="26690" grpId="0" autoUpdateAnimBg="0"/>
      <p:bldP spid="26691" grpId="0" animBg="1"/>
      <p:bldP spid="26692" grpId="0" animBg="1" autoUpdateAnimBg="0"/>
      <p:bldP spid="26693" grpId="0" autoUpdateAnimBg="0"/>
      <p:bldP spid="225367" grpId="0" animBg="1" autoUpdateAnimBg="0"/>
      <p:bldP spid="26695" grpId="0" animBg="1"/>
      <p:bldP spid="26696" grpId="0" animBg="1"/>
      <p:bldP spid="26697" grpId="0" animBg="1"/>
      <p:bldP spid="26699" grpId="0" autoUpdateAnimBg="0"/>
      <p:bldP spid="26700" grpId="0" animBg="1" autoUpdateAnimBg="0"/>
      <p:bldP spid="2670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130" name="Object 2"/>
          <p:cNvGraphicFramePr>
            <a:graphicFrameLocks noChangeAspect="1"/>
          </p:cNvGraphicFramePr>
          <p:nvPr/>
        </p:nvGraphicFramePr>
        <p:xfrm>
          <a:off x="3581400" y="3657600"/>
          <a:ext cx="2362200" cy="1608138"/>
        </p:xfrm>
        <a:graphic>
          <a:graphicData uri="http://schemas.openxmlformats.org/presentationml/2006/ole">
            <p:oleObj spid="_x0000_s48130" name="Paint Shop Pro Image" r:id="rId4" imgW="2370732" imgH="1668745" progId="">
              <p:embed/>
            </p:oleObj>
          </a:graphicData>
        </a:graphic>
      </p:graphicFrame>
      <p:sp>
        <p:nvSpPr>
          <p:cNvPr id="48131" name="Line 3"/>
          <p:cNvSpPr>
            <a:spLocks noChangeShapeType="1"/>
          </p:cNvSpPr>
          <p:nvPr/>
        </p:nvSpPr>
        <p:spPr bwMode="auto">
          <a:xfrm>
            <a:off x="76200" y="4419600"/>
            <a:ext cx="762000" cy="0"/>
          </a:xfrm>
          <a:prstGeom prst="line">
            <a:avLst/>
          </a:prstGeom>
          <a:noFill/>
          <a:ln w="76200">
            <a:solidFill>
              <a:schemeClr val="tx1"/>
            </a:solidFill>
            <a:prstDash val="sysDot"/>
            <a:round/>
            <a:headEnd/>
            <a:tailEnd type="triangle" w="med" len="med"/>
          </a:ln>
          <a:effectLst/>
        </p:spPr>
        <p:txBody>
          <a:bodyPr/>
          <a:lstStyle/>
          <a:p>
            <a:endParaRPr lang="de-DE"/>
          </a:p>
        </p:txBody>
      </p:sp>
      <p:sp>
        <p:nvSpPr>
          <p:cNvPr id="48132" name="Text Box 4"/>
          <p:cNvSpPr txBox="1">
            <a:spLocks noChangeArrowheads="1"/>
          </p:cNvSpPr>
          <p:nvPr/>
        </p:nvSpPr>
        <p:spPr bwMode="auto">
          <a:xfrm>
            <a:off x="3657600" y="3733800"/>
            <a:ext cx="1066800" cy="354013"/>
          </a:xfrm>
          <a:prstGeom prst="rect">
            <a:avLst/>
          </a:prstGeom>
          <a:noFill/>
          <a:ln w="12700">
            <a:noFill/>
            <a:miter lim="800000"/>
            <a:headEnd/>
            <a:tailEnd/>
          </a:ln>
          <a:effectLst/>
        </p:spPr>
        <p:txBody>
          <a:bodyPr anchor="ctr"/>
          <a:lstStyle/>
          <a:p>
            <a:r>
              <a:rPr lang="de-DE"/>
              <a:t>Unter-nehmen</a:t>
            </a:r>
            <a:endParaRPr lang="de-DE" sz="1600"/>
          </a:p>
        </p:txBody>
      </p:sp>
      <p:sp>
        <p:nvSpPr>
          <p:cNvPr id="48133" name="Oval 5"/>
          <p:cNvSpPr>
            <a:spLocks noChangeArrowheads="1"/>
          </p:cNvSpPr>
          <p:nvPr/>
        </p:nvSpPr>
        <p:spPr bwMode="auto">
          <a:xfrm>
            <a:off x="838200" y="3886200"/>
            <a:ext cx="1219200" cy="1155700"/>
          </a:xfrm>
          <a:prstGeom prst="ellipse">
            <a:avLst/>
          </a:prstGeom>
          <a:solidFill>
            <a:srgbClr val="CCFFFF"/>
          </a:solidFill>
          <a:ln w="19050">
            <a:solidFill>
              <a:schemeClr val="tx1"/>
            </a:solidFill>
            <a:round/>
            <a:headEnd/>
            <a:tailEnd/>
          </a:ln>
          <a:effectLst/>
        </p:spPr>
        <p:txBody>
          <a:bodyPr anchor="ctr">
            <a:spAutoFit/>
          </a:bodyPr>
          <a:lstStyle/>
          <a:p>
            <a:endParaRPr lang="de-DE"/>
          </a:p>
        </p:txBody>
      </p:sp>
      <p:sp>
        <p:nvSpPr>
          <p:cNvPr id="48134" name="Text Box 6"/>
          <p:cNvSpPr txBox="1">
            <a:spLocks noChangeArrowheads="1"/>
          </p:cNvSpPr>
          <p:nvPr/>
        </p:nvSpPr>
        <p:spPr bwMode="auto">
          <a:xfrm>
            <a:off x="990600" y="4267200"/>
            <a:ext cx="990600" cy="336550"/>
          </a:xfrm>
          <a:prstGeom prst="rect">
            <a:avLst/>
          </a:prstGeom>
          <a:noFill/>
          <a:ln w="9525">
            <a:noFill/>
            <a:miter lim="800000"/>
            <a:headEnd/>
            <a:tailEnd/>
          </a:ln>
          <a:effectLst/>
        </p:spPr>
        <p:txBody>
          <a:bodyPr>
            <a:spAutoFit/>
          </a:bodyPr>
          <a:lstStyle/>
          <a:p>
            <a:r>
              <a:rPr lang="de-DE" sz="1600"/>
              <a:t>Kapital</a:t>
            </a:r>
          </a:p>
        </p:txBody>
      </p:sp>
      <p:sp>
        <p:nvSpPr>
          <p:cNvPr id="48135" name="Line 7"/>
          <p:cNvSpPr>
            <a:spLocks noChangeShapeType="1"/>
          </p:cNvSpPr>
          <p:nvPr/>
        </p:nvSpPr>
        <p:spPr bwMode="auto">
          <a:xfrm>
            <a:off x="2057400" y="4495800"/>
            <a:ext cx="533400" cy="0"/>
          </a:xfrm>
          <a:prstGeom prst="line">
            <a:avLst/>
          </a:prstGeom>
          <a:noFill/>
          <a:ln w="76200">
            <a:solidFill>
              <a:schemeClr val="tx1"/>
            </a:solidFill>
            <a:round/>
            <a:headEnd/>
            <a:tailEnd type="triangle" w="med" len="med"/>
          </a:ln>
          <a:effectLst/>
        </p:spPr>
        <p:txBody>
          <a:bodyPr/>
          <a:lstStyle/>
          <a:p>
            <a:endParaRPr lang="de-DE"/>
          </a:p>
        </p:txBody>
      </p:sp>
      <p:sp>
        <p:nvSpPr>
          <p:cNvPr id="48136" name="Rectangle 8"/>
          <p:cNvSpPr>
            <a:spLocks noChangeArrowheads="1"/>
          </p:cNvSpPr>
          <p:nvPr/>
        </p:nvSpPr>
        <p:spPr bwMode="auto">
          <a:xfrm>
            <a:off x="2590800" y="3962400"/>
            <a:ext cx="228600" cy="1219200"/>
          </a:xfrm>
          <a:prstGeom prst="rect">
            <a:avLst/>
          </a:prstGeom>
          <a:solidFill>
            <a:srgbClr val="C0C0C0"/>
          </a:solidFill>
          <a:ln w="12700">
            <a:solidFill>
              <a:schemeClr val="tx1"/>
            </a:solidFill>
            <a:miter lim="800000"/>
            <a:headEnd/>
            <a:tailEnd/>
          </a:ln>
          <a:effectLst/>
        </p:spPr>
        <p:txBody>
          <a:bodyPr anchor="ctr">
            <a:spAutoFit/>
          </a:bodyPr>
          <a:lstStyle/>
          <a:p>
            <a:endParaRPr lang="de-DE"/>
          </a:p>
        </p:txBody>
      </p:sp>
      <p:sp>
        <p:nvSpPr>
          <p:cNvPr id="48137" name="Line 9"/>
          <p:cNvSpPr>
            <a:spLocks noChangeShapeType="1"/>
          </p:cNvSpPr>
          <p:nvPr/>
        </p:nvSpPr>
        <p:spPr bwMode="auto">
          <a:xfrm>
            <a:off x="2743200" y="3276600"/>
            <a:ext cx="0" cy="685800"/>
          </a:xfrm>
          <a:prstGeom prst="line">
            <a:avLst/>
          </a:prstGeom>
          <a:noFill/>
          <a:ln w="28575">
            <a:solidFill>
              <a:srgbClr val="0000FF"/>
            </a:solidFill>
            <a:round/>
            <a:headEnd/>
            <a:tailEnd type="triangle" w="med" len="med"/>
          </a:ln>
          <a:effectLst/>
        </p:spPr>
        <p:txBody>
          <a:bodyPr>
            <a:spAutoFit/>
          </a:bodyPr>
          <a:lstStyle/>
          <a:p>
            <a:endParaRPr lang="de-DE"/>
          </a:p>
        </p:txBody>
      </p:sp>
      <p:sp>
        <p:nvSpPr>
          <p:cNvPr id="48138" name="Text Box 10"/>
          <p:cNvSpPr txBox="1">
            <a:spLocks noChangeArrowheads="1"/>
          </p:cNvSpPr>
          <p:nvPr/>
        </p:nvSpPr>
        <p:spPr bwMode="auto">
          <a:xfrm>
            <a:off x="2057400" y="2895600"/>
            <a:ext cx="1143000" cy="581025"/>
          </a:xfrm>
          <a:prstGeom prst="rect">
            <a:avLst/>
          </a:prstGeom>
          <a:noFill/>
          <a:ln w="9525">
            <a:noFill/>
            <a:miter lim="800000"/>
            <a:headEnd/>
            <a:tailEnd/>
          </a:ln>
          <a:effectLst/>
        </p:spPr>
        <p:txBody>
          <a:bodyPr>
            <a:spAutoFit/>
          </a:bodyPr>
          <a:lstStyle/>
          <a:p>
            <a:r>
              <a:rPr lang="de-DE" sz="1600"/>
              <a:t>Entschei-dung</a:t>
            </a:r>
          </a:p>
        </p:txBody>
      </p:sp>
      <p:sp>
        <p:nvSpPr>
          <p:cNvPr id="48139" name="Line 11"/>
          <p:cNvSpPr>
            <a:spLocks noChangeShapeType="1"/>
          </p:cNvSpPr>
          <p:nvPr/>
        </p:nvSpPr>
        <p:spPr bwMode="auto">
          <a:xfrm>
            <a:off x="2819400" y="4343400"/>
            <a:ext cx="762000" cy="0"/>
          </a:xfrm>
          <a:prstGeom prst="line">
            <a:avLst/>
          </a:prstGeom>
          <a:noFill/>
          <a:ln w="76200">
            <a:solidFill>
              <a:srgbClr val="008000"/>
            </a:solidFill>
            <a:round/>
            <a:headEnd/>
            <a:tailEnd type="triangle" w="med" len="med"/>
          </a:ln>
          <a:effectLst/>
        </p:spPr>
        <p:txBody>
          <a:bodyPr/>
          <a:lstStyle/>
          <a:p>
            <a:endParaRPr lang="de-DE"/>
          </a:p>
        </p:txBody>
      </p:sp>
      <p:sp>
        <p:nvSpPr>
          <p:cNvPr id="48140" name="Text Box 12"/>
          <p:cNvSpPr txBox="1">
            <a:spLocks noChangeArrowheads="1"/>
          </p:cNvSpPr>
          <p:nvPr/>
        </p:nvSpPr>
        <p:spPr bwMode="auto">
          <a:xfrm>
            <a:off x="2819400" y="3733800"/>
            <a:ext cx="914400" cy="517525"/>
          </a:xfrm>
          <a:prstGeom prst="rect">
            <a:avLst/>
          </a:prstGeom>
          <a:noFill/>
          <a:ln w="9525">
            <a:noFill/>
            <a:miter lim="800000"/>
            <a:headEnd/>
            <a:tailEnd/>
          </a:ln>
          <a:effectLst/>
        </p:spPr>
        <p:txBody>
          <a:bodyPr>
            <a:spAutoFit/>
          </a:bodyPr>
          <a:lstStyle/>
          <a:p>
            <a:r>
              <a:rPr lang="de-DE"/>
              <a:t>Eigen-kapital</a:t>
            </a:r>
            <a:endParaRPr lang="de-DE" sz="1600"/>
          </a:p>
        </p:txBody>
      </p:sp>
      <p:sp>
        <p:nvSpPr>
          <p:cNvPr id="48141" name="Line 13"/>
          <p:cNvSpPr>
            <a:spLocks noChangeShapeType="1"/>
          </p:cNvSpPr>
          <p:nvPr/>
        </p:nvSpPr>
        <p:spPr bwMode="auto">
          <a:xfrm>
            <a:off x="2819400" y="4724400"/>
            <a:ext cx="762000" cy="0"/>
          </a:xfrm>
          <a:prstGeom prst="line">
            <a:avLst/>
          </a:prstGeom>
          <a:noFill/>
          <a:ln w="76200">
            <a:solidFill>
              <a:srgbClr val="0000FF"/>
            </a:solidFill>
            <a:round/>
            <a:headEnd/>
            <a:tailEnd type="triangle" w="med" len="med"/>
          </a:ln>
          <a:effectLst/>
        </p:spPr>
        <p:txBody>
          <a:bodyPr/>
          <a:lstStyle/>
          <a:p>
            <a:endParaRPr lang="de-DE"/>
          </a:p>
        </p:txBody>
      </p:sp>
      <p:sp>
        <p:nvSpPr>
          <p:cNvPr id="48142" name="Text Box 14"/>
          <p:cNvSpPr txBox="1">
            <a:spLocks noChangeArrowheads="1"/>
          </p:cNvSpPr>
          <p:nvPr/>
        </p:nvSpPr>
        <p:spPr bwMode="auto">
          <a:xfrm>
            <a:off x="2819400" y="4800600"/>
            <a:ext cx="990600" cy="517525"/>
          </a:xfrm>
          <a:prstGeom prst="rect">
            <a:avLst/>
          </a:prstGeom>
          <a:noFill/>
          <a:ln w="9525">
            <a:noFill/>
            <a:miter lim="800000"/>
            <a:headEnd/>
            <a:tailEnd/>
          </a:ln>
          <a:effectLst/>
        </p:spPr>
        <p:txBody>
          <a:bodyPr>
            <a:spAutoFit/>
          </a:bodyPr>
          <a:lstStyle/>
          <a:p>
            <a:r>
              <a:rPr lang="de-DE"/>
              <a:t>Fremd-kapital</a:t>
            </a:r>
            <a:endParaRPr lang="de-DE" sz="1600"/>
          </a:p>
        </p:txBody>
      </p:sp>
      <p:sp>
        <p:nvSpPr>
          <p:cNvPr id="48143" name="Line 15"/>
          <p:cNvSpPr>
            <a:spLocks noChangeShapeType="1"/>
          </p:cNvSpPr>
          <p:nvPr/>
        </p:nvSpPr>
        <p:spPr bwMode="auto">
          <a:xfrm flipV="1">
            <a:off x="1447800" y="762000"/>
            <a:ext cx="2438400" cy="0"/>
          </a:xfrm>
          <a:prstGeom prst="line">
            <a:avLst/>
          </a:prstGeom>
          <a:noFill/>
          <a:ln w="28575">
            <a:solidFill>
              <a:srgbClr val="FF0000"/>
            </a:solidFill>
            <a:round/>
            <a:headEnd/>
            <a:tailEnd type="triangle" w="med" len="med"/>
          </a:ln>
          <a:effectLst/>
        </p:spPr>
        <p:txBody>
          <a:bodyPr>
            <a:spAutoFit/>
          </a:bodyPr>
          <a:lstStyle/>
          <a:p>
            <a:endParaRPr lang="de-DE"/>
          </a:p>
        </p:txBody>
      </p:sp>
      <p:sp>
        <p:nvSpPr>
          <p:cNvPr id="48144" name="Line 16"/>
          <p:cNvSpPr>
            <a:spLocks noChangeShapeType="1"/>
          </p:cNvSpPr>
          <p:nvPr/>
        </p:nvSpPr>
        <p:spPr bwMode="auto">
          <a:xfrm flipV="1">
            <a:off x="1447800" y="762000"/>
            <a:ext cx="0" cy="3124200"/>
          </a:xfrm>
          <a:prstGeom prst="line">
            <a:avLst/>
          </a:prstGeom>
          <a:noFill/>
          <a:ln w="28575">
            <a:solidFill>
              <a:srgbClr val="FF0000"/>
            </a:solidFill>
            <a:round/>
            <a:headEnd type="triangle" w="med" len="med"/>
            <a:tailEnd/>
          </a:ln>
          <a:effectLst/>
        </p:spPr>
        <p:txBody>
          <a:bodyPr>
            <a:spAutoFit/>
          </a:bodyPr>
          <a:lstStyle/>
          <a:p>
            <a:endParaRPr lang="de-DE"/>
          </a:p>
        </p:txBody>
      </p:sp>
      <p:sp>
        <p:nvSpPr>
          <p:cNvPr id="48145" name="Text Box 17"/>
          <p:cNvSpPr txBox="1">
            <a:spLocks noChangeArrowheads="1"/>
          </p:cNvSpPr>
          <p:nvPr/>
        </p:nvSpPr>
        <p:spPr bwMode="auto">
          <a:xfrm>
            <a:off x="3886200" y="457200"/>
            <a:ext cx="2209800" cy="83502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spAutoFit/>
          </a:bodyPr>
          <a:lstStyle/>
          <a:p>
            <a:r>
              <a:rPr lang="de-DE" sz="1600"/>
              <a:t>Gewinnergiebigkeit des eingesetzten Kapitals</a:t>
            </a:r>
          </a:p>
        </p:txBody>
      </p:sp>
      <p:sp>
        <p:nvSpPr>
          <p:cNvPr id="48148" name="Text Box 20"/>
          <p:cNvSpPr txBox="1">
            <a:spLocks noChangeArrowheads="1"/>
          </p:cNvSpPr>
          <p:nvPr/>
        </p:nvSpPr>
        <p:spPr bwMode="auto">
          <a:xfrm>
            <a:off x="7696200" y="3962400"/>
            <a:ext cx="457200" cy="336550"/>
          </a:xfrm>
          <a:prstGeom prst="rect">
            <a:avLst/>
          </a:prstGeom>
          <a:noFill/>
          <a:ln w="9525">
            <a:noFill/>
            <a:miter lim="800000"/>
            <a:headEnd/>
            <a:tailEnd/>
          </a:ln>
          <a:effectLst/>
        </p:spPr>
        <p:txBody>
          <a:bodyPr>
            <a:spAutoFit/>
          </a:bodyPr>
          <a:lstStyle/>
          <a:p>
            <a:r>
              <a:rPr lang="de-DE" sz="1600"/>
              <a:t>+</a:t>
            </a:r>
          </a:p>
        </p:txBody>
      </p:sp>
      <p:sp>
        <p:nvSpPr>
          <p:cNvPr id="48149" name="Text Box 21"/>
          <p:cNvSpPr txBox="1">
            <a:spLocks noChangeArrowheads="1"/>
          </p:cNvSpPr>
          <p:nvPr/>
        </p:nvSpPr>
        <p:spPr bwMode="auto">
          <a:xfrm>
            <a:off x="8153400" y="4572000"/>
            <a:ext cx="381000" cy="396875"/>
          </a:xfrm>
          <a:prstGeom prst="rect">
            <a:avLst/>
          </a:prstGeom>
          <a:noFill/>
          <a:ln w="9525">
            <a:noFill/>
            <a:miter lim="800000"/>
            <a:headEnd/>
            <a:tailEnd/>
          </a:ln>
          <a:effectLst/>
        </p:spPr>
        <p:txBody>
          <a:bodyPr>
            <a:spAutoFit/>
          </a:bodyPr>
          <a:lstStyle/>
          <a:p>
            <a:r>
              <a:rPr lang="de-DE" sz="2000"/>
              <a:t>-</a:t>
            </a:r>
            <a:endParaRPr lang="de-DE" sz="1600"/>
          </a:p>
        </p:txBody>
      </p:sp>
      <p:sp>
        <p:nvSpPr>
          <p:cNvPr id="48150" name="Text Box 22"/>
          <p:cNvSpPr txBox="1">
            <a:spLocks noChangeArrowheads="1"/>
          </p:cNvSpPr>
          <p:nvPr/>
        </p:nvSpPr>
        <p:spPr bwMode="auto">
          <a:xfrm>
            <a:off x="6553200" y="5638800"/>
            <a:ext cx="990600" cy="304800"/>
          </a:xfrm>
          <a:prstGeom prst="rect">
            <a:avLst/>
          </a:prstGeom>
          <a:noFill/>
          <a:ln w="9525">
            <a:noFill/>
            <a:miter lim="800000"/>
            <a:headEnd/>
            <a:tailEnd/>
          </a:ln>
          <a:effectLst/>
        </p:spPr>
        <p:txBody>
          <a:bodyPr>
            <a:spAutoFit/>
          </a:bodyPr>
          <a:lstStyle/>
          <a:p>
            <a:r>
              <a:rPr lang="de-DE" b="0"/>
              <a:t>Aufwand</a:t>
            </a:r>
            <a:endParaRPr lang="de-DE"/>
          </a:p>
        </p:txBody>
      </p:sp>
      <p:sp>
        <p:nvSpPr>
          <p:cNvPr id="48151" name="Text Box 23"/>
          <p:cNvSpPr txBox="1">
            <a:spLocks noChangeArrowheads="1"/>
          </p:cNvSpPr>
          <p:nvPr/>
        </p:nvSpPr>
        <p:spPr bwMode="auto">
          <a:xfrm>
            <a:off x="8229600" y="3886200"/>
            <a:ext cx="1066800" cy="304800"/>
          </a:xfrm>
          <a:prstGeom prst="rect">
            <a:avLst/>
          </a:prstGeom>
          <a:noFill/>
          <a:ln w="9525">
            <a:noFill/>
            <a:miter lim="800000"/>
            <a:headEnd/>
            <a:tailEnd/>
          </a:ln>
          <a:effectLst/>
        </p:spPr>
        <p:txBody>
          <a:bodyPr>
            <a:spAutoFit/>
          </a:bodyPr>
          <a:lstStyle/>
          <a:p>
            <a:r>
              <a:rPr lang="de-DE"/>
              <a:t>Gewinn</a:t>
            </a:r>
            <a:endParaRPr lang="de-DE" sz="1600"/>
          </a:p>
        </p:txBody>
      </p:sp>
      <p:sp>
        <p:nvSpPr>
          <p:cNvPr id="48153" name="Line 25"/>
          <p:cNvSpPr>
            <a:spLocks noChangeShapeType="1"/>
          </p:cNvSpPr>
          <p:nvPr/>
        </p:nvSpPr>
        <p:spPr bwMode="auto">
          <a:xfrm flipH="1" flipV="1">
            <a:off x="8686800" y="1676400"/>
            <a:ext cx="0" cy="2209800"/>
          </a:xfrm>
          <a:prstGeom prst="line">
            <a:avLst/>
          </a:prstGeom>
          <a:noFill/>
          <a:ln w="28575">
            <a:solidFill>
              <a:srgbClr val="FF0000"/>
            </a:solidFill>
            <a:round/>
            <a:headEnd type="triangle" w="med" len="med"/>
            <a:tailEnd/>
          </a:ln>
          <a:effectLst/>
        </p:spPr>
        <p:txBody>
          <a:bodyPr>
            <a:spAutoFit/>
          </a:bodyPr>
          <a:lstStyle/>
          <a:p>
            <a:endParaRPr lang="de-DE"/>
          </a:p>
        </p:txBody>
      </p:sp>
      <p:sp>
        <p:nvSpPr>
          <p:cNvPr id="48154" name="Line 26"/>
          <p:cNvSpPr>
            <a:spLocks noChangeShapeType="1"/>
          </p:cNvSpPr>
          <p:nvPr/>
        </p:nvSpPr>
        <p:spPr bwMode="auto">
          <a:xfrm flipV="1">
            <a:off x="3352800" y="1676400"/>
            <a:ext cx="0" cy="1905000"/>
          </a:xfrm>
          <a:prstGeom prst="line">
            <a:avLst/>
          </a:prstGeom>
          <a:noFill/>
          <a:ln w="28575">
            <a:solidFill>
              <a:srgbClr val="FF0000"/>
            </a:solidFill>
            <a:round/>
            <a:headEnd type="triangle" w="med" len="med"/>
            <a:tailEnd/>
          </a:ln>
          <a:effectLst/>
        </p:spPr>
        <p:txBody>
          <a:bodyPr>
            <a:spAutoFit/>
          </a:bodyPr>
          <a:lstStyle/>
          <a:p>
            <a:endParaRPr lang="de-DE"/>
          </a:p>
        </p:txBody>
      </p:sp>
      <p:sp>
        <p:nvSpPr>
          <p:cNvPr id="48156" name="Line 28"/>
          <p:cNvSpPr>
            <a:spLocks noChangeShapeType="1"/>
          </p:cNvSpPr>
          <p:nvPr/>
        </p:nvSpPr>
        <p:spPr bwMode="auto">
          <a:xfrm>
            <a:off x="5943600" y="4419600"/>
            <a:ext cx="685800" cy="0"/>
          </a:xfrm>
          <a:prstGeom prst="line">
            <a:avLst/>
          </a:prstGeom>
          <a:noFill/>
          <a:ln w="76200">
            <a:solidFill>
              <a:schemeClr val="tx1"/>
            </a:solidFill>
            <a:round/>
            <a:headEnd/>
            <a:tailEnd type="triangle" w="med" len="med"/>
          </a:ln>
          <a:effectLst/>
        </p:spPr>
        <p:txBody>
          <a:bodyPr/>
          <a:lstStyle/>
          <a:p>
            <a:endParaRPr lang="de-DE"/>
          </a:p>
        </p:txBody>
      </p:sp>
      <p:sp>
        <p:nvSpPr>
          <p:cNvPr id="48157" name="Line 29"/>
          <p:cNvSpPr>
            <a:spLocks noChangeShapeType="1"/>
          </p:cNvSpPr>
          <p:nvPr/>
        </p:nvSpPr>
        <p:spPr bwMode="auto">
          <a:xfrm>
            <a:off x="4724400" y="5105400"/>
            <a:ext cx="0" cy="533400"/>
          </a:xfrm>
          <a:prstGeom prst="line">
            <a:avLst/>
          </a:prstGeom>
          <a:noFill/>
          <a:ln w="38100">
            <a:solidFill>
              <a:srgbClr val="000080"/>
            </a:solidFill>
            <a:round/>
            <a:headEnd/>
            <a:tailEnd/>
          </a:ln>
          <a:effectLst/>
        </p:spPr>
        <p:txBody>
          <a:bodyPr>
            <a:spAutoFit/>
          </a:bodyPr>
          <a:lstStyle/>
          <a:p>
            <a:endParaRPr lang="de-DE"/>
          </a:p>
        </p:txBody>
      </p:sp>
      <p:sp>
        <p:nvSpPr>
          <p:cNvPr id="48158" name="Line 30"/>
          <p:cNvSpPr>
            <a:spLocks noChangeShapeType="1"/>
          </p:cNvSpPr>
          <p:nvPr/>
        </p:nvSpPr>
        <p:spPr bwMode="auto">
          <a:xfrm flipV="1">
            <a:off x="4724400" y="5638800"/>
            <a:ext cx="3429000" cy="0"/>
          </a:xfrm>
          <a:prstGeom prst="line">
            <a:avLst/>
          </a:prstGeom>
          <a:noFill/>
          <a:ln w="38100">
            <a:solidFill>
              <a:srgbClr val="000080"/>
            </a:solidFill>
            <a:round/>
            <a:headEnd/>
            <a:tailEnd/>
          </a:ln>
          <a:effectLst/>
        </p:spPr>
        <p:txBody>
          <a:bodyPr>
            <a:spAutoFit/>
          </a:bodyPr>
          <a:lstStyle/>
          <a:p>
            <a:endParaRPr lang="de-DE"/>
          </a:p>
        </p:txBody>
      </p:sp>
      <p:sp>
        <p:nvSpPr>
          <p:cNvPr id="48159" name="Line 31"/>
          <p:cNvSpPr>
            <a:spLocks noChangeShapeType="1"/>
          </p:cNvSpPr>
          <p:nvPr/>
        </p:nvSpPr>
        <p:spPr bwMode="auto">
          <a:xfrm>
            <a:off x="8153400" y="4495800"/>
            <a:ext cx="0" cy="1143000"/>
          </a:xfrm>
          <a:prstGeom prst="line">
            <a:avLst/>
          </a:prstGeom>
          <a:noFill/>
          <a:ln w="38100">
            <a:solidFill>
              <a:srgbClr val="000080"/>
            </a:solidFill>
            <a:round/>
            <a:headEnd type="triangle" w="med" len="med"/>
            <a:tailEnd/>
          </a:ln>
          <a:effectLst/>
        </p:spPr>
        <p:txBody>
          <a:bodyPr>
            <a:spAutoFit/>
          </a:bodyPr>
          <a:lstStyle/>
          <a:p>
            <a:endParaRPr lang="de-DE"/>
          </a:p>
        </p:txBody>
      </p:sp>
      <p:sp>
        <p:nvSpPr>
          <p:cNvPr id="48160" name="Oval 32"/>
          <p:cNvSpPr>
            <a:spLocks noChangeArrowheads="1"/>
          </p:cNvSpPr>
          <p:nvPr/>
        </p:nvSpPr>
        <p:spPr bwMode="auto">
          <a:xfrm>
            <a:off x="8001000" y="4191000"/>
            <a:ext cx="304800" cy="304800"/>
          </a:xfrm>
          <a:prstGeom prst="ellipse">
            <a:avLst/>
          </a:prstGeom>
          <a:solidFill>
            <a:srgbClr val="FFFF99"/>
          </a:solidFill>
          <a:ln w="19050">
            <a:solidFill>
              <a:schemeClr val="tx1"/>
            </a:solidFill>
            <a:round/>
            <a:headEnd/>
            <a:tailEnd/>
          </a:ln>
          <a:effectLst/>
        </p:spPr>
        <p:txBody>
          <a:bodyPr wrap="none" anchor="ctr">
            <a:spAutoFit/>
          </a:bodyPr>
          <a:lstStyle/>
          <a:p>
            <a:endParaRPr lang="de-DE"/>
          </a:p>
        </p:txBody>
      </p:sp>
      <p:sp>
        <p:nvSpPr>
          <p:cNvPr id="48162" name="Line 34"/>
          <p:cNvSpPr>
            <a:spLocks noChangeShapeType="1"/>
          </p:cNvSpPr>
          <p:nvPr/>
        </p:nvSpPr>
        <p:spPr bwMode="auto">
          <a:xfrm>
            <a:off x="8305800" y="4343400"/>
            <a:ext cx="457200" cy="0"/>
          </a:xfrm>
          <a:prstGeom prst="line">
            <a:avLst/>
          </a:prstGeom>
          <a:noFill/>
          <a:ln w="38100">
            <a:solidFill>
              <a:srgbClr val="008000"/>
            </a:solidFill>
            <a:round/>
            <a:headEnd/>
            <a:tailEnd type="triangle" w="med" len="med"/>
          </a:ln>
          <a:effectLst/>
        </p:spPr>
        <p:txBody>
          <a:bodyPr/>
          <a:lstStyle/>
          <a:p>
            <a:endParaRPr lang="de-DE"/>
          </a:p>
        </p:txBody>
      </p:sp>
      <p:sp>
        <p:nvSpPr>
          <p:cNvPr id="48163" name="Rectangle 35"/>
          <p:cNvSpPr>
            <a:spLocks noChangeArrowheads="1"/>
          </p:cNvSpPr>
          <p:nvPr/>
        </p:nvSpPr>
        <p:spPr bwMode="auto">
          <a:xfrm>
            <a:off x="6629400" y="4114800"/>
            <a:ext cx="685800" cy="609600"/>
          </a:xfrm>
          <a:prstGeom prst="rect">
            <a:avLst/>
          </a:prstGeom>
          <a:solidFill>
            <a:srgbClr val="EFEFEF"/>
          </a:solidFill>
          <a:ln w="19050">
            <a:solidFill>
              <a:schemeClr val="tx1"/>
            </a:solidFill>
            <a:miter lim="800000"/>
            <a:headEnd/>
            <a:tailEnd/>
          </a:ln>
          <a:effectLst/>
        </p:spPr>
        <p:txBody>
          <a:bodyPr wrap="none" anchor="ctr">
            <a:spAutoFit/>
          </a:bodyPr>
          <a:lstStyle/>
          <a:p>
            <a:endParaRPr lang="de-DE"/>
          </a:p>
        </p:txBody>
      </p:sp>
      <p:sp>
        <p:nvSpPr>
          <p:cNvPr id="48164" name="Line 36"/>
          <p:cNvSpPr>
            <a:spLocks noChangeShapeType="1"/>
          </p:cNvSpPr>
          <p:nvPr/>
        </p:nvSpPr>
        <p:spPr bwMode="auto">
          <a:xfrm flipV="1">
            <a:off x="6629400" y="4114800"/>
            <a:ext cx="685800" cy="609600"/>
          </a:xfrm>
          <a:prstGeom prst="line">
            <a:avLst/>
          </a:prstGeom>
          <a:noFill/>
          <a:ln w="19050">
            <a:solidFill>
              <a:schemeClr val="tx1"/>
            </a:solidFill>
            <a:round/>
            <a:headEnd/>
            <a:tailEnd/>
          </a:ln>
          <a:effectLst/>
        </p:spPr>
        <p:txBody>
          <a:bodyPr wrap="none" anchor="ctr">
            <a:spAutoFit/>
          </a:bodyPr>
          <a:lstStyle/>
          <a:p>
            <a:endParaRPr lang="de-DE"/>
          </a:p>
        </p:txBody>
      </p:sp>
      <p:sp>
        <p:nvSpPr>
          <p:cNvPr id="48165" name="Line 37"/>
          <p:cNvSpPr>
            <a:spLocks noChangeShapeType="1"/>
          </p:cNvSpPr>
          <p:nvPr/>
        </p:nvSpPr>
        <p:spPr bwMode="auto">
          <a:xfrm>
            <a:off x="7315200" y="4343400"/>
            <a:ext cx="685800" cy="0"/>
          </a:xfrm>
          <a:prstGeom prst="line">
            <a:avLst/>
          </a:prstGeom>
          <a:noFill/>
          <a:ln w="76200">
            <a:solidFill>
              <a:schemeClr val="tx1"/>
            </a:solidFill>
            <a:round/>
            <a:headEnd/>
            <a:tailEnd type="triangle" w="med" len="med"/>
          </a:ln>
          <a:effectLst/>
        </p:spPr>
        <p:txBody>
          <a:bodyPr/>
          <a:lstStyle/>
          <a:p>
            <a:endParaRPr lang="de-DE"/>
          </a:p>
        </p:txBody>
      </p:sp>
      <p:sp>
        <p:nvSpPr>
          <p:cNvPr id="48166" name="Text Box 38"/>
          <p:cNvSpPr txBox="1">
            <a:spLocks noChangeArrowheads="1"/>
          </p:cNvSpPr>
          <p:nvPr/>
        </p:nvSpPr>
        <p:spPr bwMode="auto">
          <a:xfrm>
            <a:off x="7315200" y="4495800"/>
            <a:ext cx="990600" cy="304800"/>
          </a:xfrm>
          <a:prstGeom prst="rect">
            <a:avLst/>
          </a:prstGeom>
          <a:noFill/>
          <a:ln w="9525">
            <a:noFill/>
            <a:miter lim="800000"/>
            <a:headEnd/>
            <a:tailEnd/>
          </a:ln>
          <a:effectLst/>
        </p:spPr>
        <p:txBody>
          <a:bodyPr>
            <a:spAutoFit/>
          </a:bodyPr>
          <a:lstStyle/>
          <a:p>
            <a:r>
              <a:rPr lang="de-DE" b="0"/>
              <a:t>Ertrag</a:t>
            </a:r>
            <a:r>
              <a:rPr lang="de-DE"/>
              <a:t> </a:t>
            </a:r>
          </a:p>
        </p:txBody>
      </p:sp>
      <p:sp>
        <p:nvSpPr>
          <p:cNvPr id="48168" name="Text Box 40"/>
          <p:cNvSpPr txBox="1">
            <a:spLocks noChangeArrowheads="1"/>
          </p:cNvSpPr>
          <p:nvPr/>
        </p:nvSpPr>
        <p:spPr bwMode="auto">
          <a:xfrm>
            <a:off x="5943600" y="3733800"/>
            <a:ext cx="838200" cy="517525"/>
          </a:xfrm>
          <a:prstGeom prst="rect">
            <a:avLst/>
          </a:prstGeom>
          <a:noFill/>
          <a:ln w="9525">
            <a:noFill/>
            <a:miter lim="800000"/>
            <a:headEnd/>
            <a:tailEnd/>
          </a:ln>
          <a:effectLst/>
        </p:spPr>
        <p:txBody>
          <a:bodyPr>
            <a:spAutoFit/>
          </a:bodyPr>
          <a:lstStyle/>
          <a:p>
            <a:r>
              <a:rPr lang="de-DE"/>
              <a:t>Pro-dukte</a:t>
            </a:r>
          </a:p>
        </p:txBody>
      </p:sp>
      <p:sp>
        <p:nvSpPr>
          <p:cNvPr id="48169" name="Text Box 41"/>
          <p:cNvSpPr txBox="1">
            <a:spLocks noChangeArrowheads="1"/>
          </p:cNvSpPr>
          <p:nvPr/>
        </p:nvSpPr>
        <p:spPr bwMode="auto">
          <a:xfrm>
            <a:off x="6629400" y="3810000"/>
            <a:ext cx="838200" cy="304800"/>
          </a:xfrm>
          <a:prstGeom prst="rect">
            <a:avLst/>
          </a:prstGeom>
          <a:noFill/>
          <a:ln w="9525">
            <a:noFill/>
            <a:miter lim="800000"/>
            <a:headEnd/>
            <a:tailEnd/>
          </a:ln>
          <a:effectLst/>
        </p:spPr>
        <p:txBody>
          <a:bodyPr>
            <a:spAutoFit/>
          </a:bodyPr>
          <a:lstStyle/>
          <a:p>
            <a:r>
              <a:rPr lang="de-DE"/>
              <a:t>Markt</a:t>
            </a:r>
          </a:p>
        </p:txBody>
      </p:sp>
      <p:sp>
        <p:nvSpPr>
          <p:cNvPr id="48170" name="Line 42"/>
          <p:cNvSpPr>
            <a:spLocks noChangeShapeType="1"/>
          </p:cNvSpPr>
          <p:nvPr/>
        </p:nvSpPr>
        <p:spPr bwMode="auto">
          <a:xfrm flipV="1">
            <a:off x="8839200" y="762000"/>
            <a:ext cx="0" cy="3124200"/>
          </a:xfrm>
          <a:prstGeom prst="line">
            <a:avLst/>
          </a:prstGeom>
          <a:noFill/>
          <a:ln w="28575">
            <a:solidFill>
              <a:srgbClr val="FF0000"/>
            </a:solidFill>
            <a:round/>
            <a:headEnd type="triangle" w="med" len="med"/>
            <a:tailEnd/>
          </a:ln>
          <a:effectLst/>
        </p:spPr>
        <p:txBody>
          <a:bodyPr>
            <a:spAutoFit/>
          </a:bodyPr>
          <a:lstStyle/>
          <a:p>
            <a:endParaRPr lang="de-DE"/>
          </a:p>
        </p:txBody>
      </p:sp>
      <p:sp>
        <p:nvSpPr>
          <p:cNvPr id="48172" name="Line 44"/>
          <p:cNvSpPr>
            <a:spLocks noChangeShapeType="1"/>
          </p:cNvSpPr>
          <p:nvPr/>
        </p:nvSpPr>
        <p:spPr bwMode="auto">
          <a:xfrm flipV="1">
            <a:off x="3352800" y="1676400"/>
            <a:ext cx="533400" cy="0"/>
          </a:xfrm>
          <a:prstGeom prst="line">
            <a:avLst/>
          </a:prstGeom>
          <a:noFill/>
          <a:ln w="28575">
            <a:solidFill>
              <a:srgbClr val="FF0000"/>
            </a:solidFill>
            <a:round/>
            <a:headEnd/>
            <a:tailEnd type="triangle" w="med" len="med"/>
          </a:ln>
          <a:effectLst/>
        </p:spPr>
        <p:txBody>
          <a:bodyPr>
            <a:spAutoFit/>
          </a:bodyPr>
          <a:lstStyle/>
          <a:p>
            <a:endParaRPr lang="de-DE"/>
          </a:p>
        </p:txBody>
      </p:sp>
      <p:sp>
        <p:nvSpPr>
          <p:cNvPr id="48173" name="Text Box 45"/>
          <p:cNvSpPr txBox="1">
            <a:spLocks noChangeArrowheads="1"/>
          </p:cNvSpPr>
          <p:nvPr/>
        </p:nvSpPr>
        <p:spPr bwMode="auto">
          <a:xfrm>
            <a:off x="3886200" y="1371600"/>
            <a:ext cx="2209800" cy="83502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spAutoFit/>
          </a:bodyPr>
          <a:lstStyle/>
          <a:p>
            <a:r>
              <a:rPr lang="de-DE" sz="1600"/>
              <a:t>Gewinnergiebigkeit des wirkenden Eigenkapitals</a:t>
            </a:r>
          </a:p>
        </p:txBody>
      </p:sp>
      <p:sp>
        <p:nvSpPr>
          <p:cNvPr id="48174" name="Line 46"/>
          <p:cNvSpPr>
            <a:spLocks noChangeShapeType="1"/>
          </p:cNvSpPr>
          <p:nvPr/>
        </p:nvSpPr>
        <p:spPr bwMode="auto">
          <a:xfrm flipH="1" flipV="1">
            <a:off x="8534400" y="2819400"/>
            <a:ext cx="0" cy="1066800"/>
          </a:xfrm>
          <a:prstGeom prst="line">
            <a:avLst/>
          </a:prstGeom>
          <a:noFill/>
          <a:ln w="28575">
            <a:solidFill>
              <a:srgbClr val="FF0000"/>
            </a:solidFill>
            <a:round/>
            <a:headEnd type="triangle" w="med" len="med"/>
            <a:tailEnd/>
          </a:ln>
          <a:effectLst/>
        </p:spPr>
        <p:txBody>
          <a:bodyPr>
            <a:spAutoFit/>
          </a:bodyPr>
          <a:lstStyle/>
          <a:p>
            <a:endParaRPr lang="de-DE"/>
          </a:p>
        </p:txBody>
      </p:sp>
      <p:sp>
        <p:nvSpPr>
          <p:cNvPr id="48175" name="Line 47"/>
          <p:cNvSpPr>
            <a:spLocks noChangeShapeType="1"/>
          </p:cNvSpPr>
          <p:nvPr/>
        </p:nvSpPr>
        <p:spPr bwMode="auto">
          <a:xfrm flipV="1">
            <a:off x="8229600" y="2819400"/>
            <a:ext cx="304800" cy="0"/>
          </a:xfrm>
          <a:prstGeom prst="line">
            <a:avLst/>
          </a:prstGeom>
          <a:noFill/>
          <a:ln w="28575">
            <a:solidFill>
              <a:srgbClr val="FF0000"/>
            </a:solidFill>
            <a:round/>
            <a:headEnd type="triangle" w="med" len="med"/>
            <a:tailEnd/>
          </a:ln>
          <a:effectLst/>
        </p:spPr>
        <p:txBody>
          <a:bodyPr>
            <a:spAutoFit/>
          </a:bodyPr>
          <a:lstStyle/>
          <a:p>
            <a:endParaRPr lang="de-DE"/>
          </a:p>
        </p:txBody>
      </p:sp>
      <p:sp>
        <p:nvSpPr>
          <p:cNvPr id="48176" name="Text Box 48"/>
          <p:cNvSpPr txBox="1">
            <a:spLocks noChangeArrowheads="1"/>
          </p:cNvSpPr>
          <p:nvPr/>
        </p:nvSpPr>
        <p:spPr bwMode="auto">
          <a:xfrm>
            <a:off x="6934200" y="2362200"/>
            <a:ext cx="1295400" cy="83502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spAutoFit/>
          </a:bodyPr>
          <a:lstStyle/>
          <a:p>
            <a:r>
              <a:rPr lang="de-DE" sz="1600"/>
              <a:t>Relation Gewinn zu Umsatz</a:t>
            </a:r>
          </a:p>
        </p:txBody>
      </p:sp>
      <p:sp>
        <p:nvSpPr>
          <p:cNvPr id="48177" name="Line 49"/>
          <p:cNvSpPr>
            <a:spLocks noChangeShapeType="1"/>
          </p:cNvSpPr>
          <p:nvPr/>
        </p:nvSpPr>
        <p:spPr bwMode="auto">
          <a:xfrm flipH="1" flipV="1">
            <a:off x="7543800" y="3200400"/>
            <a:ext cx="0" cy="1066800"/>
          </a:xfrm>
          <a:prstGeom prst="line">
            <a:avLst/>
          </a:prstGeom>
          <a:noFill/>
          <a:ln w="28575">
            <a:solidFill>
              <a:srgbClr val="FF0000"/>
            </a:solidFill>
            <a:round/>
            <a:headEnd type="triangle" w="med" len="med"/>
            <a:tailEnd type="triangle" w="med" len="med"/>
          </a:ln>
          <a:effectLst/>
        </p:spPr>
        <p:txBody>
          <a:bodyPr>
            <a:spAutoFit/>
          </a:bodyPr>
          <a:lstStyle/>
          <a:p>
            <a:endParaRPr lang="de-DE"/>
          </a:p>
        </p:txBody>
      </p:sp>
      <p:sp>
        <p:nvSpPr>
          <p:cNvPr id="48178" name="Textfeld 30"/>
          <p:cNvSpPr txBox="1">
            <a:spLocks noChangeArrowheads="1"/>
          </p:cNvSpPr>
          <p:nvPr/>
        </p:nvSpPr>
        <p:spPr bwMode="auto">
          <a:xfrm>
            <a:off x="0" y="115888"/>
            <a:ext cx="2971800" cy="517525"/>
          </a:xfrm>
          <a:prstGeom prst="rect">
            <a:avLst/>
          </a:prstGeom>
          <a:noFill/>
          <a:ln w="9525">
            <a:noFill/>
            <a:miter lim="800000"/>
            <a:headEnd/>
            <a:tailEnd/>
          </a:ln>
        </p:spPr>
        <p:txBody>
          <a:bodyPr>
            <a:spAutoFit/>
          </a:bodyPr>
          <a:lstStyle/>
          <a:p>
            <a:pPr eaLnBrk="1" hangingPunct="1"/>
            <a:r>
              <a:rPr lang="de-DE"/>
              <a:t>Rentabilität des eingesetzten Kapitals</a:t>
            </a:r>
          </a:p>
        </p:txBody>
      </p:sp>
      <p:sp>
        <p:nvSpPr>
          <p:cNvPr id="48179" name="Line 51"/>
          <p:cNvSpPr>
            <a:spLocks noChangeShapeType="1"/>
          </p:cNvSpPr>
          <p:nvPr/>
        </p:nvSpPr>
        <p:spPr bwMode="auto">
          <a:xfrm flipV="1">
            <a:off x="6096000" y="1676400"/>
            <a:ext cx="2590800" cy="0"/>
          </a:xfrm>
          <a:prstGeom prst="line">
            <a:avLst/>
          </a:prstGeom>
          <a:noFill/>
          <a:ln w="28575">
            <a:solidFill>
              <a:srgbClr val="FF0000"/>
            </a:solidFill>
            <a:round/>
            <a:headEnd type="triangle" w="med" len="med"/>
            <a:tailEnd/>
          </a:ln>
          <a:effectLst/>
        </p:spPr>
        <p:txBody>
          <a:bodyPr>
            <a:spAutoFit/>
          </a:bodyPr>
          <a:lstStyle/>
          <a:p>
            <a:endParaRPr lang="de-DE"/>
          </a:p>
        </p:txBody>
      </p:sp>
      <p:sp>
        <p:nvSpPr>
          <p:cNvPr id="48180" name="Line 52"/>
          <p:cNvSpPr>
            <a:spLocks noChangeShapeType="1"/>
          </p:cNvSpPr>
          <p:nvPr/>
        </p:nvSpPr>
        <p:spPr bwMode="auto">
          <a:xfrm flipV="1">
            <a:off x="6096000" y="762000"/>
            <a:ext cx="2743200" cy="0"/>
          </a:xfrm>
          <a:prstGeom prst="line">
            <a:avLst/>
          </a:prstGeom>
          <a:noFill/>
          <a:ln w="28575">
            <a:solidFill>
              <a:srgbClr val="FF0000"/>
            </a:solidFill>
            <a:round/>
            <a:headEnd type="triangle" w="med" len="med"/>
            <a:tailEnd/>
          </a:ln>
          <a:effectLst/>
        </p:spPr>
        <p:txBody>
          <a:bodyPr>
            <a:spAutoFit/>
          </a:bodyPr>
          <a:lstStyle/>
          <a:p>
            <a:endParaRPr lang="de-DE"/>
          </a:p>
        </p:txBody>
      </p:sp>
      <p:sp>
        <p:nvSpPr>
          <p:cNvPr id="48181"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wipe(left)">
                                      <p:cBhvr>
                                        <p:cTn id="7" dur="500"/>
                                        <p:tgtEl>
                                          <p:spTgt spid="481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8132"/>
                                        </p:tgtEl>
                                        <p:attrNameLst>
                                          <p:attrName>style.visibility</p:attrName>
                                        </p:attrNameLst>
                                      </p:cBhvr>
                                      <p:to>
                                        <p:strVal val="visible"/>
                                      </p:to>
                                    </p:set>
                                    <p:animEffect transition="in" filter="wipe(left)">
                                      <p:cBhvr>
                                        <p:cTn id="11" dur="500"/>
                                        <p:tgtEl>
                                          <p:spTgt spid="4813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8131"/>
                                        </p:tgtEl>
                                        <p:attrNameLst>
                                          <p:attrName>style.visibility</p:attrName>
                                        </p:attrNameLst>
                                      </p:cBhvr>
                                      <p:to>
                                        <p:strVal val="visible"/>
                                      </p:to>
                                    </p:set>
                                    <p:animEffect transition="in" filter="wipe(left)">
                                      <p:cBhvr>
                                        <p:cTn id="15" dur="500"/>
                                        <p:tgtEl>
                                          <p:spTgt spid="4813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8133"/>
                                        </p:tgtEl>
                                        <p:attrNameLst>
                                          <p:attrName>style.visibility</p:attrName>
                                        </p:attrNameLst>
                                      </p:cBhvr>
                                      <p:to>
                                        <p:strVal val="visible"/>
                                      </p:to>
                                    </p:set>
                                    <p:animEffect transition="in" filter="wipe(up)">
                                      <p:cBhvr>
                                        <p:cTn id="19" dur="500"/>
                                        <p:tgtEl>
                                          <p:spTgt spid="4813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8134"/>
                                        </p:tgtEl>
                                        <p:attrNameLst>
                                          <p:attrName>style.visibility</p:attrName>
                                        </p:attrNameLst>
                                      </p:cBhvr>
                                      <p:to>
                                        <p:strVal val="visible"/>
                                      </p:to>
                                    </p:set>
                                    <p:animEffect transition="in" filter="wipe(left)">
                                      <p:cBhvr>
                                        <p:cTn id="23" dur="500"/>
                                        <p:tgtEl>
                                          <p:spTgt spid="4813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8135"/>
                                        </p:tgtEl>
                                        <p:attrNameLst>
                                          <p:attrName>style.visibility</p:attrName>
                                        </p:attrNameLst>
                                      </p:cBhvr>
                                      <p:to>
                                        <p:strVal val="visible"/>
                                      </p:to>
                                    </p:set>
                                    <p:animEffect transition="in" filter="wipe(left)">
                                      <p:cBhvr>
                                        <p:cTn id="27" dur="500"/>
                                        <p:tgtEl>
                                          <p:spTgt spid="48135"/>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48136"/>
                                        </p:tgtEl>
                                        <p:attrNameLst>
                                          <p:attrName>style.visibility</p:attrName>
                                        </p:attrNameLst>
                                      </p:cBhvr>
                                      <p:to>
                                        <p:strVal val="visible"/>
                                      </p:to>
                                    </p:set>
                                    <p:animEffect transition="in" filter="wipe(up)">
                                      <p:cBhvr>
                                        <p:cTn id="31" dur="500"/>
                                        <p:tgtEl>
                                          <p:spTgt spid="4813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48138"/>
                                        </p:tgtEl>
                                        <p:attrNameLst>
                                          <p:attrName>style.visibility</p:attrName>
                                        </p:attrNameLst>
                                      </p:cBhvr>
                                      <p:to>
                                        <p:strVal val="visible"/>
                                      </p:to>
                                    </p:set>
                                    <p:animEffect transition="in" filter="wipe(left)">
                                      <p:cBhvr>
                                        <p:cTn id="35" dur="500"/>
                                        <p:tgtEl>
                                          <p:spTgt spid="48138"/>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48137"/>
                                        </p:tgtEl>
                                        <p:attrNameLst>
                                          <p:attrName>style.visibility</p:attrName>
                                        </p:attrNameLst>
                                      </p:cBhvr>
                                      <p:to>
                                        <p:strVal val="visible"/>
                                      </p:to>
                                    </p:set>
                                    <p:animEffect transition="in" filter="wipe(up)">
                                      <p:cBhvr>
                                        <p:cTn id="39" dur="500"/>
                                        <p:tgtEl>
                                          <p:spTgt spid="48137"/>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48139"/>
                                        </p:tgtEl>
                                        <p:attrNameLst>
                                          <p:attrName>style.visibility</p:attrName>
                                        </p:attrNameLst>
                                      </p:cBhvr>
                                      <p:to>
                                        <p:strVal val="visible"/>
                                      </p:to>
                                    </p:set>
                                    <p:animEffect transition="in" filter="wipe(left)">
                                      <p:cBhvr>
                                        <p:cTn id="43" dur="500"/>
                                        <p:tgtEl>
                                          <p:spTgt spid="48139"/>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48140"/>
                                        </p:tgtEl>
                                        <p:attrNameLst>
                                          <p:attrName>style.visibility</p:attrName>
                                        </p:attrNameLst>
                                      </p:cBhvr>
                                      <p:to>
                                        <p:strVal val="visible"/>
                                      </p:to>
                                    </p:set>
                                    <p:animEffect transition="in" filter="wipe(left)">
                                      <p:cBhvr>
                                        <p:cTn id="47" dur="500"/>
                                        <p:tgtEl>
                                          <p:spTgt spid="4814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8141"/>
                                        </p:tgtEl>
                                        <p:attrNameLst>
                                          <p:attrName>style.visibility</p:attrName>
                                        </p:attrNameLst>
                                      </p:cBhvr>
                                      <p:to>
                                        <p:strVal val="visible"/>
                                      </p:to>
                                    </p:set>
                                    <p:animEffect transition="in" filter="wipe(left)">
                                      <p:cBhvr>
                                        <p:cTn id="52" dur="500"/>
                                        <p:tgtEl>
                                          <p:spTgt spid="48141"/>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48142"/>
                                        </p:tgtEl>
                                        <p:attrNameLst>
                                          <p:attrName>style.visibility</p:attrName>
                                        </p:attrNameLst>
                                      </p:cBhvr>
                                      <p:to>
                                        <p:strVal val="visible"/>
                                      </p:to>
                                    </p:set>
                                    <p:animEffect transition="in" filter="wipe(left)">
                                      <p:cBhvr>
                                        <p:cTn id="56" dur="500"/>
                                        <p:tgtEl>
                                          <p:spTgt spid="4814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48156"/>
                                        </p:tgtEl>
                                        <p:attrNameLst>
                                          <p:attrName>style.visibility</p:attrName>
                                        </p:attrNameLst>
                                      </p:cBhvr>
                                      <p:to>
                                        <p:strVal val="visible"/>
                                      </p:to>
                                    </p:set>
                                    <p:animEffect transition="in" filter="wipe(left)">
                                      <p:cBhvr>
                                        <p:cTn id="61" dur="500"/>
                                        <p:tgtEl>
                                          <p:spTgt spid="48156"/>
                                        </p:tgtEl>
                                      </p:cBhvr>
                                    </p:animEffect>
                                  </p:childTnLst>
                                </p:cTn>
                              </p:par>
                            </p:childTnLst>
                          </p:cTn>
                        </p:par>
                        <p:par>
                          <p:cTn id="62" fill="hold">
                            <p:stCondLst>
                              <p:cond delay="500"/>
                            </p:stCondLst>
                            <p:childTnLst>
                              <p:par>
                                <p:cTn id="63" presetID="22" presetClass="entr" presetSubtype="8" fill="hold" grpId="0" nodeType="afterEffect">
                                  <p:stCondLst>
                                    <p:cond delay="0"/>
                                  </p:stCondLst>
                                  <p:childTnLst>
                                    <p:set>
                                      <p:cBhvr>
                                        <p:cTn id="64" dur="1" fill="hold">
                                          <p:stCondLst>
                                            <p:cond delay="0"/>
                                          </p:stCondLst>
                                        </p:cTn>
                                        <p:tgtEl>
                                          <p:spTgt spid="48168"/>
                                        </p:tgtEl>
                                        <p:attrNameLst>
                                          <p:attrName>style.visibility</p:attrName>
                                        </p:attrNameLst>
                                      </p:cBhvr>
                                      <p:to>
                                        <p:strVal val="visible"/>
                                      </p:to>
                                    </p:set>
                                    <p:animEffect transition="in" filter="wipe(left)">
                                      <p:cBhvr>
                                        <p:cTn id="65" dur="500"/>
                                        <p:tgtEl>
                                          <p:spTgt spid="48168"/>
                                        </p:tgtEl>
                                      </p:cBhvr>
                                    </p:animEffect>
                                  </p:childTnLst>
                                </p:cTn>
                              </p:par>
                            </p:childTnLst>
                          </p:cTn>
                        </p:par>
                        <p:par>
                          <p:cTn id="66" fill="hold">
                            <p:stCondLst>
                              <p:cond delay="1000"/>
                            </p:stCondLst>
                            <p:childTnLst>
                              <p:par>
                                <p:cTn id="67" presetID="22" presetClass="entr" presetSubtype="1" fill="hold" grpId="0" nodeType="afterEffect">
                                  <p:stCondLst>
                                    <p:cond delay="0"/>
                                  </p:stCondLst>
                                  <p:childTnLst>
                                    <p:set>
                                      <p:cBhvr>
                                        <p:cTn id="68" dur="1" fill="hold">
                                          <p:stCondLst>
                                            <p:cond delay="0"/>
                                          </p:stCondLst>
                                        </p:cTn>
                                        <p:tgtEl>
                                          <p:spTgt spid="48163"/>
                                        </p:tgtEl>
                                        <p:attrNameLst>
                                          <p:attrName>style.visibility</p:attrName>
                                        </p:attrNameLst>
                                      </p:cBhvr>
                                      <p:to>
                                        <p:strVal val="visible"/>
                                      </p:to>
                                    </p:set>
                                    <p:animEffect transition="in" filter="wipe(up)">
                                      <p:cBhvr>
                                        <p:cTn id="69" dur="500"/>
                                        <p:tgtEl>
                                          <p:spTgt spid="48163"/>
                                        </p:tgtEl>
                                      </p:cBhvr>
                                    </p:animEffect>
                                  </p:childTnLst>
                                </p:cTn>
                              </p:par>
                            </p:childTnLst>
                          </p:cTn>
                        </p:par>
                        <p:par>
                          <p:cTn id="70" fill="hold">
                            <p:stCondLst>
                              <p:cond delay="1500"/>
                            </p:stCondLst>
                            <p:childTnLst>
                              <p:par>
                                <p:cTn id="71" presetID="22" presetClass="entr" presetSubtype="4" fill="hold" grpId="0" nodeType="afterEffect">
                                  <p:stCondLst>
                                    <p:cond delay="0"/>
                                  </p:stCondLst>
                                  <p:childTnLst>
                                    <p:set>
                                      <p:cBhvr>
                                        <p:cTn id="72" dur="1" fill="hold">
                                          <p:stCondLst>
                                            <p:cond delay="0"/>
                                          </p:stCondLst>
                                        </p:cTn>
                                        <p:tgtEl>
                                          <p:spTgt spid="48164"/>
                                        </p:tgtEl>
                                        <p:attrNameLst>
                                          <p:attrName>style.visibility</p:attrName>
                                        </p:attrNameLst>
                                      </p:cBhvr>
                                      <p:to>
                                        <p:strVal val="visible"/>
                                      </p:to>
                                    </p:set>
                                    <p:animEffect transition="in" filter="wipe(down)">
                                      <p:cBhvr>
                                        <p:cTn id="73" dur="500"/>
                                        <p:tgtEl>
                                          <p:spTgt spid="48164"/>
                                        </p:tgtEl>
                                      </p:cBhvr>
                                    </p:animEffect>
                                  </p:childTnLst>
                                </p:cTn>
                              </p:par>
                            </p:childTnLst>
                          </p:cTn>
                        </p:par>
                        <p:par>
                          <p:cTn id="74" fill="hold">
                            <p:stCondLst>
                              <p:cond delay="2000"/>
                            </p:stCondLst>
                            <p:childTnLst>
                              <p:par>
                                <p:cTn id="75" presetID="22" presetClass="entr" presetSubtype="8" fill="hold" grpId="0" nodeType="afterEffect">
                                  <p:stCondLst>
                                    <p:cond delay="0"/>
                                  </p:stCondLst>
                                  <p:childTnLst>
                                    <p:set>
                                      <p:cBhvr>
                                        <p:cTn id="76" dur="1" fill="hold">
                                          <p:stCondLst>
                                            <p:cond delay="0"/>
                                          </p:stCondLst>
                                        </p:cTn>
                                        <p:tgtEl>
                                          <p:spTgt spid="48169"/>
                                        </p:tgtEl>
                                        <p:attrNameLst>
                                          <p:attrName>style.visibility</p:attrName>
                                        </p:attrNameLst>
                                      </p:cBhvr>
                                      <p:to>
                                        <p:strVal val="visible"/>
                                      </p:to>
                                    </p:set>
                                    <p:animEffect transition="in" filter="wipe(left)">
                                      <p:cBhvr>
                                        <p:cTn id="77" dur="500"/>
                                        <p:tgtEl>
                                          <p:spTgt spid="48169"/>
                                        </p:tgtEl>
                                      </p:cBhvr>
                                    </p:animEffect>
                                  </p:childTnLst>
                                </p:cTn>
                              </p:par>
                            </p:childTnLst>
                          </p:cTn>
                        </p:par>
                        <p:par>
                          <p:cTn id="78" fill="hold">
                            <p:stCondLst>
                              <p:cond delay="2500"/>
                            </p:stCondLst>
                            <p:childTnLst>
                              <p:par>
                                <p:cTn id="79" presetID="22" presetClass="entr" presetSubtype="8" fill="hold" grpId="0" nodeType="afterEffect">
                                  <p:stCondLst>
                                    <p:cond delay="0"/>
                                  </p:stCondLst>
                                  <p:childTnLst>
                                    <p:set>
                                      <p:cBhvr>
                                        <p:cTn id="80" dur="1" fill="hold">
                                          <p:stCondLst>
                                            <p:cond delay="0"/>
                                          </p:stCondLst>
                                        </p:cTn>
                                        <p:tgtEl>
                                          <p:spTgt spid="48165"/>
                                        </p:tgtEl>
                                        <p:attrNameLst>
                                          <p:attrName>style.visibility</p:attrName>
                                        </p:attrNameLst>
                                      </p:cBhvr>
                                      <p:to>
                                        <p:strVal val="visible"/>
                                      </p:to>
                                    </p:set>
                                    <p:animEffect transition="in" filter="wipe(left)">
                                      <p:cBhvr>
                                        <p:cTn id="81" dur="500"/>
                                        <p:tgtEl>
                                          <p:spTgt spid="48165"/>
                                        </p:tgtEl>
                                      </p:cBhvr>
                                    </p:animEffect>
                                  </p:childTnLst>
                                </p:cTn>
                              </p:par>
                            </p:childTnLst>
                          </p:cTn>
                        </p:par>
                        <p:par>
                          <p:cTn id="82" fill="hold">
                            <p:stCondLst>
                              <p:cond delay="3000"/>
                            </p:stCondLst>
                            <p:childTnLst>
                              <p:par>
                                <p:cTn id="83" presetID="22" presetClass="entr" presetSubtype="8" fill="hold" grpId="0" nodeType="afterEffect">
                                  <p:stCondLst>
                                    <p:cond delay="0"/>
                                  </p:stCondLst>
                                  <p:childTnLst>
                                    <p:set>
                                      <p:cBhvr>
                                        <p:cTn id="84" dur="1" fill="hold">
                                          <p:stCondLst>
                                            <p:cond delay="0"/>
                                          </p:stCondLst>
                                        </p:cTn>
                                        <p:tgtEl>
                                          <p:spTgt spid="48166"/>
                                        </p:tgtEl>
                                        <p:attrNameLst>
                                          <p:attrName>style.visibility</p:attrName>
                                        </p:attrNameLst>
                                      </p:cBhvr>
                                      <p:to>
                                        <p:strVal val="visible"/>
                                      </p:to>
                                    </p:set>
                                    <p:animEffect transition="in" filter="wipe(left)">
                                      <p:cBhvr>
                                        <p:cTn id="85" dur="500"/>
                                        <p:tgtEl>
                                          <p:spTgt spid="48166"/>
                                        </p:tgtEl>
                                      </p:cBhvr>
                                    </p:animEffect>
                                  </p:childTnLst>
                                </p:cTn>
                              </p:par>
                            </p:childTnLst>
                          </p:cTn>
                        </p:par>
                        <p:par>
                          <p:cTn id="86" fill="hold">
                            <p:stCondLst>
                              <p:cond delay="3500"/>
                            </p:stCondLst>
                            <p:childTnLst>
                              <p:par>
                                <p:cTn id="87" presetID="22" presetClass="entr" presetSubtype="8" fill="hold" grpId="0" nodeType="afterEffect">
                                  <p:stCondLst>
                                    <p:cond delay="0"/>
                                  </p:stCondLst>
                                  <p:childTnLst>
                                    <p:set>
                                      <p:cBhvr>
                                        <p:cTn id="88" dur="1" fill="hold">
                                          <p:stCondLst>
                                            <p:cond delay="0"/>
                                          </p:stCondLst>
                                        </p:cTn>
                                        <p:tgtEl>
                                          <p:spTgt spid="48148"/>
                                        </p:tgtEl>
                                        <p:attrNameLst>
                                          <p:attrName>style.visibility</p:attrName>
                                        </p:attrNameLst>
                                      </p:cBhvr>
                                      <p:to>
                                        <p:strVal val="visible"/>
                                      </p:to>
                                    </p:set>
                                    <p:animEffect transition="in" filter="wipe(left)">
                                      <p:cBhvr>
                                        <p:cTn id="89" dur="500"/>
                                        <p:tgtEl>
                                          <p:spTgt spid="48148"/>
                                        </p:tgtEl>
                                      </p:cBhvr>
                                    </p:animEffect>
                                  </p:childTnLst>
                                </p:cTn>
                              </p:par>
                            </p:childTnLst>
                          </p:cTn>
                        </p:par>
                        <p:par>
                          <p:cTn id="90" fill="hold">
                            <p:stCondLst>
                              <p:cond delay="4000"/>
                            </p:stCondLst>
                            <p:childTnLst>
                              <p:par>
                                <p:cTn id="91" presetID="22" presetClass="entr" presetSubtype="1" fill="hold" grpId="0" nodeType="afterEffect">
                                  <p:stCondLst>
                                    <p:cond delay="0"/>
                                  </p:stCondLst>
                                  <p:childTnLst>
                                    <p:set>
                                      <p:cBhvr>
                                        <p:cTn id="92" dur="1" fill="hold">
                                          <p:stCondLst>
                                            <p:cond delay="0"/>
                                          </p:stCondLst>
                                        </p:cTn>
                                        <p:tgtEl>
                                          <p:spTgt spid="48160"/>
                                        </p:tgtEl>
                                        <p:attrNameLst>
                                          <p:attrName>style.visibility</p:attrName>
                                        </p:attrNameLst>
                                      </p:cBhvr>
                                      <p:to>
                                        <p:strVal val="visible"/>
                                      </p:to>
                                    </p:set>
                                    <p:animEffect transition="in" filter="wipe(up)">
                                      <p:cBhvr>
                                        <p:cTn id="93" dur="500"/>
                                        <p:tgtEl>
                                          <p:spTgt spid="48160"/>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grpId="0" nodeType="clickEffect">
                                  <p:stCondLst>
                                    <p:cond delay="0"/>
                                  </p:stCondLst>
                                  <p:childTnLst>
                                    <p:set>
                                      <p:cBhvr>
                                        <p:cTn id="97" dur="1" fill="hold">
                                          <p:stCondLst>
                                            <p:cond delay="0"/>
                                          </p:stCondLst>
                                        </p:cTn>
                                        <p:tgtEl>
                                          <p:spTgt spid="48157"/>
                                        </p:tgtEl>
                                        <p:attrNameLst>
                                          <p:attrName>style.visibility</p:attrName>
                                        </p:attrNameLst>
                                      </p:cBhvr>
                                      <p:to>
                                        <p:strVal val="visible"/>
                                      </p:to>
                                    </p:set>
                                    <p:animEffect transition="in" filter="wipe(up)">
                                      <p:cBhvr>
                                        <p:cTn id="98" dur="500"/>
                                        <p:tgtEl>
                                          <p:spTgt spid="48157"/>
                                        </p:tgtEl>
                                      </p:cBhvr>
                                    </p:animEffect>
                                  </p:childTnLst>
                                </p:cTn>
                              </p:par>
                            </p:childTnLst>
                          </p:cTn>
                        </p:par>
                        <p:par>
                          <p:cTn id="99" fill="hold">
                            <p:stCondLst>
                              <p:cond delay="500"/>
                            </p:stCondLst>
                            <p:childTnLst>
                              <p:par>
                                <p:cTn id="100" presetID="22" presetClass="entr" presetSubtype="8" fill="hold" grpId="0" nodeType="afterEffect">
                                  <p:stCondLst>
                                    <p:cond delay="0"/>
                                  </p:stCondLst>
                                  <p:childTnLst>
                                    <p:set>
                                      <p:cBhvr>
                                        <p:cTn id="101" dur="1" fill="hold">
                                          <p:stCondLst>
                                            <p:cond delay="0"/>
                                          </p:stCondLst>
                                        </p:cTn>
                                        <p:tgtEl>
                                          <p:spTgt spid="48158"/>
                                        </p:tgtEl>
                                        <p:attrNameLst>
                                          <p:attrName>style.visibility</p:attrName>
                                        </p:attrNameLst>
                                      </p:cBhvr>
                                      <p:to>
                                        <p:strVal val="visible"/>
                                      </p:to>
                                    </p:set>
                                    <p:animEffect transition="in" filter="wipe(left)">
                                      <p:cBhvr>
                                        <p:cTn id="102" dur="500"/>
                                        <p:tgtEl>
                                          <p:spTgt spid="48158"/>
                                        </p:tgtEl>
                                      </p:cBhvr>
                                    </p:animEffect>
                                  </p:childTnLst>
                                </p:cTn>
                              </p:par>
                            </p:childTnLst>
                          </p:cTn>
                        </p:par>
                        <p:par>
                          <p:cTn id="103" fill="hold">
                            <p:stCondLst>
                              <p:cond delay="1000"/>
                            </p:stCondLst>
                            <p:childTnLst>
                              <p:par>
                                <p:cTn id="104" presetID="22" presetClass="entr" presetSubtype="8" fill="hold" grpId="0" nodeType="afterEffect">
                                  <p:stCondLst>
                                    <p:cond delay="0"/>
                                  </p:stCondLst>
                                  <p:childTnLst>
                                    <p:set>
                                      <p:cBhvr>
                                        <p:cTn id="105" dur="1" fill="hold">
                                          <p:stCondLst>
                                            <p:cond delay="0"/>
                                          </p:stCondLst>
                                        </p:cTn>
                                        <p:tgtEl>
                                          <p:spTgt spid="48150"/>
                                        </p:tgtEl>
                                        <p:attrNameLst>
                                          <p:attrName>style.visibility</p:attrName>
                                        </p:attrNameLst>
                                      </p:cBhvr>
                                      <p:to>
                                        <p:strVal val="visible"/>
                                      </p:to>
                                    </p:set>
                                    <p:animEffect transition="in" filter="wipe(left)">
                                      <p:cBhvr>
                                        <p:cTn id="106" dur="500"/>
                                        <p:tgtEl>
                                          <p:spTgt spid="48150"/>
                                        </p:tgtEl>
                                      </p:cBhvr>
                                    </p:animEffect>
                                  </p:childTnLst>
                                </p:cTn>
                              </p:par>
                            </p:childTnLst>
                          </p:cTn>
                        </p:par>
                        <p:par>
                          <p:cTn id="107" fill="hold">
                            <p:stCondLst>
                              <p:cond delay="1500"/>
                            </p:stCondLst>
                            <p:childTnLst>
                              <p:par>
                                <p:cTn id="108" presetID="22" presetClass="entr" presetSubtype="4" fill="hold" grpId="0" nodeType="afterEffect">
                                  <p:stCondLst>
                                    <p:cond delay="0"/>
                                  </p:stCondLst>
                                  <p:childTnLst>
                                    <p:set>
                                      <p:cBhvr>
                                        <p:cTn id="109" dur="1" fill="hold">
                                          <p:stCondLst>
                                            <p:cond delay="0"/>
                                          </p:stCondLst>
                                        </p:cTn>
                                        <p:tgtEl>
                                          <p:spTgt spid="48159"/>
                                        </p:tgtEl>
                                        <p:attrNameLst>
                                          <p:attrName>style.visibility</p:attrName>
                                        </p:attrNameLst>
                                      </p:cBhvr>
                                      <p:to>
                                        <p:strVal val="visible"/>
                                      </p:to>
                                    </p:set>
                                    <p:animEffect transition="in" filter="wipe(down)">
                                      <p:cBhvr>
                                        <p:cTn id="110" dur="500"/>
                                        <p:tgtEl>
                                          <p:spTgt spid="48159"/>
                                        </p:tgtEl>
                                      </p:cBhvr>
                                    </p:animEffect>
                                  </p:childTnLst>
                                </p:cTn>
                              </p:par>
                            </p:childTnLst>
                          </p:cTn>
                        </p:par>
                        <p:par>
                          <p:cTn id="111" fill="hold">
                            <p:stCondLst>
                              <p:cond delay="2000"/>
                            </p:stCondLst>
                            <p:childTnLst>
                              <p:par>
                                <p:cTn id="112" presetID="22" presetClass="entr" presetSubtype="8" fill="hold" grpId="0" nodeType="afterEffect">
                                  <p:stCondLst>
                                    <p:cond delay="0"/>
                                  </p:stCondLst>
                                  <p:childTnLst>
                                    <p:set>
                                      <p:cBhvr>
                                        <p:cTn id="113" dur="1" fill="hold">
                                          <p:stCondLst>
                                            <p:cond delay="0"/>
                                          </p:stCondLst>
                                        </p:cTn>
                                        <p:tgtEl>
                                          <p:spTgt spid="48149"/>
                                        </p:tgtEl>
                                        <p:attrNameLst>
                                          <p:attrName>style.visibility</p:attrName>
                                        </p:attrNameLst>
                                      </p:cBhvr>
                                      <p:to>
                                        <p:strVal val="visible"/>
                                      </p:to>
                                    </p:set>
                                    <p:animEffect transition="in" filter="wipe(left)">
                                      <p:cBhvr>
                                        <p:cTn id="114" dur="500"/>
                                        <p:tgtEl>
                                          <p:spTgt spid="48149"/>
                                        </p:tgtEl>
                                      </p:cBhvr>
                                    </p:animEffect>
                                  </p:childTnLst>
                                </p:cTn>
                              </p:par>
                            </p:childTnLst>
                          </p:cTn>
                        </p:par>
                        <p:par>
                          <p:cTn id="115" fill="hold">
                            <p:stCondLst>
                              <p:cond delay="2500"/>
                            </p:stCondLst>
                            <p:childTnLst>
                              <p:par>
                                <p:cTn id="116" presetID="22" presetClass="entr" presetSubtype="8" fill="hold" grpId="0" nodeType="afterEffect">
                                  <p:stCondLst>
                                    <p:cond delay="0"/>
                                  </p:stCondLst>
                                  <p:childTnLst>
                                    <p:set>
                                      <p:cBhvr>
                                        <p:cTn id="117" dur="1" fill="hold">
                                          <p:stCondLst>
                                            <p:cond delay="0"/>
                                          </p:stCondLst>
                                        </p:cTn>
                                        <p:tgtEl>
                                          <p:spTgt spid="48162"/>
                                        </p:tgtEl>
                                        <p:attrNameLst>
                                          <p:attrName>style.visibility</p:attrName>
                                        </p:attrNameLst>
                                      </p:cBhvr>
                                      <p:to>
                                        <p:strVal val="visible"/>
                                      </p:to>
                                    </p:set>
                                    <p:animEffect transition="in" filter="wipe(left)">
                                      <p:cBhvr>
                                        <p:cTn id="118" dur="500"/>
                                        <p:tgtEl>
                                          <p:spTgt spid="48162"/>
                                        </p:tgtEl>
                                      </p:cBhvr>
                                    </p:animEffect>
                                  </p:childTnLst>
                                </p:cTn>
                              </p:par>
                            </p:childTnLst>
                          </p:cTn>
                        </p:par>
                        <p:par>
                          <p:cTn id="119" fill="hold">
                            <p:stCondLst>
                              <p:cond delay="3000"/>
                            </p:stCondLst>
                            <p:childTnLst>
                              <p:par>
                                <p:cTn id="120" presetID="22" presetClass="entr" presetSubtype="8" fill="hold" grpId="0" nodeType="afterEffect">
                                  <p:stCondLst>
                                    <p:cond delay="0"/>
                                  </p:stCondLst>
                                  <p:childTnLst>
                                    <p:set>
                                      <p:cBhvr>
                                        <p:cTn id="121" dur="1" fill="hold">
                                          <p:stCondLst>
                                            <p:cond delay="0"/>
                                          </p:stCondLst>
                                        </p:cTn>
                                        <p:tgtEl>
                                          <p:spTgt spid="48151"/>
                                        </p:tgtEl>
                                        <p:attrNameLst>
                                          <p:attrName>style.visibility</p:attrName>
                                        </p:attrNameLst>
                                      </p:cBhvr>
                                      <p:to>
                                        <p:strVal val="visible"/>
                                      </p:to>
                                    </p:set>
                                    <p:animEffect transition="in" filter="wipe(left)">
                                      <p:cBhvr>
                                        <p:cTn id="122" dur="500"/>
                                        <p:tgtEl>
                                          <p:spTgt spid="48151"/>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48176"/>
                                        </p:tgtEl>
                                        <p:attrNameLst>
                                          <p:attrName>style.visibility</p:attrName>
                                        </p:attrNameLst>
                                      </p:cBhvr>
                                      <p:to>
                                        <p:strVal val="visible"/>
                                      </p:to>
                                    </p:set>
                                    <p:animEffect transition="in" filter="wipe(left)">
                                      <p:cBhvr>
                                        <p:cTn id="127" dur="500"/>
                                        <p:tgtEl>
                                          <p:spTgt spid="48176"/>
                                        </p:tgtEl>
                                      </p:cBhvr>
                                    </p:animEffect>
                                  </p:childTnLst>
                                </p:cTn>
                              </p:par>
                            </p:childTnLst>
                          </p:cTn>
                        </p:par>
                        <p:par>
                          <p:cTn id="128" fill="hold">
                            <p:stCondLst>
                              <p:cond delay="500"/>
                            </p:stCondLst>
                            <p:childTnLst>
                              <p:par>
                                <p:cTn id="129" presetID="22" presetClass="entr" presetSubtype="2" fill="hold" grpId="0" nodeType="afterEffect">
                                  <p:stCondLst>
                                    <p:cond delay="0"/>
                                  </p:stCondLst>
                                  <p:childTnLst>
                                    <p:set>
                                      <p:cBhvr>
                                        <p:cTn id="130" dur="1" fill="hold">
                                          <p:stCondLst>
                                            <p:cond delay="0"/>
                                          </p:stCondLst>
                                        </p:cTn>
                                        <p:tgtEl>
                                          <p:spTgt spid="48175"/>
                                        </p:tgtEl>
                                        <p:attrNameLst>
                                          <p:attrName>style.visibility</p:attrName>
                                        </p:attrNameLst>
                                      </p:cBhvr>
                                      <p:to>
                                        <p:strVal val="visible"/>
                                      </p:to>
                                    </p:set>
                                    <p:animEffect transition="in" filter="wipe(right)">
                                      <p:cBhvr>
                                        <p:cTn id="131" dur="500"/>
                                        <p:tgtEl>
                                          <p:spTgt spid="48175"/>
                                        </p:tgtEl>
                                      </p:cBhvr>
                                    </p:animEffect>
                                  </p:childTnLst>
                                </p:cTn>
                              </p:par>
                            </p:childTnLst>
                          </p:cTn>
                        </p:par>
                        <p:par>
                          <p:cTn id="132" fill="hold">
                            <p:stCondLst>
                              <p:cond delay="1000"/>
                            </p:stCondLst>
                            <p:childTnLst>
                              <p:par>
                                <p:cTn id="133" presetID="22" presetClass="entr" presetSubtype="1" fill="hold" grpId="0" nodeType="afterEffect">
                                  <p:stCondLst>
                                    <p:cond delay="0"/>
                                  </p:stCondLst>
                                  <p:childTnLst>
                                    <p:set>
                                      <p:cBhvr>
                                        <p:cTn id="134" dur="1" fill="hold">
                                          <p:stCondLst>
                                            <p:cond delay="0"/>
                                          </p:stCondLst>
                                        </p:cTn>
                                        <p:tgtEl>
                                          <p:spTgt spid="48174"/>
                                        </p:tgtEl>
                                        <p:attrNameLst>
                                          <p:attrName>style.visibility</p:attrName>
                                        </p:attrNameLst>
                                      </p:cBhvr>
                                      <p:to>
                                        <p:strVal val="visible"/>
                                      </p:to>
                                    </p:set>
                                    <p:animEffect transition="in" filter="wipe(up)">
                                      <p:cBhvr>
                                        <p:cTn id="135" dur="500"/>
                                        <p:tgtEl>
                                          <p:spTgt spid="48174"/>
                                        </p:tgtEl>
                                      </p:cBhvr>
                                    </p:animEffect>
                                  </p:childTnLst>
                                </p:cTn>
                              </p:par>
                            </p:childTnLst>
                          </p:cTn>
                        </p:par>
                        <p:par>
                          <p:cTn id="136" fill="hold">
                            <p:stCondLst>
                              <p:cond delay="1500"/>
                            </p:stCondLst>
                            <p:childTnLst>
                              <p:par>
                                <p:cTn id="137" presetID="22" presetClass="entr" presetSubtype="4" fill="hold" grpId="0" nodeType="afterEffect">
                                  <p:stCondLst>
                                    <p:cond delay="0"/>
                                  </p:stCondLst>
                                  <p:childTnLst>
                                    <p:set>
                                      <p:cBhvr>
                                        <p:cTn id="138" dur="1" fill="hold">
                                          <p:stCondLst>
                                            <p:cond delay="0"/>
                                          </p:stCondLst>
                                        </p:cTn>
                                        <p:tgtEl>
                                          <p:spTgt spid="48177"/>
                                        </p:tgtEl>
                                        <p:attrNameLst>
                                          <p:attrName>style.visibility</p:attrName>
                                        </p:attrNameLst>
                                      </p:cBhvr>
                                      <p:to>
                                        <p:strVal val="visible"/>
                                      </p:to>
                                    </p:set>
                                    <p:animEffect transition="in" filter="wipe(down)">
                                      <p:cBhvr>
                                        <p:cTn id="139" dur="500"/>
                                        <p:tgtEl>
                                          <p:spTgt spid="48177"/>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8" fill="hold" grpId="0" nodeType="clickEffect">
                                  <p:stCondLst>
                                    <p:cond delay="0"/>
                                  </p:stCondLst>
                                  <p:childTnLst>
                                    <p:set>
                                      <p:cBhvr>
                                        <p:cTn id="143" dur="1" fill="hold">
                                          <p:stCondLst>
                                            <p:cond delay="0"/>
                                          </p:stCondLst>
                                        </p:cTn>
                                        <p:tgtEl>
                                          <p:spTgt spid="48173"/>
                                        </p:tgtEl>
                                        <p:attrNameLst>
                                          <p:attrName>style.visibility</p:attrName>
                                        </p:attrNameLst>
                                      </p:cBhvr>
                                      <p:to>
                                        <p:strVal val="visible"/>
                                      </p:to>
                                    </p:set>
                                    <p:animEffect transition="in" filter="wipe(left)">
                                      <p:cBhvr>
                                        <p:cTn id="144" dur="500"/>
                                        <p:tgtEl>
                                          <p:spTgt spid="48173"/>
                                        </p:tgtEl>
                                      </p:cBhvr>
                                    </p:animEffect>
                                  </p:childTnLst>
                                </p:cTn>
                              </p:par>
                            </p:childTnLst>
                          </p:cTn>
                        </p:par>
                        <p:par>
                          <p:cTn id="145" fill="hold">
                            <p:stCondLst>
                              <p:cond delay="500"/>
                            </p:stCondLst>
                            <p:childTnLst>
                              <p:par>
                                <p:cTn id="146" presetID="22" presetClass="entr" presetSubtype="2" fill="hold" grpId="0" nodeType="afterEffect">
                                  <p:stCondLst>
                                    <p:cond delay="0"/>
                                  </p:stCondLst>
                                  <p:childTnLst>
                                    <p:set>
                                      <p:cBhvr>
                                        <p:cTn id="147" dur="1" fill="hold">
                                          <p:stCondLst>
                                            <p:cond delay="0"/>
                                          </p:stCondLst>
                                        </p:cTn>
                                        <p:tgtEl>
                                          <p:spTgt spid="48179"/>
                                        </p:tgtEl>
                                        <p:attrNameLst>
                                          <p:attrName>style.visibility</p:attrName>
                                        </p:attrNameLst>
                                      </p:cBhvr>
                                      <p:to>
                                        <p:strVal val="visible"/>
                                      </p:to>
                                    </p:set>
                                    <p:animEffect transition="in" filter="wipe(right)">
                                      <p:cBhvr>
                                        <p:cTn id="148" dur="500"/>
                                        <p:tgtEl>
                                          <p:spTgt spid="48179"/>
                                        </p:tgtEl>
                                      </p:cBhvr>
                                    </p:animEffect>
                                  </p:childTnLst>
                                </p:cTn>
                              </p:par>
                            </p:childTnLst>
                          </p:cTn>
                        </p:par>
                        <p:par>
                          <p:cTn id="149" fill="hold">
                            <p:stCondLst>
                              <p:cond delay="1000"/>
                            </p:stCondLst>
                            <p:childTnLst>
                              <p:par>
                                <p:cTn id="150" presetID="22" presetClass="entr" presetSubtype="1" fill="hold" grpId="0" nodeType="afterEffect">
                                  <p:stCondLst>
                                    <p:cond delay="0"/>
                                  </p:stCondLst>
                                  <p:childTnLst>
                                    <p:set>
                                      <p:cBhvr>
                                        <p:cTn id="151" dur="1" fill="hold">
                                          <p:stCondLst>
                                            <p:cond delay="0"/>
                                          </p:stCondLst>
                                        </p:cTn>
                                        <p:tgtEl>
                                          <p:spTgt spid="48153"/>
                                        </p:tgtEl>
                                        <p:attrNameLst>
                                          <p:attrName>style.visibility</p:attrName>
                                        </p:attrNameLst>
                                      </p:cBhvr>
                                      <p:to>
                                        <p:strVal val="visible"/>
                                      </p:to>
                                    </p:set>
                                    <p:animEffect transition="in" filter="wipe(up)">
                                      <p:cBhvr>
                                        <p:cTn id="152" dur="500"/>
                                        <p:tgtEl>
                                          <p:spTgt spid="48153"/>
                                        </p:tgtEl>
                                      </p:cBhvr>
                                    </p:animEffect>
                                  </p:childTnLst>
                                </p:cTn>
                              </p:par>
                            </p:childTnLst>
                          </p:cTn>
                        </p:par>
                        <p:par>
                          <p:cTn id="153" fill="hold">
                            <p:stCondLst>
                              <p:cond delay="1500"/>
                            </p:stCondLst>
                            <p:childTnLst>
                              <p:par>
                                <p:cTn id="154" presetID="22" presetClass="entr" presetSubtype="8" fill="hold" grpId="0" nodeType="afterEffect">
                                  <p:stCondLst>
                                    <p:cond delay="0"/>
                                  </p:stCondLst>
                                  <p:childTnLst>
                                    <p:set>
                                      <p:cBhvr>
                                        <p:cTn id="155" dur="1" fill="hold">
                                          <p:stCondLst>
                                            <p:cond delay="0"/>
                                          </p:stCondLst>
                                        </p:cTn>
                                        <p:tgtEl>
                                          <p:spTgt spid="48172"/>
                                        </p:tgtEl>
                                        <p:attrNameLst>
                                          <p:attrName>style.visibility</p:attrName>
                                        </p:attrNameLst>
                                      </p:cBhvr>
                                      <p:to>
                                        <p:strVal val="visible"/>
                                      </p:to>
                                    </p:set>
                                    <p:animEffect transition="in" filter="wipe(left)">
                                      <p:cBhvr>
                                        <p:cTn id="156" dur="500"/>
                                        <p:tgtEl>
                                          <p:spTgt spid="48172"/>
                                        </p:tgtEl>
                                      </p:cBhvr>
                                    </p:animEffect>
                                  </p:childTnLst>
                                </p:cTn>
                              </p:par>
                            </p:childTnLst>
                          </p:cTn>
                        </p:par>
                        <p:par>
                          <p:cTn id="157" fill="hold">
                            <p:stCondLst>
                              <p:cond delay="2000"/>
                            </p:stCondLst>
                            <p:childTnLst>
                              <p:par>
                                <p:cTn id="158" presetID="22" presetClass="entr" presetSubtype="1" fill="hold" grpId="0" nodeType="afterEffect">
                                  <p:stCondLst>
                                    <p:cond delay="0"/>
                                  </p:stCondLst>
                                  <p:childTnLst>
                                    <p:set>
                                      <p:cBhvr>
                                        <p:cTn id="159" dur="1" fill="hold">
                                          <p:stCondLst>
                                            <p:cond delay="0"/>
                                          </p:stCondLst>
                                        </p:cTn>
                                        <p:tgtEl>
                                          <p:spTgt spid="48154"/>
                                        </p:tgtEl>
                                        <p:attrNameLst>
                                          <p:attrName>style.visibility</p:attrName>
                                        </p:attrNameLst>
                                      </p:cBhvr>
                                      <p:to>
                                        <p:strVal val="visible"/>
                                      </p:to>
                                    </p:set>
                                    <p:animEffect transition="in" filter="wipe(up)">
                                      <p:cBhvr>
                                        <p:cTn id="160" dur="500"/>
                                        <p:tgtEl>
                                          <p:spTgt spid="48154"/>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8" fill="hold" grpId="0" nodeType="clickEffect">
                                  <p:stCondLst>
                                    <p:cond delay="0"/>
                                  </p:stCondLst>
                                  <p:childTnLst>
                                    <p:set>
                                      <p:cBhvr>
                                        <p:cTn id="164" dur="1" fill="hold">
                                          <p:stCondLst>
                                            <p:cond delay="0"/>
                                          </p:stCondLst>
                                        </p:cTn>
                                        <p:tgtEl>
                                          <p:spTgt spid="48145"/>
                                        </p:tgtEl>
                                        <p:attrNameLst>
                                          <p:attrName>style.visibility</p:attrName>
                                        </p:attrNameLst>
                                      </p:cBhvr>
                                      <p:to>
                                        <p:strVal val="visible"/>
                                      </p:to>
                                    </p:set>
                                    <p:animEffect transition="in" filter="wipe(left)">
                                      <p:cBhvr>
                                        <p:cTn id="165" dur="500"/>
                                        <p:tgtEl>
                                          <p:spTgt spid="48145"/>
                                        </p:tgtEl>
                                      </p:cBhvr>
                                    </p:animEffect>
                                  </p:childTnLst>
                                </p:cTn>
                              </p:par>
                            </p:childTnLst>
                          </p:cTn>
                        </p:par>
                        <p:par>
                          <p:cTn id="166" fill="hold">
                            <p:stCondLst>
                              <p:cond delay="500"/>
                            </p:stCondLst>
                            <p:childTnLst>
                              <p:par>
                                <p:cTn id="167" presetID="22" presetClass="entr" presetSubtype="2" fill="hold" grpId="0" nodeType="afterEffect">
                                  <p:stCondLst>
                                    <p:cond delay="0"/>
                                  </p:stCondLst>
                                  <p:childTnLst>
                                    <p:set>
                                      <p:cBhvr>
                                        <p:cTn id="168" dur="1" fill="hold">
                                          <p:stCondLst>
                                            <p:cond delay="0"/>
                                          </p:stCondLst>
                                        </p:cTn>
                                        <p:tgtEl>
                                          <p:spTgt spid="48180"/>
                                        </p:tgtEl>
                                        <p:attrNameLst>
                                          <p:attrName>style.visibility</p:attrName>
                                        </p:attrNameLst>
                                      </p:cBhvr>
                                      <p:to>
                                        <p:strVal val="visible"/>
                                      </p:to>
                                    </p:set>
                                    <p:animEffect transition="in" filter="wipe(right)">
                                      <p:cBhvr>
                                        <p:cTn id="169" dur="500"/>
                                        <p:tgtEl>
                                          <p:spTgt spid="48180"/>
                                        </p:tgtEl>
                                      </p:cBhvr>
                                    </p:animEffect>
                                  </p:childTnLst>
                                </p:cTn>
                              </p:par>
                            </p:childTnLst>
                          </p:cTn>
                        </p:par>
                        <p:par>
                          <p:cTn id="170" fill="hold">
                            <p:stCondLst>
                              <p:cond delay="1000"/>
                            </p:stCondLst>
                            <p:childTnLst>
                              <p:par>
                                <p:cTn id="171" presetID="22" presetClass="entr" presetSubtype="1" fill="hold" grpId="0" nodeType="afterEffect">
                                  <p:stCondLst>
                                    <p:cond delay="0"/>
                                  </p:stCondLst>
                                  <p:childTnLst>
                                    <p:set>
                                      <p:cBhvr>
                                        <p:cTn id="172" dur="1" fill="hold">
                                          <p:stCondLst>
                                            <p:cond delay="0"/>
                                          </p:stCondLst>
                                        </p:cTn>
                                        <p:tgtEl>
                                          <p:spTgt spid="48170"/>
                                        </p:tgtEl>
                                        <p:attrNameLst>
                                          <p:attrName>style.visibility</p:attrName>
                                        </p:attrNameLst>
                                      </p:cBhvr>
                                      <p:to>
                                        <p:strVal val="visible"/>
                                      </p:to>
                                    </p:set>
                                    <p:animEffect transition="in" filter="wipe(up)">
                                      <p:cBhvr>
                                        <p:cTn id="173" dur="500"/>
                                        <p:tgtEl>
                                          <p:spTgt spid="48170"/>
                                        </p:tgtEl>
                                      </p:cBhvr>
                                    </p:animEffect>
                                  </p:childTnLst>
                                </p:cTn>
                              </p:par>
                            </p:childTnLst>
                          </p:cTn>
                        </p:par>
                        <p:par>
                          <p:cTn id="174" fill="hold">
                            <p:stCondLst>
                              <p:cond delay="1500"/>
                            </p:stCondLst>
                            <p:childTnLst>
                              <p:par>
                                <p:cTn id="175" presetID="22" presetClass="entr" presetSubtype="8" fill="hold" grpId="0" nodeType="afterEffect">
                                  <p:stCondLst>
                                    <p:cond delay="0"/>
                                  </p:stCondLst>
                                  <p:childTnLst>
                                    <p:set>
                                      <p:cBhvr>
                                        <p:cTn id="176" dur="1" fill="hold">
                                          <p:stCondLst>
                                            <p:cond delay="0"/>
                                          </p:stCondLst>
                                        </p:cTn>
                                        <p:tgtEl>
                                          <p:spTgt spid="48143"/>
                                        </p:tgtEl>
                                        <p:attrNameLst>
                                          <p:attrName>style.visibility</p:attrName>
                                        </p:attrNameLst>
                                      </p:cBhvr>
                                      <p:to>
                                        <p:strVal val="visible"/>
                                      </p:to>
                                    </p:set>
                                    <p:animEffect transition="in" filter="wipe(left)">
                                      <p:cBhvr>
                                        <p:cTn id="177" dur="500"/>
                                        <p:tgtEl>
                                          <p:spTgt spid="48143"/>
                                        </p:tgtEl>
                                      </p:cBhvr>
                                    </p:animEffect>
                                  </p:childTnLst>
                                </p:cTn>
                              </p:par>
                            </p:childTnLst>
                          </p:cTn>
                        </p:par>
                        <p:par>
                          <p:cTn id="178" fill="hold">
                            <p:stCondLst>
                              <p:cond delay="2000"/>
                            </p:stCondLst>
                            <p:childTnLst>
                              <p:par>
                                <p:cTn id="179" presetID="22" presetClass="entr" presetSubtype="1" fill="hold" grpId="0" nodeType="afterEffect">
                                  <p:stCondLst>
                                    <p:cond delay="0"/>
                                  </p:stCondLst>
                                  <p:childTnLst>
                                    <p:set>
                                      <p:cBhvr>
                                        <p:cTn id="180" dur="1" fill="hold">
                                          <p:stCondLst>
                                            <p:cond delay="0"/>
                                          </p:stCondLst>
                                        </p:cTn>
                                        <p:tgtEl>
                                          <p:spTgt spid="48144"/>
                                        </p:tgtEl>
                                        <p:attrNameLst>
                                          <p:attrName>style.visibility</p:attrName>
                                        </p:attrNameLst>
                                      </p:cBhvr>
                                      <p:to>
                                        <p:strVal val="visible"/>
                                      </p:to>
                                    </p:set>
                                    <p:animEffect transition="in" filter="wipe(up)">
                                      <p:cBhvr>
                                        <p:cTn id="181" dur="500"/>
                                        <p:tgtEl>
                                          <p:spTgt spid="48144"/>
                                        </p:tgtEl>
                                      </p:cBhvr>
                                    </p:animEffect>
                                  </p:childTnLst>
                                </p:cTn>
                              </p:par>
                            </p:childTnLst>
                          </p:cTn>
                        </p:par>
                        <p:par>
                          <p:cTn id="182" fill="hold">
                            <p:stCondLst>
                              <p:cond delay="2500"/>
                            </p:stCondLst>
                            <p:childTnLst>
                              <p:par>
                                <p:cTn id="183" presetID="23" presetClass="entr" presetSubtype="528" fill="hold" grpId="0" nodeType="afterEffect">
                                  <p:stCondLst>
                                    <p:cond delay="0"/>
                                  </p:stCondLst>
                                  <p:childTnLst>
                                    <p:set>
                                      <p:cBhvr>
                                        <p:cTn id="184" dur="1" fill="hold">
                                          <p:stCondLst>
                                            <p:cond delay="0"/>
                                          </p:stCondLst>
                                        </p:cTn>
                                        <p:tgtEl>
                                          <p:spTgt spid="48181"/>
                                        </p:tgtEl>
                                        <p:attrNameLst>
                                          <p:attrName>style.visibility</p:attrName>
                                        </p:attrNameLst>
                                      </p:cBhvr>
                                      <p:to>
                                        <p:strVal val="visible"/>
                                      </p:to>
                                    </p:set>
                                    <p:anim calcmode="lin" valueType="num">
                                      <p:cBhvr>
                                        <p:cTn id="185" dur="500" fill="hold"/>
                                        <p:tgtEl>
                                          <p:spTgt spid="48181"/>
                                        </p:tgtEl>
                                        <p:attrNameLst>
                                          <p:attrName>ppt_w</p:attrName>
                                        </p:attrNameLst>
                                      </p:cBhvr>
                                      <p:tavLst>
                                        <p:tav tm="0">
                                          <p:val>
                                            <p:fltVal val="0"/>
                                          </p:val>
                                        </p:tav>
                                        <p:tav tm="100000">
                                          <p:val>
                                            <p:strVal val="#ppt_w"/>
                                          </p:val>
                                        </p:tav>
                                      </p:tavLst>
                                    </p:anim>
                                    <p:anim calcmode="lin" valueType="num">
                                      <p:cBhvr>
                                        <p:cTn id="186" dur="500" fill="hold"/>
                                        <p:tgtEl>
                                          <p:spTgt spid="48181"/>
                                        </p:tgtEl>
                                        <p:attrNameLst>
                                          <p:attrName>ppt_h</p:attrName>
                                        </p:attrNameLst>
                                      </p:cBhvr>
                                      <p:tavLst>
                                        <p:tav tm="0">
                                          <p:val>
                                            <p:fltVal val="0"/>
                                          </p:val>
                                        </p:tav>
                                        <p:tav tm="100000">
                                          <p:val>
                                            <p:strVal val="#ppt_h"/>
                                          </p:val>
                                        </p:tav>
                                      </p:tavLst>
                                    </p:anim>
                                    <p:anim calcmode="lin" valueType="num">
                                      <p:cBhvr>
                                        <p:cTn id="187" dur="500" fill="hold"/>
                                        <p:tgtEl>
                                          <p:spTgt spid="48181"/>
                                        </p:tgtEl>
                                        <p:attrNameLst>
                                          <p:attrName>ppt_x</p:attrName>
                                        </p:attrNameLst>
                                      </p:cBhvr>
                                      <p:tavLst>
                                        <p:tav tm="0">
                                          <p:val>
                                            <p:fltVal val="0.5"/>
                                          </p:val>
                                        </p:tav>
                                        <p:tav tm="100000">
                                          <p:val>
                                            <p:strVal val="#ppt_x"/>
                                          </p:val>
                                        </p:tav>
                                      </p:tavLst>
                                    </p:anim>
                                    <p:anim calcmode="lin" valueType="num">
                                      <p:cBhvr>
                                        <p:cTn id="188" dur="500" fill="hold"/>
                                        <p:tgtEl>
                                          <p:spTgt spid="4818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animBg="1"/>
      <p:bldP spid="48132" grpId="0" autoUpdateAnimBg="0"/>
      <p:bldP spid="48133" grpId="0" animBg="1"/>
      <p:bldP spid="48134" grpId="0" autoUpdateAnimBg="0"/>
      <p:bldP spid="48135" grpId="0" animBg="1"/>
      <p:bldP spid="48136" grpId="0" animBg="1"/>
      <p:bldP spid="48137" grpId="0" animBg="1"/>
      <p:bldP spid="48138" grpId="0" autoUpdateAnimBg="0"/>
      <p:bldP spid="48139" grpId="0" animBg="1"/>
      <p:bldP spid="48140" grpId="0" autoUpdateAnimBg="0"/>
      <p:bldP spid="48141" grpId="0" animBg="1"/>
      <p:bldP spid="48142" grpId="0" autoUpdateAnimBg="0"/>
      <p:bldP spid="48143" grpId="0" animBg="1"/>
      <p:bldP spid="48144" grpId="0" animBg="1"/>
      <p:bldP spid="48145" grpId="0" animBg="1" autoUpdateAnimBg="0"/>
      <p:bldP spid="48148" grpId="0" autoUpdateAnimBg="0"/>
      <p:bldP spid="48149" grpId="0" autoUpdateAnimBg="0"/>
      <p:bldP spid="48150" grpId="0" autoUpdateAnimBg="0"/>
      <p:bldP spid="48151" grpId="0" autoUpdateAnimBg="0"/>
      <p:bldP spid="48153" grpId="0" animBg="1"/>
      <p:bldP spid="48154" grpId="0" animBg="1"/>
      <p:bldP spid="48156" grpId="0" animBg="1"/>
      <p:bldP spid="48157" grpId="0" animBg="1"/>
      <p:bldP spid="48158" grpId="0" animBg="1"/>
      <p:bldP spid="48159" grpId="0" animBg="1"/>
      <p:bldP spid="48160" grpId="0" animBg="1"/>
      <p:bldP spid="48162" grpId="0" animBg="1"/>
      <p:bldP spid="48163" grpId="0" animBg="1"/>
      <p:bldP spid="48164" grpId="0" animBg="1"/>
      <p:bldP spid="48165" grpId="0" animBg="1"/>
      <p:bldP spid="48166" grpId="0" autoUpdateAnimBg="0"/>
      <p:bldP spid="48168" grpId="0" autoUpdateAnimBg="0"/>
      <p:bldP spid="48169" grpId="0" autoUpdateAnimBg="0"/>
      <p:bldP spid="48170" grpId="0" animBg="1"/>
      <p:bldP spid="48172" grpId="0" animBg="1"/>
      <p:bldP spid="48173" grpId="0" animBg="1" autoUpdateAnimBg="0"/>
      <p:bldP spid="48174" grpId="0" animBg="1"/>
      <p:bldP spid="48175" grpId="0" animBg="1"/>
      <p:bldP spid="48176" grpId="0" animBg="1" autoUpdateAnimBg="0"/>
      <p:bldP spid="48177" grpId="0" animBg="1"/>
      <p:bldP spid="48179" grpId="0" animBg="1"/>
      <p:bldP spid="48180" grpId="0" animBg="1"/>
      <p:bldP spid="48181"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154" name="Object 2"/>
          <p:cNvGraphicFramePr>
            <a:graphicFrameLocks noChangeAspect="1"/>
          </p:cNvGraphicFramePr>
          <p:nvPr/>
        </p:nvGraphicFramePr>
        <p:xfrm>
          <a:off x="3200400" y="2667000"/>
          <a:ext cx="2362200" cy="1608138"/>
        </p:xfrm>
        <a:graphic>
          <a:graphicData uri="http://schemas.openxmlformats.org/presentationml/2006/ole">
            <p:oleObj spid="_x0000_s49154" name="Paint Shop Pro Image" r:id="rId4" imgW="2370732" imgH="1668745" progId="">
              <p:embed/>
            </p:oleObj>
          </a:graphicData>
        </a:graphic>
      </p:graphicFrame>
      <p:sp>
        <p:nvSpPr>
          <p:cNvPr id="49155" name="Line 3"/>
          <p:cNvSpPr>
            <a:spLocks noChangeShapeType="1"/>
          </p:cNvSpPr>
          <p:nvPr/>
        </p:nvSpPr>
        <p:spPr bwMode="auto">
          <a:xfrm>
            <a:off x="152400" y="3352800"/>
            <a:ext cx="457200" cy="0"/>
          </a:xfrm>
          <a:prstGeom prst="line">
            <a:avLst/>
          </a:prstGeom>
          <a:noFill/>
          <a:ln w="76200">
            <a:solidFill>
              <a:schemeClr val="tx1"/>
            </a:solidFill>
            <a:prstDash val="sysDot"/>
            <a:round/>
            <a:headEnd/>
            <a:tailEnd type="triangle" w="med" len="med"/>
          </a:ln>
          <a:effectLst/>
        </p:spPr>
        <p:txBody>
          <a:bodyPr/>
          <a:lstStyle/>
          <a:p>
            <a:endParaRPr lang="de-DE"/>
          </a:p>
        </p:txBody>
      </p:sp>
      <p:sp>
        <p:nvSpPr>
          <p:cNvPr id="49156" name="Text Box 4"/>
          <p:cNvSpPr txBox="1">
            <a:spLocks noChangeArrowheads="1"/>
          </p:cNvSpPr>
          <p:nvPr/>
        </p:nvSpPr>
        <p:spPr bwMode="auto">
          <a:xfrm>
            <a:off x="3200400" y="2743200"/>
            <a:ext cx="1066800" cy="354013"/>
          </a:xfrm>
          <a:prstGeom prst="rect">
            <a:avLst/>
          </a:prstGeom>
          <a:noFill/>
          <a:ln w="12700">
            <a:noFill/>
            <a:miter lim="800000"/>
            <a:headEnd/>
            <a:tailEnd/>
          </a:ln>
          <a:effectLst/>
        </p:spPr>
        <p:txBody>
          <a:bodyPr anchor="ctr"/>
          <a:lstStyle/>
          <a:p>
            <a:r>
              <a:rPr lang="de-DE"/>
              <a:t>Unter-nehmen</a:t>
            </a:r>
            <a:endParaRPr lang="de-DE" sz="1600"/>
          </a:p>
        </p:txBody>
      </p:sp>
      <p:sp>
        <p:nvSpPr>
          <p:cNvPr id="49157" name="Oval 5"/>
          <p:cNvSpPr>
            <a:spLocks noChangeArrowheads="1"/>
          </p:cNvSpPr>
          <p:nvPr/>
        </p:nvSpPr>
        <p:spPr bwMode="auto">
          <a:xfrm>
            <a:off x="609600" y="2895600"/>
            <a:ext cx="1066800" cy="1079500"/>
          </a:xfrm>
          <a:prstGeom prst="ellipse">
            <a:avLst/>
          </a:prstGeom>
          <a:solidFill>
            <a:srgbClr val="CCFFFF"/>
          </a:solidFill>
          <a:ln w="19050">
            <a:solidFill>
              <a:schemeClr val="tx1"/>
            </a:solidFill>
            <a:round/>
            <a:headEnd/>
            <a:tailEnd/>
          </a:ln>
          <a:effectLst/>
        </p:spPr>
        <p:txBody>
          <a:bodyPr anchor="ctr">
            <a:spAutoFit/>
          </a:bodyPr>
          <a:lstStyle/>
          <a:p>
            <a:endParaRPr lang="de-DE"/>
          </a:p>
        </p:txBody>
      </p:sp>
      <p:sp>
        <p:nvSpPr>
          <p:cNvPr id="49158" name="Text Box 6"/>
          <p:cNvSpPr txBox="1">
            <a:spLocks noChangeArrowheads="1"/>
          </p:cNvSpPr>
          <p:nvPr/>
        </p:nvSpPr>
        <p:spPr bwMode="auto">
          <a:xfrm>
            <a:off x="685800" y="3200400"/>
            <a:ext cx="990600" cy="581025"/>
          </a:xfrm>
          <a:prstGeom prst="rect">
            <a:avLst/>
          </a:prstGeom>
          <a:noFill/>
          <a:ln w="9525">
            <a:noFill/>
            <a:miter lim="800000"/>
            <a:headEnd/>
            <a:tailEnd/>
          </a:ln>
          <a:effectLst/>
        </p:spPr>
        <p:txBody>
          <a:bodyPr>
            <a:spAutoFit/>
          </a:bodyPr>
          <a:lstStyle/>
          <a:p>
            <a:pPr algn="ctr"/>
            <a:r>
              <a:rPr lang="de-DE" sz="1600"/>
              <a:t>Kapital C</a:t>
            </a:r>
          </a:p>
        </p:txBody>
      </p:sp>
      <p:sp>
        <p:nvSpPr>
          <p:cNvPr id="49159" name="Line 7"/>
          <p:cNvSpPr>
            <a:spLocks noChangeShapeType="1"/>
          </p:cNvSpPr>
          <p:nvPr/>
        </p:nvSpPr>
        <p:spPr bwMode="auto">
          <a:xfrm>
            <a:off x="1676400" y="3368675"/>
            <a:ext cx="533400" cy="0"/>
          </a:xfrm>
          <a:prstGeom prst="line">
            <a:avLst/>
          </a:prstGeom>
          <a:noFill/>
          <a:ln w="76200">
            <a:solidFill>
              <a:schemeClr val="tx1"/>
            </a:solidFill>
            <a:round/>
            <a:headEnd/>
            <a:tailEnd type="triangle" w="med" len="med"/>
          </a:ln>
          <a:effectLst/>
        </p:spPr>
        <p:txBody>
          <a:bodyPr/>
          <a:lstStyle/>
          <a:p>
            <a:endParaRPr lang="de-DE"/>
          </a:p>
        </p:txBody>
      </p:sp>
      <p:sp>
        <p:nvSpPr>
          <p:cNvPr id="49160" name="Rectangle 8"/>
          <p:cNvSpPr>
            <a:spLocks noChangeArrowheads="1"/>
          </p:cNvSpPr>
          <p:nvPr/>
        </p:nvSpPr>
        <p:spPr bwMode="auto">
          <a:xfrm>
            <a:off x="2209800" y="2835275"/>
            <a:ext cx="228600" cy="1431925"/>
          </a:xfrm>
          <a:prstGeom prst="rect">
            <a:avLst/>
          </a:prstGeom>
          <a:solidFill>
            <a:srgbClr val="C0C0C0"/>
          </a:solidFill>
          <a:ln w="12700">
            <a:solidFill>
              <a:schemeClr val="tx1"/>
            </a:solidFill>
            <a:miter lim="800000"/>
            <a:headEnd/>
            <a:tailEnd/>
          </a:ln>
          <a:effectLst/>
        </p:spPr>
        <p:txBody>
          <a:bodyPr anchor="ctr">
            <a:spAutoFit/>
          </a:bodyPr>
          <a:lstStyle/>
          <a:p>
            <a:endParaRPr lang="de-DE"/>
          </a:p>
        </p:txBody>
      </p:sp>
      <p:sp>
        <p:nvSpPr>
          <p:cNvPr id="49161" name="Line 9"/>
          <p:cNvSpPr>
            <a:spLocks noChangeShapeType="1"/>
          </p:cNvSpPr>
          <p:nvPr/>
        </p:nvSpPr>
        <p:spPr bwMode="auto">
          <a:xfrm>
            <a:off x="2362200" y="2149475"/>
            <a:ext cx="0" cy="685800"/>
          </a:xfrm>
          <a:prstGeom prst="line">
            <a:avLst/>
          </a:prstGeom>
          <a:noFill/>
          <a:ln w="28575">
            <a:solidFill>
              <a:srgbClr val="0000FF"/>
            </a:solidFill>
            <a:round/>
            <a:headEnd/>
            <a:tailEnd type="triangle" w="med" len="med"/>
          </a:ln>
          <a:effectLst/>
        </p:spPr>
        <p:txBody>
          <a:bodyPr>
            <a:spAutoFit/>
          </a:bodyPr>
          <a:lstStyle/>
          <a:p>
            <a:endParaRPr lang="de-DE"/>
          </a:p>
        </p:txBody>
      </p:sp>
      <p:sp>
        <p:nvSpPr>
          <p:cNvPr id="49162" name="Text Box 10"/>
          <p:cNvSpPr txBox="1">
            <a:spLocks noChangeArrowheads="1"/>
          </p:cNvSpPr>
          <p:nvPr/>
        </p:nvSpPr>
        <p:spPr bwMode="auto">
          <a:xfrm>
            <a:off x="1676400" y="1768475"/>
            <a:ext cx="1143000" cy="581025"/>
          </a:xfrm>
          <a:prstGeom prst="rect">
            <a:avLst/>
          </a:prstGeom>
          <a:noFill/>
          <a:ln w="9525">
            <a:noFill/>
            <a:miter lim="800000"/>
            <a:headEnd/>
            <a:tailEnd/>
          </a:ln>
          <a:effectLst/>
        </p:spPr>
        <p:txBody>
          <a:bodyPr>
            <a:spAutoFit/>
          </a:bodyPr>
          <a:lstStyle/>
          <a:p>
            <a:r>
              <a:rPr lang="de-DE" sz="1600"/>
              <a:t>Entschei-dung</a:t>
            </a:r>
          </a:p>
        </p:txBody>
      </p:sp>
      <p:sp>
        <p:nvSpPr>
          <p:cNvPr id="49163" name="Line 11"/>
          <p:cNvSpPr>
            <a:spLocks noChangeShapeType="1"/>
          </p:cNvSpPr>
          <p:nvPr/>
        </p:nvSpPr>
        <p:spPr bwMode="auto">
          <a:xfrm>
            <a:off x="2438400" y="3216275"/>
            <a:ext cx="762000" cy="0"/>
          </a:xfrm>
          <a:prstGeom prst="line">
            <a:avLst/>
          </a:prstGeom>
          <a:noFill/>
          <a:ln w="76200">
            <a:solidFill>
              <a:srgbClr val="008000"/>
            </a:solidFill>
            <a:round/>
            <a:headEnd/>
            <a:tailEnd type="triangle" w="med" len="med"/>
          </a:ln>
          <a:effectLst/>
        </p:spPr>
        <p:txBody>
          <a:bodyPr/>
          <a:lstStyle/>
          <a:p>
            <a:endParaRPr lang="de-DE"/>
          </a:p>
        </p:txBody>
      </p:sp>
      <p:sp>
        <p:nvSpPr>
          <p:cNvPr id="49164" name="Text Box 12"/>
          <p:cNvSpPr txBox="1">
            <a:spLocks noChangeArrowheads="1"/>
          </p:cNvSpPr>
          <p:nvPr/>
        </p:nvSpPr>
        <p:spPr bwMode="auto">
          <a:xfrm>
            <a:off x="2438400" y="2819400"/>
            <a:ext cx="914400" cy="304800"/>
          </a:xfrm>
          <a:prstGeom prst="rect">
            <a:avLst/>
          </a:prstGeom>
          <a:noFill/>
          <a:ln w="9525">
            <a:noFill/>
            <a:miter lim="800000"/>
            <a:headEnd/>
            <a:tailEnd/>
          </a:ln>
          <a:effectLst/>
        </p:spPr>
        <p:txBody>
          <a:bodyPr>
            <a:spAutoFit/>
          </a:bodyPr>
          <a:lstStyle/>
          <a:p>
            <a:r>
              <a:rPr lang="de-DE"/>
              <a:t>dEK</a:t>
            </a:r>
            <a:endParaRPr lang="de-DE" sz="1600"/>
          </a:p>
        </p:txBody>
      </p:sp>
      <p:sp>
        <p:nvSpPr>
          <p:cNvPr id="49165" name="Line 13"/>
          <p:cNvSpPr>
            <a:spLocks noChangeShapeType="1"/>
          </p:cNvSpPr>
          <p:nvPr/>
        </p:nvSpPr>
        <p:spPr bwMode="auto">
          <a:xfrm>
            <a:off x="2438400" y="3962400"/>
            <a:ext cx="762000" cy="0"/>
          </a:xfrm>
          <a:prstGeom prst="line">
            <a:avLst/>
          </a:prstGeom>
          <a:noFill/>
          <a:ln w="76200">
            <a:solidFill>
              <a:srgbClr val="0000FF"/>
            </a:solidFill>
            <a:round/>
            <a:headEnd/>
            <a:tailEnd type="triangle" w="med" len="med"/>
          </a:ln>
          <a:effectLst/>
        </p:spPr>
        <p:txBody>
          <a:bodyPr/>
          <a:lstStyle/>
          <a:p>
            <a:endParaRPr lang="de-DE"/>
          </a:p>
        </p:txBody>
      </p:sp>
      <p:sp>
        <p:nvSpPr>
          <p:cNvPr id="49166" name="Text Box 14"/>
          <p:cNvSpPr txBox="1">
            <a:spLocks noChangeArrowheads="1"/>
          </p:cNvSpPr>
          <p:nvPr/>
        </p:nvSpPr>
        <p:spPr bwMode="auto">
          <a:xfrm>
            <a:off x="2438400" y="3581400"/>
            <a:ext cx="990600" cy="304800"/>
          </a:xfrm>
          <a:prstGeom prst="rect">
            <a:avLst/>
          </a:prstGeom>
          <a:noFill/>
          <a:ln w="9525">
            <a:noFill/>
            <a:miter lim="800000"/>
            <a:headEnd/>
            <a:tailEnd/>
          </a:ln>
          <a:effectLst/>
        </p:spPr>
        <p:txBody>
          <a:bodyPr>
            <a:spAutoFit/>
          </a:bodyPr>
          <a:lstStyle/>
          <a:p>
            <a:r>
              <a:rPr lang="de-DE"/>
              <a:t>dFK</a:t>
            </a:r>
            <a:endParaRPr lang="de-DE" sz="1600"/>
          </a:p>
        </p:txBody>
      </p:sp>
      <p:sp>
        <p:nvSpPr>
          <p:cNvPr id="49167" name="Line 15"/>
          <p:cNvSpPr>
            <a:spLocks noChangeShapeType="1"/>
          </p:cNvSpPr>
          <p:nvPr/>
        </p:nvSpPr>
        <p:spPr bwMode="auto">
          <a:xfrm flipV="1">
            <a:off x="7086600" y="762000"/>
            <a:ext cx="1752600" cy="0"/>
          </a:xfrm>
          <a:prstGeom prst="line">
            <a:avLst/>
          </a:prstGeom>
          <a:noFill/>
          <a:ln w="28575">
            <a:solidFill>
              <a:srgbClr val="FF0000"/>
            </a:solidFill>
            <a:round/>
            <a:headEnd type="triangle" w="med" len="med"/>
            <a:tailEnd/>
          </a:ln>
          <a:effectLst/>
        </p:spPr>
        <p:txBody>
          <a:bodyPr>
            <a:spAutoFit/>
          </a:bodyPr>
          <a:lstStyle/>
          <a:p>
            <a:endParaRPr lang="de-DE"/>
          </a:p>
        </p:txBody>
      </p:sp>
      <p:sp>
        <p:nvSpPr>
          <p:cNvPr id="49168" name="Line 16"/>
          <p:cNvSpPr>
            <a:spLocks noChangeShapeType="1"/>
          </p:cNvSpPr>
          <p:nvPr/>
        </p:nvSpPr>
        <p:spPr bwMode="auto">
          <a:xfrm flipV="1">
            <a:off x="1143000" y="609600"/>
            <a:ext cx="0" cy="2286000"/>
          </a:xfrm>
          <a:prstGeom prst="line">
            <a:avLst/>
          </a:prstGeom>
          <a:noFill/>
          <a:ln w="28575">
            <a:solidFill>
              <a:srgbClr val="FF0000"/>
            </a:solidFill>
            <a:round/>
            <a:headEnd type="triangle" w="med" len="med"/>
            <a:tailEnd/>
          </a:ln>
          <a:effectLst/>
        </p:spPr>
        <p:txBody>
          <a:bodyPr>
            <a:spAutoFit/>
          </a:bodyPr>
          <a:lstStyle/>
          <a:p>
            <a:endParaRPr lang="de-DE"/>
          </a:p>
        </p:txBody>
      </p:sp>
      <p:sp>
        <p:nvSpPr>
          <p:cNvPr id="49169" name="Text Box 17"/>
          <p:cNvSpPr txBox="1">
            <a:spLocks noChangeArrowheads="1"/>
          </p:cNvSpPr>
          <p:nvPr/>
        </p:nvSpPr>
        <p:spPr bwMode="auto">
          <a:xfrm>
            <a:off x="3124200" y="533400"/>
            <a:ext cx="3886200" cy="346075"/>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spAutoFit/>
          </a:bodyPr>
          <a:lstStyle/>
          <a:p>
            <a:r>
              <a:rPr lang="de-DE" sz="1600"/>
              <a:t>Rentabilität des eingesetzten Kapitals</a:t>
            </a:r>
          </a:p>
        </p:txBody>
      </p:sp>
      <p:sp>
        <p:nvSpPr>
          <p:cNvPr id="49170" name="Text Box 18"/>
          <p:cNvSpPr txBox="1">
            <a:spLocks noChangeArrowheads="1"/>
          </p:cNvSpPr>
          <p:nvPr/>
        </p:nvSpPr>
        <p:spPr bwMode="auto">
          <a:xfrm>
            <a:off x="7010400" y="2971800"/>
            <a:ext cx="457200" cy="336550"/>
          </a:xfrm>
          <a:prstGeom prst="rect">
            <a:avLst/>
          </a:prstGeom>
          <a:noFill/>
          <a:ln w="9525">
            <a:noFill/>
            <a:miter lim="800000"/>
            <a:headEnd/>
            <a:tailEnd/>
          </a:ln>
          <a:effectLst/>
        </p:spPr>
        <p:txBody>
          <a:bodyPr>
            <a:spAutoFit/>
          </a:bodyPr>
          <a:lstStyle/>
          <a:p>
            <a:r>
              <a:rPr lang="de-DE" sz="1600"/>
              <a:t>+</a:t>
            </a:r>
          </a:p>
        </p:txBody>
      </p:sp>
      <p:sp>
        <p:nvSpPr>
          <p:cNvPr id="49171" name="Text Box 19"/>
          <p:cNvSpPr txBox="1">
            <a:spLocks noChangeArrowheads="1"/>
          </p:cNvSpPr>
          <p:nvPr/>
        </p:nvSpPr>
        <p:spPr bwMode="auto">
          <a:xfrm>
            <a:off x="7696200" y="3657600"/>
            <a:ext cx="381000" cy="396875"/>
          </a:xfrm>
          <a:prstGeom prst="rect">
            <a:avLst/>
          </a:prstGeom>
          <a:noFill/>
          <a:ln w="9525">
            <a:noFill/>
            <a:miter lim="800000"/>
            <a:headEnd/>
            <a:tailEnd/>
          </a:ln>
          <a:effectLst/>
        </p:spPr>
        <p:txBody>
          <a:bodyPr>
            <a:spAutoFit/>
          </a:bodyPr>
          <a:lstStyle/>
          <a:p>
            <a:r>
              <a:rPr lang="de-DE" sz="2000"/>
              <a:t>-</a:t>
            </a:r>
            <a:endParaRPr lang="de-DE" sz="1600"/>
          </a:p>
        </p:txBody>
      </p:sp>
      <p:sp>
        <p:nvSpPr>
          <p:cNvPr id="49172" name="Text Box 20"/>
          <p:cNvSpPr txBox="1">
            <a:spLocks noChangeArrowheads="1"/>
          </p:cNvSpPr>
          <p:nvPr/>
        </p:nvSpPr>
        <p:spPr bwMode="auto">
          <a:xfrm>
            <a:off x="6629400" y="4419600"/>
            <a:ext cx="1066800" cy="304800"/>
          </a:xfrm>
          <a:prstGeom prst="rect">
            <a:avLst/>
          </a:prstGeom>
          <a:noFill/>
          <a:ln w="9525">
            <a:noFill/>
            <a:miter lim="800000"/>
            <a:headEnd/>
            <a:tailEnd/>
          </a:ln>
          <a:effectLst/>
        </p:spPr>
        <p:txBody>
          <a:bodyPr>
            <a:spAutoFit/>
          </a:bodyPr>
          <a:lstStyle/>
          <a:p>
            <a:r>
              <a:rPr lang="de-DE" b="0"/>
              <a:t>Aufwand</a:t>
            </a:r>
            <a:endParaRPr lang="de-DE"/>
          </a:p>
        </p:txBody>
      </p:sp>
      <p:sp>
        <p:nvSpPr>
          <p:cNvPr id="49173" name="Text Box 21"/>
          <p:cNvSpPr txBox="1">
            <a:spLocks noChangeArrowheads="1"/>
          </p:cNvSpPr>
          <p:nvPr/>
        </p:nvSpPr>
        <p:spPr bwMode="auto">
          <a:xfrm>
            <a:off x="7848600" y="2971800"/>
            <a:ext cx="609600" cy="304800"/>
          </a:xfrm>
          <a:prstGeom prst="rect">
            <a:avLst/>
          </a:prstGeom>
          <a:noFill/>
          <a:ln w="9525">
            <a:noFill/>
            <a:miter lim="800000"/>
            <a:headEnd/>
            <a:tailEnd/>
          </a:ln>
          <a:effectLst/>
        </p:spPr>
        <p:txBody>
          <a:bodyPr>
            <a:spAutoFit/>
          </a:bodyPr>
          <a:lstStyle/>
          <a:p>
            <a:r>
              <a:rPr lang="de-DE"/>
              <a:t>G1</a:t>
            </a:r>
            <a:endParaRPr lang="de-DE" sz="1600"/>
          </a:p>
        </p:txBody>
      </p:sp>
      <p:sp>
        <p:nvSpPr>
          <p:cNvPr id="49175" name="Line 23"/>
          <p:cNvSpPr>
            <a:spLocks noChangeShapeType="1"/>
          </p:cNvSpPr>
          <p:nvPr/>
        </p:nvSpPr>
        <p:spPr bwMode="auto">
          <a:xfrm flipV="1">
            <a:off x="2743200" y="838200"/>
            <a:ext cx="0" cy="1981200"/>
          </a:xfrm>
          <a:prstGeom prst="line">
            <a:avLst/>
          </a:prstGeom>
          <a:noFill/>
          <a:ln w="28575">
            <a:solidFill>
              <a:srgbClr val="FF0000"/>
            </a:solidFill>
            <a:round/>
            <a:headEnd type="triangle" w="med" len="med"/>
            <a:tailEnd/>
          </a:ln>
          <a:effectLst/>
        </p:spPr>
        <p:txBody>
          <a:bodyPr>
            <a:spAutoFit/>
          </a:bodyPr>
          <a:lstStyle/>
          <a:p>
            <a:endParaRPr lang="de-DE"/>
          </a:p>
        </p:txBody>
      </p:sp>
      <p:sp>
        <p:nvSpPr>
          <p:cNvPr id="49176" name="Line 24"/>
          <p:cNvSpPr>
            <a:spLocks noChangeShapeType="1"/>
          </p:cNvSpPr>
          <p:nvPr/>
        </p:nvSpPr>
        <p:spPr bwMode="auto">
          <a:xfrm>
            <a:off x="5562600" y="3352800"/>
            <a:ext cx="533400" cy="0"/>
          </a:xfrm>
          <a:prstGeom prst="line">
            <a:avLst/>
          </a:prstGeom>
          <a:noFill/>
          <a:ln w="76200">
            <a:solidFill>
              <a:schemeClr val="tx1"/>
            </a:solidFill>
            <a:round/>
            <a:headEnd/>
            <a:tailEnd type="triangle" w="med" len="med"/>
          </a:ln>
          <a:effectLst/>
        </p:spPr>
        <p:txBody>
          <a:bodyPr/>
          <a:lstStyle/>
          <a:p>
            <a:endParaRPr lang="de-DE"/>
          </a:p>
        </p:txBody>
      </p:sp>
      <p:sp>
        <p:nvSpPr>
          <p:cNvPr id="49177" name="Line 25"/>
          <p:cNvSpPr>
            <a:spLocks noChangeShapeType="1"/>
          </p:cNvSpPr>
          <p:nvPr/>
        </p:nvSpPr>
        <p:spPr bwMode="auto">
          <a:xfrm>
            <a:off x="4343400" y="4267200"/>
            <a:ext cx="0" cy="533400"/>
          </a:xfrm>
          <a:prstGeom prst="line">
            <a:avLst/>
          </a:prstGeom>
          <a:noFill/>
          <a:ln w="38100">
            <a:solidFill>
              <a:srgbClr val="000080"/>
            </a:solidFill>
            <a:round/>
            <a:headEnd/>
            <a:tailEnd/>
          </a:ln>
          <a:effectLst/>
        </p:spPr>
        <p:txBody>
          <a:bodyPr>
            <a:spAutoFit/>
          </a:bodyPr>
          <a:lstStyle/>
          <a:p>
            <a:endParaRPr lang="de-DE"/>
          </a:p>
        </p:txBody>
      </p:sp>
      <p:sp>
        <p:nvSpPr>
          <p:cNvPr id="49178" name="Line 26"/>
          <p:cNvSpPr>
            <a:spLocks noChangeShapeType="1"/>
          </p:cNvSpPr>
          <p:nvPr/>
        </p:nvSpPr>
        <p:spPr bwMode="auto">
          <a:xfrm flipV="1">
            <a:off x="4343400" y="4800600"/>
            <a:ext cx="1219200" cy="0"/>
          </a:xfrm>
          <a:prstGeom prst="line">
            <a:avLst/>
          </a:prstGeom>
          <a:noFill/>
          <a:ln w="38100">
            <a:solidFill>
              <a:srgbClr val="000080"/>
            </a:solidFill>
            <a:round/>
            <a:headEnd/>
            <a:tailEnd type="triangle" w="med" len="med"/>
          </a:ln>
          <a:effectLst/>
        </p:spPr>
        <p:txBody>
          <a:bodyPr>
            <a:spAutoFit/>
          </a:bodyPr>
          <a:lstStyle/>
          <a:p>
            <a:endParaRPr lang="de-DE"/>
          </a:p>
        </p:txBody>
      </p:sp>
      <p:sp>
        <p:nvSpPr>
          <p:cNvPr id="49179" name="Line 27"/>
          <p:cNvSpPr>
            <a:spLocks noChangeShapeType="1"/>
          </p:cNvSpPr>
          <p:nvPr/>
        </p:nvSpPr>
        <p:spPr bwMode="auto">
          <a:xfrm>
            <a:off x="7696200" y="3505200"/>
            <a:ext cx="0" cy="1295400"/>
          </a:xfrm>
          <a:prstGeom prst="line">
            <a:avLst/>
          </a:prstGeom>
          <a:noFill/>
          <a:ln w="38100">
            <a:solidFill>
              <a:srgbClr val="000080"/>
            </a:solidFill>
            <a:round/>
            <a:headEnd type="triangle" w="med" len="med"/>
            <a:tailEnd/>
          </a:ln>
          <a:effectLst/>
        </p:spPr>
        <p:txBody>
          <a:bodyPr>
            <a:spAutoFit/>
          </a:bodyPr>
          <a:lstStyle/>
          <a:p>
            <a:endParaRPr lang="de-DE"/>
          </a:p>
        </p:txBody>
      </p:sp>
      <p:sp>
        <p:nvSpPr>
          <p:cNvPr id="49180" name="Oval 28"/>
          <p:cNvSpPr>
            <a:spLocks noChangeArrowheads="1"/>
          </p:cNvSpPr>
          <p:nvPr/>
        </p:nvSpPr>
        <p:spPr bwMode="auto">
          <a:xfrm>
            <a:off x="7543800" y="3200400"/>
            <a:ext cx="304800" cy="304800"/>
          </a:xfrm>
          <a:prstGeom prst="ellipse">
            <a:avLst/>
          </a:prstGeom>
          <a:solidFill>
            <a:srgbClr val="FFFF99"/>
          </a:solidFill>
          <a:ln w="19050">
            <a:solidFill>
              <a:schemeClr val="tx1"/>
            </a:solidFill>
            <a:round/>
            <a:headEnd/>
            <a:tailEnd/>
          </a:ln>
          <a:effectLst/>
        </p:spPr>
        <p:txBody>
          <a:bodyPr wrap="none" anchor="ctr">
            <a:spAutoFit/>
          </a:bodyPr>
          <a:lstStyle/>
          <a:p>
            <a:endParaRPr lang="de-DE"/>
          </a:p>
        </p:txBody>
      </p:sp>
      <p:sp>
        <p:nvSpPr>
          <p:cNvPr id="49181" name="Line 29"/>
          <p:cNvSpPr>
            <a:spLocks noChangeShapeType="1"/>
          </p:cNvSpPr>
          <p:nvPr/>
        </p:nvSpPr>
        <p:spPr bwMode="auto">
          <a:xfrm>
            <a:off x="7848600" y="3352800"/>
            <a:ext cx="457200" cy="0"/>
          </a:xfrm>
          <a:prstGeom prst="line">
            <a:avLst/>
          </a:prstGeom>
          <a:noFill/>
          <a:ln w="38100">
            <a:solidFill>
              <a:srgbClr val="008000"/>
            </a:solidFill>
            <a:round/>
            <a:headEnd/>
            <a:tailEnd type="triangle" w="med" len="med"/>
          </a:ln>
          <a:effectLst/>
        </p:spPr>
        <p:txBody>
          <a:bodyPr/>
          <a:lstStyle/>
          <a:p>
            <a:endParaRPr lang="de-DE"/>
          </a:p>
        </p:txBody>
      </p:sp>
      <p:sp>
        <p:nvSpPr>
          <p:cNvPr id="49182" name="Rectangle 30"/>
          <p:cNvSpPr>
            <a:spLocks noChangeArrowheads="1"/>
          </p:cNvSpPr>
          <p:nvPr/>
        </p:nvSpPr>
        <p:spPr bwMode="auto">
          <a:xfrm>
            <a:off x="6096000" y="3048000"/>
            <a:ext cx="685800" cy="609600"/>
          </a:xfrm>
          <a:prstGeom prst="rect">
            <a:avLst/>
          </a:prstGeom>
          <a:solidFill>
            <a:srgbClr val="EFEFEF"/>
          </a:solidFill>
          <a:ln w="19050">
            <a:solidFill>
              <a:schemeClr val="tx1"/>
            </a:solidFill>
            <a:miter lim="800000"/>
            <a:headEnd/>
            <a:tailEnd/>
          </a:ln>
          <a:effectLst/>
        </p:spPr>
        <p:txBody>
          <a:bodyPr wrap="none" anchor="ctr">
            <a:spAutoFit/>
          </a:bodyPr>
          <a:lstStyle/>
          <a:p>
            <a:endParaRPr lang="de-DE"/>
          </a:p>
        </p:txBody>
      </p:sp>
      <p:sp>
        <p:nvSpPr>
          <p:cNvPr id="49183" name="Line 31"/>
          <p:cNvSpPr>
            <a:spLocks noChangeShapeType="1"/>
          </p:cNvSpPr>
          <p:nvPr/>
        </p:nvSpPr>
        <p:spPr bwMode="auto">
          <a:xfrm flipV="1">
            <a:off x="6096000" y="3048000"/>
            <a:ext cx="685800" cy="609600"/>
          </a:xfrm>
          <a:prstGeom prst="line">
            <a:avLst/>
          </a:prstGeom>
          <a:noFill/>
          <a:ln w="19050">
            <a:solidFill>
              <a:schemeClr val="tx1"/>
            </a:solidFill>
            <a:round/>
            <a:headEnd/>
            <a:tailEnd/>
          </a:ln>
          <a:effectLst/>
        </p:spPr>
        <p:txBody>
          <a:bodyPr wrap="none" anchor="ctr">
            <a:spAutoFit/>
          </a:bodyPr>
          <a:lstStyle/>
          <a:p>
            <a:endParaRPr lang="de-DE"/>
          </a:p>
        </p:txBody>
      </p:sp>
      <p:sp>
        <p:nvSpPr>
          <p:cNvPr id="49184" name="Line 32"/>
          <p:cNvSpPr>
            <a:spLocks noChangeShapeType="1"/>
          </p:cNvSpPr>
          <p:nvPr/>
        </p:nvSpPr>
        <p:spPr bwMode="auto">
          <a:xfrm>
            <a:off x="6781800" y="3352800"/>
            <a:ext cx="762000" cy="0"/>
          </a:xfrm>
          <a:prstGeom prst="line">
            <a:avLst/>
          </a:prstGeom>
          <a:noFill/>
          <a:ln w="76200">
            <a:solidFill>
              <a:schemeClr val="tx1"/>
            </a:solidFill>
            <a:round/>
            <a:headEnd/>
            <a:tailEnd type="triangle" w="med" len="med"/>
          </a:ln>
          <a:effectLst/>
        </p:spPr>
        <p:txBody>
          <a:bodyPr/>
          <a:lstStyle/>
          <a:p>
            <a:endParaRPr lang="de-DE"/>
          </a:p>
        </p:txBody>
      </p:sp>
      <p:sp>
        <p:nvSpPr>
          <p:cNvPr id="49185" name="Text Box 33"/>
          <p:cNvSpPr txBox="1">
            <a:spLocks noChangeArrowheads="1"/>
          </p:cNvSpPr>
          <p:nvPr/>
        </p:nvSpPr>
        <p:spPr bwMode="auto">
          <a:xfrm>
            <a:off x="6781800" y="3505200"/>
            <a:ext cx="990600" cy="304800"/>
          </a:xfrm>
          <a:prstGeom prst="rect">
            <a:avLst/>
          </a:prstGeom>
          <a:noFill/>
          <a:ln w="9525">
            <a:noFill/>
            <a:miter lim="800000"/>
            <a:headEnd/>
            <a:tailEnd/>
          </a:ln>
          <a:effectLst/>
        </p:spPr>
        <p:txBody>
          <a:bodyPr>
            <a:spAutoFit/>
          </a:bodyPr>
          <a:lstStyle/>
          <a:p>
            <a:r>
              <a:rPr lang="de-DE" b="0"/>
              <a:t>Ertrag </a:t>
            </a:r>
          </a:p>
        </p:txBody>
      </p:sp>
      <p:sp>
        <p:nvSpPr>
          <p:cNvPr id="49187" name="Text Box 35"/>
          <p:cNvSpPr txBox="1">
            <a:spLocks noChangeArrowheads="1"/>
          </p:cNvSpPr>
          <p:nvPr/>
        </p:nvSpPr>
        <p:spPr bwMode="auto">
          <a:xfrm>
            <a:off x="6096000" y="2743200"/>
            <a:ext cx="838200" cy="304800"/>
          </a:xfrm>
          <a:prstGeom prst="rect">
            <a:avLst/>
          </a:prstGeom>
          <a:noFill/>
          <a:ln w="9525">
            <a:noFill/>
            <a:miter lim="800000"/>
            <a:headEnd/>
            <a:tailEnd/>
          </a:ln>
          <a:effectLst/>
        </p:spPr>
        <p:txBody>
          <a:bodyPr>
            <a:spAutoFit/>
          </a:bodyPr>
          <a:lstStyle/>
          <a:p>
            <a:r>
              <a:rPr lang="de-DE"/>
              <a:t>Markt</a:t>
            </a:r>
          </a:p>
        </p:txBody>
      </p:sp>
      <p:sp>
        <p:nvSpPr>
          <p:cNvPr id="49188" name="Line 36"/>
          <p:cNvSpPr>
            <a:spLocks noChangeShapeType="1"/>
          </p:cNvSpPr>
          <p:nvPr/>
        </p:nvSpPr>
        <p:spPr bwMode="auto">
          <a:xfrm flipV="1">
            <a:off x="8839200" y="762000"/>
            <a:ext cx="0" cy="2133600"/>
          </a:xfrm>
          <a:prstGeom prst="line">
            <a:avLst/>
          </a:prstGeom>
          <a:noFill/>
          <a:ln w="28575">
            <a:solidFill>
              <a:srgbClr val="FF0000"/>
            </a:solidFill>
            <a:round/>
            <a:headEnd type="triangle" w="med" len="med"/>
            <a:tailEnd/>
          </a:ln>
          <a:effectLst/>
        </p:spPr>
        <p:txBody>
          <a:bodyPr>
            <a:spAutoFit/>
          </a:bodyPr>
          <a:lstStyle/>
          <a:p>
            <a:endParaRPr lang="de-DE"/>
          </a:p>
        </p:txBody>
      </p:sp>
      <p:sp>
        <p:nvSpPr>
          <p:cNvPr id="49195" name="Oval 43"/>
          <p:cNvSpPr>
            <a:spLocks noChangeArrowheads="1"/>
          </p:cNvSpPr>
          <p:nvPr/>
        </p:nvSpPr>
        <p:spPr bwMode="auto">
          <a:xfrm>
            <a:off x="2590800" y="3886200"/>
            <a:ext cx="152400" cy="152400"/>
          </a:xfrm>
          <a:prstGeom prst="ellipse">
            <a:avLst/>
          </a:prstGeom>
          <a:solidFill>
            <a:srgbClr val="C0C0C0"/>
          </a:solidFill>
          <a:ln w="19050">
            <a:solidFill>
              <a:schemeClr val="tx1"/>
            </a:solidFill>
            <a:round/>
            <a:headEnd/>
            <a:tailEnd/>
          </a:ln>
          <a:effectLst/>
        </p:spPr>
        <p:txBody>
          <a:bodyPr wrap="none" anchor="ctr">
            <a:spAutoFit/>
          </a:bodyPr>
          <a:lstStyle/>
          <a:p>
            <a:endParaRPr lang="de-DE"/>
          </a:p>
        </p:txBody>
      </p:sp>
      <p:sp>
        <p:nvSpPr>
          <p:cNvPr id="49196" name="Line 44"/>
          <p:cNvSpPr>
            <a:spLocks noChangeShapeType="1"/>
          </p:cNvSpPr>
          <p:nvPr/>
        </p:nvSpPr>
        <p:spPr bwMode="auto">
          <a:xfrm>
            <a:off x="2667000" y="4038600"/>
            <a:ext cx="0" cy="1295400"/>
          </a:xfrm>
          <a:prstGeom prst="line">
            <a:avLst/>
          </a:prstGeom>
          <a:noFill/>
          <a:ln w="38100">
            <a:solidFill>
              <a:srgbClr val="0000FF"/>
            </a:solidFill>
            <a:round/>
            <a:headEnd/>
            <a:tailEnd type="triangle" w="med" len="med"/>
          </a:ln>
          <a:effectLst/>
        </p:spPr>
        <p:txBody>
          <a:bodyPr>
            <a:spAutoFit/>
          </a:bodyPr>
          <a:lstStyle/>
          <a:p>
            <a:endParaRPr lang="de-DE"/>
          </a:p>
        </p:txBody>
      </p:sp>
      <p:sp>
        <p:nvSpPr>
          <p:cNvPr id="49197" name="Oval 45"/>
          <p:cNvSpPr>
            <a:spLocks noChangeArrowheads="1"/>
          </p:cNvSpPr>
          <p:nvPr/>
        </p:nvSpPr>
        <p:spPr bwMode="auto">
          <a:xfrm>
            <a:off x="8305800" y="3200400"/>
            <a:ext cx="304800" cy="304800"/>
          </a:xfrm>
          <a:prstGeom prst="ellipse">
            <a:avLst/>
          </a:prstGeom>
          <a:solidFill>
            <a:srgbClr val="FFFF99"/>
          </a:solidFill>
          <a:ln w="19050">
            <a:solidFill>
              <a:schemeClr val="tx1"/>
            </a:solidFill>
            <a:round/>
            <a:headEnd/>
            <a:tailEnd/>
          </a:ln>
          <a:effectLst/>
        </p:spPr>
        <p:txBody>
          <a:bodyPr wrap="none" anchor="ctr">
            <a:spAutoFit/>
          </a:bodyPr>
          <a:lstStyle/>
          <a:p>
            <a:endParaRPr lang="de-DE"/>
          </a:p>
        </p:txBody>
      </p:sp>
      <p:sp>
        <p:nvSpPr>
          <p:cNvPr id="49198" name="Line 46"/>
          <p:cNvSpPr>
            <a:spLocks noChangeShapeType="1"/>
          </p:cNvSpPr>
          <p:nvPr/>
        </p:nvSpPr>
        <p:spPr bwMode="auto">
          <a:xfrm>
            <a:off x="8610600" y="3352800"/>
            <a:ext cx="457200" cy="0"/>
          </a:xfrm>
          <a:prstGeom prst="line">
            <a:avLst/>
          </a:prstGeom>
          <a:noFill/>
          <a:ln w="38100">
            <a:solidFill>
              <a:srgbClr val="008000"/>
            </a:solidFill>
            <a:round/>
            <a:headEnd/>
            <a:tailEnd type="triangle" w="med" len="med"/>
          </a:ln>
          <a:effectLst/>
        </p:spPr>
        <p:txBody>
          <a:bodyPr/>
          <a:lstStyle/>
          <a:p>
            <a:endParaRPr lang="de-DE"/>
          </a:p>
        </p:txBody>
      </p:sp>
      <p:sp>
        <p:nvSpPr>
          <p:cNvPr id="49199" name="Oval 47"/>
          <p:cNvSpPr>
            <a:spLocks noChangeArrowheads="1"/>
          </p:cNvSpPr>
          <p:nvPr/>
        </p:nvSpPr>
        <p:spPr bwMode="auto">
          <a:xfrm>
            <a:off x="2438400" y="5334000"/>
            <a:ext cx="457200" cy="457200"/>
          </a:xfrm>
          <a:prstGeom prst="ellipse">
            <a:avLst/>
          </a:prstGeom>
          <a:solidFill>
            <a:srgbClr val="CCFFFF"/>
          </a:solidFill>
          <a:ln w="19050">
            <a:solidFill>
              <a:schemeClr val="tx1"/>
            </a:solidFill>
            <a:round/>
            <a:headEnd/>
            <a:tailEnd/>
          </a:ln>
          <a:effectLst/>
        </p:spPr>
        <p:txBody>
          <a:bodyPr anchor="ctr">
            <a:spAutoFit/>
          </a:bodyPr>
          <a:lstStyle/>
          <a:p>
            <a:endParaRPr lang="de-DE"/>
          </a:p>
        </p:txBody>
      </p:sp>
      <p:sp>
        <p:nvSpPr>
          <p:cNvPr id="49200" name="Line 48"/>
          <p:cNvSpPr>
            <a:spLocks noChangeShapeType="1"/>
          </p:cNvSpPr>
          <p:nvPr/>
        </p:nvSpPr>
        <p:spPr bwMode="auto">
          <a:xfrm>
            <a:off x="838200" y="5638800"/>
            <a:ext cx="1600200" cy="0"/>
          </a:xfrm>
          <a:prstGeom prst="line">
            <a:avLst/>
          </a:prstGeom>
          <a:noFill/>
          <a:ln w="38100">
            <a:solidFill>
              <a:srgbClr val="FF0000"/>
            </a:solidFill>
            <a:round/>
            <a:headEnd/>
            <a:tailEnd type="triangle" w="med" len="med"/>
          </a:ln>
          <a:effectLst/>
        </p:spPr>
        <p:txBody>
          <a:bodyPr>
            <a:spAutoFit/>
          </a:bodyPr>
          <a:lstStyle/>
          <a:p>
            <a:endParaRPr lang="de-DE"/>
          </a:p>
        </p:txBody>
      </p:sp>
      <p:sp>
        <p:nvSpPr>
          <p:cNvPr id="49201" name="Text Box 49"/>
          <p:cNvSpPr txBox="1">
            <a:spLocks noChangeArrowheads="1"/>
          </p:cNvSpPr>
          <p:nvPr/>
        </p:nvSpPr>
        <p:spPr bwMode="auto">
          <a:xfrm>
            <a:off x="2514600" y="5410200"/>
            <a:ext cx="533400" cy="457200"/>
          </a:xfrm>
          <a:prstGeom prst="rect">
            <a:avLst/>
          </a:prstGeom>
          <a:noFill/>
          <a:ln w="9525">
            <a:noFill/>
            <a:miter lim="800000"/>
            <a:headEnd/>
            <a:tailEnd/>
          </a:ln>
          <a:effectLst/>
        </p:spPr>
        <p:txBody>
          <a:bodyPr>
            <a:spAutoFit/>
          </a:bodyPr>
          <a:lstStyle/>
          <a:p>
            <a:pPr eaLnBrk="1" hangingPunct="1"/>
            <a:r>
              <a:rPr lang="de-DE" sz="2400"/>
              <a:t>*</a:t>
            </a:r>
            <a:endParaRPr lang="de-DE" sz="2400">
              <a:latin typeface="Times New Roman" pitchFamily="18" charset="0"/>
            </a:endParaRPr>
          </a:p>
        </p:txBody>
      </p:sp>
      <p:sp>
        <p:nvSpPr>
          <p:cNvPr id="49202" name="Text Box 50"/>
          <p:cNvSpPr txBox="1">
            <a:spLocks noChangeArrowheads="1"/>
          </p:cNvSpPr>
          <p:nvPr/>
        </p:nvSpPr>
        <p:spPr bwMode="auto">
          <a:xfrm>
            <a:off x="914400" y="5257800"/>
            <a:ext cx="1676400" cy="354013"/>
          </a:xfrm>
          <a:prstGeom prst="rect">
            <a:avLst/>
          </a:prstGeom>
          <a:noFill/>
          <a:ln w="12700">
            <a:noFill/>
            <a:miter lim="800000"/>
            <a:headEnd/>
            <a:tailEnd/>
          </a:ln>
          <a:effectLst/>
        </p:spPr>
        <p:txBody>
          <a:bodyPr anchor="ctr"/>
          <a:lstStyle/>
          <a:p>
            <a:r>
              <a:rPr lang="de-DE"/>
              <a:t>Zinssatz i </a:t>
            </a:r>
            <a:r>
              <a:rPr lang="de-DE" b="0"/>
              <a:t>[%/a]</a:t>
            </a:r>
            <a:endParaRPr lang="de-DE" sz="1600"/>
          </a:p>
        </p:txBody>
      </p:sp>
      <p:sp>
        <p:nvSpPr>
          <p:cNvPr id="49203" name="Line 51"/>
          <p:cNvSpPr>
            <a:spLocks noChangeShapeType="1"/>
          </p:cNvSpPr>
          <p:nvPr/>
        </p:nvSpPr>
        <p:spPr bwMode="auto">
          <a:xfrm>
            <a:off x="2895600" y="5562600"/>
            <a:ext cx="5562600" cy="0"/>
          </a:xfrm>
          <a:prstGeom prst="line">
            <a:avLst/>
          </a:prstGeom>
          <a:noFill/>
          <a:ln w="38100">
            <a:solidFill>
              <a:srgbClr val="0000FF"/>
            </a:solidFill>
            <a:round/>
            <a:headEnd/>
            <a:tailEnd/>
          </a:ln>
          <a:effectLst/>
        </p:spPr>
        <p:txBody>
          <a:bodyPr>
            <a:spAutoFit/>
          </a:bodyPr>
          <a:lstStyle/>
          <a:p>
            <a:endParaRPr lang="de-DE"/>
          </a:p>
        </p:txBody>
      </p:sp>
      <p:sp>
        <p:nvSpPr>
          <p:cNvPr id="49204" name="Oval 52"/>
          <p:cNvSpPr>
            <a:spLocks noChangeArrowheads="1"/>
          </p:cNvSpPr>
          <p:nvPr/>
        </p:nvSpPr>
        <p:spPr bwMode="auto">
          <a:xfrm>
            <a:off x="5562600" y="4648200"/>
            <a:ext cx="304800" cy="304800"/>
          </a:xfrm>
          <a:prstGeom prst="ellipse">
            <a:avLst/>
          </a:prstGeom>
          <a:solidFill>
            <a:srgbClr val="EFEFEF"/>
          </a:solidFill>
          <a:ln w="19050">
            <a:solidFill>
              <a:schemeClr val="tx1"/>
            </a:solidFill>
            <a:round/>
            <a:headEnd/>
            <a:tailEnd/>
          </a:ln>
          <a:effectLst/>
        </p:spPr>
        <p:txBody>
          <a:bodyPr wrap="none" anchor="ctr">
            <a:spAutoFit/>
          </a:bodyPr>
          <a:lstStyle/>
          <a:p>
            <a:endParaRPr lang="de-DE"/>
          </a:p>
        </p:txBody>
      </p:sp>
      <p:sp>
        <p:nvSpPr>
          <p:cNvPr id="49205" name="Line 53"/>
          <p:cNvSpPr>
            <a:spLocks noChangeShapeType="1"/>
          </p:cNvSpPr>
          <p:nvPr/>
        </p:nvSpPr>
        <p:spPr bwMode="auto">
          <a:xfrm flipV="1">
            <a:off x="5715000" y="4953000"/>
            <a:ext cx="0" cy="609600"/>
          </a:xfrm>
          <a:prstGeom prst="line">
            <a:avLst/>
          </a:prstGeom>
          <a:noFill/>
          <a:ln w="38100">
            <a:solidFill>
              <a:srgbClr val="0000FF"/>
            </a:solidFill>
            <a:round/>
            <a:headEnd/>
            <a:tailEnd type="triangle" w="med" len="med"/>
          </a:ln>
          <a:effectLst/>
        </p:spPr>
        <p:txBody>
          <a:bodyPr>
            <a:spAutoFit/>
          </a:bodyPr>
          <a:lstStyle/>
          <a:p>
            <a:endParaRPr lang="de-DE"/>
          </a:p>
        </p:txBody>
      </p:sp>
      <p:sp>
        <p:nvSpPr>
          <p:cNvPr id="49206" name="Oval 54"/>
          <p:cNvSpPr>
            <a:spLocks noChangeArrowheads="1"/>
          </p:cNvSpPr>
          <p:nvPr/>
        </p:nvSpPr>
        <p:spPr bwMode="auto">
          <a:xfrm>
            <a:off x="5638800" y="5486400"/>
            <a:ext cx="152400" cy="152400"/>
          </a:xfrm>
          <a:prstGeom prst="ellipse">
            <a:avLst/>
          </a:prstGeom>
          <a:solidFill>
            <a:srgbClr val="C0C0C0"/>
          </a:solidFill>
          <a:ln w="19050">
            <a:solidFill>
              <a:schemeClr val="tx1"/>
            </a:solidFill>
            <a:round/>
            <a:headEnd/>
            <a:tailEnd/>
          </a:ln>
          <a:effectLst/>
        </p:spPr>
        <p:txBody>
          <a:bodyPr wrap="none" anchor="ctr">
            <a:spAutoFit/>
          </a:bodyPr>
          <a:lstStyle/>
          <a:p>
            <a:endParaRPr lang="de-DE"/>
          </a:p>
        </p:txBody>
      </p:sp>
      <p:sp>
        <p:nvSpPr>
          <p:cNvPr id="49207" name="Text Box 55"/>
          <p:cNvSpPr txBox="1">
            <a:spLocks noChangeArrowheads="1"/>
          </p:cNvSpPr>
          <p:nvPr/>
        </p:nvSpPr>
        <p:spPr bwMode="auto">
          <a:xfrm>
            <a:off x="5334000" y="4953000"/>
            <a:ext cx="457200" cy="336550"/>
          </a:xfrm>
          <a:prstGeom prst="rect">
            <a:avLst/>
          </a:prstGeom>
          <a:noFill/>
          <a:ln w="9525">
            <a:noFill/>
            <a:miter lim="800000"/>
            <a:headEnd/>
            <a:tailEnd/>
          </a:ln>
          <a:effectLst/>
        </p:spPr>
        <p:txBody>
          <a:bodyPr>
            <a:spAutoFit/>
          </a:bodyPr>
          <a:lstStyle/>
          <a:p>
            <a:r>
              <a:rPr lang="de-DE" sz="1600"/>
              <a:t>+</a:t>
            </a:r>
          </a:p>
        </p:txBody>
      </p:sp>
      <p:sp>
        <p:nvSpPr>
          <p:cNvPr id="49208" name="Text Box 56"/>
          <p:cNvSpPr txBox="1">
            <a:spLocks noChangeArrowheads="1"/>
          </p:cNvSpPr>
          <p:nvPr/>
        </p:nvSpPr>
        <p:spPr bwMode="auto">
          <a:xfrm>
            <a:off x="5105400" y="4495800"/>
            <a:ext cx="457200" cy="336550"/>
          </a:xfrm>
          <a:prstGeom prst="rect">
            <a:avLst/>
          </a:prstGeom>
          <a:noFill/>
          <a:ln w="9525">
            <a:noFill/>
            <a:miter lim="800000"/>
            <a:headEnd/>
            <a:tailEnd/>
          </a:ln>
          <a:effectLst/>
        </p:spPr>
        <p:txBody>
          <a:bodyPr>
            <a:spAutoFit/>
          </a:bodyPr>
          <a:lstStyle/>
          <a:p>
            <a:r>
              <a:rPr lang="de-DE" sz="1600"/>
              <a:t>+</a:t>
            </a:r>
          </a:p>
        </p:txBody>
      </p:sp>
      <p:sp>
        <p:nvSpPr>
          <p:cNvPr id="49209" name="Line 57"/>
          <p:cNvSpPr>
            <a:spLocks noChangeShapeType="1"/>
          </p:cNvSpPr>
          <p:nvPr/>
        </p:nvSpPr>
        <p:spPr bwMode="auto">
          <a:xfrm flipV="1">
            <a:off x="5867400" y="4800600"/>
            <a:ext cx="1828800" cy="0"/>
          </a:xfrm>
          <a:prstGeom prst="line">
            <a:avLst/>
          </a:prstGeom>
          <a:noFill/>
          <a:ln w="38100">
            <a:solidFill>
              <a:srgbClr val="000080"/>
            </a:solidFill>
            <a:round/>
            <a:headEnd/>
            <a:tailEnd/>
          </a:ln>
          <a:effectLst/>
        </p:spPr>
        <p:txBody>
          <a:bodyPr>
            <a:spAutoFit/>
          </a:bodyPr>
          <a:lstStyle/>
          <a:p>
            <a:endParaRPr lang="de-DE"/>
          </a:p>
        </p:txBody>
      </p:sp>
      <p:sp>
        <p:nvSpPr>
          <p:cNvPr id="49210" name="Line 58"/>
          <p:cNvSpPr>
            <a:spLocks noChangeShapeType="1"/>
          </p:cNvSpPr>
          <p:nvPr/>
        </p:nvSpPr>
        <p:spPr bwMode="auto">
          <a:xfrm flipV="1">
            <a:off x="8458200" y="3505200"/>
            <a:ext cx="0" cy="2057400"/>
          </a:xfrm>
          <a:prstGeom prst="line">
            <a:avLst/>
          </a:prstGeom>
          <a:noFill/>
          <a:ln w="38100">
            <a:solidFill>
              <a:srgbClr val="0000FF"/>
            </a:solidFill>
            <a:round/>
            <a:headEnd/>
            <a:tailEnd type="triangle" w="med" len="med"/>
          </a:ln>
          <a:effectLst/>
        </p:spPr>
        <p:txBody>
          <a:bodyPr>
            <a:spAutoFit/>
          </a:bodyPr>
          <a:lstStyle/>
          <a:p>
            <a:endParaRPr lang="de-DE"/>
          </a:p>
        </p:txBody>
      </p:sp>
      <p:sp>
        <p:nvSpPr>
          <p:cNvPr id="49211" name="Text Box 59"/>
          <p:cNvSpPr txBox="1">
            <a:spLocks noChangeArrowheads="1"/>
          </p:cNvSpPr>
          <p:nvPr/>
        </p:nvSpPr>
        <p:spPr bwMode="auto">
          <a:xfrm>
            <a:off x="8001000" y="3429000"/>
            <a:ext cx="457200" cy="336550"/>
          </a:xfrm>
          <a:prstGeom prst="rect">
            <a:avLst/>
          </a:prstGeom>
          <a:noFill/>
          <a:ln w="9525">
            <a:noFill/>
            <a:miter lim="800000"/>
            <a:headEnd/>
            <a:tailEnd/>
          </a:ln>
          <a:effectLst/>
        </p:spPr>
        <p:txBody>
          <a:bodyPr>
            <a:spAutoFit/>
          </a:bodyPr>
          <a:lstStyle/>
          <a:p>
            <a:r>
              <a:rPr lang="de-DE" sz="1600"/>
              <a:t>+</a:t>
            </a:r>
          </a:p>
        </p:txBody>
      </p:sp>
      <p:sp>
        <p:nvSpPr>
          <p:cNvPr id="49212" name="Text Box 60"/>
          <p:cNvSpPr txBox="1">
            <a:spLocks noChangeArrowheads="1"/>
          </p:cNvSpPr>
          <p:nvPr/>
        </p:nvSpPr>
        <p:spPr bwMode="auto">
          <a:xfrm>
            <a:off x="8534400" y="3581400"/>
            <a:ext cx="457200" cy="336550"/>
          </a:xfrm>
          <a:prstGeom prst="rect">
            <a:avLst/>
          </a:prstGeom>
          <a:noFill/>
          <a:ln w="9525">
            <a:noFill/>
            <a:miter lim="800000"/>
            <a:headEnd/>
            <a:tailEnd/>
          </a:ln>
          <a:effectLst/>
        </p:spPr>
        <p:txBody>
          <a:bodyPr>
            <a:spAutoFit/>
          </a:bodyPr>
          <a:lstStyle/>
          <a:p>
            <a:r>
              <a:rPr lang="de-DE" sz="1600"/>
              <a:t>+</a:t>
            </a:r>
          </a:p>
        </p:txBody>
      </p:sp>
      <p:sp>
        <p:nvSpPr>
          <p:cNvPr id="49213" name="Text Box 61"/>
          <p:cNvSpPr txBox="1">
            <a:spLocks noChangeArrowheads="1"/>
          </p:cNvSpPr>
          <p:nvPr/>
        </p:nvSpPr>
        <p:spPr bwMode="auto">
          <a:xfrm>
            <a:off x="8534400" y="2971800"/>
            <a:ext cx="609600" cy="304800"/>
          </a:xfrm>
          <a:prstGeom prst="rect">
            <a:avLst/>
          </a:prstGeom>
          <a:noFill/>
          <a:ln w="9525">
            <a:noFill/>
            <a:miter lim="800000"/>
            <a:headEnd/>
            <a:tailEnd/>
          </a:ln>
          <a:effectLst/>
        </p:spPr>
        <p:txBody>
          <a:bodyPr>
            <a:spAutoFit/>
          </a:bodyPr>
          <a:lstStyle/>
          <a:p>
            <a:r>
              <a:rPr lang="de-DE"/>
              <a:t>G2</a:t>
            </a:r>
            <a:endParaRPr lang="de-DE" sz="1600"/>
          </a:p>
        </p:txBody>
      </p:sp>
      <p:sp>
        <p:nvSpPr>
          <p:cNvPr id="49214" name="Text Box 62"/>
          <p:cNvSpPr txBox="1">
            <a:spLocks noChangeArrowheads="1"/>
          </p:cNvSpPr>
          <p:nvPr/>
        </p:nvSpPr>
        <p:spPr bwMode="auto">
          <a:xfrm>
            <a:off x="3276600" y="5562600"/>
            <a:ext cx="1981200" cy="304800"/>
          </a:xfrm>
          <a:prstGeom prst="rect">
            <a:avLst/>
          </a:prstGeom>
          <a:noFill/>
          <a:ln w="9525">
            <a:noFill/>
            <a:miter lim="800000"/>
            <a:headEnd/>
            <a:tailEnd/>
          </a:ln>
          <a:effectLst/>
        </p:spPr>
        <p:txBody>
          <a:bodyPr>
            <a:spAutoFit/>
          </a:bodyPr>
          <a:lstStyle/>
          <a:p>
            <a:r>
              <a:rPr lang="de-DE" b="0"/>
              <a:t>Fremdkapitalzinsen </a:t>
            </a:r>
            <a:r>
              <a:rPr lang="de-DE"/>
              <a:t>Z</a:t>
            </a:r>
          </a:p>
        </p:txBody>
      </p:sp>
      <p:sp>
        <p:nvSpPr>
          <p:cNvPr id="49215" name="Text Box 63"/>
          <p:cNvSpPr txBox="1">
            <a:spLocks noChangeArrowheads="1"/>
          </p:cNvSpPr>
          <p:nvPr/>
        </p:nvSpPr>
        <p:spPr bwMode="auto">
          <a:xfrm>
            <a:off x="762000" y="5943600"/>
            <a:ext cx="3810000" cy="354013"/>
          </a:xfrm>
          <a:prstGeom prst="rect">
            <a:avLst/>
          </a:prstGeom>
          <a:noFill/>
          <a:ln w="12700">
            <a:noFill/>
            <a:miter lim="800000"/>
            <a:headEnd/>
            <a:tailEnd/>
          </a:ln>
          <a:effectLst/>
        </p:spPr>
        <p:txBody>
          <a:bodyPr anchor="ctr"/>
          <a:lstStyle/>
          <a:p>
            <a:r>
              <a:rPr lang="de-DE"/>
              <a:t>dEK = </a:t>
            </a:r>
            <a:r>
              <a:rPr lang="de-DE" b="0"/>
              <a:t>durchschnittliches Eigenkapital [EUR]</a:t>
            </a:r>
            <a:endParaRPr lang="de-DE" sz="1600"/>
          </a:p>
        </p:txBody>
      </p:sp>
      <p:sp>
        <p:nvSpPr>
          <p:cNvPr id="49216" name="Text Box 64"/>
          <p:cNvSpPr txBox="1">
            <a:spLocks noChangeArrowheads="1"/>
          </p:cNvSpPr>
          <p:nvPr/>
        </p:nvSpPr>
        <p:spPr bwMode="auto">
          <a:xfrm>
            <a:off x="762000" y="6324600"/>
            <a:ext cx="3810000" cy="354013"/>
          </a:xfrm>
          <a:prstGeom prst="rect">
            <a:avLst/>
          </a:prstGeom>
          <a:noFill/>
          <a:ln w="12700">
            <a:noFill/>
            <a:miter lim="800000"/>
            <a:headEnd/>
            <a:tailEnd/>
          </a:ln>
          <a:effectLst/>
        </p:spPr>
        <p:txBody>
          <a:bodyPr anchor="ctr"/>
          <a:lstStyle/>
          <a:p>
            <a:r>
              <a:rPr lang="de-DE"/>
              <a:t>dFK = </a:t>
            </a:r>
            <a:r>
              <a:rPr lang="de-DE" b="0"/>
              <a:t>durchschnittliches Fremdkapital [EUR]</a:t>
            </a:r>
            <a:endParaRPr lang="de-DE" sz="1600"/>
          </a:p>
        </p:txBody>
      </p:sp>
      <p:sp>
        <p:nvSpPr>
          <p:cNvPr id="49217" name="Textfeld 30"/>
          <p:cNvSpPr txBox="1">
            <a:spLocks noChangeArrowheads="1"/>
          </p:cNvSpPr>
          <p:nvPr/>
        </p:nvSpPr>
        <p:spPr bwMode="auto">
          <a:xfrm>
            <a:off x="0" y="0"/>
            <a:ext cx="2971800" cy="517525"/>
          </a:xfrm>
          <a:prstGeom prst="rect">
            <a:avLst/>
          </a:prstGeom>
          <a:noFill/>
          <a:ln w="9525">
            <a:noFill/>
            <a:miter lim="800000"/>
            <a:headEnd/>
            <a:tailEnd/>
          </a:ln>
        </p:spPr>
        <p:txBody>
          <a:bodyPr>
            <a:spAutoFit/>
          </a:bodyPr>
          <a:lstStyle/>
          <a:p>
            <a:pPr eaLnBrk="1" hangingPunct="1"/>
            <a:r>
              <a:rPr lang="de-DE"/>
              <a:t>Zusammenhänge bei Rentabilitätsberechnungen</a:t>
            </a:r>
          </a:p>
        </p:txBody>
      </p:sp>
      <p:sp>
        <p:nvSpPr>
          <p:cNvPr id="49218" name="Line 66"/>
          <p:cNvSpPr>
            <a:spLocks noChangeShapeType="1"/>
          </p:cNvSpPr>
          <p:nvPr/>
        </p:nvSpPr>
        <p:spPr bwMode="auto">
          <a:xfrm flipH="1" flipV="1">
            <a:off x="2743200" y="838200"/>
            <a:ext cx="381000" cy="0"/>
          </a:xfrm>
          <a:prstGeom prst="line">
            <a:avLst/>
          </a:prstGeom>
          <a:noFill/>
          <a:ln w="28575">
            <a:solidFill>
              <a:srgbClr val="FF0000"/>
            </a:solidFill>
            <a:round/>
            <a:headEnd type="triangle" w="med" len="med"/>
            <a:tailEnd/>
          </a:ln>
          <a:effectLst/>
        </p:spPr>
        <p:txBody>
          <a:bodyPr>
            <a:spAutoFit/>
          </a:bodyPr>
          <a:lstStyle/>
          <a:p>
            <a:endParaRPr lang="de-DE"/>
          </a:p>
        </p:txBody>
      </p:sp>
      <p:sp>
        <p:nvSpPr>
          <p:cNvPr id="49219" name="Line 67"/>
          <p:cNvSpPr>
            <a:spLocks noChangeShapeType="1"/>
          </p:cNvSpPr>
          <p:nvPr/>
        </p:nvSpPr>
        <p:spPr bwMode="auto">
          <a:xfrm flipH="1" flipV="1">
            <a:off x="1143000" y="609600"/>
            <a:ext cx="1981200" cy="0"/>
          </a:xfrm>
          <a:prstGeom prst="line">
            <a:avLst/>
          </a:prstGeom>
          <a:noFill/>
          <a:ln w="28575">
            <a:solidFill>
              <a:srgbClr val="FF0000"/>
            </a:solidFill>
            <a:round/>
            <a:headEnd type="triangle" w="med" len="med"/>
            <a:tailEnd/>
          </a:ln>
          <a:effectLst/>
        </p:spPr>
        <p:txBody>
          <a:bodyPr>
            <a:spAutoFit/>
          </a:bodyPr>
          <a:lstStyle/>
          <a:p>
            <a:endParaRPr lang="de-DE"/>
          </a:p>
        </p:txBody>
      </p:sp>
      <p:sp>
        <p:nvSpPr>
          <p:cNvPr id="49220"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
        <p:nvSpPr>
          <p:cNvPr id="49221" name="Text Box 69"/>
          <p:cNvSpPr txBox="1">
            <a:spLocks noChangeArrowheads="1"/>
          </p:cNvSpPr>
          <p:nvPr/>
        </p:nvSpPr>
        <p:spPr bwMode="auto">
          <a:xfrm>
            <a:off x="4953000" y="5943600"/>
            <a:ext cx="3810000" cy="354013"/>
          </a:xfrm>
          <a:prstGeom prst="rect">
            <a:avLst/>
          </a:prstGeom>
          <a:noFill/>
          <a:ln w="12700">
            <a:noFill/>
            <a:miter lim="800000"/>
            <a:headEnd/>
            <a:tailEnd/>
          </a:ln>
          <a:effectLst/>
        </p:spPr>
        <p:txBody>
          <a:bodyPr anchor="ctr"/>
          <a:lstStyle/>
          <a:p>
            <a:r>
              <a:rPr lang="de-DE"/>
              <a:t>G1 = </a:t>
            </a:r>
            <a:r>
              <a:rPr lang="de-DE" b="0"/>
              <a:t>Gewinn (abzüglich FK-Zinsen)</a:t>
            </a:r>
            <a:endParaRPr lang="de-DE" sz="1600"/>
          </a:p>
        </p:txBody>
      </p:sp>
      <p:sp>
        <p:nvSpPr>
          <p:cNvPr id="49222" name="Text Box 70"/>
          <p:cNvSpPr txBox="1">
            <a:spLocks noChangeArrowheads="1"/>
          </p:cNvSpPr>
          <p:nvPr/>
        </p:nvSpPr>
        <p:spPr bwMode="auto">
          <a:xfrm>
            <a:off x="4953000" y="6248400"/>
            <a:ext cx="3810000" cy="354013"/>
          </a:xfrm>
          <a:prstGeom prst="rect">
            <a:avLst/>
          </a:prstGeom>
          <a:noFill/>
          <a:ln w="12700">
            <a:noFill/>
            <a:miter lim="800000"/>
            <a:headEnd/>
            <a:tailEnd/>
          </a:ln>
          <a:effectLst/>
        </p:spPr>
        <p:txBody>
          <a:bodyPr anchor="ctr"/>
          <a:lstStyle/>
          <a:p>
            <a:r>
              <a:rPr lang="de-DE"/>
              <a:t>G2 = </a:t>
            </a:r>
            <a:r>
              <a:rPr lang="de-DE" b="0"/>
              <a:t>Gewinn (plus FK-Zinsen)</a:t>
            </a:r>
            <a:endParaRPr lang="de-DE"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wipe(left)">
                                      <p:cBhvr>
                                        <p:cTn id="7" dur="500"/>
                                        <p:tgtEl>
                                          <p:spTgt spid="4915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9156"/>
                                        </p:tgtEl>
                                        <p:attrNameLst>
                                          <p:attrName>style.visibility</p:attrName>
                                        </p:attrNameLst>
                                      </p:cBhvr>
                                      <p:to>
                                        <p:strVal val="visible"/>
                                      </p:to>
                                    </p:set>
                                    <p:animEffect transition="in" filter="wipe(left)">
                                      <p:cBhvr>
                                        <p:cTn id="11" dur="500"/>
                                        <p:tgtEl>
                                          <p:spTgt spid="4915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9155"/>
                                        </p:tgtEl>
                                        <p:attrNameLst>
                                          <p:attrName>style.visibility</p:attrName>
                                        </p:attrNameLst>
                                      </p:cBhvr>
                                      <p:to>
                                        <p:strVal val="visible"/>
                                      </p:to>
                                    </p:set>
                                    <p:animEffect transition="in" filter="wipe(left)">
                                      <p:cBhvr>
                                        <p:cTn id="15" dur="500"/>
                                        <p:tgtEl>
                                          <p:spTgt spid="49155"/>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9157"/>
                                        </p:tgtEl>
                                        <p:attrNameLst>
                                          <p:attrName>style.visibility</p:attrName>
                                        </p:attrNameLst>
                                      </p:cBhvr>
                                      <p:to>
                                        <p:strVal val="visible"/>
                                      </p:to>
                                    </p:set>
                                    <p:animEffect transition="in" filter="wipe(up)">
                                      <p:cBhvr>
                                        <p:cTn id="19" dur="500"/>
                                        <p:tgtEl>
                                          <p:spTgt spid="4915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9158"/>
                                        </p:tgtEl>
                                        <p:attrNameLst>
                                          <p:attrName>style.visibility</p:attrName>
                                        </p:attrNameLst>
                                      </p:cBhvr>
                                      <p:to>
                                        <p:strVal val="visible"/>
                                      </p:to>
                                    </p:set>
                                    <p:animEffect transition="in" filter="wipe(left)">
                                      <p:cBhvr>
                                        <p:cTn id="23" dur="500"/>
                                        <p:tgtEl>
                                          <p:spTgt spid="4915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9159"/>
                                        </p:tgtEl>
                                        <p:attrNameLst>
                                          <p:attrName>style.visibility</p:attrName>
                                        </p:attrNameLst>
                                      </p:cBhvr>
                                      <p:to>
                                        <p:strVal val="visible"/>
                                      </p:to>
                                    </p:set>
                                    <p:animEffect transition="in" filter="wipe(left)">
                                      <p:cBhvr>
                                        <p:cTn id="27" dur="500"/>
                                        <p:tgtEl>
                                          <p:spTgt spid="49159"/>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49160"/>
                                        </p:tgtEl>
                                        <p:attrNameLst>
                                          <p:attrName>style.visibility</p:attrName>
                                        </p:attrNameLst>
                                      </p:cBhvr>
                                      <p:to>
                                        <p:strVal val="visible"/>
                                      </p:to>
                                    </p:set>
                                    <p:animEffect transition="in" filter="wipe(up)">
                                      <p:cBhvr>
                                        <p:cTn id="31" dur="500"/>
                                        <p:tgtEl>
                                          <p:spTgt spid="4916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49162"/>
                                        </p:tgtEl>
                                        <p:attrNameLst>
                                          <p:attrName>style.visibility</p:attrName>
                                        </p:attrNameLst>
                                      </p:cBhvr>
                                      <p:to>
                                        <p:strVal val="visible"/>
                                      </p:to>
                                    </p:set>
                                    <p:animEffect transition="in" filter="wipe(left)">
                                      <p:cBhvr>
                                        <p:cTn id="35" dur="500"/>
                                        <p:tgtEl>
                                          <p:spTgt spid="49162"/>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49161"/>
                                        </p:tgtEl>
                                        <p:attrNameLst>
                                          <p:attrName>style.visibility</p:attrName>
                                        </p:attrNameLst>
                                      </p:cBhvr>
                                      <p:to>
                                        <p:strVal val="visible"/>
                                      </p:to>
                                    </p:set>
                                    <p:animEffect transition="in" filter="wipe(up)">
                                      <p:cBhvr>
                                        <p:cTn id="39" dur="500"/>
                                        <p:tgtEl>
                                          <p:spTgt spid="49161"/>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49163"/>
                                        </p:tgtEl>
                                        <p:attrNameLst>
                                          <p:attrName>style.visibility</p:attrName>
                                        </p:attrNameLst>
                                      </p:cBhvr>
                                      <p:to>
                                        <p:strVal val="visible"/>
                                      </p:to>
                                    </p:set>
                                    <p:animEffect transition="in" filter="wipe(left)">
                                      <p:cBhvr>
                                        <p:cTn id="43" dur="500"/>
                                        <p:tgtEl>
                                          <p:spTgt spid="49163"/>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49164"/>
                                        </p:tgtEl>
                                        <p:attrNameLst>
                                          <p:attrName>style.visibility</p:attrName>
                                        </p:attrNameLst>
                                      </p:cBhvr>
                                      <p:to>
                                        <p:strVal val="visible"/>
                                      </p:to>
                                    </p:set>
                                    <p:animEffect transition="in" filter="wipe(left)">
                                      <p:cBhvr>
                                        <p:cTn id="47" dur="500"/>
                                        <p:tgtEl>
                                          <p:spTgt spid="49164"/>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49215"/>
                                        </p:tgtEl>
                                        <p:attrNameLst>
                                          <p:attrName>style.visibility</p:attrName>
                                        </p:attrNameLst>
                                      </p:cBhvr>
                                      <p:to>
                                        <p:strVal val="visible"/>
                                      </p:to>
                                    </p:set>
                                    <p:animEffect transition="in" filter="wipe(left)">
                                      <p:cBhvr>
                                        <p:cTn id="51" dur="500"/>
                                        <p:tgtEl>
                                          <p:spTgt spid="4921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49165"/>
                                        </p:tgtEl>
                                        <p:attrNameLst>
                                          <p:attrName>style.visibility</p:attrName>
                                        </p:attrNameLst>
                                      </p:cBhvr>
                                      <p:to>
                                        <p:strVal val="visible"/>
                                      </p:to>
                                    </p:set>
                                    <p:animEffect transition="in" filter="wipe(left)">
                                      <p:cBhvr>
                                        <p:cTn id="56" dur="500"/>
                                        <p:tgtEl>
                                          <p:spTgt spid="49165"/>
                                        </p:tgtEl>
                                      </p:cBhvr>
                                    </p:animEffect>
                                  </p:childTnLst>
                                </p:cTn>
                              </p:par>
                            </p:childTnLst>
                          </p:cTn>
                        </p:par>
                        <p:par>
                          <p:cTn id="57" fill="hold">
                            <p:stCondLst>
                              <p:cond delay="500"/>
                            </p:stCondLst>
                            <p:childTnLst>
                              <p:par>
                                <p:cTn id="58" presetID="22" presetClass="entr" presetSubtype="8" fill="hold" grpId="0" nodeType="afterEffect">
                                  <p:stCondLst>
                                    <p:cond delay="0"/>
                                  </p:stCondLst>
                                  <p:childTnLst>
                                    <p:set>
                                      <p:cBhvr>
                                        <p:cTn id="59" dur="1" fill="hold">
                                          <p:stCondLst>
                                            <p:cond delay="0"/>
                                          </p:stCondLst>
                                        </p:cTn>
                                        <p:tgtEl>
                                          <p:spTgt spid="49166"/>
                                        </p:tgtEl>
                                        <p:attrNameLst>
                                          <p:attrName>style.visibility</p:attrName>
                                        </p:attrNameLst>
                                      </p:cBhvr>
                                      <p:to>
                                        <p:strVal val="visible"/>
                                      </p:to>
                                    </p:set>
                                    <p:animEffect transition="in" filter="wipe(left)">
                                      <p:cBhvr>
                                        <p:cTn id="60" dur="500"/>
                                        <p:tgtEl>
                                          <p:spTgt spid="49166"/>
                                        </p:tgtEl>
                                      </p:cBhvr>
                                    </p:animEffect>
                                  </p:childTnLst>
                                </p:cTn>
                              </p:par>
                            </p:childTnLst>
                          </p:cTn>
                        </p:par>
                        <p:par>
                          <p:cTn id="61" fill="hold">
                            <p:stCondLst>
                              <p:cond delay="1000"/>
                            </p:stCondLst>
                            <p:childTnLst>
                              <p:par>
                                <p:cTn id="62" presetID="22" presetClass="entr" presetSubtype="8" fill="hold" grpId="0" nodeType="afterEffect">
                                  <p:stCondLst>
                                    <p:cond delay="0"/>
                                  </p:stCondLst>
                                  <p:childTnLst>
                                    <p:set>
                                      <p:cBhvr>
                                        <p:cTn id="63" dur="1" fill="hold">
                                          <p:stCondLst>
                                            <p:cond delay="0"/>
                                          </p:stCondLst>
                                        </p:cTn>
                                        <p:tgtEl>
                                          <p:spTgt spid="49216"/>
                                        </p:tgtEl>
                                        <p:attrNameLst>
                                          <p:attrName>style.visibility</p:attrName>
                                        </p:attrNameLst>
                                      </p:cBhvr>
                                      <p:to>
                                        <p:strVal val="visible"/>
                                      </p:to>
                                    </p:set>
                                    <p:animEffect transition="in" filter="wipe(left)">
                                      <p:cBhvr>
                                        <p:cTn id="64" dur="500"/>
                                        <p:tgtEl>
                                          <p:spTgt spid="4921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49176"/>
                                        </p:tgtEl>
                                        <p:attrNameLst>
                                          <p:attrName>style.visibility</p:attrName>
                                        </p:attrNameLst>
                                      </p:cBhvr>
                                      <p:to>
                                        <p:strVal val="visible"/>
                                      </p:to>
                                    </p:set>
                                    <p:animEffect transition="in" filter="wipe(left)">
                                      <p:cBhvr>
                                        <p:cTn id="69" dur="500"/>
                                        <p:tgtEl>
                                          <p:spTgt spid="49176"/>
                                        </p:tgtEl>
                                      </p:cBhvr>
                                    </p:animEffect>
                                  </p:childTnLst>
                                </p:cTn>
                              </p:par>
                            </p:childTnLst>
                          </p:cTn>
                        </p:par>
                        <p:par>
                          <p:cTn id="70" fill="hold">
                            <p:stCondLst>
                              <p:cond delay="500"/>
                            </p:stCondLst>
                            <p:childTnLst>
                              <p:par>
                                <p:cTn id="71" presetID="22" presetClass="entr" presetSubtype="1" fill="hold" grpId="0" nodeType="afterEffect">
                                  <p:stCondLst>
                                    <p:cond delay="0"/>
                                  </p:stCondLst>
                                  <p:childTnLst>
                                    <p:set>
                                      <p:cBhvr>
                                        <p:cTn id="72" dur="1" fill="hold">
                                          <p:stCondLst>
                                            <p:cond delay="0"/>
                                          </p:stCondLst>
                                        </p:cTn>
                                        <p:tgtEl>
                                          <p:spTgt spid="49182"/>
                                        </p:tgtEl>
                                        <p:attrNameLst>
                                          <p:attrName>style.visibility</p:attrName>
                                        </p:attrNameLst>
                                      </p:cBhvr>
                                      <p:to>
                                        <p:strVal val="visible"/>
                                      </p:to>
                                    </p:set>
                                    <p:animEffect transition="in" filter="wipe(up)">
                                      <p:cBhvr>
                                        <p:cTn id="73" dur="500"/>
                                        <p:tgtEl>
                                          <p:spTgt spid="49182"/>
                                        </p:tgtEl>
                                      </p:cBhvr>
                                    </p:animEffect>
                                  </p:childTnLst>
                                </p:cTn>
                              </p:par>
                            </p:childTnLst>
                          </p:cTn>
                        </p:par>
                        <p:par>
                          <p:cTn id="74" fill="hold">
                            <p:stCondLst>
                              <p:cond delay="1000"/>
                            </p:stCondLst>
                            <p:childTnLst>
                              <p:par>
                                <p:cTn id="75" presetID="22" presetClass="entr" presetSubtype="4" fill="hold" grpId="0" nodeType="afterEffect">
                                  <p:stCondLst>
                                    <p:cond delay="0"/>
                                  </p:stCondLst>
                                  <p:childTnLst>
                                    <p:set>
                                      <p:cBhvr>
                                        <p:cTn id="76" dur="1" fill="hold">
                                          <p:stCondLst>
                                            <p:cond delay="0"/>
                                          </p:stCondLst>
                                        </p:cTn>
                                        <p:tgtEl>
                                          <p:spTgt spid="49183"/>
                                        </p:tgtEl>
                                        <p:attrNameLst>
                                          <p:attrName>style.visibility</p:attrName>
                                        </p:attrNameLst>
                                      </p:cBhvr>
                                      <p:to>
                                        <p:strVal val="visible"/>
                                      </p:to>
                                    </p:set>
                                    <p:animEffect transition="in" filter="wipe(down)">
                                      <p:cBhvr>
                                        <p:cTn id="77" dur="500"/>
                                        <p:tgtEl>
                                          <p:spTgt spid="49183"/>
                                        </p:tgtEl>
                                      </p:cBhvr>
                                    </p:animEffect>
                                  </p:childTnLst>
                                </p:cTn>
                              </p:par>
                            </p:childTnLst>
                          </p:cTn>
                        </p:par>
                        <p:par>
                          <p:cTn id="78" fill="hold">
                            <p:stCondLst>
                              <p:cond delay="1500"/>
                            </p:stCondLst>
                            <p:childTnLst>
                              <p:par>
                                <p:cTn id="79" presetID="22" presetClass="entr" presetSubtype="8" fill="hold" grpId="0" nodeType="afterEffect">
                                  <p:stCondLst>
                                    <p:cond delay="0"/>
                                  </p:stCondLst>
                                  <p:childTnLst>
                                    <p:set>
                                      <p:cBhvr>
                                        <p:cTn id="80" dur="1" fill="hold">
                                          <p:stCondLst>
                                            <p:cond delay="0"/>
                                          </p:stCondLst>
                                        </p:cTn>
                                        <p:tgtEl>
                                          <p:spTgt spid="49187"/>
                                        </p:tgtEl>
                                        <p:attrNameLst>
                                          <p:attrName>style.visibility</p:attrName>
                                        </p:attrNameLst>
                                      </p:cBhvr>
                                      <p:to>
                                        <p:strVal val="visible"/>
                                      </p:to>
                                    </p:set>
                                    <p:animEffect transition="in" filter="wipe(left)">
                                      <p:cBhvr>
                                        <p:cTn id="81" dur="500"/>
                                        <p:tgtEl>
                                          <p:spTgt spid="49187"/>
                                        </p:tgtEl>
                                      </p:cBhvr>
                                    </p:animEffect>
                                  </p:childTnLst>
                                </p:cTn>
                              </p:par>
                            </p:childTnLst>
                          </p:cTn>
                        </p:par>
                        <p:par>
                          <p:cTn id="82" fill="hold">
                            <p:stCondLst>
                              <p:cond delay="2000"/>
                            </p:stCondLst>
                            <p:childTnLst>
                              <p:par>
                                <p:cTn id="83" presetID="22" presetClass="entr" presetSubtype="8" fill="hold" grpId="0" nodeType="afterEffect">
                                  <p:stCondLst>
                                    <p:cond delay="0"/>
                                  </p:stCondLst>
                                  <p:childTnLst>
                                    <p:set>
                                      <p:cBhvr>
                                        <p:cTn id="84" dur="1" fill="hold">
                                          <p:stCondLst>
                                            <p:cond delay="0"/>
                                          </p:stCondLst>
                                        </p:cTn>
                                        <p:tgtEl>
                                          <p:spTgt spid="49184"/>
                                        </p:tgtEl>
                                        <p:attrNameLst>
                                          <p:attrName>style.visibility</p:attrName>
                                        </p:attrNameLst>
                                      </p:cBhvr>
                                      <p:to>
                                        <p:strVal val="visible"/>
                                      </p:to>
                                    </p:set>
                                    <p:animEffect transition="in" filter="wipe(left)">
                                      <p:cBhvr>
                                        <p:cTn id="85" dur="500"/>
                                        <p:tgtEl>
                                          <p:spTgt spid="49184"/>
                                        </p:tgtEl>
                                      </p:cBhvr>
                                    </p:animEffect>
                                  </p:childTnLst>
                                </p:cTn>
                              </p:par>
                            </p:childTnLst>
                          </p:cTn>
                        </p:par>
                        <p:par>
                          <p:cTn id="86" fill="hold">
                            <p:stCondLst>
                              <p:cond delay="2500"/>
                            </p:stCondLst>
                            <p:childTnLst>
                              <p:par>
                                <p:cTn id="87" presetID="22" presetClass="entr" presetSubtype="8" fill="hold" grpId="0" nodeType="afterEffect">
                                  <p:stCondLst>
                                    <p:cond delay="0"/>
                                  </p:stCondLst>
                                  <p:childTnLst>
                                    <p:set>
                                      <p:cBhvr>
                                        <p:cTn id="88" dur="1" fill="hold">
                                          <p:stCondLst>
                                            <p:cond delay="0"/>
                                          </p:stCondLst>
                                        </p:cTn>
                                        <p:tgtEl>
                                          <p:spTgt spid="49170"/>
                                        </p:tgtEl>
                                        <p:attrNameLst>
                                          <p:attrName>style.visibility</p:attrName>
                                        </p:attrNameLst>
                                      </p:cBhvr>
                                      <p:to>
                                        <p:strVal val="visible"/>
                                      </p:to>
                                    </p:set>
                                    <p:animEffect transition="in" filter="wipe(left)">
                                      <p:cBhvr>
                                        <p:cTn id="89" dur="500"/>
                                        <p:tgtEl>
                                          <p:spTgt spid="49170"/>
                                        </p:tgtEl>
                                      </p:cBhvr>
                                    </p:animEffect>
                                  </p:childTnLst>
                                </p:cTn>
                              </p:par>
                            </p:childTnLst>
                          </p:cTn>
                        </p:par>
                        <p:par>
                          <p:cTn id="90" fill="hold">
                            <p:stCondLst>
                              <p:cond delay="3000"/>
                            </p:stCondLst>
                            <p:childTnLst>
                              <p:par>
                                <p:cTn id="91" presetID="22" presetClass="entr" presetSubtype="8" fill="hold" grpId="0" nodeType="afterEffect">
                                  <p:stCondLst>
                                    <p:cond delay="0"/>
                                  </p:stCondLst>
                                  <p:childTnLst>
                                    <p:set>
                                      <p:cBhvr>
                                        <p:cTn id="92" dur="1" fill="hold">
                                          <p:stCondLst>
                                            <p:cond delay="0"/>
                                          </p:stCondLst>
                                        </p:cTn>
                                        <p:tgtEl>
                                          <p:spTgt spid="49185"/>
                                        </p:tgtEl>
                                        <p:attrNameLst>
                                          <p:attrName>style.visibility</p:attrName>
                                        </p:attrNameLst>
                                      </p:cBhvr>
                                      <p:to>
                                        <p:strVal val="visible"/>
                                      </p:to>
                                    </p:set>
                                    <p:animEffect transition="in" filter="wipe(left)">
                                      <p:cBhvr>
                                        <p:cTn id="93" dur="500"/>
                                        <p:tgtEl>
                                          <p:spTgt spid="49185"/>
                                        </p:tgtEl>
                                      </p:cBhvr>
                                    </p:animEffect>
                                  </p:childTnLst>
                                </p:cTn>
                              </p:par>
                            </p:childTnLst>
                          </p:cTn>
                        </p:par>
                        <p:par>
                          <p:cTn id="94" fill="hold">
                            <p:stCondLst>
                              <p:cond delay="3500"/>
                            </p:stCondLst>
                            <p:childTnLst>
                              <p:par>
                                <p:cTn id="95" presetID="22" presetClass="entr" presetSubtype="1" fill="hold" grpId="0" nodeType="afterEffect">
                                  <p:stCondLst>
                                    <p:cond delay="0"/>
                                  </p:stCondLst>
                                  <p:childTnLst>
                                    <p:set>
                                      <p:cBhvr>
                                        <p:cTn id="96" dur="1" fill="hold">
                                          <p:stCondLst>
                                            <p:cond delay="0"/>
                                          </p:stCondLst>
                                        </p:cTn>
                                        <p:tgtEl>
                                          <p:spTgt spid="49180"/>
                                        </p:tgtEl>
                                        <p:attrNameLst>
                                          <p:attrName>style.visibility</p:attrName>
                                        </p:attrNameLst>
                                      </p:cBhvr>
                                      <p:to>
                                        <p:strVal val="visible"/>
                                      </p:to>
                                    </p:set>
                                    <p:animEffect transition="in" filter="wipe(up)">
                                      <p:cBhvr>
                                        <p:cTn id="97" dur="500"/>
                                        <p:tgtEl>
                                          <p:spTgt spid="49180"/>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49177"/>
                                        </p:tgtEl>
                                        <p:attrNameLst>
                                          <p:attrName>style.visibility</p:attrName>
                                        </p:attrNameLst>
                                      </p:cBhvr>
                                      <p:to>
                                        <p:strVal val="visible"/>
                                      </p:to>
                                    </p:set>
                                    <p:animEffect transition="in" filter="wipe(up)">
                                      <p:cBhvr>
                                        <p:cTn id="102" dur="500"/>
                                        <p:tgtEl>
                                          <p:spTgt spid="49177"/>
                                        </p:tgtEl>
                                      </p:cBhvr>
                                    </p:animEffect>
                                  </p:childTnLst>
                                </p:cTn>
                              </p:par>
                            </p:childTnLst>
                          </p:cTn>
                        </p:par>
                        <p:par>
                          <p:cTn id="103" fill="hold">
                            <p:stCondLst>
                              <p:cond delay="500"/>
                            </p:stCondLst>
                            <p:childTnLst>
                              <p:par>
                                <p:cTn id="104" presetID="22" presetClass="entr" presetSubtype="8" fill="hold" grpId="0" nodeType="afterEffect">
                                  <p:stCondLst>
                                    <p:cond delay="0"/>
                                  </p:stCondLst>
                                  <p:childTnLst>
                                    <p:set>
                                      <p:cBhvr>
                                        <p:cTn id="105" dur="1" fill="hold">
                                          <p:stCondLst>
                                            <p:cond delay="0"/>
                                          </p:stCondLst>
                                        </p:cTn>
                                        <p:tgtEl>
                                          <p:spTgt spid="49178"/>
                                        </p:tgtEl>
                                        <p:attrNameLst>
                                          <p:attrName>style.visibility</p:attrName>
                                        </p:attrNameLst>
                                      </p:cBhvr>
                                      <p:to>
                                        <p:strVal val="visible"/>
                                      </p:to>
                                    </p:set>
                                    <p:animEffect transition="in" filter="wipe(left)">
                                      <p:cBhvr>
                                        <p:cTn id="106" dur="500"/>
                                        <p:tgtEl>
                                          <p:spTgt spid="49178"/>
                                        </p:tgtEl>
                                      </p:cBhvr>
                                    </p:animEffect>
                                  </p:childTnLst>
                                </p:cTn>
                              </p:par>
                            </p:childTnLst>
                          </p:cTn>
                        </p:par>
                        <p:par>
                          <p:cTn id="107" fill="hold">
                            <p:stCondLst>
                              <p:cond delay="1000"/>
                            </p:stCondLst>
                            <p:childTnLst>
                              <p:par>
                                <p:cTn id="108" presetID="22" presetClass="entr" presetSubtype="8" fill="hold" grpId="0" nodeType="afterEffect">
                                  <p:stCondLst>
                                    <p:cond delay="0"/>
                                  </p:stCondLst>
                                  <p:childTnLst>
                                    <p:set>
                                      <p:cBhvr>
                                        <p:cTn id="109" dur="1" fill="hold">
                                          <p:stCondLst>
                                            <p:cond delay="0"/>
                                          </p:stCondLst>
                                        </p:cTn>
                                        <p:tgtEl>
                                          <p:spTgt spid="49208"/>
                                        </p:tgtEl>
                                        <p:attrNameLst>
                                          <p:attrName>style.visibility</p:attrName>
                                        </p:attrNameLst>
                                      </p:cBhvr>
                                      <p:to>
                                        <p:strVal val="visible"/>
                                      </p:to>
                                    </p:set>
                                    <p:animEffect transition="in" filter="wipe(left)">
                                      <p:cBhvr>
                                        <p:cTn id="110" dur="500"/>
                                        <p:tgtEl>
                                          <p:spTgt spid="49208"/>
                                        </p:tgtEl>
                                      </p:cBhvr>
                                    </p:animEffect>
                                  </p:childTnLst>
                                </p:cTn>
                              </p:par>
                            </p:childTnLst>
                          </p:cTn>
                        </p:par>
                        <p:par>
                          <p:cTn id="111" fill="hold">
                            <p:stCondLst>
                              <p:cond delay="1500"/>
                            </p:stCondLst>
                            <p:childTnLst>
                              <p:par>
                                <p:cTn id="112" presetID="22" presetClass="entr" presetSubtype="1" fill="hold" grpId="0" nodeType="afterEffect">
                                  <p:stCondLst>
                                    <p:cond delay="0"/>
                                  </p:stCondLst>
                                  <p:childTnLst>
                                    <p:set>
                                      <p:cBhvr>
                                        <p:cTn id="113" dur="1" fill="hold">
                                          <p:stCondLst>
                                            <p:cond delay="0"/>
                                          </p:stCondLst>
                                        </p:cTn>
                                        <p:tgtEl>
                                          <p:spTgt spid="49204"/>
                                        </p:tgtEl>
                                        <p:attrNameLst>
                                          <p:attrName>style.visibility</p:attrName>
                                        </p:attrNameLst>
                                      </p:cBhvr>
                                      <p:to>
                                        <p:strVal val="visible"/>
                                      </p:to>
                                    </p:set>
                                    <p:animEffect transition="in" filter="wipe(up)">
                                      <p:cBhvr>
                                        <p:cTn id="114" dur="500"/>
                                        <p:tgtEl>
                                          <p:spTgt spid="49204"/>
                                        </p:tgtEl>
                                      </p:cBhvr>
                                    </p:animEffect>
                                  </p:childTnLst>
                                </p:cTn>
                              </p:par>
                            </p:childTnLst>
                          </p:cTn>
                        </p:par>
                        <p:par>
                          <p:cTn id="115" fill="hold">
                            <p:stCondLst>
                              <p:cond delay="2000"/>
                            </p:stCondLst>
                            <p:childTnLst>
                              <p:par>
                                <p:cTn id="116" presetID="22" presetClass="entr" presetSubtype="8" fill="hold" grpId="0" nodeType="afterEffect">
                                  <p:stCondLst>
                                    <p:cond delay="0"/>
                                  </p:stCondLst>
                                  <p:childTnLst>
                                    <p:set>
                                      <p:cBhvr>
                                        <p:cTn id="117" dur="1" fill="hold">
                                          <p:stCondLst>
                                            <p:cond delay="0"/>
                                          </p:stCondLst>
                                        </p:cTn>
                                        <p:tgtEl>
                                          <p:spTgt spid="49209"/>
                                        </p:tgtEl>
                                        <p:attrNameLst>
                                          <p:attrName>style.visibility</p:attrName>
                                        </p:attrNameLst>
                                      </p:cBhvr>
                                      <p:to>
                                        <p:strVal val="visible"/>
                                      </p:to>
                                    </p:set>
                                    <p:animEffect transition="in" filter="wipe(left)">
                                      <p:cBhvr>
                                        <p:cTn id="118" dur="500"/>
                                        <p:tgtEl>
                                          <p:spTgt spid="49209"/>
                                        </p:tgtEl>
                                      </p:cBhvr>
                                    </p:animEffect>
                                  </p:childTnLst>
                                </p:cTn>
                              </p:par>
                            </p:childTnLst>
                          </p:cTn>
                        </p:par>
                        <p:par>
                          <p:cTn id="119" fill="hold">
                            <p:stCondLst>
                              <p:cond delay="2500"/>
                            </p:stCondLst>
                            <p:childTnLst>
                              <p:par>
                                <p:cTn id="120" presetID="22" presetClass="entr" presetSubtype="8" fill="hold" grpId="0" nodeType="afterEffect">
                                  <p:stCondLst>
                                    <p:cond delay="0"/>
                                  </p:stCondLst>
                                  <p:childTnLst>
                                    <p:set>
                                      <p:cBhvr>
                                        <p:cTn id="121" dur="1" fill="hold">
                                          <p:stCondLst>
                                            <p:cond delay="0"/>
                                          </p:stCondLst>
                                        </p:cTn>
                                        <p:tgtEl>
                                          <p:spTgt spid="49172"/>
                                        </p:tgtEl>
                                        <p:attrNameLst>
                                          <p:attrName>style.visibility</p:attrName>
                                        </p:attrNameLst>
                                      </p:cBhvr>
                                      <p:to>
                                        <p:strVal val="visible"/>
                                      </p:to>
                                    </p:set>
                                    <p:animEffect transition="in" filter="wipe(left)">
                                      <p:cBhvr>
                                        <p:cTn id="122" dur="500"/>
                                        <p:tgtEl>
                                          <p:spTgt spid="49172"/>
                                        </p:tgtEl>
                                      </p:cBhvr>
                                    </p:animEffect>
                                  </p:childTnLst>
                                </p:cTn>
                              </p:par>
                            </p:childTnLst>
                          </p:cTn>
                        </p:par>
                        <p:par>
                          <p:cTn id="123" fill="hold">
                            <p:stCondLst>
                              <p:cond delay="3000"/>
                            </p:stCondLst>
                            <p:childTnLst>
                              <p:par>
                                <p:cTn id="124" presetID="22" presetClass="entr" presetSubtype="4" fill="hold" grpId="0" nodeType="afterEffect">
                                  <p:stCondLst>
                                    <p:cond delay="0"/>
                                  </p:stCondLst>
                                  <p:childTnLst>
                                    <p:set>
                                      <p:cBhvr>
                                        <p:cTn id="125" dur="1" fill="hold">
                                          <p:stCondLst>
                                            <p:cond delay="0"/>
                                          </p:stCondLst>
                                        </p:cTn>
                                        <p:tgtEl>
                                          <p:spTgt spid="49179"/>
                                        </p:tgtEl>
                                        <p:attrNameLst>
                                          <p:attrName>style.visibility</p:attrName>
                                        </p:attrNameLst>
                                      </p:cBhvr>
                                      <p:to>
                                        <p:strVal val="visible"/>
                                      </p:to>
                                    </p:set>
                                    <p:animEffect transition="in" filter="wipe(down)">
                                      <p:cBhvr>
                                        <p:cTn id="126" dur="500"/>
                                        <p:tgtEl>
                                          <p:spTgt spid="49179"/>
                                        </p:tgtEl>
                                      </p:cBhvr>
                                    </p:animEffect>
                                  </p:childTnLst>
                                </p:cTn>
                              </p:par>
                            </p:childTnLst>
                          </p:cTn>
                        </p:par>
                        <p:par>
                          <p:cTn id="127" fill="hold">
                            <p:stCondLst>
                              <p:cond delay="3500"/>
                            </p:stCondLst>
                            <p:childTnLst>
                              <p:par>
                                <p:cTn id="128" presetID="22" presetClass="entr" presetSubtype="8" fill="hold" grpId="0" nodeType="afterEffect">
                                  <p:stCondLst>
                                    <p:cond delay="0"/>
                                  </p:stCondLst>
                                  <p:childTnLst>
                                    <p:set>
                                      <p:cBhvr>
                                        <p:cTn id="129" dur="1" fill="hold">
                                          <p:stCondLst>
                                            <p:cond delay="0"/>
                                          </p:stCondLst>
                                        </p:cTn>
                                        <p:tgtEl>
                                          <p:spTgt spid="49171"/>
                                        </p:tgtEl>
                                        <p:attrNameLst>
                                          <p:attrName>style.visibility</p:attrName>
                                        </p:attrNameLst>
                                      </p:cBhvr>
                                      <p:to>
                                        <p:strVal val="visible"/>
                                      </p:to>
                                    </p:set>
                                    <p:animEffect transition="in" filter="wipe(left)">
                                      <p:cBhvr>
                                        <p:cTn id="130" dur="500"/>
                                        <p:tgtEl>
                                          <p:spTgt spid="49171"/>
                                        </p:tgtEl>
                                      </p:cBhvr>
                                    </p:animEffect>
                                  </p:childTnLst>
                                </p:cTn>
                              </p:par>
                            </p:childTnLst>
                          </p:cTn>
                        </p:par>
                        <p:par>
                          <p:cTn id="131" fill="hold">
                            <p:stCondLst>
                              <p:cond delay="4000"/>
                            </p:stCondLst>
                            <p:childTnLst>
                              <p:par>
                                <p:cTn id="132" presetID="22" presetClass="entr" presetSubtype="8" fill="hold" grpId="0" nodeType="afterEffect">
                                  <p:stCondLst>
                                    <p:cond delay="0"/>
                                  </p:stCondLst>
                                  <p:childTnLst>
                                    <p:set>
                                      <p:cBhvr>
                                        <p:cTn id="133" dur="1" fill="hold">
                                          <p:stCondLst>
                                            <p:cond delay="0"/>
                                          </p:stCondLst>
                                        </p:cTn>
                                        <p:tgtEl>
                                          <p:spTgt spid="49181"/>
                                        </p:tgtEl>
                                        <p:attrNameLst>
                                          <p:attrName>style.visibility</p:attrName>
                                        </p:attrNameLst>
                                      </p:cBhvr>
                                      <p:to>
                                        <p:strVal val="visible"/>
                                      </p:to>
                                    </p:set>
                                    <p:animEffect transition="in" filter="wipe(left)">
                                      <p:cBhvr>
                                        <p:cTn id="134" dur="500"/>
                                        <p:tgtEl>
                                          <p:spTgt spid="49181"/>
                                        </p:tgtEl>
                                      </p:cBhvr>
                                    </p:animEffect>
                                  </p:childTnLst>
                                </p:cTn>
                              </p:par>
                            </p:childTnLst>
                          </p:cTn>
                        </p:par>
                        <p:par>
                          <p:cTn id="135" fill="hold">
                            <p:stCondLst>
                              <p:cond delay="4500"/>
                            </p:stCondLst>
                            <p:childTnLst>
                              <p:par>
                                <p:cTn id="136" presetID="22" presetClass="entr" presetSubtype="8" fill="hold" grpId="0" nodeType="afterEffect">
                                  <p:stCondLst>
                                    <p:cond delay="0"/>
                                  </p:stCondLst>
                                  <p:childTnLst>
                                    <p:set>
                                      <p:cBhvr>
                                        <p:cTn id="137" dur="1" fill="hold">
                                          <p:stCondLst>
                                            <p:cond delay="0"/>
                                          </p:stCondLst>
                                        </p:cTn>
                                        <p:tgtEl>
                                          <p:spTgt spid="49173"/>
                                        </p:tgtEl>
                                        <p:attrNameLst>
                                          <p:attrName>style.visibility</p:attrName>
                                        </p:attrNameLst>
                                      </p:cBhvr>
                                      <p:to>
                                        <p:strVal val="visible"/>
                                      </p:to>
                                    </p:set>
                                    <p:animEffect transition="in" filter="wipe(left)">
                                      <p:cBhvr>
                                        <p:cTn id="138" dur="500"/>
                                        <p:tgtEl>
                                          <p:spTgt spid="49173"/>
                                        </p:tgtEl>
                                      </p:cBhvr>
                                    </p:animEffect>
                                  </p:childTnLst>
                                </p:cTn>
                              </p:par>
                            </p:childTnLst>
                          </p:cTn>
                        </p:par>
                        <p:par>
                          <p:cTn id="139" fill="hold">
                            <p:stCondLst>
                              <p:cond delay="5000"/>
                            </p:stCondLst>
                            <p:childTnLst>
                              <p:par>
                                <p:cTn id="140" presetID="22" presetClass="entr" presetSubtype="1" fill="hold" grpId="0" nodeType="afterEffect">
                                  <p:stCondLst>
                                    <p:cond delay="0"/>
                                  </p:stCondLst>
                                  <p:childTnLst>
                                    <p:set>
                                      <p:cBhvr>
                                        <p:cTn id="141" dur="1" fill="hold">
                                          <p:stCondLst>
                                            <p:cond delay="0"/>
                                          </p:stCondLst>
                                        </p:cTn>
                                        <p:tgtEl>
                                          <p:spTgt spid="49197"/>
                                        </p:tgtEl>
                                        <p:attrNameLst>
                                          <p:attrName>style.visibility</p:attrName>
                                        </p:attrNameLst>
                                      </p:cBhvr>
                                      <p:to>
                                        <p:strVal val="visible"/>
                                      </p:to>
                                    </p:set>
                                    <p:animEffect transition="in" filter="wipe(up)">
                                      <p:cBhvr>
                                        <p:cTn id="142" dur="500"/>
                                        <p:tgtEl>
                                          <p:spTgt spid="49197"/>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1" fill="hold" grpId="0" nodeType="clickEffect">
                                  <p:stCondLst>
                                    <p:cond delay="0"/>
                                  </p:stCondLst>
                                  <p:childTnLst>
                                    <p:set>
                                      <p:cBhvr>
                                        <p:cTn id="146" dur="1" fill="hold">
                                          <p:stCondLst>
                                            <p:cond delay="0"/>
                                          </p:stCondLst>
                                        </p:cTn>
                                        <p:tgtEl>
                                          <p:spTgt spid="49195"/>
                                        </p:tgtEl>
                                        <p:attrNameLst>
                                          <p:attrName>style.visibility</p:attrName>
                                        </p:attrNameLst>
                                      </p:cBhvr>
                                      <p:to>
                                        <p:strVal val="visible"/>
                                      </p:to>
                                    </p:set>
                                    <p:animEffect transition="in" filter="wipe(up)">
                                      <p:cBhvr>
                                        <p:cTn id="147" dur="500"/>
                                        <p:tgtEl>
                                          <p:spTgt spid="49195"/>
                                        </p:tgtEl>
                                      </p:cBhvr>
                                    </p:animEffect>
                                  </p:childTnLst>
                                </p:cTn>
                              </p:par>
                            </p:childTnLst>
                          </p:cTn>
                        </p:par>
                        <p:par>
                          <p:cTn id="148" fill="hold">
                            <p:stCondLst>
                              <p:cond delay="500"/>
                            </p:stCondLst>
                            <p:childTnLst>
                              <p:par>
                                <p:cTn id="149" presetID="22" presetClass="entr" presetSubtype="1" fill="hold" grpId="0" nodeType="afterEffect">
                                  <p:stCondLst>
                                    <p:cond delay="0"/>
                                  </p:stCondLst>
                                  <p:childTnLst>
                                    <p:set>
                                      <p:cBhvr>
                                        <p:cTn id="150" dur="1" fill="hold">
                                          <p:stCondLst>
                                            <p:cond delay="0"/>
                                          </p:stCondLst>
                                        </p:cTn>
                                        <p:tgtEl>
                                          <p:spTgt spid="49196"/>
                                        </p:tgtEl>
                                        <p:attrNameLst>
                                          <p:attrName>style.visibility</p:attrName>
                                        </p:attrNameLst>
                                      </p:cBhvr>
                                      <p:to>
                                        <p:strVal val="visible"/>
                                      </p:to>
                                    </p:set>
                                    <p:animEffect transition="in" filter="wipe(up)">
                                      <p:cBhvr>
                                        <p:cTn id="151" dur="500"/>
                                        <p:tgtEl>
                                          <p:spTgt spid="49196"/>
                                        </p:tgtEl>
                                      </p:cBhvr>
                                    </p:animEffect>
                                  </p:childTnLst>
                                </p:cTn>
                              </p:par>
                            </p:childTnLst>
                          </p:cTn>
                        </p:par>
                        <p:par>
                          <p:cTn id="152" fill="hold">
                            <p:stCondLst>
                              <p:cond delay="1000"/>
                            </p:stCondLst>
                            <p:childTnLst>
                              <p:par>
                                <p:cTn id="153" presetID="22" presetClass="entr" presetSubtype="1" fill="hold" grpId="0" nodeType="afterEffect">
                                  <p:stCondLst>
                                    <p:cond delay="0"/>
                                  </p:stCondLst>
                                  <p:childTnLst>
                                    <p:set>
                                      <p:cBhvr>
                                        <p:cTn id="154" dur="1" fill="hold">
                                          <p:stCondLst>
                                            <p:cond delay="0"/>
                                          </p:stCondLst>
                                        </p:cTn>
                                        <p:tgtEl>
                                          <p:spTgt spid="49199"/>
                                        </p:tgtEl>
                                        <p:attrNameLst>
                                          <p:attrName>style.visibility</p:attrName>
                                        </p:attrNameLst>
                                      </p:cBhvr>
                                      <p:to>
                                        <p:strVal val="visible"/>
                                      </p:to>
                                    </p:set>
                                    <p:animEffect transition="in" filter="wipe(up)">
                                      <p:cBhvr>
                                        <p:cTn id="155" dur="500"/>
                                        <p:tgtEl>
                                          <p:spTgt spid="49199"/>
                                        </p:tgtEl>
                                      </p:cBhvr>
                                    </p:animEffect>
                                  </p:childTnLst>
                                </p:cTn>
                              </p:par>
                            </p:childTnLst>
                          </p:cTn>
                        </p:par>
                        <p:par>
                          <p:cTn id="156" fill="hold">
                            <p:stCondLst>
                              <p:cond delay="1500"/>
                            </p:stCondLst>
                            <p:childTnLst>
                              <p:par>
                                <p:cTn id="157" presetID="22" presetClass="entr" presetSubtype="8" fill="hold" grpId="0" nodeType="afterEffect">
                                  <p:stCondLst>
                                    <p:cond delay="0"/>
                                  </p:stCondLst>
                                  <p:childTnLst>
                                    <p:set>
                                      <p:cBhvr>
                                        <p:cTn id="158" dur="1" fill="hold">
                                          <p:stCondLst>
                                            <p:cond delay="0"/>
                                          </p:stCondLst>
                                        </p:cTn>
                                        <p:tgtEl>
                                          <p:spTgt spid="49200"/>
                                        </p:tgtEl>
                                        <p:attrNameLst>
                                          <p:attrName>style.visibility</p:attrName>
                                        </p:attrNameLst>
                                      </p:cBhvr>
                                      <p:to>
                                        <p:strVal val="visible"/>
                                      </p:to>
                                    </p:set>
                                    <p:animEffect transition="in" filter="wipe(left)">
                                      <p:cBhvr>
                                        <p:cTn id="159" dur="500"/>
                                        <p:tgtEl>
                                          <p:spTgt spid="49200"/>
                                        </p:tgtEl>
                                      </p:cBhvr>
                                    </p:animEffect>
                                  </p:childTnLst>
                                </p:cTn>
                              </p:par>
                            </p:childTnLst>
                          </p:cTn>
                        </p:par>
                        <p:par>
                          <p:cTn id="160" fill="hold">
                            <p:stCondLst>
                              <p:cond delay="2000"/>
                            </p:stCondLst>
                            <p:childTnLst>
                              <p:par>
                                <p:cTn id="161" presetID="22" presetClass="entr" presetSubtype="8" fill="hold" grpId="0" nodeType="afterEffect">
                                  <p:stCondLst>
                                    <p:cond delay="0"/>
                                  </p:stCondLst>
                                  <p:childTnLst>
                                    <p:set>
                                      <p:cBhvr>
                                        <p:cTn id="162" dur="1" fill="hold">
                                          <p:stCondLst>
                                            <p:cond delay="0"/>
                                          </p:stCondLst>
                                        </p:cTn>
                                        <p:tgtEl>
                                          <p:spTgt spid="49202"/>
                                        </p:tgtEl>
                                        <p:attrNameLst>
                                          <p:attrName>style.visibility</p:attrName>
                                        </p:attrNameLst>
                                      </p:cBhvr>
                                      <p:to>
                                        <p:strVal val="visible"/>
                                      </p:to>
                                    </p:set>
                                    <p:animEffect transition="in" filter="wipe(left)">
                                      <p:cBhvr>
                                        <p:cTn id="163" dur="500"/>
                                        <p:tgtEl>
                                          <p:spTgt spid="49202"/>
                                        </p:tgtEl>
                                      </p:cBhvr>
                                    </p:animEffect>
                                  </p:childTnLst>
                                </p:cTn>
                              </p:par>
                            </p:childTnLst>
                          </p:cTn>
                        </p:par>
                        <p:par>
                          <p:cTn id="164" fill="hold">
                            <p:stCondLst>
                              <p:cond delay="2500"/>
                            </p:stCondLst>
                            <p:childTnLst>
                              <p:par>
                                <p:cTn id="165" presetID="22" presetClass="entr" presetSubtype="8" fill="hold" grpId="0" nodeType="afterEffect">
                                  <p:stCondLst>
                                    <p:cond delay="0"/>
                                  </p:stCondLst>
                                  <p:childTnLst>
                                    <p:set>
                                      <p:cBhvr>
                                        <p:cTn id="166" dur="1" fill="hold">
                                          <p:stCondLst>
                                            <p:cond delay="0"/>
                                          </p:stCondLst>
                                        </p:cTn>
                                        <p:tgtEl>
                                          <p:spTgt spid="49201"/>
                                        </p:tgtEl>
                                        <p:attrNameLst>
                                          <p:attrName>style.visibility</p:attrName>
                                        </p:attrNameLst>
                                      </p:cBhvr>
                                      <p:to>
                                        <p:strVal val="visible"/>
                                      </p:to>
                                    </p:set>
                                    <p:animEffect transition="in" filter="wipe(left)">
                                      <p:cBhvr>
                                        <p:cTn id="167" dur="500"/>
                                        <p:tgtEl>
                                          <p:spTgt spid="49201"/>
                                        </p:tgtEl>
                                      </p:cBhvr>
                                    </p:animEffect>
                                  </p:childTnLst>
                                </p:cTn>
                              </p:par>
                            </p:childTnLst>
                          </p:cTn>
                        </p:par>
                        <p:par>
                          <p:cTn id="168" fill="hold">
                            <p:stCondLst>
                              <p:cond delay="3000"/>
                            </p:stCondLst>
                            <p:childTnLst>
                              <p:par>
                                <p:cTn id="169" presetID="22" presetClass="entr" presetSubtype="8" fill="hold" grpId="0" nodeType="afterEffect">
                                  <p:stCondLst>
                                    <p:cond delay="0"/>
                                  </p:stCondLst>
                                  <p:childTnLst>
                                    <p:set>
                                      <p:cBhvr>
                                        <p:cTn id="170" dur="1" fill="hold">
                                          <p:stCondLst>
                                            <p:cond delay="0"/>
                                          </p:stCondLst>
                                        </p:cTn>
                                        <p:tgtEl>
                                          <p:spTgt spid="49203"/>
                                        </p:tgtEl>
                                        <p:attrNameLst>
                                          <p:attrName>style.visibility</p:attrName>
                                        </p:attrNameLst>
                                      </p:cBhvr>
                                      <p:to>
                                        <p:strVal val="visible"/>
                                      </p:to>
                                    </p:set>
                                    <p:animEffect transition="in" filter="wipe(left)">
                                      <p:cBhvr>
                                        <p:cTn id="171" dur="500"/>
                                        <p:tgtEl>
                                          <p:spTgt spid="49203"/>
                                        </p:tgtEl>
                                      </p:cBhvr>
                                    </p:animEffect>
                                  </p:childTnLst>
                                </p:cTn>
                              </p:par>
                            </p:childTnLst>
                          </p:cTn>
                        </p:par>
                        <p:par>
                          <p:cTn id="172" fill="hold">
                            <p:stCondLst>
                              <p:cond delay="3500"/>
                            </p:stCondLst>
                            <p:childTnLst>
                              <p:par>
                                <p:cTn id="173" presetID="22" presetClass="entr" presetSubtype="8" fill="hold" grpId="0" nodeType="afterEffect">
                                  <p:stCondLst>
                                    <p:cond delay="0"/>
                                  </p:stCondLst>
                                  <p:childTnLst>
                                    <p:set>
                                      <p:cBhvr>
                                        <p:cTn id="174" dur="1" fill="hold">
                                          <p:stCondLst>
                                            <p:cond delay="0"/>
                                          </p:stCondLst>
                                        </p:cTn>
                                        <p:tgtEl>
                                          <p:spTgt spid="49214"/>
                                        </p:tgtEl>
                                        <p:attrNameLst>
                                          <p:attrName>style.visibility</p:attrName>
                                        </p:attrNameLst>
                                      </p:cBhvr>
                                      <p:to>
                                        <p:strVal val="visible"/>
                                      </p:to>
                                    </p:set>
                                    <p:animEffect transition="in" filter="wipe(left)">
                                      <p:cBhvr>
                                        <p:cTn id="175" dur="500"/>
                                        <p:tgtEl>
                                          <p:spTgt spid="49214"/>
                                        </p:tgtEl>
                                      </p:cBhvr>
                                    </p:animEffect>
                                  </p:childTnLst>
                                </p:cTn>
                              </p:par>
                            </p:childTnLst>
                          </p:cTn>
                        </p:par>
                        <p:par>
                          <p:cTn id="176" fill="hold">
                            <p:stCondLst>
                              <p:cond delay="4000"/>
                            </p:stCondLst>
                            <p:childTnLst>
                              <p:par>
                                <p:cTn id="177" presetID="22" presetClass="entr" presetSubtype="1" fill="hold" grpId="0" nodeType="afterEffect">
                                  <p:stCondLst>
                                    <p:cond delay="0"/>
                                  </p:stCondLst>
                                  <p:childTnLst>
                                    <p:set>
                                      <p:cBhvr>
                                        <p:cTn id="178" dur="1" fill="hold">
                                          <p:stCondLst>
                                            <p:cond delay="0"/>
                                          </p:stCondLst>
                                        </p:cTn>
                                        <p:tgtEl>
                                          <p:spTgt spid="49206"/>
                                        </p:tgtEl>
                                        <p:attrNameLst>
                                          <p:attrName>style.visibility</p:attrName>
                                        </p:attrNameLst>
                                      </p:cBhvr>
                                      <p:to>
                                        <p:strVal val="visible"/>
                                      </p:to>
                                    </p:set>
                                    <p:animEffect transition="in" filter="wipe(up)">
                                      <p:cBhvr>
                                        <p:cTn id="179" dur="500"/>
                                        <p:tgtEl>
                                          <p:spTgt spid="49206"/>
                                        </p:tgtEl>
                                      </p:cBhvr>
                                    </p:animEffect>
                                  </p:childTnLst>
                                </p:cTn>
                              </p:par>
                            </p:childTnLst>
                          </p:cTn>
                        </p:par>
                        <p:par>
                          <p:cTn id="180" fill="hold">
                            <p:stCondLst>
                              <p:cond delay="4500"/>
                            </p:stCondLst>
                            <p:childTnLst>
                              <p:par>
                                <p:cTn id="181" presetID="22" presetClass="entr" presetSubtype="4" fill="hold" grpId="0" nodeType="afterEffect">
                                  <p:stCondLst>
                                    <p:cond delay="0"/>
                                  </p:stCondLst>
                                  <p:childTnLst>
                                    <p:set>
                                      <p:cBhvr>
                                        <p:cTn id="182" dur="1" fill="hold">
                                          <p:stCondLst>
                                            <p:cond delay="0"/>
                                          </p:stCondLst>
                                        </p:cTn>
                                        <p:tgtEl>
                                          <p:spTgt spid="49205"/>
                                        </p:tgtEl>
                                        <p:attrNameLst>
                                          <p:attrName>style.visibility</p:attrName>
                                        </p:attrNameLst>
                                      </p:cBhvr>
                                      <p:to>
                                        <p:strVal val="visible"/>
                                      </p:to>
                                    </p:set>
                                    <p:animEffect transition="in" filter="wipe(down)">
                                      <p:cBhvr>
                                        <p:cTn id="183" dur="500"/>
                                        <p:tgtEl>
                                          <p:spTgt spid="49205"/>
                                        </p:tgtEl>
                                      </p:cBhvr>
                                    </p:animEffect>
                                  </p:childTnLst>
                                </p:cTn>
                              </p:par>
                            </p:childTnLst>
                          </p:cTn>
                        </p:par>
                        <p:par>
                          <p:cTn id="184" fill="hold">
                            <p:stCondLst>
                              <p:cond delay="5000"/>
                            </p:stCondLst>
                            <p:childTnLst>
                              <p:par>
                                <p:cTn id="185" presetID="22" presetClass="entr" presetSubtype="8" fill="hold" grpId="0" nodeType="afterEffect">
                                  <p:stCondLst>
                                    <p:cond delay="0"/>
                                  </p:stCondLst>
                                  <p:childTnLst>
                                    <p:set>
                                      <p:cBhvr>
                                        <p:cTn id="186" dur="1" fill="hold">
                                          <p:stCondLst>
                                            <p:cond delay="0"/>
                                          </p:stCondLst>
                                        </p:cTn>
                                        <p:tgtEl>
                                          <p:spTgt spid="49207"/>
                                        </p:tgtEl>
                                        <p:attrNameLst>
                                          <p:attrName>style.visibility</p:attrName>
                                        </p:attrNameLst>
                                      </p:cBhvr>
                                      <p:to>
                                        <p:strVal val="visible"/>
                                      </p:to>
                                    </p:set>
                                    <p:animEffect transition="in" filter="wipe(left)">
                                      <p:cBhvr>
                                        <p:cTn id="187" dur="500"/>
                                        <p:tgtEl>
                                          <p:spTgt spid="49207"/>
                                        </p:tgtEl>
                                      </p:cBhvr>
                                    </p:animEffect>
                                  </p:childTnLst>
                                </p:cTn>
                              </p:par>
                            </p:childTnLst>
                          </p:cTn>
                        </p:par>
                        <p:par>
                          <p:cTn id="188" fill="hold">
                            <p:stCondLst>
                              <p:cond delay="5500"/>
                            </p:stCondLst>
                            <p:childTnLst>
                              <p:par>
                                <p:cTn id="189" presetID="22" presetClass="entr" presetSubtype="4" fill="hold" grpId="0" nodeType="afterEffect">
                                  <p:stCondLst>
                                    <p:cond delay="0"/>
                                  </p:stCondLst>
                                  <p:childTnLst>
                                    <p:set>
                                      <p:cBhvr>
                                        <p:cTn id="190" dur="1" fill="hold">
                                          <p:stCondLst>
                                            <p:cond delay="0"/>
                                          </p:stCondLst>
                                        </p:cTn>
                                        <p:tgtEl>
                                          <p:spTgt spid="49210"/>
                                        </p:tgtEl>
                                        <p:attrNameLst>
                                          <p:attrName>style.visibility</p:attrName>
                                        </p:attrNameLst>
                                      </p:cBhvr>
                                      <p:to>
                                        <p:strVal val="visible"/>
                                      </p:to>
                                    </p:set>
                                    <p:animEffect transition="in" filter="wipe(down)">
                                      <p:cBhvr>
                                        <p:cTn id="191" dur="500"/>
                                        <p:tgtEl>
                                          <p:spTgt spid="49210"/>
                                        </p:tgtEl>
                                      </p:cBhvr>
                                    </p:animEffect>
                                  </p:childTnLst>
                                </p:cTn>
                              </p:par>
                            </p:childTnLst>
                          </p:cTn>
                        </p:par>
                        <p:par>
                          <p:cTn id="192" fill="hold">
                            <p:stCondLst>
                              <p:cond delay="6000"/>
                            </p:stCondLst>
                            <p:childTnLst>
                              <p:par>
                                <p:cTn id="193" presetID="22" presetClass="entr" presetSubtype="8" fill="hold" grpId="0" nodeType="afterEffect">
                                  <p:stCondLst>
                                    <p:cond delay="0"/>
                                  </p:stCondLst>
                                  <p:childTnLst>
                                    <p:set>
                                      <p:cBhvr>
                                        <p:cTn id="194" dur="1" fill="hold">
                                          <p:stCondLst>
                                            <p:cond delay="0"/>
                                          </p:stCondLst>
                                        </p:cTn>
                                        <p:tgtEl>
                                          <p:spTgt spid="49211"/>
                                        </p:tgtEl>
                                        <p:attrNameLst>
                                          <p:attrName>style.visibility</p:attrName>
                                        </p:attrNameLst>
                                      </p:cBhvr>
                                      <p:to>
                                        <p:strVal val="visible"/>
                                      </p:to>
                                    </p:set>
                                    <p:animEffect transition="in" filter="wipe(left)">
                                      <p:cBhvr>
                                        <p:cTn id="195" dur="500"/>
                                        <p:tgtEl>
                                          <p:spTgt spid="49211"/>
                                        </p:tgtEl>
                                      </p:cBhvr>
                                    </p:animEffect>
                                  </p:childTnLst>
                                </p:cTn>
                              </p:par>
                            </p:childTnLst>
                          </p:cTn>
                        </p:par>
                        <p:par>
                          <p:cTn id="196" fill="hold">
                            <p:stCondLst>
                              <p:cond delay="6500"/>
                            </p:stCondLst>
                            <p:childTnLst>
                              <p:par>
                                <p:cTn id="197" presetID="22" presetClass="entr" presetSubtype="8" fill="hold" grpId="0" nodeType="afterEffect">
                                  <p:stCondLst>
                                    <p:cond delay="0"/>
                                  </p:stCondLst>
                                  <p:childTnLst>
                                    <p:set>
                                      <p:cBhvr>
                                        <p:cTn id="198" dur="1" fill="hold">
                                          <p:stCondLst>
                                            <p:cond delay="0"/>
                                          </p:stCondLst>
                                        </p:cTn>
                                        <p:tgtEl>
                                          <p:spTgt spid="49212"/>
                                        </p:tgtEl>
                                        <p:attrNameLst>
                                          <p:attrName>style.visibility</p:attrName>
                                        </p:attrNameLst>
                                      </p:cBhvr>
                                      <p:to>
                                        <p:strVal val="visible"/>
                                      </p:to>
                                    </p:set>
                                    <p:animEffect transition="in" filter="wipe(left)">
                                      <p:cBhvr>
                                        <p:cTn id="199" dur="500"/>
                                        <p:tgtEl>
                                          <p:spTgt spid="49212"/>
                                        </p:tgtEl>
                                      </p:cBhvr>
                                    </p:animEffect>
                                  </p:childTnLst>
                                </p:cTn>
                              </p:par>
                            </p:childTnLst>
                          </p:cTn>
                        </p:par>
                        <p:par>
                          <p:cTn id="200" fill="hold">
                            <p:stCondLst>
                              <p:cond delay="7000"/>
                            </p:stCondLst>
                            <p:childTnLst>
                              <p:par>
                                <p:cTn id="201" presetID="22" presetClass="entr" presetSubtype="8" fill="hold" grpId="0" nodeType="afterEffect">
                                  <p:stCondLst>
                                    <p:cond delay="0"/>
                                  </p:stCondLst>
                                  <p:childTnLst>
                                    <p:set>
                                      <p:cBhvr>
                                        <p:cTn id="202" dur="1" fill="hold">
                                          <p:stCondLst>
                                            <p:cond delay="0"/>
                                          </p:stCondLst>
                                        </p:cTn>
                                        <p:tgtEl>
                                          <p:spTgt spid="49198"/>
                                        </p:tgtEl>
                                        <p:attrNameLst>
                                          <p:attrName>style.visibility</p:attrName>
                                        </p:attrNameLst>
                                      </p:cBhvr>
                                      <p:to>
                                        <p:strVal val="visible"/>
                                      </p:to>
                                    </p:set>
                                    <p:animEffect transition="in" filter="wipe(left)">
                                      <p:cBhvr>
                                        <p:cTn id="203" dur="500"/>
                                        <p:tgtEl>
                                          <p:spTgt spid="49198"/>
                                        </p:tgtEl>
                                      </p:cBhvr>
                                    </p:animEffect>
                                  </p:childTnLst>
                                </p:cTn>
                              </p:par>
                            </p:childTnLst>
                          </p:cTn>
                        </p:par>
                        <p:par>
                          <p:cTn id="204" fill="hold">
                            <p:stCondLst>
                              <p:cond delay="7500"/>
                            </p:stCondLst>
                            <p:childTnLst>
                              <p:par>
                                <p:cTn id="205" presetID="22" presetClass="entr" presetSubtype="8" fill="hold" grpId="0" nodeType="afterEffect">
                                  <p:stCondLst>
                                    <p:cond delay="0"/>
                                  </p:stCondLst>
                                  <p:childTnLst>
                                    <p:set>
                                      <p:cBhvr>
                                        <p:cTn id="206" dur="1" fill="hold">
                                          <p:stCondLst>
                                            <p:cond delay="0"/>
                                          </p:stCondLst>
                                        </p:cTn>
                                        <p:tgtEl>
                                          <p:spTgt spid="49221"/>
                                        </p:tgtEl>
                                        <p:attrNameLst>
                                          <p:attrName>style.visibility</p:attrName>
                                        </p:attrNameLst>
                                      </p:cBhvr>
                                      <p:to>
                                        <p:strVal val="visible"/>
                                      </p:to>
                                    </p:set>
                                    <p:animEffect transition="in" filter="wipe(left)">
                                      <p:cBhvr>
                                        <p:cTn id="207" dur="500"/>
                                        <p:tgtEl>
                                          <p:spTgt spid="49221"/>
                                        </p:tgtEl>
                                      </p:cBhvr>
                                    </p:animEffect>
                                  </p:childTnLst>
                                </p:cTn>
                              </p:par>
                            </p:childTnLst>
                          </p:cTn>
                        </p:par>
                        <p:par>
                          <p:cTn id="208" fill="hold">
                            <p:stCondLst>
                              <p:cond delay="8000"/>
                            </p:stCondLst>
                            <p:childTnLst>
                              <p:par>
                                <p:cTn id="209" presetID="22" presetClass="entr" presetSubtype="8" fill="hold" grpId="0" nodeType="afterEffect">
                                  <p:stCondLst>
                                    <p:cond delay="0"/>
                                  </p:stCondLst>
                                  <p:childTnLst>
                                    <p:set>
                                      <p:cBhvr>
                                        <p:cTn id="210" dur="1" fill="hold">
                                          <p:stCondLst>
                                            <p:cond delay="0"/>
                                          </p:stCondLst>
                                        </p:cTn>
                                        <p:tgtEl>
                                          <p:spTgt spid="49213"/>
                                        </p:tgtEl>
                                        <p:attrNameLst>
                                          <p:attrName>style.visibility</p:attrName>
                                        </p:attrNameLst>
                                      </p:cBhvr>
                                      <p:to>
                                        <p:strVal val="visible"/>
                                      </p:to>
                                    </p:set>
                                    <p:animEffect transition="in" filter="wipe(left)">
                                      <p:cBhvr>
                                        <p:cTn id="211" dur="500"/>
                                        <p:tgtEl>
                                          <p:spTgt spid="49213"/>
                                        </p:tgtEl>
                                      </p:cBhvr>
                                    </p:animEffect>
                                  </p:childTnLst>
                                </p:cTn>
                              </p:par>
                            </p:childTnLst>
                          </p:cTn>
                        </p:par>
                        <p:par>
                          <p:cTn id="212" fill="hold">
                            <p:stCondLst>
                              <p:cond delay="8500"/>
                            </p:stCondLst>
                            <p:childTnLst>
                              <p:par>
                                <p:cTn id="213" presetID="22" presetClass="entr" presetSubtype="8" fill="hold" grpId="0" nodeType="afterEffect">
                                  <p:stCondLst>
                                    <p:cond delay="0"/>
                                  </p:stCondLst>
                                  <p:childTnLst>
                                    <p:set>
                                      <p:cBhvr>
                                        <p:cTn id="214" dur="1" fill="hold">
                                          <p:stCondLst>
                                            <p:cond delay="0"/>
                                          </p:stCondLst>
                                        </p:cTn>
                                        <p:tgtEl>
                                          <p:spTgt spid="49222"/>
                                        </p:tgtEl>
                                        <p:attrNameLst>
                                          <p:attrName>style.visibility</p:attrName>
                                        </p:attrNameLst>
                                      </p:cBhvr>
                                      <p:to>
                                        <p:strVal val="visible"/>
                                      </p:to>
                                    </p:set>
                                    <p:animEffect transition="in" filter="wipe(left)">
                                      <p:cBhvr>
                                        <p:cTn id="215" dur="500"/>
                                        <p:tgtEl>
                                          <p:spTgt spid="49222"/>
                                        </p:tgtEl>
                                      </p:cBhvr>
                                    </p:animEffect>
                                  </p:childTnLst>
                                </p:cTn>
                              </p:par>
                            </p:childTnLst>
                          </p:cTn>
                        </p:par>
                      </p:childTnLst>
                    </p:cTn>
                  </p:par>
                  <p:par>
                    <p:cTn id="216" fill="hold">
                      <p:stCondLst>
                        <p:cond delay="indefinite"/>
                      </p:stCondLst>
                      <p:childTnLst>
                        <p:par>
                          <p:cTn id="217" fill="hold">
                            <p:stCondLst>
                              <p:cond delay="0"/>
                            </p:stCondLst>
                            <p:childTnLst>
                              <p:par>
                                <p:cTn id="218" presetID="22" presetClass="entr" presetSubtype="8" fill="hold" grpId="0" nodeType="clickEffect">
                                  <p:stCondLst>
                                    <p:cond delay="0"/>
                                  </p:stCondLst>
                                  <p:childTnLst>
                                    <p:set>
                                      <p:cBhvr>
                                        <p:cTn id="219" dur="1" fill="hold">
                                          <p:stCondLst>
                                            <p:cond delay="0"/>
                                          </p:stCondLst>
                                        </p:cTn>
                                        <p:tgtEl>
                                          <p:spTgt spid="49169"/>
                                        </p:tgtEl>
                                        <p:attrNameLst>
                                          <p:attrName>style.visibility</p:attrName>
                                        </p:attrNameLst>
                                      </p:cBhvr>
                                      <p:to>
                                        <p:strVal val="visible"/>
                                      </p:to>
                                    </p:set>
                                    <p:animEffect transition="in" filter="wipe(left)">
                                      <p:cBhvr>
                                        <p:cTn id="220" dur="500"/>
                                        <p:tgtEl>
                                          <p:spTgt spid="49169"/>
                                        </p:tgtEl>
                                      </p:cBhvr>
                                    </p:animEffect>
                                  </p:childTnLst>
                                </p:cTn>
                              </p:par>
                            </p:childTnLst>
                          </p:cTn>
                        </p:par>
                        <p:par>
                          <p:cTn id="221" fill="hold">
                            <p:stCondLst>
                              <p:cond delay="500"/>
                            </p:stCondLst>
                            <p:childTnLst>
                              <p:par>
                                <p:cTn id="222" presetID="22" presetClass="entr" presetSubtype="2" fill="hold" grpId="0" nodeType="afterEffect">
                                  <p:stCondLst>
                                    <p:cond delay="0"/>
                                  </p:stCondLst>
                                  <p:childTnLst>
                                    <p:set>
                                      <p:cBhvr>
                                        <p:cTn id="223" dur="1" fill="hold">
                                          <p:stCondLst>
                                            <p:cond delay="0"/>
                                          </p:stCondLst>
                                        </p:cTn>
                                        <p:tgtEl>
                                          <p:spTgt spid="49167"/>
                                        </p:tgtEl>
                                        <p:attrNameLst>
                                          <p:attrName>style.visibility</p:attrName>
                                        </p:attrNameLst>
                                      </p:cBhvr>
                                      <p:to>
                                        <p:strVal val="visible"/>
                                      </p:to>
                                    </p:set>
                                    <p:animEffect transition="in" filter="wipe(right)">
                                      <p:cBhvr>
                                        <p:cTn id="224" dur="500"/>
                                        <p:tgtEl>
                                          <p:spTgt spid="49167"/>
                                        </p:tgtEl>
                                      </p:cBhvr>
                                    </p:animEffect>
                                  </p:childTnLst>
                                </p:cTn>
                              </p:par>
                            </p:childTnLst>
                          </p:cTn>
                        </p:par>
                        <p:par>
                          <p:cTn id="225" fill="hold">
                            <p:stCondLst>
                              <p:cond delay="1000"/>
                            </p:stCondLst>
                            <p:childTnLst>
                              <p:par>
                                <p:cTn id="226" presetID="22" presetClass="entr" presetSubtype="1" fill="hold" grpId="0" nodeType="afterEffect">
                                  <p:stCondLst>
                                    <p:cond delay="0"/>
                                  </p:stCondLst>
                                  <p:childTnLst>
                                    <p:set>
                                      <p:cBhvr>
                                        <p:cTn id="227" dur="1" fill="hold">
                                          <p:stCondLst>
                                            <p:cond delay="0"/>
                                          </p:stCondLst>
                                        </p:cTn>
                                        <p:tgtEl>
                                          <p:spTgt spid="49188"/>
                                        </p:tgtEl>
                                        <p:attrNameLst>
                                          <p:attrName>style.visibility</p:attrName>
                                        </p:attrNameLst>
                                      </p:cBhvr>
                                      <p:to>
                                        <p:strVal val="visible"/>
                                      </p:to>
                                    </p:set>
                                    <p:animEffect transition="in" filter="wipe(up)">
                                      <p:cBhvr>
                                        <p:cTn id="228" dur="500"/>
                                        <p:tgtEl>
                                          <p:spTgt spid="49188"/>
                                        </p:tgtEl>
                                      </p:cBhvr>
                                    </p:animEffect>
                                  </p:childTnLst>
                                </p:cTn>
                              </p:par>
                            </p:childTnLst>
                          </p:cTn>
                        </p:par>
                        <p:par>
                          <p:cTn id="229" fill="hold">
                            <p:stCondLst>
                              <p:cond delay="1500"/>
                            </p:stCondLst>
                            <p:childTnLst>
                              <p:par>
                                <p:cTn id="230" presetID="22" presetClass="entr" presetSubtype="8" fill="hold" grpId="0" nodeType="afterEffect">
                                  <p:stCondLst>
                                    <p:cond delay="0"/>
                                  </p:stCondLst>
                                  <p:childTnLst>
                                    <p:set>
                                      <p:cBhvr>
                                        <p:cTn id="231" dur="1" fill="hold">
                                          <p:stCondLst>
                                            <p:cond delay="0"/>
                                          </p:stCondLst>
                                        </p:cTn>
                                        <p:tgtEl>
                                          <p:spTgt spid="49218"/>
                                        </p:tgtEl>
                                        <p:attrNameLst>
                                          <p:attrName>style.visibility</p:attrName>
                                        </p:attrNameLst>
                                      </p:cBhvr>
                                      <p:to>
                                        <p:strVal val="visible"/>
                                      </p:to>
                                    </p:set>
                                    <p:animEffect transition="in" filter="wipe(left)">
                                      <p:cBhvr>
                                        <p:cTn id="232" dur="500"/>
                                        <p:tgtEl>
                                          <p:spTgt spid="49218"/>
                                        </p:tgtEl>
                                      </p:cBhvr>
                                    </p:animEffect>
                                  </p:childTnLst>
                                </p:cTn>
                              </p:par>
                            </p:childTnLst>
                          </p:cTn>
                        </p:par>
                        <p:par>
                          <p:cTn id="233" fill="hold">
                            <p:stCondLst>
                              <p:cond delay="2000"/>
                            </p:stCondLst>
                            <p:childTnLst>
                              <p:par>
                                <p:cTn id="234" presetID="22" presetClass="entr" presetSubtype="1" fill="hold" grpId="0" nodeType="afterEffect">
                                  <p:stCondLst>
                                    <p:cond delay="0"/>
                                  </p:stCondLst>
                                  <p:childTnLst>
                                    <p:set>
                                      <p:cBhvr>
                                        <p:cTn id="235" dur="1" fill="hold">
                                          <p:stCondLst>
                                            <p:cond delay="0"/>
                                          </p:stCondLst>
                                        </p:cTn>
                                        <p:tgtEl>
                                          <p:spTgt spid="49175"/>
                                        </p:tgtEl>
                                        <p:attrNameLst>
                                          <p:attrName>style.visibility</p:attrName>
                                        </p:attrNameLst>
                                      </p:cBhvr>
                                      <p:to>
                                        <p:strVal val="visible"/>
                                      </p:to>
                                    </p:set>
                                    <p:animEffect transition="in" filter="wipe(up)">
                                      <p:cBhvr>
                                        <p:cTn id="236" dur="500"/>
                                        <p:tgtEl>
                                          <p:spTgt spid="49175"/>
                                        </p:tgtEl>
                                      </p:cBhvr>
                                    </p:animEffect>
                                  </p:childTnLst>
                                </p:cTn>
                              </p:par>
                            </p:childTnLst>
                          </p:cTn>
                        </p:par>
                      </p:childTnLst>
                    </p:cTn>
                  </p:par>
                  <p:par>
                    <p:cTn id="237" fill="hold">
                      <p:stCondLst>
                        <p:cond delay="indefinite"/>
                      </p:stCondLst>
                      <p:childTnLst>
                        <p:par>
                          <p:cTn id="238" fill="hold">
                            <p:stCondLst>
                              <p:cond delay="0"/>
                            </p:stCondLst>
                            <p:childTnLst>
                              <p:par>
                                <p:cTn id="239" presetID="22" presetClass="entr" presetSubtype="8" fill="hold" grpId="0" nodeType="clickEffect">
                                  <p:stCondLst>
                                    <p:cond delay="0"/>
                                  </p:stCondLst>
                                  <p:childTnLst>
                                    <p:set>
                                      <p:cBhvr>
                                        <p:cTn id="240" dur="1" fill="hold">
                                          <p:stCondLst>
                                            <p:cond delay="0"/>
                                          </p:stCondLst>
                                        </p:cTn>
                                        <p:tgtEl>
                                          <p:spTgt spid="49219"/>
                                        </p:tgtEl>
                                        <p:attrNameLst>
                                          <p:attrName>style.visibility</p:attrName>
                                        </p:attrNameLst>
                                      </p:cBhvr>
                                      <p:to>
                                        <p:strVal val="visible"/>
                                      </p:to>
                                    </p:set>
                                    <p:animEffect transition="in" filter="wipe(left)">
                                      <p:cBhvr>
                                        <p:cTn id="241" dur="500"/>
                                        <p:tgtEl>
                                          <p:spTgt spid="49219"/>
                                        </p:tgtEl>
                                      </p:cBhvr>
                                    </p:animEffect>
                                  </p:childTnLst>
                                </p:cTn>
                              </p:par>
                            </p:childTnLst>
                          </p:cTn>
                        </p:par>
                        <p:par>
                          <p:cTn id="242" fill="hold">
                            <p:stCondLst>
                              <p:cond delay="500"/>
                            </p:stCondLst>
                            <p:childTnLst>
                              <p:par>
                                <p:cTn id="243" presetID="22" presetClass="entr" presetSubtype="1" fill="hold" grpId="0" nodeType="afterEffect">
                                  <p:stCondLst>
                                    <p:cond delay="0"/>
                                  </p:stCondLst>
                                  <p:childTnLst>
                                    <p:set>
                                      <p:cBhvr>
                                        <p:cTn id="244" dur="1" fill="hold">
                                          <p:stCondLst>
                                            <p:cond delay="0"/>
                                          </p:stCondLst>
                                        </p:cTn>
                                        <p:tgtEl>
                                          <p:spTgt spid="49168"/>
                                        </p:tgtEl>
                                        <p:attrNameLst>
                                          <p:attrName>style.visibility</p:attrName>
                                        </p:attrNameLst>
                                      </p:cBhvr>
                                      <p:to>
                                        <p:strVal val="visible"/>
                                      </p:to>
                                    </p:set>
                                    <p:animEffect transition="in" filter="wipe(up)">
                                      <p:cBhvr>
                                        <p:cTn id="245" dur="500"/>
                                        <p:tgtEl>
                                          <p:spTgt spid="49168"/>
                                        </p:tgtEl>
                                      </p:cBhvr>
                                    </p:animEffect>
                                  </p:childTnLst>
                                </p:cTn>
                              </p:par>
                            </p:childTnLst>
                          </p:cTn>
                        </p:par>
                        <p:par>
                          <p:cTn id="246" fill="hold">
                            <p:stCondLst>
                              <p:cond delay="1000"/>
                            </p:stCondLst>
                            <p:childTnLst>
                              <p:par>
                                <p:cTn id="247" presetID="23" presetClass="entr" presetSubtype="528" fill="hold" grpId="0" nodeType="afterEffect">
                                  <p:stCondLst>
                                    <p:cond delay="0"/>
                                  </p:stCondLst>
                                  <p:childTnLst>
                                    <p:set>
                                      <p:cBhvr>
                                        <p:cTn id="248" dur="1" fill="hold">
                                          <p:stCondLst>
                                            <p:cond delay="0"/>
                                          </p:stCondLst>
                                        </p:cTn>
                                        <p:tgtEl>
                                          <p:spTgt spid="49220"/>
                                        </p:tgtEl>
                                        <p:attrNameLst>
                                          <p:attrName>style.visibility</p:attrName>
                                        </p:attrNameLst>
                                      </p:cBhvr>
                                      <p:to>
                                        <p:strVal val="visible"/>
                                      </p:to>
                                    </p:set>
                                    <p:anim calcmode="lin" valueType="num">
                                      <p:cBhvr>
                                        <p:cTn id="249" dur="500" fill="hold"/>
                                        <p:tgtEl>
                                          <p:spTgt spid="49220"/>
                                        </p:tgtEl>
                                        <p:attrNameLst>
                                          <p:attrName>ppt_w</p:attrName>
                                        </p:attrNameLst>
                                      </p:cBhvr>
                                      <p:tavLst>
                                        <p:tav tm="0">
                                          <p:val>
                                            <p:fltVal val="0"/>
                                          </p:val>
                                        </p:tav>
                                        <p:tav tm="100000">
                                          <p:val>
                                            <p:strVal val="#ppt_w"/>
                                          </p:val>
                                        </p:tav>
                                      </p:tavLst>
                                    </p:anim>
                                    <p:anim calcmode="lin" valueType="num">
                                      <p:cBhvr>
                                        <p:cTn id="250" dur="500" fill="hold"/>
                                        <p:tgtEl>
                                          <p:spTgt spid="49220"/>
                                        </p:tgtEl>
                                        <p:attrNameLst>
                                          <p:attrName>ppt_h</p:attrName>
                                        </p:attrNameLst>
                                      </p:cBhvr>
                                      <p:tavLst>
                                        <p:tav tm="0">
                                          <p:val>
                                            <p:fltVal val="0"/>
                                          </p:val>
                                        </p:tav>
                                        <p:tav tm="100000">
                                          <p:val>
                                            <p:strVal val="#ppt_h"/>
                                          </p:val>
                                        </p:tav>
                                      </p:tavLst>
                                    </p:anim>
                                    <p:anim calcmode="lin" valueType="num">
                                      <p:cBhvr>
                                        <p:cTn id="251" dur="500" fill="hold"/>
                                        <p:tgtEl>
                                          <p:spTgt spid="49220"/>
                                        </p:tgtEl>
                                        <p:attrNameLst>
                                          <p:attrName>ppt_x</p:attrName>
                                        </p:attrNameLst>
                                      </p:cBhvr>
                                      <p:tavLst>
                                        <p:tav tm="0">
                                          <p:val>
                                            <p:fltVal val="0.5"/>
                                          </p:val>
                                        </p:tav>
                                        <p:tav tm="100000">
                                          <p:val>
                                            <p:strVal val="#ppt_x"/>
                                          </p:val>
                                        </p:tav>
                                      </p:tavLst>
                                    </p:anim>
                                    <p:anim calcmode="lin" valueType="num">
                                      <p:cBhvr>
                                        <p:cTn id="252" dur="500" fill="hold"/>
                                        <p:tgtEl>
                                          <p:spTgt spid="4922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animBg="1"/>
      <p:bldP spid="49156" grpId="0" autoUpdateAnimBg="0"/>
      <p:bldP spid="49157" grpId="0" animBg="1"/>
      <p:bldP spid="49158" grpId="0" autoUpdateAnimBg="0"/>
      <p:bldP spid="49159" grpId="0" animBg="1"/>
      <p:bldP spid="49160" grpId="0" animBg="1"/>
      <p:bldP spid="49161" grpId="0" animBg="1"/>
      <p:bldP spid="49162" grpId="0" autoUpdateAnimBg="0"/>
      <p:bldP spid="49163" grpId="0" animBg="1"/>
      <p:bldP spid="49164" grpId="0" autoUpdateAnimBg="0"/>
      <p:bldP spid="49165" grpId="0" animBg="1"/>
      <p:bldP spid="49166" grpId="0" autoUpdateAnimBg="0"/>
      <p:bldP spid="49167" grpId="0" animBg="1"/>
      <p:bldP spid="49168" grpId="0" animBg="1"/>
      <p:bldP spid="49169" grpId="0" animBg="1" autoUpdateAnimBg="0"/>
      <p:bldP spid="49170" grpId="0" autoUpdateAnimBg="0"/>
      <p:bldP spid="49171" grpId="0" autoUpdateAnimBg="0"/>
      <p:bldP spid="49172" grpId="0" autoUpdateAnimBg="0"/>
      <p:bldP spid="49173" grpId="0" autoUpdateAnimBg="0"/>
      <p:bldP spid="49175" grpId="0" animBg="1"/>
      <p:bldP spid="49176" grpId="0" animBg="1"/>
      <p:bldP spid="49177" grpId="0" animBg="1"/>
      <p:bldP spid="49178" grpId="0" animBg="1"/>
      <p:bldP spid="49179" grpId="0" animBg="1"/>
      <p:bldP spid="49180" grpId="0" animBg="1"/>
      <p:bldP spid="49181" grpId="0" animBg="1"/>
      <p:bldP spid="49182" grpId="0" animBg="1"/>
      <p:bldP spid="49183" grpId="0" animBg="1"/>
      <p:bldP spid="49184" grpId="0" animBg="1"/>
      <p:bldP spid="49185" grpId="0" autoUpdateAnimBg="0"/>
      <p:bldP spid="49187" grpId="0" autoUpdateAnimBg="0"/>
      <p:bldP spid="49188" grpId="0" animBg="1"/>
      <p:bldP spid="49195" grpId="0" animBg="1"/>
      <p:bldP spid="49196" grpId="0" animBg="1"/>
      <p:bldP spid="49197" grpId="0" animBg="1"/>
      <p:bldP spid="49198" grpId="0" animBg="1"/>
      <p:bldP spid="49199" grpId="0" animBg="1"/>
      <p:bldP spid="49200" grpId="0" animBg="1"/>
      <p:bldP spid="49201" grpId="0" autoUpdateAnimBg="0"/>
      <p:bldP spid="49202" grpId="0" autoUpdateAnimBg="0"/>
      <p:bldP spid="49203" grpId="0" animBg="1"/>
      <p:bldP spid="49204" grpId="0" animBg="1"/>
      <p:bldP spid="49205" grpId="0" animBg="1"/>
      <p:bldP spid="49206" grpId="0" animBg="1"/>
      <p:bldP spid="49207" grpId="0" autoUpdateAnimBg="0"/>
      <p:bldP spid="49208" grpId="0" autoUpdateAnimBg="0"/>
      <p:bldP spid="49209" grpId="0" animBg="1"/>
      <p:bldP spid="49210" grpId="0" animBg="1"/>
      <p:bldP spid="49211" grpId="0" autoUpdateAnimBg="0"/>
      <p:bldP spid="49212" grpId="0" autoUpdateAnimBg="0"/>
      <p:bldP spid="49213" grpId="0" autoUpdateAnimBg="0"/>
      <p:bldP spid="49214" grpId="0" autoUpdateAnimBg="0"/>
      <p:bldP spid="49215" grpId="0" autoUpdateAnimBg="0"/>
      <p:bldP spid="49216" grpId="0" autoUpdateAnimBg="0"/>
      <p:bldP spid="49218" grpId="0" animBg="1"/>
      <p:bldP spid="49219" grpId="0" animBg="1"/>
      <p:bldP spid="49220" grpId="0" animBg="1" autoUpdateAnimBg="0"/>
      <p:bldP spid="49221" grpId="0" autoUpdateAnimBg="0"/>
      <p:bldP spid="49222"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4210" name="Object 3"/>
          <p:cNvGraphicFramePr>
            <a:graphicFrameLocks noChangeAspect="1"/>
          </p:cNvGraphicFramePr>
          <p:nvPr/>
        </p:nvGraphicFramePr>
        <p:xfrm>
          <a:off x="2895600" y="838200"/>
          <a:ext cx="1752600" cy="1233488"/>
        </p:xfrm>
        <a:graphic>
          <a:graphicData uri="http://schemas.openxmlformats.org/presentationml/2006/ole">
            <p:oleObj spid="_x0000_s94210" name="Paint Shop Pro Image" r:id="rId4" imgW="5209756" imgH="3570732" progId="">
              <p:embed/>
            </p:oleObj>
          </a:graphicData>
        </a:graphic>
      </p:graphicFrame>
      <p:sp>
        <p:nvSpPr>
          <p:cNvPr id="94211" name="Text Box 4"/>
          <p:cNvSpPr txBox="1">
            <a:spLocks noChangeArrowheads="1"/>
          </p:cNvSpPr>
          <p:nvPr/>
        </p:nvSpPr>
        <p:spPr bwMode="auto">
          <a:xfrm>
            <a:off x="2895600" y="838200"/>
            <a:ext cx="838200" cy="457200"/>
          </a:xfrm>
          <a:prstGeom prst="rect">
            <a:avLst/>
          </a:prstGeom>
          <a:noFill/>
          <a:ln w="9525">
            <a:noFill/>
            <a:miter lim="800000"/>
            <a:headEnd/>
            <a:tailEnd/>
          </a:ln>
        </p:spPr>
        <p:txBody>
          <a:bodyPr>
            <a:spAutoFit/>
          </a:bodyPr>
          <a:lstStyle/>
          <a:p>
            <a:r>
              <a:rPr lang="de-DE" sz="1200"/>
              <a:t>Unter-nehmen</a:t>
            </a:r>
            <a:endParaRPr lang="de-DE"/>
          </a:p>
        </p:txBody>
      </p:sp>
      <p:sp>
        <p:nvSpPr>
          <p:cNvPr id="94212" name="Line 3"/>
          <p:cNvSpPr>
            <a:spLocks noChangeShapeType="1"/>
          </p:cNvSpPr>
          <p:nvPr/>
        </p:nvSpPr>
        <p:spPr bwMode="auto">
          <a:xfrm>
            <a:off x="533400" y="1524000"/>
            <a:ext cx="2362200" cy="0"/>
          </a:xfrm>
          <a:prstGeom prst="line">
            <a:avLst/>
          </a:prstGeom>
          <a:noFill/>
          <a:ln w="76200">
            <a:solidFill>
              <a:srgbClr val="008000"/>
            </a:solidFill>
            <a:round/>
            <a:headEnd/>
            <a:tailEnd type="triangle" w="med" len="med"/>
          </a:ln>
        </p:spPr>
        <p:txBody>
          <a:bodyPr/>
          <a:lstStyle/>
          <a:p>
            <a:endParaRPr lang="de-DE"/>
          </a:p>
        </p:txBody>
      </p:sp>
      <p:sp>
        <p:nvSpPr>
          <p:cNvPr id="94213" name="Line 3"/>
          <p:cNvSpPr>
            <a:spLocks noChangeShapeType="1"/>
          </p:cNvSpPr>
          <p:nvPr/>
        </p:nvSpPr>
        <p:spPr bwMode="auto">
          <a:xfrm>
            <a:off x="4648200" y="1447800"/>
            <a:ext cx="609600" cy="0"/>
          </a:xfrm>
          <a:prstGeom prst="line">
            <a:avLst/>
          </a:prstGeom>
          <a:noFill/>
          <a:ln w="76200">
            <a:solidFill>
              <a:srgbClr val="008000"/>
            </a:solidFill>
            <a:round/>
            <a:headEnd/>
            <a:tailEnd type="triangle" w="med" len="med"/>
          </a:ln>
        </p:spPr>
        <p:txBody>
          <a:bodyPr/>
          <a:lstStyle/>
          <a:p>
            <a:endParaRPr lang="de-DE"/>
          </a:p>
        </p:txBody>
      </p:sp>
      <p:sp>
        <p:nvSpPr>
          <p:cNvPr id="94214" name="Oval 8"/>
          <p:cNvSpPr>
            <a:spLocks noChangeArrowheads="1"/>
          </p:cNvSpPr>
          <p:nvPr/>
        </p:nvSpPr>
        <p:spPr bwMode="auto">
          <a:xfrm>
            <a:off x="1219200" y="1143000"/>
            <a:ext cx="762000" cy="762000"/>
          </a:xfrm>
          <a:prstGeom prst="ellipse">
            <a:avLst/>
          </a:prstGeom>
          <a:solidFill>
            <a:srgbClr val="CCFFFF"/>
          </a:solidFill>
          <a:ln w="19050">
            <a:solidFill>
              <a:schemeClr val="tx1"/>
            </a:solidFill>
            <a:round/>
            <a:headEnd/>
            <a:tailEnd/>
          </a:ln>
        </p:spPr>
        <p:txBody>
          <a:bodyPr wrap="none" anchor="ctr"/>
          <a:lstStyle/>
          <a:p>
            <a:endParaRPr lang="de-DE"/>
          </a:p>
        </p:txBody>
      </p:sp>
      <p:sp>
        <p:nvSpPr>
          <p:cNvPr id="94215" name="Text Box 9"/>
          <p:cNvSpPr txBox="1">
            <a:spLocks noChangeArrowheads="1"/>
          </p:cNvSpPr>
          <p:nvPr/>
        </p:nvSpPr>
        <p:spPr bwMode="auto">
          <a:xfrm>
            <a:off x="1295400" y="1295400"/>
            <a:ext cx="609600" cy="549275"/>
          </a:xfrm>
          <a:prstGeom prst="rect">
            <a:avLst/>
          </a:prstGeom>
          <a:noFill/>
          <a:ln w="9525">
            <a:noFill/>
            <a:miter lim="800000"/>
            <a:headEnd/>
            <a:tailEnd/>
          </a:ln>
        </p:spPr>
        <p:txBody>
          <a:bodyPr>
            <a:spAutoFit/>
          </a:bodyPr>
          <a:lstStyle/>
          <a:p>
            <a:r>
              <a:rPr lang="de-DE" b="0"/>
              <a:t>Kapi-tal</a:t>
            </a:r>
            <a:r>
              <a:rPr lang="de-DE" sz="1200"/>
              <a:t> </a:t>
            </a:r>
            <a:r>
              <a:rPr lang="de-DE" sz="1600"/>
              <a:t>C</a:t>
            </a:r>
            <a:endParaRPr lang="de-DE" sz="2400">
              <a:latin typeface="Times New Roman" pitchFamily="18" charset="0"/>
            </a:endParaRPr>
          </a:p>
        </p:txBody>
      </p:sp>
      <p:sp>
        <p:nvSpPr>
          <p:cNvPr id="94216" name="Line 12"/>
          <p:cNvSpPr>
            <a:spLocks noChangeShapeType="1"/>
          </p:cNvSpPr>
          <p:nvPr/>
        </p:nvSpPr>
        <p:spPr bwMode="auto">
          <a:xfrm flipV="1">
            <a:off x="1600200" y="533400"/>
            <a:ext cx="0" cy="609600"/>
          </a:xfrm>
          <a:prstGeom prst="line">
            <a:avLst/>
          </a:prstGeom>
          <a:noFill/>
          <a:ln w="31750">
            <a:solidFill>
              <a:srgbClr val="0000FF"/>
            </a:solidFill>
            <a:round/>
            <a:headEnd/>
            <a:tailEnd/>
          </a:ln>
        </p:spPr>
        <p:txBody>
          <a:bodyPr anchor="ctr">
            <a:spAutoFit/>
          </a:bodyPr>
          <a:lstStyle/>
          <a:p>
            <a:endParaRPr lang="de-DE"/>
          </a:p>
        </p:txBody>
      </p:sp>
      <p:sp>
        <p:nvSpPr>
          <p:cNvPr id="94217" name="Line 13"/>
          <p:cNvSpPr>
            <a:spLocks noChangeShapeType="1"/>
          </p:cNvSpPr>
          <p:nvPr/>
        </p:nvSpPr>
        <p:spPr bwMode="auto">
          <a:xfrm flipV="1">
            <a:off x="1600200" y="533400"/>
            <a:ext cx="4114800" cy="0"/>
          </a:xfrm>
          <a:prstGeom prst="line">
            <a:avLst/>
          </a:prstGeom>
          <a:noFill/>
          <a:ln w="31750">
            <a:solidFill>
              <a:srgbClr val="0000FF"/>
            </a:solidFill>
            <a:round/>
            <a:headEnd/>
            <a:tailEnd/>
          </a:ln>
        </p:spPr>
        <p:txBody>
          <a:bodyPr anchor="ctr">
            <a:spAutoFit/>
          </a:bodyPr>
          <a:lstStyle/>
          <a:p>
            <a:endParaRPr lang="de-DE"/>
          </a:p>
        </p:txBody>
      </p:sp>
      <p:sp>
        <p:nvSpPr>
          <p:cNvPr id="94218" name="Text Box 14"/>
          <p:cNvSpPr txBox="1">
            <a:spLocks noChangeArrowheads="1"/>
          </p:cNvSpPr>
          <p:nvPr/>
        </p:nvSpPr>
        <p:spPr bwMode="auto">
          <a:xfrm>
            <a:off x="2819400" y="381000"/>
            <a:ext cx="1981200" cy="287338"/>
          </a:xfrm>
          <a:prstGeom prst="rect">
            <a:avLst/>
          </a:prstGeom>
          <a:solidFill>
            <a:srgbClr val="FFF0B1"/>
          </a:solidFill>
          <a:ln w="12700">
            <a:solidFill>
              <a:schemeClr val="tx1"/>
            </a:solidFill>
            <a:miter lim="800000"/>
            <a:headEnd/>
            <a:tailEnd/>
          </a:ln>
        </p:spPr>
        <p:txBody>
          <a:bodyPr anchor="ctr"/>
          <a:lstStyle/>
          <a:p>
            <a:pPr algn="ctr"/>
            <a:r>
              <a:rPr lang="de-DE" b="0"/>
              <a:t>Kapitalproduktivität</a:t>
            </a:r>
            <a:r>
              <a:rPr lang="de-DE" sz="1200"/>
              <a:t> </a:t>
            </a:r>
            <a:r>
              <a:rPr lang="de-DE"/>
              <a:t>kp</a:t>
            </a:r>
            <a:endParaRPr lang="de-DE" sz="2400">
              <a:latin typeface="Times New Roman" pitchFamily="18" charset="0"/>
            </a:endParaRPr>
          </a:p>
        </p:txBody>
      </p:sp>
      <p:sp>
        <p:nvSpPr>
          <p:cNvPr id="94219" name="Oval 15"/>
          <p:cNvSpPr>
            <a:spLocks noChangeArrowheads="1"/>
          </p:cNvSpPr>
          <p:nvPr/>
        </p:nvSpPr>
        <p:spPr bwMode="auto">
          <a:xfrm>
            <a:off x="5257800" y="914400"/>
            <a:ext cx="990600" cy="990600"/>
          </a:xfrm>
          <a:prstGeom prst="ellipse">
            <a:avLst/>
          </a:prstGeom>
          <a:solidFill>
            <a:srgbClr val="FFE9D3"/>
          </a:solidFill>
          <a:ln w="19050">
            <a:solidFill>
              <a:schemeClr val="tx1"/>
            </a:solidFill>
            <a:round/>
            <a:headEnd/>
            <a:tailEnd/>
          </a:ln>
        </p:spPr>
        <p:txBody>
          <a:bodyPr anchor="ctr"/>
          <a:lstStyle/>
          <a:p>
            <a:endParaRPr lang="de-DE"/>
          </a:p>
        </p:txBody>
      </p:sp>
      <p:sp>
        <p:nvSpPr>
          <p:cNvPr id="94220" name="Text Box 16"/>
          <p:cNvSpPr txBox="1">
            <a:spLocks noChangeArrowheads="1"/>
          </p:cNvSpPr>
          <p:nvPr/>
        </p:nvSpPr>
        <p:spPr bwMode="auto">
          <a:xfrm>
            <a:off x="5410200" y="1143000"/>
            <a:ext cx="685800" cy="517525"/>
          </a:xfrm>
          <a:prstGeom prst="rect">
            <a:avLst/>
          </a:prstGeom>
          <a:noFill/>
          <a:ln w="9525">
            <a:noFill/>
            <a:miter lim="800000"/>
            <a:headEnd/>
            <a:tailEnd/>
          </a:ln>
        </p:spPr>
        <p:txBody>
          <a:bodyPr>
            <a:spAutoFit/>
          </a:bodyPr>
          <a:lstStyle/>
          <a:p>
            <a:r>
              <a:rPr lang="de-DE" b="0"/>
              <a:t>Leis-tung</a:t>
            </a:r>
            <a:r>
              <a:rPr lang="de-DE" sz="1200"/>
              <a:t> </a:t>
            </a:r>
            <a:r>
              <a:rPr lang="de-DE"/>
              <a:t>L</a:t>
            </a:r>
            <a:endParaRPr lang="de-DE" sz="2400">
              <a:latin typeface="Times New Roman" pitchFamily="18" charset="0"/>
            </a:endParaRPr>
          </a:p>
        </p:txBody>
      </p:sp>
      <p:sp>
        <p:nvSpPr>
          <p:cNvPr id="94221" name="Line 3"/>
          <p:cNvSpPr>
            <a:spLocks noChangeShapeType="1"/>
          </p:cNvSpPr>
          <p:nvPr/>
        </p:nvSpPr>
        <p:spPr bwMode="auto">
          <a:xfrm>
            <a:off x="6248400" y="1371600"/>
            <a:ext cx="838200" cy="0"/>
          </a:xfrm>
          <a:prstGeom prst="line">
            <a:avLst/>
          </a:prstGeom>
          <a:noFill/>
          <a:ln w="76200">
            <a:solidFill>
              <a:srgbClr val="008000"/>
            </a:solidFill>
            <a:round/>
            <a:headEnd/>
            <a:tailEnd type="triangle" w="med" len="med"/>
          </a:ln>
        </p:spPr>
        <p:txBody>
          <a:bodyPr/>
          <a:lstStyle/>
          <a:p>
            <a:endParaRPr lang="de-DE"/>
          </a:p>
        </p:txBody>
      </p:sp>
      <p:sp>
        <p:nvSpPr>
          <p:cNvPr id="94222" name="Rectangle 18"/>
          <p:cNvSpPr>
            <a:spLocks noChangeArrowheads="1"/>
          </p:cNvSpPr>
          <p:nvPr/>
        </p:nvSpPr>
        <p:spPr bwMode="auto">
          <a:xfrm>
            <a:off x="7086600" y="990600"/>
            <a:ext cx="838200" cy="762000"/>
          </a:xfrm>
          <a:prstGeom prst="rect">
            <a:avLst/>
          </a:prstGeom>
          <a:solidFill>
            <a:srgbClr val="99CCFF"/>
          </a:solidFill>
          <a:ln w="19050">
            <a:solidFill>
              <a:schemeClr val="tx1"/>
            </a:solidFill>
            <a:miter lim="800000"/>
            <a:headEnd/>
            <a:tailEnd/>
          </a:ln>
        </p:spPr>
        <p:txBody>
          <a:bodyPr wrap="none" anchor="ctr">
            <a:spAutoFit/>
          </a:bodyPr>
          <a:lstStyle/>
          <a:p>
            <a:endParaRPr lang="de-DE"/>
          </a:p>
        </p:txBody>
      </p:sp>
      <p:sp>
        <p:nvSpPr>
          <p:cNvPr id="94223" name="Line 19"/>
          <p:cNvSpPr>
            <a:spLocks noChangeShapeType="1"/>
          </p:cNvSpPr>
          <p:nvPr/>
        </p:nvSpPr>
        <p:spPr bwMode="auto">
          <a:xfrm flipV="1">
            <a:off x="7086600" y="990600"/>
            <a:ext cx="838200" cy="762000"/>
          </a:xfrm>
          <a:prstGeom prst="line">
            <a:avLst/>
          </a:prstGeom>
          <a:noFill/>
          <a:ln w="19050">
            <a:solidFill>
              <a:schemeClr val="tx1"/>
            </a:solidFill>
            <a:round/>
            <a:headEnd/>
            <a:tailEnd/>
          </a:ln>
        </p:spPr>
        <p:txBody>
          <a:bodyPr wrap="none" anchor="ctr">
            <a:spAutoFit/>
          </a:bodyPr>
          <a:lstStyle/>
          <a:p>
            <a:endParaRPr lang="de-DE"/>
          </a:p>
        </p:txBody>
      </p:sp>
      <p:sp>
        <p:nvSpPr>
          <p:cNvPr id="94224" name="Line 3"/>
          <p:cNvSpPr>
            <a:spLocks noChangeShapeType="1"/>
          </p:cNvSpPr>
          <p:nvPr/>
        </p:nvSpPr>
        <p:spPr bwMode="auto">
          <a:xfrm>
            <a:off x="7924800" y="1371600"/>
            <a:ext cx="990600" cy="0"/>
          </a:xfrm>
          <a:prstGeom prst="line">
            <a:avLst/>
          </a:prstGeom>
          <a:noFill/>
          <a:ln w="76200">
            <a:solidFill>
              <a:srgbClr val="008000"/>
            </a:solidFill>
            <a:prstDash val="sysDot"/>
            <a:round/>
            <a:headEnd/>
            <a:tailEnd type="triangle" w="med" len="med"/>
          </a:ln>
        </p:spPr>
        <p:txBody>
          <a:bodyPr/>
          <a:lstStyle/>
          <a:p>
            <a:endParaRPr lang="de-DE"/>
          </a:p>
        </p:txBody>
      </p:sp>
      <p:sp>
        <p:nvSpPr>
          <p:cNvPr id="94225" name="Line 21"/>
          <p:cNvSpPr>
            <a:spLocks noChangeShapeType="1"/>
          </p:cNvSpPr>
          <p:nvPr/>
        </p:nvSpPr>
        <p:spPr bwMode="auto">
          <a:xfrm>
            <a:off x="5715000" y="533400"/>
            <a:ext cx="0" cy="381000"/>
          </a:xfrm>
          <a:prstGeom prst="line">
            <a:avLst/>
          </a:prstGeom>
          <a:noFill/>
          <a:ln w="31750">
            <a:solidFill>
              <a:srgbClr val="0000FF"/>
            </a:solidFill>
            <a:round/>
            <a:headEnd/>
            <a:tailEnd type="triangle" w="med" len="med"/>
          </a:ln>
        </p:spPr>
        <p:txBody>
          <a:bodyPr anchor="ctr">
            <a:spAutoFit/>
          </a:bodyPr>
          <a:lstStyle/>
          <a:p>
            <a:endParaRPr lang="de-DE"/>
          </a:p>
        </p:txBody>
      </p:sp>
      <p:sp>
        <p:nvSpPr>
          <p:cNvPr id="94226" name="Line 22"/>
          <p:cNvSpPr>
            <a:spLocks noChangeShapeType="1"/>
          </p:cNvSpPr>
          <p:nvPr/>
        </p:nvSpPr>
        <p:spPr bwMode="auto">
          <a:xfrm flipV="1">
            <a:off x="3657600" y="685800"/>
            <a:ext cx="0" cy="533400"/>
          </a:xfrm>
          <a:prstGeom prst="line">
            <a:avLst/>
          </a:prstGeom>
          <a:noFill/>
          <a:ln w="15875">
            <a:solidFill>
              <a:schemeClr val="tx1"/>
            </a:solidFill>
            <a:round/>
            <a:headEnd/>
            <a:tailEnd/>
          </a:ln>
        </p:spPr>
        <p:txBody>
          <a:bodyPr anchor="ctr">
            <a:spAutoFit/>
          </a:bodyPr>
          <a:lstStyle/>
          <a:p>
            <a:endParaRPr lang="de-DE"/>
          </a:p>
        </p:txBody>
      </p:sp>
      <p:sp>
        <p:nvSpPr>
          <p:cNvPr id="94227" name="Line 24"/>
          <p:cNvSpPr>
            <a:spLocks noChangeShapeType="1"/>
          </p:cNvSpPr>
          <p:nvPr/>
        </p:nvSpPr>
        <p:spPr bwMode="auto">
          <a:xfrm flipV="1">
            <a:off x="3581400" y="1066800"/>
            <a:ext cx="304800" cy="228600"/>
          </a:xfrm>
          <a:prstGeom prst="line">
            <a:avLst/>
          </a:prstGeom>
          <a:noFill/>
          <a:ln w="28575">
            <a:solidFill>
              <a:srgbClr val="FF0000"/>
            </a:solidFill>
            <a:round/>
            <a:headEnd/>
            <a:tailEnd type="triangle" w="med" len="med"/>
          </a:ln>
        </p:spPr>
        <p:txBody>
          <a:bodyPr wrap="none" anchor="ctr">
            <a:spAutoFit/>
          </a:bodyPr>
          <a:lstStyle/>
          <a:p>
            <a:endParaRPr lang="de-DE"/>
          </a:p>
        </p:txBody>
      </p:sp>
      <p:sp>
        <p:nvSpPr>
          <p:cNvPr id="94228" name="Line 25"/>
          <p:cNvSpPr>
            <a:spLocks noChangeShapeType="1"/>
          </p:cNvSpPr>
          <p:nvPr/>
        </p:nvSpPr>
        <p:spPr bwMode="auto">
          <a:xfrm flipV="1">
            <a:off x="6553200" y="609600"/>
            <a:ext cx="0" cy="762000"/>
          </a:xfrm>
          <a:prstGeom prst="line">
            <a:avLst/>
          </a:prstGeom>
          <a:noFill/>
          <a:ln w="31750">
            <a:solidFill>
              <a:srgbClr val="0000FF"/>
            </a:solidFill>
            <a:round/>
            <a:headEnd/>
            <a:tailEnd/>
          </a:ln>
        </p:spPr>
        <p:txBody>
          <a:bodyPr anchor="ctr">
            <a:spAutoFit/>
          </a:bodyPr>
          <a:lstStyle/>
          <a:p>
            <a:endParaRPr lang="de-DE"/>
          </a:p>
        </p:txBody>
      </p:sp>
      <p:sp>
        <p:nvSpPr>
          <p:cNvPr id="94229" name="Line 26"/>
          <p:cNvSpPr>
            <a:spLocks noChangeShapeType="1"/>
          </p:cNvSpPr>
          <p:nvPr/>
        </p:nvSpPr>
        <p:spPr bwMode="auto">
          <a:xfrm>
            <a:off x="8305800" y="609600"/>
            <a:ext cx="0" cy="685800"/>
          </a:xfrm>
          <a:prstGeom prst="line">
            <a:avLst/>
          </a:prstGeom>
          <a:noFill/>
          <a:ln w="31750">
            <a:solidFill>
              <a:srgbClr val="0000FF"/>
            </a:solidFill>
            <a:round/>
            <a:headEnd/>
            <a:tailEnd type="triangle" w="med" len="med"/>
          </a:ln>
        </p:spPr>
        <p:txBody>
          <a:bodyPr anchor="ctr">
            <a:spAutoFit/>
          </a:bodyPr>
          <a:lstStyle/>
          <a:p>
            <a:endParaRPr lang="de-DE"/>
          </a:p>
        </p:txBody>
      </p:sp>
      <p:sp>
        <p:nvSpPr>
          <p:cNvPr id="94230" name="Line 28"/>
          <p:cNvSpPr>
            <a:spLocks noChangeShapeType="1"/>
          </p:cNvSpPr>
          <p:nvPr/>
        </p:nvSpPr>
        <p:spPr bwMode="auto">
          <a:xfrm flipV="1">
            <a:off x="6553200" y="609600"/>
            <a:ext cx="1752600" cy="0"/>
          </a:xfrm>
          <a:prstGeom prst="line">
            <a:avLst/>
          </a:prstGeom>
          <a:noFill/>
          <a:ln w="31750">
            <a:solidFill>
              <a:srgbClr val="0000FF"/>
            </a:solidFill>
            <a:round/>
            <a:headEnd/>
            <a:tailEnd/>
          </a:ln>
        </p:spPr>
        <p:txBody>
          <a:bodyPr anchor="ctr">
            <a:spAutoFit/>
          </a:bodyPr>
          <a:lstStyle/>
          <a:p>
            <a:endParaRPr lang="de-DE"/>
          </a:p>
        </p:txBody>
      </p:sp>
      <p:sp>
        <p:nvSpPr>
          <p:cNvPr id="94231" name="Text Box 29"/>
          <p:cNvSpPr txBox="1">
            <a:spLocks noChangeArrowheads="1"/>
          </p:cNvSpPr>
          <p:nvPr/>
        </p:nvSpPr>
        <p:spPr bwMode="auto">
          <a:xfrm>
            <a:off x="6781800" y="381000"/>
            <a:ext cx="1295400" cy="457200"/>
          </a:xfrm>
          <a:prstGeom prst="rect">
            <a:avLst/>
          </a:prstGeom>
          <a:solidFill>
            <a:srgbClr val="FFFF99"/>
          </a:solidFill>
          <a:ln w="12700">
            <a:solidFill>
              <a:schemeClr val="tx1"/>
            </a:solidFill>
            <a:miter lim="800000"/>
            <a:headEnd/>
            <a:tailEnd/>
          </a:ln>
        </p:spPr>
        <p:txBody>
          <a:bodyPr anchor="ctr"/>
          <a:lstStyle/>
          <a:p>
            <a:pPr algn="ctr"/>
            <a:r>
              <a:rPr lang="de-DE" b="0"/>
              <a:t>Marktreali-sierung</a:t>
            </a:r>
            <a:r>
              <a:rPr lang="de-DE" sz="1200"/>
              <a:t> </a:t>
            </a:r>
            <a:r>
              <a:rPr lang="de-DE"/>
              <a:t>m</a:t>
            </a:r>
            <a:endParaRPr lang="de-DE" sz="2400">
              <a:latin typeface="Times New Roman" pitchFamily="18" charset="0"/>
            </a:endParaRPr>
          </a:p>
        </p:txBody>
      </p:sp>
      <p:sp>
        <p:nvSpPr>
          <p:cNvPr id="94232" name="Line 31"/>
          <p:cNvSpPr>
            <a:spLocks noChangeShapeType="1"/>
          </p:cNvSpPr>
          <p:nvPr/>
        </p:nvSpPr>
        <p:spPr bwMode="auto">
          <a:xfrm>
            <a:off x="3962400" y="1905000"/>
            <a:ext cx="0" cy="381000"/>
          </a:xfrm>
          <a:prstGeom prst="line">
            <a:avLst/>
          </a:prstGeom>
          <a:noFill/>
          <a:ln w="15875">
            <a:solidFill>
              <a:schemeClr val="tx1"/>
            </a:solidFill>
            <a:round/>
            <a:headEnd/>
            <a:tailEnd/>
          </a:ln>
        </p:spPr>
        <p:txBody>
          <a:bodyPr wrap="none" anchor="ctr">
            <a:spAutoFit/>
          </a:bodyPr>
          <a:lstStyle/>
          <a:p>
            <a:endParaRPr lang="de-DE"/>
          </a:p>
        </p:txBody>
      </p:sp>
      <p:sp>
        <p:nvSpPr>
          <p:cNvPr id="94233" name="Line 32"/>
          <p:cNvSpPr>
            <a:spLocks noChangeShapeType="1"/>
          </p:cNvSpPr>
          <p:nvPr/>
        </p:nvSpPr>
        <p:spPr bwMode="auto">
          <a:xfrm flipV="1">
            <a:off x="3886200" y="1752600"/>
            <a:ext cx="304800" cy="228600"/>
          </a:xfrm>
          <a:prstGeom prst="line">
            <a:avLst/>
          </a:prstGeom>
          <a:noFill/>
          <a:ln w="28575">
            <a:solidFill>
              <a:srgbClr val="FF0000"/>
            </a:solidFill>
            <a:round/>
            <a:headEnd/>
            <a:tailEnd type="triangle" w="med" len="med"/>
          </a:ln>
        </p:spPr>
        <p:txBody>
          <a:bodyPr wrap="none" anchor="ctr">
            <a:spAutoFit/>
          </a:bodyPr>
          <a:lstStyle/>
          <a:p>
            <a:endParaRPr lang="de-DE"/>
          </a:p>
        </p:txBody>
      </p:sp>
      <p:sp>
        <p:nvSpPr>
          <p:cNvPr id="94234" name="Line 35"/>
          <p:cNvSpPr>
            <a:spLocks noChangeShapeType="1"/>
          </p:cNvSpPr>
          <p:nvPr/>
        </p:nvSpPr>
        <p:spPr bwMode="auto">
          <a:xfrm>
            <a:off x="7543800" y="1752600"/>
            <a:ext cx="0" cy="1524000"/>
          </a:xfrm>
          <a:prstGeom prst="line">
            <a:avLst/>
          </a:prstGeom>
          <a:noFill/>
          <a:ln w="28575">
            <a:solidFill>
              <a:srgbClr val="FF0000"/>
            </a:solidFill>
            <a:round/>
            <a:headEnd/>
            <a:tailEnd type="triangle" w="med" len="med"/>
          </a:ln>
        </p:spPr>
        <p:txBody>
          <a:bodyPr anchor="ctr">
            <a:spAutoFit/>
          </a:bodyPr>
          <a:lstStyle/>
          <a:p>
            <a:endParaRPr lang="de-DE"/>
          </a:p>
        </p:txBody>
      </p:sp>
      <p:sp>
        <p:nvSpPr>
          <p:cNvPr id="94235" name="Oval 36"/>
          <p:cNvSpPr>
            <a:spLocks noChangeArrowheads="1"/>
          </p:cNvSpPr>
          <p:nvPr/>
        </p:nvSpPr>
        <p:spPr bwMode="auto">
          <a:xfrm>
            <a:off x="7010400" y="1981200"/>
            <a:ext cx="1066800" cy="990600"/>
          </a:xfrm>
          <a:prstGeom prst="ellipse">
            <a:avLst/>
          </a:prstGeom>
          <a:solidFill>
            <a:srgbClr val="E1F993"/>
          </a:solidFill>
          <a:ln w="19050">
            <a:solidFill>
              <a:schemeClr val="tx1"/>
            </a:solidFill>
            <a:round/>
            <a:headEnd/>
            <a:tailEnd/>
          </a:ln>
        </p:spPr>
        <p:txBody>
          <a:bodyPr anchor="ctr"/>
          <a:lstStyle/>
          <a:p>
            <a:endParaRPr lang="de-DE"/>
          </a:p>
        </p:txBody>
      </p:sp>
      <p:sp>
        <p:nvSpPr>
          <p:cNvPr id="94236" name="Text Box 37"/>
          <p:cNvSpPr txBox="1">
            <a:spLocks noChangeArrowheads="1"/>
          </p:cNvSpPr>
          <p:nvPr/>
        </p:nvSpPr>
        <p:spPr bwMode="auto">
          <a:xfrm>
            <a:off x="7086600" y="2209800"/>
            <a:ext cx="914400" cy="517525"/>
          </a:xfrm>
          <a:prstGeom prst="rect">
            <a:avLst/>
          </a:prstGeom>
          <a:noFill/>
          <a:ln w="9525">
            <a:noFill/>
            <a:miter lim="800000"/>
            <a:headEnd/>
            <a:tailEnd/>
          </a:ln>
        </p:spPr>
        <p:txBody>
          <a:bodyPr>
            <a:spAutoFit/>
          </a:bodyPr>
          <a:lstStyle/>
          <a:p>
            <a:r>
              <a:rPr lang="de-DE" b="0"/>
              <a:t>Umsatz-erlöse</a:t>
            </a:r>
            <a:r>
              <a:rPr lang="de-DE" sz="1200"/>
              <a:t> </a:t>
            </a:r>
            <a:r>
              <a:rPr lang="de-DE"/>
              <a:t>U</a:t>
            </a:r>
            <a:endParaRPr lang="de-DE" sz="2400">
              <a:latin typeface="Times New Roman" pitchFamily="18" charset="0"/>
            </a:endParaRPr>
          </a:p>
        </p:txBody>
      </p:sp>
      <p:sp>
        <p:nvSpPr>
          <p:cNvPr id="94237" name="Line 38"/>
          <p:cNvSpPr>
            <a:spLocks noChangeShapeType="1"/>
          </p:cNvSpPr>
          <p:nvPr/>
        </p:nvSpPr>
        <p:spPr bwMode="auto">
          <a:xfrm flipH="1">
            <a:off x="8305800" y="1447800"/>
            <a:ext cx="0" cy="457200"/>
          </a:xfrm>
          <a:prstGeom prst="line">
            <a:avLst/>
          </a:prstGeom>
          <a:noFill/>
          <a:ln w="28575">
            <a:solidFill>
              <a:srgbClr val="FF0000"/>
            </a:solidFill>
            <a:prstDash val="sysDot"/>
            <a:round/>
            <a:headEnd/>
            <a:tailEnd/>
          </a:ln>
        </p:spPr>
        <p:txBody>
          <a:bodyPr anchor="ctr">
            <a:spAutoFit/>
          </a:bodyPr>
          <a:lstStyle/>
          <a:p>
            <a:endParaRPr lang="de-DE"/>
          </a:p>
        </p:txBody>
      </p:sp>
      <p:sp>
        <p:nvSpPr>
          <p:cNvPr id="94238" name="Line 39"/>
          <p:cNvSpPr>
            <a:spLocks noChangeShapeType="1"/>
          </p:cNvSpPr>
          <p:nvPr/>
        </p:nvSpPr>
        <p:spPr bwMode="auto">
          <a:xfrm>
            <a:off x="7543800" y="1905000"/>
            <a:ext cx="762000" cy="0"/>
          </a:xfrm>
          <a:prstGeom prst="line">
            <a:avLst/>
          </a:prstGeom>
          <a:noFill/>
          <a:ln w="28575">
            <a:solidFill>
              <a:srgbClr val="FF0000"/>
            </a:solidFill>
            <a:prstDash val="sysDot"/>
            <a:round/>
            <a:headEnd/>
            <a:tailEnd/>
          </a:ln>
        </p:spPr>
        <p:txBody>
          <a:bodyPr anchor="ctr">
            <a:spAutoFit/>
          </a:bodyPr>
          <a:lstStyle/>
          <a:p>
            <a:endParaRPr lang="de-DE"/>
          </a:p>
        </p:txBody>
      </p:sp>
      <p:sp>
        <p:nvSpPr>
          <p:cNvPr id="94239" name="Line 40"/>
          <p:cNvSpPr>
            <a:spLocks noChangeShapeType="1"/>
          </p:cNvSpPr>
          <p:nvPr/>
        </p:nvSpPr>
        <p:spPr bwMode="auto">
          <a:xfrm>
            <a:off x="2514600" y="1600200"/>
            <a:ext cx="0" cy="1143000"/>
          </a:xfrm>
          <a:prstGeom prst="line">
            <a:avLst/>
          </a:prstGeom>
          <a:noFill/>
          <a:ln w="28575">
            <a:solidFill>
              <a:schemeClr val="tx1"/>
            </a:solidFill>
            <a:round/>
            <a:headEnd/>
            <a:tailEnd/>
          </a:ln>
        </p:spPr>
        <p:txBody>
          <a:bodyPr anchor="ctr">
            <a:spAutoFit/>
          </a:bodyPr>
          <a:lstStyle/>
          <a:p>
            <a:endParaRPr lang="de-DE"/>
          </a:p>
        </p:txBody>
      </p:sp>
      <p:sp>
        <p:nvSpPr>
          <p:cNvPr id="94240" name="Line 41"/>
          <p:cNvSpPr>
            <a:spLocks noChangeShapeType="1"/>
          </p:cNvSpPr>
          <p:nvPr/>
        </p:nvSpPr>
        <p:spPr bwMode="auto">
          <a:xfrm>
            <a:off x="4876800" y="1447800"/>
            <a:ext cx="0" cy="1295400"/>
          </a:xfrm>
          <a:prstGeom prst="line">
            <a:avLst/>
          </a:prstGeom>
          <a:noFill/>
          <a:ln w="28575">
            <a:solidFill>
              <a:schemeClr val="tx1"/>
            </a:solidFill>
            <a:round/>
            <a:headEnd/>
            <a:tailEnd/>
          </a:ln>
        </p:spPr>
        <p:txBody>
          <a:bodyPr wrap="none" anchor="ctr">
            <a:spAutoFit/>
          </a:bodyPr>
          <a:lstStyle/>
          <a:p>
            <a:endParaRPr lang="de-DE"/>
          </a:p>
        </p:txBody>
      </p:sp>
      <p:sp>
        <p:nvSpPr>
          <p:cNvPr id="94241" name="Line 42"/>
          <p:cNvSpPr>
            <a:spLocks noChangeShapeType="1"/>
          </p:cNvSpPr>
          <p:nvPr/>
        </p:nvSpPr>
        <p:spPr bwMode="auto">
          <a:xfrm>
            <a:off x="3505200" y="1905000"/>
            <a:ext cx="0" cy="838200"/>
          </a:xfrm>
          <a:prstGeom prst="line">
            <a:avLst/>
          </a:prstGeom>
          <a:noFill/>
          <a:ln w="28575">
            <a:solidFill>
              <a:schemeClr val="tx1"/>
            </a:solidFill>
            <a:round/>
            <a:headEnd/>
            <a:tailEnd/>
          </a:ln>
        </p:spPr>
        <p:txBody>
          <a:bodyPr anchor="ctr">
            <a:spAutoFit/>
          </a:bodyPr>
          <a:lstStyle/>
          <a:p>
            <a:endParaRPr lang="de-DE"/>
          </a:p>
        </p:txBody>
      </p:sp>
      <p:sp>
        <p:nvSpPr>
          <p:cNvPr id="94242" name="Text Box 43"/>
          <p:cNvSpPr txBox="1">
            <a:spLocks noChangeArrowheads="1"/>
          </p:cNvSpPr>
          <p:nvPr/>
        </p:nvSpPr>
        <p:spPr bwMode="auto">
          <a:xfrm>
            <a:off x="3657600" y="2209800"/>
            <a:ext cx="838200" cy="457200"/>
          </a:xfrm>
          <a:prstGeom prst="rect">
            <a:avLst/>
          </a:prstGeom>
          <a:solidFill>
            <a:srgbClr val="FEE396"/>
          </a:solidFill>
          <a:ln w="12700">
            <a:solidFill>
              <a:schemeClr val="tx1"/>
            </a:solidFill>
            <a:miter lim="800000"/>
            <a:headEnd/>
            <a:tailEnd/>
          </a:ln>
        </p:spPr>
        <p:txBody>
          <a:bodyPr anchor="ctr"/>
          <a:lstStyle/>
          <a:p>
            <a:pPr algn="ctr"/>
            <a:r>
              <a:rPr lang="de-DE" b="0"/>
              <a:t>Kosten-satz</a:t>
            </a:r>
            <a:r>
              <a:rPr lang="de-DE" sz="1200"/>
              <a:t> </a:t>
            </a:r>
            <a:r>
              <a:rPr lang="de-DE"/>
              <a:t>ks</a:t>
            </a:r>
            <a:endParaRPr lang="de-DE" sz="2400">
              <a:latin typeface="Times New Roman" pitchFamily="18" charset="0"/>
            </a:endParaRPr>
          </a:p>
        </p:txBody>
      </p:sp>
      <p:sp>
        <p:nvSpPr>
          <p:cNvPr id="94243" name="Line 44"/>
          <p:cNvSpPr>
            <a:spLocks noChangeShapeType="1"/>
          </p:cNvSpPr>
          <p:nvPr/>
        </p:nvSpPr>
        <p:spPr bwMode="auto">
          <a:xfrm>
            <a:off x="2514600" y="2743200"/>
            <a:ext cx="2743200" cy="0"/>
          </a:xfrm>
          <a:prstGeom prst="line">
            <a:avLst/>
          </a:prstGeom>
          <a:noFill/>
          <a:ln w="28575">
            <a:solidFill>
              <a:schemeClr val="tx1"/>
            </a:solidFill>
            <a:round/>
            <a:headEnd/>
            <a:tailEnd/>
          </a:ln>
        </p:spPr>
        <p:txBody>
          <a:bodyPr anchor="ctr">
            <a:spAutoFit/>
          </a:bodyPr>
          <a:lstStyle/>
          <a:p>
            <a:endParaRPr lang="de-DE"/>
          </a:p>
        </p:txBody>
      </p:sp>
      <p:sp>
        <p:nvSpPr>
          <p:cNvPr id="94244" name="Oval 45"/>
          <p:cNvSpPr>
            <a:spLocks noChangeArrowheads="1"/>
          </p:cNvSpPr>
          <p:nvPr/>
        </p:nvSpPr>
        <p:spPr bwMode="auto">
          <a:xfrm>
            <a:off x="5334000" y="2971800"/>
            <a:ext cx="762000" cy="762000"/>
          </a:xfrm>
          <a:prstGeom prst="ellipse">
            <a:avLst/>
          </a:prstGeom>
          <a:solidFill>
            <a:srgbClr val="E9E9E9"/>
          </a:solidFill>
          <a:ln w="19050">
            <a:solidFill>
              <a:schemeClr val="tx1"/>
            </a:solidFill>
            <a:round/>
            <a:headEnd/>
            <a:tailEnd/>
          </a:ln>
        </p:spPr>
        <p:txBody>
          <a:bodyPr anchor="ctr"/>
          <a:lstStyle/>
          <a:p>
            <a:endParaRPr lang="de-DE"/>
          </a:p>
        </p:txBody>
      </p:sp>
      <p:sp>
        <p:nvSpPr>
          <p:cNvPr id="94245" name="Text Box 46"/>
          <p:cNvSpPr txBox="1">
            <a:spLocks noChangeArrowheads="1"/>
          </p:cNvSpPr>
          <p:nvPr/>
        </p:nvSpPr>
        <p:spPr bwMode="auto">
          <a:xfrm>
            <a:off x="5410200" y="3124200"/>
            <a:ext cx="609600" cy="517525"/>
          </a:xfrm>
          <a:prstGeom prst="rect">
            <a:avLst/>
          </a:prstGeom>
          <a:noFill/>
          <a:ln w="9525">
            <a:noFill/>
            <a:miter lim="800000"/>
            <a:headEnd/>
            <a:tailEnd/>
          </a:ln>
        </p:spPr>
        <p:txBody>
          <a:bodyPr>
            <a:spAutoFit/>
          </a:bodyPr>
          <a:lstStyle/>
          <a:p>
            <a:r>
              <a:rPr lang="de-DE" b="0"/>
              <a:t>Kos-ten</a:t>
            </a:r>
            <a:r>
              <a:rPr lang="de-DE" sz="1200"/>
              <a:t> </a:t>
            </a:r>
            <a:r>
              <a:rPr lang="de-DE"/>
              <a:t>K</a:t>
            </a:r>
            <a:endParaRPr lang="de-DE" sz="2400">
              <a:latin typeface="Times New Roman" pitchFamily="18" charset="0"/>
            </a:endParaRPr>
          </a:p>
        </p:txBody>
      </p:sp>
      <p:sp>
        <p:nvSpPr>
          <p:cNvPr id="94246" name="Line 47"/>
          <p:cNvSpPr>
            <a:spLocks noChangeShapeType="1"/>
          </p:cNvSpPr>
          <p:nvPr/>
        </p:nvSpPr>
        <p:spPr bwMode="auto">
          <a:xfrm>
            <a:off x="5715000" y="1828800"/>
            <a:ext cx="0" cy="1143000"/>
          </a:xfrm>
          <a:prstGeom prst="line">
            <a:avLst/>
          </a:prstGeom>
          <a:noFill/>
          <a:ln w="28575">
            <a:solidFill>
              <a:srgbClr val="0000FF"/>
            </a:solidFill>
            <a:prstDash val="sysDot"/>
            <a:round/>
            <a:headEnd/>
            <a:tailEnd/>
          </a:ln>
        </p:spPr>
        <p:txBody>
          <a:bodyPr anchor="ctr">
            <a:spAutoFit/>
          </a:bodyPr>
          <a:lstStyle/>
          <a:p>
            <a:endParaRPr lang="de-DE"/>
          </a:p>
        </p:txBody>
      </p:sp>
      <p:sp>
        <p:nvSpPr>
          <p:cNvPr id="94247" name="Line 48"/>
          <p:cNvSpPr>
            <a:spLocks noChangeShapeType="1"/>
          </p:cNvSpPr>
          <p:nvPr/>
        </p:nvSpPr>
        <p:spPr bwMode="auto">
          <a:xfrm>
            <a:off x="4495800" y="2362200"/>
            <a:ext cx="1219200" cy="0"/>
          </a:xfrm>
          <a:prstGeom prst="line">
            <a:avLst/>
          </a:prstGeom>
          <a:noFill/>
          <a:ln w="28575">
            <a:solidFill>
              <a:srgbClr val="0000FF"/>
            </a:solidFill>
            <a:prstDash val="sysDot"/>
            <a:round/>
            <a:headEnd/>
            <a:tailEnd/>
          </a:ln>
        </p:spPr>
        <p:txBody>
          <a:bodyPr anchor="ctr">
            <a:spAutoFit/>
          </a:bodyPr>
          <a:lstStyle/>
          <a:p>
            <a:endParaRPr lang="de-DE"/>
          </a:p>
        </p:txBody>
      </p:sp>
      <p:sp>
        <p:nvSpPr>
          <p:cNvPr id="94248" name="Line 49"/>
          <p:cNvSpPr>
            <a:spLocks noChangeShapeType="1"/>
          </p:cNvSpPr>
          <p:nvPr/>
        </p:nvSpPr>
        <p:spPr bwMode="auto">
          <a:xfrm>
            <a:off x="5257800" y="2743200"/>
            <a:ext cx="228600" cy="304800"/>
          </a:xfrm>
          <a:prstGeom prst="line">
            <a:avLst/>
          </a:prstGeom>
          <a:noFill/>
          <a:ln w="28575">
            <a:solidFill>
              <a:schemeClr val="tx1"/>
            </a:solidFill>
            <a:round/>
            <a:headEnd/>
            <a:tailEnd type="triangle" w="med" len="med"/>
          </a:ln>
        </p:spPr>
        <p:txBody>
          <a:bodyPr anchor="ctr">
            <a:spAutoFit/>
          </a:bodyPr>
          <a:lstStyle/>
          <a:p>
            <a:endParaRPr lang="de-DE"/>
          </a:p>
        </p:txBody>
      </p:sp>
      <p:sp>
        <p:nvSpPr>
          <p:cNvPr id="94249" name="Line 50"/>
          <p:cNvSpPr>
            <a:spLocks noChangeShapeType="1"/>
          </p:cNvSpPr>
          <p:nvPr/>
        </p:nvSpPr>
        <p:spPr bwMode="auto">
          <a:xfrm>
            <a:off x="6096000" y="3352800"/>
            <a:ext cx="1371600" cy="0"/>
          </a:xfrm>
          <a:prstGeom prst="line">
            <a:avLst/>
          </a:prstGeom>
          <a:noFill/>
          <a:ln w="28575">
            <a:solidFill>
              <a:schemeClr val="tx1"/>
            </a:solidFill>
            <a:round/>
            <a:headEnd/>
            <a:tailEnd type="triangle" w="med" len="med"/>
          </a:ln>
        </p:spPr>
        <p:txBody>
          <a:bodyPr anchor="ctr">
            <a:spAutoFit/>
          </a:bodyPr>
          <a:lstStyle/>
          <a:p>
            <a:endParaRPr lang="de-DE"/>
          </a:p>
        </p:txBody>
      </p:sp>
      <p:sp>
        <p:nvSpPr>
          <p:cNvPr id="94250" name="Oval 51"/>
          <p:cNvSpPr>
            <a:spLocks noChangeArrowheads="1"/>
          </p:cNvSpPr>
          <p:nvPr/>
        </p:nvSpPr>
        <p:spPr bwMode="auto">
          <a:xfrm>
            <a:off x="7467600" y="3276600"/>
            <a:ext cx="152400" cy="152400"/>
          </a:xfrm>
          <a:prstGeom prst="ellipse">
            <a:avLst/>
          </a:prstGeom>
          <a:solidFill>
            <a:srgbClr val="33CCCC"/>
          </a:solidFill>
          <a:ln w="12700">
            <a:solidFill>
              <a:schemeClr val="tx1"/>
            </a:solidFill>
            <a:round/>
            <a:headEnd/>
            <a:tailEnd/>
          </a:ln>
        </p:spPr>
        <p:txBody>
          <a:bodyPr anchor="ctr"/>
          <a:lstStyle/>
          <a:p>
            <a:endParaRPr lang="de-DE"/>
          </a:p>
        </p:txBody>
      </p:sp>
      <p:sp>
        <p:nvSpPr>
          <p:cNvPr id="94251" name="Text Box 53"/>
          <p:cNvSpPr txBox="1">
            <a:spLocks noChangeArrowheads="1"/>
          </p:cNvSpPr>
          <p:nvPr/>
        </p:nvSpPr>
        <p:spPr bwMode="auto">
          <a:xfrm>
            <a:off x="7543800" y="2895600"/>
            <a:ext cx="304800" cy="336550"/>
          </a:xfrm>
          <a:prstGeom prst="rect">
            <a:avLst/>
          </a:prstGeom>
          <a:noFill/>
          <a:ln w="9525">
            <a:noFill/>
            <a:miter lim="800000"/>
            <a:headEnd/>
            <a:tailEnd/>
          </a:ln>
        </p:spPr>
        <p:txBody>
          <a:bodyPr>
            <a:spAutoFit/>
          </a:bodyPr>
          <a:lstStyle/>
          <a:p>
            <a:r>
              <a:rPr lang="de-DE" sz="1600"/>
              <a:t>+</a:t>
            </a:r>
            <a:endParaRPr lang="de-DE" sz="2400">
              <a:latin typeface="Times New Roman" pitchFamily="18" charset="0"/>
            </a:endParaRPr>
          </a:p>
        </p:txBody>
      </p:sp>
      <p:sp>
        <p:nvSpPr>
          <p:cNvPr id="94252" name="Text Box 54"/>
          <p:cNvSpPr txBox="1">
            <a:spLocks noChangeArrowheads="1"/>
          </p:cNvSpPr>
          <p:nvPr/>
        </p:nvSpPr>
        <p:spPr bwMode="auto">
          <a:xfrm>
            <a:off x="7086600" y="3048000"/>
            <a:ext cx="304800" cy="336550"/>
          </a:xfrm>
          <a:prstGeom prst="rect">
            <a:avLst/>
          </a:prstGeom>
          <a:noFill/>
          <a:ln w="9525">
            <a:noFill/>
            <a:miter lim="800000"/>
            <a:headEnd/>
            <a:tailEnd/>
          </a:ln>
        </p:spPr>
        <p:txBody>
          <a:bodyPr>
            <a:spAutoFit/>
          </a:bodyPr>
          <a:lstStyle/>
          <a:p>
            <a:r>
              <a:rPr lang="de-DE" sz="1600"/>
              <a:t>-</a:t>
            </a:r>
            <a:endParaRPr lang="de-DE" sz="2400">
              <a:latin typeface="Times New Roman" pitchFamily="18" charset="0"/>
            </a:endParaRPr>
          </a:p>
        </p:txBody>
      </p:sp>
      <p:sp>
        <p:nvSpPr>
          <p:cNvPr id="94253" name="Line 55"/>
          <p:cNvSpPr>
            <a:spLocks noChangeShapeType="1"/>
          </p:cNvSpPr>
          <p:nvPr/>
        </p:nvSpPr>
        <p:spPr bwMode="auto">
          <a:xfrm>
            <a:off x="7543800" y="3429000"/>
            <a:ext cx="0" cy="914400"/>
          </a:xfrm>
          <a:prstGeom prst="line">
            <a:avLst/>
          </a:prstGeom>
          <a:noFill/>
          <a:ln w="28575">
            <a:solidFill>
              <a:srgbClr val="008000"/>
            </a:solidFill>
            <a:round/>
            <a:headEnd/>
            <a:tailEnd type="triangle" w="med" len="med"/>
          </a:ln>
        </p:spPr>
        <p:txBody>
          <a:bodyPr anchor="ctr">
            <a:spAutoFit/>
          </a:bodyPr>
          <a:lstStyle/>
          <a:p>
            <a:endParaRPr lang="de-DE"/>
          </a:p>
        </p:txBody>
      </p:sp>
      <p:sp>
        <p:nvSpPr>
          <p:cNvPr id="94254" name="Oval 56"/>
          <p:cNvSpPr>
            <a:spLocks noChangeArrowheads="1"/>
          </p:cNvSpPr>
          <p:nvPr/>
        </p:nvSpPr>
        <p:spPr bwMode="auto">
          <a:xfrm>
            <a:off x="7239000" y="4343400"/>
            <a:ext cx="609600" cy="609600"/>
          </a:xfrm>
          <a:prstGeom prst="ellipse">
            <a:avLst/>
          </a:prstGeom>
          <a:solidFill>
            <a:srgbClr val="CCFFCC"/>
          </a:solidFill>
          <a:ln w="19050">
            <a:solidFill>
              <a:schemeClr val="tx1"/>
            </a:solidFill>
            <a:round/>
            <a:headEnd/>
            <a:tailEnd/>
          </a:ln>
        </p:spPr>
        <p:txBody>
          <a:bodyPr anchor="ctr"/>
          <a:lstStyle/>
          <a:p>
            <a:endParaRPr lang="de-DE"/>
          </a:p>
        </p:txBody>
      </p:sp>
      <p:sp>
        <p:nvSpPr>
          <p:cNvPr id="94255" name="Text Box 57"/>
          <p:cNvSpPr txBox="1">
            <a:spLocks noChangeArrowheads="1"/>
          </p:cNvSpPr>
          <p:nvPr/>
        </p:nvSpPr>
        <p:spPr bwMode="auto">
          <a:xfrm>
            <a:off x="7315200" y="4343400"/>
            <a:ext cx="609600" cy="579438"/>
          </a:xfrm>
          <a:prstGeom prst="rect">
            <a:avLst/>
          </a:prstGeom>
          <a:noFill/>
          <a:ln w="9525">
            <a:noFill/>
            <a:miter lim="800000"/>
            <a:headEnd/>
            <a:tailEnd/>
          </a:ln>
        </p:spPr>
        <p:txBody>
          <a:bodyPr>
            <a:spAutoFit/>
          </a:bodyPr>
          <a:lstStyle/>
          <a:p>
            <a:r>
              <a:rPr lang="de-DE" sz="1000"/>
              <a:t>Ge-winn </a:t>
            </a:r>
            <a:r>
              <a:rPr lang="de-DE" sz="1200"/>
              <a:t>G</a:t>
            </a:r>
            <a:endParaRPr lang="de-DE" sz="2400">
              <a:latin typeface="Times New Roman" pitchFamily="18" charset="0"/>
            </a:endParaRPr>
          </a:p>
        </p:txBody>
      </p:sp>
      <p:sp>
        <p:nvSpPr>
          <p:cNvPr id="94256" name="Line 58"/>
          <p:cNvSpPr>
            <a:spLocks noChangeShapeType="1"/>
          </p:cNvSpPr>
          <p:nvPr/>
        </p:nvSpPr>
        <p:spPr bwMode="auto">
          <a:xfrm>
            <a:off x="1600200" y="1905000"/>
            <a:ext cx="0" cy="2438400"/>
          </a:xfrm>
          <a:prstGeom prst="line">
            <a:avLst/>
          </a:prstGeom>
          <a:noFill/>
          <a:ln w="28575">
            <a:solidFill>
              <a:schemeClr val="tx1"/>
            </a:solidFill>
            <a:round/>
            <a:headEnd/>
            <a:tailEnd/>
          </a:ln>
        </p:spPr>
        <p:txBody>
          <a:bodyPr anchor="ctr">
            <a:spAutoFit/>
          </a:bodyPr>
          <a:lstStyle/>
          <a:p>
            <a:endParaRPr lang="de-DE"/>
          </a:p>
        </p:txBody>
      </p:sp>
      <p:sp>
        <p:nvSpPr>
          <p:cNvPr id="94257" name="Line 59"/>
          <p:cNvSpPr>
            <a:spLocks noChangeShapeType="1"/>
          </p:cNvSpPr>
          <p:nvPr/>
        </p:nvSpPr>
        <p:spPr bwMode="auto">
          <a:xfrm>
            <a:off x="7772400" y="2743200"/>
            <a:ext cx="0" cy="0"/>
          </a:xfrm>
          <a:prstGeom prst="line">
            <a:avLst/>
          </a:prstGeom>
          <a:noFill/>
          <a:ln w="9525">
            <a:noFill/>
            <a:round/>
            <a:headEnd/>
            <a:tailEnd/>
          </a:ln>
        </p:spPr>
        <p:txBody>
          <a:bodyPr wrap="none" anchor="ctr">
            <a:spAutoFit/>
          </a:bodyPr>
          <a:lstStyle/>
          <a:p>
            <a:endParaRPr lang="de-DE"/>
          </a:p>
        </p:txBody>
      </p:sp>
      <p:sp>
        <p:nvSpPr>
          <p:cNvPr id="94258" name="Line 60"/>
          <p:cNvSpPr>
            <a:spLocks noChangeShapeType="1"/>
          </p:cNvSpPr>
          <p:nvPr/>
        </p:nvSpPr>
        <p:spPr bwMode="auto">
          <a:xfrm>
            <a:off x="7848600" y="2514600"/>
            <a:ext cx="457200" cy="0"/>
          </a:xfrm>
          <a:prstGeom prst="line">
            <a:avLst/>
          </a:prstGeom>
          <a:noFill/>
          <a:ln w="28575">
            <a:solidFill>
              <a:srgbClr val="FF0000"/>
            </a:solidFill>
            <a:round/>
            <a:headEnd/>
            <a:tailEnd/>
          </a:ln>
        </p:spPr>
        <p:txBody>
          <a:bodyPr wrap="none" anchor="ctr">
            <a:spAutoFit/>
          </a:bodyPr>
          <a:lstStyle/>
          <a:p>
            <a:endParaRPr lang="de-DE"/>
          </a:p>
        </p:txBody>
      </p:sp>
      <p:sp>
        <p:nvSpPr>
          <p:cNvPr id="94259" name="Line 61"/>
          <p:cNvSpPr>
            <a:spLocks noChangeShapeType="1"/>
          </p:cNvSpPr>
          <p:nvPr/>
        </p:nvSpPr>
        <p:spPr bwMode="auto">
          <a:xfrm flipV="1">
            <a:off x="4572000" y="3810000"/>
            <a:ext cx="3733800" cy="0"/>
          </a:xfrm>
          <a:prstGeom prst="line">
            <a:avLst/>
          </a:prstGeom>
          <a:noFill/>
          <a:ln w="28575">
            <a:solidFill>
              <a:srgbClr val="FF0000"/>
            </a:solidFill>
            <a:round/>
            <a:headEnd type="triangle" w="med" len="med"/>
            <a:tailEnd/>
          </a:ln>
        </p:spPr>
        <p:txBody>
          <a:bodyPr anchor="ctr">
            <a:spAutoFit/>
          </a:bodyPr>
          <a:lstStyle/>
          <a:p>
            <a:endParaRPr lang="de-DE"/>
          </a:p>
        </p:txBody>
      </p:sp>
      <p:sp>
        <p:nvSpPr>
          <p:cNvPr id="94260" name="Line 62"/>
          <p:cNvSpPr>
            <a:spLocks noChangeShapeType="1"/>
          </p:cNvSpPr>
          <p:nvPr/>
        </p:nvSpPr>
        <p:spPr bwMode="auto">
          <a:xfrm>
            <a:off x="8305800" y="2514600"/>
            <a:ext cx="0" cy="1295400"/>
          </a:xfrm>
          <a:prstGeom prst="line">
            <a:avLst/>
          </a:prstGeom>
          <a:noFill/>
          <a:ln w="28575">
            <a:solidFill>
              <a:srgbClr val="FF0000"/>
            </a:solidFill>
            <a:round/>
            <a:headEnd/>
            <a:tailEnd/>
          </a:ln>
        </p:spPr>
        <p:txBody>
          <a:bodyPr anchor="ctr">
            <a:spAutoFit/>
          </a:bodyPr>
          <a:lstStyle/>
          <a:p>
            <a:endParaRPr lang="de-DE"/>
          </a:p>
        </p:txBody>
      </p:sp>
      <p:sp>
        <p:nvSpPr>
          <p:cNvPr id="94261" name="Text Box 64"/>
          <p:cNvSpPr txBox="1">
            <a:spLocks noChangeArrowheads="1"/>
          </p:cNvSpPr>
          <p:nvPr/>
        </p:nvSpPr>
        <p:spPr bwMode="auto">
          <a:xfrm>
            <a:off x="2971800" y="3657600"/>
            <a:ext cx="1600200" cy="304800"/>
          </a:xfrm>
          <a:prstGeom prst="rect">
            <a:avLst/>
          </a:prstGeom>
          <a:solidFill>
            <a:srgbClr val="E1F993"/>
          </a:solidFill>
          <a:ln w="12700">
            <a:solidFill>
              <a:schemeClr val="tx1"/>
            </a:solidFill>
            <a:miter lim="800000"/>
            <a:headEnd/>
            <a:tailEnd/>
          </a:ln>
          <a:effectLst>
            <a:outerShdw dist="35921" dir="2700000" algn="ctr" rotWithShape="0">
              <a:schemeClr val="bg2"/>
            </a:outerShdw>
          </a:effectLst>
        </p:spPr>
        <p:txBody>
          <a:bodyPr anchor="ctr"/>
          <a:lstStyle/>
          <a:p>
            <a:pPr algn="ctr"/>
            <a:r>
              <a:rPr lang="de-DE" b="0"/>
              <a:t>Umsatzerlöse</a:t>
            </a:r>
            <a:r>
              <a:rPr lang="de-DE" sz="1200"/>
              <a:t> </a:t>
            </a:r>
            <a:r>
              <a:rPr lang="de-DE"/>
              <a:t>U</a:t>
            </a:r>
            <a:endParaRPr lang="de-DE" sz="2400">
              <a:latin typeface="Times New Roman" pitchFamily="18" charset="0"/>
            </a:endParaRPr>
          </a:p>
        </p:txBody>
      </p:sp>
      <p:sp>
        <p:nvSpPr>
          <p:cNvPr id="94262" name="Line 65"/>
          <p:cNvSpPr>
            <a:spLocks noChangeShapeType="1"/>
          </p:cNvSpPr>
          <p:nvPr/>
        </p:nvSpPr>
        <p:spPr bwMode="auto">
          <a:xfrm>
            <a:off x="2895600" y="4038600"/>
            <a:ext cx="1676400" cy="0"/>
          </a:xfrm>
          <a:prstGeom prst="line">
            <a:avLst/>
          </a:prstGeom>
          <a:noFill/>
          <a:ln w="38100">
            <a:solidFill>
              <a:schemeClr val="tx1"/>
            </a:solidFill>
            <a:round/>
            <a:headEnd/>
            <a:tailEnd/>
          </a:ln>
        </p:spPr>
        <p:txBody>
          <a:bodyPr wrap="none" anchor="ctr">
            <a:spAutoFit/>
          </a:bodyPr>
          <a:lstStyle/>
          <a:p>
            <a:endParaRPr lang="de-DE"/>
          </a:p>
        </p:txBody>
      </p:sp>
      <p:sp>
        <p:nvSpPr>
          <p:cNvPr id="94263" name="Text Box 66"/>
          <p:cNvSpPr txBox="1">
            <a:spLocks noChangeArrowheads="1"/>
          </p:cNvSpPr>
          <p:nvPr/>
        </p:nvSpPr>
        <p:spPr bwMode="auto">
          <a:xfrm>
            <a:off x="2971800" y="4114800"/>
            <a:ext cx="1600200" cy="304800"/>
          </a:xfrm>
          <a:prstGeom prst="rect">
            <a:avLst/>
          </a:prstGeom>
          <a:solidFill>
            <a:srgbClr val="CCFFFF"/>
          </a:solidFill>
          <a:ln w="12700">
            <a:solidFill>
              <a:schemeClr val="tx1"/>
            </a:solidFill>
            <a:miter lim="800000"/>
            <a:headEnd/>
            <a:tailEnd/>
          </a:ln>
          <a:effectLst>
            <a:outerShdw dist="35921" dir="2700000" algn="ctr" rotWithShape="0">
              <a:schemeClr val="bg2"/>
            </a:outerShdw>
          </a:effectLst>
        </p:spPr>
        <p:txBody>
          <a:bodyPr anchor="ctr"/>
          <a:lstStyle/>
          <a:p>
            <a:pPr algn="ctr"/>
            <a:r>
              <a:rPr lang="de-DE" b="0"/>
              <a:t>Kapital</a:t>
            </a:r>
            <a:r>
              <a:rPr lang="de-DE" sz="1200"/>
              <a:t> </a:t>
            </a:r>
            <a:r>
              <a:rPr lang="de-DE"/>
              <a:t>C</a:t>
            </a:r>
            <a:endParaRPr lang="de-DE" sz="2400">
              <a:latin typeface="Times New Roman" pitchFamily="18" charset="0"/>
            </a:endParaRPr>
          </a:p>
        </p:txBody>
      </p:sp>
      <p:sp>
        <p:nvSpPr>
          <p:cNvPr id="94264" name="Text Box 68"/>
          <p:cNvSpPr txBox="1">
            <a:spLocks noChangeArrowheads="1"/>
          </p:cNvSpPr>
          <p:nvPr/>
        </p:nvSpPr>
        <p:spPr bwMode="auto">
          <a:xfrm>
            <a:off x="1676400" y="3733800"/>
            <a:ext cx="1143000" cy="457200"/>
          </a:xfrm>
          <a:prstGeom prst="rect">
            <a:avLst/>
          </a:prstGeom>
          <a:solidFill>
            <a:srgbClr val="FEE396"/>
          </a:solidFill>
          <a:ln w="12700">
            <a:solidFill>
              <a:schemeClr val="tx1"/>
            </a:solidFill>
            <a:miter lim="800000"/>
            <a:headEnd/>
            <a:tailEnd/>
          </a:ln>
          <a:effectLst>
            <a:outerShdw dist="35921" dir="2700000" algn="ctr" rotWithShape="0">
              <a:schemeClr val="bg2"/>
            </a:outerShdw>
          </a:effectLst>
        </p:spPr>
        <p:txBody>
          <a:bodyPr anchor="ctr"/>
          <a:lstStyle/>
          <a:p>
            <a:pPr algn="ctr"/>
            <a:r>
              <a:rPr lang="de-DE" b="0"/>
              <a:t>Umschags-zahl</a:t>
            </a:r>
            <a:r>
              <a:rPr lang="de-DE" sz="1200"/>
              <a:t> </a:t>
            </a:r>
            <a:r>
              <a:rPr lang="de-DE"/>
              <a:t>uz</a:t>
            </a:r>
            <a:r>
              <a:rPr lang="de-DE" sz="1200"/>
              <a:t> =</a:t>
            </a:r>
            <a:endParaRPr lang="de-DE" sz="2400">
              <a:latin typeface="Times New Roman" pitchFamily="18" charset="0"/>
            </a:endParaRPr>
          </a:p>
        </p:txBody>
      </p:sp>
      <p:sp>
        <p:nvSpPr>
          <p:cNvPr id="94265" name="Line 69"/>
          <p:cNvSpPr>
            <a:spLocks noChangeShapeType="1"/>
          </p:cNvSpPr>
          <p:nvPr/>
        </p:nvSpPr>
        <p:spPr bwMode="auto">
          <a:xfrm>
            <a:off x="1600200" y="4343400"/>
            <a:ext cx="1371600" cy="0"/>
          </a:xfrm>
          <a:prstGeom prst="line">
            <a:avLst/>
          </a:prstGeom>
          <a:noFill/>
          <a:ln w="28575">
            <a:solidFill>
              <a:schemeClr val="tx1"/>
            </a:solidFill>
            <a:round/>
            <a:headEnd/>
            <a:tailEnd type="triangle" w="med" len="med"/>
          </a:ln>
        </p:spPr>
        <p:txBody>
          <a:bodyPr wrap="none" anchor="ctr">
            <a:spAutoFit/>
          </a:bodyPr>
          <a:lstStyle/>
          <a:p>
            <a:endParaRPr lang="de-DE"/>
          </a:p>
        </p:txBody>
      </p:sp>
      <p:sp>
        <p:nvSpPr>
          <p:cNvPr id="94266" name="Text Box 70"/>
          <p:cNvSpPr txBox="1">
            <a:spLocks noChangeArrowheads="1"/>
          </p:cNvSpPr>
          <p:nvPr/>
        </p:nvSpPr>
        <p:spPr bwMode="auto">
          <a:xfrm>
            <a:off x="4953000" y="5029200"/>
            <a:ext cx="1600200" cy="304800"/>
          </a:xfrm>
          <a:prstGeom prst="rect">
            <a:avLst/>
          </a:prstGeom>
          <a:solidFill>
            <a:srgbClr val="E1F993"/>
          </a:solidFill>
          <a:ln w="12700">
            <a:solidFill>
              <a:schemeClr val="tx1"/>
            </a:solidFill>
            <a:miter lim="800000"/>
            <a:headEnd/>
            <a:tailEnd/>
          </a:ln>
          <a:effectLst>
            <a:outerShdw dist="35921" dir="2700000" algn="ctr" rotWithShape="0">
              <a:schemeClr val="bg2"/>
            </a:outerShdw>
          </a:effectLst>
        </p:spPr>
        <p:txBody>
          <a:bodyPr anchor="ctr"/>
          <a:lstStyle/>
          <a:p>
            <a:pPr algn="ctr"/>
            <a:r>
              <a:rPr lang="de-DE" b="0"/>
              <a:t>Umsatzerlöse</a:t>
            </a:r>
            <a:r>
              <a:rPr lang="de-DE" sz="1200"/>
              <a:t> </a:t>
            </a:r>
            <a:r>
              <a:rPr lang="de-DE"/>
              <a:t>U</a:t>
            </a:r>
            <a:endParaRPr lang="de-DE" sz="2400">
              <a:latin typeface="Times New Roman" pitchFamily="18" charset="0"/>
            </a:endParaRPr>
          </a:p>
        </p:txBody>
      </p:sp>
      <p:sp>
        <p:nvSpPr>
          <p:cNvPr id="94267" name="Line 71"/>
          <p:cNvSpPr>
            <a:spLocks noChangeShapeType="1"/>
          </p:cNvSpPr>
          <p:nvPr/>
        </p:nvSpPr>
        <p:spPr bwMode="auto">
          <a:xfrm>
            <a:off x="4876800" y="4953000"/>
            <a:ext cx="1676400" cy="0"/>
          </a:xfrm>
          <a:prstGeom prst="line">
            <a:avLst/>
          </a:prstGeom>
          <a:noFill/>
          <a:ln w="38100">
            <a:solidFill>
              <a:schemeClr val="tx1"/>
            </a:solidFill>
            <a:round/>
            <a:headEnd/>
            <a:tailEnd/>
          </a:ln>
        </p:spPr>
        <p:txBody>
          <a:bodyPr wrap="none" anchor="ctr">
            <a:spAutoFit/>
          </a:bodyPr>
          <a:lstStyle/>
          <a:p>
            <a:endParaRPr lang="de-DE"/>
          </a:p>
        </p:txBody>
      </p:sp>
      <p:sp>
        <p:nvSpPr>
          <p:cNvPr id="94268" name="Text Box 72"/>
          <p:cNvSpPr txBox="1">
            <a:spLocks noChangeArrowheads="1"/>
          </p:cNvSpPr>
          <p:nvPr/>
        </p:nvSpPr>
        <p:spPr bwMode="auto">
          <a:xfrm>
            <a:off x="4953000" y="4572000"/>
            <a:ext cx="1600200" cy="304800"/>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nchor="ctr"/>
          <a:lstStyle/>
          <a:p>
            <a:pPr algn="ctr"/>
            <a:r>
              <a:rPr lang="de-DE" b="0"/>
              <a:t>Gewinn</a:t>
            </a:r>
            <a:r>
              <a:rPr lang="de-DE" sz="1200"/>
              <a:t> </a:t>
            </a:r>
            <a:r>
              <a:rPr lang="de-DE"/>
              <a:t>G</a:t>
            </a:r>
            <a:r>
              <a:rPr lang="de-DE" sz="1200"/>
              <a:t>  </a:t>
            </a:r>
            <a:r>
              <a:rPr lang="de-DE"/>
              <a:t>*</a:t>
            </a:r>
            <a:r>
              <a:rPr lang="de-DE" sz="1200"/>
              <a:t> </a:t>
            </a:r>
            <a:r>
              <a:rPr lang="de-DE" b="0"/>
              <a:t>100</a:t>
            </a:r>
            <a:endParaRPr lang="de-DE" sz="2400">
              <a:latin typeface="Times New Roman" pitchFamily="18" charset="0"/>
            </a:endParaRPr>
          </a:p>
        </p:txBody>
      </p:sp>
      <p:sp>
        <p:nvSpPr>
          <p:cNvPr id="94269" name="Text Box 73"/>
          <p:cNvSpPr txBox="1">
            <a:spLocks noChangeArrowheads="1"/>
          </p:cNvSpPr>
          <p:nvPr/>
        </p:nvSpPr>
        <p:spPr bwMode="auto">
          <a:xfrm>
            <a:off x="3505200" y="4724400"/>
            <a:ext cx="1295400" cy="457200"/>
          </a:xfrm>
          <a:prstGeom prst="rect">
            <a:avLst/>
          </a:prstGeom>
          <a:solidFill>
            <a:srgbClr val="FEE396"/>
          </a:solidFill>
          <a:ln w="12700">
            <a:solidFill>
              <a:schemeClr val="tx1"/>
            </a:solidFill>
            <a:miter lim="800000"/>
            <a:headEnd/>
            <a:tailEnd/>
          </a:ln>
          <a:effectLst>
            <a:outerShdw dist="35921" dir="2700000" algn="ctr" rotWithShape="0">
              <a:schemeClr val="bg2"/>
            </a:outerShdw>
          </a:effectLst>
        </p:spPr>
        <p:txBody>
          <a:bodyPr anchor="ctr"/>
          <a:lstStyle/>
          <a:p>
            <a:pPr algn="ctr"/>
            <a:r>
              <a:rPr lang="de-DE" b="0"/>
              <a:t>Umsatzren-tabilität</a:t>
            </a:r>
            <a:r>
              <a:rPr lang="de-DE" sz="1200"/>
              <a:t> </a:t>
            </a:r>
            <a:r>
              <a:rPr lang="de-DE"/>
              <a:t>ur</a:t>
            </a:r>
            <a:r>
              <a:rPr lang="de-DE" sz="1200"/>
              <a:t> =</a:t>
            </a:r>
            <a:endParaRPr lang="de-DE" sz="2400">
              <a:latin typeface="Times New Roman" pitchFamily="18" charset="0"/>
            </a:endParaRPr>
          </a:p>
        </p:txBody>
      </p:sp>
      <p:sp>
        <p:nvSpPr>
          <p:cNvPr id="94270" name="Line 74"/>
          <p:cNvSpPr>
            <a:spLocks noChangeShapeType="1"/>
          </p:cNvSpPr>
          <p:nvPr/>
        </p:nvSpPr>
        <p:spPr bwMode="auto">
          <a:xfrm flipH="1">
            <a:off x="6553200" y="4724400"/>
            <a:ext cx="685800" cy="0"/>
          </a:xfrm>
          <a:prstGeom prst="line">
            <a:avLst/>
          </a:prstGeom>
          <a:noFill/>
          <a:ln w="28575">
            <a:solidFill>
              <a:srgbClr val="008000"/>
            </a:solidFill>
            <a:round/>
            <a:headEnd/>
            <a:tailEnd type="triangle" w="med" len="med"/>
          </a:ln>
        </p:spPr>
        <p:txBody>
          <a:bodyPr anchor="ctr">
            <a:spAutoFit/>
          </a:bodyPr>
          <a:lstStyle/>
          <a:p>
            <a:endParaRPr lang="de-DE"/>
          </a:p>
        </p:txBody>
      </p:sp>
      <p:sp>
        <p:nvSpPr>
          <p:cNvPr id="94271" name="Line 75"/>
          <p:cNvSpPr>
            <a:spLocks noChangeShapeType="1"/>
          </p:cNvSpPr>
          <p:nvPr/>
        </p:nvSpPr>
        <p:spPr bwMode="auto">
          <a:xfrm flipV="1">
            <a:off x="6553200" y="5181600"/>
            <a:ext cx="1752600" cy="0"/>
          </a:xfrm>
          <a:prstGeom prst="line">
            <a:avLst/>
          </a:prstGeom>
          <a:noFill/>
          <a:ln w="28575">
            <a:solidFill>
              <a:srgbClr val="FF0000"/>
            </a:solidFill>
            <a:round/>
            <a:headEnd type="triangle" w="med" len="med"/>
            <a:tailEnd/>
          </a:ln>
        </p:spPr>
        <p:txBody>
          <a:bodyPr anchor="ctr">
            <a:spAutoFit/>
          </a:bodyPr>
          <a:lstStyle/>
          <a:p>
            <a:endParaRPr lang="de-DE"/>
          </a:p>
        </p:txBody>
      </p:sp>
      <p:sp>
        <p:nvSpPr>
          <p:cNvPr id="94272" name="Rectangle 76"/>
          <p:cNvSpPr>
            <a:spLocks noChangeArrowheads="1"/>
          </p:cNvSpPr>
          <p:nvPr/>
        </p:nvSpPr>
        <p:spPr bwMode="auto">
          <a:xfrm>
            <a:off x="8229600" y="3733800"/>
            <a:ext cx="152400" cy="152400"/>
          </a:xfrm>
          <a:prstGeom prst="rect">
            <a:avLst/>
          </a:prstGeom>
          <a:solidFill>
            <a:srgbClr val="969696"/>
          </a:solidFill>
          <a:ln w="12700">
            <a:solidFill>
              <a:schemeClr val="tx1"/>
            </a:solidFill>
            <a:miter lim="800000"/>
            <a:headEnd/>
            <a:tailEnd/>
          </a:ln>
        </p:spPr>
        <p:txBody>
          <a:bodyPr anchor="ctr">
            <a:spAutoFit/>
          </a:bodyPr>
          <a:lstStyle/>
          <a:p>
            <a:endParaRPr lang="de-DE"/>
          </a:p>
        </p:txBody>
      </p:sp>
      <p:sp>
        <p:nvSpPr>
          <p:cNvPr id="94273" name="Line 78"/>
          <p:cNvSpPr>
            <a:spLocks noChangeShapeType="1"/>
          </p:cNvSpPr>
          <p:nvPr/>
        </p:nvSpPr>
        <p:spPr bwMode="auto">
          <a:xfrm>
            <a:off x="3048000" y="6019800"/>
            <a:ext cx="1676400" cy="0"/>
          </a:xfrm>
          <a:prstGeom prst="line">
            <a:avLst/>
          </a:prstGeom>
          <a:noFill/>
          <a:ln w="38100">
            <a:solidFill>
              <a:schemeClr val="tx1"/>
            </a:solidFill>
            <a:round/>
            <a:headEnd/>
            <a:tailEnd/>
          </a:ln>
        </p:spPr>
        <p:txBody>
          <a:bodyPr wrap="none" anchor="ctr">
            <a:spAutoFit/>
          </a:bodyPr>
          <a:lstStyle/>
          <a:p>
            <a:endParaRPr lang="de-DE"/>
          </a:p>
        </p:txBody>
      </p:sp>
      <p:sp>
        <p:nvSpPr>
          <p:cNvPr id="94274" name="Text Box 79"/>
          <p:cNvSpPr txBox="1">
            <a:spLocks noChangeArrowheads="1"/>
          </p:cNvSpPr>
          <p:nvPr/>
        </p:nvSpPr>
        <p:spPr bwMode="auto">
          <a:xfrm>
            <a:off x="3124200" y="6096000"/>
            <a:ext cx="1447800" cy="304800"/>
          </a:xfrm>
          <a:prstGeom prst="rect">
            <a:avLst/>
          </a:prstGeom>
          <a:solidFill>
            <a:srgbClr val="CCFFFF"/>
          </a:solidFill>
          <a:ln w="12700">
            <a:solidFill>
              <a:schemeClr val="tx1"/>
            </a:solidFill>
            <a:miter lim="800000"/>
            <a:headEnd/>
            <a:tailEnd/>
          </a:ln>
          <a:effectLst>
            <a:outerShdw dist="35921" dir="2700000" algn="ctr" rotWithShape="0">
              <a:schemeClr val="bg2"/>
            </a:outerShdw>
          </a:effectLst>
        </p:spPr>
        <p:txBody>
          <a:bodyPr anchor="ctr"/>
          <a:lstStyle/>
          <a:p>
            <a:pPr algn="ctr"/>
            <a:r>
              <a:rPr lang="de-DE" b="0"/>
              <a:t>Kapital </a:t>
            </a:r>
            <a:r>
              <a:rPr lang="de-DE"/>
              <a:t>C</a:t>
            </a:r>
            <a:endParaRPr lang="de-DE" sz="2400">
              <a:latin typeface="Times New Roman" pitchFamily="18" charset="0"/>
            </a:endParaRPr>
          </a:p>
        </p:txBody>
      </p:sp>
      <p:sp>
        <p:nvSpPr>
          <p:cNvPr id="94275" name="Text Box 80"/>
          <p:cNvSpPr txBox="1">
            <a:spLocks noChangeArrowheads="1"/>
          </p:cNvSpPr>
          <p:nvPr/>
        </p:nvSpPr>
        <p:spPr bwMode="auto">
          <a:xfrm>
            <a:off x="1905000" y="5715000"/>
            <a:ext cx="1066800" cy="457200"/>
          </a:xfrm>
          <a:prstGeom prst="rect">
            <a:avLst/>
          </a:prstGeom>
          <a:solidFill>
            <a:srgbClr val="FEE396"/>
          </a:solidFill>
          <a:ln w="12700">
            <a:solidFill>
              <a:schemeClr val="tx1"/>
            </a:solidFill>
            <a:miter lim="800000"/>
            <a:headEnd/>
            <a:tailEnd/>
          </a:ln>
          <a:effectLst>
            <a:outerShdw dist="35921" dir="2700000" algn="ctr" rotWithShape="0">
              <a:schemeClr val="bg2"/>
            </a:outerShdw>
          </a:effectLst>
        </p:spPr>
        <p:txBody>
          <a:bodyPr anchor="ctr"/>
          <a:lstStyle/>
          <a:p>
            <a:pPr algn="ctr"/>
            <a:r>
              <a:rPr lang="de-DE" sz="1800"/>
              <a:t>ROI =</a:t>
            </a:r>
            <a:endParaRPr lang="de-DE" sz="2400">
              <a:latin typeface="Times New Roman" pitchFamily="18" charset="0"/>
            </a:endParaRPr>
          </a:p>
        </p:txBody>
      </p:sp>
      <p:sp>
        <p:nvSpPr>
          <p:cNvPr id="94276" name="Line 81"/>
          <p:cNvSpPr>
            <a:spLocks noChangeShapeType="1"/>
          </p:cNvSpPr>
          <p:nvPr/>
        </p:nvSpPr>
        <p:spPr bwMode="auto">
          <a:xfrm>
            <a:off x="1600200" y="6324600"/>
            <a:ext cx="1524000" cy="0"/>
          </a:xfrm>
          <a:prstGeom prst="line">
            <a:avLst/>
          </a:prstGeom>
          <a:noFill/>
          <a:ln w="28575">
            <a:solidFill>
              <a:schemeClr val="tx1"/>
            </a:solidFill>
            <a:round/>
            <a:headEnd/>
            <a:tailEnd type="triangle" w="med" len="med"/>
          </a:ln>
        </p:spPr>
        <p:txBody>
          <a:bodyPr anchor="ctr">
            <a:spAutoFit/>
          </a:bodyPr>
          <a:lstStyle/>
          <a:p>
            <a:endParaRPr lang="de-DE"/>
          </a:p>
        </p:txBody>
      </p:sp>
      <p:sp>
        <p:nvSpPr>
          <p:cNvPr id="94277" name="Text Box 82"/>
          <p:cNvSpPr txBox="1">
            <a:spLocks noChangeArrowheads="1"/>
          </p:cNvSpPr>
          <p:nvPr/>
        </p:nvSpPr>
        <p:spPr bwMode="auto">
          <a:xfrm>
            <a:off x="3124200" y="5638800"/>
            <a:ext cx="1447800" cy="304800"/>
          </a:xfrm>
          <a:prstGeom prst="rect">
            <a:avLst/>
          </a:prstGeom>
          <a:solidFill>
            <a:srgbClr val="CCFFCC"/>
          </a:solidFill>
          <a:ln w="12700">
            <a:solidFill>
              <a:schemeClr val="tx1"/>
            </a:solidFill>
            <a:miter lim="800000"/>
            <a:headEnd/>
            <a:tailEnd/>
          </a:ln>
          <a:effectLst>
            <a:outerShdw dist="35921" dir="2700000" algn="ctr" rotWithShape="0">
              <a:schemeClr val="bg2"/>
            </a:outerShdw>
          </a:effectLst>
        </p:spPr>
        <p:txBody>
          <a:bodyPr anchor="ctr"/>
          <a:lstStyle/>
          <a:p>
            <a:pPr algn="ctr"/>
            <a:r>
              <a:rPr lang="de-DE" b="0"/>
              <a:t>Gewinn</a:t>
            </a:r>
            <a:r>
              <a:rPr lang="de-DE" sz="1200"/>
              <a:t> </a:t>
            </a:r>
            <a:r>
              <a:rPr lang="de-DE"/>
              <a:t>G</a:t>
            </a:r>
            <a:r>
              <a:rPr lang="de-DE" sz="1200"/>
              <a:t> </a:t>
            </a:r>
            <a:r>
              <a:rPr lang="de-DE"/>
              <a:t>*</a:t>
            </a:r>
            <a:r>
              <a:rPr lang="de-DE" sz="1200"/>
              <a:t> 100</a:t>
            </a:r>
            <a:endParaRPr lang="de-DE" sz="2400">
              <a:latin typeface="Times New Roman" pitchFamily="18" charset="0"/>
            </a:endParaRPr>
          </a:p>
        </p:txBody>
      </p:sp>
      <p:sp>
        <p:nvSpPr>
          <p:cNvPr id="94278" name="Line 84"/>
          <p:cNvSpPr>
            <a:spLocks noChangeShapeType="1"/>
          </p:cNvSpPr>
          <p:nvPr/>
        </p:nvSpPr>
        <p:spPr bwMode="auto">
          <a:xfrm flipH="1">
            <a:off x="4572000" y="5791200"/>
            <a:ext cx="2362200" cy="0"/>
          </a:xfrm>
          <a:prstGeom prst="line">
            <a:avLst/>
          </a:prstGeom>
          <a:noFill/>
          <a:ln w="28575">
            <a:solidFill>
              <a:srgbClr val="008000"/>
            </a:solidFill>
            <a:round/>
            <a:headEnd/>
            <a:tailEnd type="triangle" w="med" len="med"/>
          </a:ln>
        </p:spPr>
        <p:txBody>
          <a:bodyPr anchor="ctr">
            <a:spAutoFit/>
          </a:bodyPr>
          <a:lstStyle/>
          <a:p>
            <a:endParaRPr lang="de-DE"/>
          </a:p>
        </p:txBody>
      </p:sp>
      <p:sp>
        <p:nvSpPr>
          <p:cNvPr id="94279" name="Rectangle 85"/>
          <p:cNvSpPr>
            <a:spLocks noChangeArrowheads="1"/>
          </p:cNvSpPr>
          <p:nvPr/>
        </p:nvSpPr>
        <p:spPr bwMode="auto">
          <a:xfrm>
            <a:off x="6858000" y="4648200"/>
            <a:ext cx="152400" cy="152400"/>
          </a:xfrm>
          <a:prstGeom prst="rect">
            <a:avLst/>
          </a:prstGeom>
          <a:solidFill>
            <a:srgbClr val="969696"/>
          </a:solidFill>
          <a:ln w="12700">
            <a:solidFill>
              <a:schemeClr val="tx1"/>
            </a:solidFill>
            <a:miter lim="800000"/>
            <a:headEnd/>
            <a:tailEnd/>
          </a:ln>
        </p:spPr>
        <p:txBody>
          <a:bodyPr anchor="ctr"/>
          <a:lstStyle/>
          <a:p>
            <a:endParaRPr lang="de-DE"/>
          </a:p>
        </p:txBody>
      </p:sp>
      <p:sp>
        <p:nvSpPr>
          <p:cNvPr id="94280" name="Line 86"/>
          <p:cNvSpPr>
            <a:spLocks noChangeShapeType="1"/>
          </p:cNvSpPr>
          <p:nvPr/>
        </p:nvSpPr>
        <p:spPr bwMode="auto">
          <a:xfrm flipH="1">
            <a:off x="6934200" y="4800600"/>
            <a:ext cx="0" cy="990600"/>
          </a:xfrm>
          <a:prstGeom prst="line">
            <a:avLst/>
          </a:prstGeom>
          <a:noFill/>
          <a:ln w="28575">
            <a:solidFill>
              <a:srgbClr val="008000"/>
            </a:solidFill>
            <a:round/>
            <a:headEnd/>
            <a:tailEnd/>
          </a:ln>
        </p:spPr>
        <p:txBody>
          <a:bodyPr anchor="ctr">
            <a:spAutoFit/>
          </a:bodyPr>
          <a:lstStyle/>
          <a:p>
            <a:endParaRPr lang="de-DE"/>
          </a:p>
        </p:txBody>
      </p:sp>
      <p:sp>
        <p:nvSpPr>
          <p:cNvPr id="94281" name="Text Box 87"/>
          <p:cNvSpPr txBox="1">
            <a:spLocks noChangeArrowheads="1"/>
          </p:cNvSpPr>
          <p:nvPr/>
        </p:nvSpPr>
        <p:spPr bwMode="auto">
          <a:xfrm>
            <a:off x="4800600" y="5867400"/>
            <a:ext cx="914400" cy="304800"/>
          </a:xfrm>
          <a:prstGeom prst="rect">
            <a:avLst/>
          </a:prstGeom>
          <a:noFill/>
          <a:ln w="9525">
            <a:noFill/>
            <a:miter lim="800000"/>
            <a:headEnd/>
            <a:tailEnd/>
          </a:ln>
        </p:spPr>
        <p:txBody>
          <a:bodyPr>
            <a:spAutoFit/>
          </a:bodyPr>
          <a:lstStyle/>
          <a:p>
            <a:r>
              <a:rPr lang="de-DE" b="0"/>
              <a:t>[% p. a.]</a:t>
            </a:r>
            <a:endParaRPr lang="de-DE" sz="2400">
              <a:latin typeface="Times New Roman" pitchFamily="18" charset="0"/>
            </a:endParaRPr>
          </a:p>
        </p:txBody>
      </p:sp>
      <p:graphicFrame>
        <p:nvGraphicFramePr>
          <p:cNvPr id="94282" name="Object 89"/>
          <p:cNvGraphicFramePr>
            <a:graphicFrameLocks noChangeAspect="1"/>
          </p:cNvGraphicFramePr>
          <p:nvPr/>
        </p:nvGraphicFramePr>
        <p:xfrm>
          <a:off x="985838" y="685800"/>
          <a:ext cx="385762" cy="685800"/>
        </p:xfrm>
        <a:graphic>
          <a:graphicData uri="http://schemas.openxmlformats.org/presentationml/2006/ole">
            <p:oleObj spid="_x0000_s94282" name="Bitmap" r:id="rId5" imgW="485586" imgH="542857" progId="PBrush">
              <p:embed/>
            </p:oleObj>
          </a:graphicData>
        </a:graphic>
      </p:graphicFrame>
      <p:graphicFrame>
        <p:nvGraphicFramePr>
          <p:cNvPr id="94283" name="Object 90"/>
          <p:cNvGraphicFramePr>
            <a:graphicFrameLocks noChangeAspect="1"/>
          </p:cNvGraphicFramePr>
          <p:nvPr/>
        </p:nvGraphicFramePr>
        <p:xfrm>
          <a:off x="4724400" y="304800"/>
          <a:ext cx="304800" cy="533400"/>
        </p:xfrm>
        <a:graphic>
          <a:graphicData uri="http://schemas.openxmlformats.org/presentationml/2006/ole">
            <p:oleObj spid="_x0000_s94283" name="Bitmap" r:id="rId6" imgW="485586" imgH="542857" progId="PBrush">
              <p:embed/>
            </p:oleObj>
          </a:graphicData>
        </a:graphic>
      </p:graphicFrame>
      <p:graphicFrame>
        <p:nvGraphicFramePr>
          <p:cNvPr id="94284" name="Object 91"/>
          <p:cNvGraphicFramePr>
            <a:graphicFrameLocks noChangeAspect="1"/>
          </p:cNvGraphicFramePr>
          <p:nvPr/>
        </p:nvGraphicFramePr>
        <p:xfrm>
          <a:off x="4495800" y="2057400"/>
          <a:ext cx="304800" cy="533400"/>
        </p:xfrm>
        <a:graphic>
          <a:graphicData uri="http://schemas.openxmlformats.org/presentationml/2006/ole">
            <p:oleObj spid="_x0000_s94284" name="Bitmap" r:id="rId7" imgW="485586" imgH="542857" progId="PBrush">
              <p:embed/>
            </p:oleObj>
          </a:graphicData>
        </a:graphic>
      </p:graphicFrame>
      <p:graphicFrame>
        <p:nvGraphicFramePr>
          <p:cNvPr id="94285" name="Object 92"/>
          <p:cNvGraphicFramePr>
            <a:graphicFrameLocks noChangeAspect="1"/>
          </p:cNvGraphicFramePr>
          <p:nvPr/>
        </p:nvGraphicFramePr>
        <p:xfrm>
          <a:off x="7924800" y="304800"/>
          <a:ext cx="304800" cy="609600"/>
        </p:xfrm>
        <a:graphic>
          <a:graphicData uri="http://schemas.openxmlformats.org/presentationml/2006/ole">
            <p:oleObj spid="_x0000_s94285" name="Bitmap" r:id="rId8" imgW="485586" imgH="542857" progId="PBrush">
              <p:embed/>
            </p:oleObj>
          </a:graphicData>
        </a:graphic>
      </p:graphicFrame>
      <p:sp>
        <p:nvSpPr>
          <p:cNvPr id="94286" name="Rectangle 79"/>
          <p:cNvSpPr>
            <a:spLocks noChangeArrowheads="1"/>
          </p:cNvSpPr>
          <p:nvPr/>
        </p:nvSpPr>
        <p:spPr bwMode="auto">
          <a:xfrm>
            <a:off x="3429000" y="2667000"/>
            <a:ext cx="152400" cy="152400"/>
          </a:xfrm>
          <a:prstGeom prst="rect">
            <a:avLst/>
          </a:prstGeom>
          <a:noFill/>
          <a:ln w="9525">
            <a:noFill/>
            <a:miter lim="800000"/>
            <a:headEnd/>
            <a:tailEnd/>
          </a:ln>
        </p:spPr>
        <p:txBody>
          <a:bodyPr wrap="none" anchor="ctr">
            <a:spAutoFit/>
          </a:bodyPr>
          <a:lstStyle/>
          <a:p>
            <a:endParaRPr lang="de-DE"/>
          </a:p>
        </p:txBody>
      </p:sp>
      <p:sp>
        <p:nvSpPr>
          <p:cNvPr id="94287" name="Rectangle 80"/>
          <p:cNvSpPr>
            <a:spLocks noChangeArrowheads="1"/>
          </p:cNvSpPr>
          <p:nvPr/>
        </p:nvSpPr>
        <p:spPr bwMode="auto">
          <a:xfrm>
            <a:off x="3429000" y="2667000"/>
            <a:ext cx="152400" cy="152400"/>
          </a:xfrm>
          <a:prstGeom prst="rect">
            <a:avLst/>
          </a:prstGeom>
          <a:solidFill>
            <a:srgbClr val="808080"/>
          </a:solidFill>
          <a:ln w="9525">
            <a:solidFill>
              <a:schemeClr val="tx1"/>
            </a:solidFill>
            <a:miter lim="800000"/>
            <a:headEnd/>
            <a:tailEnd/>
          </a:ln>
        </p:spPr>
        <p:txBody>
          <a:bodyPr wrap="none" anchor="ctr">
            <a:spAutoFit/>
          </a:bodyPr>
          <a:lstStyle/>
          <a:p>
            <a:endParaRPr lang="de-DE"/>
          </a:p>
        </p:txBody>
      </p:sp>
      <p:sp>
        <p:nvSpPr>
          <p:cNvPr id="94288" name="Rectangle 81"/>
          <p:cNvSpPr>
            <a:spLocks noChangeArrowheads="1"/>
          </p:cNvSpPr>
          <p:nvPr/>
        </p:nvSpPr>
        <p:spPr bwMode="auto">
          <a:xfrm>
            <a:off x="4800600" y="2667000"/>
            <a:ext cx="152400" cy="152400"/>
          </a:xfrm>
          <a:prstGeom prst="rect">
            <a:avLst/>
          </a:prstGeom>
          <a:solidFill>
            <a:srgbClr val="808080"/>
          </a:solidFill>
          <a:ln w="9525">
            <a:solidFill>
              <a:schemeClr val="tx1"/>
            </a:solidFill>
            <a:miter lim="800000"/>
            <a:headEnd/>
            <a:tailEnd/>
          </a:ln>
        </p:spPr>
        <p:txBody>
          <a:bodyPr wrap="none" anchor="ctr">
            <a:spAutoFit/>
          </a:bodyPr>
          <a:lstStyle/>
          <a:p>
            <a:endParaRPr lang="de-DE"/>
          </a:p>
        </p:txBody>
      </p:sp>
      <p:sp>
        <p:nvSpPr>
          <p:cNvPr id="94290" name="Textfeld 30"/>
          <p:cNvSpPr txBox="1">
            <a:spLocks noChangeArrowheads="1"/>
          </p:cNvSpPr>
          <p:nvPr/>
        </p:nvSpPr>
        <p:spPr bwMode="auto">
          <a:xfrm>
            <a:off x="0" y="0"/>
            <a:ext cx="2971800" cy="304800"/>
          </a:xfrm>
          <a:prstGeom prst="rect">
            <a:avLst/>
          </a:prstGeom>
          <a:noFill/>
          <a:ln w="9525">
            <a:noFill/>
            <a:miter lim="800000"/>
            <a:headEnd/>
            <a:tailEnd/>
          </a:ln>
        </p:spPr>
        <p:txBody>
          <a:bodyPr>
            <a:spAutoFit/>
          </a:bodyPr>
          <a:lstStyle/>
          <a:p>
            <a:pPr eaLnBrk="1" hangingPunct="1"/>
            <a:r>
              <a:rPr lang="de-DE"/>
              <a:t>ROI-Modell (1)</a:t>
            </a:r>
          </a:p>
        </p:txBody>
      </p:sp>
      <p:sp>
        <p:nvSpPr>
          <p:cNvPr id="94291" name="Line 58"/>
          <p:cNvSpPr>
            <a:spLocks noChangeShapeType="1"/>
          </p:cNvSpPr>
          <p:nvPr/>
        </p:nvSpPr>
        <p:spPr bwMode="auto">
          <a:xfrm>
            <a:off x="1600200" y="4343400"/>
            <a:ext cx="0" cy="1981200"/>
          </a:xfrm>
          <a:prstGeom prst="line">
            <a:avLst/>
          </a:prstGeom>
          <a:noFill/>
          <a:ln w="28575">
            <a:solidFill>
              <a:schemeClr val="tx1"/>
            </a:solidFill>
            <a:round/>
            <a:headEnd/>
            <a:tailEnd/>
          </a:ln>
        </p:spPr>
        <p:txBody>
          <a:bodyPr anchor="ctr">
            <a:spAutoFit/>
          </a:bodyPr>
          <a:lstStyle/>
          <a:p>
            <a:endParaRPr lang="de-DE"/>
          </a:p>
        </p:txBody>
      </p:sp>
      <p:sp>
        <p:nvSpPr>
          <p:cNvPr id="94292" name="Line 62"/>
          <p:cNvSpPr>
            <a:spLocks noChangeShapeType="1"/>
          </p:cNvSpPr>
          <p:nvPr/>
        </p:nvSpPr>
        <p:spPr bwMode="auto">
          <a:xfrm>
            <a:off x="8305800" y="3886200"/>
            <a:ext cx="0" cy="1295400"/>
          </a:xfrm>
          <a:prstGeom prst="line">
            <a:avLst/>
          </a:prstGeom>
          <a:noFill/>
          <a:ln w="28575">
            <a:solidFill>
              <a:srgbClr val="FF0000"/>
            </a:solidFill>
            <a:round/>
            <a:headEnd/>
            <a:tailEnd/>
          </a:ln>
        </p:spPr>
        <p:txBody>
          <a:bodyPr anchor="ctr">
            <a:spAutoFit/>
          </a:bodyPr>
          <a:lstStyle/>
          <a:p>
            <a:endParaRPr lang="de-DE"/>
          </a:p>
        </p:txBody>
      </p:sp>
      <p:sp>
        <p:nvSpPr>
          <p:cNvPr id="94296" name="Rectangle 72"/>
          <p:cNvSpPr>
            <a:spLocks noChangeArrowheads="1"/>
          </p:cNvSpPr>
          <p:nvPr/>
        </p:nvSpPr>
        <p:spPr bwMode="auto">
          <a:xfrm>
            <a:off x="6172200" y="5943600"/>
            <a:ext cx="2438400" cy="609600"/>
          </a:xfrm>
          <a:prstGeom prst="rect">
            <a:avLst/>
          </a:prstGeom>
          <a:solidFill>
            <a:srgbClr val="FFFFCF"/>
          </a:solidFill>
          <a:ln w="12700">
            <a:solidFill>
              <a:schemeClr val="tx1"/>
            </a:solidFill>
            <a:miter lim="800000"/>
            <a:headEnd/>
            <a:tailEnd/>
          </a:ln>
        </p:spPr>
        <p:txBody>
          <a:bodyPr wrap="none" anchor="ctr"/>
          <a:lstStyle/>
          <a:p>
            <a:endParaRPr lang="de-DE" sz="900" b="0"/>
          </a:p>
        </p:txBody>
      </p:sp>
      <p:sp>
        <p:nvSpPr>
          <p:cNvPr id="94297" name="Text Box 71"/>
          <p:cNvSpPr txBox="1">
            <a:spLocks noChangeArrowheads="1"/>
          </p:cNvSpPr>
          <p:nvPr/>
        </p:nvSpPr>
        <p:spPr bwMode="auto">
          <a:xfrm>
            <a:off x="6553200" y="6096000"/>
            <a:ext cx="2057400" cy="304800"/>
          </a:xfrm>
          <a:prstGeom prst="rect">
            <a:avLst/>
          </a:prstGeom>
          <a:noFill/>
          <a:ln w="9525">
            <a:noFill/>
            <a:miter lim="800000"/>
            <a:headEnd/>
            <a:tailEnd/>
          </a:ln>
        </p:spPr>
        <p:txBody>
          <a:bodyPr>
            <a:spAutoFit/>
          </a:bodyPr>
          <a:lstStyle/>
          <a:p>
            <a:r>
              <a:rPr lang="de-DE" b="0"/>
              <a:t>= Steuerung (Variation)</a:t>
            </a:r>
          </a:p>
        </p:txBody>
      </p:sp>
      <p:sp>
        <p:nvSpPr>
          <p:cNvPr id="94299"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graphicFrame>
        <p:nvGraphicFramePr>
          <p:cNvPr id="94300" name="Object 91"/>
          <p:cNvGraphicFramePr>
            <a:graphicFrameLocks noChangeAspect="1"/>
          </p:cNvGraphicFramePr>
          <p:nvPr/>
        </p:nvGraphicFramePr>
        <p:xfrm>
          <a:off x="6248400" y="6019800"/>
          <a:ext cx="261938" cy="457200"/>
        </p:xfrm>
        <a:graphic>
          <a:graphicData uri="http://schemas.openxmlformats.org/presentationml/2006/ole">
            <p:oleObj spid="_x0000_s94300" name="Bitmap" r:id="rId9" imgW="485586" imgH="542857" progId="PBrush">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4210"/>
                                        </p:tgtEl>
                                        <p:attrNameLst>
                                          <p:attrName>style.visibility</p:attrName>
                                        </p:attrNameLst>
                                      </p:cBhvr>
                                      <p:to>
                                        <p:strVal val="visible"/>
                                      </p:to>
                                    </p:set>
                                    <p:animEffect transition="in" filter="wipe(left)">
                                      <p:cBhvr>
                                        <p:cTn id="7" dur="500"/>
                                        <p:tgtEl>
                                          <p:spTgt spid="942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4211"/>
                                        </p:tgtEl>
                                        <p:attrNameLst>
                                          <p:attrName>style.visibility</p:attrName>
                                        </p:attrNameLst>
                                      </p:cBhvr>
                                      <p:to>
                                        <p:strVal val="visible"/>
                                      </p:to>
                                    </p:set>
                                    <p:animEffect transition="in" filter="wipe(left)">
                                      <p:cBhvr>
                                        <p:cTn id="11" dur="500"/>
                                        <p:tgtEl>
                                          <p:spTgt spid="942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4212"/>
                                        </p:tgtEl>
                                        <p:attrNameLst>
                                          <p:attrName>style.visibility</p:attrName>
                                        </p:attrNameLst>
                                      </p:cBhvr>
                                      <p:to>
                                        <p:strVal val="visible"/>
                                      </p:to>
                                    </p:set>
                                    <p:animEffect transition="in" filter="wipe(left)">
                                      <p:cBhvr>
                                        <p:cTn id="15" dur="500"/>
                                        <p:tgtEl>
                                          <p:spTgt spid="9421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4213"/>
                                        </p:tgtEl>
                                        <p:attrNameLst>
                                          <p:attrName>style.visibility</p:attrName>
                                        </p:attrNameLst>
                                      </p:cBhvr>
                                      <p:to>
                                        <p:strVal val="visible"/>
                                      </p:to>
                                    </p:set>
                                    <p:animEffect transition="in" filter="wipe(left)">
                                      <p:cBhvr>
                                        <p:cTn id="19" dur="500"/>
                                        <p:tgtEl>
                                          <p:spTgt spid="94213"/>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94214"/>
                                        </p:tgtEl>
                                        <p:attrNameLst>
                                          <p:attrName>style.visibility</p:attrName>
                                        </p:attrNameLst>
                                      </p:cBhvr>
                                      <p:to>
                                        <p:strVal val="visible"/>
                                      </p:to>
                                    </p:set>
                                    <p:animEffect transition="in" filter="wipe(up)">
                                      <p:cBhvr>
                                        <p:cTn id="23" dur="500"/>
                                        <p:tgtEl>
                                          <p:spTgt spid="9421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4215"/>
                                        </p:tgtEl>
                                        <p:attrNameLst>
                                          <p:attrName>style.visibility</p:attrName>
                                        </p:attrNameLst>
                                      </p:cBhvr>
                                      <p:to>
                                        <p:strVal val="visible"/>
                                      </p:to>
                                    </p:set>
                                    <p:animEffect transition="in" filter="wipe(left)">
                                      <p:cBhvr>
                                        <p:cTn id="27" dur="500"/>
                                        <p:tgtEl>
                                          <p:spTgt spid="94215"/>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94216"/>
                                        </p:tgtEl>
                                        <p:attrNameLst>
                                          <p:attrName>style.visibility</p:attrName>
                                        </p:attrNameLst>
                                      </p:cBhvr>
                                      <p:to>
                                        <p:strVal val="visible"/>
                                      </p:to>
                                    </p:set>
                                    <p:animEffect transition="in" filter="wipe(down)">
                                      <p:cBhvr>
                                        <p:cTn id="31" dur="500"/>
                                        <p:tgtEl>
                                          <p:spTgt spid="9421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4217"/>
                                        </p:tgtEl>
                                        <p:attrNameLst>
                                          <p:attrName>style.visibility</p:attrName>
                                        </p:attrNameLst>
                                      </p:cBhvr>
                                      <p:to>
                                        <p:strVal val="visible"/>
                                      </p:to>
                                    </p:set>
                                    <p:animEffect transition="in" filter="wipe(left)">
                                      <p:cBhvr>
                                        <p:cTn id="35" dur="500"/>
                                        <p:tgtEl>
                                          <p:spTgt spid="9421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94218"/>
                                        </p:tgtEl>
                                        <p:attrNameLst>
                                          <p:attrName>style.visibility</p:attrName>
                                        </p:attrNameLst>
                                      </p:cBhvr>
                                      <p:to>
                                        <p:strVal val="visible"/>
                                      </p:to>
                                    </p:set>
                                    <p:animEffect transition="in" filter="wipe(left)">
                                      <p:cBhvr>
                                        <p:cTn id="39" dur="500"/>
                                        <p:tgtEl>
                                          <p:spTgt spid="94218"/>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94226"/>
                                        </p:tgtEl>
                                        <p:attrNameLst>
                                          <p:attrName>style.visibility</p:attrName>
                                        </p:attrNameLst>
                                      </p:cBhvr>
                                      <p:to>
                                        <p:strVal val="visible"/>
                                      </p:to>
                                    </p:set>
                                    <p:animEffect transition="in" filter="wipe(up)">
                                      <p:cBhvr>
                                        <p:cTn id="43" dur="500"/>
                                        <p:tgtEl>
                                          <p:spTgt spid="94226"/>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94227"/>
                                        </p:tgtEl>
                                        <p:attrNameLst>
                                          <p:attrName>style.visibility</p:attrName>
                                        </p:attrNameLst>
                                      </p:cBhvr>
                                      <p:to>
                                        <p:strVal val="visible"/>
                                      </p:to>
                                    </p:set>
                                    <p:animEffect transition="in" filter="wipe(down)">
                                      <p:cBhvr>
                                        <p:cTn id="47" dur="500"/>
                                        <p:tgtEl>
                                          <p:spTgt spid="94227"/>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94225"/>
                                        </p:tgtEl>
                                        <p:attrNameLst>
                                          <p:attrName>style.visibility</p:attrName>
                                        </p:attrNameLst>
                                      </p:cBhvr>
                                      <p:to>
                                        <p:strVal val="visible"/>
                                      </p:to>
                                    </p:set>
                                    <p:animEffect transition="in" filter="wipe(up)">
                                      <p:cBhvr>
                                        <p:cTn id="51" dur="500"/>
                                        <p:tgtEl>
                                          <p:spTgt spid="94225"/>
                                        </p:tgtEl>
                                      </p:cBhvr>
                                    </p:animEffect>
                                  </p:childTnLst>
                                </p:cTn>
                              </p:par>
                            </p:childTnLst>
                          </p:cTn>
                        </p:par>
                        <p:par>
                          <p:cTn id="52" fill="hold">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94219"/>
                                        </p:tgtEl>
                                        <p:attrNameLst>
                                          <p:attrName>style.visibility</p:attrName>
                                        </p:attrNameLst>
                                      </p:cBhvr>
                                      <p:to>
                                        <p:strVal val="visible"/>
                                      </p:to>
                                    </p:set>
                                    <p:animEffect transition="in" filter="wipe(up)">
                                      <p:cBhvr>
                                        <p:cTn id="55" dur="500"/>
                                        <p:tgtEl>
                                          <p:spTgt spid="94219"/>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94220"/>
                                        </p:tgtEl>
                                        <p:attrNameLst>
                                          <p:attrName>style.visibility</p:attrName>
                                        </p:attrNameLst>
                                      </p:cBhvr>
                                      <p:to>
                                        <p:strVal val="visible"/>
                                      </p:to>
                                    </p:set>
                                    <p:animEffect transition="in" filter="wipe(left)">
                                      <p:cBhvr>
                                        <p:cTn id="59" dur="500"/>
                                        <p:tgtEl>
                                          <p:spTgt spid="9422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221"/>
                                        </p:tgtEl>
                                        <p:attrNameLst>
                                          <p:attrName>style.visibility</p:attrName>
                                        </p:attrNameLst>
                                      </p:cBhvr>
                                      <p:to>
                                        <p:strVal val="visible"/>
                                      </p:to>
                                    </p:set>
                                    <p:animEffect transition="in" filter="wipe(left)">
                                      <p:cBhvr>
                                        <p:cTn id="64" dur="500"/>
                                        <p:tgtEl>
                                          <p:spTgt spid="94221"/>
                                        </p:tgtEl>
                                      </p:cBhvr>
                                    </p:animEffect>
                                  </p:childTnLst>
                                </p:cTn>
                              </p:par>
                            </p:childTnLst>
                          </p:cTn>
                        </p:par>
                        <p:par>
                          <p:cTn id="65" fill="hold">
                            <p:stCondLst>
                              <p:cond delay="500"/>
                            </p:stCondLst>
                            <p:childTnLst>
                              <p:par>
                                <p:cTn id="66" presetID="22" presetClass="entr" presetSubtype="1" fill="hold" grpId="0" nodeType="afterEffect">
                                  <p:stCondLst>
                                    <p:cond delay="0"/>
                                  </p:stCondLst>
                                  <p:childTnLst>
                                    <p:set>
                                      <p:cBhvr>
                                        <p:cTn id="67" dur="1" fill="hold">
                                          <p:stCondLst>
                                            <p:cond delay="0"/>
                                          </p:stCondLst>
                                        </p:cTn>
                                        <p:tgtEl>
                                          <p:spTgt spid="94222"/>
                                        </p:tgtEl>
                                        <p:attrNameLst>
                                          <p:attrName>style.visibility</p:attrName>
                                        </p:attrNameLst>
                                      </p:cBhvr>
                                      <p:to>
                                        <p:strVal val="visible"/>
                                      </p:to>
                                    </p:set>
                                    <p:animEffect transition="in" filter="wipe(up)">
                                      <p:cBhvr>
                                        <p:cTn id="68" dur="500"/>
                                        <p:tgtEl>
                                          <p:spTgt spid="94222"/>
                                        </p:tgtEl>
                                      </p:cBhvr>
                                    </p:animEffect>
                                  </p:childTnLst>
                                </p:cTn>
                              </p:par>
                            </p:childTnLst>
                          </p:cTn>
                        </p:par>
                        <p:par>
                          <p:cTn id="69" fill="hold">
                            <p:stCondLst>
                              <p:cond delay="1000"/>
                            </p:stCondLst>
                            <p:childTnLst>
                              <p:par>
                                <p:cTn id="70" presetID="22" presetClass="entr" presetSubtype="4" fill="hold" grpId="0" nodeType="afterEffect">
                                  <p:stCondLst>
                                    <p:cond delay="0"/>
                                  </p:stCondLst>
                                  <p:childTnLst>
                                    <p:set>
                                      <p:cBhvr>
                                        <p:cTn id="71" dur="1" fill="hold">
                                          <p:stCondLst>
                                            <p:cond delay="0"/>
                                          </p:stCondLst>
                                        </p:cTn>
                                        <p:tgtEl>
                                          <p:spTgt spid="94223"/>
                                        </p:tgtEl>
                                        <p:attrNameLst>
                                          <p:attrName>style.visibility</p:attrName>
                                        </p:attrNameLst>
                                      </p:cBhvr>
                                      <p:to>
                                        <p:strVal val="visible"/>
                                      </p:to>
                                    </p:set>
                                    <p:animEffect transition="in" filter="wipe(down)">
                                      <p:cBhvr>
                                        <p:cTn id="72" dur="500"/>
                                        <p:tgtEl>
                                          <p:spTgt spid="94223"/>
                                        </p:tgtEl>
                                      </p:cBhvr>
                                    </p:animEffect>
                                  </p:childTnLst>
                                </p:cTn>
                              </p:par>
                            </p:childTnLst>
                          </p:cTn>
                        </p:par>
                        <p:par>
                          <p:cTn id="73" fill="hold">
                            <p:stCondLst>
                              <p:cond delay="1500"/>
                            </p:stCondLst>
                            <p:childTnLst>
                              <p:par>
                                <p:cTn id="74" presetID="22" presetClass="entr" presetSubtype="8" fill="hold" grpId="0" nodeType="afterEffect">
                                  <p:stCondLst>
                                    <p:cond delay="0"/>
                                  </p:stCondLst>
                                  <p:childTnLst>
                                    <p:set>
                                      <p:cBhvr>
                                        <p:cTn id="75" dur="1" fill="hold">
                                          <p:stCondLst>
                                            <p:cond delay="0"/>
                                          </p:stCondLst>
                                        </p:cTn>
                                        <p:tgtEl>
                                          <p:spTgt spid="94224"/>
                                        </p:tgtEl>
                                        <p:attrNameLst>
                                          <p:attrName>style.visibility</p:attrName>
                                        </p:attrNameLst>
                                      </p:cBhvr>
                                      <p:to>
                                        <p:strVal val="visible"/>
                                      </p:to>
                                    </p:set>
                                    <p:animEffect transition="in" filter="wipe(left)">
                                      <p:cBhvr>
                                        <p:cTn id="76" dur="500"/>
                                        <p:tgtEl>
                                          <p:spTgt spid="94224"/>
                                        </p:tgtEl>
                                      </p:cBhvr>
                                    </p:animEffect>
                                  </p:childTnLst>
                                </p:cTn>
                              </p:par>
                            </p:childTnLst>
                          </p:cTn>
                        </p:par>
                        <p:par>
                          <p:cTn id="77" fill="hold">
                            <p:stCondLst>
                              <p:cond delay="2000"/>
                            </p:stCondLst>
                            <p:childTnLst>
                              <p:par>
                                <p:cTn id="78" presetID="22" presetClass="entr" presetSubtype="4" fill="hold" grpId="0" nodeType="afterEffect">
                                  <p:stCondLst>
                                    <p:cond delay="0"/>
                                  </p:stCondLst>
                                  <p:childTnLst>
                                    <p:set>
                                      <p:cBhvr>
                                        <p:cTn id="79" dur="1" fill="hold">
                                          <p:stCondLst>
                                            <p:cond delay="0"/>
                                          </p:stCondLst>
                                        </p:cTn>
                                        <p:tgtEl>
                                          <p:spTgt spid="94228"/>
                                        </p:tgtEl>
                                        <p:attrNameLst>
                                          <p:attrName>style.visibility</p:attrName>
                                        </p:attrNameLst>
                                      </p:cBhvr>
                                      <p:to>
                                        <p:strVal val="visible"/>
                                      </p:to>
                                    </p:set>
                                    <p:animEffect transition="in" filter="wipe(down)">
                                      <p:cBhvr>
                                        <p:cTn id="80" dur="500"/>
                                        <p:tgtEl>
                                          <p:spTgt spid="94228"/>
                                        </p:tgtEl>
                                      </p:cBhvr>
                                    </p:animEffect>
                                  </p:childTnLst>
                                </p:cTn>
                              </p:par>
                            </p:childTnLst>
                          </p:cTn>
                        </p:par>
                        <p:par>
                          <p:cTn id="81" fill="hold">
                            <p:stCondLst>
                              <p:cond delay="2500"/>
                            </p:stCondLst>
                            <p:childTnLst>
                              <p:par>
                                <p:cTn id="82" presetID="22" presetClass="entr" presetSubtype="8" fill="hold" grpId="0" nodeType="afterEffect">
                                  <p:stCondLst>
                                    <p:cond delay="0"/>
                                  </p:stCondLst>
                                  <p:childTnLst>
                                    <p:set>
                                      <p:cBhvr>
                                        <p:cTn id="83" dur="1" fill="hold">
                                          <p:stCondLst>
                                            <p:cond delay="0"/>
                                          </p:stCondLst>
                                        </p:cTn>
                                        <p:tgtEl>
                                          <p:spTgt spid="94230"/>
                                        </p:tgtEl>
                                        <p:attrNameLst>
                                          <p:attrName>style.visibility</p:attrName>
                                        </p:attrNameLst>
                                      </p:cBhvr>
                                      <p:to>
                                        <p:strVal val="visible"/>
                                      </p:to>
                                    </p:set>
                                    <p:animEffect transition="in" filter="wipe(left)">
                                      <p:cBhvr>
                                        <p:cTn id="84" dur="500"/>
                                        <p:tgtEl>
                                          <p:spTgt spid="94230"/>
                                        </p:tgtEl>
                                      </p:cBhvr>
                                    </p:animEffect>
                                  </p:childTnLst>
                                </p:cTn>
                              </p:par>
                            </p:childTnLst>
                          </p:cTn>
                        </p:par>
                        <p:par>
                          <p:cTn id="85" fill="hold">
                            <p:stCondLst>
                              <p:cond delay="3000"/>
                            </p:stCondLst>
                            <p:childTnLst>
                              <p:par>
                                <p:cTn id="86" presetID="22" presetClass="entr" presetSubtype="8" fill="hold" grpId="0" nodeType="afterEffect">
                                  <p:stCondLst>
                                    <p:cond delay="0"/>
                                  </p:stCondLst>
                                  <p:childTnLst>
                                    <p:set>
                                      <p:cBhvr>
                                        <p:cTn id="87" dur="1" fill="hold">
                                          <p:stCondLst>
                                            <p:cond delay="0"/>
                                          </p:stCondLst>
                                        </p:cTn>
                                        <p:tgtEl>
                                          <p:spTgt spid="94231"/>
                                        </p:tgtEl>
                                        <p:attrNameLst>
                                          <p:attrName>style.visibility</p:attrName>
                                        </p:attrNameLst>
                                      </p:cBhvr>
                                      <p:to>
                                        <p:strVal val="visible"/>
                                      </p:to>
                                    </p:set>
                                    <p:animEffect transition="in" filter="wipe(left)">
                                      <p:cBhvr>
                                        <p:cTn id="88" dur="500"/>
                                        <p:tgtEl>
                                          <p:spTgt spid="94231"/>
                                        </p:tgtEl>
                                      </p:cBhvr>
                                    </p:animEffect>
                                  </p:childTnLst>
                                </p:cTn>
                              </p:par>
                            </p:childTnLst>
                          </p:cTn>
                        </p:par>
                        <p:par>
                          <p:cTn id="89" fill="hold">
                            <p:stCondLst>
                              <p:cond delay="3500"/>
                            </p:stCondLst>
                            <p:childTnLst>
                              <p:par>
                                <p:cTn id="90" presetID="22" presetClass="entr" presetSubtype="1" fill="hold" grpId="0" nodeType="afterEffect">
                                  <p:stCondLst>
                                    <p:cond delay="0"/>
                                  </p:stCondLst>
                                  <p:childTnLst>
                                    <p:set>
                                      <p:cBhvr>
                                        <p:cTn id="91" dur="1" fill="hold">
                                          <p:stCondLst>
                                            <p:cond delay="0"/>
                                          </p:stCondLst>
                                        </p:cTn>
                                        <p:tgtEl>
                                          <p:spTgt spid="94229"/>
                                        </p:tgtEl>
                                        <p:attrNameLst>
                                          <p:attrName>style.visibility</p:attrName>
                                        </p:attrNameLst>
                                      </p:cBhvr>
                                      <p:to>
                                        <p:strVal val="visible"/>
                                      </p:to>
                                    </p:set>
                                    <p:animEffect transition="in" filter="wipe(up)">
                                      <p:cBhvr>
                                        <p:cTn id="92" dur="500"/>
                                        <p:tgtEl>
                                          <p:spTgt spid="94229"/>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94234"/>
                                        </p:tgtEl>
                                        <p:attrNameLst>
                                          <p:attrName>style.visibility</p:attrName>
                                        </p:attrNameLst>
                                      </p:cBhvr>
                                      <p:to>
                                        <p:strVal val="visible"/>
                                      </p:to>
                                    </p:set>
                                    <p:animEffect transition="in" filter="wipe(up)">
                                      <p:cBhvr>
                                        <p:cTn id="97" dur="500"/>
                                        <p:tgtEl>
                                          <p:spTgt spid="94234"/>
                                        </p:tgtEl>
                                      </p:cBhvr>
                                    </p:animEffect>
                                  </p:childTnLst>
                                </p:cTn>
                              </p:par>
                            </p:childTnLst>
                          </p:cTn>
                        </p:par>
                        <p:par>
                          <p:cTn id="98" fill="hold">
                            <p:stCondLst>
                              <p:cond delay="500"/>
                            </p:stCondLst>
                            <p:childTnLst>
                              <p:par>
                                <p:cTn id="99" presetID="22" presetClass="entr" presetSubtype="1" fill="hold" grpId="0" nodeType="afterEffect">
                                  <p:stCondLst>
                                    <p:cond delay="0"/>
                                  </p:stCondLst>
                                  <p:childTnLst>
                                    <p:set>
                                      <p:cBhvr>
                                        <p:cTn id="100" dur="1" fill="hold">
                                          <p:stCondLst>
                                            <p:cond delay="0"/>
                                          </p:stCondLst>
                                        </p:cTn>
                                        <p:tgtEl>
                                          <p:spTgt spid="94237"/>
                                        </p:tgtEl>
                                        <p:attrNameLst>
                                          <p:attrName>style.visibility</p:attrName>
                                        </p:attrNameLst>
                                      </p:cBhvr>
                                      <p:to>
                                        <p:strVal val="visible"/>
                                      </p:to>
                                    </p:set>
                                    <p:animEffect transition="in" filter="wipe(up)">
                                      <p:cBhvr>
                                        <p:cTn id="101" dur="500"/>
                                        <p:tgtEl>
                                          <p:spTgt spid="94237"/>
                                        </p:tgtEl>
                                      </p:cBhvr>
                                    </p:animEffect>
                                  </p:childTnLst>
                                </p:cTn>
                              </p:par>
                            </p:childTnLst>
                          </p:cTn>
                        </p:par>
                        <p:par>
                          <p:cTn id="102" fill="hold">
                            <p:stCondLst>
                              <p:cond delay="1000"/>
                            </p:stCondLst>
                            <p:childTnLst>
                              <p:par>
                                <p:cTn id="103" presetID="22" presetClass="entr" presetSubtype="2" fill="hold" grpId="0" nodeType="afterEffect">
                                  <p:stCondLst>
                                    <p:cond delay="0"/>
                                  </p:stCondLst>
                                  <p:childTnLst>
                                    <p:set>
                                      <p:cBhvr>
                                        <p:cTn id="104" dur="1" fill="hold">
                                          <p:stCondLst>
                                            <p:cond delay="0"/>
                                          </p:stCondLst>
                                        </p:cTn>
                                        <p:tgtEl>
                                          <p:spTgt spid="94238"/>
                                        </p:tgtEl>
                                        <p:attrNameLst>
                                          <p:attrName>style.visibility</p:attrName>
                                        </p:attrNameLst>
                                      </p:cBhvr>
                                      <p:to>
                                        <p:strVal val="visible"/>
                                      </p:to>
                                    </p:set>
                                    <p:animEffect transition="in" filter="wipe(right)">
                                      <p:cBhvr>
                                        <p:cTn id="105" dur="500"/>
                                        <p:tgtEl>
                                          <p:spTgt spid="94238"/>
                                        </p:tgtEl>
                                      </p:cBhvr>
                                    </p:animEffect>
                                  </p:childTnLst>
                                </p:cTn>
                              </p:par>
                            </p:childTnLst>
                          </p:cTn>
                        </p:par>
                        <p:par>
                          <p:cTn id="106" fill="hold">
                            <p:stCondLst>
                              <p:cond delay="1500"/>
                            </p:stCondLst>
                            <p:childTnLst>
                              <p:par>
                                <p:cTn id="107" presetID="22" presetClass="entr" presetSubtype="1" fill="hold" grpId="0" nodeType="afterEffect">
                                  <p:stCondLst>
                                    <p:cond delay="0"/>
                                  </p:stCondLst>
                                  <p:childTnLst>
                                    <p:set>
                                      <p:cBhvr>
                                        <p:cTn id="108" dur="1" fill="hold">
                                          <p:stCondLst>
                                            <p:cond delay="0"/>
                                          </p:stCondLst>
                                        </p:cTn>
                                        <p:tgtEl>
                                          <p:spTgt spid="94235"/>
                                        </p:tgtEl>
                                        <p:attrNameLst>
                                          <p:attrName>style.visibility</p:attrName>
                                        </p:attrNameLst>
                                      </p:cBhvr>
                                      <p:to>
                                        <p:strVal val="visible"/>
                                      </p:to>
                                    </p:set>
                                    <p:animEffect transition="in" filter="wipe(up)">
                                      <p:cBhvr>
                                        <p:cTn id="109" dur="500"/>
                                        <p:tgtEl>
                                          <p:spTgt spid="94235"/>
                                        </p:tgtEl>
                                      </p:cBhvr>
                                    </p:animEffect>
                                  </p:childTnLst>
                                </p:cTn>
                              </p:par>
                            </p:childTnLst>
                          </p:cTn>
                        </p:par>
                        <p:par>
                          <p:cTn id="110" fill="hold">
                            <p:stCondLst>
                              <p:cond delay="2000"/>
                            </p:stCondLst>
                            <p:childTnLst>
                              <p:par>
                                <p:cTn id="111" presetID="22" presetClass="entr" presetSubtype="8" fill="hold" grpId="0" nodeType="afterEffect">
                                  <p:stCondLst>
                                    <p:cond delay="0"/>
                                  </p:stCondLst>
                                  <p:childTnLst>
                                    <p:set>
                                      <p:cBhvr>
                                        <p:cTn id="112" dur="1" fill="hold">
                                          <p:stCondLst>
                                            <p:cond delay="0"/>
                                          </p:stCondLst>
                                        </p:cTn>
                                        <p:tgtEl>
                                          <p:spTgt spid="94236"/>
                                        </p:tgtEl>
                                        <p:attrNameLst>
                                          <p:attrName>style.visibility</p:attrName>
                                        </p:attrNameLst>
                                      </p:cBhvr>
                                      <p:to>
                                        <p:strVal val="visible"/>
                                      </p:to>
                                    </p:set>
                                    <p:animEffect transition="in" filter="wipe(left)">
                                      <p:cBhvr>
                                        <p:cTn id="113" dur="500"/>
                                        <p:tgtEl>
                                          <p:spTgt spid="94236"/>
                                        </p:tgtEl>
                                      </p:cBhvr>
                                    </p:animEffect>
                                  </p:childTnLst>
                                </p:cTn>
                              </p:par>
                            </p:childTnLst>
                          </p:cTn>
                        </p:par>
                        <p:par>
                          <p:cTn id="114" fill="hold">
                            <p:stCondLst>
                              <p:cond delay="2500"/>
                            </p:stCondLst>
                            <p:childTnLst>
                              <p:par>
                                <p:cTn id="115" presetID="22" presetClass="entr" presetSubtype="8" fill="hold" grpId="0" nodeType="afterEffect">
                                  <p:stCondLst>
                                    <p:cond delay="0"/>
                                  </p:stCondLst>
                                  <p:childTnLst>
                                    <p:set>
                                      <p:cBhvr>
                                        <p:cTn id="116" dur="1" fill="hold">
                                          <p:stCondLst>
                                            <p:cond delay="0"/>
                                          </p:stCondLst>
                                        </p:cTn>
                                        <p:tgtEl>
                                          <p:spTgt spid="94251"/>
                                        </p:tgtEl>
                                        <p:attrNameLst>
                                          <p:attrName>style.visibility</p:attrName>
                                        </p:attrNameLst>
                                      </p:cBhvr>
                                      <p:to>
                                        <p:strVal val="visible"/>
                                      </p:to>
                                    </p:set>
                                    <p:animEffect transition="in" filter="wipe(left)">
                                      <p:cBhvr>
                                        <p:cTn id="117" dur="500"/>
                                        <p:tgtEl>
                                          <p:spTgt spid="94251"/>
                                        </p:tgtEl>
                                      </p:cBhvr>
                                    </p:animEffect>
                                  </p:childTnLst>
                                </p:cTn>
                              </p:par>
                            </p:childTnLst>
                          </p:cTn>
                        </p:par>
                        <p:par>
                          <p:cTn id="118" fill="hold">
                            <p:stCondLst>
                              <p:cond delay="3000"/>
                            </p:stCondLst>
                            <p:childTnLst>
                              <p:par>
                                <p:cTn id="119" presetID="22" presetClass="entr" presetSubtype="1" fill="hold" grpId="0" nodeType="afterEffect">
                                  <p:stCondLst>
                                    <p:cond delay="0"/>
                                  </p:stCondLst>
                                  <p:childTnLst>
                                    <p:set>
                                      <p:cBhvr>
                                        <p:cTn id="120" dur="1" fill="hold">
                                          <p:stCondLst>
                                            <p:cond delay="0"/>
                                          </p:stCondLst>
                                        </p:cTn>
                                        <p:tgtEl>
                                          <p:spTgt spid="94250"/>
                                        </p:tgtEl>
                                        <p:attrNameLst>
                                          <p:attrName>style.visibility</p:attrName>
                                        </p:attrNameLst>
                                      </p:cBhvr>
                                      <p:to>
                                        <p:strVal val="visible"/>
                                      </p:to>
                                    </p:set>
                                    <p:animEffect transition="in" filter="wipe(up)">
                                      <p:cBhvr>
                                        <p:cTn id="121" dur="500"/>
                                        <p:tgtEl>
                                          <p:spTgt spid="94250"/>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1" fill="hold" grpId="0" nodeType="clickEffect">
                                  <p:stCondLst>
                                    <p:cond delay="0"/>
                                  </p:stCondLst>
                                  <p:childTnLst>
                                    <p:set>
                                      <p:cBhvr>
                                        <p:cTn id="125" dur="1" fill="hold">
                                          <p:stCondLst>
                                            <p:cond delay="0"/>
                                          </p:stCondLst>
                                        </p:cTn>
                                        <p:tgtEl>
                                          <p:spTgt spid="94239"/>
                                        </p:tgtEl>
                                        <p:attrNameLst>
                                          <p:attrName>style.visibility</p:attrName>
                                        </p:attrNameLst>
                                      </p:cBhvr>
                                      <p:to>
                                        <p:strVal val="visible"/>
                                      </p:to>
                                    </p:set>
                                    <p:animEffect transition="in" filter="wipe(up)">
                                      <p:cBhvr>
                                        <p:cTn id="126" dur="500"/>
                                        <p:tgtEl>
                                          <p:spTgt spid="94239"/>
                                        </p:tgtEl>
                                      </p:cBhvr>
                                    </p:animEffect>
                                  </p:childTnLst>
                                </p:cTn>
                              </p:par>
                            </p:childTnLst>
                          </p:cTn>
                        </p:par>
                        <p:par>
                          <p:cTn id="127" fill="hold">
                            <p:stCondLst>
                              <p:cond delay="500"/>
                            </p:stCondLst>
                            <p:childTnLst>
                              <p:par>
                                <p:cTn id="128" presetID="22" presetClass="entr" presetSubtype="8" fill="hold" grpId="0" nodeType="afterEffect">
                                  <p:stCondLst>
                                    <p:cond delay="0"/>
                                  </p:stCondLst>
                                  <p:childTnLst>
                                    <p:set>
                                      <p:cBhvr>
                                        <p:cTn id="129" dur="1" fill="hold">
                                          <p:stCondLst>
                                            <p:cond delay="0"/>
                                          </p:stCondLst>
                                        </p:cTn>
                                        <p:tgtEl>
                                          <p:spTgt spid="94243"/>
                                        </p:tgtEl>
                                        <p:attrNameLst>
                                          <p:attrName>style.visibility</p:attrName>
                                        </p:attrNameLst>
                                      </p:cBhvr>
                                      <p:to>
                                        <p:strVal val="visible"/>
                                      </p:to>
                                    </p:set>
                                    <p:animEffect transition="in" filter="wipe(left)">
                                      <p:cBhvr>
                                        <p:cTn id="130" dur="500"/>
                                        <p:tgtEl>
                                          <p:spTgt spid="94243"/>
                                        </p:tgtEl>
                                      </p:cBhvr>
                                    </p:animEffect>
                                  </p:childTnLst>
                                </p:cTn>
                              </p:par>
                            </p:childTnLst>
                          </p:cTn>
                        </p:par>
                        <p:par>
                          <p:cTn id="131" fill="hold">
                            <p:stCondLst>
                              <p:cond delay="1000"/>
                            </p:stCondLst>
                            <p:childTnLst>
                              <p:par>
                                <p:cTn id="132" presetID="22" presetClass="entr" presetSubtype="1" fill="hold" grpId="0" nodeType="afterEffect">
                                  <p:stCondLst>
                                    <p:cond delay="0"/>
                                  </p:stCondLst>
                                  <p:childTnLst>
                                    <p:set>
                                      <p:cBhvr>
                                        <p:cTn id="133" dur="1" fill="hold">
                                          <p:stCondLst>
                                            <p:cond delay="0"/>
                                          </p:stCondLst>
                                        </p:cTn>
                                        <p:tgtEl>
                                          <p:spTgt spid="94241"/>
                                        </p:tgtEl>
                                        <p:attrNameLst>
                                          <p:attrName>style.visibility</p:attrName>
                                        </p:attrNameLst>
                                      </p:cBhvr>
                                      <p:to>
                                        <p:strVal val="visible"/>
                                      </p:to>
                                    </p:set>
                                    <p:animEffect transition="in" filter="wipe(up)">
                                      <p:cBhvr>
                                        <p:cTn id="134" dur="500"/>
                                        <p:tgtEl>
                                          <p:spTgt spid="94241"/>
                                        </p:tgtEl>
                                      </p:cBhvr>
                                    </p:animEffect>
                                  </p:childTnLst>
                                </p:cTn>
                              </p:par>
                            </p:childTnLst>
                          </p:cTn>
                        </p:par>
                        <p:par>
                          <p:cTn id="135" fill="hold">
                            <p:stCondLst>
                              <p:cond delay="1500"/>
                            </p:stCondLst>
                            <p:childTnLst>
                              <p:par>
                                <p:cTn id="136" presetID="22" presetClass="entr" presetSubtype="1" fill="hold" grpId="0" nodeType="afterEffect">
                                  <p:stCondLst>
                                    <p:cond delay="0"/>
                                  </p:stCondLst>
                                  <p:childTnLst>
                                    <p:set>
                                      <p:cBhvr>
                                        <p:cTn id="137" dur="1" fill="hold">
                                          <p:stCondLst>
                                            <p:cond delay="0"/>
                                          </p:stCondLst>
                                        </p:cTn>
                                        <p:tgtEl>
                                          <p:spTgt spid="94287"/>
                                        </p:tgtEl>
                                        <p:attrNameLst>
                                          <p:attrName>style.visibility</p:attrName>
                                        </p:attrNameLst>
                                      </p:cBhvr>
                                      <p:to>
                                        <p:strVal val="visible"/>
                                      </p:to>
                                    </p:set>
                                    <p:animEffect transition="in" filter="wipe(up)">
                                      <p:cBhvr>
                                        <p:cTn id="138" dur="500"/>
                                        <p:tgtEl>
                                          <p:spTgt spid="94287"/>
                                        </p:tgtEl>
                                      </p:cBhvr>
                                    </p:animEffect>
                                  </p:childTnLst>
                                </p:cTn>
                              </p:par>
                            </p:childTnLst>
                          </p:cTn>
                        </p:par>
                        <p:par>
                          <p:cTn id="139" fill="hold">
                            <p:stCondLst>
                              <p:cond delay="2000"/>
                            </p:stCondLst>
                            <p:childTnLst>
                              <p:par>
                                <p:cTn id="140" presetID="22" presetClass="entr" presetSubtype="1" fill="hold" grpId="0" nodeType="afterEffect">
                                  <p:stCondLst>
                                    <p:cond delay="0"/>
                                  </p:stCondLst>
                                  <p:childTnLst>
                                    <p:set>
                                      <p:cBhvr>
                                        <p:cTn id="141" dur="1" fill="hold">
                                          <p:stCondLst>
                                            <p:cond delay="0"/>
                                          </p:stCondLst>
                                        </p:cTn>
                                        <p:tgtEl>
                                          <p:spTgt spid="94240"/>
                                        </p:tgtEl>
                                        <p:attrNameLst>
                                          <p:attrName>style.visibility</p:attrName>
                                        </p:attrNameLst>
                                      </p:cBhvr>
                                      <p:to>
                                        <p:strVal val="visible"/>
                                      </p:to>
                                    </p:set>
                                    <p:animEffect transition="in" filter="wipe(up)">
                                      <p:cBhvr>
                                        <p:cTn id="142" dur="500"/>
                                        <p:tgtEl>
                                          <p:spTgt spid="94240"/>
                                        </p:tgtEl>
                                      </p:cBhvr>
                                    </p:animEffect>
                                  </p:childTnLst>
                                </p:cTn>
                              </p:par>
                            </p:childTnLst>
                          </p:cTn>
                        </p:par>
                        <p:par>
                          <p:cTn id="143" fill="hold">
                            <p:stCondLst>
                              <p:cond delay="2500"/>
                            </p:stCondLst>
                            <p:childTnLst>
                              <p:par>
                                <p:cTn id="144" presetID="22" presetClass="entr" presetSubtype="1" fill="hold" grpId="0" nodeType="afterEffect">
                                  <p:stCondLst>
                                    <p:cond delay="0"/>
                                  </p:stCondLst>
                                  <p:childTnLst>
                                    <p:set>
                                      <p:cBhvr>
                                        <p:cTn id="145" dur="1" fill="hold">
                                          <p:stCondLst>
                                            <p:cond delay="0"/>
                                          </p:stCondLst>
                                        </p:cTn>
                                        <p:tgtEl>
                                          <p:spTgt spid="94288"/>
                                        </p:tgtEl>
                                        <p:attrNameLst>
                                          <p:attrName>style.visibility</p:attrName>
                                        </p:attrNameLst>
                                      </p:cBhvr>
                                      <p:to>
                                        <p:strVal val="visible"/>
                                      </p:to>
                                    </p:set>
                                    <p:animEffect transition="in" filter="wipe(up)">
                                      <p:cBhvr>
                                        <p:cTn id="146" dur="500"/>
                                        <p:tgtEl>
                                          <p:spTgt spid="94288"/>
                                        </p:tgtEl>
                                      </p:cBhvr>
                                    </p:animEffect>
                                  </p:childTnLst>
                                </p:cTn>
                              </p:par>
                            </p:childTnLst>
                          </p:cTn>
                        </p:par>
                        <p:par>
                          <p:cTn id="147" fill="hold">
                            <p:stCondLst>
                              <p:cond delay="3000"/>
                            </p:stCondLst>
                            <p:childTnLst>
                              <p:par>
                                <p:cTn id="148" presetID="22" presetClass="entr" presetSubtype="1" fill="hold" grpId="0" nodeType="afterEffect">
                                  <p:stCondLst>
                                    <p:cond delay="0"/>
                                  </p:stCondLst>
                                  <p:childTnLst>
                                    <p:set>
                                      <p:cBhvr>
                                        <p:cTn id="149" dur="1" fill="hold">
                                          <p:stCondLst>
                                            <p:cond delay="0"/>
                                          </p:stCondLst>
                                        </p:cTn>
                                        <p:tgtEl>
                                          <p:spTgt spid="94248"/>
                                        </p:tgtEl>
                                        <p:attrNameLst>
                                          <p:attrName>style.visibility</p:attrName>
                                        </p:attrNameLst>
                                      </p:cBhvr>
                                      <p:to>
                                        <p:strVal val="visible"/>
                                      </p:to>
                                    </p:set>
                                    <p:animEffect transition="in" filter="wipe(up)">
                                      <p:cBhvr>
                                        <p:cTn id="150" dur="500"/>
                                        <p:tgtEl>
                                          <p:spTgt spid="94248"/>
                                        </p:tgtEl>
                                      </p:cBhvr>
                                    </p:animEffect>
                                  </p:childTnLst>
                                </p:cTn>
                              </p:par>
                            </p:childTnLst>
                          </p:cTn>
                        </p:par>
                        <p:par>
                          <p:cTn id="151" fill="hold">
                            <p:stCondLst>
                              <p:cond delay="3500"/>
                            </p:stCondLst>
                            <p:childTnLst>
                              <p:par>
                                <p:cTn id="152" presetID="22" presetClass="entr" presetSubtype="1" fill="hold" grpId="0" nodeType="afterEffect">
                                  <p:stCondLst>
                                    <p:cond delay="0"/>
                                  </p:stCondLst>
                                  <p:childTnLst>
                                    <p:set>
                                      <p:cBhvr>
                                        <p:cTn id="153" dur="1" fill="hold">
                                          <p:stCondLst>
                                            <p:cond delay="0"/>
                                          </p:stCondLst>
                                        </p:cTn>
                                        <p:tgtEl>
                                          <p:spTgt spid="94244"/>
                                        </p:tgtEl>
                                        <p:attrNameLst>
                                          <p:attrName>style.visibility</p:attrName>
                                        </p:attrNameLst>
                                      </p:cBhvr>
                                      <p:to>
                                        <p:strVal val="visible"/>
                                      </p:to>
                                    </p:set>
                                    <p:animEffect transition="in" filter="wipe(up)">
                                      <p:cBhvr>
                                        <p:cTn id="154" dur="500"/>
                                        <p:tgtEl>
                                          <p:spTgt spid="94244"/>
                                        </p:tgtEl>
                                      </p:cBhvr>
                                    </p:animEffect>
                                  </p:childTnLst>
                                </p:cTn>
                              </p:par>
                            </p:childTnLst>
                          </p:cTn>
                        </p:par>
                        <p:par>
                          <p:cTn id="155" fill="hold">
                            <p:stCondLst>
                              <p:cond delay="4000"/>
                            </p:stCondLst>
                            <p:childTnLst>
                              <p:par>
                                <p:cTn id="156" presetID="22" presetClass="entr" presetSubtype="8" fill="hold" grpId="0" nodeType="afterEffect">
                                  <p:stCondLst>
                                    <p:cond delay="0"/>
                                  </p:stCondLst>
                                  <p:childTnLst>
                                    <p:set>
                                      <p:cBhvr>
                                        <p:cTn id="157" dur="1" fill="hold">
                                          <p:stCondLst>
                                            <p:cond delay="0"/>
                                          </p:stCondLst>
                                        </p:cTn>
                                        <p:tgtEl>
                                          <p:spTgt spid="94245"/>
                                        </p:tgtEl>
                                        <p:attrNameLst>
                                          <p:attrName>style.visibility</p:attrName>
                                        </p:attrNameLst>
                                      </p:cBhvr>
                                      <p:to>
                                        <p:strVal val="visible"/>
                                      </p:to>
                                    </p:set>
                                    <p:animEffect transition="in" filter="wipe(left)">
                                      <p:cBhvr>
                                        <p:cTn id="158" dur="500"/>
                                        <p:tgtEl>
                                          <p:spTgt spid="94245"/>
                                        </p:tgtEl>
                                      </p:cBhvr>
                                    </p:animEffect>
                                  </p:childTnLst>
                                </p:cTn>
                              </p:par>
                            </p:childTnLst>
                          </p:cTn>
                        </p:par>
                      </p:childTnLst>
                    </p:cTn>
                  </p:par>
                  <p:par>
                    <p:cTn id="159" fill="hold">
                      <p:stCondLst>
                        <p:cond delay="indefinite"/>
                      </p:stCondLst>
                      <p:childTnLst>
                        <p:par>
                          <p:cTn id="160" fill="hold">
                            <p:stCondLst>
                              <p:cond delay="0"/>
                            </p:stCondLst>
                            <p:childTnLst>
                              <p:par>
                                <p:cTn id="161" presetID="22" presetClass="entr" presetSubtype="4" fill="hold" grpId="0" nodeType="clickEffect">
                                  <p:stCondLst>
                                    <p:cond delay="0"/>
                                  </p:stCondLst>
                                  <p:childTnLst>
                                    <p:set>
                                      <p:cBhvr>
                                        <p:cTn id="162" dur="1" fill="hold">
                                          <p:stCondLst>
                                            <p:cond delay="0"/>
                                          </p:stCondLst>
                                        </p:cTn>
                                        <p:tgtEl>
                                          <p:spTgt spid="94233"/>
                                        </p:tgtEl>
                                        <p:attrNameLst>
                                          <p:attrName>style.visibility</p:attrName>
                                        </p:attrNameLst>
                                      </p:cBhvr>
                                      <p:to>
                                        <p:strVal val="visible"/>
                                      </p:to>
                                    </p:set>
                                    <p:animEffect transition="in" filter="wipe(down)">
                                      <p:cBhvr>
                                        <p:cTn id="163" dur="500"/>
                                        <p:tgtEl>
                                          <p:spTgt spid="94233"/>
                                        </p:tgtEl>
                                      </p:cBhvr>
                                    </p:animEffect>
                                  </p:childTnLst>
                                </p:cTn>
                              </p:par>
                            </p:childTnLst>
                          </p:cTn>
                        </p:par>
                        <p:par>
                          <p:cTn id="164" fill="hold">
                            <p:stCondLst>
                              <p:cond delay="500"/>
                            </p:stCondLst>
                            <p:childTnLst>
                              <p:par>
                                <p:cTn id="165" presetID="22" presetClass="entr" presetSubtype="1" fill="hold" grpId="0" nodeType="afterEffect">
                                  <p:stCondLst>
                                    <p:cond delay="0"/>
                                  </p:stCondLst>
                                  <p:childTnLst>
                                    <p:set>
                                      <p:cBhvr>
                                        <p:cTn id="166" dur="1" fill="hold">
                                          <p:stCondLst>
                                            <p:cond delay="0"/>
                                          </p:stCondLst>
                                        </p:cTn>
                                        <p:tgtEl>
                                          <p:spTgt spid="94232"/>
                                        </p:tgtEl>
                                        <p:attrNameLst>
                                          <p:attrName>style.visibility</p:attrName>
                                        </p:attrNameLst>
                                      </p:cBhvr>
                                      <p:to>
                                        <p:strVal val="visible"/>
                                      </p:to>
                                    </p:set>
                                    <p:animEffect transition="in" filter="wipe(up)">
                                      <p:cBhvr>
                                        <p:cTn id="167" dur="500"/>
                                        <p:tgtEl>
                                          <p:spTgt spid="94232"/>
                                        </p:tgtEl>
                                      </p:cBhvr>
                                    </p:animEffect>
                                  </p:childTnLst>
                                </p:cTn>
                              </p:par>
                            </p:childTnLst>
                          </p:cTn>
                        </p:par>
                        <p:par>
                          <p:cTn id="168" fill="hold">
                            <p:stCondLst>
                              <p:cond delay="1000"/>
                            </p:stCondLst>
                            <p:childTnLst>
                              <p:par>
                                <p:cTn id="169" presetID="22" presetClass="entr" presetSubtype="8" fill="hold" grpId="0" nodeType="afterEffect">
                                  <p:stCondLst>
                                    <p:cond delay="0"/>
                                  </p:stCondLst>
                                  <p:childTnLst>
                                    <p:set>
                                      <p:cBhvr>
                                        <p:cTn id="170" dur="1" fill="hold">
                                          <p:stCondLst>
                                            <p:cond delay="0"/>
                                          </p:stCondLst>
                                        </p:cTn>
                                        <p:tgtEl>
                                          <p:spTgt spid="94242"/>
                                        </p:tgtEl>
                                        <p:attrNameLst>
                                          <p:attrName>style.visibility</p:attrName>
                                        </p:attrNameLst>
                                      </p:cBhvr>
                                      <p:to>
                                        <p:strVal val="visible"/>
                                      </p:to>
                                    </p:set>
                                    <p:animEffect transition="in" filter="wipe(left)">
                                      <p:cBhvr>
                                        <p:cTn id="171" dur="500"/>
                                        <p:tgtEl>
                                          <p:spTgt spid="94242"/>
                                        </p:tgtEl>
                                      </p:cBhvr>
                                    </p:animEffect>
                                  </p:childTnLst>
                                </p:cTn>
                              </p:par>
                            </p:childTnLst>
                          </p:cTn>
                        </p:par>
                        <p:par>
                          <p:cTn id="172" fill="hold">
                            <p:stCondLst>
                              <p:cond delay="1500"/>
                            </p:stCondLst>
                            <p:childTnLst>
                              <p:par>
                                <p:cTn id="173" presetID="22" presetClass="entr" presetSubtype="8" fill="hold" grpId="0" nodeType="afterEffect">
                                  <p:stCondLst>
                                    <p:cond delay="0"/>
                                  </p:stCondLst>
                                  <p:childTnLst>
                                    <p:set>
                                      <p:cBhvr>
                                        <p:cTn id="174" dur="1" fill="hold">
                                          <p:stCondLst>
                                            <p:cond delay="0"/>
                                          </p:stCondLst>
                                        </p:cTn>
                                        <p:tgtEl>
                                          <p:spTgt spid="94247"/>
                                        </p:tgtEl>
                                        <p:attrNameLst>
                                          <p:attrName>style.visibility</p:attrName>
                                        </p:attrNameLst>
                                      </p:cBhvr>
                                      <p:to>
                                        <p:strVal val="visible"/>
                                      </p:to>
                                    </p:set>
                                    <p:animEffect transition="in" filter="wipe(left)">
                                      <p:cBhvr>
                                        <p:cTn id="175" dur="500"/>
                                        <p:tgtEl>
                                          <p:spTgt spid="94247"/>
                                        </p:tgtEl>
                                      </p:cBhvr>
                                    </p:animEffect>
                                  </p:childTnLst>
                                </p:cTn>
                              </p:par>
                            </p:childTnLst>
                          </p:cTn>
                        </p:par>
                        <p:par>
                          <p:cTn id="176" fill="hold">
                            <p:stCondLst>
                              <p:cond delay="2000"/>
                            </p:stCondLst>
                            <p:childTnLst>
                              <p:par>
                                <p:cTn id="177" presetID="22" presetClass="entr" presetSubtype="1" fill="hold" grpId="0" nodeType="afterEffect">
                                  <p:stCondLst>
                                    <p:cond delay="0"/>
                                  </p:stCondLst>
                                  <p:childTnLst>
                                    <p:set>
                                      <p:cBhvr>
                                        <p:cTn id="178" dur="1" fill="hold">
                                          <p:stCondLst>
                                            <p:cond delay="0"/>
                                          </p:stCondLst>
                                        </p:cTn>
                                        <p:tgtEl>
                                          <p:spTgt spid="94246"/>
                                        </p:tgtEl>
                                        <p:attrNameLst>
                                          <p:attrName>style.visibility</p:attrName>
                                        </p:attrNameLst>
                                      </p:cBhvr>
                                      <p:to>
                                        <p:strVal val="visible"/>
                                      </p:to>
                                    </p:set>
                                    <p:animEffect transition="in" filter="wipe(up)">
                                      <p:cBhvr>
                                        <p:cTn id="179" dur="500"/>
                                        <p:tgtEl>
                                          <p:spTgt spid="94246"/>
                                        </p:tgtEl>
                                      </p:cBhvr>
                                    </p:animEffect>
                                  </p:childTnLst>
                                </p:cTn>
                              </p:par>
                            </p:childTnLst>
                          </p:cTn>
                        </p:par>
                        <p:par>
                          <p:cTn id="180" fill="hold">
                            <p:stCondLst>
                              <p:cond delay="2500"/>
                            </p:stCondLst>
                            <p:childTnLst>
                              <p:par>
                                <p:cTn id="181" presetID="22" presetClass="entr" presetSubtype="8" fill="hold" grpId="0" nodeType="afterEffect">
                                  <p:stCondLst>
                                    <p:cond delay="0"/>
                                  </p:stCondLst>
                                  <p:childTnLst>
                                    <p:set>
                                      <p:cBhvr>
                                        <p:cTn id="182" dur="1" fill="hold">
                                          <p:stCondLst>
                                            <p:cond delay="0"/>
                                          </p:stCondLst>
                                        </p:cTn>
                                        <p:tgtEl>
                                          <p:spTgt spid="94249"/>
                                        </p:tgtEl>
                                        <p:attrNameLst>
                                          <p:attrName>style.visibility</p:attrName>
                                        </p:attrNameLst>
                                      </p:cBhvr>
                                      <p:to>
                                        <p:strVal val="visible"/>
                                      </p:to>
                                    </p:set>
                                    <p:animEffect transition="in" filter="wipe(left)">
                                      <p:cBhvr>
                                        <p:cTn id="183" dur="500"/>
                                        <p:tgtEl>
                                          <p:spTgt spid="94249"/>
                                        </p:tgtEl>
                                      </p:cBhvr>
                                    </p:animEffect>
                                  </p:childTnLst>
                                </p:cTn>
                              </p:par>
                            </p:childTnLst>
                          </p:cTn>
                        </p:par>
                        <p:par>
                          <p:cTn id="184" fill="hold">
                            <p:stCondLst>
                              <p:cond delay="3000"/>
                            </p:stCondLst>
                            <p:childTnLst>
                              <p:par>
                                <p:cTn id="185" presetID="22" presetClass="entr" presetSubtype="8" fill="hold" grpId="0" nodeType="afterEffect">
                                  <p:stCondLst>
                                    <p:cond delay="0"/>
                                  </p:stCondLst>
                                  <p:childTnLst>
                                    <p:set>
                                      <p:cBhvr>
                                        <p:cTn id="186" dur="1" fill="hold">
                                          <p:stCondLst>
                                            <p:cond delay="0"/>
                                          </p:stCondLst>
                                        </p:cTn>
                                        <p:tgtEl>
                                          <p:spTgt spid="94252"/>
                                        </p:tgtEl>
                                        <p:attrNameLst>
                                          <p:attrName>style.visibility</p:attrName>
                                        </p:attrNameLst>
                                      </p:cBhvr>
                                      <p:to>
                                        <p:strVal val="visible"/>
                                      </p:to>
                                    </p:set>
                                    <p:animEffect transition="in" filter="wipe(left)">
                                      <p:cBhvr>
                                        <p:cTn id="187" dur="500"/>
                                        <p:tgtEl>
                                          <p:spTgt spid="94252"/>
                                        </p:tgtEl>
                                      </p:cBhvr>
                                    </p:animEffect>
                                  </p:childTnLst>
                                </p:cTn>
                              </p:par>
                            </p:childTnLst>
                          </p:cTn>
                        </p:par>
                      </p:childTnLst>
                    </p:cTn>
                  </p:par>
                  <p:par>
                    <p:cTn id="188" fill="hold">
                      <p:stCondLst>
                        <p:cond delay="indefinite"/>
                      </p:stCondLst>
                      <p:childTnLst>
                        <p:par>
                          <p:cTn id="189" fill="hold">
                            <p:stCondLst>
                              <p:cond delay="0"/>
                            </p:stCondLst>
                            <p:childTnLst>
                              <p:par>
                                <p:cTn id="190" presetID="22" presetClass="entr" presetSubtype="1" fill="hold" grpId="0" nodeType="clickEffect">
                                  <p:stCondLst>
                                    <p:cond delay="0"/>
                                  </p:stCondLst>
                                  <p:childTnLst>
                                    <p:set>
                                      <p:cBhvr>
                                        <p:cTn id="191" dur="1" fill="hold">
                                          <p:stCondLst>
                                            <p:cond delay="0"/>
                                          </p:stCondLst>
                                        </p:cTn>
                                        <p:tgtEl>
                                          <p:spTgt spid="94253"/>
                                        </p:tgtEl>
                                        <p:attrNameLst>
                                          <p:attrName>style.visibility</p:attrName>
                                        </p:attrNameLst>
                                      </p:cBhvr>
                                      <p:to>
                                        <p:strVal val="visible"/>
                                      </p:to>
                                    </p:set>
                                    <p:animEffect transition="in" filter="wipe(up)">
                                      <p:cBhvr>
                                        <p:cTn id="192" dur="500"/>
                                        <p:tgtEl>
                                          <p:spTgt spid="94253"/>
                                        </p:tgtEl>
                                      </p:cBhvr>
                                    </p:animEffect>
                                  </p:childTnLst>
                                </p:cTn>
                              </p:par>
                            </p:childTnLst>
                          </p:cTn>
                        </p:par>
                        <p:par>
                          <p:cTn id="193" fill="hold">
                            <p:stCondLst>
                              <p:cond delay="500"/>
                            </p:stCondLst>
                            <p:childTnLst>
                              <p:par>
                                <p:cTn id="194" presetID="22" presetClass="entr" presetSubtype="1" fill="hold" grpId="0" nodeType="afterEffect">
                                  <p:stCondLst>
                                    <p:cond delay="0"/>
                                  </p:stCondLst>
                                  <p:childTnLst>
                                    <p:set>
                                      <p:cBhvr>
                                        <p:cTn id="195" dur="1" fill="hold">
                                          <p:stCondLst>
                                            <p:cond delay="0"/>
                                          </p:stCondLst>
                                        </p:cTn>
                                        <p:tgtEl>
                                          <p:spTgt spid="94254"/>
                                        </p:tgtEl>
                                        <p:attrNameLst>
                                          <p:attrName>style.visibility</p:attrName>
                                        </p:attrNameLst>
                                      </p:cBhvr>
                                      <p:to>
                                        <p:strVal val="visible"/>
                                      </p:to>
                                    </p:set>
                                    <p:animEffect transition="in" filter="wipe(up)">
                                      <p:cBhvr>
                                        <p:cTn id="196" dur="500"/>
                                        <p:tgtEl>
                                          <p:spTgt spid="94254"/>
                                        </p:tgtEl>
                                      </p:cBhvr>
                                    </p:animEffect>
                                  </p:childTnLst>
                                </p:cTn>
                              </p:par>
                            </p:childTnLst>
                          </p:cTn>
                        </p:par>
                        <p:par>
                          <p:cTn id="197" fill="hold">
                            <p:stCondLst>
                              <p:cond delay="1000"/>
                            </p:stCondLst>
                            <p:childTnLst>
                              <p:par>
                                <p:cTn id="198" presetID="22" presetClass="entr" presetSubtype="8" fill="hold" grpId="0" nodeType="afterEffect">
                                  <p:stCondLst>
                                    <p:cond delay="0"/>
                                  </p:stCondLst>
                                  <p:childTnLst>
                                    <p:set>
                                      <p:cBhvr>
                                        <p:cTn id="199" dur="1" fill="hold">
                                          <p:stCondLst>
                                            <p:cond delay="0"/>
                                          </p:stCondLst>
                                        </p:cTn>
                                        <p:tgtEl>
                                          <p:spTgt spid="94255"/>
                                        </p:tgtEl>
                                        <p:attrNameLst>
                                          <p:attrName>style.visibility</p:attrName>
                                        </p:attrNameLst>
                                      </p:cBhvr>
                                      <p:to>
                                        <p:strVal val="visible"/>
                                      </p:to>
                                    </p:set>
                                    <p:animEffect transition="in" filter="wipe(left)">
                                      <p:cBhvr>
                                        <p:cTn id="200" dur="500"/>
                                        <p:tgtEl>
                                          <p:spTgt spid="94255"/>
                                        </p:tgtEl>
                                      </p:cBhvr>
                                    </p:animEffect>
                                  </p:childTnLst>
                                </p:cTn>
                              </p:par>
                            </p:childTnLst>
                          </p:cTn>
                        </p:par>
                      </p:childTnLst>
                    </p:cTn>
                  </p:par>
                  <p:par>
                    <p:cTn id="201" fill="hold">
                      <p:stCondLst>
                        <p:cond delay="indefinite"/>
                      </p:stCondLst>
                      <p:childTnLst>
                        <p:par>
                          <p:cTn id="202" fill="hold">
                            <p:stCondLst>
                              <p:cond delay="0"/>
                            </p:stCondLst>
                            <p:childTnLst>
                              <p:par>
                                <p:cTn id="203" presetID="22" presetClass="entr" presetSubtype="8" fill="hold" grpId="0" nodeType="clickEffect">
                                  <p:stCondLst>
                                    <p:cond delay="0"/>
                                  </p:stCondLst>
                                  <p:childTnLst>
                                    <p:set>
                                      <p:cBhvr>
                                        <p:cTn id="204" dur="1" fill="hold">
                                          <p:stCondLst>
                                            <p:cond delay="0"/>
                                          </p:stCondLst>
                                        </p:cTn>
                                        <p:tgtEl>
                                          <p:spTgt spid="94264"/>
                                        </p:tgtEl>
                                        <p:attrNameLst>
                                          <p:attrName>style.visibility</p:attrName>
                                        </p:attrNameLst>
                                      </p:cBhvr>
                                      <p:to>
                                        <p:strVal val="visible"/>
                                      </p:to>
                                    </p:set>
                                    <p:animEffect transition="in" filter="wipe(left)">
                                      <p:cBhvr>
                                        <p:cTn id="205" dur="500"/>
                                        <p:tgtEl>
                                          <p:spTgt spid="94264"/>
                                        </p:tgtEl>
                                      </p:cBhvr>
                                    </p:animEffect>
                                  </p:childTnLst>
                                </p:cTn>
                              </p:par>
                            </p:childTnLst>
                          </p:cTn>
                        </p:par>
                        <p:par>
                          <p:cTn id="206" fill="hold">
                            <p:stCondLst>
                              <p:cond delay="500"/>
                            </p:stCondLst>
                            <p:childTnLst>
                              <p:par>
                                <p:cTn id="207" presetID="17" presetClass="entr" presetSubtype="10" fill="hold" grpId="0" nodeType="afterEffect">
                                  <p:stCondLst>
                                    <p:cond delay="0"/>
                                  </p:stCondLst>
                                  <p:childTnLst>
                                    <p:set>
                                      <p:cBhvr>
                                        <p:cTn id="208" dur="1" fill="hold">
                                          <p:stCondLst>
                                            <p:cond delay="0"/>
                                          </p:stCondLst>
                                        </p:cTn>
                                        <p:tgtEl>
                                          <p:spTgt spid="94262"/>
                                        </p:tgtEl>
                                        <p:attrNameLst>
                                          <p:attrName>style.visibility</p:attrName>
                                        </p:attrNameLst>
                                      </p:cBhvr>
                                      <p:to>
                                        <p:strVal val="visible"/>
                                      </p:to>
                                    </p:set>
                                    <p:anim calcmode="lin" valueType="num">
                                      <p:cBhvr>
                                        <p:cTn id="209" dur="500" fill="hold"/>
                                        <p:tgtEl>
                                          <p:spTgt spid="94262"/>
                                        </p:tgtEl>
                                        <p:attrNameLst>
                                          <p:attrName>ppt_w</p:attrName>
                                        </p:attrNameLst>
                                      </p:cBhvr>
                                      <p:tavLst>
                                        <p:tav tm="0">
                                          <p:val>
                                            <p:fltVal val="0"/>
                                          </p:val>
                                        </p:tav>
                                        <p:tav tm="100000">
                                          <p:val>
                                            <p:strVal val="#ppt_w"/>
                                          </p:val>
                                        </p:tav>
                                      </p:tavLst>
                                    </p:anim>
                                    <p:anim calcmode="lin" valueType="num">
                                      <p:cBhvr>
                                        <p:cTn id="210" dur="500" fill="hold"/>
                                        <p:tgtEl>
                                          <p:spTgt spid="94262"/>
                                        </p:tgtEl>
                                        <p:attrNameLst>
                                          <p:attrName>ppt_h</p:attrName>
                                        </p:attrNameLst>
                                      </p:cBhvr>
                                      <p:tavLst>
                                        <p:tav tm="0">
                                          <p:val>
                                            <p:strVal val="#ppt_h"/>
                                          </p:val>
                                        </p:tav>
                                        <p:tav tm="100000">
                                          <p:val>
                                            <p:strVal val="#ppt_h"/>
                                          </p:val>
                                        </p:tav>
                                      </p:tavLst>
                                    </p:anim>
                                  </p:childTnLst>
                                </p:cTn>
                              </p:par>
                            </p:childTnLst>
                          </p:cTn>
                        </p:par>
                        <p:par>
                          <p:cTn id="211" fill="hold">
                            <p:stCondLst>
                              <p:cond delay="1000"/>
                            </p:stCondLst>
                            <p:childTnLst>
                              <p:par>
                                <p:cTn id="212" presetID="22" presetClass="entr" presetSubtype="8" fill="hold" grpId="0" nodeType="afterEffect">
                                  <p:stCondLst>
                                    <p:cond delay="0"/>
                                  </p:stCondLst>
                                  <p:childTnLst>
                                    <p:set>
                                      <p:cBhvr>
                                        <p:cTn id="213" dur="1" fill="hold">
                                          <p:stCondLst>
                                            <p:cond delay="0"/>
                                          </p:stCondLst>
                                        </p:cTn>
                                        <p:tgtEl>
                                          <p:spTgt spid="94258"/>
                                        </p:tgtEl>
                                        <p:attrNameLst>
                                          <p:attrName>style.visibility</p:attrName>
                                        </p:attrNameLst>
                                      </p:cBhvr>
                                      <p:to>
                                        <p:strVal val="visible"/>
                                      </p:to>
                                    </p:set>
                                    <p:animEffect transition="in" filter="wipe(left)">
                                      <p:cBhvr>
                                        <p:cTn id="214" dur="500"/>
                                        <p:tgtEl>
                                          <p:spTgt spid="94258"/>
                                        </p:tgtEl>
                                      </p:cBhvr>
                                    </p:animEffect>
                                  </p:childTnLst>
                                </p:cTn>
                              </p:par>
                            </p:childTnLst>
                          </p:cTn>
                        </p:par>
                        <p:par>
                          <p:cTn id="215" fill="hold">
                            <p:stCondLst>
                              <p:cond delay="1500"/>
                            </p:stCondLst>
                            <p:childTnLst>
                              <p:par>
                                <p:cTn id="216" presetID="22" presetClass="entr" presetSubtype="1" fill="hold" grpId="0" nodeType="afterEffect">
                                  <p:stCondLst>
                                    <p:cond delay="0"/>
                                  </p:stCondLst>
                                  <p:childTnLst>
                                    <p:set>
                                      <p:cBhvr>
                                        <p:cTn id="217" dur="1" fill="hold">
                                          <p:stCondLst>
                                            <p:cond delay="0"/>
                                          </p:stCondLst>
                                        </p:cTn>
                                        <p:tgtEl>
                                          <p:spTgt spid="94260"/>
                                        </p:tgtEl>
                                        <p:attrNameLst>
                                          <p:attrName>style.visibility</p:attrName>
                                        </p:attrNameLst>
                                      </p:cBhvr>
                                      <p:to>
                                        <p:strVal val="visible"/>
                                      </p:to>
                                    </p:set>
                                    <p:animEffect transition="in" filter="wipe(up)">
                                      <p:cBhvr>
                                        <p:cTn id="218" dur="500"/>
                                        <p:tgtEl>
                                          <p:spTgt spid="94260"/>
                                        </p:tgtEl>
                                      </p:cBhvr>
                                    </p:animEffect>
                                  </p:childTnLst>
                                </p:cTn>
                              </p:par>
                            </p:childTnLst>
                          </p:cTn>
                        </p:par>
                        <p:par>
                          <p:cTn id="219" fill="hold">
                            <p:stCondLst>
                              <p:cond delay="2000"/>
                            </p:stCondLst>
                            <p:childTnLst>
                              <p:par>
                                <p:cTn id="220" presetID="22" presetClass="entr" presetSubtype="2" fill="hold" grpId="0" nodeType="afterEffect">
                                  <p:stCondLst>
                                    <p:cond delay="0"/>
                                  </p:stCondLst>
                                  <p:childTnLst>
                                    <p:set>
                                      <p:cBhvr>
                                        <p:cTn id="221" dur="1" fill="hold">
                                          <p:stCondLst>
                                            <p:cond delay="0"/>
                                          </p:stCondLst>
                                        </p:cTn>
                                        <p:tgtEl>
                                          <p:spTgt spid="94259"/>
                                        </p:tgtEl>
                                        <p:attrNameLst>
                                          <p:attrName>style.visibility</p:attrName>
                                        </p:attrNameLst>
                                      </p:cBhvr>
                                      <p:to>
                                        <p:strVal val="visible"/>
                                      </p:to>
                                    </p:set>
                                    <p:animEffect transition="in" filter="wipe(right)">
                                      <p:cBhvr>
                                        <p:cTn id="222" dur="500"/>
                                        <p:tgtEl>
                                          <p:spTgt spid="94259"/>
                                        </p:tgtEl>
                                      </p:cBhvr>
                                    </p:animEffect>
                                  </p:childTnLst>
                                </p:cTn>
                              </p:par>
                            </p:childTnLst>
                          </p:cTn>
                        </p:par>
                        <p:par>
                          <p:cTn id="223" fill="hold">
                            <p:stCondLst>
                              <p:cond delay="2500"/>
                            </p:stCondLst>
                            <p:childTnLst>
                              <p:par>
                                <p:cTn id="224" presetID="22" presetClass="entr" presetSubtype="8" fill="hold" grpId="0" nodeType="afterEffect">
                                  <p:stCondLst>
                                    <p:cond delay="0"/>
                                  </p:stCondLst>
                                  <p:childTnLst>
                                    <p:set>
                                      <p:cBhvr>
                                        <p:cTn id="225" dur="1" fill="hold">
                                          <p:stCondLst>
                                            <p:cond delay="0"/>
                                          </p:stCondLst>
                                        </p:cTn>
                                        <p:tgtEl>
                                          <p:spTgt spid="94261"/>
                                        </p:tgtEl>
                                        <p:attrNameLst>
                                          <p:attrName>style.visibility</p:attrName>
                                        </p:attrNameLst>
                                      </p:cBhvr>
                                      <p:to>
                                        <p:strVal val="visible"/>
                                      </p:to>
                                    </p:set>
                                    <p:animEffect transition="in" filter="wipe(left)">
                                      <p:cBhvr>
                                        <p:cTn id="226" dur="500"/>
                                        <p:tgtEl>
                                          <p:spTgt spid="94261"/>
                                        </p:tgtEl>
                                      </p:cBhvr>
                                    </p:animEffect>
                                  </p:childTnLst>
                                </p:cTn>
                              </p:par>
                            </p:childTnLst>
                          </p:cTn>
                        </p:par>
                        <p:par>
                          <p:cTn id="227" fill="hold">
                            <p:stCondLst>
                              <p:cond delay="3000"/>
                            </p:stCondLst>
                            <p:childTnLst>
                              <p:par>
                                <p:cTn id="228" presetID="22" presetClass="entr" presetSubtype="1" fill="hold" grpId="0" nodeType="afterEffect">
                                  <p:stCondLst>
                                    <p:cond delay="0"/>
                                  </p:stCondLst>
                                  <p:childTnLst>
                                    <p:set>
                                      <p:cBhvr>
                                        <p:cTn id="229" dur="1" fill="hold">
                                          <p:stCondLst>
                                            <p:cond delay="0"/>
                                          </p:stCondLst>
                                        </p:cTn>
                                        <p:tgtEl>
                                          <p:spTgt spid="94256"/>
                                        </p:tgtEl>
                                        <p:attrNameLst>
                                          <p:attrName>style.visibility</p:attrName>
                                        </p:attrNameLst>
                                      </p:cBhvr>
                                      <p:to>
                                        <p:strVal val="visible"/>
                                      </p:to>
                                    </p:set>
                                    <p:animEffect transition="in" filter="wipe(up)">
                                      <p:cBhvr>
                                        <p:cTn id="230" dur="500"/>
                                        <p:tgtEl>
                                          <p:spTgt spid="94256"/>
                                        </p:tgtEl>
                                      </p:cBhvr>
                                    </p:animEffect>
                                  </p:childTnLst>
                                </p:cTn>
                              </p:par>
                            </p:childTnLst>
                          </p:cTn>
                        </p:par>
                        <p:par>
                          <p:cTn id="231" fill="hold">
                            <p:stCondLst>
                              <p:cond delay="3500"/>
                            </p:stCondLst>
                            <p:childTnLst>
                              <p:par>
                                <p:cTn id="232" presetID="22" presetClass="entr" presetSubtype="8" fill="hold" grpId="0" nodeType="afterEffect">
                                  <p:stCondLst>
                                    <p:cond delay="0"/>
                                  </p:stCondLst>
                                  <p:childTnLst>
                                    <p:set>
                                      <p:cBhvr>
                                        <p:cTn id="233" dur="1" fill="hold">
                                          <p:stCondLst>
                                            <p:cond delay="0"/>
                                          </p:stCondLst>
                                        </p:cTn>
                                        <p:tgtEl>
                                          <p:spTgt spid="94265"/>
                                        </p:tgtEl>
                                        <p:attrNameLst>
                                          <p:attrName>style.visibility</p:attrName>
                                        </p:attrNameLst>
                                      </p:cBhvr>
                                      <p:to>
                                        <p:strVal val="visible"/>
                                      </p:to>
                                    </p:set>
                                    <p:animEffect transition="in" filter="wipe(left)">
                                      <p:cBhvr>
                                        <p:cTn id="234" dur="500"/>
                                        <p:tgtEl>
                                          <p:spTgt spid="94265"/>
                                        </p:tgtEl>
                                      </p:cBhvr>
                                    </p:animEffect>
                                  </p:childTnLst>
                                </p:cTn>
                              </p:par>
                            </p:childTnLst>
                          </p:cTn>
                        </p:par>
                        <p:par>
                          <p:cTn id="235" fill="hold">
                            <p:stCondLst>
                              <p:cond delay="4000"/>
                            </p:stCondLst>
                            <p:childTnLst>
                              <p:par>
                                <p:cTn id="236" presetID="22" presetClass="entr" presetSubtype="8" fill="hold" grpId="0" nodeType="afterEffect">
                                  <p:stCondLst>
                                    <p:cond delay="0"/>
                                  </p:stCondLst>
                                  <p:childTnLst>
                                    <p:set>
                                      <p:cBhvr>
                                        <p:cTn id="237" dur="1" fill="hold">
                                          <p:stCondLst>
                                            <p:cond delay="0"/>
                                          </p:stCondLst>
                                        </p:cTn>
                                        <p:tgtEl>
                                          <p:spTgt spid="94263"/>
                                        </p:tgtEl>
                                        <p:attrNameLst>
                                          <p:attrName>style.visibility</p:attrName>
                                        </p:attrNameLst>
                                      </p:cBhvr>
                                      <p:to>
                                        <p:strVal val="visible"/>
                                      </p:to>
                                    </p:set>
                                    <p:animEffect transition="in" filter="wipe(left)">
                                      <p:cBhvr>
                                        <p:cTn id="238" dur="500"/>
                                        <p:tgtEl>
                                          <p:spTgt spid="94263"/>
                                        </p:tgtEl>
                                      </p:cBhvr>
                                    </p:animEffect>
                                  </p:childTnLst>
                                </p:cTn>
                              </p:par>
                            </p:childTnLst>
                          </p:cTn>
                        </p:par>
                      </p:childTnLst>
                    </p:cTn>
                  </p:par>
                  <p:par>
                    <p:cTn id="239" fill="hold">
                      <p:stCondLst>
                        <p:cond delay="indefinite"/>
                      </p:stCondLst>
                      <p:childTnLst>
                        <p:par>
                          <p:cTn id="240" fill="hold">
                            <p:stCondLst>
                              <p:cond delay="0"/>
                            </p:stCondLst>
                            <p:childTnLst>
                              <p:par>
                                <p:cTn id="241" presetID="22" presetClass="entr" presetSubtype="8" fill="hold" grpId="0" nodeType="clickEffect">
                                  <p:stCondLst>
                                    <p:cond delay="0"/>
                                  </p:stCondLst>
                                  <p:childTnLst>
                                    <p:set>
                                      <p:cBhvr>
                                        <p:cTn id="242" dur="1" fill="hold">
                                          <p:stCondLst>
                                            <p:cond delay="0"/>
                                          </p:stCondLst>
                                        </p:cTn>
                                        <p:tgtEl>
                                          <p:spTgt spid="94269"/>
                                        </p:tgtEl>
                                        <p:attrNameLst>
                                          <p:attrName>style.visibility</p:attrName>
                                        </p:attrNameLst>
                                      </p:cBhvr>
                                      <p:to>
                                        <p:strVal val="visible"/>
                                      </p:to>
                                    </p:set>
                                    <p:animEffect transition="in" filter="wipe(left)">
                                      <p:cBhvr>
                                        <p:cTn id="243" dur="500"/>
                                        <p:tgtEl>
                                          <p:spTgt spid="94269"/>
                                        </p:tgtEl>
                                      </p:cBhvr>
                                    </p:animEffect>
                                  </p:childTnLst>
                                </p:cTn>
                              </p:par>
                            </p:childTnLst>
                          </p:cTn>
                        </p:par>
                        <p:par>
                          <p:cTn id="244" fill="hold">
                            <p:stCondLst>
                              <p:cond delay="500"/>
                            </p:stCondLst>
                            <p:childTnLst>
                              <p:par>
                                <p:cTn id="245" presetID="17" presetClass="entr" presetSubtype="10" fill="hold" grpId="0" nodeType="afterEffect">
                                  <p:stCondLst>
                                    <p:cond delay="0"/>
                                  </p:stCondLst>
                                  <p:childTnLst>
                                    <p:set>
                                      <p:cBhvr>
                                        <p:cTn id="246" dur="1" fill="hold">
                                          <p:stCondLst>
                                            <p:cond delay="0"/>
                                          </p:stCondLst>
                                        </p:cTn>
                                        <p:tgtEl>
                                          <p:spTgt spid="94267"/>
                                        </p:tgtEl>
                                        <p:attrNameLst>
                                          <p:attrName>style.visibility</p:attrName>
                                        </p:attrNameLst>
                                      </p:cBhvr>
                                      <p:to>
                                        <p:strVal val="visible"/>
                                      </p:to>
                                    </p:set>
                                    <p:anim calcmode="lin" valueType="num">
                                      <p:cBhvr>
                                        <p:cTn id="247" dur="500" fill="hold"/>
                                        <p:tgtEl>
                                          <p:spTgt spid="94267"/>
                                        </p:tgtEl>
                                        <p:attrNameLst>
                                          <p:attrName>ppt_w</p:attrName>
                                        </p:attrNameLst>
                                      </p:cBhvr>
                                      <p:tavLst>
                                        <p:tav tm="0">
                                          <p:val>
                                            <p:fltVal val="0"/>
                                          </p:val>
                                        </p:tav>
                                        <p:tav tm="100000">
                                          <p:val>
                                            <p:strVal val="#ppt_w"/>
                                          </p:val>
                                        </p:tav>
                                      </p:tavLst>
                                    </p:anim>
                                    <p:anim calcmode="lin" valueType="num">
                                      <p:cBhvr>
                                        <p:cTn id="248" dur="500" fill="hold"/>
                                        <p:tgtEl>
                                          <p:spTgt spid="94267"/>
                                        </p:tgtEl>
                                        <p:attrNameLst>
                                          <p:attrName>ppt_h</p:attrName>
                                        </p:attrNameLst>
                                      </p:cBhvr>
                                      <p:tavLst>
                                        <p:tav tm="0">
                                          <p:val>
                                            <p:strVal val="#ppt_h"/>
                                          </p:val>
                                        </p:tav>
                                        <p:tav tm="100000">
                                          <p:val>
                                            <p:strVal val="#ppt_h"/>
                                          </p:val>
                                        </p:tav>
                                      </p:tavLst>
                                    </p:anim>
                                  </p:childTnLst>
                                </p:cTn>
                              </p:par>
                            </p:childTnLst>
                          </p:cTn>
                        </p:par>
                        <p:par>
                          <p:cTn id="249" fill="hold">
                            <p:stCondLst>
                              <p:cond delay="1000"/>
                            </p:stCondLst>
                            <p:childTnLst>
                              <p:par>
                                <p:cTn id="250" presetID="22" presetClass="entr" presetSubtype="2" fill="hold" grpId="0" nodeType="afterEffect">
                                  <p:stCondLst>
                                    <p:cond delay="0"/>
                                  </p:stCondLst>
                                  <p:childTnLst>
                                    <p:set>
                                      <p:cBhvr>
                                        <p:cTn id="251" dur="1" fill="hold">
                                          <p:stCondLst>
                                            <p:cond delay="0"/>
                                          </p:stCondLst>
                                        </p:cTn>
                                        <p:tgtEl>
                                          <p:spTgt spid="94270"/>
                                        </p:tgtEl>
                                        <p:attrNameLst>
                                          <p:attrName>style.visibility</p:attrName>
                                        </p:attrNameLst>
                                      </p:cBhvr>
                                      <p:to>
                                        <p:strVal val="visible"/>
                                      </p:to>
                                    </p:set>
                                    <p:animEffect transition="in" filter="wipe(right)">
                                      <p:cBhvr>
                                        <p:cTn id="252" dur="500"/>
                                        <p:tgtEl>
                                          <p:spTgt spid="94270"/>
                                        </p:tgtEl>
                                      </p:cBhvr>
                                    </p:animEffect>
                                  </p:childTnLst>
                                </p:cTn>
                              </p:par>
                            </p:childTnLst>
                          </p:cTn>
                        </p:par>
                        <p:par>
                          <p:cTn id="253" fill="hold">
                            <p:stCondLst>
                              <p:cond delay="1500"/>
                            </p:stCondLst>
                            <p:childTnLst>
                              <p:par>
                                <p:cTn id="254" presetID="22" presetClass="entr" presetSubtype="8" fill="hold" grpId="0" nodeType="afterEffect">
                                  <p:stCondLst>
                                    <p:cond delay="0"/>
                                  </p:stCondLst>
                                  <p:childTnLst>
                                    <p:set>
                                      <p:cBhvr>
                                        <p:cTn id="255" dur="1" fill="hold">
                                          <p:stCondLst>
                                            <p:cond delay="0"/>
                                          </p:stCondLst>
                                        </p:cTn>
                                        <p:tgtEl>
                                          <p:spTgt spid="94268"/>
                                        </p:tgtEl>
                                        <p:attrNameLst>
                                          <p:attrName>style.visibility</p:attrName>
                                        </p:attrNameLst>
                                      </p:cBhvr>
                                      <p:to>
                                        <p:strVal val="visible"/>
                                      </p:to>
                                    </p:set>
                                    <p:animEffect transition="in" filter="wipe(left)">
                                      <p:cBhvr>
                                        <p:cTn id="256" dur="500"/>
                                        <p:tgtEl>
                                          <p:spTgt spid="94268"/>
                                        </p:tgtEl>
                                      </p:cBhvr>
                                    </p:animEffect>
                                  </p:childTnLst>
                                </p:cTn>
                              </p:par>
                            </p:childTnLst>
                          </p:cTn>
                        </p:par>
                        <p:par>
                          <p:cTn id="257" fill="hold">
                            <p:stCondLst>
                              <p:cond delay="2000"/>
                            </p:stCondLst>
                            <p:childTnLst>
                              <p:par>
                                <p:cTn id="258" presetID="22" presetClass="entr" presetSubtype="1" fill="hold" grpId="0" nodeType="afterEffect">
                                  <p:stCondLst>
                                    <p:cond delay="0"/>
                                  </p:stCondLst>
                                  <p:childTnLst>
                                    <p:set>
                                      <p:cBhvr>
                                        <p:cTn id="259" dur="1" fill="hold">
                                          <p:stCondLst>
                                            <p:cond delay="0"/>
                                          </p:stCondLst>
                                        </p:cTn>
                                        <p:tgtEl>
                                          <p:spTgt spid="94272"/>
                                        </p:tgtEl>
                                        <p:attrNameLst>
                                          <p:attrName>style.visibility</p:attrName>
                                        </p:attrNameLst>
                                      </p:cBhvr>
                                      <p:to>
                                        <p:strVal val="visible"/>
                                      </p:to>
                                    </p:set>
                                    <p:animEffect transition="in" filter="wipe(up)">
                                      <p:cBhvr>
                                        <p:cTn id="260" dur="500"/>
                                        <p:tgtEl>
                                          <p:spTgt spid="94272"/>
                                        </p:tgtEl>
                                      </p:cBhvr>
                                    </p:animEffect>
                                  </p:childTnLst>
                                </p:cTn>
                              </p:par>
                            </p:childTnLst>
                          </p:cTn>
                        </p:par>
                        <p:par>
                          <p:cTn id="261" fill="hold">
                            <p:stCondLst>
                              <p:cond delay="2500"/>
                            </p:stCondLst>
                            <p:childTnLst>
                              <p:par>
                                <p:cTn id="262" presetID="22" presetClass="entr" presetSubtype="1" fill="hold" grpId="0" nodeType="afterEffect">
                                  <p:stCondLst>
                                    <p:cond delay="0"/>
                                  </p:stCondLst>
                                  <p:childTnLst>
                                    <p:set>
                                      <p:cBhvr>
                                        <p:cTn id="263" dur="1" fill="hold">
                                          <p:stCondLst>
                                            <p:cond delay="0"/>
                                          </p:stCondLst>
                                        </p:cTn>
                                        <p:tgtEl>
                                          <p:spTgt spid="94292"/>
                                        </p:tgtEl>
                                        <p:attrNameLst>
                                          <p:attrName>style.visibility</p:attrName>
                                        </p:attrNameLst>
                                      </p:cBhvr>
                                      <p:to>
                                        <p:strVal val="visible"/>
                                      </p:to>
                                    </p:set>
                                    <p:animEffect transition="in" filter="wipe(up)">
                                      <p:cBhvr>
                                        <p:cTn id="264" dur="500"/>
                                        <p:tgtEl>
                                          <p:spTgt spid="94292"/>
                                        </p:tgtEl>
                                      </p:cBhvr>
                                    </p:animEffect>
                                  </p:childTnLst>
                                </p:cTn>
                              </p:par>
                            </p:childTnLst>
                          </p:cTn>
                        </p:par>
                        <p:par>
                          <p:cTn id="265" fill="hold">
                            <p:stCondLst>
                              <p:cond delay="3000"/>
                            </p:stCondLst>
                            <p:childTnLst>
                              <p:par>
                                <p:cTn id="266" presetID="22" presetClass="entr" presetSubtype="2" fill="hold" grpId="0" nodeType="afterEffect">
                                  <p:stCondLst>
                                    <p:cond delay="0"/>
                                  </p:stCondLst>
                                  <p:childTnLst>
                                    <p:set>
                                      <p:cBhvr>
                                        <p:cTn id="267" dur="1" fill="hold">
                                          <p:stCondLst>
                                            <p:cond delay="0"/>
                                          </p:stCondLst>
                                        </p:cTn>
                                        <p:tgtEl>
                                          <p:spTgt spid="94271"/>
                                        </p:tgtEl>
                                        <p:attrNameLst>
                                          <p:attrName>style.visibility</p:attrName>
                                        </p:attrNameLst>
                                      </p:cBhvr>
                                      <p:to>
                                        <p:strVal val="visible"/>
                                      </p:to>
                                    </p:set>
                                    <p:animEffect transition="in" filter="wipe(right)">
                                      <p:cBhvr>
                                        <p:cTn id="268" dur="500"/>
                                        <p:tgtEl>
                                          <p:spTgt spid="94271"/>
                                        </p:tgtEl>
                                      </p:cBhvr>
                                    </p:animEffect>
                                  </p:childTnLst>
                                </p:cTn>
                              </p:par>
                            </p:childTnLst>
                          </p:cTn>
                        </p:par>
                        <p:par>
                          <p:cTn id="269" fill="hold">
                            <p:stCondLst>
                              <p:cond delay="3500"/>
                            </p:stCondLst>
                            <p:childTnLst>
                              <p:par>
                                <p:cTn id="270" presetID="22" presetClass="entr" presetSubtype="8" fill="hold" grpId="0" nodeType="afterEffect">
                                  <p:stCondLst>
                                    <p:cond delay="0"/>
                                  </p:stCondLst>
                                  <p:childTnLst>
                                    <p:set>
                                      <p:cBhvr>
                                        <p:cTn id="271" dur="1" fill="hold">
                                          <p:stCondLst>
                                            <p:cond delay="0"/>
                                          </p:stCondLst>
                                        </p:cTn>
                                        <p:tgtEl>
                                          <p:spTgt spid="94266"/>
                                        </p:tgtEl>
                                        <p:attrNameLst>
                                          <p:attrName>style.visibility</p:attrName>
                                        </p:attrNameLst>
                                      </p:cBhvr>
                                      <p:to>
                                        <p:strVal val="visible"/>
                                      </p:to>
                                    </p:set>
                                    <p:animEffect transition="in" filter="wipe(left)">
                                      <p:cBhvr>
                                        <p:cTn id="272" dur="500"/>
                                        <p:tgtEl>
                                          <p:spTgt spid="94266"/>
                                        </p:tgtEl>
                                      </p:cBhvr>
                                    </p:animEffect>
                                  </p:childTnLst>
                                </p:cTn>
                              </p:par>
                            </p:childTnLst>
                          </p:cTn>
                        </p:par>
                      </p:childTnLst>
                    </p:cTn>
                  </p:par>
                  <p:par>
                    <p:cTn id="273" fill="hold">
                      <p:stCondLst>
                        <p:cond delay="indefinite"/>
                      </p:stCondLst>
                      <p:childTnLst>
                        <p:par>
                          <p:cTn id="274" fill="hold">
                            <p:stCondLst>
                              <p:cond delay="0"/>
                            </p:stCondLst>
                            <p:childTnLst>
                              <p:par>
                                <p:cTn id="275" presetID="22" presetClass="entr" presetSubtype="8" fill="hold" grpId="0" nodeType="clickEffect">
                                  <p:stCondLst>
                                    <p:cond delay="0"/>
                                  </p:stCondLst>
                                  <p:childTnLst>
                                    <p:set>
                                      <p:cBhvr>
                                        <p:cTn id="276" dur="1" fill="hold">
                                          <p:stCondLst>
                                            <p:cond delay="0"/>
                                          </p:stCondLst>
                                        </p:cTn>
                                        <p:tgtEl>
                                          <p:spTgt spid="94275"/>
                                        </p:tgtEl>
                                        <p:attrNameLst>
                                          <p:attrName>style.visibility</p:attrName>
                                        </p:attrNameLst>
                                      </p:cBhvr>
                                      <p:to>
                                        <p:strVal val="visible"/>
                                      </p:to>
                                    </p:set>
                                    <p:animEffect transition="in" filter="wipe(left)">
                                      <p:cBhvr>
                                        <p:cTn id="277" dur="500"/>
                                        <p:tgtEl>
                                          <p:spTgt spid="94275"/>
                                        </p:tgtEl>
                                      </p:cBhvr>
                                    </p:animEffect>
                                  </p:childTnLst>
                                </p:cTn>
                              </p:par>
                            </p:childTnLst>
                          </p:cTn>
                        </p:par>
                        <p:par>
                          <p:cTn id="278" fill="hold">
                            <p:stCondLst>
                              <p:cond delay="500"/>
                            </p:stCondLst>
                            <p:childTnLst>
                              <p:par>
                                <p:cTn id="279" presetID="17" presetClass="entr" presetSubtype="10" fill="hold" grpId="0" nodeType="afterEffect">
                                  <p:stCondLst>
                                    <p:cond delay="0"/>
                                  </p:stCondLst>
                                  <p:childTnLst>
                                    <p:set>
                                      <p:cBhvr>
                                        <p:cTn id="280" dur="1" fill="hold">
                                          <p:stCondLst>
                                            <p:cond delay="0"/>
                                          </p:stCondLst>
                                        </p:cTn>
                                        <p:tgtEl>
                                          <p:spTgt spid="94273"/>
                                        </p:tgtEl>
                                        <p:attrNameLst>
                                          <p:attrName>style.visibility</p:attrName>
                                        </p:attrNameLst>
                                      </p:cBhvr>
                                      <p:to>
                                        <p:strVal val="visible"/>
                                      </p:to>
                                    </p:set>
                                    <p:anim calcmode="lin" valueType="num">
                                      <p:cBhvr>
                                        <p:cTn id="281" dur="500" fill="hold"/>
                                        <p:tgtEl>
                                          <p:spTgt spid="94273"/>
                                        </p:tgtEl>
                                        <p:attrNameLst>
                                          <p:attrName>ppt_w</p:attrName>
                                        </p:attrNameLst>
                                      </p:cBhvr>
                                      <p:tavLst>
                                        <p:tav tm="0">
                                          <p:val>
                                            <p:fltVal val="0"/>
                                          </p:val>
                                        </p:tav>
                                        <p:tav tm="100000">
                                          <p:val>
                                            <p:strVal val="#ppt_w"/>
                                          </p:val>
                                        </p:tav>
                                      </p:tavLst>
                                    </p:anim>
                                    <p:anim calcmode="lin" valueType="num">
                                      <p:cBhvr>
                                        <p:cTn id="282" dur="500" fill="hold"/>
                                        <p:tgtEl>
                                          <p:spTgt spid="94273"/>
                                        </p:tgtEl>
                                        <p:attrNameLst>
                                          <p:attrName>ppt_h</p:attrName>
                                        </p:attrNameLst>
                                      </p:cBhvr>
                                      <p:tavLst>
                                        <p:tav tm="0">
                                          <p:val>
                                            <p:strVal val="#ppt_h"/>
                                          </p:val>
                                        </p:tav>
                                        <p:tav tm="100000">
                                          <p:val>
                                            <p:strVal val="#ppt_h"/>
                                          </p:val>
                                        </p:tav>
                                      </p:tavLst>
                                    </p:anim>
                                  </p:childTnLst>
                                </p:cTn>
                              </p:par>
                            </p:childTnLst>
                          </p:cTn>
                        </p:par>
                        <p:par>
                          <p:cTn id="283" fill="hold">
                            <p:stCondLst>
                              <p:cond delay="1000"/>
                            </p:stCondLst>
                            <p:childTnLst>
                              <p:par>
                                <p:cTn id="284" presetID="22" presetClass="entr" presetSubtype="1" fill="hold" grpId="0" nodeType="afterEffect">
                                  <p:stCondLst>
                                    <p:cond delay="0"/>
                                  </p:stCondLst>
                                  <p:childTnLst>
                                    <p:set>
                                      <p:cBhvr>
                                        <p:cTn id="285" dur="1" fill="hold">
                                          <p:stCondLst>
                                            <p:cond delay="0"/>
                                          </p:stCondLst>
                                        </p:cTn>
                                        <p:tgtEl>
                                          <p:spTgt spid="94279"/>
                                        </p:tgtEl>
                                        <p:attrNameLst>
                                          <p:attrName>style.visibility</p:attrName>
                                        </p:attrNameLst>
                                      </p:cBhvr>
                                      <p:to>
                                        <p:strVal val="visible"/>
                                      </p:to>
                                    </p:set>
                                    <p:animEffect transition="in" filter="wipe(up)">
                                      <p:cBhvr>
                                        <p:cTn id="286" dur="500"/>
                                        <p:tgtEl>
                                          <p:spTgt spid="94279"/>
                                        </p:tgtEl>
                                      </p:cBhvr>
                                    </p:animEffect>
                                  </p:childTnLst>
                                </p:cTn>
                              </p:par>
                            </p:childTnLst>
                          </p:cTn>
                        </p:par>
                        <p:par>
                          <p:cTn id="287" fill="hold">
                            <p:stCondLst>
                              <p:cond delay="1500"/>
                            </p:stCondLst>
                            <p:childTnLst>
                              <p:par>
                                <p:cTn id="288" presetID="22" presetClass="entr" presetSubtype="1" fill="hold" grpId="0" nodeType="afterEffect">
                                  <p:stCondLst>
                                    <p:cond delay="0"/>
                                  </p:stCondLst>
                                  <p:childTnLst>
                                    <p:set>
                                      <p:cBhvr>
                                        <p:cTn id="289" dur="1" fill="hold">
                                          <p:stCondLst>
                                            <p:cond delay="0"/>
                                          </p:stCondLst>
                                        </p:cTn>
                                        <p:tgtEl>
                                          <p:spTgt spid="94280"/>
                                        </p:tgtEl>
                                        <p:attrNameLst>
                                          <p:attrName>style.visibility</p:attrName>
                                        </p:attrNameLst>
                                      </p:cBhvr>
                                      <p:to>
                                        <p:strVal val="visible"/>
                                      </p:to>
                                    </p:set>
                                    <p:animEffect transition="in" filter="wipe(up)">
                                      <p:cBhvr>
                                        <p:cTn id="290" dur="500"/>
                                        <p:tgtEl>
                                          <p:spTgt spid="94280"/>
                                        </p:tgtEl>
                                      </p:cBhvr>
                                    </p:animEffect>
                                  </p:childTnLst>
                                </p:cTn>
                              </p:par>
                            </p:childTnLst>
                          </p:cTn>
                        </p:par>
                        <p:par>
                          <p:cTn id="291" fill="hold">
                            <p:stCondLst>
                              <p:cond delay="2000"/>
                            </p:stCondLst>
                            <p:childTnLst>
                              <p:par>
                                <p:cTn id="292" presetID="22" presetClass="entr" presetSubtype="2" fill="hold" grpId="0" nodeType="afterEffect">
                                  <p:stCondLst>
                                    <p:cond delay="0"/>
                                  </p:stCondLst>
                                  <p:childTnLst>
                                    <p:set>
                                      <p:cBhvr>
                                        <p:cTn id="293" dur="1" fill="hold">
                                          <p:stCondLst>
                                            <p:cond delay="0"/>
                                          </p:stCondLst>
                                        </p:cTn>
                                        <p:tgtEl>
                                          <p:spTgt spid="94278"/>
                                        </p:tgtEl>
                                        <p:attrNameLst>
                                          <p:attrName>style.visibility</p:attrName>
                                        </p:attrNameLst>
                                      </p:cBhvr>
                                      <p:to>
                                        <p:strVal val="visible"/>
                                      </p:to>
                                    </p:set>
                                    <p:animEffect transition="in" filter="wipe(right)">
                                      <p:cBhvr>
                                        <p:cTn id="294" dur="500"/>
                                        <p:tgtEl>
                                          <p:spTgt spid="94278"/>
                                        </p:tgtEl>
                                      </p:cBhvr>
                                    </p:animEffect>
                                  </p:childTnLst>
                                </p:cTn>
                              </p:par>
                            </p:childTnLst>
                          </p:cTn>
                        </p:par>
                        <p:par>
                          <p:cTn id="295" fill="hold">
                            <p:stCondLst>
                              <p:cond delay="2500"/>
                            </p:stCondLst>
                            <p:childTnLst>
                              <p:par>
                                <p:cTn id="296" presetID="22" presetClass="entr" presetSubtype="8" fill="hold" grpId="0" nodeType="afterEffect">
                                  <p:stCondLst>
                                    <p:cond delay="0"/>
                                  </p:stCondLst>
                                  <p:childTnLst>
                                    <p:set>
                                      <p:cBhvr>
                                        <p:cTn id="297" dur="1" fill="hold">
                                          <p:stCondLst>
                                            <p:cond delay="0"/>
                                          </p:stCondLst>
                                        </p:cTn>
                                        <p:tgtEl>
                                          <p:spTgt spid="94277"/>
                                        </p:tgtEl>
                                        <p:attrNameLst>
                                          <p:attrName>style.visibility</p:attrName>
                                        </p:attrNameLst>
                                      </p:cBhvr>
                                      <p:to>
                                        <p:strVal val="visible"/>
                                      </p:to>
                                    </p:set>
                                    <p:animEffect transition="in" filter="wipe(left)">
                                      <p:cBhvr>
                                        <p:cTn id="298" dur="500"/>
                                        <p:tgtEl>
                                          <p:spTgt spid="94277"/>
                                        </p:tgtEl>
                                      </p:cBhvr>
                                    </p:animEffect>
                                  </p:childTnLst>
                                </p:cTn>
                              </p:par>
                            </p:childTnLst>
                          </p:cTn>
                        </p:par>
                        <p:par>
                          <p:cTn id="299" fill="hold">
                            <p:stCondLst>
                              <p:cond delay="3000"/>
                            </p:stCondLst>
                            <p:childTnLst>
                              <p:par>
                                <p:cTn id="300" presetID="22" presetClass="entr" presetSubtype="1" fill="hold" grpId="0" nodeType="afterEffect">
                                  <p:stCondLst>
                                    <p:cond delay="0"/>
                                  </p:stCondLst>
                                  <p:childTnLst>
                                    <p:set>
                                      <p:cBhvr>
                                        <p:cTn id="301" dur="1" fill="hold">
                                          <p:stCondLst>
                                            <p:cond delay="0"/>
                                          </p:stCondLst>
                                        </p:cTn>
                                        <p:tgtEl>
                                          <p:spTgt spid="94291"/>
                                        </p:tgtEl>
                                        <p:attrNameLst>
                                          <p:attrName>style.visibility</p:attrName>
                                        </p:attrNameLst>
                                      </p:cBhvr>
                                      <p:to>
                                        <p:strVal val="visible"/>
                                      </p:to>
                                    </p:set>
                                    <p:animEffect transition="in" filter="wipe(up)">
                                      <p:cBhvr>
                                        <p:cTn id="302" dur="500"/>
                                        <p:tgtEl>
                                          <p:spTgt spid="94291"/>
                                        </p:tgtEl>
                                      </p:cBhvr>
                                    </p:animEffect>
                                  </p:childTnLst>
                                </p:cTn>
                              </p:par>
                            </p:childTnLst>
                          </p:cTn>
                        </p:par>
                        <p:par>
                          <p:cTn id="303" fill="hold">
                            <p:stCondLst>
                              <p:cond delay="3500"/>
                            </p:stCondLst>
                            <p:childTnLst>
                              <p:par>
                                <p:cTn id="304" presetID="22" presetClass="entr" presetSubtype="8" fill="hold" grpId="0" nodeType="afterEffect">
                                  <p:stCondLst>
                                    <p:cond delay="0"/>
                                  </p:stCondLst>
                                  <p:childTnLst>
                                    <p:set>
                                      <p:cBhvr>
                                        <p:cTn id="305" dur="1" fill="hold">
                                          <p:stCondLst>
                                            <p:cond delay="0"/>
                                          </p:stCondLst>
                                        </p:cTn>
                                        <p:tgtEl>
                                          <p:spTgt spid="94276"/>
                                        </p:tgtEl>
                                        <p:attrNameLst>
                                          <p:attrName>style.visibility</p:attrName>
                                        </p:attrNameLst>
                                      </p:cBhvr>
                                      <p:to>
                                        <p:strVal val="visible"/>
                                      </p:to>
                                    </p:set>
                                    <p:animEffect transition="in" filter="wipe(left)">
                                      <p:cBhvr>
                                        <p:cTn id="306" dur="500"/>
                                        <p:tgtEl>
                                          <p:spTgt spid="94276"/>
                                        </p:tgtEl>
                                      </p:cBhvr>
                                    </p:animEffect>
                                  </p:childTnLst>
                                </p:cTn>
                              </p:par>
                            </p:childTnLst>
                          </p:cTn>
                        </p:par>
                        <p:par>
                          <p:cTn id="307" fill="hold">
                            <p:stCondLst>
                              <p:cond delay="4000"/>
                            </p:stCondLst>
                            <p:childTnLst>
                              <p:par>
                                <p:cTn id="308" presetID="22" presetClass="entr" presetSubtype="8" fill="hold" grpId="0" nodeType="afterEffect">
                                  <p:stCondLst>
                                    <p:cond delay="0"/>
                                  </p:stCondLst>
                                  <p:childTnLst>
                                    <p:set>
                                      <p:cBhvr>
                                        <p:cTn id="309" dur="1" fill="hold">
                                          <p:stCondLst>
                                            <p:cond delay="0"/>
                                          </p:stCondLst>
                                        </p:cTn>
                                        <p:tgtEl>
                                          <p:spTgt spid="94274"/>
                                        </p:tgtEl>
                                        <p:attrNameLst>
                                          <p:attrName>style.visibility</p:attrName>
                                        </p:attrNameLst>
                                      </p:cBhvr>
                                      <p:to>
                                        <p:strVal val="visible"/>
                                      </p:to>
                                    </p:set>
                                    <p:animEffect transition="in" filter="wipe(left)">
                                      <p:cBhvr>
                                        <p:cTn id="310" dur="500"/>
                                        <p:tgtEl>
                                          <p:spTgt spid="94274"/>
                                        </p:tgtEl>
                                      </p:cBhvr>
                                    </p:animEffect>
                                  </p:childTnLst>
                                </p:cTn>
                              </p:par>
                            </p:childTnLst>
                          </p:cTn>
                        </p:par>
                        <p:par>
                          <p:cTn id="311" fill="hold">
                            <p:stCondLst>
                              <p:cond delay="4500"/>
                            </p:stCondLst>
                            <p:childTnLst>
                              <p:par>
                                <p:cTn id="312" presetID="22" presetClass="entr" presetSubtype="8" fill="hold" grpId="0" nodeType="afterEffect">
                                  <p:stCondLst>
                                    <p:cond delay="0"/>
                                  </p:stCondLst>
                                  <p:childTnLst>
                                    <p:set>
                                      <p:cBhvr>
                                        <p:cTn id="313" dur="1" fill="hold">
                                          <p:stCondLst>
                                            <p:cond delay="0"/>
                                          </p:stCondLst>
                                        </p:cTn>
                                        <p:tgtEl>
                                          <p:spTgt spid="94281"/>
                                        </p:tgtEl>
                                        <p:attrNameLst>
                                          <p:attrName>style.visibility</p:attrName>
                                        </p:attrNameLst>
                                      </p:cBhvr>
                                      <p:to>
                                        <p:strVal val="visible"/>
                                      </p:to>
                                    </p:set>
                                    <p:animEffect transition="in" filter="wipe(left)">
                                      <p:cBhvr>
                                        <p:cTn id="314" dur="500"/>
                                        <p:tgtEl>
                                          <p:spTgt spid="94281"/>
                                        </p:tgtEl>
                                      </p:cBhvr>
                                    </p:animEffect>
                                  </p:childTnLst>
                                </p:cTn>
                              </p:par>
                            </p:childTnLst>
                          </p:cTn>
                        </p:par>
                      </p:childTnLst>
                    </p:cTn>
                  </p:par>
                  <p:par>
                    <p:cTn id="315" fill="hold">
                      <p:stCondLst>
                        <p:cond delay="indefinite"/>
                      </p:stCondLst>
                      <p:childTnLst>
                        <p:par>
                          <p:cTn id="316" fill="hold">
                            <p:stCondLst>
                              <p:cond delay="0"/>
                            </p:stCondLst>
                            <p:childTnLst>
                              <p:par>
                                <p:cTn id="317" presetID="15" presetClass="entr" presetSubtype="0" fill="hold" nodeType="clickEffect">
                                  <p:stCondLst>
                                    <p:cond delay="0"/>
                                  </p:stCondLst>
                                  <p:childTnLst>
                                    <p:set>
                                      <p:cBhvr>
                                        <p:cTn id="318" dur="1" fill="hold">
                                          <p:stCondLst>
                                            <p:cond delay="0"/>
                                          </p:stCondLst>
                                        </p:cTn>
                                        <p:tgtEl>
                                          <p:spTgt spid="94282"/>
                                        </p:tgtEl>
                                        <p:attrNameLst>
                                          <p:attrName>style.visibility</p:attrName>
                                        </p:attrNameLst>
                                      </p:cBhvr>
                                      <p:to>
                                        <p:strVal val="visible"/>
                                      </p:to>
                                    </p:set>
                                    <p:anim calcmode="lin" valueType="num">
                                      <p:cBhvr>
                                        <p:cTn id="319" dur="1000" fill="hold"/>
                                        <p:tgtEl>
                                          <p:spTgt spid="94282"/>
                                        </p:tgtEl>
                                        <p:attrNameLst>
                                          <p:attrName>ppt_w</p:attrName>
                                        </p:attrNameLst>
                                      </p:cBhvr>
                                      <p:tavLst>
                                        <p:tav tm="0">
                                          <p:val>
                                            <p:fltVal val="0"/>
                                          </p:val>
                                        </p:tav>
                                        <p:tav tm="100000">
                                          <p:val>
                                            <p:strVal val="#ppt_w"/>
                                          </p:val>
                                        </p:tav>
                                      </p:tavLst>
                                    </p:anim>
                                    <p:anim calcmode="lin" valueType="num">
                                      <p:cBhvr>
                                        <p:cTn id="320" dur="1000" fill="hold"/>
                                        <p:tgtEl>
                                          <p:spTgt spid="94282"/>
                                        </p:tgtEl>
                                        <p:attrNameLst>
                                          <p:attrName>ppt_h</p:attrName>
                                        </p:attrNameLst>
                                      </p:cBhvr>
                                      <p:tavLst>
                                        <p:tav tm="0">
                                          <p:val>
                                            <p:fltVal val="0"/>
                                          </p:val>
                                        </p:tav>
                                        <p:tav tm="100000">
                                          <p:val>
                                            <p:strVal val="#ppt_h"/>
                                          </p:val>
                                        </p:tav>
                                      </p:tavLst>
                                    </p:anim>
                                    <p:anim calcmode="lin" valueType="num">
                                      <p:cBhvr>
                                        <p:cTn id="321" dur="1000" fill="hold"/>
                                        <p:tgtEl>
                                          <p:spTgt spid="94282"/>
                                        </p:tgtEl>
                                        <p:attrNameLst>
                                          <p:attrName>ppt_x</p:attrName>
                                        </p:attrNameLst>
                                      </p:cBhvr>
                                      <p:tavLst>
                                        <p:tav tm="0" fmla="#ppt_x+(cos(-2*pi*(1-$))*-#ppt_x-sin(-2*pi*(1-$))*(1-#ppt_y))*(1-$)">
                                          <p:val>
                                            <p:fltVal val="0"/>
                                          </p:val>
                                        </p:tav>
                                        <p:tav tm="100000">
                                          <p:val>
                                            <p:fltVal val="1"/>
                                          </p:val>
                                        </p:tav>
                                      </p:tavLst>
                                    </p:anim>
                                    <p:anim calcmode="lin" valueType="num">
                                      <p:cBhvr>
                                        <p:cTn id="322" dur="1000" fill="hold"/>
                                        <p:tgtEl>
                                          <p:spTgt spid="94282"/>
                                        </p:tgtEl>
                                        <p:attrNameLst>
                                          <p:attrName>ppt_y</p:attrName>
                                        </p:attrNameLst>
                                      </p:cBhvr>
                                      <p:tavLst>
                                        <p:tav tm="0" fmla="#ppt_y+(sin(-2*pi*(1-$))*-#ppt_x+cos(-2*pi*(1-$))*(1-#ppt_y))*(1-$)">
                                          <p:val>
                                            <p:fltVal val="0"/>
                                          </p:val>
                                        </p:tav>
                                        <p:tav tm="100000">
                                          <p:val>
                                            <p:fltVal val="1"/>
                                          </p:val>
                                        </p:tav>
                                      </p:tavLst>
                                    </p:anim>
                                  </p:childTnLst>
                                </p:cTn>
                              </p:par>
                            </p:childTnLst>
                          </p:cTn>
                        </p:par>
                        <p:par>
                          <p:cTn id="323" fill="hold">
                            <p:stCondLst>
                              <p:cond delay="1000"/>
                            </p:stCondLst>
                            <p:childTnLst>
                              <p:par>
                                <p:cTn id="324" presetID="15" presetClass="entr" presetSubtype="0" fill="hold" nodeType="afterEffect">
                                  <p:stCondLst>
                                    <p:cond delay="0"/>
                                  </p:stCondLst>
                                  <p:childTnLst>
                                    <p:set>
                                      <p:cBhvr>
                                        <p:cTn id="325" dur="1" fill="hold">
                                          <p:stCondLst>
                                            <p:cond delay="0"/>
                                          </p:stCondLst>
                                        </p:cTn>
                                        <p:tgtEl>
                                          <p:spTgt spid="94283"/>
                                        </p:tgtEl>
                                        <p:attrNameLst>
                                          <p:attrName>style.visibility</p:attrName>
                                        </p:attrNameLst>
                                      </p:cBhvr>
                                      <p:to>
                                        <p:strVal val="visible"/>
                                      </p:to>
                                    </p:set>
                                    <p:anim calcmode="lin" valueType="num">
                                      <p:cBhvr>
                                        <p:cTn id="326" dur="1000" fill="hold"/>
                                        <p:tgtEl>
                                          <p:spTgt spid="94283"/>
                                        </p:tgtEl>
                                        <p:attrNameLst>
                                          <p:attrName>ppt_w</p:attrName>
                                        </p:attrNameLst>
                                      </p:cBhvr>
                                      <p:tavLst>
                                        <p:tav tm="0">
                                          <p:val>
                                            <p:fltVal val="0"/>
                                          </p:val>
                                        </p:tav>
                                        <p:tav tm="100000">
                                          <p:val>
                                            <p:strVal val="#ppt_w"/>
                                          </p:val>
                                        </p:tav>
                                      </p:tavLst>
                                    </p:anim>
                                    <p:anim calcmode="lin" valueType="num">
                                      <p:cBhvr>
                                        <p:cTn id="327" dur="1000" fill="hold"/>
                                        <p:tgtEl>
                                          <p:spTgt spid="94283"/>
                                        </p:tgtEl>
                                        <p:attrNameLst>
                                          <p:attrName>ppt_h</p:attrName>
                                        </p:attrNameLst>
                                      </p:cBhvr>
                                      <p:tavLst>
                                        <p:tav tm="0">
                                          <p:val>
                                            <p:fltVal val="0"/>
                                          </p:val>
                                        </p:tav>
                                        <p:tav tm="100000">
                                          <p:val>
                                            <p:strVal val="#ppt_h"/>
                                          </p:val>
                                        </p:tav>
                                      </p:tavLst>
                                    </p:anim>
                                    <p:anim calcmode="lin" valueType="num">
                                      <p:cBhvr>
                                        <p:cTn id="328" dur="1000" fill="hold"/>
                                        <p:tgtEl>
                                          <p:spTgt spid="94283"/>
                                        </p:tgtEl>
                                        <p:attrNameLst>
                                          <p:attrName>ppt_x</p:attrName>
                                        </p:attrNameLst>
                                      </p:cBhvr>
                                      <p:tavLst>
                                        <p:tav tm="0" fmla="#ppt_x+(cos(-2*pi*(1-$))*-#ppt_x-sin(-2*pi*(1-$))*(1-#ppt_y))*(1-$)">
                                          <p:val>
                                            <p:fltVal val="0"/>
                                          </p:val>
                                        </p:tav>
                                        <p:tav tm="100000">
                                          <p:val>
                                            <p:fltVal val="1"/>
                                          </p:val>
                                        </p:tav>
                                      </p:tavLst>
                                    </p:anim>
                                    <p:anim calcmode="lin" valueType="num">
                                      <p:cBhvr>
                                        <p:cTn id="329" dur="1000" fill="hold"/>
                                        <p:tgtEl>
                                          <p:spTgt spid="94283"/>
                                        </p:tgtEl>
                                        <p:attrNameLst>
                                          <p:attrName>ppt_y</p:attrName>
                                        </p:attrNameLst>
                                      </p:cBhvr>
                                      <p:tavLst>
                                        <p:tav tm="0" fmla="#ppt_y+(sin(-2*pi*(1-$))*-#ppt_x+cos(-2*pi*(1-$))*(1-#ppt_y))*(1-$)">
                                          <p:val>
                                            <p:fltVal val="0"/>
                                          </p:val>
                                        </p:tav>
                                        <p:tav tm="100000">
                                          <p:val>
                                            <p:fltVal val="1"/>
                                          </p:val>
                                        </p:tav>
                                      </p:tavLst>
                                    </p:anim>
                                  </p:childTnLst>
                                </p:cTn>
                              </p:par>
                            </p:childTnLst>
                          </p:cTn>
                        </p:par>
                        <p:par>
                          <p:cTn id="330" fill="hold">
                            <p:stCondLst>
                              <p:cond delay="2000"/>
                            </p:stCondLst>
                            <p:childTnLst>
                              <p:par>
                                <p:cTn id="331" presetID="15" presetClass="entr" presetSubtype="0" fill="hold" nodeType="afterEffect">
                                  <p:stCondLst>
                                    <p:cond delay="0"/>
                                  </p:stCondLst>
                                  <p:childTnLst>
                                    <p:set>
                                      <p:cBhvr>
                                        <p:cTn id="332" dur="1" fill="hold">
                                          <p:stCondLst>
                                            <p:cond delay="0"/>
                                          </p:stCondLst>
                                        </p:cTn>
                                        <p:tgtEl>
                                          <p:spTgt spid="94284"/>
                                        </p:tgtEl>
                                        <p:attrNameLst>
                                          <p:attrName>style.visibility</p:attrName>
                                        </p:attrNameLst>
                                      </p:cBhvr>
                                      <p:to>
                                        <p:strVal val="visible"/>
                                      </p:to>
                                    </p:set>
                                    <p:anim calcmode="lin" valueType="num">
                                      <p:cBhvr>
                                        <p:cTn id="333" dur="1000" fill="hold"/>
                                        <p:tgtEl>
                                          <p:spTgt spid="94284"/>
                                        </p:tgtEl>
                                        <p:attrNameLst>
                                          <p:attrName>ppt_w</p:attrName>
                                        </p:attrNameLst>
                                      </p:cBhvr>
                                      <p:tavLst>
                                        <p:tav tm="0">
                                          <p:val>
                                            <p:fltVal val="0"/>
                                          </p:val>
                                        </p:tav>
                                        <p:tav tm="100000">
                                          <p:val>
                                            <p:strVal val="#ppt_w"/>
                                          </p:val>
                                        </p:tav>
                                      </p:tavLst>
                                    </p:anim>
                                    <p:anim calcmode="lin" valueType="num">
                                      <p:cBhvr>
                                        <p:cTn id="334" dur="1000" fill="hold"/>
                                        <p:tgtEl>
                                          <p:spTgt spid="94284"/>
                                        </p:tgtEl>
                                        <p:attrNameLst>
                                          <p:attrName>ppt_h</p:attrName>
                                        </p:attrNameLst>
                                      </p:cBhvr>
                                      <p:tavLst>
                                        <p:tav tm="0">
                                          <p:val>
                                            <p:fltVal val="0"/>
                                          </p:val>
                                        </p:tav>
                                        <p:tav tm="100000">
                                          <p:val>
                                            <p:strVal val="#ppt_h"/>
                                          </p:val>
                                        </p:tav>
                                      </p:tavLst>
                                    </p:anim>
                                    <p:anim calcmode="lin" valueType="num">
                                      <p:cBhvr>
                                        <p:cTn id="335" dur="1000" fill="hold"/>
                                        <p:tgtEl>
                                          <p:spTgt spid="94284"/>
                                        </p:tgtEl>
                                        <p:attrNameLst>
                                          <p:attrName>ppt_x</p:attrName>
                                        </p:attrNameLst>
                                      </p:cBhvr>
                                      <p:tavLst>
                                        <p:tav tm="0" fmla="#ppt_x+(cos(-2*pi*(1-$))*-#ppt_x-sin(-2*pi*(1-$))*(1-#ppt_y))*(1-$)">
                                          <p:val>
                                            <p:fltVal val="0"/>
                                          </p:val>
                                        </p:tav>
                                        <p:tav tm="100000">
                                          <p:val>
                                            <p:fltVal val="1"/>
                                          </p:val>
                                        </p:tav>
                                      </p:tavLst>
                                    </p:anim>
                                    <p:anim calcmode="lin" valueType="num">
                                      <p:cBhvr>
                                        <p:cTn id="336" dur="1000" fill="hold"/>
                                        <p:tgtEl>
                                          <p:spTgt spid="94284"/>
                                        </p:tgtEl>
                                        <p:attrNameLst>
                                          <p:attrName>ppt_y</p:attrName>
                                        </p:attrNameLst>
                                      </p:cBhvr>
                                      <p:tavLst>
                                        <p:tav tm="0" fmla="#ppt_y+(sin(-2*pi*(1-$))*-#ppt_x+cos(-2*pi*(1-$))*(1-#ppt_y))*(1-$)">
                                          <p:val>
                                            <p:fltVal val="0"/>
                                          </p:val>
                                        </p:tav>
                                        <p:tav tm="100000">
                                          <p:val>
                                            <p:fltVal val="1"/>
                                          </p:val>
                                        </p:tav>
                                      </p:tavLst>
                                    </p:anim>
                                  </p:childTnLst>
                                </p:cTn>
                              </p:par>
                            </p:childTnLst>
                          </p:cTn>
                        </p:par>
                        <p:par>
                          <p:cTn id="337" fill="hold">
                            <p:stCondLst>
                              <p:cond delay="3000"/>
                            </p:stCondLst>
                            <p:childTnLst>
                              <p:par>
                                <p:cTn id="338" presetID="15" presetClass="entr" presetSubtype="0" fill="hold" nodeType="afterEffect">
                                  <p:stCondLst>
                                    <p:cond delay="0"/>
                                  </p:stCondLst>
                                  <p:childTnLst>
                                    <p:set>
                                      <p:cBhvr>
                                        <p:cTn id="339" dur="1" fill="hold">
                                          <p:stCondLst>
                                            <p:cond delay="0"/>
                                          </p:stCondLst>
                                        </p:cTn>
                                        <p:tgtEl>
                                          <p:spTgt spid="94285"/>
                                        </p:tgtEl>
                                        <p:attrNameLst>
                                          <p:attrName>style.visibility</p:attrName>
                                        </p:attrNameLst>
                                      </p:cBhvr>
                                      <p:to>
                                        <p:strVal val="visible"/>
                                      </p:to>
                                    </p:set>
                                    <p:anim calcmode="lin" valueType="num">
                                      <p:cBhvr>
                                        <p:cTn id="340" dur="1000" fill="hold"/>
                                        <p:tgtEl>
                                          <p:spTgt spid="94285"/>
                                        </p:tgtEl>
                                        <p:attrNameLst>
                                          <p:attrName>ppt_w</p:attrName>
                                        </p:attrNameLst>
                                      </p:cBhvr>
                                      <p:tavLst>
                                        <p:tav tm="0">
                                          <p:val>
                                            <p:fltVal val="0"/>
                                          </p:val>
                                        </p:tav>
                                        <p:tav tm="100000">
                                          <p:val>
                                            <p:strVal val="#ppt_w"/>
                                          </p:val>
                                        </p:tav>
                                      </p:tavLst>
                                    </p:anim>
                                    <p:anim calcmode="lin" valueType="num">
                                      <p:cBhvr>
                                        <p:cTn id="341" dur="1000" fill="hold"/>
                                        <p:tgtEl>
                                          <p:spTgt spid="94285"/>
                                        </p:tgtEl>
                                        <p:attrNameLst>
                                          <p:attrName>ppt_h</p:attrName>
                                        </p:attrNameLst>
                                      </p:cBhvr>
                                      <p:tavLst>
                                        <p:tav tm="0">
                                          <p:val>
                                            <p:fltVal val="0"/>
                                          </p:val>
                                        </p:tav>
                                        <p:tav tm="100000">
                                          <p:val>
                                            <p:strVal val="#ppt_h"/>
                                          </p:val>
                                        </p:tav>
                                      </p:tavLst>
                                    </p:anim>
                                    <p:anim calcmode="lin" valueType="num">
                                      <p:cBhvr>
                                        <p:cTn id="342" dur="1000" fill="hold"/>
                                        <p:tgtEl>
                                          <p:spTgt spid="94285"/>
                                        </p:tgtEl>
                                        <p:attrNameLst>
                                          <p:attrName>ppt_x</p:attrName>
                                        </p:attrNameLst>
                                      </p:cBhvr>
                                      <p:tavLst>
                                        <p:tav tm="0" fmla="#ppt_x+(cos(-2*pi*(1-$))*-#ppt_x-sin(-2*pi*(1-$))*(1-#ppt_y))*(1-$)">
                                          <p:val>
                                            <p:fltVal val="0"/>
                                          </p:val>
                                        </p:tav>
                                        <p:tav tm="100000">
                                          <p:val>
                                            <p:fltVal val="1"/>
                                          </p:val>
                                        </p:tav>
                                      </p:tavLst>
                                    </p:anim>
                                    <p:anim calcmode="lin" valueType="num">
                                      <p:cBhvr>
                                        <p:cTn id="343" dur="1000" fill="hold"/>
                                        <p:tgtEl>
                                          <p:spTgt spid="94285"/>
                                        </p:tgtEl>
                                        <p:attrNameLst>
                                          <p:attrName>ppt_y</p:attrName>
                                        </p:attrNameLst>
                                      </p:cBhvr>
                                      <p:tavLst>
                                        <p:tav tm="0" fmla="#ppt_y+(sin(-2*pi*(1-$))*-#ppt_x+cos(-2*pi*(1-$))*(1-#ppt_y))*(1-$)">
                                          <p:val>
                                            <p:fltVal val="0"/>
                                          </p:val>
                                        </p:tav>
                                        <p:tav tm="100000">
                                          <p:val>
                                            <p:fltVal val="1"/>
                                          </p:val>
                                        </p:tav>
                                      </p:tavLst>
                                    </p:anim>
                                  </p:childTnLst>
                                </p:cTn>
                              </p:par>
                            </p:childTnLst>
                          </p:cTn>
                        </p:par>
                        <p:par>
                          <p:cTn id="344" fill="hold">
                            <p:stCondLst>
                              <p:cond delay="4000"/>
                            </p:stCondLst>
                            <p:childTnLst>
                              <p:par>
                                <p:cTn id="345" presetID="22" presetClass="entr" presetSubtype="8" fill="hold" grpId="0" nodeType="afterEffect">
                                  <p:stCondLst>
                                    <p:cond delay="0"/>
                                  </p:stCondLst>
                                  <p:childTnLst>
                                    <p:set>
                                      <p:cBhvr>
                                        <p:cTn id="346" dur="1" fill="hold">
                                          <p:stCondLst>
                                            <p:cond delay="0"/>
                                          </p:stCondLst>
                                        </p:cTn>
                                        <p:tgtEl>
                                          <p:spTgt spid="94296"/>
                                        </p:tgtEl>
                                        <p:attrNameLst>
                                          <p:attrName>style.visibility</p:attrName>
                                        </p:attrNameLst>
                                      </p:cBhvr>
                                      <p:to>
                                        <p:strVal val="visible"/>
                                      </p:to>
                                    </p:set>
                                    <p:animEffect transition="in" filter="wipe(left)">
                                      <p:cBhvr>
                                        <p:cTn id="347" dur="500"/>
                                        <p:tgtEl>
                                          <p:spTgt spid="94296"/>
                                        </p:tgtEl>
                                      </p:cBhvr>
                                    </p:animEffect>
                                  </p:childTnLst>
                                </p:cTn>
                              </p:par>
                            </p:childTnLst>
                          </p:cTn>
                        </p:par>
                        <p:par>
                          <p:cTn id="348" fill="hold">
                            <p:stCondLst>
                              <p:cond delay="4500"/>
                            </p:stCondLst>
                            <p:childTnLst>
                              <p:par>
                                <p:cTn id="349" presetID="15" presetClass="entr" presetSubtype="0" fill="hold" nodeType="afterEffect">
                                  <p:stCondLst>
                                    <p:cond delay="0"/>
                                  </p:stCondLst>
                                  <p:childTnLst>
                                    <p:set>
                                      <p:cBhvr>
                                        <p:cTn id="350" dur="1" fill="hold">
                                          <p:stCondLst>
                                            <p:cond delay="0"/>
                                          </p:stCondLst>
                                        </p:cTn>
                                        <p:tgtEl>
                                          <p:spTgt spid="94300"/>
                                        </p:tgtEl>
                                        <p:attrNameLst>
                                          <p:attrName>style.visibility</p:attrName>
                                        </p:attrNameLst>
                                      </p:cBhvr>
                                      <p:to>
                                        <p:strVal val="visible"/>
                                      </p:to>
                                    </p:set>
                                    <p:anim calcmode="lin" valueType="num">
                                      <p:cBhvr>
                                        <p:cTn id="351" dur="1000" fill="hold"/>
                                        <p:tgtEl>
                                          <p:spTgt spid="94300"/>
                                        </p:tgtEl>
                                        <p:attrNameLst>
                                          <p:attrName>ppt_w</p:attrName>
                                        </p:attrNameLst>
                                      </p:cBhvr>
                                      <p:tavLst>
                                        <p:tav tm="0">
                                          <p:val>
                                            <p:fltVal val="0"/>
                                          </p:val>
                                        </p:tav>
                                        <p:tav tm="100000">
                                          <p:val>
                                            <p:strVal val="#ppt_w"/>
                                          </p:val>
                                        </p:tav>
                                      </p:tavLst>
                                    </p:anim>
                                    <p:anim calcmode="lin" valueType="num">
                                      <p:cBhvr>
                                        <p:cTn id="352" dur="1000" fill="hold"/>
                                        <p:tgtEl>
                                          <p:spTgt spid="94300"/>
                                        </p:tgtEl>
                                        <p:attrNameLst>
                                          <p:attrName>ppt_h</p:attrName>
                                        </p:attrNameLst>
                                      </p:cBhvr>
                                      <p:tavLst>
                                        <p:tav tm="0">
                                          <p:val>
                                            <p:fltVal val="0"/>
                                          </p:val>
                                        </p:tav>
                                        <p:tav tm="100000">
                                          <p:val>
                                            <p:strVal val="#ppt_h"/>
                                          </p:val>
                                        </p:tav>
                                      </p:tavLst>
                                    </p:anim>
                                    <p:anim calcmode="lin" valueType="num">
                                      <p:cBhvr>
                                        <p:cTn id="353" dur="1000" fill="hold"/>
                                        <p:tgtEl>
                                          <p:spTgt spid="94300"/>
                                        </p:tgtEl>
                                        <p:attrNameLst>
                                          <p:attrName>ppt_x</p:attrName>
                                        </p:attrNameLst>
                                      </p:cBhvr>
                                      <p:tavLst>
                                        <p:tav tm="0" fmla="#ppt_x+(cos(-2*pi*(1-$))*-#ppt_x-sin(-2*pi*(1-$))*(1-#ppt_y))*(1-$)">
                                          <p:val>
                                            <p:fltVal val="0"/>
                                          </p:val>
                                        </p:tav>
                                        <p:tav tm="100000">
                                          <p:val>
                                            <p:fltVal val="1"/>
                                          </p:val>
                                        </p:tav>
                                      </p:tavLst>
                                    </p:anim>
                                    <p:anim calcmode="lin" valueType="num">
                                      <p:cBhvr>
                                        <p:cTn id="354" dur="1000" fill="hold"/>
                                        <p:tgtEl>
                                          <p:spTgt spid="94300"/>
                                        </p:tgtEl>
                                        <p:attrNameLst>
                                          <p:attrName>ppt_y</p:attrName>
                                        </p:attrNameLst>
                                      </p:cBhvr>
                                      <p:tavLst>
                                        <p:tav tm="0" fmla="#ppt_y+(sin(-2*pi*(1-$))*-#ppt_x+cos(-2*pi*(1-$))*(1-#ppt_y))*(1-$)">
                                          <p:val>
                                            <p:fltVal val="0"/>
                                          </p:val>
                                        </p:tav>
                                        <p:tav tm="100000">
                                          <p:val>
                                            <p:fltVal val="1"/>
                                          </p:val>
                                        </p:tav>
                                      </p:tavLst>
                                    </p:anim>
                                  </p:childTnLst>
                                </p:cTn>
                              </p:par>
                            </p:childTnLst>
                          </p:cTn>
                        </p:par>
                        <p:par>
                          <p:cTn id="355" fill="hold">
                            <p:stCondLst>
                              <p:cond delay="5500"/>
                            </p:stCondLst>
                            <p:childTnLst>
                              <p:par>
                                <p:cTn id="356" presetID="22" presetClass="entr" presetSubtype="8" fill="hold" grpId="0" nodeType="afterEffect">
                                  <p:stCondLst>
                                    <p:cond delay="0"/>
                                  </p:stCondLst>
                                  <p:childTnLst>
                                    <p:set>
                                      <p:cBhvr>
                                        <p:cTn id="357" dur="1" fill="hold">
                                          <p:stCondLst>
                                            <p:cond delay="0"/>
                                          </p:stCondLst>
                                        </p:cTn>
                                        <p:tgtEl>
                                          <p:spTgt spid="94297"/>
                                        </p:tgtEl>
                                        <p:attrNameLst>
                                          <p:attrName>style.visibility</p:attrName>
                                        </p:attrNameLst>
                                      </p:cBhvr>
                                      <p:to>
                                        <p:strVal val="visible"/>
                                      </p:to>
                                    </p:set>
                                    <p:animEffect transition="in" filter="wipe(left)">
                                      <p:cBhvr>
                                        <p:cTn id="358" dur="500"/>
                                        <p:tgtEl>
                                          <p:spTgt spid="94297"/>
                                        </p:tgtEl>
                                      </p:cBhvr>
                                    </p:animEffect>
                                  </p:childTnLst>
                                </p:cTn>
                              </p:par>
                            </p:childTnLst>
                          </p:cTn>
                        </p:par>
                        <p:par>
                          <p:cTn id="359" fill="hold">
                            <p:stCondLst>
                              <p:cond delay="6000"/>
                            </p:stCondLst>
                            <p:childTnLst>
                              <p:par>
                                <p:cTn id="360" presetID="23" presetClass="entr" presetSubtype="528" fill="hold" grpId="0" nodeType="afterEffect">
                                  <p:stCondLst>
                                    <p:cond delay="0"/>
                                  </p:stCondLst>
                                  <p:childTnLst>
                                    <p:set>
                                      <p:cBhvr>
                                        <p:cTn id="361" dur="1" fill="hold">
                                          <p:stCondLst>
                                            <p:cond delay="0"/>
                                          </p:stCondLst>
                                        </p:cTn>
                                        <p:tgtEl>
                                          <p:spTgt spid="94299"/>
                                        </p:tgtEl>
                                        <p:attrNameLst>
                                          <p:attrName>style.visibility</p:attrName>
                                        </p:attrNameLst>
                                      </p:cBhvr>
                                      <p:to>
                                        <p:strVal val="visible"/>
                                      </p:to>
                                    </p:set>
                                    <p:anim calcmode="lin" valueType="num">
                                      <p:cBhvr>
                                        <p:cTn id="362" dur="500" fill="hold"/>
                                        <p:tgtEl>
                                          <p:spTgt spid="94299"/>
                                        </p:tgtEl>
                                        <p:attrNameLst>
                                          <p:attrName>ppt_w</p:attrName>
                                        </p:attrNameLst>
                                      </p:cBhvr>
                                      <p:tavLst>
                                        <p:tav tm="0">
                                          <p:val>
                                            <p:fltVal val="0"/>
                                          </p:val>
                                        </p:tav>
                                        <p:tav tm="100000">
                                          <p:val>
                                            <p:strVal val="#ppt_w"/>
                                          </p:val>
                                        </p:tav>
                                      </p:tavLst>
                                    </p:anim>
                                    <p:anim calcmode="lin" valueType="num">
                                      <p:cBhvr>
                                        <p:cTn id="363" dur="500" fill="hold"/>
                                        <p:tgtEl>
                                          <p:spTgt spid="94299"/>
                                        </p:tgtEl>
                                        <p:attrNameLst>
                                          <p:attrName>ppt_h</p:attrName>
                                        </p:attrNameLst>
                                      </p:cBhvr>
                                      <p:tavLst>
                                        <p:tav tm="0">
                                          <p:val>
                                            <p:fltVal val="0"/>
                                          </p:val>
                                        </p:tav>
                                        <p:tav tm="100000">
                                          <p:val>
                                            <p:strVal val="#ppt_h"/>
                                          </p:val>
                                        </p:tav>
                                      </p:tavLst>
                                    </p:anim>
                                    <p:anim calcmode="lin" valueType="num">
                                      <p:cBhvr>
                                        <p:cTn id="364" dur="500" fill="hold"/>
                                        <p:tgtEl>
                                          <p:spTgt spid="94299"/>
                                        </p:tgtEl>
                                        <p:attrNameLst>
                                          <p:attrName>ppt_x</p:attrName>
                                        </p:attrNameLst>
                                      </p:cBhvr>
                                      <p:tavLst>
                                        <p:tav tm="0">
                                          <p:val>
                                            <p:fltVal val="0.5"/>
                                          </p:val>
                                        </p:tav>
                                        <p:tav tm="100000">
                                          <p:val>
                                            <p:strVal val="#ppt_x"/>
                                          </p:val>
                                        </p:tav>
                                      </p:tavLst>
                                    </p:anim>
                                    <p:anim calcmode="lin" valueType="num">
                                      <p:cBhvr>
                                        <p:cTn id="365" dur="500" fill="hold"/>
                                        <p:tgtEl>
                                          <p:spTgt spid="9429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autoUpdateAnimBg="0"/>
      <p:bldP spid="94212" grpId="0" animBg="1"/>
      <p:bldP spid="94213" grpId="0" animBg="1"/>
      <p:bldP spid="94214" grpId="0" animBg="1" autoUpdateAnimBg="0"/>
      <p:bldP spid="94215" grpId="0" autoUpdateAnimBg="0"/>
      <p:bldP spid="94216" grpId="0" animBg="1"/>
      <p:bldP spid="94217" grpId="0" animBg="1"/>
      <p:bldP spid="94218" grpId="0" animBg="1" autoUpdateAnimBg="0"/>
      <p:bldP spid="94219" grpId="0" animBg="1" autoUpdateAnimBg="0"/>
      <p:bldP spid="94220" grpId="0" autoUpdateAnimBg="0"/>
      <p:bldP spid="94221" grpId="0" animBg="1"/>
      <p:bldP spid="94222" grpId="0" animBg="1" autoUpdateAnimBg="0"/>
      <p:bldP spid="94223" grpId="0" animBg="1"/>
      <p:bldP spid="94224" grpId="0" animBg="1"/>
      <p:bldP spid="94225" grpId="0" animBg="1"/>
      <p:bldP spid="94226" grpId="0" animBg="1"/>
      <p:bldP spid="94227" grpId="0" animBg="1"/>
      <p:bldP spid="94228" grpId="0" animBg="1"/>
      <p:bldP spid="94229" grpId="0" animBg="1"/>
      <p:bldP spid="94230" grpId="0" animBg="1"/>
      <p:bldP spid="94231" grpId="0" animBg="1" autoUpdateAnimBg="0"/>
      <p:bldP spid="94232" grpId="0" animBg="1"/>
      <p:bldP spid="94233" grpId="0" animBg="1"/>
      <p:bldP spid="94234" grpId="0" animBg="1"/>
      <p:bldP spid="94235" grpId="0" animBg="1" autoUpdateAnimBg="0"/>
      <p:bldP spid="94236" grpId="0" autoUpdateAnimBg="0"/>
      <p:bldP spid="94237" grpId="0" animBg="1"/>
      <p:bldP spid="94238" grpId="0" animBg="1"/>
      <p:bldP spid="94239" grpId="0" animBg="1"/>
      <p:bldP spid="94240" grpId="0" animBg="1"/>
      <p:bldP spid="94241" grpId="0" animBg="1"/>
      <p:bldP spid="94242" grpId="0" animBg="1" autoUpdateAnimBg="0"/>
      <p:bldP spid="94243" grpId="0" animBg="1"/>
      <p:bldP spid="94244" grpId="0" animBg="1" autoUpdateAnimBg="0"/>
      <p:bldP spid="94245" grpId="0" autoUpdateAnimBg="0"/>
      <p:bldP spid="94246" grpId="0" animBg="1"/>
      <p:bldP spid="94247" grpId="0" animBg="1"/>
      <p:bldP spid="94248" grpId="0" animBg="1"/>
      <p:bldP spid="94249" grpId="0" animBg="1"/>
      <p:bldP spid="94250" grpId="0" animBg="1" autoUpdateAnimBg="0"/>
      <p:bldP spid="94251" grpId="0" autoUpdateAnimBg="0"/>
      <p:bldP spid="94252" grpId="0" autoUpdateAnimBg="0"/>
      <p:bldP spid="94253" grpId="0" animBg="1"/>
      <p:bldP spid="94254" grpId="0" animBg="1" autoUpdateAnimBg="0"/>
      <p:bldP spid="94255" grpId="0" autoUpdateAnimBg="0"/>
      <p:bldP spid="94256" grpId="0" animBg="1"/>
      <p:bldP spid="94258" grpId="0" animBg="1"/>
      <p:bldP spid="94259" grpId="0" animBg="1"/>
      <p:bldP spid="94260" grpId="0" animBg="1"/>
      <p:bldP spid="94261" grpId="0" animBg="1" autoUpdateAnimBg="0"/>
      <p:bldP spid="94262" grpId="0" animBg="1"/>
      <p:bldP spid="94263" grpId="0" animBg="1" autoUpdateAnimBg="0"/>
      <p:bldP spid="94264" grpId="0" animBg="1" autoUpdateAnimBg="0"/>
      <p:bldP spid="94265" grpId="0" animBg="1"/>
      <p:bldP spid="94266" grpId="0" animBg="1" autoUpdateAnimBg="0"/>
      <p:bldP spid="94267" grpId="0" animBg="1"/>
      <p:bldP spid="94268" grpId="0" animBg="1" autoUpdateAnimBg="0"/>
      <p:bldP spid="94269" grpId="0" animBg="1" autoUpdateAnimBg="0"/>
      <p:bldP spid="94270" grpId="0" animBg="1"/>
      <p:bldP spid="94271" grpId="0" animBg="1"/>
      <p:bldP spid="94272" grpId="0" animBg="1" autoUpdateAnimBg="0"/>
      <p:bldP spid="94273" grpId="0" animBg="1"/>
      <p:bldP spid="94274" grpId="0" animBg="1" autoUpdateAnimBg="0"/>
      <p:bldP spid="94275" grpId="0" animBg="1" autoUpdateAnimBg="0"/>
      <p:bldP spid="94276" grpId="0" animBg="1"/>
      <p:bldP spid="94277" grpId="0" animBg="1" autoUpdateAnimBg="0"/>
      <p:bldP spid="94278" grpId="0" animBg="1"/>
      <p:bldP spid="94279" grpId="0" animBg="1" autoUpdateAnimBg="0"/>
      <p:bldP spid="94280" grpId="0" animBg="1"/>
      <p:bldP spid="94281" grpId="0" autoUpdateAnimBg="0"/>
      <p:bldP spid="94287" grpId="0" animBg="1" autoUpdateAnimBg="0"/>
      <p:bldP spid="94288" grpId="0" animBg="1" autoUpdateAnimBg="0"/>
      <p:bldP spid="94291" grpId="0" animBg="1"/>
      <p:bldP spid="94292" grpId="0" animBg="1"/>
      <p:bldP spid="94296" grpId="0" animBg="1" autoUpdateAnimBg="0"/>
      <p:bldP spid="94297" grpId="0" autoUpdateAnimBg="0"/>
      <p:bldP spid="94299" grpId="0" animBg="1"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2"/>
          <p:cNvSpPr>
            <a:spLocks noChangeArrowheads="1"/>
          </p:cNvSpPr>
          <p:nvPr/>
        </p:nvSpPr>
        <p:spPr bwMode="auto">
          <a:xfrm>
            <a:off x="6172200" y="5867400"/>
            <a:ext cx="2362200" cy="838200"/>
          </a:xfrm>
          <a:prstGeom prst="rect">
            <a:avLst/>
          </a:prstGeom>
          <a:solidFill>
            <a:srgbClr val="FFFFCF"/>
          </a:solidFill>
          <a:ln w="12700">
            <a:solidFill>
              <a:schemeClr val="tx1"/>
            </a:solidFill>
            <a:miter lim="800000"/>
            <a:headEnd/>
            <a:tailEnd/>
          </a:ln>
        </p:spPr>
        <p:txBody>
          <a:bodyPr wrap="none" anchor="ctr"/>
          <a:lstStyle/>
          <a:p>
            <a:endParaRPr lang="de-DE" sz="900" b="0"/>
          </a:p>
        </p:txBody>
      </p:sp>
      <p:sp>
        <p:nvSpPr>
          <p:cNvPr id="50179" name="Text Box 2"/>
          <p:cNvSpPr txBox="1">
            <a:spLocks noChangeArrowheads="1"/>
          </p:cNvSpPr>
          <p:nvPr/>
        </p:nvSpPr>
        <p:spPr bwMode="auto">
          <a:xfrm>
            <a:off x="3276600" y="152400"/>
            <a:ext cx="1905000" cy="588963"/>
          </a:xfrm>
          <a:prstGeom prst="rect">
            <a:avLst/>
          </a:prstGeom>
          <a:solidFill>
            <a:srgbClr val="BBE9D2"/>
          </a:solidFill>
          <a:ln w="9525">
            <a:solidFill>
              <a:schemeClr val="tx1"/>
            </a:solidFill>
            <a:miter lim="800000"/>
            <a:headEnd/>
            <a:tailEnd/>
          </a:ln>
          <a:effectLst>
            <a:outerShdw dist="35921" dir="2700000" algn="ctr" rotWithShape="0">
              <a:schemeClr val="bg2"/>
            </a:outerShdw>
          </a:effectLst>
        </p:spPr>
        <p:txBody>
          <a:bodyPr anchor="ctr"/>
          <a:lstStyle/>
          <a:p>
            <a:pPr algn="ctr"/>
            <a:r>
              <a:rPr lang="de-DE" sz="2400"/>
              <a:t>ROI</a:t>
            </a:r>
            <a:endParaRPr lang="de-DE" sz="1600"/>
          </a:p>
        </p:txBody>
      </p:sp>
      <p:sp>
        <p:nvSpPr>
          <p:cNvPr id="50180" name="Text Box 3"/>
          <p:cNvSpPr txBox="1">
            <a:spLocks noChangeArrowheads="1"/>
          </p:cNvSpPr>
          <p:nvPr/>
        </p:nvSpPr>
        <p:spPr bwMode="auto">
          <a:xfrm>
            <a:off x="5638800" y="1295400"/>
            <a:ext cx="838200" cy="3603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ctr"/>
            <a:r>
              <a:rPr lang="de-DE" sz="1600"/>
              <a:t>uz</a:t>
            </a:r>
          </a:p>
        </p:txBody>
      </p:sp>
      <p:sp>
        <p:nvSpPr>
          <p:cNvPr id="50181" name="Text Box 4"/>
          <p:cNvSpPr txBox="1">
            <a:spLocks noChangeArrowheads="1"/>
          </p:cNvSpPr>
          <p:nvPr/>
        </p:nvSpPr>
        <p:spPr bwMode="auto">
          <a:xfrm>
            <a:off x="2133600" y="1295400"/>
            <a:ext cx="838200" cy="360363"/>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algn="ctr"/>
            <a:r>
              <a:rPr lang="de-DE" sz="1600"/>
              <a:t>ur</a:t>
            </a:r>
          </a:p>
        </p:txBody>
      </p:sp>
      <p:sp>
        <p:nvSpPr>
          <p:cNvPr id="50182" name="Text Box 5"/>
          <p:cNvSpPr txBox="1">
            <a:spLocks noChangeArrowheads="1"/>
          </p:cNvSpPr>
          <p:nvPr/>
        </p:nvSpPr>
        <p:spPr bwMode="auto">
          <a:xfrm>
            <a:off x="4038600" y="1371600"/>
            <a:ext cx="381000" cy="457200"/>
          </a:xfrm>
          <a:prstGeom prst="rect">
            <a:avLst/>
          </a:prstGeom>
          <a:noFill/>
          <a:ln w="9525">
            <a:noFill/>
            <a:miter lim="800000"/>
            <a:headEnd/>
            <a:tailEnd/>
          </a:ln>
        </p:spPr>
        <p:txBody>
          <a:bodyPr>
            <a:spAutoFit/>
          </a:bodyPr>
          <a:lstStyle/>
          <a:p>
            <a:r>
              <a:rPr lang="de-DE" sz="2400" b="0"/>
              <a:t>*</a:t>
            </a:r>
            <a:endParaRPr lang="de-DE" b="0"/>
          </a:p>
        </p:txBody>
      </p:sp>
      <p:sp>
        <p:nvSpPr>
          <p:cNvPr id="50183" name="Line 6"/>
          <p:cNvSpPr>
            <a:spLocks noChangeShapeType="1"/>
          </p:cNvSpPr>
          <p:nvPr/>
        </p:nvSpPr>
        <p:spPr bwMode="auto">
          <a:xfrm flipH="1" flipV="1">
            <a:off x="2590800" y="1143000"/>
            <a:ext cx="0" cy="152400"/>
          </a:xfrm>
          <a:prstGeom prst="line">
            <a:avLst/>
          </a:prstGeom>
          <a:noFill/>
          <a:ln w="19050">
            <a:solidFill>
              <a:srgbClr val="0000FF"/>
            </a:solidFill>
            <a:round/>
            <a:headEnd/>
            <a:tailEnd/>
          </a:ln>
        </p:spPr>
        <p:txBody>
          <a:bodyPr>
            <a:spAutoFit/>
          </a:bodyPr>
          <a:lstStyle/>
          <a:p>
            <a:endParaRPr lang="de-DE"/>
          </a:p>
        </p:txBody>
      </p:sp>
      <p:sp>
        <p:nvSpPr>
          <p:cNvPr id="50184" name="Line 7"/>
          <p:cNvSpPr>
            <a:spLocks noChangeShapeType="1"/>
          </p:cNvSpPr>
          <p:nvPr/>
        </p:nvSpPr>
        <p:spPr bwMode="auto">
          <a:xfrm>
            <a:off x="2590800" y="1143000"/>
            <a:ext cx="3429000" cy="0"/>
          </a:xfrm>
          <a:prstGeom prst="line">
            <a:avLst/>
          </a:prstGeom>
          <a:noFill/>
          <a:ln w="19050">
            <a:solidFill>
              <a:srgbClr val="0000FF"/>
            </a:solidFill>
            <a:round/>
            <a:headEnd/>
            <a:tailEnd/>
          </a:ln>
        </p:spPr>
        <p:txBody>
          <a:bodyPr>
            <a:spAutoFit/>
          </a:bodyPr>
          <a:lstStyle/>
          <a:p>
            <a:endParaRPr lang="de-DE"/>
          </a:p>
        </p:txBody>
      </p:sp>
      <p:sp>
        <p:nvSpPr>
          <p:cNvPr id="50185" name="Line 8"/>
          <p:cNvSpPr>
            <a:spLocks noChangeShapeType="1"/>
          </p:cNvSpPr>
          <p:nvPr/>
        </p:nvSpPr>
        <p:spPr bwMode="auto">
          <a:xfrm flipH="1" flipV="1">
            <a:off x="6019800" y="1143000"/>
            <a:ext cx="0" cy="152400"/>
          </a:xfrm>
          <a:prstGeom prst="line">
            <a:avLst/>
          </a:prstGeom>
          <a:noFill/>
          <a:ln w="19050">
            <a:solidFill>
              <a:srgbClr val="0000FF"/>
            </a:solidFill>
            <a:round/>
            <a:headEnd/>
            <a:tailEnd/>
          </a:ln>
        </p:spPr>
        <p:txBody>
          <a:bodyPr>
            <a:spAutoFit/>
          </a:bodyPr>
          <a:lstStyle/>
          <a:p>
            <a:endParaRPr lang="de-DE"/>
          </a:p>
        </p:txBody>
      </p:sp>
      <p:sp>
        <p:nvSpPr>
          <p:cNvPr id="50186" name="Line 9"/>
          <p:cNvSpPr>
            <a:spLocks noChangeShapeType="1"/>
          </p:cNvSpPr>
          <p:nvPr/>
        </p:nvSpPr>
        <p:spPr bwMode="auto">
          <a:xfrm flipH="1" flipV="1">
            <a:off x="4191000" y="762000"/>
            <a:ext cx="0" cy="609600"/>
          </a:xfrm>
          <a:prstGeom prst="line">
            <a:avLst/>
          </a:prstGeom>
          <a:noFill/>
          <a:ln w="28575">
            <a:solidFill>
              <a:srgbClr val="0000FF"/>
            </a:solidFill>
            <a:round/>
            <a:headEnd/>
            <a:tailEnd type="triangle" w="med" len="med"/>
          </a:ln>
        </p:spPr>
        <p:txBody>
          <a:bodyPr>
            <a:spAutoFit/>
          </a:bodyPr>
          <a:lstStyle/>
          <a:p>
            <a:endParaRPr lang="de-DE"/>
          </a:p>
        </p:txBody>
      </p:sp>
      <p:sp>
        <p:nvSpPr>
          <p:cNvPr id="50187" name="Text Box 10"/>
          <p:cNvSpPr txBox="1">
            <a:spLocks noChangeArrowheads="1"/>
          </p:cNvSpPr>
          <p:nvPr/>
        </p:nvSpPr>
        <p:spPr bwMode="auto">
          <a:xfrm>
            <a:off x="1066800" y="2133600"/>
            <a:ext cx="1066800" cy="360363"/>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algn="ctr"/>
            <a:r>
              <a:rPr lang="de-DE" sz="1600"/>
              <a:t>G</a:t>
            </a:r>
          </a:p>
        </p:txBody>
      </p:sp>
      <p:sp>
        <p:nvSpPr>
          <p:cNvPr id="50188" name="Text Box 11"/>
          <p:cNvSpPr txBox="1">
            <a:spLocks noChangeArrowheads="1"/>
          </p:cNvSpPr>
          <p:nvPr/>
        </p:nvSpPr>
        <p:spPr bwMode="auto">
          <a:xfrm>
            <a:off x="3810000" y="2133600"/>
            <a:ext cx="762000" cy="360363"/>
          </a:xfrm>
          <a:prstGeom prst="rect">
            <a:avLst/>
          </a:prstGeom>
          <a:solidFill>
            <a:srgbClr val="FFFFCF"/>
          </a:solidFill>
          <a:ln w="9525">
            <a:solidFill>
              <a:schemeClr val="tx1"/>
            </a:solidFill>
            <a:miter lim="800000"/>
            <a:headEnd/>
            <a:tailEnd/>
          </a:ln>
          <a:effectLst>
            <a:outerShdw dist="35921" dir="2700000" algn="ctr" rotWithShape="0">
              <a:schemeClr val="bg2"/>
            </a:outerShdw>
          </a:effectLst>
        </p:spPr>
        <p:txBody>
          <a:bodyPr anchor="ctr"/>
          <a:lstStyle/>
          <a:p>
            <a:pPr algn="ctr"/>
            <a:r>
              <a:rPr lang="de-DE" sz="1600"/>
              <a:t>U</a:t>
            </a:r>
          </a:p>
        </p:txBody>
      </p:sp>
      <p:sp>
        <p:nvSpPr>
          <p:cNvPr id="50189" name="Text Box 12"/>
          <p:cNvSpPr txBox="1">
            <a:spLocks noChangeArrowheads="1"/>
          </p:cNvSpPr>
          <p:nvPr/>
        </p:nvSpPr>
        <p:spPr bwMode="auto">
          <a:xfrm>
            <a:off x="2438400" y="2057400"/>
            <a:ext cx="381000" cy="579438"/>
          </a:xfrm>
          <a:prstGeom prst="rect">
            <a:avLst/>
          </a:prstGeom>
          <a:noFill/>
          <a:ln w="9525">
            <a:noFill/>
            <a:miter lim="800000"/>
            <a:headEnd/>
            <a:tailEnd/>
          </a:ln>
        </p:spPr>
        <p:txBody>
          <a:bodyPr>
            <a:spAutoFit/>
          </a:bodyPr>
          <a:lstStyle/>
          <a:p>
            <a:r>
              <a:rPr lang="de-DE" sz="3200" b="0"/>
              <a:t>:</a:t>
            </a:r>
            <a:endParaRPr lang="de-DE" b="0"/>
          </a:p>
        </p:txBody>
      </p:sp>
      <p:sp>
        <p:nvSpPr>
          <p:cNvPr id="50190" name="Text Box 13"/>
          <p:cNvSpPr txBox="1">
            <a:spLocks noChangeArrowheads="1"/>
          </p:cNvSpPr>
          <p:nvPr/>
        </p:nvSpPr>
        <p:spPr bwMode="auto">
          <a:xfrm>
            <a:off x="6781800" y="2133600"/>
            <a:ext cx="1066800" cy="3603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ctr"/>
            <a:r>
              <a:rPr lang="de-DE" sz="1600"/>
              <a:t>C</a:t>
            </a:r>
          </a:p>
        </p:txBody>
      </p:sp>
      <p:sp>
        <p:nvSpPr>
          <p:cNvPr id="50191" name="Text Box 14"/>
          <p:cNvSpPr txBox="1">
            <a:spLocks noChangeArrowheads="1"/>
          </p:cNvSpPr>
          <p:nvPr/>
        </p:nvSpPr>
        <p:spPr bwMode="auto">
          <a:xfrm>
            <a:off x="5867400" y="2057400"/>
            <a:ext cx="381000" cy="579438"/>
          </a:xfrm>
          <a:prstGeom prst="rect">
            <a:avLst/>
          </a:prstGeom>
          <a:noFill/>
          <a:ln w="9525">
            <a:noFill/>
            <a:miter lim="800000"/>
            <a:headEnd/>
            <a:tailEnd/>
          </a:ln>
        </p:spPr>
        <p:txBody>
          <a:bodyPr>
            <a:spAutoFit/>
          </a:bodyPr>
          <a:lstStyle/>
          <a:p>
            <a:r>
              <a:rPr lang="de-DE" sz="3200" b="0"/>
              <a:t>:</a:t>
            </a:r>
            <a:endParaRPr lang="de-DE" sz="2400" b="0"/>
          </a:p>
        </p:txBody>
      </p:sp>
      <p:sp>
        <p:nvSpPr>
          <p:cNvPr id="50192" name="Line 15"/>
          <p:cNvSpPr>
            <a:spLocks noChangeShapeType="1"/>
          </p:cNvSpPr>
          <p:nvPr/>
        </p:nvSpPr>
        <p:spPr bwMode="auto">
          <a:xfrm flipH="1" flipV="1">
            <a:off x="1600200" y="1905000"/>
            <a:ext cx="0" cy="228600"/>
          </a:xfrm>
          <a:prstGeom prst="line">
            <a:avLst/>
          </a:prstGeom>
          <a:noFill/>
          <a:ln w="19050">
            <a:solidFill>
              <a:srgbClr val="0000FF"/>
            </a:solidFill>
            <a:round/>
            <a:headEnd/>
            <a:tailEnd/>
          </a:ln>
        </p:spPr>
        <p:txBody>
          <a:bodyPr>
            <a:spAutoFit/>
          </a:bodyPr>
          <a:lstStyle/>
          <a:p>
            <a:endParaRPr lang="de-DE"/>
          </a:p>
        </p:txBody>
      </p:sp>
      <p:sp>
        <p:nvSpPr>
          <p:cNvPr id="50193" name="Line 16"/>
          <p:cNvSpPr>
            <a:spLocks noChangeShapeType="1"/>
          </p:cNvSpPr>
          <p:nvPr/>
        </p:nvSpPr>
        <p:spPr bwMode="auto">
          <a:xfrm>
            <a:off x="1600200" y="1905000"/>
            <a:ext cx="2362200" cy="0"/>
          </a:xfrm>
          <a:prstGeom prst="line">
            <a:avLst/>
          </a:prstGeom>
          <a:noFill/>
          <a:ln w="19050">
            <a:solidFill>
              <a:srgbClr val="0000FF"/>
            </a:solidFill>
            <a:round/>
            <a:headEnd/>
            <a:tailEnd/>
          </a:ln>
        </p:spPr>
        <p:txBody>
          <a:bodyPr>
            <a:spAutoFit/>
          </a:bodyPr>
          <a:lstStyle/>
          <a:p>
            <a:endParaRPr lang="de-DE"/>
          </a:p>
        </p:txBody>
      </p:sp>
      <p:sp>
        <p:nvSpPr>
          <p:cNvPr id="50194" name="Line 17"/>
          <p:cNvSpPr>
            <a:spLocks noChangeShapeType="1"/>
          </p:cNvSpPr>
          <p:nvPr/>
        </p:nvSpPr>
        <p:spPr bwMode="auto">
          <a:xfrm flipH="1" flipV="1">
            <a:off x="3962400" y="1905000"/>
            <a:ext cx="0" cy="228600"/>
          </a:xfrm>
          <a:prstGeom prst="line">
            <a:avLst/>
          </a:prstGeom>
          <a:noFill/>
          <a:ln w="19050">
            <a:solidFill>
              <a:srgbClr val="0000FF"/>
            </a:solidFill>
            <a:round/>
            <a:headEnd/>
            <a:tailEnd/>
          </a:ln>
        </p:spPr>
        <p:txBody>
          <a:bodyPr>
            <a:spAutoFit/>
          </a:bodyPr>
          <a:lstStyle/>
          <a:p>
            <a:endParaRPr lang="de-DE"/>
          </a:p>
        </p:txBody>
      </p:sp>
      <p:sp>
        <p:nvSpPr>
          <p:cNvPr id="50195" name="Line 18"/>
          <p:cNvSpPr>
            <a:spLocks noChangeShapeType="1"/>
          </p:cNvSpPr>
          <p:nvPr/>
        </p:nvSpPr>
        <p:spPr bwMode="auto">
          <a:xfrm flipH="1" flipV="1">
            <a:off x="2590800" y="1676400"/>
            <a:ext cx="0" cy="457200"/>
          </a:xfrm>
          <a:prstGeom prst="line">
            <a:avLst/>
          </a:prstGeom>
          <a:noFill/>
          <a:ln w="19050">
            <a:solidFill>
              <a:srgbClr val="0000FF"/>
            </a:solidFill>
            <a:round/>
            <a:headEnd/>
            <a:tailEnd type="triangle" w="med" len="med"/>
          </a:ln>
        </p:spPr>
        <p:txBody>
          <a:bodyPr>
            <a:spAutoFit/>
          </a:bodyPr>
          <a:lstStyle/>
          <a:p>
            <a:endParaRPr lang="de-DE"/>
          </a:p>
        </p:txBody>
      </p:sp>
      <p:sp>
        <p:nvSpPr>
          <p:cNvPr id="50196" name="Line 19"/>
          <p:cNvSpPr>
            <a:spLocks noChangeShapeType="1"/>
          </p:cNvSpPr>
          <p:nvPr/>
        </p:nvSpPr>
        <p:spPr bwMode="auto">
          <a:xfrm flipH="1" flipV="1">
            <a:off x="4419600" y="1905000"/>
            <a:ext cx="0" cy="228600"/>
          </a:xfrm>
          <a:prstGeom prst="line">
            <a:avLst/>
          </a:prstGeom>
          <a:noFill/>
          <a:ln w="19050">
            <a:solidFill>
              <a:srgbClr val="0000FF"/>
            </a:solidFill>
            <a:round/>
            <a:headEnd/>
            <a:tailEnd/>
          </a:ln>
        </p:spPr>
        <p:txBody>
          <a:bodyPr>
            <a:spAutoFit/>
          </a:bodyPr>
          <a:lstStyle/>
          <a:p>
            <a:endParaRPr lang="de-DE"/>
          </a:p>
        </p:txBody>
      </p:sp>
      <p:sp>
        <p:nvSpPr>
          <p:cNvPr id="50197" name="Line 20"/>
          <p:cNvSpPr>
            <a:spLocks noChangeShapeType="1"/>
          </p:cNvSpPr>
          <p:nvPr/>
        </p:nvSpPr>
        <p:spPr bwMode="auto">
          <a:xfrm>
            <a:off x="4419600" y="1905000"/>
            <a:ext cx="2895600" cy="0"/>
          </a:xfrm>
          <a:prstGeom prst="line">
            <a:avLst/>
          </a:prstGeom>
          <a:noFill/>
          <a:ln w="19050">
            <a:solidFill>
              <a:srgbClr val="0000FF"/>
            </a:solidFill>
            <a:round/>
            <a:headEnd/>
            <a:tailEnd/>
          </a:ln>
        </p:spPr>
        <p:txBody>
          <a:bodyPr>
            <a:spAutoFit/>
          </a:bodyPr>
          <a:lstStyle/>
          <a:p>
            <a:endParaRPr lang="de-DE"/>
          </a:p>
        </p:txBody>
      </p:sp>
      <p:sp>
        <p:nvSpPr>
          <p:cNvPr id="50198" name="Line 21"/>
          <p:cNvSpPr>
            <a:spLocks noChangeShapeType="1"/>
          </p:cNvSpPr>
          <p:nvPr/>
        </p:nvSpPr>
        <p:spPr bwMode="auto">
          <a:xfrm flipH="1" flipV="1">
            <a:off x="7315200" y="1905000"/>
            <a:ext cx="0" cy="228600"/>
          </a:xfrm>
          <a:prstGeom prst="line">
            <a:avLst/>
          </a:prstGeom>
          <a:noFill/>
          <a:ln w="19050">
            <a:solidFill>
              <a:srgbClr val="0000FF"/>
            </a:solidFill>
            <a:round/>
            <a:headEnd/>
            <a:tailEnd/>
          </a:ln>
        </p:spPr>
        <p:txBody>
          <a:bodyPr>
            <a:spAutoFit/>
          </a:bodyPr>
          <a:lstStyle/>
          <a:p>
            <a:endParaRPr lang="de-DE"/>
          </a:p>
        </p:txBody>
      </p:sp>
      <p:sp>
        <p:nvSpPr>
          <p:cNvPr id="50199" name="Line 22"/>
          <p:cNvSpPr>
            <a:spLocks noChangeShapeType="1"/>
          </p:cNvSpPr>
          <p:nvPr/>
        </p:nvSpPr>
        <p:spPr bwMode="auto">
          <a:xfrm flipH="1" flipV="1">
            <a:off x="6019800" y="1676400"/>
            <a:ext cx="0" cy="381000"/>
          </a:xfrm>
          <a:prstGeom prst="line">
            <a:avLst/>
          </a:prstGeom>
          <a:noFill/>
          <a:ln w="19050">
            <a:solidFill>
              <a:srgbClr val="0000FF"/>
            </a:solidFill>
            <a:round/>
            <a:headEnd/>
            <a:tailEnd type="triangle" w="med" len="med"/>
          </a:ln>
        </p:spPr>
        <p:txBody>
          <a:bodyPr>
            <a:spAutoFit/>
          </a:bodyPr>
          <a:lstStyle/>
          <a:p>
            <a:endParaRPr lang="de-DE"/>
          </a:p>
        </p:txBody>
      </p:sp>
      <p:sp>
        <p:nvSpPr>
          <p:cNvPr id="50200" name="Text Box 23"/>
          <p:cNvSpPr txBox="1">
            <a:spLocks noChangeArrowheads="1"/>
          </p:cNvSpPr>
          <p:nvPr/>
        </p:nvSpPr>
        <p:spPr bwMode="auto">
          <a:xfrm>
            <a:off x="457200" y="3124200"/>
            <a:ext cx="914400" cy="360363"/>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algn="ctr"/>
            <a:r>
              <a:rPr lang="de-DE" sz="1600"/>
              <a:t>DB</a:t>
            </a:r>
          </a:p>
        </p:txBody>
      </p:sp>
      <p:sp>
        <p:nvSpPr>
          <p:cNvPr id="50201" name="Text Box 24"/>
          <p:cNvSpPr txBox="1">
            <a:spLocks noChangeArrowheads="1"/>
          </p:cNvSpPr>
          <p:nvPr/>
        </p:nvSpPr>
        <p:spPr bwMode="auto">
          <a:xfrm>
            <a:off x="1905000" y="3124200"/>
            <a:ext cx="914400" cy="3603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ctr"/>
            <a:r>
              <a:rPr lang="de-DE" sz="1600"/>
              <a:t>K</a:t>
            </a:r>
            <a:r>
              <a:rPr lang="de-DE" sz="1600" baseline="-25000"/>
              <a:t>f</a:t>
            </a:r>
            <a:endParaRPr lang="de-DE" sz="1600"/>
          </a:p>
        </p:txBody>
      </p:sp>
      <p:sp>
        <p:nvSpPr>
          <p:cNvPr id="50202" name="Text Box 25"/>
          <p:cNvSpPr txBox="1">
            <a:spLocks noChangeArrowheads="1"/>
          </p:cNvSpPr>
          <p:nvPr/>
        </p:nvSpPr>
        <p:spPr bwMode="auto">
          <a:xfrm>
            <a:off x="1447800" y="3048000"/>
            <a:ext cx="381000" cy="457200"/>
          </a:xfrm>
          <a:prstGeom prst="rect">
            <a:avLst/>
          </a:prstGeom>
          <a:noFill/>
          <a:ln w="9525">
            <a:noFill/>
            <a:miter lim="800000"/>
            <a:headEnd/>
            <a:tailEnd/>
          </a:ln>
        </p:spPr>
        <p:txBody>
          <a:bodyPr>
            <a:spAutoFit/>
          </a:bodyPr>
          <a:lstStyle/>
          <a:p>
            <a:pPr algn="ctr"/>
            <a:r>
              <a:rPr lang="de-DE" sz="2400" b="0"/>
              <a:t>-</a:t>
            </a:r>
            <a:endParaRPr lang="de-DE" b="0"/>
          </a:p>
        </p:txBody>
      </p:sp>
      <p:sp>
        <p:nvSpPr>
          <p:cNvPr id="50203" name="Line 26"/>
          <p:cNvSpPr>
            <a:spLocks noChangeShapeType="1"/>
          </p:cNvSpPr>
          <p:nvPr/>
        </p:nvSpPr>
        <p:spPr bwMode="auto">
          <a:xfrm flipH="1" flipV="1">
            <a:off x="990600" y="2819400"/>
            <a:ext cx="0" cy="304800"/>
          </a:xfrm>
          <a:prstGeom prst="line">
            <a:avLst/>
          </a:prstGeom>
          <a:noFill/>
          <a:ln w="19050">
            <a:solidFill>
              <a:srgbClr val="0000FF"/>
            </a:solidFill>
            <a:round/>
            <a:headEnd/>
            <a:tailEnd/>
          </a:ln>
        </p:spPr>
        <p:txBody>
          <a:bodyPr>
            <a:spAutoFit/>
          </a:bodyPr>
          <a:lstStyle/>
          <a:p>
            <a:endParaRPr lang="de-DE"/>
          </a:p>
        </p:txBody>
      </p:sp>
      <p:sp>
        <p:nvSpPr>
          <p:cNvPr id="50204" name="Line 27"/>
          <p:cNvSpPr>
            <a:spLocks noChangeShapeType="1"/>
          </p:cNvSpPr>
          <p:nvPr/>
        </p:nvSpPr>
        <p:spPr bwMode="auto">
          <a:xfrm>
            <a:off x="990600" y="2819400"/>
            <a:ext cx="1371600" cy="0"/>
          </a:xfrm>
          <a:prstGeom prst="line">
            <a:avLst/>
          </a:prstGeom>
          <a:noFill/>
          <a:ln w="19050">
            <a:solidFill>
              <a:srgbClr val="0000FF"/>
            </a:solidFill>
            <a:round/>
            <a:headEnd/>
            <a:tailEnd/>
          </a:ln>
        </p:spPr>
        <p:txBody>
          <a:bodyPr>
            <a:spAutoFit/>
          </a:bodyPr>
          <a:lstStyle/>
          <a:p>
            <a:endParaRPr lang="de-DE"/>
          </a:p>
        </p:txBody>
      </p:sp>
      <p:sp>
        <p:nvSpPr>
          <p:cNvPr id="50205" name="Line 28"/>
          <p:cNvSpPr>
            <a:spLocks noChangeShapeType="1"/>
          </p:cNvSpPr>
          <p:nvPr/>
        </p:nvSpPr>
        <p:spPr bwMode="auto">
          <a:xfrm flipH="1" flipV="1">
            <a:off x="2362200" y="2819400"/>
            <a:ext cx="0" cy="304800"/>
          </a:xfrm>
          <a:prstGeom prst="line">
            <a:avLst/>
          </a:prstGeom>
          <a:noFill/>
          <a:ln w="19050">
            <a:solidFill>
              <a:srgbClr val="0000FF"/>
            </a:solidFill>
            <a:round/>
            <a:headEnd/>
            <a:tailEnd/>
          </a:ln>
        </p:spPr>
        <p:txBody>
          <a:bodyPr>
            <a:spAutoFit/>
          </a:bodyPr>
          <a:lstStyle/>
          <a:p>
            <a:endParaRPr lang="de-DE"/>
          </a:p>
        </p:txBody>
      </p:sp>
      <p:sp>
        <p:nvSpPr>
          <p:cNvPr id="50206" name="Line 29"/>
          <p:cNvSpPr>
            <a:spLocks noChangeShapeType="1"/>
          </p:cNvSpPr>
          <p:nvPr/>
        </p:nvSpPr>
        <p:spPr bwMode="auto">
          <a:xfrm flipH="1" flipV="1">
            <a:off x="1600200" y="2514600"/>
            <a:ext cx="0" cy="381000"/>
          </a:xfrm>
          <a:prstGeom prst="line">
            <a:avLst/>
          </a:prstGeom>
          <a:noFill/>
          <a:ln w="19050">
            <a:solidFill>
              <a:srgbClr val="0000FF"/>
            </a:solidFill>
            <a:round/>
            <a:headEnd/>
            <a:tailEnd type="triangle" w="med" len="med"/>
          </a:ln>
        </p:spPr>
        <p:txBody>
          <a:bodyPr>
            <a:spAutoFit/>
          </a:bodyPr>
          <a:lstStyle/>
          <a:p>
            <a:endParaRPr lang="de-DE"/>
          </a:p>
        </p:txBody>
      </p:sp>
      <p:sp>
        <p:nvSpPr>
          <p:cNvPr id="50207" name="Text Box 30"/>
          <p:cNvSpPr txBox="1">
            <a:spLocks noChangeArrowheads="1"/>
          </p:cNvSpPr>
          <p:nvPr/>
        </p:nvSpPr>
        <p:spPr bwMode="auto">
          <a:xfrm>
            <a:off x="7696200" y="3124200"/>
            <a:ext cx="1066800" cy="3603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ctr"/>
            <a:r>
              <a:rPr lang="de-DE" sz="1600"/>
              <a:t>UV</a:t>
            </a:r>
          </a:p>
        </p:txBody>
      </p:sp>
      <p:sp>
        <p:nvSpPr>
          <p:cNvPr id="50208" name="Text Box 31"/>
          <p:cNvSpPr txBox="1">
            <a:spLocks noChangeArrowheads="1"/>
          </p:cNvSpPr>
          <p:nvPr/>
        </p:nvSpPr>
        <p:spPr bwMode="auto">
          <a:xfrm>
            <a:off x="5715000" y="3124200"/>
            <a:ext cx="1066800" cy="360363"/>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algn="ctr"/>
            <a:r>
              <a:rPr lang="de-DE" sz="1600"/>
              <a:t>AV</a:t>
            </a:r>
          </a:p>
        </p:txBody>
      </p:sp>
      <p:sp>
        <p:nvSpPr>
          <p:cNvPr id="50209" name="Text Box 32"/>
          <p:cNvSpPr txBox="1">
            <a:spLocks noChangeArrowheads="1"/>
          </p:cNvSpPr>
          <p:nvPr/>
        </p:nvSpPr>
        <p:spPr bwMode="auto">
          <a:xfrm>
            <a:off x="7086600" y="3124200"/>
            <a:ext cx="381000" cy="457200"/>
          </a:xfrm>
          <a:prstGeom prst="rect">
            <a:avLst/>
          </a:prstGeom>
          <a:noFill/>
          <a:ln w="9525">
            <a:noFill/>
            <a:miter lim="800000"/>
            <a:headEnd/>
            <a:tailEnd/>
          </a:ln>
        </p:spPr>
        <p:txBody>
          <a:bodyPr>
            <a:spAutoFit/>
          </a:bodyPr>
          <a:lstStyle/>
          <a:p>
            <a:r>
              <a:rPr lang="de-DE" sz="2400" b="0"/>
              <a:t>+</a:t>
            </a:r>
            <a:endParaRPr lang="de-DE" b="0"/>
          </a:p>
        </p:txBody>
      </p:sp>
      <p:sp>
        <p:nvSpPr>
          <p:cNvPr id="50210" name="Line 33"/>
          <p:cNvSpPr>
            <a:spLocks noChangeShapeType="1"/>
          </p:cNvSpPr>
          <p:nvPr/>
        </p:nvSpPr>
        <p:spPr bwMode="auto">
          <a:xfrm flipH="1" flipV="1">
            <a:off x="6324600" y="2819400"/>
            <a:ext cx="0" cy="304800"/>
          </a:xfrm>
          <a:prstGeom prst="line">
            <a:avLst/>
          </a:prstGeom>
          <a:noFill/>
          <a:ln w="19050">
            <a:solidFill>
              <a:srgbClr val="0000FF"/>
            </a:solidFill>
            <a:round/>
            <a:headEnd/>
            <a:tailEnd/>
          </a:ln>
        </p:spPr>
        <p:txBody>
          <a:bodyPr>
            <a:spAutoFit/>
          </a:bodyPr>
          <a:lstStyle/>
          <a:p>
            <a:endParaRPr lang="de-DE"/>
          </a:p>
        </p:txBody>
      </p:sp>
      <p:sp>
        <p:nvSpPr>
          <p:cNvPr id="50211" name="Line 34"/>
          <p:cNvSpPr>
            <a:spLocks noChangeShapeType="1"/>
          </p:cNvSpPr>
          <p:nvPr/>
        </p:nvSpPr>
        <p:spPr bwMode="auto">
          <a:xfrm>
            <a:off x="6324600" y="2819400"/>
            <a:ext cx="1905000" cy="0"/>
          </a:xfrm>
          <a:prstGeom prst="line">
            <a:avLst/>
          </a:prstGeom>
          <a:noFill/>
          <a:ln w="19050">
            <a:solidFill>
              <a:srgbClr val="0000FF"/>
            </a:solidFill>
            <a:round/>
            <a:headEnd/>
            <a:tailEnd/>
          </a:ln>
        </p:spPr>
        <p:txBody>
          <a:bodyPr>
            <a:spAutoFit/>
          </a:bodyPr>
          <a:lstStyle/>
          <a:p>
            <a:endParaRPr lang="de-DE"/>
          </a:p>
        </p:txBody>
      </p:sp>
      <p:sp>
        <p:nvSpPr>
          <p:cNvPr id="50212" name="Line 35"/>
          <p:cNvSpPr>
            <a:spLocks noChangeShapeType="1"/>
          </p:cNvSpPr>
          <p:nvPr/>
        </p:nvSpPr>
        <p:spPr bwMode="auto">
          <a:xfrm flipH="1" flipV="1">
            <a:off x="8229600" y="2819400"/>
            <a:ext cx="0" cy="304800"/>
          </a:xfrm>
          <a:prstGeom prst="line">
            <a:avLst/>
          </a:prstGeom>
          <a:noFill/>
          <a:ln w="19050">
            <a:solidFill>
              <a:srgbClr val="0000FF"/>
            </a:solidFill>
            <a:round/>
            <a:headEnd/>
            <a:tailEnd/>
          </a:ln>
        </p:spPr>
        <p:txBody>
          <a:bodyPr>
            <a:spAutoFit/>
          </a:bodyPr>
          <a:lstStyle/>
          <a:p>
            <a:endParaRPr lang="de-DE"/>
          </a:p>
        </p:txBody>
      </p:sp>
      <p:sp>
        <p:nvSpPr>
          <p:cNvPr id="50213" name="Line 36"/>
          <p:cNvSpPr>
            <a:spLocks noChangeShapeType="1"/>
          </p:cNvSpPr>
          <p:nvPr/>
        </p:nvSpPr>
        <p:spPr bwMode="auto">
          <a:xfrm flipH="1" flipV="1">
            <a:off x="7315200" y="2514600"/>
            <a:ext cx="0" cy="381000"/>
          </a:xfrm>
          <a:prstGeom prst="line">
            <a:avLst/>
          </a:prstGeom>
          <a:noFill/>
          <a:ln w="19050">
            <a:solidFill>
              <a:srgbClr val="0000FF"/>
            </a:solidFill>
            <a:round/>
            <a:headEnd/>
            <a:tailEnd type="triangle" w="med" len="med"/>
          </a:ln>
        </p:spPr>
        <p:txBody>
          <a:bodyPr>
            <a:spAutoFit/>
          </a:bodyPr>
          <a:lstStyle/>
          <a:p>
            <a:endParaRPr lang="de-DE"/>
          </a:p>
        </p:txBody>
      </p:sp>
      <p:sp>
        <p:nvSpPr>
          <p:cNvPr id="50214" name="Line 37"/>
          <p:cNvSpPr>
            <a:spLocks noChangeShapeType="1"/>
          </p:cNvSpPr>
          <p:nvPr/>
        </p:nvSpPr>
        <p:spPr bwMode="auto">
          <a:xfrm flipV="1">
            <a:off x="4191000" y="2514600"/>
            <a:ext cx="0" cy="2514600"/>
          </a:xfrm>
          <a:prstGeom prst="line">
            <a:avLst/>
          </a:prstGeom>
          <a:noFill/>
          <a:ln w="28575">
            <a:solidFill>
              <a:srgbClr val="FF0000"/>
            </a:solidFill>
            <a:round/>
            <a:headEnd/>
            <a:tailEnd type="triangle" w="med" len="med"/>
          </a:ln>
        </p:spPr>
        <p:txBody>
          <a:bodyPr>
            <a:spAutoFit/>
          </a:bodyPr>
          <a:lstStyle/>
          <a:p>
            <a:endParaRPr lang="de-DE"/>
          </a:p>
        </p:txBody>
      </p:sp>
      <p:sp>
        <p:nvSpPr>
          <p:cNvPr id="50215" name="Line 38"/>
          <p:cNvSpPr>
            <a:spLocks noChangeShapeType="1"/>
          </p:cNvSpPr>
          <p:nvPr/>
        </p:nvSpPr>
        <p:spPr bwMode="auto">
          <a:xfrm flipV="1">
            <a:off x="6248400" y="3505200"/>
            <a:ext cx="0" cy="457200"/>
          </a:xfrm>
          <a:prstGeom prst="line">
            <a:avLst/>
          </a:prstGeom>
          <a:noFill/>
          <a:ln w="28575">
            <a:solidFill>
              <a:srgbClr val="FF0000"/>
            </a:solidFill>
            <a:round/>
            <a:headEnd/>
            <a:tailEnd type="triangle" w="med" len="med"/>
          </a:ln>
        </p:spPr>
        <p:txBody>
          <a:bodyPr>
            <a:spAutoFit/>
          </a:bodyPr>
          <a:lstStyle/>
          <a:p>
            <a:endParaRPr lang="de-DE"/>
          </a:p>
        </p:txBody>
      </p:sp>
      <p:sp>
        <p:nvSpPr>
          <p:cNvPr id="50216" name="Line 39"/>
          <p:cNvSpPr>
            <a:spLocks noChangeShapeType="1"/>
          </p:cNvSpPr>
          <p:nvPr/>
        </p:nvSpPr>
        <p:spPr bwMode="auto">
          <a:xfrm flipV="1">
            <a:off x="8229600" y="3505200"/>
            <a:ext cx="0" cy="457200"/>
          </a:xfrm>
          <a:prstGeom prst="line">
            <a:avLst/>
          </a:prstGeom>
          <a:noFill/>
          <a:ln w="28575">
            <a:solidFill>
              <a:srgbClr val="FF0000"/>
            </a:solidFill>
            <a:round/>
            <a:headEnd/>
            <a:tailEnd type="triangle" w="med" len="med"/>
          </a:ln>
        </p:spPr>
        <p:txBody>
          <a:bodyPr>
            <a:spAutoFit/>
          </a:bodyPr>
          <a:lstStyle/>
          <a:p>
            <a:endParaRPr lang="de-DE"/>
          </a:p>
        </p:txBody>
      </p:sp>
      <p:sp>
        <p:nvSpPr>
          <p:cNvPr id="50217" name="Line 40"/>
          <p:cNvSpPr>
            <a:spLocks noChangeShapeType="1"/>
          </p:cNvSpPr>
          <p:nvPr/>
        </p:nvSpPr>
        <p:spPr bwMode="auto">
          <a:xfrm flipV="1">
            <a:off x="2362200" y="3505200"/>
            <a:ext cx="0" cy="381000"/>
          </a:xfrm>
          <a:prstGeom prst="line">
            <a:avLst/>
          </a:prstGeom>
          <a:noFill/>
          <a:ln w="28575">
            <a:solidFill>
              <a:srgbClr val="FF0000"/>
            </a:solidFill>
            <a:round/>
            <a:headEnd/>
            <a:tailEnd type="triangle" w="med" len="med"/>
          </a:ln>
        </p:spPr>
        <p:txBody>
          <a:bodyPr>
            <a:spAutoFit/>
          </a:bodyPr>
          <a:lstStyle/>
          <a:p>
            <a:endParaRPr lang="de-DE"/>
          </a:p>
        </p:txBody>
      </p:sp>
      <p:sp>
        <p:nvSpPr>
          <p:cNvPr id="50218" name="Text Box 43"/>
          <p:cNvSpPr txBox="1">
            <a:spLocks noChangeArrowheads="1"/>
          </p:cNvSpPr>
          <p:nvPr/>
        </p:nvSpPr>
        <p:spPr bwMode="auto">
          <a:xfrm>
            <a:off x="914400" y="5181600"/>
            <a:ext cx="1524000" cy="576263"/>
          </a:xfrm>
          <a:prstGeom prst="rect">
            <a:avLst/>
          </a:prstGeom>
          <a:solidFill>
            <a:srgbClr val="C5E2FF"/>
          </a:solidFill>
          <a:ln w="9525">
            <a:solidFill>
              <a:schemeClr val="tx1"/>
            </a:solidFill>
            <a:miter lim="800000"/>
            <a:headEnd/>
            <a:tailEnd/>
          </a:ln>
        </p:spPr>
        <p:txBody>
          <a:bodyPr/>
          <a:lstStyle/>
          <a:p>
            <a:r>
              <a:rPr lang="de-DE" sz="1600"/>
              <a:t>-</a:t>
            </a:r>
            <a:r>
              <a:rPr lang="de-DE" sz="1200"/>
              <a:t> variable Kosten k</a:t>
            </a:r>
            <a:r>
              <a:rPr lang="de-DE" sz="1200" baseline="-25000"/>
              <a:t>v,k</a:t>
            </a:r>
            <a:r>
              <a:rPr lang="de-DE" sz="1200"/>
              <a:t> [EUR/ME]</a:t>
            </a:r>
          </a:p>
        </p:txBody>
      </p:sp>
      <p:sp>
        <p:nvSpPr>
          <p:cNvPr id="50219" name="Text Box 44"/>
          <p:cNvSpPr txBox="1">
            <a:spLocks noChangeArrowheads="1"/>
          </p:cNvSpPr>
          <p:nvPr/>
        </p:nvSpPr>
        <p:spPr bwMode="auto">
          <a:xfrm>
            <a:off x="914400" y="5943600"/>
            <a:ext cx="1600200" cy="576263"/>
          </a:xfrm>
          <a:prstGeom prst="rect">
            <a:avLst/>
          </a:prstGeom>
          <a:solidFill>
            <a:srgbClr val="C5E2FF"/>
          </a:solidFill>
          <a:ln w="9525">
            <a:solidFill>
              <a:schemeClr val="tx1"/>
            </a:solidFill>
            <a:miter lim="800000"/>
            <a:headEnd/>
            <a:tailEnd/>
          </a:ln>
        </p:spPr>
        <p:txBody>
          <a:bodyPr/>
          <a:lstStyle/>
          <a:p>
            <a:r>
              <a:rPr lang="de-DE" sz="1200"/>
              <a:t>= Deckungsbeitrag db</a:t>
            </a:r>
            <a:r>
              <a:rPr lang="de-DE" sz="1200" baseline="-25000"/>
              <a:t>k</a:t>
            </a:r>
            <a:r>
              <a:rPr lang="de-DE" sz="1200"/>
              <a:t> [EUR/ME]</a:t>
            </a:r>
          </a:p>
        </p:txBody>
      </p:sp>
      <p:sp>
        <p:nvSpPr>
          <p:cNvPr id="50220" name="Line 45"/>
          <p:cNvSpPr>
            <a:spLocks noChangeShapeType="1"/>
          </p:cNvSpPr>
          <p:nvPr/>
        </p:nvSpPr>
        <p:spPr bwMode="auto">
          <a:xfrm>
            <a:off x="838200" y="5867400"/>
            <a:ext cx="1752600" cy="0"/>
          </a:xfrm>
          <a:prstGeom prst="line">
            <a:avLst/>
          </a:prstGeom>
          <a:noFill/>
          <a:ln w="28575">
            <a:solidFill>
              <a:schemeClr val="tx1"/>
            </a:solidFill>
            <a:round/>
            <a:headEnd/>
            <a:tailEnd/>
          </a:ln>
        </p:spPr>
        <p:txBody>
          <a:bodyPr>
            <a:spAutoFit/>
          </a:bodyPr>
          <a:lstStyle/>
          <a:p>
            <a:endParaRPr lang="de-DE"/>
          </a:p>
        </p:txBody>
      </p:sp>
      <p:sp>
        <p:nvSpPr>
          <p:cNvPr id="50221" name="Line 46"/>
          <p:cNvSpPr>
            <a:spLocks noChangeShapeType="1"/>
          </p:cNvSpPr>
          <p:nvPr/>
        </p:nvSpPr>
        <p:spPr bwMode="auto">
          <a:xfrm>
            <a:off x="2819400" y="4495800"/>
            <a:ext cx="0" cy="304800"/>
          </a:xfrm>
          <a:prstGeom prst="line">
            <a:avLst/>
          </a:prstGeom>
          <a:noFill/>
          <a:ln w="9525">
            <a:noFill/>
            <a:round/>
            <a:headEnd/>
            <a:tailEnd/>
          </a:ln>
        </p:spPr>
        <p:txBody>
          <a:bodyPr>
            <a:spAutoFit/>
          </a:bodyPr>
          <a:lstStyle/>
          <a:p>
            <a:endParaRPr lang="de-DE"/>
          </a:p>
        </p:txBody>
      </p:sp>
      <p:sp>
        <p:nvSpPr>
          <p:cNvPr id="50222" name="Line 47"/>
          <p:cNvSpPr>
            <a:spLocks noChangeShapeType="1"/>
          </p:cNvSpPr>
          <p:nvPr/>
        </p:nvSpPr>
        <p:spPr bwMode="auto">
          <a:xfrm flipV="1">
            <a:off x="914400" y="3505200"/>
            <a:ext cx="0" cy="609600"/>
          </a:xfrm>
          <a:prstGeom prst="line">
            <a:avLst/>
          </a:prstGeom>
          <a:noFill/>
          <a:ln w="28575">
            <a:solidFill>
              <a:srgbClr val="FF0000"/>
            </a:solidFill>
            <a:round/>
            <a:headEnd/>
            <a:tailEnd type="triangle" w="med" len="med"/>
          </a:ln>
        </p:spPr>
        <p:txBody>
          <a:bodyPr>
            <a:spAutoFit/>
          </a:bodyPr>
          <a:lstStyle/>
          <a:p>
            <a:endParaRPr lang="de-DE"/>
          </a:p>
        </p:txBody>
      </p:sp>
      <p:sp>
        <p:nvSpPr>
          <p:cNvPr id="50223" name="Line 48"/>
          <p:cNvSpPr>
            <a:spLocks noChangeShapeType="1"/>
          </p:cNvSpPr>
          <p:nvPr/>
        </p:nvSpPr>
        <p:spPr bwMode="auto">
          <a:xfrm flipV="1">
            <a:off x="1600200" y="5029200"/>
            <a:ext cx="2590800" cy="0"/>
          </a:xfrm>
          <a:prstGeom prst="line">
            <a:avLst/>
          </a:prstGeom>
          <a:noFill/>
          <a:ln w="19050">
            <a:solidFill>
              <a:srgbClr val="FF0000"/>
            </a:solidFill>
            <a:round/>
            <a:headEnd/>
            <a:tailEnd/>
          </a:ln>
        </p:spPr>
        <p:txBody>
          <a:bodyPr>
            <a:spAutoFit/>
          </a:bodyPr>
          <a:lstStyle/>
          <a:p>
            <a:endParaRPr lang="de-DE"/>
          </a:p>
        </p:txBody>
      </p:sp>
      <p:sp>
        <p:nvSpPr>
          <p:cNvPr id="50224" name="Text Box 49"/>
          <p:cNvSpPr txBox="1">
            <a:spLocks noChangeArrowheads="1"/>
          </p:cNvSpPr>
          <p:nvPr/>
        </p:nvSpPr>
        <p:spPr bwMode="auto">
          <a:xfrm>
            <a:off x="2209800" y="4343400"/>
            <a:ext cx="381000" cy="457200"/>
          </a:xfrm>
          <a:prstGeom prst="rect">
            <a:avLst/>
          </a:prstGeom>
          <a:noFill/>
          <a:ln w="9525">
            <a:noFill/>
            <a:miter lim="800000"/>
            <a:headEnd/>
            <a:tailEnd/>
          </a:ln>
        </p:spPr>
        <p:txBody>
          <a:bodyPr>
            <a:spAutoFit/>
          </a:bodyPr>
          <a:lstStyle/>
          <a:p>
            <a:r>
              <a:rPr lang="de-DE" sz="2400" b="0"/>
              <a:t>*</a:t>
            </a:r>
            <a:endParaRPr lang="de-DE" b="0"/>
          </a:p>
        </p:txBody>
      </p:sp>
      <p:sp>
        <p:nvSpPr>
          <p:cNvPr id="50225" name="Line 51"/>
          <p:cNvSpPr>
            <a:spLocks noChangeShapeType="1"/>
          </p:cNvSpPr>
          <p:nvPr/>
        </p:nvSpPr>
        <p:spPr bwMode="auto">
          <a:xfrm>
            <a:off x="609600" y="4114800"/>
            <a:ext cx="0" cy="2133600"/>
          </a:xfrm>
          <a:prstGeom prst="line">
            <a:avLst/>
          </a:prstGeom>
          <a:noFill/>
          <a:ln w="19050">
            <a:solidFill>
              <a:srgbClr val="FF0000"/>
            </a:solidFill>
            <a:round/>
            <a:headEnd/>
            <a:tailEnd/>
          </a:ln>
        </p:spPr>
        <p:txBody>
          <a:bodyPr>
            <a:spAutoFit/>
          </a:bodyPr>
          <a:lstStyle/>
          <a:p>
            <a:endParaRPr lang="de-DE"/>
          </a:p>
        </p:txBody>
      </p:sp>
      <p:sp>
        <p:nvSpPr>
          <p:cNvPr id="50226" name="Line 52"/>
          <p:cNvSpPr>
            <a:spLocks noChangeShapeType="1"/>
          </p:cNvSpPr>
          <p:nvPr/>
        </p:nvSpPr>
        <p:spPr bwMode="auto">
          <a:xfrm>
            <a:off x="609600" y="6248400"/>
            <a:ext cx="304800" cy="0"/>
          </a:xfrm>
          <a:prstGeom prst="line">
            <a:avLst/>
          </a:prstGeom>
          <a:noFill/>
          <a:ln w="19050">
            <a:solidFill>
              <a:srgbClr val="FF0000"/>
            </a:solidFill>
            <a:round/>
            <a:headEnd/>
            <a:tailEnd/>
          </a:ln>
        </p:spPr>
        <p:txBody>
          <a:bodyPr>
            <a:spAutoFit/>
          </a:bodyPr>
          <a:lstStyle/>
          <a:p>
            <a:endParaRPr lang="de-DE"/>
          </a:p>
        </p:txBody>
      </p:sp>
      <p:sp>
        <p:nvSpPr>
          <p:cNvPr id="50227" name="Line 53"/>
          <p:cNvSpPr>
            <a:spLocks noChangeShapeType="1"/>
          </p:cNvSpPr>
          <p:nvPr/>
        </p:nvSpPr>
        <p:spPr bwMode="auto">
          <a:xfrm>
            <a:off x="3200400" y="4114800"/>
            <a:ext cx="0" cy="152400"/>
          </a:xfrm>
          <a:prstGeom prst="line">
            <a:avLst/>
          </a:prstGeom>
          <a:noFill/>
          <a:ln w="19050">
            <a:solidFill>
              <a:srgbClr val="FF0000"/>
            </a:solidFill>
            <a:round/>
            <a:headEnd/>
            <a:tailEnd/>
          </a:ln>
        </p:spPr>
        <p:txBody>
          <a:bodyPr>
            <a:spAutoFit/>
          </a:bodyPr>
          <a:lstStyle/>
          <a:p>
            <a:endParaRPr lang="de-DE"/>
          </a:p>
        </p:txBody>
      </p:sp>
      <p:sp>
        <p:nvSpPr>
          <p:cNvPr id="50228" name="Line 54"/>
          <p:cNvSpPr>
            <a:spLocks noChangeShapeType="1"/>
          </p:cNvSpPr>
          <p:nvPr/>
        </p:nvSpPr>
        <p:spPr bwMode="auto">
          <a:xfrm>
            <a:off x="609600" y="4114800"/>
            <a:ext cx="2590800" cy="0"/>
          </a:xfrm>
          <a:prstGeom prst="line">
            <a:avLst/>
          </a:prstGeom>
          <a:noFill/>
          <a:ln w="19050">
            <a:solidFill>
              <a:srgbClr val="FF0000"/>
            </a:solidFill>
            <a:round/>
            <a:headEnd/>
            <a:tailEnd/>
          </a:ln>
        </p:spPr>
        <p:txBody>
          <a:bodyPr>
            <a:spAutoFit/>
          </a:bodyPr>
          <a:lstStyle/>
          <a:p>
            <a:endParaRPr lang="de-DE"/>
          </a:p>
        </p:txBody>
      </p:sp>
      <p:sp>
        <p:nvSpPr>
          <p:cNvPr id="50229" name="Line 55"/>
          <p:cNvSpPr>
            <a:spLocks noChangeShapeType="1"/>
          </p:cNvSpPr>
          <p:nvPr/>
        </p:nvSpPr>
        <p:spPr bwMode="auto">
          <a:xfrm>
            <a:off x="1600200" y="4800600"/>
            <a:ext cx="0" cy="228600"/>
          </a:xfrm>
          <a:prstGeom prst="line">
            <a:avLst/>
          </a:prstGeom>
          <a:noFill/>
          <a:ln w="19050">
            <a:solidFill>
              <a:srgbClr val="FF0000"/>
            </a:solidFill>
            <a:round/>
            <a:headEnd/>
            <a:tailEnd/>
          </a:ln>
        </p:spPr>
        <p:txBody>
          <a:bodyPr>
            <a:spAutoFit/>
          </a:bodyPr>
          <a:lstStyle/>
          <a:p>
            <a:endParaRPr lang="de-DE"/>
          </a:p>
        </p:txBody>
      </p:sp>
      <p:sp>
        <p:nvSpPr>
          <p:cNvPr id="50230" name="Line 56"/>
          <p:cNvSpPr>
            <a:spLocks noChangeShapeType="1"/>
          </p:cNvSpPr>
          <p:nvPr/>
        </p:nvSpPr>
        <p:spPr bwMode="auto">
          <a:xfrm>
            <a:off x="3200400" y="4800600"/>
            <a:ext cx="0" cy="228600"/>
          </a:xfrm>
          <a:prstGeom prst="line">
            <a:avLst/>
          </a:prstGeom>
          <a:noFill/>
          <a:ln w="19050">
            <a:solidFill>
              <a:srgbClr val="FF0000"/>
            </a:solidFill>
            <a:round/>
            <a:headEnd/>
            <a:tailEnd/>
          </a:ln>
        </p:spPr>
        <p:txBody>
          <a:bodyPr>
            <a:spAutoFit/>
          </a:bodyPr>
          <a:lstStyle/>
          <a:p>
            <a:endParaRPr lang="de-DE"/>
          </a:p>
        </p:txBody>
      </p:sp>
      <p:sp>
        <p:nvSpPr>
          <p:cNvPr id="50231" name="Text Box 57"/>
          <p:cNvSpPr txBox="1">
            <a:spLocks noChangeArrowheads="1"/>
          </p:cNvSpPr>
          <p:nvPr/>
        </p:nvSpPr>
        <p:spPr bwMode="auto">
          <a:xfrm>
            <a:off x="2590800" y="4267200"/>
            <a:ext cx="1295400" cy="576263"/>
          </a:xfrm>
          <a:prstGeom prst="rect">
            <a:avLst/>
          </a:prstGeom>
          <a:solidFill>
            <a:srgbClr val="FFDAB5"/>
          </a:solidFill>
          <a:ln w="9525">
            <a:solidFill>
              <a:schemeClr val="tx1"/>
            </a:solidFill>
            <a:miter lim="800000"/>
            <a:headEnd/>
            <a:tailEnd/>
          </a:ln>
        </p:spPr>
        <p:txBody>
          <a:bodyPr/>
          <a:lstStyle/>
          <a:p>
            <a:r>
              <a:rPr lang="de-DE" sz="1200"/>
              <a:t>Absatzmenge x</a:t>
            </a:r>
            <a:r>
              <a:rPr lang="de-DE" sz="1200" baseline="-25000"/>
              <a:t>k</a:t>
            </a:r>
            <a:r>
              <a:rPr lang="de-DE" sz="1200"/>
              <a:t> [ME]</a:t>
            </a:r>
          </a:p>
        </p:txBody>
      </p:sp>
      <p:sp>
        <p:nvSpPr>
          <p:cNvPr id="50232" name="Text Box 58"/>
          <p:cNvSpPr txBox="1">
            <a:spLocks noChangeArrowheads="1"/>
          </p:cNvSpPr>
          <p:nvPr/>
        </p:nvSpPr>
        <p:spPr bwMode="auto">
          <a:xfrm>
            <a:off x="762000" y="4267200"/>
            <a:ext cx="1371600" cy="576263"/>
          </a:xfrm>
          <a:prstGeom prst="rect">
            <a:avLst/>
          </a:prstGeom>
          <a:solidFill>
            <a:srgbClr val="CCFFCC"/>
          </a:solidFill>
          <a:ln w="9525">
            <a:solidFill>
              <a:schemeClr val="tx1"/>
            </a:solidFill>
            <a:miter lim="800000"/>
            <a:headEnd/>
            <a:tailEnd/>
          </a:ln>
        </p:spPr>
        <p:txBody>
          <a:bodyPr/>
          <a:lstStyle/>
          <a:p>
            <a:r>
              <a:rPr lang="de-DE" sz="1200"/>
              <a:t>Verkaufspreis p</a:t>
            </a:r>
            <a:r>
              <a:rPr lang="de-DE" sz="1200" baseline="-25000"/>
              <a:t>k</a:t>
            </a:r>
            <a:r>
              <a:rPr lang="de-DE" sz="1200"/>
              <a:t> [EUR/ME]</a:t>
            </a:r>
          </a:p>
        </p:txBody>
      </p:sp>
      <p:sp>
        <p:nvSpPr>
          <p:cNvPr id="50233" name="Line 59"/>
          <p:cNvSpPr>
            <a:spLocks noChangeShapeType="1"/>
          </p:cNvSpPr>
          <p:nvPr/>
        </p:nvSpPr>
        <p:spPr bwMode="auto">
          <a:xfrm flipH="1" flipV="1">
            <a:off x="2362200" y="3886200"/>
            <a:ext cx="2667000" cy="0"/>
          </a:xfrm>
          <a:prstGeom prst="line">
            <a:avLst/>
          </a:prstGeom>
          <a:noFill/>
          <a:ln w="28575">
            <a:solidFill>
              <a:srgbClr val="FF0000"/>
            </a:solidFill>
            <a:round/>
            <a:headEnd/>
            <a:tailEnd/>
          </a:ln>
        </p:spPr>
        <p:txBody>
          <a:bodyPr>
            <a:spAutoFit/>
          </a:bodyPr>
          <a:lstStyle/>
          <a:p>
            <a:endParaRPr lang="de-DE"/>
          </a:p>
        </p:txBody>
      </p:sp>
      <p:sp>
        <p:nvSpPr>
          <p:cNvPr id="50234" name="Line 60"/>
          <p:cNvSpPr>
            <a:spLocks noChangeShapeType="1"/>
          </p:cNvSpPr>
          <p:nvPr/>
        </p:nvSpPr>
        <p:spPr bwMode="auto">
          <a:xfrm flipV="1">
            <a:off x="5029200" y="3886200"/>
            <a:ext cx="0" cy="1295400"/>
          </a:xfrm>
          <a:prstGeom prst="line">
            <a:avLst/>
          </a:prstGeom>
          <a:noFill/>
          <a:ln w="28575">
            <a:solidFill>
              <a:srgbClr val="FF0000"/>
            </a:solidFill>
            <a:round/>
            <a:headEnd/>
            <a:tailEnd/>
          </a:ln>
        </p:spPr>
        <p:txBody>
          <a:bodyPr>
            <a:spAutoFit/>
          </a:bodyPr>
          <a:lstStyle/>
          <a:p>
            <a:endParaRPr lang="de-DE"/>
          </a:p>
        </p:txBody>
      </p:sp>
      <p:sp>
        <p:nvSpPr>
          <p:cNvPr id="50235" name="Text Box 61"/>
          <p:cNvSpPr txBox="1">
            <a:spLocks noChangeArrowheads="1"/>
          </p:cNvSpPr>
          <p:nvPr/>
        </p:nvSpPr>
        <p:spPr bwMode="auto">
          <a:xfrm>
            <a:off x="4343400" y="5181600"/>
            <a:ext cx="1447800" cy="838200"/>
          </a:xfrm>
          <a:prstGeom prst="rect">
            <a:avLst/>
          </a:prstGeom>
          <a:solidFill>
            <a:srgbClr val="DFFFFF"/>
          </a:solidFill>
          <a:ln w="15875">
            <a:solidFill>
              <a:schemeClr val="tx1"/>
            </a:solidFill>
            <a:miter lim="800000"/>
            <a:headEnd/>
            <a:tailEnd/>
          </a:ln>
        </p:spPr>
        <p:txBody>
          <a:bodyPr>
            <a:spAutoFit/>
          </a:bodyPr>
          <a:lstStyle/>
          <a:p>
            <a:r>
              <a:rPr lang="de-DE" sz="1200"/>
              <a:t>Personal-gemeinkosten, Abschreibungen, Zinsen u. a.</a:t>
            </a:r>
          </a:p>
        </p:txBody>
      </p:sp>
      <p:sp>
        <p:nvSpPr>
          <p:cNvPr id="50236" name="Text Box 62"/>
          <p:cNvSpPr txBox="1">
            <a:spLocks noChangeArrowheads="1"/>
          </p:cNvSpPr>
          <p:nvPr/>
        </p:nvSpPr>
        <p:spPr bwMode="auto">
          <a:xfrm>
            <a:off x="5486400" y="3962400"/>
            <a:ext cx="1447800" cy="1014413"/>
          </a:xfrm>
          <a:prstGeom prst="rect">
            <a:avLst/>
          </a:prstGeom>
          <a:solidFill>
            <a:srgbClr val="DFFFFF"/>
          </a:solidFill>
          <a:ln w="15875">
            <a:solidFill>
              <a:schemeClr val="tx1"/>
            </a:solidFill>
            <a:miter lim="800000"/>
            <a:headEnd/>
            <a:tailEnd/>
          </a:ln>
        </p:spPr>
        <p:txBody>
          <a:bodyPr/>
          <a:lstStyle/>
          <a:p>
            <a:r>
              <a:rPr lang="de-DE" sz="1200"/>
              <a:t>Immaterielle Vermögens-gegenstände, Sachanlagen, Finanzanlagen</a:t>
            </a:r>
          </a:p>
        </p:txBody>
      </p:sp>
      <p:sp>
        <p:nvSpPr>
          <p:cNvPr id="50237" name="Text Box 63"/>
          <p:cNvSpPr txBox="1">
            <a:spLocks noChangeArrowheads="1"/>
          </p:cNvSpPr>
          <p:nvPr/>
        </p:nvSpPr>
        <p:spPr bwMode="auto">
          <a:xfrm>
            <a:off x="7239000" y="3962400"/>
            <a:ext cx="1676400" cy="1014413"/>
          </a:xfrm>
          <a:prstGeom prst="rect">
            <a:avLst/>
          </a:prstGeom>
          <a:solidFill>
            <a:srgbClr val="DFFFFF"/>
          </a:solidFill>
          <a:ln w="15875">
            <a:solidFill>
              <a:schemeClr val="tx1"/>
            </a:solidFill>
            <a:miter lim="800000"/>
            <a:headEnd/>
            <a:tailEnd/>
          </a:ln>
        </p:spPr>
        <p:txBody>
          <a:bodyPr/>
          <a:lstStyle/>
          <a:p>
            <a:r>
              <a:rPr lang="de-DE" sz="1200"/>
              <a:t>Vorräte, Forderungen, liquide Mittel (abzüglich erhal-tener Anzahlungen)</a:t>
            </a:r>
          </a:p>
        </p:txBody>
      </p:sp>
      <p:sp>
        <p:nvSpPr>
          <p:cNvPr id="50238" name="Text Box 71"/>
          <p:cNvSpPr txBox="1">
            <a:spLocks noChangeArrowheads="1"/>
          </p:cNvSpPr>
          <p:nvPr/>
        </p:nvSpPr>
        <p:spPr bwMode="auto">
          <a:xfrm>
            <a:off x="6553200" y="6096000"/>
            <a:ext cx="2057400" cy="304800"/>
          </a:xfrm>
          <a:prstGeom prst="rect">
            <a:avLst/>
          </a:prstGeom>
          <a:noFill/>
          <a:ln w="9525">
            <a:noFill/>
            <a:miter lim="800000"/>
            <a:headEnd/>
            <a:tailEnd/>
          </a:ln>
        </p:spPr>
        <p:txBody>
          <a:bodyPr>
            <a:spAutoFit/>
          </a:bodyPr>
          <a:lstStyle/>
          <a:p>
            <a:r>
              <a:rPr lang="de-DE" b="0"/>
              <a:t>= Steuerung (Variation)</a:t>
            </a:r>
          </a:p>
        </p:txBody>
      </p:sp>
      <p:sp>
        <p:nvSpPr>
          <p:cNvPr id="50246" name="Line 70"/>
          <p:cNvSpPr>
            <a:spLocks noChangeShapeType="1"/>
          </p:cNvSpPr>
          <p:nvPr/>
        </p:nvSpPr>
        <p:spPr bwMode="auto">
          <a:xfrm>
            <a:off x="2133600" y="2362200"/>
            <a:ext cx="304800" cy="0"/>
          </a:xfrm>
          <a:prstGeom prst="line">
            <a:avLst/>
          </a:prstGeom>
          <a:noFill/>
          <a:ln w="12700">
            <a:solidFill>
              <a:schemeClr val="tx1"/>
            </a:solidFill>
            <a:round/>
            <a:headEnd/>
            <a:tailEnd type="triangle" w="med" len="med"/>
          </a:ln>
          <a:effectLst/>
        </p:spPr>
        <p:txBody>
          <a:bodyPr anchor="ctr">
            <a:spAutoFit/>
          </a:bodyPr>
          <a:lstStyle/>
          <a:p>
            <a:endParaRPr lang="de-DE"/>
          </a:p>
        </p:txBody>
      </p:sp>
      <p:sp>
        <p:nvSpPr>
          <p:cNvPr id="50247" name="Line 71"/>
          <p:cNvSpPr>
            <a:spLocks noChangeShapeType="1"/>
          </p:cNvSpPr>
          <p:nvPr/>
        </p:nvSpPr>
        <p:spPr bwMode="auto">
          <a:xfrm flipH="1">
            <a:off x="2743200" y="2362200"/>
            <a:ext cx="1066800" cy="0"/>
          </a:xfrm>
          <a:prstGeom prst="line">
            <a:avLst/>
          </a:prstGeom>
          <a:noFill/>
          <a:ln w="12700">
            <a:solidFill>
              <a:schemeClr val="tx1"/>
            </a:solidFill>
            <a:round/>
            <a:headEnd/>
            <a:tailEnd type="triangle" w="med" len="med"/>
          </a:ln>
          <a:effectLst/>
        </p:spPr>
        <p:txBody>
          <a:bodyPr anchor="ctr">
            <a:spAutoFit/>
          </a:bodyPr>
          <a:lstStyle/>
          <a:p>
            <a:endParaRPr lang="de-DE"/>
          </a:p>
        </p:txBody>
      </p:sp>
      <p:sp>
        <p:nvSpPr>
          <p:cNvPr id="50248" name="Line 72"/>
          <p:cNvSpPr>
            <a:spLocks noChangeShapeType="1"/>
          </p:cNvSpPr>
          <p:nvPr/>
        </p:nvSpPr>
        <p:spPr bwMode="auto">
          <a:xfrm>
            <a:off x="4572000" y="2362200"/>
            <a:ext cx="1219200" cy="0"/>
          </a:xfrm>
          <a:prstGeom prst="line">
            <a:avLst/>
          </a:prstGeom>
          <a:noFill/>
          <a:ln w="12700">
            <a:solidFill>
              <a:schemeClr val="tx1"/>
            </a:solidFill>
            <a:round/>
            <a:headEnd/>
            <a:tailEnd type="triangle" w="med" len="med"/>
          </a:ln>
          <a:effectLst/>
        </p:spPr>
        <p:txBody>
          <a:bodyPr anchor="ctr">
            <a:spAutoFit/>
          </a:bodyPr>
          <a:lstStyle/>
          <a:p>
            <a:endParaRPr lang="de-DE"/>
          </a:p>
        </p:txBody>
      </p:sp>
      <p:sp>
        <p:nvSpPr>
          <p:cNvPr id="50249" name="Line 73"/>
          <p:cNvSpPr>
            <a:spLocks noChangeShapeType="1"/>
          </p:cNvSpPr>
          <p:nvPr/>
        </p:nvSpPr>
        <p:spPr bwMode="auto">
          <a:xfrm flipH="1">
            <a:off x="6172200" y="2362200"/>
            <a:ext cx="609600" cy="0"/>
          </a:xfrm>
          <a:prstGeom prst="line">
            <a:avLst/>
          </a:prstGeom>
          <a:noFill/>
          <a:ln w="12700">
            <a:solidFill>
              <a:schemeClr val="tx1"/>
            </a:solidFill>
            <a:round/>
            <a:headEnd/>
            <a:tailEnd type="triangle" w="med" len="med"/>
          </a:ln>
          <a:effectLst/>
        </p:spPr>
        <p:txBody>
          <a:bodyPr anchor="ctr">
            <a:spAutoFit/>
          </a:bodyPr>
          <a:lstStyle/>
          <a:p>
            <a:endParaRPr lang="de-DE"/>
          </a:p>
        </p:txBody>
      </p:sp>
      <p:sp>
        <p:nvSpPr>
          <p:cNvPr id="50250" name="Textfeld 30"/>
          <p:cNvSpPr txBox="1">
            <a:spLocks noChangeArrowheads="1"/>
          </p:cNvSpPr>
          <p:nvPr/>
        </p:nvSpPr>
        <p:spPr bwMode="auto">
          <a:xfrm>
            <a:off x="0" y="0"/>
            <a:ext cx="2971800" cy="304800"/>
          </a:xfrm>
          <a:prstGeom prst="rect">
            <a:avLst/>
          </a:prstGeom>
          <a:noFill/>
          <a:ln w="9525">
            <a:noFill/>
            <a:miter lim="800000"/>
            <a:headEnd/>
            <a:tailEnd/>
          </a:ln>
        </p:spPr>
        <p:txBody>
          <a:bodyPr>
            <a:spAutoFit/>
          </a:bodyPr>
          <a:lstStyle/>
          <a:p>
            <a:pPr eaLnBrk="1" hangingPunct="1"/>
            <a:r>
              <a:rPr lang="de-DE"/>
              <a:t>ROI-Modell (2)</a:t>
            </a:r>
          </a:p>
        </p:txBody>
      </p:sp>
      <p:sp>
        <p:nvSpPr>
          <p:cNvPr id="50251" name="Line 75"/>
          <p:cNvSpPr>
            <a:spLocks noChangeShapeType="1"/>
          </p:cNvSpPr>
          <p:nvPr/>
        </p:nvSpPr>
        <p:spPr bwMode="auto">
          <a:xfrm>
            <a:off x="3048000" y="1524000"/>
            <a:ext cx="914400" cy="0"/>
          </a:xfrm>
          <a:prstGeom prst="line">
            <a:avLst/>
          </a:prstGeom>
          <a:noFill/>
          <a:ln w="12700">
            <a:solidFill>
              <a:schemeClr val="tx1"/>
            </a:solidFill>
            <a:round/>
            <a:headEnd/>
            <a:tailEnd type="triangle" w="med" len="med"/>
          </a:ln>
          <a:effectLst/>
        </p:spPr>
        <p:txBody>
          <a:bodyPr anchor="ctr">
            <a:spAutoFit/>
          </a:bodyPr>
          <a:lstStyle/>
          <a:p>
            <a:endParaRPr lang="de-DE"/>
          </a:p>
        </p:txBody>
      </p:sp>
      <p:sp>
        <p:nvSpPr>
          <p:cNvPr id="50252" name="Line 76"/>
          <p:cNvSpPr>
            <a:spLocks noChangeShapeType="1"/>
          </p:cNvSpPr>
          <p:nvPr/>
        </p:nvSpPr>
        <p:spPr bwMode="auto">
          <a:xfrm flipH="1">
            <a:off x="4419600" y="1524000"/>
            <a:ext cx="1143000" cy="0"/>
          </a:xfrm>
          <a:prstGeom prst="line">
            <a:avLst/>
          </a:prstGeom>
          <a:noFill/>
          <a:ln w="12700">
            <a:solidFill>
              <a:schemeClr val="tx1"/>
            </a:solidFill>
            <a:round/>
            <a:headEnd/>
            <a:tailEnd type="triangle" w="med" len="med"/>
          </a:ln>
          <a:effectLst/>
        </p:spPr>
        <p:txBody>
          <a:bodyPr anchor="ctr">
            <a:spAutoFit/>
          </a:bodyPr>
          <a:lstStyle/>
          <a:p>
            <a:endParaRPr lang="de-DE"/>
          </a:p>
        </p:txBody>
      </p:sp>
      <p:sp>
        <p:nvSpPr>
          <p:cNvPr id="50253" name="Line 52"/>
          <p:cNvSpPr>
            <a:spLocks noChangeShapeType="1"/>
          </p:cNvSpPr>
          <p:nvPr/>
        </p:nvSpPr>
        <p:spPr bwMode="auto">
          <a:xfrm>
            <a:off x="1219200" y="4876800"/>
            <a:ext cx="0" cy="304800"/>
          </a:xfrm>
          <a:prstGeom prst="line">
            <a:avLst/>
          </a:prstGeom>
          <a:noFill/>
          <a:ln w="28575">
            <a:solidFill>
              <a:srgbClr val="FF0000"/>
            </a:solidFill>
            <a:prstDash val="sysDot"/>
            <a:round/>
            <a:headEnd/>
            <a:tailEnd/>
          </a:ln>
        </p:spPr>
        <p:txBody>
          <a:bodyPr>
            <a:spAutoFit/>
          </a:bodyPr>
          <a:lstStyle/>
          <a:p>
            <a:endParaRPr lang="de-DE"/>
          </a:p>
        </p:txBody>
      </p:sp>
      <p:graphicFrame>
        <p:nvGraphicFramePr>
          <p:cNvPr id="50254" name="Object 91"/>
          <p:cNvGraphicFramePr>
            <a:graphicFrameLocks noChangeAspect="1"/>
          </p:cNvGraphicFramePr>
          <p:nvPr/>
        </p:nvGraphicFramePr>
        <p:xfrm>
          <a:off x="6248400" y="6019800"/>
          <a:ext cx="261938" cy="457200"/>
        </p:xfrm>
        <a:graphic>
          <a:graphicData uri="http://schemas.openxmlformats.org/presentationml/2006/ole">
            <p:oleObj spid="_x0000_s50254" name="Bitmap" r:id="rId4" imgW="485586" imgH="542857" progId="PBrush">
              <p:embed/>
            </p:oleObj>
          </a:graphicData>
        </a:graphic>
      </p:graphicFrame>
      <p:graphicFrame>
        <p:nvGraphicFramePr>
          <p:cNvPr id="50255" name="Object 91"/>
          <p:cNvGraphicFramePr>
            <a:graphicFrameLocks noChangeAspect="1"/>
          </p:cNvGraphicFramePr>
          <p:nvPr/>
        </p:nvGraphicFramePr>
        <p:xfrm>
          <a:off x="1905000" y="4191000"/>
          <a:ext cx="261938" cy="457200"/>
        </p:xfrm>
        <a:graphic>
          <a:graphicData uri="http://schemas.openxmlformats.org/presentationml/2006/ole">
            <p:oleObj spid="_x0000_s50255" name="Bitmap" r:id="rId5" imgW="485586" imgH="542857" progId="PBrush">
              <p:embed/>
            </p:oleObj>
          </a:graphicData>
        </a:graphic>
      </p:graphicFrame>
      <p:graphicFrame>
        <p:nvGraphicFramePr>
          <p:cNvPr id="50256" name="Object 91"/>
          <p:cNvGraphicFramePr>
            <a:graphicFrameLocks noChangeAspect="1"/>
          </p:cNvGraphicFramePr>
          <p:nvPr/>
        </p:nvGraphicFramePr>
        <p:xfrm>
          <a:off x="3733800" y="4114800"/>
          <a:ext cx="261938" cy="457200"/>
        </p:xfrm>
        <a:graphic>
          <a:graphicData uri="http://schemas.openxmlformats.org/presentationml/2006/ole">
            <p:oleObj spid="_x0000_s50256" name="Bitmap" r:id="rId6" imgW="485586" imgH="542857" progId="PBrush">
              <p:embed/>
            </p:oleObj>
          </a:graphicData>
        </a:graphic>
      </p:graphicFrame>
      <p:graphicFrame>
        <p:nvGraphicFramePr>
          <p:cNvPr id="50257" name="Object 91"/>
          <p:cNvGraphicFramePr>
            <a:graphicFrameLocks noChangeAspect="1"/>
          </p:cNvGraphicFramePr>
          <p:nvPr/>
        </p:nvGraphicFramePr>
        <p:xfrm>
          <a:off x="2362200" y="5105400"/>
          <a:ext cx="261938" cy="457200"/>
        </p:xfrm>
        <a:graphic>
          <a:graphicData uri="http://schemas.openxmlformats.org/presentationml/2006/ole">
            <p:oleObj spid="_x0000_s50257" name="Bitmap" r:id="rId7" imgW="485586" imgH="542857" progId="PBrush">
              <p:embed/>
            </p:oleObj>
          </a:graphicData>
        </a:graphic>
      </p:graphicFrame>
      <p:graphicFrame>
        <p:nvGraphicFramePr>
          <p:cNvPr id="50258" name="Object 91"/>
          <p:cNvGraphicFramePr>
            <a:graphicFrameLocks noChangeAspect="1"/>
          </p:cNvGraphicFramePr>
          <p:nvPr/>
        </p:nvGraphicFramePr>
        <p:xfrm>
          <a:off x="5715000" y="5105400"/>
          <a:ext cx="261938" cy="457200"/>
        </p:xfrm>
        <a:graphic>
          <a:graphicData uri="http://schemas.openxmlformats.org/presentationml/2006/ole">
            <p:oleObj spid="_x0000_s50258" name="Bitmap" r:id="rId8" imgW="485586" imgH="542857" progId="PBrush">
              <p:embed/>
            </p:oleObj>
          </a:graphicData>
        </a:graphic>
      </p:graphicFrame>
      <p:graphicFrame>
        <p:nvGraphicFramePr>
          <p:cNvPr id="50259" name="Object 91"/>
          <p:cNvGraphicFramePr>
            <a:graphicFrameLocks noChangeAspect="1"/>
          </p:cNvGraphicFramePr>
          <p:nvPr/>
        </p:nvGraphicFramePr>
        <p:xfrm>
          <a:off x="6705600" y="3810000"/>
          <a:ext cx="261938" cy="457200"/>
        </p:xfrm>
        <a:graphic>
          <a:graphicData uri="http://schemas.openxmlformats.org/presentationml/2006/ole">
            <p:oleObj spid="_x0000_s50259" name="Bitmap" r:id="rId9" imgW="485586" imgH="542857" progId="PBrush">
              <p:embed/>
            </p:oleObj>
          </a:graphicData>
        </a:graphic>
      </p:graphicFrame>
      <p:graphicFrame>
        <p:nvGraphicFramePr>
          <p:cNvPr id="50260" name="Object 91"/>
          <p:cNvGraphicFramePr>
            <a:graphicFrameLocks noChangeAspect="1"/>
          </p:cNvGraphicFramePr>
          <p:nvPr/>
        </p:nvGraphicFramePr>
        <p:xfrm>
          <a:off x="8686800" y="3733800"/>
          <a:ext cx="261938" cy="457200"/>
        </p:xfrm>
        <a:graphic>
          <a:graphicData uri="http://schemas.openxmlformats.org/presentationml/2006/ole">
            <p:oleObj spid="_x0000_s50260" name="Bitmap" r:id="rId10" imgW="485586" imgH="542857" progId="PBrush">
              <p:embed/>
            </p:oleObj>
          </a:graphicData>
        </a:graphic>
      </p:graphicFrame>
      <p:sp>
        <p:nvSpPr>
          <p:cNvPr id="50261"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wipe(left)">
                                      <p:cBhvr>
                                        <p:cTn id="7" dur="500"/>
                                        <p:tgtEl>
                                          <p:spTgt spid="5017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0181"/>
                                        </p:tgtEl>
                                        <p:attrNameLst>
                                          <p:attrName>style.visibility</p:attrName>
                                        </p:attrNameLst>
                                      </p:cBhvr>
                                      <p:to>
                                        <p:strVal val="visible"/>
                                      </p:to>
                                    </p:set>
                                    <p:animEffect transition="in" filter="wipe(left)">
                                      <p:cBhvr>
                                        <p:cTn id="11" dur="500"/>
                                        <p:tgtEl>
                                          <p:spTgt spid="5018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0180"/>
                                        </p:tgtEl>
                                        <p:attrNameLst>
                                          <p:attrName>style.visibility</p:attrName>
                                        </p:attrNameLst>
                                      </p:cBhvr>
                                      <p:to>
                                        <p:strVal val="visible"/>
                                      </p:to>
                                    </p:set>
                                    <p:animEffect transition="in" filter="wipe(left)">
                                      <p:cBhvr>
                                        <p:cTn id="15" dur="500"/>
                                        <p:tgtEl>
                                          <p:spTgt spid="50180"/>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0183"/>
                                        </p:tgtEl>
                                        <p:attrNameLst>
                                          <p:attrName>style.visibility</p:attrName>
                                        </p:attrNameLst>
                                      </p:cBhvr>
                                      <p:to>
                                        <p:strVal val="visible"/>
                                      </p:to>
                                    </p:set>
                                    <p:animEffect transition="in" filter="wipe(down)">
                                      <p:cBhvr>
                                        <p:cTn id="19" dur="500"/>
                                        <p:tgtEl>
                                          <p:spTgt spid="50183"/>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0185"/>
                                        </p:tgtEl>
                                        <p:attrNameLst>
                                          <p:attrName>style.visibility</p:attrName>
                                        </p:attrNameLst>
                                      </p:cBhvr>
                                      <p:to>
                                        <p:strVal val="visible"/>
                                      </p:to>
                                    </p:set>
                                    <p:animEffect transition="in" filter="wipe(down)">
                                      <p:cBhvr>
                                        <p:cTn id="23" dur="500"/>
                                        <p:tgtEl>
                                          <p:spTgt spid="50185"/>
                                        </p:tgtEl>
                                      </p:cBhvr>
                                    </p:animEffect>
                                  </p:childTnLst>
                                </p:cTn>
                              </p:par>
                            </p:childTnLst>
                          </p:cTn>
                        </p:par>
                        <p:par>
                          <p:cTn id="24" fill="hold">
                            <p:stCondLst>
                              <p:cond delay="2500"/>
                            </p:stCondLst>
                            <p:childTnLst>
                              <p:par>
                                <p:cTn id="25" presetID="17" presetClass="entr" presetSubtype="10" fill="hold" grpId="0" nodeType="afterEffect">
                                  <p:stCondLst>
                                    <p:cond delay="0"/>
                                  </p:stCondLst>
                                  <p:childTnLst>
                                    <p:set>
                                      <p:cBhvr>
                                        <p:cTn id="26" dur="1" fill="hold">
                                          <p:stCondLst>
                                            <p:cond delay="0"/>
                                          </p:stCondLst>
                                        </p:cTn>
                                        <p:tgtEl>
                                          <p:spTgt spid="50184"/>
                                        </p:tgtEl>
                                        <p:attrNameLst>
                                          <p:attrName>style.visibility</p:attrName>
                                        </p:attrNameLst>
                                      </p:cBhvr>
                                      <p:to>
                                        <p:strVal val="visible"/>
                                      </p:to>
                                    </p:set>
                                    <p:anim calcmode="lin" valueType="num">
                                      <p:cBhvr>
                                        <p:cTn id="27" dur="500" fill="hold"/>
                                        <p:tgtEl>
                                          <p:spTgt spid="50184"/>
                                        </p:tgtEl>
                                        <p:attrNameLst>
                                          <p:attrName>ppt_w</p:attrName>
                                        </p:attrNameLst>
                                      </p:cBhvr>
                                      <p:tavLst>
                                        <p:tav tm="0">
                                          <p:val>
                                            <p:fltVal val="0"/>
                                          </p:val>
                                        </p:tav>
                                        <p:tav tm="100000">
                                          <p:val>
                                            <p:strVal val="#ppt_w"/>
                                          </p:val>
                                        </p:tav>
                                      </p:tavLst>
                                    </p:anim>
                                    <p:anim calcmode="lin" valueType="num">
                                      <p:cBhvr>
                                        <p:cTn id="28" dur="500" fill="hold"/>
                                        <p:tgtEl>
                                          <p:spTgt spid="50184"/>
                                        </p:tgtEl>
                                        <p:attrNameLst>
                                          <p:attrName>ppt_h</p:attrName>
                                        </p:attrNameLst>
                                      </p:cBhvr>
                                      <p:tavLst>
                                        <p:tav tm="0">
                                          <p:val>
                                            <p:strVal val="#ppt_h"/>
                                          </p:val>
                                        </p:tav>
                                        <p:tav tm="100000">
                                          <p:val>
                                            <p:strVal val="#ppt_h"/>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50251"/>
                                        </p:tgtEl>
                                        <p:attrNameLst>
                                          <p:attrName>style.visibility</p:attrName>
                                        </p:attrNameLst>
                                      </p:cBhvr>
                                      <p:to>
                                        <p:strVal val="visible"/>
                                      </p:to>
                                    </p:set>
                                    <p:animEffect transition="in" filter="wipe(left)">
                                      <p:cBhvr>
                                        <p:cTn id="32" dur="500"/>
                                        <p:tgtEl>
                                          <p:spTgt spid="50251"/>
                                        </p:tgtEl>
                                      </p:cBhvr>
                                    </p:animEffect>
                                  </p:childTnLst>
                                </p:cTn>
                              </p:par>
                            </p:childTnLst>
                          </p:cTn>
                        </p:par>
                        <p:par>
                          <p:cTn id="33" fill="hold">
                            <p:stCondLst>
                              <p:cond delay="3500"/>
                            </p:stCondLst>
                            <p:childTnLst>
                              <p:par>
                                <p:cTn id="34" presetID="22" presetClass="entr" presetSubtype="2" fill="hold" grpId="0" nodeType="afterEffect">
                                  <p:stCondLst>
                                    <p:cond delay="0"/>
                                  </p:stCondLst>
                                  <p:childTnLst>
                                    <p:set>
                                      <p:cBhvr>
                                        <p:cTn id="35" dur="1" fill="hold">
                                          <p:stCondLst>
                                            <p:cond delay="0"/>
                                          </p:stCondLst>
                                        </p:cTn>
                                        <p:tgtEl>
                                          <p:spTgt spid="50252"/>
                                        </p:tgtEl>
                                        <p:attrNameLst>
                                          <p:attrName>style.visibility</p:attrName>
                                        </p:attrNameLst>
                                      </p:cBhvr>
                                      <p:to>
                                        <p:strVal val="visible"/>
                                      </p:to>
                                    </p:set>
                                    <p:animEffect transition="in" filter="wipe(right)">
                                      <p:cBhvr>
                                        <p:cTn id="36" dur="500"/>
                                        <p:tgtEl>
                                          <p:spTgt spid="50252"/>
                                        </p:tgtEl>
                                      </p:cBhvr>
                                    </p:animEffect>
                                  </p:childTnLst>
                                </p:cTn>
                              </p:par>
                            </p:childTnLst>
                          </p:cTn>
                        </p:par>
                        <p:par>
                          <p:cTn id="37" fill="hold">
                            <p:stCondLst>
                              <p:cond delay="4000"/>
                            </p:stCondLst>
                            <p:childTnLst>
                              <p:par>
                                <p:cTn id="38" presetID="22" presetClass="entr" presetSubtype="1" fill="hold" grpId="0" nodeType="afterEffect">
                                  <p:stCondLst>
                                    <p:cond delay="0"/>
                                  </p:stCondLst>
                                  <p:childTnLst>
                                    <p:set>
                                      <p:cBhvr>
                                        <p:cTn id="39" dur="1" fill="hold">
                                          <p:stCondLst>
                                            <p:cond delay="0"/>
                                          </p:stCondLst>
                                        </p:cTn>
                                        <p:tgtEl>
                                          <p:spTgt spid="50182"/>
                                        </p:tgtEl>
                                        <p:attrNameLst>
                                          <p:attrName>style.visibility</p:attrName>
                                        </p:attrNameLst>
                                      </p:cBhvr>
                                      <p:to>
                                        <p:strVal val="visible"/>
                                      </p:to>
                                    </p:set>
                                    <p:animEffect transition="in" filter="wipe(up)">
                                      <p:cBhvr>
                                        <p:cTn id="40" dur="500"/>
                                        <p:tgtEl>
                                          <p:spTgt spid="50182"/>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50186"/>
                                        </p:tgtEl>
                                        <p:attrNameLst>
                                          <p:attrName>style.visibility</p:attrName>
                                        </p:attrNameLst>
                                      </p:cBhvr>
                                      <p:to>
                                        <p:strVal val="visible"/>
                                      </p:to>
                                    </p:set>
                                    <p:animEffect transition="in" filter="wipe(down)">
                                      <p:cBhvr>
                                        <p:cTn id="44" dur="500"/>
                                        <p:tgtEl>
                                          <p:spTgt spid="5018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50187"/>
                                        </p:tgtEl>
                                        <p:attrNameLst>
                                          <p:attrName>style.visibility</p:attrName>
                                        </p:attrNameLst>
                                      </p:cBhvr>
                                      <p:to>
                                        <p:strVal val="visible"/>
                                      </p:to>
                                    </p:set>
                                    <p:animEffect transition="in" filter="wipe(left)">
                                      <p:cBhvr>
                                        <p:cTn id="49" dur="500"/>
                                        <p:tgtEl>
                                          <p:spTgt spid="50187"/>
                                        </p:tgtEl>
                                      </p:cBhvr>
                                    </p:animEffect>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50188"/>
                                        </p:tgtEl>
                                        <p:attrNameLst>
                                          <p:attrName>style.visibility</p:attrName>
                                        </p:attrNameLst>
                                      </p:cBhvr>
                                      <p:to>
                                        <p:strVal val="visible"/>
                                      </p:to>
                                    </p:set>
                                    <p:animEffect transition="in" filter="wipe(left)">
                                      <p:cBhvr>
                                        <p:cTn id="53" dur="500"/>
                                        <p:tgtEl>
                                          <p:spTgt spid="50188"/>
                                        </p:tgtEl>
                                      </p:cBhvr>
                                    </p:animEffect>
                                  </p:childTnLst>
                                </p:cTn>
                              </p:par>
                            </p:childTnLst>
                          </p:cTn>
                        </p:par>
                        <p:par>
                          <p:cTn id="54" fill="hold">
                            <p:stCondLst>
                              <p:cond delay="1000"/>
                            </p:stCondLst>
                            <p:childTnLst>
                              <p:par>
                                <p:cTn id="55" presetID="22" presetClass="entr" presetSubtype="4" fill="hold" grpId="0" nodeType="afterEffect">
                                  <p:stCondLst>
                                    <p:cond delay="0"/>
                                  </p:stCondLst>
                                  <p:childTnLst>
                                    <p:set>
                                      <p:cBhvr>
                                        <p:cTn id="56" dur="1" fill="hold">
                                          <p:stCondLst>
                                            <p:cond delay="0"/>
                                          </p:stCondLst>
                                        </p:cTn>
                                        <p:tgtEl>
                                          <p:spTgt spid="50192"/>
                                        </p:tgtEl>
                                        <p:attrNameLst>
                                          <p:attrName>style.visibility</p:attrName>
                                        </p:attrNameLst>
                                      </p:cBhvr>
                                      <p:to>
                                        <p:strVal val="visible"/>
                                      </p:to>
                                    </p:set>
                                    <p:animEffect transition="in" filter="wipe(down)">
                                      <p:cBhvr>
                                        <p:cTn id="57" dur="500"/>
                                        <p:tgtEl>
                                          <p:spTgt spid="50192"/>
                                        </p:tgtEl>
                                      </p:cBhvr>
                                    </p:animEffect>
                                  </p:childTnLst>
                                </p:cTn>
                              </p:par>
                            </p:childTnLst>
                          </p:cTn>
                        </p:par>
                        <p:par>
                          <p:cTn id="58" fill="hold">
                            <p:stCondLst>
                              <p:cond delay="1500"/>
                            </p:stCondLst>
                            <p:childTnLst>
                              <p:par>
                                <p:cTn id="59" presetID="22" presetClass="entr" presetSubtype="4" fill="hold" grpId="0" nodeType="afterEffect">
                                  <p:stCondLst>
                                    <p:cond delay="0"/>
                                  </p:stCondLst>
                                  <p:childTnLst>
                                    <p:set>
                                      <p:cBhvr>
                                        <p:cTn id="60" dur="1" fill="hold">
                                          <p:stCondLst>
                                            <p:cond delay="0"/>
                                          </p:stCondLst>
                                        </p:cTn>
                                        <p:tgtEl>
                                          <p:spTgt spid="50194"/>
                                        </p:tgtEl>
                                        <p:attrNameLst>
                                          <p:attrName>style.visibility</p:attrName>
                                        </p:attrNameLst>
                                      </p:cBhvr>
                                      <p:to>
                                        <p:strVal val="visible"/>
                                      </p:to>
                                    </p:set>
                                    <p:animEffect transition="in" filter="wipe(down)">
                                      <p:cBhvr>
                                        <p:cTn id="61" dur="500"/>
                                        <p:tgtEl>
                                          <p:spTgt spid="50194"/>
                                        </p:tgtEl>
                                      </p:cBhvr>
                                    </p:animEffect>
                                  </p:childTnLst>
                                </p:cTn>
                              </p:par>
                            </p:childTnLst>
                          </p:cTn>
                        </p:par>
                        <p:par>
                          <p:cTn id="62" fill="hold">
                            <p:stCondLst>
                              <p:cond delay="2000"/>
                            </p:stCondLst>
                            <p:childTnLst>
                              <p:par>
                                <p:cTn id="63" presetID="17" presetClass="entr" presetSubtype="10" fill="hold" grpId="0" nodeType="afterEffect">
                                  <p:stCondLst>
                                    <p:cond delay="0"/>
                                  </p:stCondLst>
                                  <p:childTnLst>
                                    <p:set>
                                      <p:cBhvr>
                                        <p:cTn id="64" dur="1" fill="hold">
                                          <p:stCondLst>
                                            <p:cond delay="0"/>
                                          </p:stCondLst>
                                        </p:cTn>
                                        <p:tgtEl>
                                          <p:spTgt spid="50193"/>
                                        </p:tgtEl>
                                        <p:attrNameLst>
                                          <p:attrName>style.visibility</p:attrName>
                                        </p:attrNameLst>
                                      </p:cBhvr>
                                      <p:to>
                                        <p:strVal val="visible"/>
                                      </p:to>
                                    </p:set>
                                    <p:anim calcmode="lin" valueType="num">
                                      <p:cBhvr>
                                        <p:cTn id="65" dur="500" fill="hold"/>
                                        <p:tgtEl>
                                          <p:spTgt spid="50193"/>
                                        </p:tgtEl>
                                        <p:attrNameLst>
                                          <p:attrName>ppt_w</p:attrName>
                                        </p:attrNameLst>
                                      </p:cBhvr>
                                      <p:tavLst>
                                        <p:tav tm="0">
                                          <p:val>
                                            <p:fltVal val="0"/>
                                          </p:val>
                                        </p:tav>
                                        <p:tav tm="100000">
                                          <p:val>
                                            <p:strVal val="#ppt_w"/>
                                          </p:val>
                                        </p:tav>
                                      </p:tavLst>
                                    </p:anim>
                                    <p:anim calcmode="lin" valueType="num">
                                      <p:cBhvr>
                                        <p:cTn id="66" dur="500" fill="hold"/>
                                        <p:tgtEl>
                                          <p:spTgt spid="50193"/>
                                        </p:tgtEl>
                                        <p:attrNameLst>
                                          <p:attrName>ppt_h</p:attrName>
                                        </p:attrNameLst>
                                      </p:cBhvr>
                                      <p:tavLst>
                                        <p:tav tm="0">
                                          <p:val>
                                            <p:strVal val="#ppt_h"/>
                                          </p:val>
                                        </p:tav>
                                        <p:tav tm="100000">
                                          <p:val>
                                            <p:strVal val="#ppt_h"/>
                                          </p:val>
                                        </p:tav>
                                      </p:tavLst>
                                    </p:anim>
                                  </p:childTnLst>
                                </p:cTn>
                              </p:par>
                            </p:childTnLst>
                          </p:cTn>
                        </p:par>
                        <p:par>
                          <p:cTn id="67" fill="hold">
                            <p:stCondLst>
                              <p:cond delay="2500"/>
                            </p:stCondLst>
                            <p:childTnLst>
                              <p:par>
                                <p:cTn id="68" presetID="22" presetClass="entr" presetSubtype="8" fill="hold" grpId="0" nodeType="afterEffect">
                                  <p:stCondLst>
                                    <p:cond delay="0"/>
                                  </p:stCondLst>
                                  <p:childTnLst>
                                    <p:set>
                                      <p:cBhvr>
                                        <p:cTn id="69" dur="1" fill="hold">
                                          <p:stCondLst>
                                            <p:cond delay="0"/>
                                          </p:stCondLst>
                                        </p:cTn>
                                        <p:tgtEl>
                                          <p:spTgt spid="50246"/>
                                        </p:tgtEl>
                                        <p:attrNameLst>
                                          <p:attrName>style.visibility</p:attrName>
                                        </p:attrNameLst>
                                      </p:cBhvr>
                                      <p:to>
                                        <p:strVal val="visible"/>
                                      </p:to>
                                    </p:set>
                                    <p:animEffect transition="in" filter="wipe(left)">
                                      <p:cBhvr>
                                        <p:cTn id="70" dur="500"/>
                                        <p:tgtEl>
                                          <p:spTgt spid="50246"/>
                                        </p:tgtEl>
                                      </p:cBhvr>
                                    </p:animEffect>
                                  </p:childTnLst>
                                </p:cTn>
                              </p:par>
                            </p:childTnLst>
                          </p:cTn>
                        </p:par>
                        <p:par>
                          <p:cTn id="71" fill="hold">
                            <p:stCondLst>
                              <p:cond delay="3000"/>
                            </p:stCondLst>
                            <p:childTnLst>
                              <p:par>
                                <p:cTn id="72" presetID="22" presetClass="entr" presetSubtype="2" fill="hold" grpId="0" nodeType="afterEffect">
                                  <p:stCondLst>
                                    <p:cond delay="0"/>
                                  </p:stCondLst>
                                  <p:childTnLst>
                                    <p:set>
                                      <p:cBhvr>
                                        <p:cTn id="73" dur="1" fill="hold">
                                          <p:stCondLst>
                                            <p:cond delay="0"/>
                                          </p:stCondLst>
                                        </p:cTn>
                                        <p:tgtEl>
                                          <p:spTgt spid="50247"/>
                                        </p:tgtEl>
                                        <p:attrNameLst>
                                          <p:attrName>style.visibility</p:attrName>
                                        </p:attrNameLst>
                                      </p:cBhvr>
                                      <p:to>
                                        <p:strVal val="visible"/>
                                      </p:to>
                                    </p:set>
                                    <p:animEffect transition="in" filter="wipe(right)">
                                      <p:cBhvr>
                                        <p:cTn id="74" dur="500"/>
                                        <p:tgtEl>
                                          <p:spTgt spid="50247"/>
                                        </p:tgtEl>
                                      </p:cBhvr>
                                    </p:animEffect>
                                  </p:childTnLst>
                                </p:cTn>
                              </p:par>
                            </p:childTnLst>
                          </p:cTn>
                        </p:par>
                        <p:par>
                          <p:cTn id="75" fill="hold">
                            <p:stCondLst>
                              <p:cond delay="3500"/>
                            </p:stCondLst>
                            <p:childTnLst>
                              <p:par>
                                <p:cTn id="76" presetID="22" presetClass="entr" presetSubtype="1" fill="hold" grpId="0" nodeType="afterEffect">
                                  <p:stCondLst>
                                    <p:cond delay="0"/>
                                  </p:stCondLst>
                                  <p:childTnLst>
                                    <p:set>
                                      <p:cBhvr>
                                        <p:cTn id="77" dur="1" fill="hold">
                                          <p:stCondLst>
                                            <p:cond delay="0"/>
                                          </p:stCondLst>
                                        </p:cTn>
                                        <p:tgtEl>
                                          <p:spTgt spid="50189"/>
                                        </p:tgtEl>
                                        <p:attrNameLst>
                                          <p:attrName>style.visibility</p:attrName>
                                        </p:attrNameLst>
                                      </p:cBhvr>
                                      <p:to>
                                        <p:strVal val="visible"/>
                                      </p:to>
                                    </p:set>
                                    <p:animEffect transition="in" filter="wipe(up)">
                                      <p:cBhvr>
                                        <p:cTn id="78" dur="500"/>
                                        <p:tgtEl>
                                          <p:spTgt spid="50189"/>
                                        </p:tgtEl>
                                      </p:cBhvr>
                                    </p:animEffect>
                                  </p:childTnLst>
                                </p:cTn>
                              </p:par>
                            </p:childTnLst>
                          </p:cTn>
                        </p:par>
                        <p:par>
                          <p:cTn id="79" fill="hold">
                            <p:stCondLst>
                              <p:cond delay="4000"/>
                            </p:stCondLst>
                            <p:childTnLst>
                              <p:par>
                                <p:cTn id="80" presetID="22" presetClass="entr" presetSubtype="4" fill="hold" grpId="0" nodeType="afterEffect">
                                  <p:stCondLst>
                                    <p:cond delay="0"/>
                                  </p:stCondLst>
                                  <p:childTnLst>
                                    <p:set>
                                      <p:cBhvr>
                                        <p:cTn id="81" dur="1" fill="hold">
                                          <p:stCondLst>
                                            <p:cond delay="0"/>
                                          </p:stCondLst>
                                        </p:cTn>
                                        <p:tgtEl>
                                          <p:spTgt spid="50195"/>
                                        </p:tgtEl>
                                        <p:attrNameLst>
                                          <p:attrName>style.visibility</p:attrName>
                                        </p:attrNameLst>
                                      </p:cBhvr>
                                      <p:to>
                                        <p:strVal val="visible"/>
                                      </p:to>
                                    </p:set>
                                    <p:animEffect transition="in" filter="wipe(down)">
                                      <p:cBhvr>
                                        <p:cTn id="82" dur="500"/>
                                        <p:tgtEl>
                                          <p:spTgt spid="50195"/>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50190"/>
                                        </p:tgtEl>
                                        <p:attrNameLst>
                                          <p:attrName>style.visibility</p:attrName>
                                        </p:attrNameLst>
                                      </p:cBhvr>
                                      <p:to>
                                        <p:strVal val="visible"/>
                                      </p:to>
                                    </p:set>
                                    <p:animEffect transition="in" filter="wipe(left)">
                                      <p:cBhvr>
                                        <p:cTn id="87" dur="500"/>
                                        <p:tgtEl>
                                          <p:spTgt spid="50190"/>
                                        </p:tgtEl>
                                      </p:cBhvr>
                                    </p:animEffect>
                                  </p:childTnLst>
                                </p:cTn>
                              </p:par>
                            </p:childTnLst>
                          </p:cTn>
                        </p:par>
                        <p:par>
                          <p:cTn id="88" fill="hold">
                            <p:stCondLst>
                              <p:cond delay="500"/>
                            </p:stCondLst>
                            <p:childTnLst>
                              <p:par>
                                <p:cTn id="89" presetID="22" presetClass="entr" presetSubtype="4" fill="hold" grpId="0" nodeType="afterEffect">
                                  <p:stCondLst>
                                    <p:cond delay="0"/>
                                  </p:stCondLst>
                                  <p:childTnLst>
                                    <p:set>
                                      <p:cBhvr>
                                        <p:cTn id="90" dur="1" fill="hold">
                                          <p:stCondLst>
                                            <p:cond delay="0"/>
                                          </p:stCondLst>
                                        </p:cTn>
                                        <p:tgtEl>
                                          <p:spTgt spid="50196"/>
                                        </p:tgtEl>
                                        <p:attrNameLst>
                                          <p:attrName>style.visibility</p:attrName>
                                        </p:attrNameLst>
                                      </p:cBhvr>
                                      <p:to>
                                        <p:strVal val="visible"/>
                                      </p:to>
                                    </p:set>
                                    <p:animEffect transition="in" filter="wipe(down)">
                                      <p:cBhvr>
                                        <p:cTn id="91" dur="500"/>
                                        <p:tgtEl>
                                          <p:spTgt spid="50196"/>
                                        </p:tgtEl>
                                      </p:cBhvr>
                                    </p:animEffect>
                                  </p:childTnLst>
                                </p:cTn>
                              </p:par>
                            </p:childTnLst>
                          </p:cTn>
                        </p:par>
                        <p:par>
                          <p:cTn id="92" fill="hold">
                            <p:stCondLst>
                              <p:cond delay="1000"/>
                            </p:stCondLst>
                            <p:childTnLst>
                              <p:par>
                                <p:cTn id="93" presetID="22" presetClass="entr" presetSubtype="4" fill="hold" grpId="0" nodeType="afterEffect">
                                  <p:stCondLst>
                                    <p:cond delay="0"/>
                                  </p:stCondLst>
                                  <p:childTnLst>
                                    <p:set>
                                      <p:cBhvr>
                                        <p:cTn id="94" dur="1" fill="hold">
                                          <p:stCondLst>
                                            <p:cond delay="0"/>
                                          </p:stCondLst>
                                        </p:cTn>
                                        <p:tgtEl>
                                          <p:spTgt spid="50198"/>
                                        </p:tgtEl>
                                        <p:attrNameLst>
                                          <p:attrName>style.visibility</p:attrName>
                                        </p:attrNameLst>
                                      </p:cBhvr>
                                      <p:to>
                                        <p:strVal val="visible"/>
                                      </p:to>
                                    </p:set>
                                    <p:animEffect transition="in" filter="wipe(down)">
                                      <p:cBhvr>
                                        <p:cTn id="95" dur="500"/>
                                        <p:tgtEl>
                                          <p:spTgt spid="50198"/>
                                        </p:tgtEl>
                                      </p:cBhvr>
                                    </p:animEffect>
                                  </p:childTnLst>
                                </p:cTn>
                              </p:par>
                            </p:childTnLst>
                          </p:cTn>
                        </p:par>
                        <p:par>
                          <p:cTn id="96" fill="hold">
                            <p:stCondLst>
                              <p:cond delay="1500"/>
                            </p:stCondLst>
                            <p:childTnLst>
                              <p:par>
                                <p:cTn id="97" presetID="17" presetClass="entr" presetSubtype="10" fill="hold" grpId="0" nodeType="afterEffect">
                                  <p:stCondLst>
                                    <p:cond delay="0"/>
                                  </p:stCondLst>
                                  <p:childTnLst>
                                    <p:set>
                                      <p:cBhvr>
                                        <p:cTn id="98" dur="1" fill="hold">
                                          <p:stCondLst>
                                            <p:cond delay="0"/>
                                          </p:stCondLst>
                                        </p:cTn>
                                        <p:tgtEl>
                                          <p:spTgt spid="50197"/>
                                        </p:tgtEl>
                                        <p:attrNameLst>
                                          <p:attrName>style.visibility</p:attrName>
                                        </p:attrNameLst>
                                      </p:cBhvr>
                                      <p:to>
                                        <p:strVal val="visible"/>
                                      </p:to>
                                    </p:set>
                                    <p:anim calcmode="lin" valueType="num">
                                      <p:cBhvr>
                                        <p:cTn id="99" dur="500" fill="hold"/>
                                        <p:tgtEl>
                                          <p:spTgt spid="50197"/>
                                        </p:tgtEl>
                                        <p:attrNameLst>
                                          <p:attrName>ppt_w</p:attrName>
                                        </p:attrNameLst>
                                      </p:cBhvr>
                                      <p:tavLst>
                                        <p:tav tm="0">
                                          <p:val>
                                            <p:fltVal val="0"/>
                                          </p:val>
                                        </p:tav>
                                        <p:tav tm="100000">
                                          <p:val>
                                            <p:strVal val="#ppt_w"/>
                                          </p:val>
                                        </p:tav>
                                      </p:tavLst>
                                    </p:anim>
                                    <p:anim calcmode="lin" valueType="num">
                                      <p:cBhvr>
                                        <p:cTn id="100" dur="500" fill="hold"/>
                                        <p:tgtEl>
                                          <p:spTgt spid="50197"/>
                                        </p:tgtEl>
                                        <p:attrNameLst>
                                          <p:attrName>ppt_h</p:attrName>
                                        </p:attrNameLst>
                                      </p:cBhvr>
                                      <p:tavLst>
                                        <p:tav tm="0">
                                          <p:val>
                                            <p:strVal val="#ppt_h"/>
                                          </p:val>
                                        </p:tav>
                                        <p:tav tm="100000">
                                          <p:val>
                                            <p:strVal val="#ppt_h"/>
                                          </p:val>
                                        </p:tav>
                                      </p:tavLst>
                                    </p:anim>
                                  </p:childTnLst>
                                </p:cTn>
                              </p:par>
                            </p:childTnLst>
                          </p:cTn>
                        </p:par>
                        <p:par>
                          <p:cTn id="101" fill="hold">
                            <p:stCondLst>
                              <p:cond delay="2000"/>
                            </p:stCondLst>
                            <p:childTnLst>
                              <p:par>
                                <p:cTn id="102" presetID="22" presetClass="entr" presetSubtype="8" fill="hold" grpId="0" nodeType="afterEffect">
                                  <p:stCondLst>
                                    <p:cond delay="0"/>
                                  </p:stCondLst>
                                  <p:childTnLst>
                                    <p:set>
                                      <p:cBhvr>
                                        <p:cTn id="103" dur="1" fill="hold">
                                          <p:stCondLst>
                                            <p:cond delay="0"/>
                                          </p:stCondLst>
                                        </p:cTn>
                                        <p:tgtEl>
                                          <p:spTgt spid="50248"/>
                                        </p:tgtEl>
                                        <p:attrNameLst>
                                          <p:attrName>style.visibility</p:attrName>
                                        </p:attrNameLst>
                                      </p:cBhvr>
                                      <p:to>
                                        <p:strVal val="visible"/>
                                      </p:to>
                                    </p:set>
                                    <p:animEffect transition="in" filter="wipe(left)">
                                      <p:cBhvr>
                                        <p:cTn id="104" dur="500"/>
                                        <p:tgtEl>
                                          <p:spTgt spid="50248"/>
                                        </p:tgtEl>
                                      </p:cBhvr>
                                    </p:animEffect>
                                  </p:childTnLst>
                                </p:cTn>
                              </p:par>
                            </p:childTnLst>
                          </p:cTn>
                        </p:par>
                        <p:par>
                          <p:cTn id="105" fill="hold">
                            <p:stCondLst>
                              <p:cond delay="2500"/>
                            </p:stCondLst>
                            <p:childTnLst>
                              <p:par>
                                <p:cTn id="106" presetID="22" presetClass="entr" presetSubtype="2" fill="hold" grpId="0" nodeType="afterEffect">
                                  <p:stCondLst>
                                    <p:cond delay="0"/>
                                  </p:stCondLst>
                                  <p:childTnLst>
                                    <p:set>
                                      <p:cBhvr>
                                        <p:cTn id="107" dur="1" fill="hold">
                                          <p:stCondLst>
                                            <p:cond delay="0"/>
                                          </p:stCondLst>
                                        </p:cTn>
                                        <p:tgtEl>
                                          <p:spTgt spid="50249"/>
                                        </p:tgtEl>
                                        <p:attrNameLst>
                                          <p:attrName>style.visibility</p:attrName>
                                        </p:attrNameLst>
                                      </p:cBhvr>
                                      <p:to>
                                        <p:strVal val="visible"/>
                                      </p:to>
                                    </p:set>
                                    <p:animEffect transition="in" filter="wipe(right)">
                                      <p:cBhvr>
                                        <p:cTn id="108" dur="500"/>
                                        <p:tgtEl>
                                          <p:spTgt spid="50249"/>
                                        </p:tgtEl>
                                      </p:cBhvr>
                                    </p:animEffect>
                                  </p:childTnLst>
                                </p:cTn>
                              </p:par>
                            </p:childTnLst>
                          </p:cTn>
                        </p:par>
                        <p:par>
                          <p:cTn id="109" fill="hold">
                            <p:stCondLst>
                              <p:cond delay="3000"/>
                            </p:stCondLst>
                            <p:childTnLst>
                              <p:par>
                                <p:cTn id="110" presetID="22" presetClass="entr" presetSubtype="1" fill="hold" grpId="0" nodeType="afterEffect">
                                  <p:stCondLst>
                                    <p:cond delay="0"/>
                                  </p:stCondLst>
                                  <p:childTnLst>
                                    <p:set>
                                      <p:cBhvr>
                                        <p:cTn id="111" dur="1" fill="hold">
                                          <p:stCondLst>
                                            <p:cond delay="0"/>
                                          </p:stCondLst>
                                        </p:cTn>
                                        <p:tgtEl>
                                          <p:spTgt spid="50191"/>
                                        </p:tgtEl>
                                        <p:attrNameLst>
                                          <p:attrName>style.visibility</p:attrName>
                                        </p:attrNameLst>
                                      </p:cBhvr>
                                      <p:to>
                                        <p:strVal val="visible"/>
                                      </p:to>
                                    </p:set>
                                    <p:animEffect transition="in" filter="wipe(up)">
                                      <p:cBhvr>
                                        <p:cTn id="112" dur="500"/>
                                        <p:tgtEl>
                                          <p:spTgt spid="50191"/>
                                        </p:tgtEl>
                                      </p:cBhvr>
                                    </p:animEffect>
                                  </p:childTnLst>
                                </p:cTn>
                              </p:par>
                            </p:childTnLst>
                          </p:cTn>
                        </p:par>
                        <p:par>
                          <p:cTn id="113" fill="hold">
                            <p:stCondLst>
                              <p:cond delay="3500"/>
                            </p:stCondLst>
                            <p:childTnLst>
                              <p:par>
                                <p:cTn id="114" presetID="22" presetClass="entr" presetSubtype="4" fill="hold" grpId="0" nodeType="afterEffect">
                                  <p:stCondLst>
                                    <p:cond delay="0"/>
                                  </p:stCondLst>
                                  <p:childTnLst>
                                    <p:set>
                                      <p:cBhvr>
                                        <p:cTn id="115" dur="1" fill="hold">
                                          <p:stCondLst>
                                            <p:cond delay="0"/>
                                          </p:stCondLst>
                                        </p:cTn>
                                        <p:tgtEl>
                                          <p:spTgt spid="50199"/>
                                        </p:tgtEl>
                                        <p:attrNameLst>
                                          <p:attrName>style.visibility</p:attrName>
                                        </p:attrNameLst>
                                      </p:cBhvr>
                                      <p:to>
                                        <p:strVal val="visible"/>
                                      </p:to>
                                    </p:set>
                                    <p:animEffect transition="in" filter="wipe(down)">
                                      <p:cBhvr>
                                        <p:cTn id="116" dur="500"/>
                                        <p:tgtEl>
                                          <p:spTgt spid="50199"/>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grpId="0" nodeType="clickEffect">
                                  <p:stCondLst>
                                    <p:cond delay="0"/>
                                  </p:stCondLst>
                                  <p:childTnLst>
                                    <p:set>
                                      <p:cBhvr>
                                        <p:cTn id="120" dur="1" fill="hold">
                                          <p:stCondLst>
                                            <p:cond delay="0"/>
                                          </p:stCondLst>
                                        </p:cTn>
                                        <p:tgtEl>
                                          <p:spTgt spid="50200"/>
                                        </p:tgtEl>
                                        <p:attrNameLst>
                                          <p:attrName>style.visibility</p:attrName>
                                        </p:attrNameLst>
                                      </p:cBhvr>
                                      <p:to>
                                        <p:strVal val="visible"/>
                                      </p:to>
                                    </p:set>
                                    <p:animEffect transition="in" filter="wipe(left)">
                                      <p:cBhvr>
                                        <p:cTn id="121" dur="500"/>
                                        <p:tgtEl>
                                          <p:spTgt spid="50200"/>
                                        </p:tgtEl>
                                      </p:cBhvr>
                                    </p:animEffect>
                                  </p:childTnLst>
                                </p:cTn>
                              </p:par>
                            </p:childTnLst>
                          </p:cTn>
                        </p:par>
                        <p:par>
                          <p:cTn id="122" fill="hold">
                            <p:stCondLst>
                              <p:cond delay="500"/>
                            </p:stCondLst>
                            <p:childTnLst>
                              <p:par>
                                <p:cTn id="123" presetID="22" presetClass="entr" presetSubtype="8" fill="hold" grpId="0" nodeType="afterEffect">
                                  <p:stCondLst>
                                    <p:cond delay="0"/>
                                  </p:stCondLst>
                                  <p:childTnLst>
                                    <p:set>
                                      <p:cBhvr>
                                        <p:cTn id="124" dur="1" fill="hold">
                                          <p:stCondLst>
                                            <p:cond delay="0"/>
                                          </p:stCondLst>
                                        </p:cTn>
                                        <p:tgtEl>
                                          <p:spTgt spid="50201"/>
                                        </p:tgtEl>
                                        <p:attrNameLst>
                                          <p:attrName>style.visibility</p:attrName>
                                        </p:attrNameLst>
                                      </p:cBhvr>
                                      <p:to>
                                        <p:strVal val="visible"/>
                                      </p:to>
                                    </p:set>
                                    <p:animEffect transition="in" filter="wipe(left)">
                                      <p:cBhvr>
                                        <p:cTn id="125" dur="500"/>
                                        <p:tgtEl>
                                          <p:spTgt spid="50201"/>
                                        </p:tgtEl>
                                      </p:cBhvr>
                                    </p:animEffect>
                                  </p:childTnLst>
                                </p:cTn>
                              </p:par>
                            </p:childTnLst>
                          </p:cTn>
                        </p:par>
                        <p:par>
                          <p:cTn id="126" fill="hold">
                            <p:stCondLst>
                              <p:cond delay="1000"/>
                            </p:stCondLst>
                            <p:childTnLst>
                              <p:par>
                                <p:cTn id="127" presetID="22" presetClass="entr" presetSubtype="4" fill="hold" grpId="0" nodeType="afterEffect">
                                  <p:stCondLst>
                                    <p:cond delay="0"/>
                                  </p:stCondLst>
                                  <p:childTnLst>
                                    <p:set>
                                      <p:cBhvr>
                                        <p:cTn id="128" dur="1" fill="hold">
                                          <p:stCondLst>
                                            <p:cond delay="0"/>
                                          </p:stCondLst>
                                        </p:cTn>
                                        <p:tgtEl>
                                          <p:spTgt spid="50203"/>
                                        </p:tgtEl>
                                        <p:attrNameLst>
                                          <p:attrName>style.visibility</p:attrName>
                                        </p:attrNameLst>
                                      </p:cBhvr>
                                      <p:to>
                                        <p:strVal val="visible"/>
                                      </p:to>
                                    </p:set>
                                    <p:animEffect transition="in" filter="wipe(down)">
                                      <p:cBhvr>
                                        <p:cTn id="129" dur="500"/>
                                        <p:tgtEl>
                                          <p:spTgt spid="50203"/>
                                        </p:tgtEl>
                                      </p:cBhvr>
                                    </p:animEffect>
                                  </p:childTnLst>
                                </p:cTn>
                              </p:par>
                            </p:childTnLst>
                          </p:cTn>
                        </p:par>
                        <p:par>
                          <p:cTn id="130" fill="hold">
                            <p:stCondLst>
                              <p:cond delay="1500"/>
                            </p:stCondLst>
                            <p:childTnLst>
                              <p:par>
                                <p:cTn id="131" presetID="22" presetClass="entr" presetSubtype="4" fill="hold" grpId="0" nodeType="afterEffect">
                                  <p:stCondLst>
                                    <p:cond delay="0"/>
                                  </p:stCondLst>
                                  <p:childTnLst>
                                    <p:set>
                                      <p:cBhvr>
                                        <p:cTn id="132" dur="1" fill="hold">
                                          <p:stCondLst>
                                            <p:cond delay="0"/>
                                          </p:stCondLst>
                                        </p:cTn>
                                        <p:tgtEl>
                                          <p:spTgt spid="50205"/>
                                        </p:tgtEl>
                                        <p:attrNameLst>
                                          <p:attrName>style.visibility</p:attrName>
                                        </p:attrNameLst>
                                      </p:cBhvr>
                                      <p:to>
                                        <p:strVal val="visible"/>
                                      </p:to>
                                    </p:set>
                                    <p:animEffect transition="in" filter="wipe(down)">
                                      <p:cBhvr>
                                        <p:cTn id="133" dur="500"/>
                                        <p:tgtEl>
                                          <p:spTgt spid="50205"/>
                                        </p:tgtEl>
                                      </p:cBhvr>
                                    </p:animEffect>
                                  </p:childTnLst>
                                </p:cTn>
                              </p:par>
                            </p:childTnLst>
                          </p:cTn>
                        </p:par>
                        <p:par>
                          <p:cTn id="134" fill="hold">
                            <p:stCondLst>
                              <p:cond delay="2000"/>
                            </p:stCondLst>
                            <p:childTnLst>
                              <p:par>
                                <p:cTn id="135" presetID="17" presetClass="entr" presetSubtype="10" fill="hold" grpId="0" nodeType="afterEffect">
                                  <p:stCondLst>
                                    <p:cond delay="0"/>
                                  </p:stCondLst>
                                  <p:childTnLst>
                                    <p:set>
                                      <p:cBhvr>
                                        <p:cTn id="136" dur="1" fill="hold">
                                          <p:stCondLst>
                                            <p:cond delay="0"/>
                                          </p:stCondLst>
                                        </p:cTn>
                                        <p:tgtEl>
                                          <p:spTgt spid="50204"/>
                                        </p:tgtEl>
                                        <p:attrNameLst>
                                          <p:attrName>style.visibility</p:attrName>
                                        </p:attrNameLst>
                                      </p:cBhvr>
                                      <p:to>
                                        <p:strVal val="visible"/>
                                      </p:to>
                                    </p:set>
                                    <p:anim calcmode="lin" valueType="num">
                                      <p:cBhvr>
                                        <p:cTn id="137" dur="500" fill="hold"/>
                                        <p:tgtEl>
                                          <p:spTgt spid="50204"/>
                                        </p:tgtEl>
                                        <p:attrNameLst>
                                          <p:attrName>ppt_w</p:attrName>
                                        </p:attrNameLst>
                                      </p:cBhvr>
                                      <p:tavLst>
                                        <p:tav tm="0">
                                          <p:val>
                                            <p:fltVal val="0"/>
                                          </p:val>
                                        </p:tav>
                                        <p:tav tm="100000">
                                          <p:val>
                                            <p:strVal val="#ppt_w"/>
                                          </p:val>
                                        </p:tav>
                                      </p:tavLst>
                                    </p:anim>
                                    <p:anim calcmode="lin" valueType="num">
                                      <p:cBhvr>
                                        <p:cTn id="138" dur="500" fill="hold"/>
                                        <p:tgtEl>
                                          <p:spTgt spid="50204"/>
                                        </p:tgtEl>
                                        <p:attrNameLst>
                                          <p:attrName>ppt_h</p:attrName>
                                        </p:attrNameLst>
                                      </p:cBhvr>
                                      <p:tavLst>
                                        <p:tav tm="0">
                                          <p:val>
                                            <p:strVal val="#ppt_h"/>
                                          </p:val>
                                        </p:tav>
                                        <p:tav tm="100000">
                                          <p:val>
                                            <p:strVal val="#ppt_h"/>
                                          </p:val>
                                        </p:tav>
                                      </p:tavLst>
                                    </p:anim>
                                  </p:childTnLst>
                                </p:cTn>
                              </p:par>
                            </p:childTnLst>
                          </p:cTn>
                        </p:par>
                        <p:par>
                          <p:cTn id="139" fill="hold">
                            <p:stCondLst>
                              <p:cond delay="2500"/>
                            </p:stCondLst>
                            <p:childTnLst>
                              <p:par>
                                <p:cTn id="140" presetID="22" presetClass="entr" presetSubtype="8" fill="hold" grpId="0" nodeType="afterEffect">
                                  <p:stCondLst>
                                    <p:cond delay="0"/>
                                  </p:stCondLst>
                                  <p:childTnLst>
                                    <p:set>
                                      <p:cBhvr>
                                        <p:cTn id="141" dur="1" fill="hold">
                                          <p:stCondLst>
                                            <p:cond delay="0"/>
                                          </p:stCondLst>
                                        </p:cTn>
                                        <p:tgtEl>
                                          <p:spTgt spid="50202"/>
                                        </p:tgtEl>
                                        <p:attrNameLst>
                                          <p:attrName>style.visibility</p:attrName>
                                        </p:attrNameLst>
                                      </p:cBhvr>
                                      <p:to>
                                        <p:strVal val="visible"/>
                                      </p:to>
                                    </p:set>
                                    <p:animEffect transition="in" filter="wipe(left)">
                                      <p:cBhvr>
                                        <p:cTn id="142" dur="500"/>
                                        <p:tgtEl>
                                          <p:spTgt spid="50202"/>
                                        </p:tgtEl>
                                      </p:cBhvr>
                                    </p:animEffect>
                                  </p:childTnLst>
                                </p:cTn>
                              </p:par>
                            </p:childTnLst>
                          </p:cTn>
                        </p:par>
                        <p:par>
                          <p:cTn id="143" fill="hold">
                            <p:stCondLst>
                              <p:cond delay="3000"/>
                            </p:stCondLst>
                            <p:childTnLst>
                              <p:par>
                                <p:cTn id="144" presetID="22" presetClass="entr" presetSubtype="4" fill="hold" grpId="0" nodeType="afterEffect">
                                  <p:stCondLst>
                                    <p:cond delay="0"/>
                                  </p:stCondLst>
                                  <p:childTnLst>
                                    <p:set>
                                      <p:cBhvr>
                                        <p:cTn id="145" dur="1" fill="hold">
                                          <p:stCondLst>
                                            <p:cond delay="0"/>
                                          </p:stCondLst>
                                        </p:cTn>
                                        <p:tgtEl>
                                          <p:spTgt spid="50206"/>
                                        </p:tgtEl>
                                        <p:attrNameLst>
                                          <p:attrName>style.visibility</p:attrName>
                                        </p:attrNameLst>
                                      </p:cBhvr>
                                      <p:to>
                                        <p:strVal val="visible"/>
                                      </p:to>
                                    </p:set>
                                    <p:animEffect transition="in" filter="wipe(down)">
                                      <p:cBhvr>
                                        <p:cTn id="146" dur="500"/>
                                        <p:tgtEl>
                                          <p:spTgt spid="50206"/>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grpId="0" nodeType="clickEffect">
                                  <p:stCondLst>
                                    <p:cond delay="0"/>
                                  </p:stCondLst>
                                  <p:childTnLst>
                                    <p:set>
                                      <p:cBhvr>
                                        <p:cTn id="150" dur="1" fill="hold">
                                          <p:stCondLst>
                                            <p:cond delay="0"/>
                                          </p:stCondLst>
                                        </p:cTn>
                                        <p:tgtEl>
                                          <p:spTgt spid="50235"/>
                                        </p:tgtEl>
                                        <p:attrNameLst>
                                          <p:attrName>style.visibility</p:attrName>
                                        </p:attrNameLst>
                                      </p:cBhvr>
                                      <p:to>
                                        <p:strVal val="visible"/>
                                      </p:to>
                                    </p:set>
                                    <p:animEffect transition="in" filter="wipe(left)">
                                      <p:cBhvr>
                                        <p:cTn id="151" dur="500"/>
                                        <p:tgtEl>
                                          <p:spTgt spid="50235"/>
                                        </p:tgtEl>
                                      </p:cBhvr>
                                    </p:animEffect>
                                  </p:childTnLst>
                                </p:cTn>
                              </p:par>
                            </p:childTnLst>
                          </p:cTn>
                        </p:par>
                        <p:par>
                          <p:cTn id="152" fill="hold">
                            <p:stCondLst>
                              <p:cond delay="500"/>
                            </p:stCondLst>
                            <p:childTnLst>
                              <p:par>
                                <p:cTn id="153" presetID="22" presetClass="entr" presetSubtype="4" fill="hold" grpId="0" nodeType="afterEffect">
                                  <p:stCondLst>
                                    <p:cond delay="0"/>
                                  </p:stCondLst>
                                  <p:childTnLst>
                                    <p:set>
                                      <p:cBhvr>
                                        <p:cTn id="154" dur="1" fill="hold">
                                          <p:stCondLst>
                                            <p:cond delay="0"/>
                                          </p:stCondLst>
                                        </p:cTn>
                                        <p:tgtEl>
                                          <p:spTgt spid="50234"/>
                                        </p:tgtEl>
                                        <p:attrNameLst>
                                          <p:attrName>style.visibility</p:attrName>
                                        </p:attrNameLst>
                                      </p:cBhvr>
                                      <p:to>
                                        <p:strVal val="visible"/>
                                      </p:to>
                                    </p:set>
                                    <p:animEffect transition="in" filter="wipe(down)">
                                      <p:cBhvr>
                                        <p:cTn id="155" dur="500"/>
                                        <p:tgtEl>
                                          <p:spTgt spid="50234"/>
                                        </p:tgtEl>
                                      </p:cBhvr>
                                    </p:animEffect>
                                  </p:childTnLst>
                                </p:cTn>
                              </p:par>
                            </p:childTnLst>
                          </p:cTn>
                        </p:par>
                        <p:par>
                          <p:cTn id="156" fill="hold">
                            <p:stCondLst>
                              <p:cond delay="1000"/>
                            </p:stCondLst>
                            <p:childTnLst>
                              <p:par>
                                <p:cTn id="157" presetID="22" presetClass="entr" presetSubtype="2" fill="hold" grpId="0" nodeType="afterEffect">
                                  <p:stCondLst>
                                    <p:cond delay="0"/>
                                  </p:stCondLst>
                                  <p:childTnLst>
                                    <p:set>
                                      <p:cBhvr>
                                        <p:cTn id="158" dur="1" fill="hold">
                                          <p:stCondLst>
                                            <p:cond delay="0"/>
                                          </p:stCondLst>
                                        </p:cTn>
                                        <p:tgtEl>
                                          <p:spTgt spid="50233"/>
                                        </p:tgtEl>
                                        <p:attrNameLst>
                                          <p:attrName>style.visibility</p:attrName>
                                        </p:attrNameLst>
                                      </p:cBhvr>
                                      <p:to>
                                        <p:strVal val="visible"/>
                                      </p:to>
                                    </p:set>
                                    <p:animEffect transition="in" filter="wipe(right)">
                                      <p:cBhvr>
                                        <p:cTn id="159" dur="500"/>
                                        <p:tgtEl>
                                          <p:spTgt spid="50233"/>
                                        </p:tgtEl>
                                      </p:cBhvr>
                                    </p:animEffect>
                                  </p:childTnLst>
                                </p:cTn>
                              </p:par>
                            </p:childTnLst>
                          </p:cTn>
                        </p:par>
                        <p:par>
                          <p:cTn id="160" fill="hold">
                            <p:stCondLst>
                              <p:cond delay="1500"/>
                            </p:stCondLst>
                            <p:childTnLst>
                              <p:par>
                                <p:cTn id="161" presetID="22" presetClass="entr" presetSubtype="4" fill="hold" grpId="0" nodeType="afterEffect">
                                  <p:stCondLst>
                                    <p:cond delay="0"/>
                                  </p:stCondLst>
                                  <p:childTnLst>
                                    <p:set>
                                      <p:cBhvr>
                                        <p:cTn id="162" dur="1" fill="hold">
                                          <p:stCondLst>
                                            <p:cond delay="0"/>
                                          </p:stCondLst>
                                        </p:cTn>
                                        <p:tgtEl>
                                          <p:spTgt spid="50217"/>
                                        </p:tgtEl>
                                        <p:attrNameLst>
                                          <p:attrName>style.visibility</p:attrName>
                                        </p:attrNameLst>
                                      </p:cBhvr>
                                      <p:to>
                                        <p:strVal val="visible"/>
                                      </p:to>
                                    </p:set>
                                    <p:animEffect transition="in" filter="wipe(down)">
                                      <p:cBhvr>
                                        <p:cTn id="163" dur="500"/>
                                        <p:tgtEl>
                                          <p:spTgt spid="50217"/>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8" fill="hold" grpId="0" nodeType="clickEffect">
                                  <p:stCondLst>
                                    <p:cond delay="0"/>
                                  </p:stCondLst>
                                  <p:childTnLst>
                                    <p:set>
                                      <p:cBhvr>
                                        <p:cTn id="167" dur="1" fill="hold">
                                          <p:stCondLst>
                                            <p:cond delay="0"/>
                                          </p:stCondLst>
                                        </p:cTn>
                                        <p:tgtEl>
                                          <p:spTgt spid="50232"/>
                                        </p:tgtEl>
                                        <p:attrNameLst>
                                          <p:attrName>style.visibility</p:attrName>
                                        </p:attrNameLst>
                                      </p:cBhvr>
                                      <p:to>
                                        <p:strVal val="visible"/>
                                      </p:to>
                                    </p:set>
                                    <p:animEffect transition="in" filter="wipe(left)">
                                      <p:cBhvr>
                                        <p:cTn id="168" dur="500"/>
                                        <p:tgtEl>
                                          <p:spTgt spid="50232"/>
                                        </p:tgtEl>
                                      </p:cBhvr>
                                    </p:animEffect>
                                  </p:childTnLst>
                                </p:cTn>
                              </p:par>
                            </p:childTnLst>
                          </p:cTn>
                        </p:par>
                        <p:par>
                          <p:cTn id="169" fill="hold">
                            <p:stCondLst>
                              <p:cond delay="500"/>
                            </p:stCondLst>
                            <p:childTnLst>
                              <p:par>
                                <p:cTn id="170" presetID="22" presetClass="entr" presetSubtype="8" fill="hold" grpId="0" nodeType="afterEffect">
                                  <p:stCondLst>
                                    <p:cond delay="0"/>
                                  </p:stCondLst>
                                  <p:childTnLst>
                                    <p:set>
                                      <p:cBhvr>
                                        <p:cTn id="171" dur="1" fill="hold">
                                          <p:stCondLst>
                                            <p:cond delay="0"/>
                                          </p:stCondLst>
                                        </p:cTn>
                                        <p:tgtEl>
                                          <p:spTgt spid="50224"/>
                                        </p:tgtEl>
                                        <p:attrNameLst>
                                          <p:attrName>style.visibility</p:attrName>
                                        </p:attrNameLst>
                                      </p:cBhvr>
                                      <p:to>
                                        <p:strVal val="visible"/>
                                      </p:to>
                                    </p:set>
                                    <p:animEffect transition="in" filter="wipe(left)">
                                      <p:cBhvr>
                                        <p:cTn id="172" dur="500"/>
                                        <p:tgtEl>
                                          <p:spTgt spid="50224"/>
                                        </p:tgtEl>
                                      </p:cBhvr>
                                    </p:animEffect>
                                  </p:childTnLst>
                                </p:cTn>
                              </p:par>
                            </p:childTnLst>
                          </p:cTn>
                        </p:par>
                        <p:par>
                          <p:cTn id="173" fill="hold">
                            <p:stCondLst>
                              <p:cond delay="1000"/>
                            </p:stCondLst>
                            <p:childTnLst>
                              <p:par>
                                <p:cTn id="174" presetID="22" presetClass="entr" presetSubtype="8" fill="hold" grpId="0" nodeType="afterEffect">
                                  <p:stCondLst>
                                    <p:cond delay="0"/>
                                  </p:stCondLst>
                                  <p:childTnLst>
                                    <p:set>
                                      <p:cBhvr>
                                        <p:cTn id="175" dur="1" fill="hold">
                                          <p:stCondLst>
                                            <p:cond delay="0"/>
                                          </p:stCondLst>
                                        </p:cTn>
                                        <p:tgtEl>
                                          <p:spTgt spid="50231"/>
                                        </p:tgtEl>
                                        <p:attrNameLst>
                                          <p:attrName>style.visibility</p:attrName>
                                        </p:attrNameLst>
                                      </p:cBhvr>
                                      <p:to>
                                        <p:strVal val="visible"/>
                                      </p:to>
                                    </p:set>
                                    <p:animEffect transition="in" filter="wipe(left)">
                                      <p:cBhvr>
                                        <p:cTn id="176" dur="500"/>
                                        <p:tgtEl>
                                          <p:spTgt spid="50231"/>
                                        </p:tgtEl>
                                      </p:cBhvr>
                                    </p:animEffect>
                                  </p:childTnLst>
                                </p:cTn>
                              </p:par>
                            </p:childTnLst>
                          </p:cTn>
                        </p:par>
                        <p:par>
                          <p:cTn id="177" fill="hold">
                            <p:stCondLst>
                              <p:cond delay="1500"/>
                            </p:stCondLst>
                            <p:childTnLst>
                              <p:par>
                                <p:cTn id="178" presetID="22" presetClass="entr" presetSubtype="1" fill="hold" grpId="0" nodeType="afterEffect">
                                  <p:stCondLst>
                                    <p:cond delay="0"/>
                                  </p:stCondLst>
                                  <p:childTnLst>
                                    <p:set>
                                      <p:cBhvr>
                                        <p:cTn id="179" dur="1" fill="hold">
                                          <p:stCondLst>
                                            <p:cond delay="0"/>
                                          </p:stCondLst>
                                        </p:cTn>
                                        <p:tgtEl>
                                          <p:spTgt spid="50229"/>
                                        </p:tgtEl>
                                        <p:attrNameLst>
                                          <p:attrName>style.visibility</p:attrName>
                                        </p:attrNameLst>
                                      </p:cBhvr>
                                      <p:to>
                                        <p:strVal val="visible"/>
                                      </p:to>
                                    </p:set>
                                    <p:animEffect transition="in" filter="wipe(up)">
                                      <p:cBhvr>
                                        <p:cTn id="180" dur="500"/>
                                        <p:tgtEl>
                                          <p:spTgt spid="50229"/>
                                        </p:tgtEl>
                                      </p:cBhvr>
                                    </p:animEffect>
                                  </p:childTnLst>
                                </p:cTn>
                              </p:par>
                            </p:childTnLst>
                          </p:cTn>
                        </p:par>
                        <p:par>
                          <p:cTn id="181" fill="hold">
                            <p:stCondLst>
                              <p:cond delay="2000"/>
                            </p:stCondLst>
                            <p:childTnLst>
                              <p:par>
                                <p:cTn id="182" presetID="22" presetClass="entr" presetSubtype="8" fill="hold" grpId="0" nodeType="afterEffect">
                                  <p:stCondLst>
                                    <p:cond delay="0"/>
                                  </p:stCondLst>
                                  <p:childTnLst>
                                    <p:set>
                                      <p:cBhvr>
                                        <p:cTn id="183" dur="1" fill="hold">
                                          <p:stCondLst>
                                            <p:cond delay="0"/>
                                          </p:stCondLst>
                                        </p:cTn>
                                        <p:tgtEl>
                                          <p:spTgt spid="50223"/>
                                        </p:tgtEl>
                                        <p:attrNameLst>
                                          <p:attrName>style.visibility</p:attrName>
                                        </p:attrNameLst>
                                      </p:cBhvr>
                                      <p:to>
                                        <p:strVal val="visible"/>
                                      </p:to>
                                    </p:set>
                                    <p:animEffect transition="in" filter="wipe(left)">
                                      <p:cBhvr>
                                        <p:cTn id="184" dur="500"/>
                                        <p:tgtEl>
                                          <p:spTgt spid="50223"/>
                                        </p:tgtEl>
                                      </p:cBhvr>
                                    </p:animEffect>
                                  </p:childTnLst>
                                </p:cTn>
                              </p:par>
                            </p:childTnLst>
                          </p:cTn>
                        </p:par>
                        <p:par>
                          <p:cTn id="185" fill="hold">
                            <p:stCondLst>
                              <p:cond delay="2500"/>
                            </p:stCondLst>
                            <p:childTnLst>
                              <p:par>
                                <p:cTn id="186" presetID="22" presetClass="entr" presetSubtype="1" fill="hold" grpId="0" nodeType="afterEffect">
                                  <p:stCondLst>
                                    <p:cond delay="0"/>
                                  </p:stCondLst>
                                  <p:childTnLst>
                                    <p:set>
                                      <p:cBhvr>
                                        <p:cTn id="187" dur="1" fill="hold">
                                          <p:stCondLst>
                                            <p:cond delay="0"/>
                                          </p:stCondLst>
                                        </p:cTn>
                                        <p:tgtEl>
                                          <p:spTgt spid="50230"/>
                                        </p:tgtEl>
                                        <p:attrNameLst>
                                          <p:attrName>style.visibility</p:attrName>
                                        </p:attrNameLst>
                                      </p:cBhvr>
                                      <p:to>
                                        <p:strVal val="visible"/>
                                      </p:to>
                                    </p:set>
                                    <p:animEffect transition="in" filter="wipe(up)">
                                      <p:cBhvr>
                                        <p:cTn id="188" dur="500"/>
                                        <p:tgtEl>
                                          <p:spTgt spid="50230"/>
                                        </p:tgtEl>
                                      </p:cBhvr>
                                    </p:animEffect>
                                  </p:childTnLst>
                                </p:cTn>
                              </p:par>
                            </p:childTnLst>
                          </p:cTn>
                        </p:par>
                        <p:par>
                          <p:cTn id="189" fill="hold">
                            <p:stCondLst>
                              <p:cond delay="3000"/>
                            </p:stCondLst>
                            <p:childTnLst>
                              <p:par>
                                <p:cTn id="190" presetID="22" presetClass="entr" presetSubtype="4" fill="hold" grpId="0" nodeType="afterEffect">
                                  <p:stCondLst>
                                    <p:cond delay="0"/>
                                  </p:stCondLst>
                                  <p:childTnLst>
                                    <p:set>
                                      <p:cBhvr>
                                        <p:cTn id="191" dur="1" fill="hold">
                                          <p:stCondLst>
                                            <p:cond delay="0"/>
                                          </p:stCondLst>
                                        </p:cTn>
                                        <p:tgtEl>
                                          <p:spTgt spid="50214"/>
                                        </p:tgtEl>
                                        <p:attrNameLst>
                                          <p:attrName>style.visibility</p:attrName>
                                        </p:attrNameLst>
                                      </p:cBhvr>
                                      <p:to>
                                        <p:strVal val="visible"/>
                                      </p:to>
                                    </p:set>
                                    <p:animEffect transition="in" filter="wipe(down)">
                                      <p:cBhvr>
                                        <p:cTn id="192" dur="500"/>
                                        <p:tgtEl>
                                          <p:spTgt spid="50214"/>
                                        </p:tgtEl>
                                      </p:cBhvr>
                                    </p:animEffect>
                                  </p:childTnLst>
                                </p:cTn>
                              </p:par>
                            </p:childTnLst>
                          </p:cTn>
                        </p:par>
                      </p:childTnLst>
                    </p:cTn>
                  </p:par>
                  <p:par>
                    <p:cTn id="193" fill="hold">
                      <p:stCondLst>
                        <p:cond delay="indefinite"/>
                      </p:stCondLst>
                      <p:childTnLst>
                        <p:par>
                          <p:cTn id="194" fill="hold">
                            <p:stCondLst>
                              <p:cond delay="0"/>
                            </p:stCondLst>
                            <p:childTnLst>
                              <p:par>
                                <p:cTn id="195" presetID="22" presetClass="entr" presetSubtype="1" fill="hold" grpId="0" nodeType="clickEffect">
                                  <p:stCondLst>
                                    <p:cond delay="0"/>
                                  </p:stCondLst>
                                  <p:childTnLst>
                                    <p:set>
                                      <p:cBhvr>
                                        <p:cTn id="196" dur="1" fill="hold">
                                          <p:stCondLst>
                                            <p:cond delay="0"/>
                                          </p:stCondLst>
                                        </p:cTn>
                                        <p:tgtEl>
                                          <p:spTgt spid="50253"/>
                                        </p:tgtEl>
                                        <p:attrNameLst>
                                          <p:attrName>style.visibility</p:attrName>
                                        </p:attrNameLst>
                                      </p:cBhvr>
                                      <p:to>
                                        <p:strVal val="visible"/>
                                      </p:to>
                                    </p:set>
                                    <p:animEffect transition="in" filter="wipe(up)">
                                      <p:cBhvr>
                                        <p:cTn id="197" dur="500"/>
                                        <p:tgtEl>
                                          <p:spTgt spid="50253"/>
                                        </p:tgtEl>
                                      </p:cBhvr>
                                    </p:animEffect>
                                  </p:childTnLst>
                                </p:cTn>
                              </p:par>
                            </p:childTnLst>
                          </p:cTn>
                        </p:par>
                        <p:par>
                          <p:cTn id="198" fill="hold">
                            <p:stCondLst>
                              <p:cond delay="500"/>
                            </p:stCondLst>
                            <p:childTnLst>
                              <p:par>
                                <p:cTn id="199" presetID="22" presetClass="entr" presetSubtype="8" fill="hold" grpId="0" nodeType="afterEffect">
                                  <p:stCondLst>
                                    <p:cond delay="0"/>
                                  </p:stCondLst>
                                  <p:childTnLst>
                                    <p:set>
                                      <p:cBhvr>
                                        <p:cTn id="200" dur="1" fill="hold">
                                          <p:stCondLst>
                                            <p:cond delay="0"/>
                                          </p:stCondLst>
                                        </p:cTn>
                                        <p:tgtEl>
                                          <p:spTgt spid="50218"/>
                                        </p:tgtEl>
                                        <p:attrNameLst>
                                          <p:attrName>style.visibility</p:attrName>
                                        </p:attrNameLst>
                                      </p:cBhvr>
                                      <p:to>
                                        <p:strVal val="visible"/>
                                      </p:to>
                                    </p:set>
                                    <p:animEffect transition="in" filter="wipe(left)">
                                      <p:cBhvr>
                                        <p:cTn id="201" dur="500"/>
                                        <p:tgtEl>
                                          <p:spTgt spid="50218"/>
                                        </p:tgtEl>
                                      </p:cBhvr>
                                    </p:animEffect>
                                  </p:childTnLst>
                                </p:cTn>
                              </p:par>
                            </p:childTnLst>
                          </p:cTn>
                        </p:par>
                        <p:par>
                          <p:cTn id="202" fill="hold">
                            <p:stCondLst>
                              <p:cond delay="1000"/>
                            </p:stCondLst>
                            <p:childTnLst>
                              <p:par>
                                <p:cTn id="203" presetID="17" presetClass="entr" presetSubtype="10" fill="hold" grpId="0" nodeType="afterEffect">
                                  <p:stCondLst>
                                    <p:cond delay="0"/>
                                  </p:stCondLst>
                                  <p:childTnLst>
                                    <p:set>
                                      <p:cBhvr>
                                        <p:cTn id="204" dur="1" fill="hold">
                                          <p:stCondLst>
                                            <p:cond delay="0"/>
                                          </p:stCondLst>
                                        </p:cTn>
                                        <p:tgtEl>
                                          <p:spTgt spid="50220"/>
                                        </p:tgtEl>
                                        <p:attrNameLst>
                                          <p:attrName>style.visibility</p:attrName>
                                        </p:attrNameLst>
                                      </p:cBhvr>
                                      <p:to>
                                        <p:strVal val="visible"/>
                                      </p:to>
                                    </p:set>
                                    <p:anim calcmode="lin" valueType="num">
                                      <p:cBhvr>
                                        <p:cTn id="205" dur="500" fill="hold"/>
                                        <p:tgtEl>
                                          <p:spTgt spid="50220"/>
                                        </p:tgtEl>
                                        <p:attrNameLst>
                                          <p:attrName>ppt_w</p:attrName>
                                        </p:attrNameLst>
                                      </p:cBhvr>
                                      <p:tavLst>
                                        <p:tav tm="0">
                                          <p:val>
                                            <p:fltVal val="0"/>
                                          </p:val>
                                        </p:tav>
                                        <p:tav tm="100000">
                                          <p:val>
                                            <p:strVal val="#ppt_w"/>
                                          </p:val>
                                        </p:tav>
                                      </p:tavLst>
                                    </p:anim>
                                    <p:anim calcmode="lin" valueType="num">
                                      <p:cBhvr>
                                        <p:cTn id="206" dur="500" fill="hold"/>
                                        <p:tgtEl>
                                          <p:spTgt spid="50220"/>
                                        </p:tgtEl>
                                        <p:attrNameLst>
                                          <p:attrName>ppt_h</p:attrName>
                                        </p:attrNameLst>
                                      </p:cBhvr>
                                      <p:tavLst>
                                        <p:tav tm="0">
                                          <p:val>
                                            <p:strVal val="#ppt_h"/>
                                          </p:val>
                                        </p:tav>
                                        <p:tav tm="100000">
                                          <p:val>
                                            <p:strVal val="#ppt_h"/>
                                          </p:val>
                                        </p:tav>
                                      </p:tavLst>
                                    </p:anim>
                                  </p:childTnLst>
                                </p:cTn>
                              </p:par>
                            </p:childTnLst>
                          </p:cTn>
                        </p:par>
                        <p:par>
                          <p:cTn id="207" fill="hold">
                            <p:stCondLst>
                              <p:cond delay="1500"/>
                            </p:stCondLst>
                            <p:childTnLst>
                              <p:par>
                                <p:cTn id="208" presetID="22" presetClass="entr" presetSubtype="8" fill="hold" grpId="0" nodeType="afterEffect">
                                  <p:stCondLst>
                                    <p:cond delay="0"/>
                                  </p:stCondLst>
                                  <p:childTnLst>
                                    <p:set>
                                      <p:cBhvr>
                                        <p:cTn id="209" dur="1" fill="hold">
                                          <p:stCondLst>
                                            <p:cond delay="0"/>
                                          </p:stCondLst>
                                        </p:cTn>
                                        <p:tgtEl>
                                          <p:spTgt spid="50219"/>
                                        </p:tgtEl>
                                        <p:attrNameLst>
                                          <p:attrName>style.visibility</p:attrName>
                                        </p:attrNameLst>
                                      </p:cBhvr>
                                      <p:to>
                                        <p:strVal val="visible"/>
                                      </p:to>
                                    </p:set>
                                    <p:animEffect transition="in" filter="wipe(left)">
                                      <p:cBhvr>
                                        <p:cTn id="210" dur="500"/>
                                        <p:tgtEl>
                                          <p:spTgt spid="50219"/>
                                        </p:tgtEl>
                                      </p:cBhvr>
                                    </p:animEffect>
                                  </p:childTnLst>
                                </p:cTn>
                              </p:par>
                            </p:childTnLst>
                          </p:cTn>
                        </p:par>
                        <p:par>
                          <p:cTn id="211" fill="hold">
                            <p:stCondLst>
                              <p:cond delay="2000"/>
                            </p:stCondLst>
                            <p:childTnLst>
                              <p:par>
                                <p:cTn id="212" presetID="22" presetClass="entr" presetSubtype="2" fill="hold" grpId="0" nodeType="afterEffect">
                                  <p:stCondLst>
                                    <p:cond delay="0"/>
                                  </p:stCondLst>
                                  <p:childTnLst>
                                    <p:set>
                                      <p:cBhvr>
                                        <p:cTn id="213" dur="1" fill="hold">
                                          <p:stCondLst>
                                            <p:cond delay="0"/>
                                          </p:stCondLst>
                                        </p:cTn>
                                        <p:tgtEl>
                                          <p:spTgt spid="50226"/>
                                        </p:tgtEl>
                                        <p:attrNameLst>
                                          <p:attrName>style.visibility</p:attrName>
                                        </p:attrNameLst>
                                      </p:cBhvr>
                                      <p:to>
                                        <p:strVal val="visible"/>
                                      </p:to>
                                    </p:set>
                                    <p:animEffect transition="in" filter="wipe(right)">
                                      <p:cBhvr>
                                        <p:cTn id="214" dur="500"/>
                                        <p:tgtEl>
                                          <p:spTgt spid="50226"/>
                                        </p:tgtEl>
                                      </p:cBhvr>
                                    </p:animEffect>
                                  </p:childTnLst>
                                </p:cTn>
                              </p:par>
                            </p:childTnLst>
                          </p:cTn>
                        </p:par>
                        <p:par>
                          <p:cTn id="215" fill="hold">
                            <p:stCondLst>
                              <p:cond delay="2500"/>
                            </p:stCondLst>
                            <p:childTnLst>
                              <p:par>
                                <p:cTn id="216" presetID="22" presetClass="entr" presetSubtype="4" fill="hold" grpId="0" nodeType="afterEffect">
                                  <p:stCondLst>
                                    <p:cond delay="0"/>
                                  </p:stCondLst>
                                  <p:childTnLst>
                                    <p:set>
                                      <p:cBhvr>
                                        <p:cTn id="217" dur="1" fill="hold">
                                          <p:stCondLst>
                                            <p:cond delay="0"/>
                                          </p:stCondLst>
                                        </p:cTn>
                                        <p:tgtEl>
                                          <p:spTgt spid="50225"/>
                                        </p:tgtEl>
                                        <p:attrNameLst>
                                          <p:attrName>style.visibility</p:attrName>
                                        </p:attrNameLst>
                                      </p:cBhvr>
                                      <p:to>
                                        <p:strVal val="visible"/>
                                      </p:to>
                                    </p:set>
                                    <p:animEffect transition="in" filter="wipe(down)">
                                      <p:cBhvr>
                                        <p:cTn id="218" dur="500"/>
                                        <p:tgtEl>
                                          <p:spTgt spid="50225"/>
                                        </p:tgtEl>
                                      </p:cBhvr>
                                    </p:animEffect>
                                  </p:childTnLst>
                                </p:cTn>
                              </p:par>
                            </p:childTnLst>
                          </p:cTn>
                        </p:par>
                        <p:par>
                          <p:cTn id="219" fill="hold">
                            <p:stCondLst>
                              <p:cond delay="3000"/>
                            </p:stCondLst>
                            <p:childTnLst>
                              <p:par>
                                <p:cTn id="220" presetID="22" presetClass="entr" presetSubtype="4" fill="hold" grpId="0" nodeType="afterEffect">
                                  <p:stCondLst>
                                    <p:cond delay="0"/>
                                  </p:stCondLst>
                                  <p:childTnLst>
                                    <p:set>
                                      <p:cBhvr>
                                        <p:cTn id="221" dur="1" fill="hold">
                                          <p:stCondLst>
                                            <p:cond delay="0"/>
                                          </p:stCondLst>
                                        </p:cTn>
                                        <p:tgtEl>
                                          <p:spTgt spid="50227"/>
                                        </p:tgtEl>
                                        <p:attrNameLst>
                                          <p:attrName>style.visibility</p:attrName>
                                        </p:attrNameLst>
                                      </p:cBhvr>
                                      <p:to>
                                        <p:strVal val="visible"/>
                                      </p:to>
                                    </p:set>
                                    <p:animEffect transition="in" filter="wipe(down)">
                                      <p:cBhvr>
                                        <p:cTn id="222" dur="500"/>
                                        <p:tgtEl>
                                          <p:spTgt spid="50227"/>
                                        </p:tgtEl>
                                      </p:cBhvr>
                                    </p:animEffect>
                                  </p:childTnLst>
                                </p:cTn>
                              </p:par>
                            </p:childTnLst>
                          </p:cTn>
                        </p:par>
                        <p:par>
                          <p:cTn id="223" fill="hold">
                            <p:stCondLst>
                              <p:cond delay="3500"/>
                            </p:stCondLst>
                            <p:childTnLst>
                              <p:par>
                                <p:cTn id="224" presetID="17" presetClass="entr" presetSubtype="10" fill="hold" grpId="0" nodeType="afterEffect">
                                  <p:stCondLst>
                                    <p:cond delay="0"/>
                                  </p:stCondLst>
                                  <p:childTnLst>
                                    <p:set>
                                      <p:cBhvr>
                                        <p:cTn id="225" dur="1" fill="hold">
                                          <p:stCondLst>
                                            <p:cond delay="0"/>
                                          </p:stCondLst>
                                        </p:cTn>
                                        <p:tgtEl>
                                          <p:spTgt spid="50228"/>
                                        </p:tgtEl>
                                        <p:attrNameLst>
                                          <p:attrName>style.visibility</p:attrName>
                                        </p:attrNameLst>
                                      </p:cBhvr>
                                      <p:to>
                                        <p:strVal val="visible"/>
                                      </p:to>
                                    </p:set>
                                    <p:anim calcmode="lin" valueType="num">
                                      <p:cBhvr>
                                        <p:cTn id="226" dur="500" fill="hold"/>
                                        <p:tgtEl>
                                          <p:spTgt spid="50228"/>
                                        </p:tgtEl>
                                        <p:attrNameLst>
                                          <p:attrName>ppt_w</p:attrName>
                                        </p:attrNameLst>
                                      </p:cBhvr>
                                      <p:tavLst>
                                        <p:tav tm="0">
                                          <p:val>
                                            <p:fltVal val="0"/>
                                          </p:val>
                                        </p:tav>
                                        <p:tav tm="100000">
                                          <p:val>
                                            <p:strVal val="#ppt_w"/>
                                          </p:val>
                                        </p:tav>
                                      </p:tavLst>
                                    </p:anim>
                                    <p:anim calcmode="lin" valueType="num">
                                      <p:cBhvr>
                                        <p:cTn id="227" dur="500" fill="hold"/>
                                        <p:tgtEl>
                                          <p:spTgt spid="50228"/>
                                        </p:tgtEl>
                                        <p:attrNameLst>
                                          <p:attrName>ppt_h</p:attrName>
                                        </p:attrNameLst>
                                      </p:cBhvr>
                                      <p:tavLst>
                                        <p:tav tm="0">
                                          <p:val>
                                            <p:strVal val="#ppt_h"/>
                                          </p:val>
                                        </p:tav>
                                        <p:tav tm="100000">
                                          <p:val>
                                            <p:strVal val="#ppt_h"/>
                                          </p:val>
                                        </p:tav>
                                      </p:tavLst>
                                    </p:anim>
                                  </p:childTnLst>
                                </p:cTn>
                              </p:par>
                            </p:childTnLst>
                          </p:cTn>
                        </p:par>
                        <p:par>
                          <p:cTn id="228" fill="hold">
                            <p:stCondLst>
                              <p:cond delay="4000"/>
                            </p:stCondLst>
                            <p:childTnLst>
                              <p:par>
                                <p:cTn id="229" presetID="22" presetClass="entr" presetSubtype="4" fill="hold" grpId="0" nodeType="afterEffect">
                                  <p:stCondLst>
                                    <p:cond delay="0"/>
                                  </p:stCondLst>
                                  <p:childTnLst>
                                    <p:set>
                                      <p:cBhvr>
                                        <p:cTn id="230" dur="1" fill="hold">
                                          <p:stCondLst>
                                            <p:cond delay="0"/>
                                          </p:stCondLst>
                                        </p:cTn>
                                        <p:tgtEl>
                                          <p:spTgt spid="50222"/>
                                        </p:tgtEl>
                                        <p:attrNameLst>
                                          <p:attrName>style.visibility</p:attrName>
                                        </p:attrNameLst>
                                      </p:cBhvr>
                                      <p:to>
                                        <p:strVal val="visible"/>
                                      </p:to>
                                    </p:set>
                                    <p:animEffect transition="in" filter="wipe(down)">
                                      <p:cBhvr>
                                        <p:cTn id="231" dur="500"/>
                                        <p:tgtEl>
                                          <p:spTgt spid="50222"/>
                                        </p:tgtEl>
                                      </p:cBhvr>
                                    </p:animEffect>
                                  </p:childTnLst>
                                </p:cTn>
                              </p:par>
                            </p:childTnLst>
                          </p:cTn>
                        </p:par>
                      </p:childTnLst>
                    </p:cTn>
                  </p:par>
                  <p:par>
                    <p:cTn id="232" fill="hold">
                      <p:stCondLst>
                        <p:cond delay="indefinite"/>
                      </p:stCondLst>
                      <p:childTnLst>
                        <p:par>
                          <p:cTn id="233" fill="hold">
                            <p:stCondLst>
                              <p:cond delay="0"/>
                            </p:stCondLst>
                            <p:childTnLst>
                              <p:par>
                                <p:cTn id="234" presetID="22" presetClass="entr" presetSubtype="8" fill="hold" grpId="0" nodeType="clickEffect">
                                  <p:stCondLst>
                                    <p:cond delay="0"/>
                                  </p:stCondLst>
                                  <p:childTnLst>
                                    <p:set>
                                      <p:cBhvr>
                                        <p:cTn id="235" dur="1" fill="hold">
                                          <p:stCondLst>
                                            <p:cond delay="0"/>
                                          </p:stCondLst>
                                        </p:cTn>
                                        <p:tgtEl>
                                          <p:spTgt spid="50208"/>
                                        </p:tgtEl>
                                        <p:attrNameLst>
                                          <p:attrName>style.visibility</p:attrName>
                                        </p:attrNameLst>
                                      </p:cBhvr>
                                      <p:to>
                                        <p:strVal val="visible"/>
                                      </p:to>
                                    </p:set>
                                    <p:animEffect transition="in" filter="wipe(left)">
                                      <p:cBhvr>
                                        <p:cTn id="236" dur="500"/>
                                        <p:tgtEl>
                                          <p:spTgt spid="50208"/>
                                        </p:tgtEl>
                                      </p:cBhvr>
                                    </p:animEffect>
                                  </p:childTnLst>
                                </p:cTn>
                              </p:par>
                            </p:childTnLst>
                          </p:cTn>
                        </p:par>
                        <p:par>
                          <p:cTn id="237" fill="hold">
                            <p:stCondLst>
                              <p:cond delay="500"/>
                            </p:stCondLst>
                            <p:childTnLst>
                              <p:par>
                                <p:cTn id="238" presetID="22" presetClass="entr" presetSubtype="8" fill="hold" grpId="0" nodeType="afterEffect">
                                  <p:stCondLst>
                                    <p:cond delay="0"/>
                                  </p:stCondLst>
                                  <p:childTnLst>
                                    <p:set>
                                      <p:cBhvr>
                                        <p:cTn id="239" dur="1" fill="hold">
                                          <p:stCondLst>
                                            <p:cond delay="0"/>
                                          </p:stCondLst>
                                        </p:cTn>
                                        <p:tgtEl>
                                          <p:spTgt spid="50207"/>
                                        </p:tgtEl>
                                        <p:attrNameLst>
                                          <p:attrName>style.visibility</p:attrName>
                                        </p:attrNameLst>
                                      </p:cBhvr>
                                      <p:to>
                                        <p:strVal val="visible"/>
                                      </p:to>
                                    </p:set>
                                    <p:animEffect transition="in" filter="wipe(left)">
                                      <p:cBhvr>
                                        <p:cTn id="240" dur="500"/>
                                        <p:tgtEl>
                                          <p:spTgt spid="50207"/>
                                        </p:tgtEl>
                                      </p:cBhvr>
                                    </p:animEffect>
                                  </p:childTnLst>
                                </p:cTn>
                              </p:par>
                            </p:childTnLst>
                          </p:cTn>
                        </p:par>
                        <p:par>
                          <p:cTn id="241" fill="hold">
                            <p:stCondLst>
                              <p:cond delay="1000"/>
                            </p:stCondLst>
                            <p:childTnLst>
                              <p:par>
                                <p:cTn id="242" presetID="22" presetClass="entr" presetSubtype="4" fill="hold" grpId="0" nodeType="afterEffect">
                                  <p:stCondLst>
                                    <p:cond delay="0"/>
                                  </p:stCondLst>
                                  <p:childTnLst>
                                    <p:set>
                                      <p:cBhvr>
                                        <p:cTn id="243" dur="1" fill="hold">
                                          <p:stCondLst>
                                            <p:cond delay="0"/>
                                          </p:stCondLst>
                                        </p:cTn>
                                        <p:tgtEl>
                                          <p:spTgt spid="50210"/>
                                        </p:tgtEl>
                                        <p:attrNameLst>
                                          <p:attrName>style.visibility</p:attrName>
                                        </p:attrNameLst>
                                      </p:cBhvr>
                                      <p:to>
                                        <p:strVal val="visible"/>
                                      </p:to>
                                    </p:set>
                                    <p:animEffect transition="in" filter="wipe(down)">
                                      <p:cBhvr>
                                        <p:cTn id="244" dur="500"/>
                                        <p:tgtEl>
                                          <p:spTgt spid="50210"/>
                                        </p:tgtEl>
                                      </p:cBhvr>
                                    </p:animEffect>
                                  </p:childTnLst>
                                </p:cTn>
                              </p:par>
                            </p:childTnLst>
                          </p:cTn>
                        </p:par>
                        <p:par>
                          <p:cTn id="245" fill="hold">
                            <p:stCondLst>
                              <p:cond delay="1500"/>
                            </p:stCondLst>
                            <p:childTnLst>
                              <p:par>
                                <p:cTn id="246" presetID="22" presetClass="entr" presetSubtype="4" fill="hold" grpId="0" nodeType="afterEffect">
                                  <p:stCondLst>
                                    <p:cond delay="0"/>
                                  </p:stCondLst>
                                  <p:childTnLst>
                                    <p:set>
                                      <p:cBhvr>
                                        <p:cTn id="247" dur="1" fill="hold">
                                          <p:stCondLst>
                                            <p:cond delay="0"/>
                                          </p:stCondLst>
                                        </p:cTn>
                                        <p:tgtEl>
                                          <p:spTgt spid="50212"/>
                                        </p:tgtEl>
                                        <p:attrNameLst>
                                          <p:attrName>style.visibility</p:attrName>
                                        </p:attrNameLst>
                                      </p:cBhvr>
                                      <p:to>
                                        <p:strVal val="visible"/>
                                      </p:to>
                                    </p:set>
                                    <p:animEffect transition="in" filter="wipe(down)">
                                      <p:cBhvr>
                                        <p:cTn id="248" dur="500"/>
                                        <p:tgtEl>
                                          <p:spTgt spid="50212"/>
                                        </p:tgtEl>
                                      </p:cBhvr>
                                    </p:animEffect>
                                  </p:childTnLst>
                                </p:cTn>
                              </p:par>
                            </p:childTnLst>
                          </p:cTn>
                        </p:par>
                        <p:par>
                          <p:cTn id="249" fill="hold">
                            <p:stCondLst>
                              <p:cond delay="2000"/>
                            </p:stCondLst>
                            <p:childTnLst>
                              <p:par>
                                <p:cTn id="250" presetID="17" presetClass="entr" presetSubtype="10" fill="hold" grpId="0" nodeType="afterEffect">
                                  <p:stCondLst>
                                    <p:cond delay="0"/>
                                  </p:stCondLst>
                                  <p:childTnLst>
                                    <p:set>
                                      <p:cBhvr>
                                        <p:cTn id="251" dur="1" fill="hold">
                                          <p:stCondLst>
                                            <p:cond delay="0"/>
                                          </p:stCondLst>
                                        </p:cTn>
                                        <p:tgtEl>
                                          <p:spTgt spid="50211"/>
                                        </p:tgtEl>
                                        <p:attrNameLst>
                                          <p:attrName>style.visibility</p:attrName>
                                        </p:attrNameLst>
                                      </p:cBhvr>
                                      <p:to>
                                        <p:strVal val="visible"/>
                                      </p:to>
                                    </p:set>
                                    <p:anim calcmode="lin" valueType="num">
                                      <p:cBhvr>
                                        <p:cTn id="252" dur="500" fill="hold"/>
                                        <p:tgtEl>
                                          <p:spTgt spid="50211"/>
                                        </p:tgtEl>
                                        <p:attrNameLst>
                                          <p:attrName>ppt_w</p:attrName>
                                        </p:attrNameLst>
                                      </p:cBhvr>
                                      <p:tavLst>
                                        <p:tav tm="0">
                                          <p:val>
                                            <p:fltVal val="0"/>
                                          </p:val>
                                        </p:tav>
                                        <p:tav tm="100000">
                                          <p:val>
                                            <p:strVal val="#ppt_w"/>
                                          </p:val>
                                        </p:tav>
                                      </p:tavLst>
                                    </p:anim>
                                    <p:anim calcmode="lin" valueType="num">
                                      <p:cBhvr>
                                        <p:cTn id="253" dur="500" fill="hold"/>
                                        <p:tgtEl>
                                          <p:spTgt spid="50211"/>
                                        </p:tgtEl>
                                        <p:attrNameLst>
                                          <p:attrName>ppt_h</p:attrName>
                                        </p:attrNameLst>
                                      </p:cBhvr>
                                      <p:tavLst>
                                        <p:tav tm="0">
                                          <p:val>
                                            <p:strVal val="#ppt_h"/>
                                          </p:val>
                                        </p:tav>
                                        <p:tav tm="100000">
                                          <p:val>
                                            <p:strVal val="#ppt_h"/>
                                          </p:val>
                                        </p:tav>
                                      </p:tavLst>
                                    </p:anim>
                                  </p:childTnLst>
                                </p:cTn>
                              </p:par>
                            </p:childTnLst>
                          </p:cTn>
                        </p:par>
                        <p:par>
                          <p:cTn id="254" fill="hold">
                            <p:stCondLst>
                              <p:cond delay="2500"/>
                            </p:stCondLst>
                            <p:childTnLst>
                              <p:par>
                                <p:cTn id="255" presetID="22" presetClass="entr" presetSubtype="8" fill="hold" grpId="0" nodeType="afterEffect">
                                  <p:stCondLst>
                                    <p:cond delay="0"/>
                                  </p:stCondLst>
                                  <p:childTnLst>
                                    <p:set>
                                      <p:cBhvr>
                                        <p:cTn id="256" dur="1" fill="hold">
                                          <p:stCondLst>
                                            <p:cond delay="0"/>
                                          </p:stCondLst>
                                        </p:cTn>
                                        <p:tgtEl>
                                          <p:spTgt spid="50209"/>
                                        </p:tgtEl>
                                        <p:attrNameLst>
                                          <p:attrName>style.visibility</p:attrName>
                                        </p:attrNameLst>
                                      </p:cBhvr>
                                      <p:to>
                                        <p:strVal val="visible"/>
                                      </p:to>
                                    </p:set>
                                    <p:animEffect transition="in" filter="wipe(left)">
                                      <p:cBhvr>
                                        <p:cTn id="257" dur="500"/>
                                        <p:tgtEl>
                                          <p:spTgt spid="50209"/>
                                        </p:tgtEl>
                                      </p:cBhvr>
                                    </p:animEffect>
                                  </p:childTnLst>
                                </p:cTn>
                              </p:par>
                            </p:childTnLst>
                          </p:cTn>
                        </p:par>
                        <p:par>
                          <p:cTn id="258" fill="hold">
                            <p:stCondLst>
                              <p:cond delay="3000"/>
                            </p:stCondLst>
                            <p:childTnLst>
                              <p:par>
                                <p:cTn id="259" presetID="22" presetClass="entr" presetSubtype="4" fill="hold" grpId="0" nodeType="afterEffect">
                                  <p:stCondLst>
                                    <p:cond delay="0"/>
                                  </p:stCondLst>
                                  <p:childTnLst>
                                    <p:set>
                                      <p:cBhvr>
                                        <p:cTn id="260" dur="1" fill="hold">
                                          <p:stCondLst>
                                            <p:cond delay="0"/>
                                          </p:stCondLst>
                                        </p:cTn>
                                        <p:tgtEl>
                                          <p:spTgt spid="50213"/>
                                        </p:tgtEl>
                                        <p:attrNameLst>
                                          <p:attrName>style.visibility</p:attrName>
                                        </p:attrNameLst>
                                      </p:cBhvr>
                                      <p:to>
                                        <p:strVal val="visible"/>
                                      </p:to>
                                    </p:set>
                                    <p:animEffect transition="in" filter="wipe(down)">
                                      <p:cBhvr>
                                        <p:cTn id="261" dur="500"/>
                                        <p:tgtEl>
                                          <p:spTgt spid="50213"/>
                                        </p:tgtEl>
                                      </p:cBhvr>
                                    </p:animEffect>
                                  </p:childTnLst>
                                </p:cTn>
                              </p:par>
                            </p:childTnLst>
                          </p:cTn>
                        </p:par>
                      </p:childTnLst>
                    </p:cTn>
                  </p:par>
                  <p:par>
                    <p:cTn id="262" fill="hold">
                      <p:stCondLst>
                        <p:cond delay="indefinite"/>
                      </p:stCondLst>
                      <p:childTnLst>
                        <p:par>
                          <p:cTn id="263" fill="hold">
                            <p:stCondLst>
                              <p:cond delay="0"/>
                            </p:stCondLst>
                            <p:childTnLst>
                              <p:par>
                                <p:cTn id="264" presetID="22" presetClass="entr" presetSubtype="8" fill="hold" grpId="0" nodeType="clickEffect">
                                  <p:stCondLst>
                                    <p:cond delay="0"/>
                                  </p:stCondLst>
                                  <p:childTnLst>
                                    <p:set>
                                      <p:cBhvr>
                                        <p:cTn id="265" dur="1" fill="hold">
                                          <p:stCondLst>
                                            <p:cond delay="0"/>
                                          </p:stCondLst>
                                        </p:cTn>
                                        <p:tgtEl>
                                          <p:spTgt spid="50236"/>
                                        </p:tgtEl>
                                        <p:attrNameLst>
                                          <p:attrName>style.visibility</p:attrName>
                                        </p:attrNameLst>
                                      </p:cBhvr>
                                      <p:to>
                                        <p:strVal val="visible"/>
                                      </p:to>
                                    </p:set>
                                    <p:animEffect transition="in" filter="wipe(left)">
                                      <p:cBhvr>
                                        <p:cTn id="266" dur="500"/>
                                        <p:tgtEl>
                                          <p:spTgt spid="50236"/>
                                        </p:tgtEl>
                                      </p:cBhvr>
                                    </p:animEffect>
                                  </p:childTnLst>
                                </p:cTn>
                              </p:par>
                            </p:childTnLst>
                          </p:cTn>
                        </p:par>
                        <p:par>
                          <p:cTn id="267" fill="hold">
                            <p:stCondLst>
                              <p:cond delay="500"/>
                            </p:stCondLst>
                            <p:childTnLst>
                              <p:par>
                                <p:cTn id="268" presetID="22" presetClass="entr" presetSubtype="4" fill="hold" grpId="0" nodeType="afterEffect">
                                  <p:stCondLst>
                                    <p:cond delay="0"/>
                                  </p:stCondLst>
                                  <p:childTnLst>
                                    <p:set>
                                      <p:cBhvr>
                                        <p:cTn id="269" dur="1" fill="hold">
                                          <p:stCondLst>
                                            <p:cond delay="0"/>
                                          </p:stCondLst>
                                        </p:cTn>
                                        <p:tgtEl>
                                          <p:spTgt spid="50215"/>
                                        </p:tgtEl>
                                        <p:attrNameLst>
                                          <p:attrName>style.visibility</p:attrName>
                                        </p:attrNameLst>
                                      </p:cBhvr>
                                      <p:to>
                                        <p:strVal val="visible"/>
                                      </p:to>
                                    </p:set>
                                    <p:animEffect transition="in" filter="wipe(down)">
                                      <p:cBhvr>
                                        <p:cTn id="270" dur="500"/>
                                        <p:tgtEl>
                                          <p:spTgt spid="50215"/>
                                        </p:tgtEl>
                                      </p:cBhvr>
                                    </p:animEffect>
                                  </p:childTnLst>
                                </p:cTn>
                              </p:par>
                            </p:childTnLst>
                          </p:cTn>
                        </p:par>
                        <p:par>
                          <p:cTn id="271" fill="hold">
                            <p:stCondLst>
                              <p:cond delay="1000"/>
                            </p:stCondLst>
                            <p:childTnLst>
                              <p:par>
                                <p:cTn id="272" presetID="22" presetClass="entr" presetSubtype="8" fill="hold" grpId="0" nodeType="afterEffect">
                                  <p:stCondLst>
                                    <p:cond delay="0"/>
                                  </p:stCondLst>
                                  <p:childTnLst>
                                    <p:set>
                                      <p:cBhvr>
                                        <p:cTn id="273" dur="1" fill="hold">
                                          <p:stCondLst>
                                            <p:cond delay="0"/>
                                          </p:stCondLst>
                                        </p:cTn>
                                        <p:tgtEl>
                                          <p:spTgt spid="50237"/>
                                        </p:tgtEl>
                                        <p:attrNameLst>
                                          <p:attrName>style.visibility</p:attrName>
                                        </p:attrNameLst>
                                      </p:cBhvr>
                                      <p:to>
                                        <p:strVal val="visible"/>
                                      </p:to>
                                    </p:set>
                                    <p:animEffect transition="in" filter="wipe(left)">
                                      <p:cBhvr>
                                        <p:cTn id="274" dur="500"/>
                                        <p:tgtEl>
                                          <p:spTgt spid="50237"/>
                                        </p:tgtEl>
                                      </p:cBhvr>
                                    </p:animEffect>
                                  </p:childTnLst>
                                </p:cTn>
                              </p:par>
                            </p:childTnLst>
                          </p:cTn>
                        </p:par>
                        <p:par>
                          <p:cTn id="275" fill="hold">
                            <p:stCondLst>
                              <p:cond delay="1500"/>
                            </p:stCondLst>
                            <p:childTnLst>
                              <p:par>
                                <p:cTn id="276" presetID="22" presetClass="entr" presetSubtype="4" fill="hold" grpId="0" nodeType="afterEffect">
                                  <p:stCondLst>
                                    <p:cond delay="0"/>
                                  </p:stCondLst>
                                  <p:childTnLst>
                                    <p:set>
                                      <p:cBhvr>
                                        <p:cTn id="277" dur="1" fill="hold">
                                          <p:stCondLst>
                                            <p:cond delay="0"/>
                                          </p:stCondLst>
                                        </p:cTn>
                                        <p:tgtEl>
                                          <p:spTgt spid="50216"/>
                                        </p:tgtEl>
                                        <p:attrNameLst>
                                          <p:attrName>style.visibility</p:attrName>
                                        </p:attrNameLst>
                                      </p:cBhvr>
                                      <p:to>
                                        <p:strVal val="visible"/>
                                      </p:to>
                                    </p:set>
                                    <p:animEffect transition="in" filter="wipe(down)">
                                      <p:cBhvr>
                                        <p:cTn id="278" dur="500"/>
                                        <p:tgtEl>
                                          <p:spTgt spid="50216"/>
                                        </p:tgtEl>
                                      </p:cBhvr>
                                    </p:animEffect>
                                  </p:childTnLst>
                                </p:cTn>
                              </p:par>
                            </p:childTnLst>
                          </p:cTn>
                        </p:par>
                        <p:par>
                          <p:cTn id="279" fill="hold">
                            <p:stCondLst>
                              <p:cond delay="2000"/>
                            </p:stCondLst>
                            <p:childTnLst>
                              <p:par>
                                <p:cTn id="280" presetID="15" presetClass="entr" presetSubtype="0" fill="hold" nodeType="afterEffect">
                                  <p:stCondLst>
                                    <p:cond delay="0"/>
                                  </p:stCondLst>
                                  <p:childTnLst>
                                    <p:set>
                                      <p:cBhvr>
                                        <p:cTn id="281" dur="1" fill="hold">
                                          <p:stCondLst>
                                            <p:cond delay="0"/>
                                          </p:stCondLst>
                                        </p:cTn>
                                        <p:tgtEl>
                                          <p:spTgt spid="50255"/>
                                        </p:tgtEl>
                                        <p:attrNameLst>
                                          <p:attrName>style.visibility</p:attrName>
                                        </p:attrNameLst>
                                      </p:cBhvr>
                                      <p:to>
                                        <p:strVal val="visible"/>
                                      </p:to>
                                    </p:set>
                                    <p:anim calcmode="lin" valueType="num">
                                      <p:cBhvr>
                                        <p:cTn id="282" dur="1000" fill="hold"/>
                                        <p:tgtEl>
                                          <p:spTgt spid="50255"/>
                                        </p:tgtEl>
                                        <p:attrNameLst>
                                          <p:attrName>ppt_w</p:attrName>
                                        </p:attrNameLst>
                                      </p:cBhvr>
                                      <p:tavLst>
                                        <p:tav tm="0">
                                          <p:val>
                                            <p:fltVal val="0"/>
                                          </p:val>
                                        </p:tav>
                                        <p:tav tm="100000">
                                          <p:val>
                                            <p:strVal val="#ppt_w"/>
                                          </p:val>
                                        </p:tav>
                                      </p:tavLst>
                                    </p:anim>
                                    <p:anim calcmode="lin" valueType="num">
                                      <p:cBhvr>
                                        <p:cTn id="283" dur="1000" fill="hold"/>
                                        <p:tgtEl>
                                          <p:spTgt spid="50255"/>
                                        </p:tgtEl>
                                        <p:attrNameLst>
                                          <p:attrName>ppt_h</p:attrName>
                                        </p:attrNameLst>
                                      </p:cBhvr>
                                      <p:tavLst>
                                        <p:tav tm="0">
                                          <p:val>
                                            <p:fltVal val="0"/>
                                          </p:val>
                                        </p:tav>
                                        <p:tav tm="100000">
                                          <p:val>
                                            <p:strVal val="#ppt_h"/>
                                          </p:val>
                                        </p:tav>
                                      </p:tavLst>
                                    </p:anim>
                                    <p:anim calcmode="lin" valueType="num">
                                      <p:cBhvr>
                                        <p:cTn id="284" dur="1000" fill="hold"/>
                                        <p:tgtEl>
                                          <p:spTgt spid="50255"/>
                                        </p:tgtEl>
                                        <p:attrNameLst>
                                          <p:attrName>ppt_x</p:attrName>
                                        </p:attrNameLst>
                                      </p:cBhvr>
                                      <p:tavLst>
                                        <p:tav tm="0" fmla="#ppt_x+(cos(-2*pi*(1-$))*-#ppt_x-sin(-2*pi*(1-$))*(1-#ppt_y))*(1-$)">
                                          <p:val>
                                            <p:fltVal val="0"/>
                                          </p:val>
                                        </p:tav>
                                        <p:tav tm="100000">
                                          <p:val>
                                            <p:fltVal val="1"/>
                                          </p:val>
                                        </p:tav>
                                      </p:tavLst>
                                    </p:anim>
                                    <p:anim calcmode="lin" valueType="num">
                                      <p:cBhvr>
                                        <p:cTn id="285" dur="1000" fill="hold"/>
                                        <p:tgtEl>
                                          <p:spTgt spid="50255"/>
                                        </p:tgtEl>
                                        <p:attrNameLst>
                                          <p:attrName>ppt_y</p:attrName>
                                        </p:attrNameLst>
                                      </p:cBhvr>
                                      <p:tavLst>
                                        <p:tav tm="0" fmla="#ppt_y+(sin(-2*pi*(1-$))*-#ppt_x+cos(-2*pi*(1-$))*(1-#ppt_y))*(1-$)">
                                          <p:val>
                                            <p:fltVal val="0"/>
                                          </p:val>
                                        </p:tav>
                                        <p:tav tm="100000">
                                          <p:val>
                                            <p:fltVal val="1"/>
                                          </p:val>
                                        </p:tav>
                                      </p:tavLst>
                                    </p:anim>
                                  </p:childTnLst>
                                </p:cTn>
                              </p:par>
                            </p:childTnLst>
                          </p:cTn>
                        </p:par>
                        <p:par>
                          <p:cTn id="286" fill="hold">
                            <p:stCondLst>
                              <p:cond delay="3000"/>
                            </p:stCondLst>
                            <p:childTnLst>
                              <p:par>
                                <p:cTn id="287" presetID="15" presetClass="entr" presetSubtype="0" fill="hold" nodeType="afterEffect">
                                  <p:stCondLst>
                                    <p:cond delay="0"/>
                                  </p:stCondLst>
                                  <p:childTnLst>
                                    <p:set>
                                      <p:cBhvr>
                                        <p:cTn id="288" dur="1" fill="hold">
                                          <p:stCondLst>
                                            <p:cond delay="0"/>
                                          </p:stCondLst>
                                        </p:cTn>
                                        <p:tgtEl>
                                          <p:spTgt spid="50256"/>
                                        </p:tgtEl>
                                        <p:attrNameLst>
                                          <p:attrName>style.visibility</p:attrName>
                                        </p:attrNameLst>
                                      </p:cBhvr>
                                      <p:to>
                                        <p:strVal val="visible"/>
                                      </p:to>
                                    </p:set>
                                    <p:anim calcmode="lin" valueType="num">
                                      <p:cBhvr>
                                        <p:cTn id="289" dur="1000" fill="hold"/>
                                        <p:tgtEl>
                                          <p:spTgt spid="50256"/>
                                        </p:tgtEl>
                                        <p:attrNameLst>
                                          <p:attrName>ppt_w</p:attrName>
                                        </p:attrNameLst>
                                      </p:cBhvr>
                                      <p:tavLst>
                                        <p:tav tm="0">
                                          <p:val>
                                            <p:fltVal val="0"/>
                                          </p:val>
                                        </p:tav>
                                        <p:tav tm="100000">
                                          <p:val>
                                            <p:strVal val="#ppt_w"/>
                                          </p:val>
                                        </p:tav>
                                      </p:tavLst>
                                    </p:anim>
                                    <p:anim calcmode="lin" valueType="num">
                                      <p:cBhvr>
                                        <p:cTn id="290" dur="1000" fill="hold"/>
                                        <p:tgtEl>
                                          <p:spTgt spid="50256"/>
                                        </p:tgtEl>
                                        <p:attrNameLst>
                                          <p:attrName>ppt_h</p:attrName>
                                        </p:attrNameLst>
                                      </p:cBhvr>
                                      <p:tavLst>
                                        <p:tav tm="0">
                                          <p:val>
                                            <p:fltVal val="0"/>
                                          </p:val>
                                        </p:tav>
                                        <p:tav tm="100000">
                                          <p:val>
                                            <p:strVal val="#ppt_h"/>
                                          </p:val>
                                        </p:tav>
                                      </p:tavLst>
                                    </p:anim>
                                    <p:anim calcmode="lin" valueType="num">
                                      <p:cBhvr>
                                        <p:cTn id="291" dur="1000" fill="hold"/>
                                        <p:tgtEl>
                                          <p:spTgt spid="50256"/>
                                        </p:tgtEl>
                                        <p:attrNameLst>
                                          <p:attrName>ppt_x</p:attrName>
                                        </p:attrNameLst>
                                      </p:cBhvr>
                                      <p:tavLst>
                                        <p:tav tm="0" fmla="#ppt_x+(cos(-2*pi*(1-$))*-#ppt_x-sin(-2*pi*(1-$))*(1-#ppt_y))*(1-$)">
                                          <p:val>
                                            <p:fltVal val="0"/>
                                          </p:val>
                                        </p:tav>
                                        <p:tav tm="100000">
                                          <p:val>
                                            <p:fltVal val="1"/>
                                          </p:val>
                                        </p:tav>
                                      </p:tavLst>
                                    </p:anim>
                                    <p:anim calcmode="lin" valueType="num">
                                      <p:cBhvr>
                                        <p:cTn id="292" dur="1000" fill="hold"/>
                                        <p:tgtEl>
                                          <p:spTgt spid="50256"/>
                                        </p:tgtEl>
                                        <p:attrNameLst>
                                          <p:attrName>ppt_y</p:attrName>
                                        </p:attrNameLst>
                                      </p:cBhvr>
                                      <p:tavLst>
                                        <p:tav tm="0" fmla="#ppt_y+(sin(-2*pi*(1-$))*-#ppt_x+cos(-2*pi*(1-$))*(1-#ppt_y))*(1-$)">
                                          <p:val>
                                            <p:fltVal val="0"/>
                                          </p:val>
                                        </p:tav>
                                        <p:tav tm="100000">
                                          <p:val>
                                            <p:fltVal val="1"/>
                                          </p:val>
                                        </p:tav>
                                      </p:tavLst>
                                    </p:anim>
                                  </p:childTnLst>
                                </p:cTn>
                              </p:par>
                            </p:childTnLst>
                          </p:cTn>
                        </p:par>
                        <p:par>
                          <p:cTn id="293" fill="hold">
                            <p:stCondLst>
                              <p:cond delay="4000"/>
                            </p:stCondLst>
                            <p:childTnLst>
                              <p:par>
                                <p:cTn id="294" presetID="15" presetClass="entr" presetSubtype="0" fill="hold" nodeType="afterEffect">
                                  <p:stCondLst>
                                    <p:cond delay="0"/>
                                  </p:stCondLst>
                                  <p:childTnLst>
                                    <p:set>
                                      <p:cBhvr>
                                        <p:cTn id="295" dur="1" fill="hold">
                                          <p:stCondLst>
                                            <p:cond delay="0"/>
                                          </p:stCondLst>
                                        </p:cTn>
                                        <p:tgtEl>
                                          <p:spTgt spid="50257"/>
                                        </p:tgtEl>
                                        <p:attrNameLst>
                                          <p:attrName>style.visibility</p:attrName>
                                        </p:attrNameLst>
                                      </p:cBhvr>
                                      <p:to>
                                        <p:strVal val="visible"/>
                                      </p:to>
                                    </p:set>
                                    <p:anim calcmode="lin" valueType="num">
                                      <p:cBhvr>
                                        <p:cTn id="296" dur="1000" fill="hold"/>
                                        <p:tgtEl>
                                          <p:spTgt spid="50257"/>
                                        </p:tgtEl>
                                        <p:attrNameLst>
                                          <p:attrName>ppt_w</p:attrName>
                                        </p:attrNameLst>
                                      </p:cBhvr>
                                      <p:tavLst>
                                        <p:tav tm="0">
                                          <p:val>
                                            <p:fltVal val="0"/>
                                          </p:val>
                                        </p:tav>
                                        <p:tav tm="100000">
                                          <p:val>
                                            <p:strVal val="#ppt_w"/>
                                          </p:val>
                                        </p:tav>
                                      </p:tavLst>
                                    </p:anim>
                                    <p:anim calcmode="lin" valueType="num">
                                      <p:cBhvr>
                                        <p:cTn id="297" dur="1000" fill="hold"/>
                                        <p:tgtEl>
                                          <p:spTgt spid="50257"/>
                                        </p:tgtEl>
                                        <p:attrNameLst>
                                          <p:attrName>ppt_h</p:attrName>
                                        </p:attrNameLst>
                                      </p:cBhvr>
                                      <p:tavLst>
                                        <p:tav tm="0">
                                          <p:val>
                                            <p:fltVal val="0"/>
                                          </p:val>
                                        </p:tav>
                                        <p:tav tm="100000">
                                          <p:val>
                                            <p:strVal val="#ppt_h"/>
                                          </p:val>
                                        </p:tav>
                                      </p:tavLst>
                                    </p:anim>
                                    <p:anim calcmode="lin" valueType="num">
                                      <p:cBhvr>
                                        <p:cTn id="298" dur="1000" fill="hold"/>
                                        <p:tgtEl>
                                          <p:spTgt spid="50257"/>
                                        </p:tgtEl>
                                        <p:attrNameLst>
                                          <p:attrName>ppt_x</p:attrName>
                                        </p:attrNameLst>
                                      </p:cBhvr>
                                      <p:tavLst>
                                        <p:tav tm="0" fmla="#ppt_x+(cos(-2*pi*(1-$))*-#ppt_x-sin(-2*pi*(1-$))*(1-#ppt_y))*(1-$)">
                                          <p:val>
                                            <p:fltVal val="0"/>
                                          </p:val>
                                        </p:tav>
                                        <p:tav tm="100000">
                                          <p:val>
                                            <p:fltVal val="1"/>
                                          </p:val>
                                        </p:tav>
                                      </p:tavLst>
                                    </p:anim>
                                    <p:anim calcmode="lin" valueType="num">
                                      <p:cBhvr>
                                        <p:cTn id="299" dur="1000" fill="hold"/>
                                        <p:tgtEl>
                                          <p:spTgt spid="50257"/>
                                        </p:tgtEl>
                                        <p:attrNameLst>
                                          <p:attrName>ppt_y</p:attrName>
                                        </p:attrNameLst>
                                      </p:cBhvr>
                                      <p:tavLst>
                                        <p:tav tm="0" fmla="#ppt_y+(sin(-2*pi*(1-$))*-#ppt_x+cos(-2*pi*(1-$))*(1-#ppt_y))*(1-$)">
                                          <p:val>
                                            <p:fltVal val="0"/>
                                          </p:val>
                                        </p:tav>
                                        <p:tav tm="100000">
                                          <p:val>
                                            <p:fltVal val="1"/>
                                          </p:val>
                                        </p:tav>
                                      </p:tavLst>
                                    </p:anim>
                                  </p:childTnLst>
                                </p:cTn>
                              </p:par>
                            </p:childTnLst>
                          </p:cTn>
                        </p:par>
                        <p:par>
                          <p:cTn id="300" fill="hold">
                            <p:stCondLst>
                              <p:cond delay="5000"/>
                            </p:stCondLst>
                            <p:childTnLst>
                              <p:par>
                                <p:cTn id="301" presetID="15" presetClass="entr" presetSubtype="0" fill="hold" nodeType="afterEffect">
                                  <p:stCondLst>
                                    <p:cond delay="0"/>
                                  </p:stCondLst>
                                  <p:childTnLst>
                                    <p:set>
                                      <p:cBhvr>
                                        <p:cTn id="302" dur="1" fill="hold">
                                          <p:stCondLst>
                                            <p:cond delay="0"/>
                                          </p:stCondLst>
                                        </p:cTn>
                                        <p:tgtEl>
                                          <p:spTgt spid="50258"/>
                                        </p:tgtEl>
                                        <p:attrNameLst>
                                          <p:attrName>style.visibility</p:attrName>
                                        </p:attrNameLst>
                                      </p:cBhvr>
                                      <p:to>
                                        <p:strVal val="visible"/>
                                      </p:to>
                                    </p:set>
                                    <p:anim calcmode="lin" valueType="num">
                                      <p:cBhvr>
                                        <p:cTn id="303" dur="1000" fill="hold"/>
                                        <p:tgtEl>
                                          <p:spTgt spid="50258"/>
                                        </p:tgtEl>
                                        <p:attrNameLst>
                                          <p:attrName>ppt_w</p:attrName>
                                        </p:attrNameLst>
                                      </p:cBhvr>
                                      <p:tavLst>
                                        <p:tav tm="0">
                                          <p:val>
                                            <p:fltVal val="0"/>
                                          </p:val>
                                        </p:tav>
                                        <p:tav tm="100000">
                                          <p:val>
                                            <p:strVal val="#ppt_w"/>
                                          </p:val>
                                        </p:tav>
                                      </p:tavLst>
                                    </p:anim>
                                    <p:anim calcmode="lin" valueType="num">
                                      <p:cBhvr>
                                        <p:cTn id="304" dur="1000" fill="hold"/>
                                        <p:tgtEl>
                                          <p:spTgt spid="50258"/>
                                        </p:tgtEl>
                                        <p:attrNameLst>
                                          <p:attrName>ppt_h</p:attrName>
                                        </p:attrNameLst>
                                      </p:cBhvr>
                                      <p:tavLst>
                                        <p:tav tm="0">
                                          <p:val>
                                            <p:fltVal val="0"/>
                                          </p:val>
                                        </p:tav>
                                        <p:tav tm="100000">
                                          <p:val>
                                            <p:strVal val="#ppt_h"/>
                                          </p:val>
                                        </p:tav>
                                      </p:tavLst>
                                    </p:anim>
                                    <p:anim calcmode="lin" valueType="num">
                                      <p:cBhvr>
                                        <p:cTn id="305" dur="1000" fill="hold"/>
                                        <p:tgtEl>
                                          <p:spTgt spid="50258"/>
                                        </p:tgtEl>
                                        <p:attrNameLst>
                                          <p:attrName>ppt_x</p:attrName>
                                        </p:attrNameLst>
                                      </p:cBhvr>
                                      <p:tavLst>
                                        <p:tav tm="0" fmla="#ppt_x+(cos(-2*pi*(1-$))*-#ppt_x-sin(-2*pi*(1-$))*(1-#ppt_y))*(1-$)">
                                          <p:val>
                                            <p:fltVal val="0"/>
                                          </p:val>
                                        </p:tav>
                                        <p:tav tm="100000">
                                          <p:val>
                                            <p:fltVal val="1"/>
                                          </p:val>
                                        </p:tav>
                                      </p:tavLst>
                                    </p:anim>
                                    <p:anim calcmode="lin" valueType="num">
                                      <p:cBhvr>
                                        <p:cTn id="306" dur="1000" fill="hold"/>
                                        <p:tgtEl>
                                          <p:spTgt spid="50258"/>
                                        </p:tgtEl>
                                        <p:attrNameLst>
                                          <p:attrName>ppt_y</p:attrName>
                                        </p:attrNameLst>
                                      </p:cBhvr>
                                      <p:tavLst>
                                        <p:tav tm="0" fmla="#ppt_y+(sin(-2*pi*(1-$))*-#ppt_x+cos(-2*pi*(1-$))*(1-#ppt_y))*(1-$)">
                                          <p:val>
                                            <p:fltVal val="0"/>
                                          </p:val>
                                        </p:tav>
                                        <p:tav tm="100000">
                                          <p:val>
                                            <p:fltVal val="1"/>
                                          </p:val>
                                        </p:tav>
                                      </p:tavLst>
                                    </p:anim>
                                  </p:childTnLst>
                                </p:cTn>
                              </p:par>
                            </p:childTnLst>
                          </p:cTn>
                        </p:par>
                        <p:par>
                          <p:cTn id="307" fill="hold">
                            <p:stCondLst>
                              <p:cond delay="6000"/>
                            </p:stCondLst>
                            <p:childTnLst>
                              <p:par>
                                <p:cTn id="308" presetID="15" presetClass="entr" presetSubtype="0" fill="hold" nodeType="afterEffect">
                                  <p:stCondLst>
                                    <p:cond delay="0"/>
                                  </p:stCondLst>
                                  <p:childTnLst>
                                    <p:set>
                                      <p:cBhvr>
                                        <p:cTn id="309" dur="1" fill="hold">
                                          <p:stCondLst>
                                            <p:cond delay="0"/>
                                          </p:stCondLst>
                                        </p:cTn>
                                        <p:tgtEl>
                                          <p:spTgt spid="50259"/>
                                        </p:tgtEl>
                                        <p:attrNameLst>
                                          <p:attrName>style.visibility</p:attrName>
                                        </p:attrNameLst>
                                      </p:cBhvr>
                                      <p:to>
                                        <p:strVal val="visible"/>
                                      </p:to>
                                    </p:set>
                                    <p:anim calcmode="lin" valueType="num">
                                      <p:cBhvr>
                                        <p:cTn id="310" dur="1000" fill="hold"/>
                                        <p:tgtEl>
                                          <p:spTgt spid="50259"/>
                                        </p:tgtEl>
                                        <p:attrNameLst>
                                          <p:attrName>ppt_w</p:attrName>
                                        </p:attrNameLst>
                                      </p:cBhvr>
                                      <p:tavLst>
                                        <p:tav tm="0">
                                          <p:val>
                                            <p:fltVal val="0"/>
                                          </p:val>
                                        </p:tav>
                                        <p:tav tm="100000">
                                          <p:val>
                                            <p:strVal val="#ppt_w"/>
                                          </p:val>
                                        </p:tav>
                                      </p:tavLst>
                                    </p:anim>
                                    <p:anim calcmode="lin" valueType="num">
                                      <p:cBhvr>
                                        <p:cTn id="311" dur="1000" fill="hold"/>
                                        <p:tgtEl>
                                          <p:spTgt spid="50259"/>
                                        </p:tgtEl>
                                        <p:attrNameLst>
                                          <p:attrName>ppt_h</p:attrName>
                                        </p:attrNameLst>
                                      </p:cBhvr>
                                      <p:tavLst>
                                        <p:tav tm="0">
                                          <p:val>
                                            <p:fltVal val="0"/>
                                          </p:val>
                                        </p:tav>
                                        <p:tav tm="100000">
                                          <p:val>
                                            <p:strVal val="#ppt_h"/>
                                          </p:val>
                                        </p:tav>
                                      </p:tavLst>
                                    </p:anim>
                                    <p:anim calcmode="lin" valueType="num">
                                      <p:cBhvr>
                                        <p:cTn id="312" dur="1000" fill="hold"/>
                                        <p:tgtEl>
                                          <p:spTgt spid="50259"/>
                                        </p:tgtEl>
                                        <p:attrNameLst>
                                          <p:attrName>ppt_x</p:attrName>
                                        </p:attrNameLst>
                                      </p:cBhvr>
                                      <p:tavLst>
                                        <p:tav tm="0" fmla="#ppt_x+(cos(-2*pi*(1-$))*-#ppt_x-sin(-2*pi*(1-$))*(1-#ppt_y))*(1-$)">
                                          <p:val>
                                            <p:fltVal val="0"/>
                                          </p:val>
                                        </p:tav>
                                        <p:tav tm="100000">
                                          <p:val>
                                            <p:fltVal val="1"/>
                                          </p:val>
                                        </p:tav>
                                      </p:tavLst>
                                    </p:anim>
                                    <p:anim calcmode="lin" valueType="num">
                                      <p:cBhvr>
                                        <p:cTn id="313" dur="1000" fill="hold"/>
                                        <p:tgtEl>
                                          <p:spTgt spid="50259"/>
                                        </p:tgtEl>
                                        <p:attrNameLst>
                                          <p:attrName>ppt_y</p:attrName>
                                        </p:attrNameLst>
                                      </p:cBhvr>
                                      <p:tavLst>
                                        <p:tav tm="0" fmla="#ppt_y+(sin(-2*pi*(1-$))*-#ppt_x+cos(-2*pi*(1-$))*(1-#ppt_y))*(1-$)">
                                          <p:val>
                                            <p:fltVal val="0"/>
                                          </p:val>
                                        </p:tav>
                                        <p:tav tm="100000">
                                          <p:val>
                                            <p:fltVal val="1"/>
                                          </p:val>
                                        </p:tav>
                                      </p:tavLst>
                                    </p:anim>
                                  </p:childTnLst>
                                </p:cTn>
                              </p:par>
                            </p:childTnLst>
                          </p:cTn>
                        </p:par>
                        <p:par>
                          <p:cTn id="314" fill="hold">
                            <p:stCondLst>
                              <p:cond delay="7000"/>
                            </p:stCondLst>
                            <p:childTnLst>
                              <p:par>
                                <p:cTn id="315" presetID="15" presetClass="entr" presetSubtype="0" fill="hold" nodeType="afterEffect">
                                  <p:stCondLst>
                                    <p:cond delay="0"/>
                                  </p:stCondLst>
                                  <p:childTnLst>
                                    <p:set>
                                      <p:cBhvr>
                                        <p:cTn id="316" dur="1" fill="hold">
                                          <p:stCondLst>
                                            <p:cond delay="0"/>
                                          </p:stCondLst>
                                        </p:cTn>
                                        <p:tgtEl>
                                          <p:spTgt spid="50260"/>
                                        </p:tgtEl>
                                        <p:attrNameLst>
                                          <p:attrName>style.visibility</p:attrName>
                                        </p:attrNameLst>
                                      </p:cBhvr>
                                      <p:to>
                                        <p:strVal val="visible"/>
                                      </p:to>
                                    </p:set>
                                    <p:anim calcmode="lin" valueType="num">
                                      <p:cBhvr>
                                        <p:cTn id="317" dur="1000" fill="hold"/>
                                        <p:tgtEl>
                                          <p:spTgt spid="50260"/>
                                        </p:tgtEl>
                                        <p:attrNameLst>
                                          <p:attrName>ppt_w</p:attrName>
                                        </p:attrNameLst>
                                      </p:cBhvr>
                                      <p:tavLst>
                                        <p:tav tm="0">
                                          <p:val>
                                            <p:fltVal val="0"/>
                                          </p:val>
                                        </p:tav>
                                        <p:tav tm="100000">
                                          <p:val>
                                            <p:strVal val="#ppt_w"/>
                                          </p:val>
                                        </p:tav>
                                      </p:tavLst>
                                    </p:anim>
                                    <p:anim calcmode="lin" valueType="num">
                                      <p:cBhvr>
                                        <p:cTn id="318" dur="1000" fill="hold"/>
                                        <p:tgtEl>
                                          <p:spTgt spid="50260"/>
                                        </p:tgtEl>
                                        <p:attrNameLst>
                                          <p:attrName>ppt_h</p:attrName>
                                        </p:attrNameLst>
                                      </p:cBhvr>
                                      <p:tavLst>
                                        <p:tav tm="0">
                                          <p:val>
                                            <p:fltVal val="0"/>
                                          </p:val>
                                        </p:tav>
                                        <p:tav tm="100000">
                                          <p:val>
                                            <p:strVal val="#ppt_h"/>
                                          </p:val>
                                        </p:tav>
                                      </p:tavLst>
                                    </p:anim>
                                    <p:anim calcmode="lin" valueType="num">
                                      <p:cBhvr>
                                        <p:cTn id="319" dur="1000" fill="hold"/>
                                        <p:tgtEl>
                                          <p:spTgt spid="50260"/>
                                        </p:tgtEl>
                                        <p:attrNameLst>
                                          <p:attrName>ppt_x</p:attrName>
                                        </p:attrNameLst>
                                      </p:cBhvr>
                                      <p:tavLst>
                                        <p:tav tm="0" fmla="#ppt_x+(cos(-2*pi*(1-$))*-#ppt_x-sin(-2*pi*(1-$))*(1-#ppt_y))*(1-$)">
                                          <p:val>
                                            <p:fltVal val="0"/>
                                          </p:val>
                                        </p:tav>
                                        <p:tav tm="100000">
                                          <p:val>
                                            <p:fltVal val="1"/>
                                          </p:val>
                                        </p:tav>
                                      </p:tavLst>
                                    </p:anim>
                                    <p:anim calcmode="lin" valueType="num">
                                      <p:cBhvr>
                                        <p:cTn id="320" dur="1000" fill="hold"/>
                                        <p:tgtEl>
                                          <p:spTgt spid="50260"/>
                                        </p:tgtEl>
                                        <p:attrNameLst>
                                          <p:attrName>ppt_y</p:attrName>
                                        </p:attrNameLst>
                                      </p:cBhvr>
                                      <p:tavLst>
                                        <p:tav tm="0" fmla="#ppt_y+(sin(-2*pi*(1-$))*-#ppt_x+cos(-2*pi*(1-$))*(1-#ppt_y))*(1-$)">
                                          <p:val>
                                            <p:fltVal val="0"/>
                                          </p:val>
                                        </p:tav>
                                        <p:tav tm="100000">
                                          <p:val>
                                            <p:fltVal val="1"/>
                                          </p:val>
                                        </p:tav>
                                      </p:tavLst>
                                    </p:anim>
                                  </p:childTnLst>
                                </p:cTn>
                              </p:par>
                            </p:childTnLst>
                          </p:cTn>
                        </p:par>
                        <p:par>
                          <p:cTn id="321" fill="hold">
                            <p:stCondLst>
                              <p:cond delay="8000"/>
                            </p:stCondLst>
                            <p:childTnLst>
                              <p:par>
                                <p:cTn id="322" presetID="22" presetClass="entr" presetSubtype="8" fill="hold" grpId="0" nodeType="afterEffect">
                                  <p:stCondLst>
                                    <p:cond delay="0"/>
                                  </p:stCondLst>
                                  <p:childTnLst>
                                    <p:set>
                                      <p:cBhvr>
                                        <p:cTn id="323" dur="1" fill="hold">
                                          <p:stCondLst>
                                            <p:cond delay="0"/>
                                          </p:stCondLst>
                                        </p:cTn>
                                        <p:tgtEl>
                                          <p:spTgt spid="50178"/>
                                        </p:tgtEl>
                                        <p:attrNameLst>
                                          <p:attrName>style.visibility</p:attrName>
                                        </p:attrNameLst>
                                      </p:cBhvr>
                                      <p:to>
                                        <p:strVal val="visible"/>
                                      </p:to>
                                    </p:set>
                                    <p:animEffect transition="in" filter="wipe(left)">
                                      <p:cBhvr>
                                        <p:cTn id="324" dur="500"/>
                                        <p:tgtEl>
                                          <p:spTgt spid="50178"/>
                                        </p:tgtEl>
                                      </p:cBhvr>
                                    </p:animEffect>
                                  </p:childTnLst>
                                </p:cTn>
                              </p:par>
                            </p:childTnLst>
                          </p:cTn>
                        </p:par>
                        <p:par>
                          <p:cTn id="325" fill="hold">
                            <p:stCondLst>
                              <p:cond delay="8500"/>
                            </p:stCondLst>
                            <p:childTnLst>
                              <p:par>
                                <p:cTn id="326" presetID="15" presetClass="entr" presetSubtype="0" fill="hold" nodeType="afterEffect">
                                  <p:stCondLst>
                                    <p:cond delay="0"/>
                                  </p:stCondLst>
                                  <p:childTnLst>
                                    <p:set>
                                      <p:cBhvr>
                                        <p:cTn id="327" dur="1" fill="hold">
                                          <p:stCondLst>
                                            <p:cond delay="0"/>
                                          </p:stCondLst>
                                        </p:cTn>
                                        <p:tgtEl>
                                          <p:spTgt spid="50254"/>
                                        </p:tgtEl>
                                        <p:attrNameLst>
                                          <p:attrName>style.visibility</p:attrName>
                                        </p:attrNameLst>
                                      </p:cBhvr>
                                      <p:to>
                                        <p:strVal val="visible"/>
                                      </p:to>
                                    </p:set>
                                    <p:anim calcmode="lin" valueType="num">
                                      <p:cBhvr>
                                        <p:cTn id="328" dur="1000" fill="hold"/>
                                        <p:tgtEl>
                                          <p:spTgt spid="50254"/>
                                        </p:tgtEl>
                                        <p:attrNameLst>
                                          <p:attrName>ppt_w</p:attrName>
                                        </p:attrNameLst>
                                      </p:cBhvr>
                                      <p:tavLst>
                                        <p:tav tm="0">
                                          <p:val>
                                            <p:fltVal val="0"/>
                                          </p:val>
                                        </p:tav>
                                        <p:tav tm="100000">
                                          <p:val>
                                            <p:strVal val="#ppt_w"/>
                                          </p:val>
                                        </p:tav>
                                      </p:tavLst>
                                    </p:anim>
                                    <p:anim calcmode="lin" valueType="num">
                                      <p:cBhvr>
                                        <p:cTn id="329" dur="1000" fill="hold"/>
                                        <p:tgtEl>
                                          <p:spTgt spid="50254"/>
                                        </p:tgtEl>
                                        <p:attrNameLst>
                                          <p:attrName>ppt_h</p:attrName>
                                        </p:attrNameLst>
                                      </p:cBhvr>
                                      <p:tavLst>
                                        <p:tav tm="0">
                                          <p:val>
                                            <p:fltVal val="0"/>
                                          </p:val>
                                        </p:tav>
                                        <p:tav tm="100000">
                                          <p:val>
                                            <p:strVal val="#ppt_h"/>
                                          </p:val>
                                        </p:tav>
                                      </p:tavLst>
                                    </p:anim>
                                    <p:anim calcmode="lin" valueType="num">
                                      <p:cBhvr>
                                        <p:cTn id="330" dur="1000" fill="hold"/>
                                        <p:tgtEl>
                                          <p:spTgt spid="50254"/>
                                        </p:tgtEl>
                                        <p:attrNameLst>
                                          <p:attrName>ppt_x</p:attrName>
                                        </p:attrNameLst>
                                      </p:cBhvr>
                                      <p:tavLst>
                                        <p:tav tm="0" fmla="#ppt_x+(cos(-2*pi*(1-$))*-#ppt_x-sin(-2*pi*(1-$))*(1-#ppt_y))*(1-$)">
                                          <p:val>
                                            <p:fltVal val="0"/>
                                          </p:val>
                                        </p:tav>
                                        <p:tav tm="100000">
                                          <p:val>
                                            <p:fltVal val="1"/>
                                          </p:val>
                                        </p:tav>
                                      </p:tavLst>
                                    </p:anim>
                                    <p:anim calcmode="lin" valueType="num">
                                      <p:cBhvr>
                                        <p:cTn id="331" dur="1000" fill="hold"/>
                                        <p:tgtEl>
                                          <p:spTgt spid="50254"/>
                                        </p:tgtEl>
                                        <p:attrNameLst>
                                          <p:attrName>ppt_y</p:attrName>
                                        </p:attrNameLst>
                                      </p:cBhvr>
                                      <p:tavLst>
                                        <p:tav tm="0" fmla="#ppt_y+(sin(-2*pi*(1-$))*-#ppt_x+cos(-2*pi*(1-$))*(1-#ppt_y))*(1-$)">
                                          <p:val>
                                            <p:fltVal val="0"/>
                                          </p:val>
                                        </p:tav>
                                        <p:tav tm="100000">
                                          <p:val>
                                            <p:fltVal val="1"/>
                                          </p:val>
                                        </p:tav>
                                      </p:tavLst>
                                    </p:anim>
                                  </p:childTnLst>
                                </p:cTn>
                              </p:par>
                            </p:childTnLst>
                          </p:cTn>
                        </p:par>
                        <p:par>
                          <p:cTn id="332" fill="hold">
                            <p:stCondLst>
                              <p:cond delay="9500"/>
                            </p:stCondLst>
                            <p:childTnLst>
                              <p:par>
                                <p:cTn id="333" presetID="22" presetClass="entr" presetSubtype="8" fill="hold" grpId="0" nodeType="afterEffect">
                                  <p:stCondLst>
                                    <p:cond delay="0"/>
                                  </p:stCondLst>
                                  <p:childTnLst>
                                    <p:set>
                                      <p:cBhvr>
                                        <p:cTn id="334" dur="1" fill="hold">
                                          <p:stCondLst>
                                            <p:cond delay="0"/>
                                          </p:stCondLst>
                                        </p:cTn>
                                        <p:tgtEl>
                                          <p:spTgt spid="50238"/>
                                        </p:tgtEl>
                                        <p:attrNameLst>
                                          <p:attrName>style.visibility</p:attrName>
                                        </p:attrNameLst>
                                      </p:cBhvr>
                                      <p:to>
                                        <p:strVal val="visible"/>
                                      </p:to>
                                    </p:set>
                                    <p:animEffect transition="in" filter="wipe(left)">
                                      <p:cBhvr>
                                        <p:cTn id="335" dur="500"/>
                                        <p:tgtEl>
                                          <p:spTgt spid="50238"/>
                                        </p:tgtEl>
                                      </p:cBhvr>
                                    </p:animEffect>
                                  </p:childTnLst>
                                </p:cTn>
                              </p:par>
                            </p:childTnLst>
                          </p:cTn>
                        </p:par>
                        <p:par>
                          <p:cTn id="336" fill="hold">
                            <p:stCondLst>
                              <p:cond delay="10000"/>
                            </p:stCondLst>
                            <p:childTnLst>
                              <p:par>
                                <p:cTn id="337" presetID="23" presetClass="entr" presetSubtype="528" fill="hold" grpId="0" nodeType="afterEffect">
                                  <p:stCondLst>
                                    <p:cond delay="0"/>
                                  </p:stCondLst>
                                  <p:childTnLst>
                                    <p:set>
                                      <p:cBhvr>
                                        <p:cTn id="338" dur="1" fill="hold">
                                          <p:stCondLst>
                                            <p:cond delay="0"/>
                                          </p:stCondLst>
                                        </p:cTn>
                                        <p:tgtEl>
                                          <p:spTgt spid="50261"/>
                                        </p:tgtEl>
                                        <p:attrNameLst>
                                          <p:attrName>style.visibility</p:attrName>
                                        </p:attrNameLst>
                                      </p:cBhvr>
                                      <p:to>
                                        <p:strVal val="visible"/>
                                      </p:to>
                                    </p:set>
                                    <p:anim calcmode="lin" valueType="num">
                                      <p:cBhvr>
                                        <p:cTn id="339" dur="500" fill="hold"/>
                                        <p:tgtEl>
                                          <p:spTgt spid="50261"/>
                                        </p:tgtEl>
                                        <p:attrNameLst>
                                          <p:attrName>ppt_w</p:attrName>
                                        </p:attrNameLst>
                                      </p:cBhvr>
                                      <p:tavLst>
                                        <p:tav tm="0">
                                          <p:val>
                                            <p:fltVal val="0"/>
                                          </p:val>
                                        </p:tav>
                                        <p:tav tm="100000">
                                          <p:val>
                                            <p:strVal val="#ppt_w"/>
                                          </p:val>
                                        </p:tav>
                                      </p:tavLst>
                                    </p:anim>
                                    <p:anim calcmode="lin" valueType="num">
                                      <p:cBhvr>
                                        <p:cTn id="340" dur="500" fill="hold"/>
                                        <p:tgtEl>
                                          <p:spTgt spid="50261"/>
                                        </p:tgtEl>
                                        <p:attrNameLst>
                                          <p:attrName>ppt_h</p:attrName>
                                        </p:attrNameLst>
                                      </p:cBhvr>
                                      <p:tavLst>
                                        <p:tav tm="0">
                                          <p:val>
                                            <p:fltVal val="0"/>
                                          </p:val>
                                        </p:tav>
                                        <p:tav tm="100000">
                                          <p:val>
                                            <p:strVal val="#ppt_h"/>
                                          </p:val>
                                        </p:tav>
                                      </p:tavLst>
                                    </p:anim>
                                    <p:anim calcmode="lin" valueType="num">
                                      <p:cBhvr>
                                        <p:cTn id="341" dur="500" fill="hold"/>
                                        <p:tgtEl>
                                          <p:spTgt spid="50261"/>
                                        </p:tgtEl>
                                        <p:attrNameLst>
                                          <p:attrName>ppt_x</p:attrName>
                                        </p:attrNameLst>
                                      </p:cBhvr>
                                      <p:tavLst>
                                        <p:tav tm="0">
                                          <p:val>
                                            <p:fltVal val="0.5"/>
                                          </p:val>
                                        </p:tav>
                                        <p:tav tm="100000">
                                          <p:val>
                                            <p:strVal val="#ppt_x"/>
                                          </p:val>
                                        </p:tav>
                                      </p:tavLst>
                                    </p:anim>
                                    <p:anim calcmode="lin" valueType="num">
                                      <p:cBhvr>
                                        <p:cTn id="342" dur="500" fill="hold"/>
                                        <p:tgtEl>
                                          <p:spTgt spid="5026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animBg="1" autoUpdateAnimBg="0"/>
      <p:bldP spid="50179" grpId="0" animBg="1" autoUpdateAnimBg="0"/>
      <p:bldP spid="50180" grpId="0" animBg="1" autoUpdateAnimBg="0"/>
      <p:bldP spid="50181" grpId="0" animBg="1" autoUpdateAnimBg="0"/>
      <p:bldP spid="50182" grpId="0" autoUpdateAnimBg="0"/>
      <p:bldP spid="50183" grpId="0" animBg="1"/>
      <p:bldP spid="50184" grpId="0" animBg="1"/>
      <p:bldP spid="50185" grpId="0" animBg="1"/>
      <p:bldP spid="50186" grpId="0" animBg="1"/>
      <p:bldP spid="50187" grpId="0" animBg="1" autoUpdateAnimBg="0"/>
      <p:bldP spid="50188" grpId="0" animBg="1" autoUpdateAnimBg="0"/>
      <p:bldP spid="50189" grpId="0" autoUpdateAnimBg="0"/>
      <p:bldP spid="50190" grpId="0" animBg="1" autoUpdateAnimBg="0"/>
      <p:bldP spid="50191" grpId="0" autoUpdateAnimBg="0"/>
      <p:bldP spid="50192" grpId="0" animBg="1"/>
      <p:bldP spid="50193" grpId="0" animBg="1"/>
      <p:bldP spid="50194" grpId="0" animBg="1"/>
      <p:bldP spid="50195" grpId="0" animBg="1"/>
      <p:bldP spid="50196" grpId="0" animBg="1"/>
      <p:bldP spid="50197" grpId="0" animBg="1"/>
      <p:bldP spid="50198" grpId="0" animBg="1"/>
      <p:bldP spid="50199" grpId="0" animBg="1"/>
      <p:bldP spid="50200" grpId="0" animBg="1" autoUpdateAnimBg="0"/>
      <p:bldP spid="50201" grpId="0" animBg="1" autoUpdateAnimBg="0"/>
      <p:bldP spid="50202" grpId="0" autoUpdateAnimBg="0"/>
      <p:bldP spid="50203" grpId="0" animBg="1"/>
      <p:bldP spid="50204" grpId="0" animBg="1"/>
      <p:bldP spid="50205" grpId="0" animBg="1"/>
      <p:bldP spid="50206" grpId="0" animBg="1"/>
      <p:bldP spid="50207" grpId="0" animBg="1" autoUpdateAnimBg="0"/>
      <p:bldP spid="50208" grpId="0" animBg="1" autoUpdateAnimBg="0"/>
      <p:bldP spid="50209" grpId="0" autoUpdateAnimBg="0"/>
      <p:bldP spid="50210" grpId="0" animBg="1"/>
      <p:bldP spid="50211" grpId="0" animBg="1"/>
      <p:bldP spid="50212" grpId="0" animBg="1"/>
      <p:bldP spid="50213" grpId="0" animBg="1"/>
      <p:bldP spid="50214" grpId="0" animBg="1"/>
      <p:bldP spid="50215" grpId="0" animBg="1"/>
      <p:bldP spid="50216" grpId="0" animBg="1"/>
      <p:bldP spid="50217" grpId="0" animBg="1"/>
      <p:bldP spid="50218" grpId="0" animBg="1" autoUpdateAnimBg="0"/>
      <p:bldP spid="50219" grpId="0" animBg="1" autoUpdateAnimBg="0"/>
      <p:bldP spid="50220" grpId="0" animBg="1"/>
      <p:bldP spid="50222" grpId="0" animBg="1"/>
      <p:bldP spid="50223" grpId="0" animBg="1"/>
      <p:bldP spid="50224" grpId="0" autoUpdateAnimBg="0"/>
      <p:bldP spid="50225" grpId="0" animBg="1"/>
      <p:bldP spid="50226" grpId="0" animBg="1"/>
      <p:bldP spid="50227" grpId="0" animBg="1"/>
      <p:bldP spid="50228" grpId="0" animBg="1"/>
      <p:bldP spid="50229" grpId="0" animBg="1"/>
      <p:bldP spid="50230" grpId="0" animBg="1"/>
      <p:bldP spid="50231" grpId="0" animBg="1" autoUpdateAnimBg="0"/>
      <p:bldP spid="50232" grpId="0" animBg="1" autoUpdateAnimBg="0"/>
      <p:bldP spid="50233" grpId="0" animBg="1"/>
      <p:bldP spid="50234" grpId="0" animBg="1"/>
      <p:bldP spid="50235" grpId="0" animBg="1" autoUpdateAnimBg="0"/>
      <p:bldP spid="50236" grpId="0" animBg="1" autoUpdateAnimBg="0"/>
      <p:bldP spid="50237" grpId="0" animBg="1" autoUpdateAnimBg="0"/>
      <p:bldP spid="50238" grpId="0" autoUpdateAnimBg="0"/>
      <p:bldP spid="50246" grpId="0" animBg="1"/>
      <p:bldP spid="50247" grpId="0" animBg="1"/>
      <p:bldP spid="50248" grpId="0" animBg="1"/>
      <p:bldP spid="50249" grpId="0" animBg="1"/>
      <p:bldP spid="50251" grpId="0" animBg="1"/>
      <p:bldP spid="50252" grpId="0" animBg="1"/>
      <p:bldP spid="50253" grpId="0" animBg="1"/>
      <p:bldP spid="50261" grpId="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Line 3"/>
          <p:cNvSpPr>
            <a:spLocks noChangeShapeType="1"/>
          </p:cNvSpPr>
          <p:nvPr/>
        </p:nvSpPr>
        <p:spPr bwMode="auto">
          <a:xfrm>
            <a:off x="914400" y="914400"/>
            <a:ext cx="1600200" cy="0"/>
          </a:xfrm>
          <a:prstGeom prst="line">
            <a:avLst/>
          </a:prstGeom>
          <a:noFill/>
          <a:ln w="127000">
            <a:solidFill>
              <a:srgbClr val="008080"/>
            </a:solidFill>
            <a:round/>
            <a:headEnd/>
            <a:tailEnd type="triangle" w="med" len="med"/>
          </a:ln>
        </p:spPr>
        <p:txBody>
          <a:bodyPr/>
          <a:lstStyle/>
          <a:p>
            <a:endParaRPr lang="de-DE"/>
          </a:p>
        </p:txBody>
      </p:sp>
      <p:sp>
        <p:nvSpPr>
          <p:cNvPr id="55299" name="Line 4"/>
          <p:cNvSpPr>
            <a:spLocks noChangeShapeType="1"/>
          </p:cNvSpPr>
          <p:nvPr/>
        </p:nvSpPr>
        <p:spPr bwMode="auto">
          <a:xfrm>
            <a:off x="5181600" y="990600"/>
            <a:ext cx="1295400" cy="0"/>
          </a:xfrm>
          <a:prstGeom prst="line">
            <a:avLst/>
          </a:prstGeom>
          <a:noFill/>
          <a:ln w="127000">
            <a:solidFill>
              <a:srgbClr val="008080"/>
            </a:solidFill>
            <a:round/>
            <a:headEnd/>
            <a:tailEnd type="triangle" w="med" len="med"/>
          </a:ln>
        </p:spPr>
        <p:txBody>
          <a:bodyPr/>
          <a:lstStyle/>
          <a:p>
            <a:endParaRPr lang="de-DE"/>
          </a:p>
        </p:txBody>
      </p:sp>
      <p:sp>
        <p:nvSpPr>
          <p:cNvPr id="55300" name="Line 5"/>
          <p:cNvSpPr>
            <a:spLocks noChangeShapeType="1"/>
          </p:cNvSpPr>
          <p:nvPr/>
        </p:nvSpPr>
        <p:spPr bwMode="auto">
          <a:xfrm>
            <a:off x="1447800" y="1143000"/>
            <a:ext cx="0" cy="1371600"/>
          </a:xfrm>
          <a:prstGeom prst="line">
            <a:avLst/>
          </a:prstGeom>
          <a:noFill/>
          <a:ln w="38100">
            <a:solidFill>
              <a:srgbClr val="0000FF"/>
            </a:solidFill>
            <a:round/>
            <a:headEnd/>
            <a:tailEnd/>
          </a:ln>
        </p:spPr>
        <p:txBody>
          <a:bodyPr>
            <a:spAutoFit/>
          </a:bodyPr>
          <a:lstStyle/>
          <a:p>
            <a:endParaRPr lang="de-DE"/>
          </a:p>
        </p:txBody>
      </p:sp>
      <p:sp>
        <p:nvSpPr>
          <p:cNvPr id="55301" name="Oval 6"/>
          <p:cNvSpPr>
            <a:spLocks noChangeArrowheads="1"/>
          </p:cNvSpPr>
          <p:nvPr/>
        </p:nvSpPr>
        <p:spPr bwMode="auto">
          <a:xfrm>
            <a:off x="6553200" y="304800"/>
            <a:ext cx="1447800" cy="1447800"/>
          </a:xfrm>
          <a:prstGeom prst="ellipse">
            <a:avLst/>
          </a:prstGeom>
          <a:solidFill>
            <a:srgbClr val="FFFFBD"/>
          </a:solidFill>
          <a:ln w="12700">
            <a:solidFill>
              <a:schemeClr val="tx1"/>
            </a:solidFill>
            <a:round/>
            <a:headEnd/>
            <a:tailEnd/>
          </a:ln>
        </p:spPr>
        <p:txBody>
          <a:bodyPr wrap="none" anchor="ctr"/>
          <a:lstStyle/>
          <a:p>
            <a:pPr eaLnBrk="1" hangingPunct="1"/>
            <a:endParaRPr lang="de-DE"/>
          </a:p>
        </p:txBody>
      </p:sp>
      <p:sp>
        <p:nvSpPr>
          <p:cNvPr id="55302" name="Line 7"/>
          <p:cNvSpPr>
            <a:spLocks noChangeShapeType="1"/>
          </p:cNvSpPr>
          <p:nvPr/>
        </p:nvSpPr>
        <p:spPr bwMode="auto">
          <a:xfrm flipV="1">
            <a:off x="7239000" y="1752600"/>
            <a:ext cx="0" cy="990600"/>
          </a:xfrm>
          <a:prstGeom prst="line">
            <a:avLst/>
          </a:prstGeom>
          <a:noFill/>
          <a:ln w="38100">
            <a:solidFill>
              <a:srgbClr val="FF0000"/>
            </a:solidFill>
            <a:round/>
            <a:headEnd/>
            <a:tailEnd/>
          </a:ln>
        </p:spPr>
        <p:txBody>
          <a:bodyPr>
            <a:spAutoFit/>
          </a:bodyPr>
          <a:lstStyle/>
          <a:p>
            <a:endParaRPr lang="de-DE"/>
          </a:p>
        </p:txBody>
      </p:sp>
      <p:sp>
        <p:nvSpPr>
          <p:cNvPr id="55303" name="Text Box 8"/>
          <p:cNvSpPr txBox="1">
            <a:spLocks noChangeArrowheads="1"/>
          </p:cNvSpPr>
          <p:nvPr/>
        </p:nvSpPr>
        <p:spPr bwMode="auto">
          <a:xfrm>
            <a:off x="6934200" y="685800"/>
            <a:ext cx="914400" cy="581025"/>
          </a:xfrm>
          <a:prstGeom prst="rect">
            <a:avLst/>
          </a:prstGeom>
          <a:noFill/>
          <a:ln w="9525">
            <a:noFill/>
            <a:miter lim="800000"/>
            <a:headEnd/>
            <a:tailEnd/>
          </a:ln>
        </p:spPr>
        <p:txBody>
          <a:bodyPr>
            <a:spAutoFit/>
          </a:bodyPr>
          <a:lstStyle/>
          <a:p>
            <a:pPr eaLnBrk="1" hangingPunct="1"/>
            <a:r>
              <a:rPr lang="de-DE" sz="1600"/>
              <a:t>Ziel-markt</a:t>
            </a:r>
          </a:p>
        </p:txBody>
      </p:sp>
      <p:sp>
        <p:nvSpPr>
          <p:cNvPr id="55304" name="Text Box 9"/>
          <p:cNvSpPr txBox="1">
            <a:spLocks noChangeArrowheads="1"/>
          </p:cNvSpPr>
          <p:nvPr/>
        </p:nvSpPr>
        <p:spPr bwMode="auto">
          <a:xfrm>
            <a:off x="2667000" y="1752600"/>
            <a:ext cx="2514600" cy="304800"/>
          </a:xfrm>
          <a:prstGeom prst="rect">
            <a:avLst/>
          </a:prstGeom>
          <a:noFill/>
          <a:ln w="9525">
            <a:noFill/>
            <a:miter lim="800000"/>
            <a:headEnd/>
            <a:tailEnd/>
          </a:ln>
        </p:spPr>
        <p:txBody>
          <a:bodyPr>
            <a:spAutoFit/>
          </a:bodyPr>
          <a:lstStyle/>
          <a:p>
            <a:pPr algn="ctr" eaLnBrk="1" hangingPunct="1"/>
            <a:r>
              <a:rPr lang="de-DE"/>
              <a:t>Leistungserstellung</a:t>
            </a:r>
          </a:p>
        </p:txBody>
      </p:sp>
      <p:sp>
        <p:nvSpPr>
          <p:cNvPr id="55305" name="Text Box 12"/>
          <p:cNvSpPr txBox="1">
            <a:spLocks noChangeArrowheads="1"/>
          </p:cNvSpPr>
          <p:nvPr/>
        </p:nvSpPr>
        <p:spPr bwMode="auto">
          <a:xfrm>
            <a:off x="5334000" y="1143000"/>
            <a:ext cx="1219200" cy="517525"/>
          </a:xfrm>
          <a:prstGeom prst="rect">
            <a:avLst/>
          </a:prstGeom>
          <a:noFill/>
          <a:ln w="9525">
            <a:noFill/>
            <a:miter lim="800000"/>
            <a:headEnd/>
            <a:tailEnd/>
          </a:ln>
        </p:spPr>
        <p:txBody>
          <a:bodyPr>
            <a:spAutoFit/>
          </a:bodyPr>
          <a:lstStyle/>
          <a:p>
            <a:pPr eaLnBrk="1" hangingPunct="1"/>
            <a:r>
              <a:rPr lang="de-DE"/>
              <a:t>Leistungs- verwertung</a:t>
            </a:r>
          </a:p>
        </p:txBody>
      </p:sp>
      <p:sp>
        <p:nvSpPr>
          <p:cNvPr id="55306" name="Line 13"/>
          <p:cNvSpPr>
            <a:spLocks noChangeShapeType="1"/>
          </p:cNvSpPr>
          <p:nvPr/>
        </p:nvSpPr>
        <p:spPr bwMode="auto">
          <a:xfrm flipH="1">
            <a:off x="914400" y="2743200"/>
            <a:ext cx="6324600" cy="0"/>
          </a:xfrm>
          <a:prstGeom prst="line">
            <a:avLst/>
          </a:prstGeom>
          <a:noFill/>
          <a:ln w="38100">
            <a:solidFill>
              <a:srgbClr val="FF0000"/>
            </a:solidFill>
            <a:round/>
            <a:headEnd/>
            <a:tailEnd/>
          </a:ln>
        </p:spPr>
        <p:txBody>
          <a:bodyPr>
            <a:spAutoFit/>
          </a:bodyPr>
          <a:lstStyle/>
          <a:p>
            <a:endParaRPr lang="de-DE"/>
          </a:p>
        </p:txBody>
      </p:sp>
      <p:sp>
        <p:nvSpPr>
          <p:cNvPr id="55307" name="Line 14"/>
          <p:cNvSpPr>
            <a:spLocks noChangeShapeType="1"/>
          </p:cNvSpPr>
          <p:nvPr/>
        </p:nvSpPr>
        <p:spPr bwMode="auto">
          <a:xfrm flipV="1">
            <a:off x="914400" y="2743200"/>
            <a:ext cx="0" cy="1981200"/>
          </a:xfrm>
          <a:prstGeom prst="line">
            <a:avLst/>
          </a:prstGeom>
          <a:noFill/>
          <a:ln w="38100">
            <a:solidFill>
              <a:srgbClr val="FF0000"/>
            </a:solidFill>
            <a:round/>
            <a:headEnd/>
            <a:tailEnd/>
          </a:ln>
        </p:spPr>
        <p:txBody>
          <a:bodyPr>
            <a:spAutoFit/>
          </a:bodyPr>
          <a:lstStyle/>
          <a:p>
            <a:endParaRPr lang="de-DE"/>
          </a:p>
        </p:txBody>
      </p:sp>
      <p:sp>
        <p:nvSpPr>
          <p:cNvPr id="55308" name="Line 15"/>
          <p:cNvSpPr>
            <a:spLocks noChangeShapeType="1"/>
          </p:cNvSpPr>
          <p:nvPr/>
        </p:nvSpPr>
        <p:spPr bwMode="auto">
          <a:xfrm flipH="1" flipV="1">
            <a:off x="914400" y="4724400"/>
            <a:ext cx="533400" cy="0"/>
          </a:xfrm>
          <a:prstGeom prst="line">
            <a:avLst/>
          </a:prstGeom>
          <a:noFill/>
          <a:ln w="38100">
            <a:solidFill>
              <a:srgbClr val="FF0000"/>
            </a:solidFill>
            <a:round/>
            <a:headEnd type="triangle" w="med" len="med"/>
            <a:tailEnd/>
          </a:ln>
        </p:spPr>
        <p:txBody>
          <a:bodyPr>
            <a:spAutoFit/>
          </a:bodyPr>
          <a:lstStyle/>
          <a:p>
            <a:endParaRPr lang="de-DE"/>
          </a:p>
        </p:txBody>
      </p:sp>
      <p:sp>
        <p:nvSpPr>
          <p:cNvPr id="55309" name="Line 16"/>
          <p:cNvSpPr>
            <a:spLocks noChangeShapeType="1"/>
          </p:cNvSpPr>
          <p:nvPr/>
        </p:nvSpPr>
        <p:spPr bwMode="auto">
          <a:xfrm>
            <a:off x="5791200" y="1905000"/>
            <a:ext cx="0" cy="609600"/>
          </a:xfrm>
          <a:prstGeom prst="line">
            <a:avLst/>
          </a:prstGeom>
          <a:noFill/>
          <a:ln w="38100">
            <a:solidFill>
              <a:srgbClr val="0000FF"/>
            </a:solidFill>
            <a:round/>
            <a:headEnd/>
            <a:tailEnd/>
          </a:ln>
        </p:spPr>
        <p:txBody>
          <a:bodyPr>
            <a:spAutoFit/>
          </a:bodyPr>
          <a:lstStyle/>
          <a:p>
            <a:endParaRPr lang="de-DE"/>
          </a:p>
        </p:txBody>
      </p:sp>
      <p:sp>
        <p:nvSpPr>
          <p:cNvPr id="55310" name="Line 17"/>
          <p:cNvSpPr>
            <a:spLocks noChangeShapeType="1"/>
          </p:cNvSpPr>
          <p:nvPr/>
        </p:nvSpPr>
        <p:spPr bwMode="auto">
          <a:xfrm>
            <a:off x="1447800" y="2514600"/>
            <a:ext cx="4343400" cy="0"/>
          </a:xfrm>
          <a:prstGeom prst="line">
            <a:avLst/>
          </a:prstGeom>
          <a:noFill/>
          <a:ln w="38100">
            <a:solidFill>
              <a:srgbClr val="0000FF"/>
            </a:solidFill>
            <a:round/>
            <a:headEnd/>
            <a:tailEnd/>
          </a:ln>
        </p:spPr>
        <p:txBody>
          <a:bodyPr>
            <a:spAutoFit/>
          </a:bodyPr>
          <a:lstStyle/>
          <a:p>
            <a:endParaRPr lang="de-DE"/>
          </a:p>
        </p:txBody>
      </p:sp>
      <p:sp>
        <p:nvSpPr>
          <p:cNvPr id="55311" name="AutoShape 18"/>
          <p:cNvSpPr>
            <a:spLocks noChangeArrowheads="1"/>
          </p:cNvSpPr>
          <p:nvPr/>
        </p:nvSpPr>
        <p:spPr bwMode="auto">
          <a:xfrm>
            <a:off x="1524000" y="2819400"/>
            <a:ext cx="1600200" cy="3352800"/>
          </a:xfrm>
          <a:prstGeom prst="cube">
            <a:avLst>
              <a:gd name="adj" fmla="val 25000"/>
            </a:avLst>
          </a:prstGeom>
          <a:solidFill>
            <a:srgbClr val="FFFFBD"/>
          </a:solidFill>
          <a:ln w="19050">
            <a:solidFill>
              <a:schemeClr val="tx1"/>
            </a:solidFill>
            <a:miter lim="800000"/>
            <a:headEnd/>
            <a:tailEnd/>
          </a:ln>
        </p:spPr>
        <p:txBody>
          <a:bodyPr anchor="ctr">
            <a:spAutoFit/>
          </a:bodyPr>
          <a:lstStyle/>
          <a:p>
            <a:pPr eaLnBrk="1" hangingPunct="1"/>
            <a:endParaRPr lang="de-DE"/>
          </a:p>
        </p:txBody>
      </p:sp>
      <p:sp>
        <p:nvSpPr>
          <p:cNvPr id="55312" name="Text Box 19"/>
          <p:cNvSpPr txBox="1">
            <a:spLocks noChangeArrowheads="1"/>
          </p:cNvSpPr>
          <p:nvPr/>
        </p:nvSpPr>
        <p:spPr bwMode="auto">
          <a:xfrm>
            <a:off x="1600200" y="4343400"/>
            <a:ext cx="1143000" cy="623888"/>
          </a:xfrm>
          <a:prstGeom prst="rect">
            <a:avLst/>
          </a:prstGeom>
          <a:noFill/>
          <a:ln w="9525">
            <a:noFill/>
            <a:miter lim="800000"/>
            <a:headEnd/>
            <a:tailEnd/>
          </a:ln>
        </p:spPr>
        <p:txBody>
          <a:bodyPr>
            <a:spAutoFit/>
          </a:bodyPr>
          <a:lstStyle/>
          <a:p>
            <a:pPr eaLnBrk="1" hangingPunct="1"/>
            <a:r>
              <a:rPr lang="de-DE"/>
              <a:t>Umsatz U</a:t>
            </a:r>
          </a:p>
          <a:p>
            <a:pPr eaLnBrk="1" hangingPunct="1"/>
            <a:r>
              <a:rPr lang="de-DE" b="0"/>
              <a:t>[EUR]</a:t>
            </a:r>
            <a:endParaRPr lang="de-DE"/>
          </a:p>
        </p:txBody>
      </p:sp>
      <p:sp>
        <p:nvSpPr>
          <p:cNvPr id="55313" name="AutoShape 20"/>
          <p:cNvSpPr>
            <a:spLocks noChangeArrowheads="1"/>
          </p:cNvSpPr>
          <p:nvPr/>
        </p:nvSpPr>
        <p:spPr bwMode="auto">
          <a:xfrm>
            <a:off x="3352800" y="4114800"/>
            <a:ext cx="1447800" cy="2057400"/>
          </a:xfrm>
          <a:prstGeom prst="cube">
            <a:avLst>
              <a:gd name="adj" fmla="val 25000"/>
            </a:avLst>
          </a:prstGeom>
          <a:solidFill>
            <a:srgbClr val="C1E0FF"/>
          </a:solidFill>
          <a:ln w="19050">
            <a:solidFill>
              <a:schemeClr val="tx1"/>
            </a:solidFill>
            <a:miter lim="800000"/>
            <a:headEnd/>
            <a:tailEnd/>
          </a:ln>
        </p:spPr>
        <p:txBody>
          <a:bodyPr anchor="ctr">
            <a:spAutoFit/>
          </a:bodyPr>
          <a:lstStyle/>
          <a:p>
            <a:pPr eaLnBrk="1" hangingPunct="1"/>
            <a:endParaRPr lang="de-DE"/>
          </a:p>
        </p:txBody>
      </p:sp>
      <p:sp>
        <p:nvSpPr>
          <p:cNvPr id="55314" name="Text Box 21"/>
          <p:cNvSpPr txBox="1">
            <a:spLocks noChangeArrowheads="1"/>
          </p:cNvSpPr>
          <p:nvPr/>
        </p:nvSpPr>
        <p:spPr bwMode="auto">
          <a:xfrm>
            <a:off x="3429000" y="4724400"/>
            <a:ext cx="914400" cy="730250"/>
          </a:xfrm>
          <a:prstGeom prst="rect">
            <a:avLst/>
          </a:prstGeom>
          <a:noFill/>
          <a:ln w="9525">
            <a:noFill/>
            <a:miter lim="800000"/>
            <a:headEnd/>
            <a:tailEnd/>
          </a:ln>
        </p:spPr>
        <p:txBody>
          <a:bodyPr>
            <a:spAutoFit/>
          </a:bodyPr>
          <a:lstStyle/>
          <a:p>
            <a:pPr eaLnBrk="1" hangingPunct="1"/>
            <a:r>
              <a:rPr lang="de-DE"/>
              <a:t>variable Kosten K</a:t>
            </a:r>
            <a:r>
              <a:rPr lang="de-DE" baseline="-25000"/>
              <a:t>v </a:t>
            </a:r>
            <a:r>
              <a:rPr lang="de-DE" b="0"/>
              <a:t>[EUR]</a:t>
            </a:r>
            <a:endParaRPr lang="de-DE"/>
          </a:p>
        </p:txBody>
      </p:sp>
      <p:sp>
        <p:nvSpPr>
          <p:cNvPr id="55315" name="AutoShape 22"/>
          <p:cNvSpPr>
            <a:spLocks noChangeArrowheads="1"/>
          </p:cNvSpPr>
          <p:nvPr/>
        </p:nvSpPr>
        <p:spPr bwMode="auto">
          <a:xfrm>
            <a:off x="5181600" y="3200400"/>
            <a:ext cx="1447800" cy="1295400"/>
          </a:xfrm>
          <a:prstGeom prst="cube">
            <a:avLst>
              <a:gd name="adj" fmla="val 25000"/>
            </a:avLst>
          </a:prstGeom>
          <a:solidFill>
            <a:srgbClr val="CCFFCC"/>
          </a:solidFill>
          <a:ln w="19050">
            <a:solidFill>
              <a:schemeClr val="tx1"/>
            </a:solidFill>
            <a:miter lim="800000"/>
            <a:headEnd/>
            <a:tailEnd/>
          </a:ln>
        </p:spPr>
        <p:txBody>
          <a:bodyPr anchor="ctr"/>
          <a:lstStyle/>
          <a:p>
            <a:pPr eaLnBrk="1" hangingPunct="1"/>
            <a:endParaRPr lang="de-DE"/>
          </a:p>
        </p:txBody>
      </p:sp>
      <p:sp>
        <p:nvSpPr>
          <p:cNvPr id="55316" name="Line 23"/>
          <p:cNvSpPr>
            <a:spLocks noChangeShapeType="1"/>
          </p:cNvSpPr>
          <p:nvPr/>
        </p:nvSpPr>
        <p:spPr bwMode="auto">
          <a:xfrm>
            <a:off x="2667000" y="3200400"/>
            <a:ext cx="6172200" cy="0"/>
          </a:xfrm>
          <a:prstGeom prst="line">
            <a:avLst/>
          </a:prstGeom>
          <a:noFill/>
          <a:ln w="28575">
            <a:solidFill>
              <a:srgbClr val="008080"/>
            </a:solidFill>
            <a:prstDash val="sysDot"/>
            <a:round/>
            <a:headEnd/>
            <a:tailEnd/>
          </a:ln>
        </p:spPr>
        <p:txBody>
          <a:bodyPr>
            <a:spAutoFit/>
          </a:bodyPr>
          <a:lstStyle/>
          <a:p>
            <a:endParaRPr lang="de-DE"/>
          </a:p>
        </p:txBody>
      </p:sp>
      <p:sp>
        <p:nvSpPr>
          <p:cNvPr id="55317" name="Line 24"/>
          <p:cNvSpPr>
            <a:spLocks noChangeShapeType="1"/>
          </p:cNvSpPr>
          <p:nvPr/>
        </p:nvSpPr>
        <p:spPr bwMode="auto">
          <a:xfrm>
            <a:off x="2971800" y="4495800"/>
            <a:ext cx="5943600" cy="0"/>
          </a:xfrm>
          <a:prstGeom prst="line">
            <a:avLst/>
          </a:prstGeom>
          <a:noFill/>
          <a:ln w="28575">
            <a:solidFill>
              <a:srgbClr val="FF0000"/>
            </a:solidFill>
            <a:prstDash val="sysDot"/>
            <a:round/>
            <a:headEnd/>
            <a:tailEnd/>
          </a:ln>
        </p:spPr>
        <p:txBody>
          <a:bodyPr>
            <a:spAutoFit/>
          </a:bodyPr>
          <a:lstStyle/>
          <a:p>
            <a:endParaRPr lang="de-DE"/>
          </a:p>
        </p:txBody>
      </p:sp>
      <p:sp>
        <p:nvSpPr>
          <p:cNvPr id="55318" name="Text Box 25"/>
          <p:cNvSpPr txBox="1">
            <a:spLocks noChangeArrowheads="1"/>
          </p:cNvSpPr>
          <p:nvPr/>
        </p:nvSpPr>
        <p:spPr bwMode="auto">
          <a:xfrm>
            <a:off x="5181600" y="3657600"/>
            <a:ext cx="1524000" cy="730250"/>
          </a:xfrm>
          <a:prstGeom prst="rect">
            <a:avLst/>
          </a:prstGeom>
          <a:noFill/>
          <a:ln w="9525">
            <a:noFill/>
            <a:miter lim="800000"/>
            <a:headEnd/>
            <a:tailEnd/>
          </a:ln>
        </p:spPr>
        <p:txBody>
          <a:bodyPr>
            <a:spAutoFit/>
          </a:bodyPr>
          <a:lstStyle/>
          <a:p>
            <a:pPr eaLnBrk="1" hangingPunct="1"/>
            <a:r>
              <a:rPr lang="de-DE"/>
              <a:t>Deckungs-beitrag DB </a:t>
            </a:r>
            <a:r>
              <a:rPr lang="de-DE" b="0"/>
              <a:t>[EUR]</a:t>
            </a:r>
            <a:endParaRPr lang="de-DE"/>
          </a:p>
        </p:txBody>
      </p:sp>
      <p:sp>
        <p:nvSpPr>
          <p:cNvPr id="55319" name="Line 26"/>
          <p:cNvSpPr>
            <a:spLocks noChangeShapeType="1"/>
          </p:cNvSpPr>
          <p:nvPr/>
        </p:nvSpPr>
        <p:spPr bwMode="auto">
          <a:xfrm flipH="1" flipV="1">
            <a:off x="6629400" y="4038600"/>
            <a:ext cx="609600" cy="0"/>
          </a:xfrm>
          <a:prstGeom prst="line">
            <a:avLst/>
          </a:prstGeom>
          <a:noFill/>
          <a:ln w="38100">
            <a:solidFill>
              <a:srgbClr val="FF0000"/>
            </a:solidFill>
            <a:round/>
            <a:headEnd type="triangle" w="med" len="med"/>
            <a:tailEnd type="triangle" w="med" len="med"/>
          </a:ln>
        </p:spPr>
        <p:txBody>
          <a:bodyPr>
            <a:spAutoFit/>
          </a:bodyPr>
          <a:lstStyle/>
          <a:p>
            <a:endParaRPr lang="de-DE"/>
          </a:p>
        </p:txBody>
      </p:sp>
      <p:sp>
        <p:nvSpPr>
          <p:cNvPr id="55320" name="AutoShape 27"/>
          <p:cNvSpPr>
            <a:spLocks noChangeArrowheads="1"/>
          </p:cNvSpPr>
          <p:nvPr/>
        </p:nvSpPr>
        <p:spPr bwMode="auto">
          <a:xfrm>
            <a:off x="7239000" y="3657600"/>
            <a:ext cx="1219200" cy="838200"/>
          </a:xfrm>
          <a:prstGeom prst="cube">
            <a:avLst>
              <a:gd name="adj" fmla="val 25000"/>
            </a:avLst>
          </a:prstGeom>
          <a:solidFill>
            <a:srgbClr val="EBEBEB"/>
          </a:solidFill>
          <a:ln w="19050">
            <a:solidFill>
              <a:schemeClr val="tx1"/>
            </a:solidFill>
            <a:miter lim="800000"/>
            <a:headEnd/>
            <a:tailEnd/>
          </a:ln>
        </p:spPr>
        <p:txBody>
          <a:bodyPr anchor="ctr">
            <a:spAutoFit/>
          </a:bodyPr>
          <a:lstStyle/>
          <a:p>
            <a:pPr eaLnBrk="1" hangingPunct="1"/>
            <a:endParaRPr lang="de-DE"/>
          </a:p>
        </p:txBody>
      </p:sp>
      <p:sp>
        <p:nvSpPr>
          <p:cNvPr id="55321" name="Text Box 28"/>
          <p:cNvSpPr txBox="1">
            <a:spLocks noChangeArrowheads="1"/>
          </p:cNvSpPr>
          <p:nvPr/>
        </p:nvSpPr>
        <p:spPr bwMode="auto">
          <a:xfrm>
            <a:off x="7239000" y="3886200"/>
            <a:ext cx="1219200" cy="517525"/>
          </a:xfrm>
          <a:prstGeom prst="rect">
            <a:avLst/>
          </a:prstGeom>
          <a:noFill/>
          <a:ln w="9525">
            <a:noFill/>
            <a:miter lim="800000"/>
            <a:headEnd/>
            <a:tailEnd/>
          </a:ln>
        </p:spPr>
        <p:txBody>
          <a:bodyPr>
            <a:spAutoFit/>
          </a:bodyPr>
          <a:lstStyle/>
          <a:p>
            <a:pPr eaLnBrk="1" hangingPunct="1"/>
            <a:r>
              <a:rPr lang="de-DE"/>
              <a:t>Fixkosten K</a:t>
            </a:r>
            <a:r>
              <a:rPr lang="de-DE" baseline="-25000"/>
              <a:t>f</a:t>
            </a:r>
            <a:r>
              <a:rPr lang="de-DE"/>
              <a:t> </a:t>
            </a:r>
            <a:r>
              <a:rPr lang="de-DE" b="0"/>
              <a:t>[EUR]</a:t>
            </a:r>
            <a:endParaRPr lang="de-DE"/>
          </a:p>
        </p:txBody>
      </p:sp>
      <p:sp>
        <p:nvSpPr>
          <p:cNvPr id="55327" name="Line 35"/>
          <p:cNvSpPr>
            <a:spLocks noChangeShapeType="1"/>
          </p:cNvSpPr>
          <p:nvPr/>
        </p:nvSpPr>
        <p:spPr bwMode="auto">
          <a:xfrm>
            <a:off x="990600" y="6172200"/>
            <a:ext cx="7696200" cy="0"/>
          </a:xfrm>
          <a:prstGeom prst="line">
            <a:avLst/>
          </a:prstGeom>
          <a:noFill/>
          <a:ln w="38100">
            <a:solidFill>
              <a:schemeClr val="tx1"/>
            </a:solidFill>
            <a:round/>
            <a:headEnd/>
            <a:tailEnd/>
          </a:ln>
        </p:spPr>
        <p:txBody>
          <a:bodyPr/>
          <a:lstStyle/>
          <a:p>
            <a:endParaRPr lang="de-DE"/>
          </a:p>
        </p:txBody>
      </p:sp>
      <p:sp>
        <p:nvSpPr>
          <p:cNvPr id="55328" name="AutoShape 36"/>
          <p:cNvSpPr>
            <a:spLocks noChangeArrowheads="1"/>
          </p:cNvSpPr>
          <p:nvPr/>
        </p:nvSpPr>
        <p:spPr bwMode="auto">
          <a:xfrm>
            <a:off x="7772400" y="3200400"/>
            <a:ext cx="1066800" cy="457200"/>
          </a:xfrm>
          <a:prstGeom prst="cube">
            <a:avLst>
              <a:gd name="adj" fmla="val 25000"/>
            </a:avLst>
          </a:prstGeom>
          <a:solidFill>
            <a:srgbClr val="EFFFC1"/>
          </a:solidFill>
          <a:ln w="19050">
            <a:solidFill>
              <a:schemeClr val="tx1"/>
            </a:solidFill>
            <a:miter lim="800000"/>
            <a:headEnd/>
            <a:tailEnd/>
          </a:ln>
        </p:spPr>
        <p:txBody>
          <a:bodyPr anchor="ctr">
            <a:spAutoFit/>
          </a:bodyPr>
          <a:lstStyle/>
          <a:p>
            <a:pPr eaLnBrk="1" hangingPunct="1"/>
            <a:endParaRPr lang="de-DE"/>
          </a:p>
        </p:txBody>
      </p:sp>
      <p:sp>
        <p:nvSpPr>
          <p:cNvPr id="55331" name="Line 41"/>
          <p:cNvSpPr>
            <a:spLocks noChangeShapeType="1"/>
          </p:cNvSpPr>
          <p:nvPr/>
        </p:nvSpPr>
        <p:spPr bwMode="auto">
          <a:xfrm>
            <a:off x="4038600" y="2209800"/>
            <a:ext cx="0" cy="2133600"/>
          </a:xfrm>
          <a:prstGeom prst="line">
            <a:avLst/>
          </a:prstGeom>
          <a:noFill/>
          <a:ln w="38100">
            <a:solidFill>
              <a:srgbClr val="0000FF"/>
            </a:solidFill>
            <a:round/>
            <a:headEnd/>
            <a:tailEnd type="triangle" w="med" len="med"/>
          </a:ln>
        </p:spPr>
        <p:txBody>
          <a:bodyPr>
            <a:spAutoFit/>
          </a:bodyPr>
          <a:lstStyle/>
          <a:p>
            <a:endParaRPr lang="de-DE"/>
          </a:p>
        </p:txBody>
      </p:sp>
      <p:sp>
        <p:nvSpPr>
          <p:cNvPr id="55332" name="Line 42"/>
          <p:cNvSpPr>
            <a:spLocks noChangeShapeType="1"/>
          </p:cNvSpPr>
          <p:nvPr/>
        </p:nvSpPr>
        <p:spPr bwMode="auto">
          <a:xfrm flipH="1" flipV="1">
            <a:off x="6629400" y="3429000"/>
            <a:ext cx="1143000" cy="0"/>
          </a:xfrm>
          <a:prstGeom prst="line">
            <a:avLst/>
          </a:prstGeom>
          <a:noFill/>
          <a:ln w="38100">
            <a:solidFill>
              <a:srgbClr val="FF0000"/>
            </a:solidFill>
            <a:round/>
            <a:headEnd type="triangle" w="med" len="med"/>
            <a:tailEnd type="triangle" w="med" len="med"/>
          </a:ln>
        </p:spPr>
        <p:txBody>
          <a:bodyPr>
            <a:spAutoFit/>
          </a:bodyPr>
          <a:lstStyle/>
          <a:p>
            <a:endParaRPr lang="de-DE"/>
          </a:p>
        </p:txBody>
      </p:sp>
      <p:sp>
        <p:nvSpPr>
          <p:cNvPr id="55333" name="Text Box 43"/>
          <p:cNvSpPr txBox="1">
            <a:spLocks noChangeArrowheads="1"/>
          </p:cNvSpPr>
          <p:nvPr/>
        </p:nvSpPr>
        <p:spPr bwMode="auto">
          <a:xfrm>
            <a:off x="7696200" y="3352800"/>
            <a:ext cx="1066800" cy="274638"/>
          </a:xfrm>
          <a:prstGeom prst="rect">
            <a:avLst/>
          </a:prstGeom>
          <a:noFill/>
          <a:ln w="9525">
            <a:noFill/>
            <a:miter lim="800000"/>
            <a:headEnd/>
            <a:tailEnd/>
          </a:ln>
        </p:spPr>
        <p:txBody>
          <a:bodyPr anchorCtr="1">
            <a:spAutoFit/>
          </a:bodyPr>
          <a:lstStyle/>
          <a:p>
            <a:pPr eaLnBrk="1" hangingPunct="1"/>
            <a:r>
              <a:rPr lang="de-DE" sz="1200"/>
              <a:t>Gewinn G</a:t>
            </a:r>
          </a:p>
        </p:txBody>
      </p:sp>
      <p:graphicFrame>
        <p:nvGraphicFramePr>
          <p:cNvPr id="55334" name="Object 35"/>
          <p:cNvGraphicFramePr>
            <a:graphicFrameLocks noChangeAspect="1"/>
          </p:cNvGraphicFramePr>
          <p:nvPr/>
        </p:nvGraphicFramePr>
        <p:xfrm>
          <a:off x="2590800" y="169863"/>
          <a:ext cx="2590800" cy="1535112"/>
        </p:xfrm>
        <a:graphic>
          <a:graphicData uri="http://schemas.openxmlformats.org/presentationml/2006/ole">
            <p:oleObj spid="_x0000_s55334" name="Paint Shop Pro Image" r:id="rId4" imgW="5209756" imgH="3570732" progId="">
              <p:embed/>
            </p:oleObj>
          </a:graphicData>
        </a:graphic>
      </p:graphicFrame>
      <p:sp>
        <p:nvSpPr>
          <p:cNvPr id="55335" name="Text Box 36"/>
          <p:cNvSpPr txBox="1">
            <a:spLocks noChangeArrowheads="1"/>
          </p:cNvSpPr>
          <p:nvPr/>
        </p:nvSpPr>
        <p:spPr bwMode="auto">
          <a:xfrm>
            <a:off x="2590800" y="152400"/>
            <a:ext cx="1371600" cy="304800"/>
          </a:xfrm>
          <a:prstGeom prst="rect">
            <a:avLst/>
          </a:prstGeom>
          <a:noFill/>
          <a:ln w="9525">
            <a:noFill/>
            <a:miter lim="800000"/>
            <a:headEnd/>
            <a:tailEnd/>
          </a:ln>
        </p:spPr>
        <p:txBody>
          <a:bodyPr>
            <a:spAutoFit/>
          </a:bodyPr>
          <a:lstStyle/>
          <a:p>
            <a:pPr eaLnBrk="1" hangingPunct="1"/>
            <a:r>
              <a:rPr lang="de-DE" b="0"/>
              <a:t>Unternehmen</a:t>
            </a:r>
            <a:endParaRPr lang="de-DE"/>
          </a:p>
        </p:txBody>
      </p:sp>
      <p:sp>
        <p:nvSpPr>
          <p:cNvPr id="55336" name="Text Box 9"/>
          <p:cNvSpPr txBox="1">
            <a:spLocks noChangeArrowheads="1"/>
          </p:cNvSpPr>
          <p:nvPr/>
        </p:nvSpPr>
        <p:spPr bwMode="auto">
          <a:xfrm>
            <a:off x="1447800" y="1143000"/>
            <a:ext cx="1676400" cy="517525"/>
          </a:xfrm>
          <a:prstGeom prst="rect">
            <a:avLst/>
          </a:prstGeom>
          <a:noFill/>
          <a:ln w="9525">
            <a:noFill/>
            <a:miter lim="800000"/>
            <a:headEnd/>
            <a:tailEnd/>
          </a:ln>
        </p:spPr>
        <p:txBody>
          <a:bodyPr>
            <a:spAutoFit/>
          </a:bodyPr>
          <a:lstStyle/>
          <a:p>
            <a:pPr eaLnBrk="1" hangingPunct="1"/>
            <a:r>
              <a:rPr lang="de-DE"/>
              <a:t>Leistungs-faktoren</a:t>
            </a:r>
          </a:p>
        </p:txBody>
      </p:sp>
      <p:sp>
        <p:nvSpPr>
          <p:cNvPr id="55337" name="Line 41"/>
          <p:cNvSpPr>
            <a:spLocks noChangeShapeType="1"/>
          </p:cNvSpPr>
          <p:nvPr/>
        </p:nvSpPr>
        <p:spPr bwMode="auto">
          <a:xfrm>
            <a:off x="1981200" y="5791200"/>
            <a:ext cx="1676400" cy="0"/>
          </a:xfrm>
          <a:prstGeom prst="line">
            <a:avLst/>
          </a:prstGeom>
          <a:noFill/>
          <a:ln w="38100">
            <a:solidFill>
              <a:schemeClr val="tx1"/>
            </a:solidFill>
            <a:round/>
            <a:headEnd type="oval" w="med" len="med"/>
            <a:tailEnd type="oval" w="med" len="med"/>
          </a:ln>
          <a:effectLst/>
        </p:spPr>
        <p:txBody>
          <a:bodyPr wrap="none" anchor="ctr">
            <a:spAutoFit/>
          </a:bodyPr>
          <a:lstStyle/>
          <a:p>
            <a:endParaRPr lang="de-DE"/>
          </a:p>
        </p:txBody>
      </p:sp>
      <p:sp>
        <p:nvSpPr>
          <p:cNvPr id="55338" name="Line 42"/>
          <p:cNvSpPr>
            <a:spLocks noChangeShapeType="1"/>
          </p:cNvSpPr>
          <p:nvPr/>
        </p:nvSpPr>
        <p:spPr bwMode="auto">
          <a:xfrm flipH="1" flipV="1">
            <a:off x="4953000" y="3200400"/>
            <a:ext cx="0" cy="1295400"/>
          </a:xfrm>
          <a:prstGeom prst="line">
            <a:avLst/>
          </a:prstGeom>
          <a:noFill/>
          <a:ln w="38100">
            <a:solidFill>
              <a:srgbClr val="FF0000"/>
            </a:solidFill>
            <a:round/>
            <a:headEnd type="triangle" w="med" len="med"/>
            <a:tailEnd type="triangle" w="med" len="med"/>
          </a:ln>
        </p:spPr>
        <p:txBody>
          <a:bodyPr>
            <a:spAutoFit/>
          </a:bodyPr>
          <a:lstStyle/>
          <a:p>
            <a:endParaRPr lang="de-DE"/>
          </a:p>
        </p:txBody>
      </p:sp>
      <p:sp>
        <p:nvSpPr>
          <p:cNvPr id="55339" name="Textfeld 30"/>
          <p:cNvSpPr txBox="1">
            <a:spLocks noChangeArrowheads="1"/>
          </p:cNvSpPr>
          <p:nvPr/>
        </p:nvSpPr>
        <p:spPr bwMode="auto">
          <a:xfrm>
            <a:off x="0" y="0"/>
            <a:ext cx="2971800" cy="304800"/>
          </a:xfrm>
          <a:prstGeom prst="rect">
            <a:avLst/>
          </a:prstGeom>
          <a:noFill/>
          <a:ln w="9525">
            <a:noFill/>
            <a:miter lim="800000"/>
            <a:headEnd/>
            <a:tailEnd/>
          </a:ln>
        </p:spPr>
        <p:txBody>
          <a:bodyPr>
            <a:spAutoFit/>
          </a:bodyPr>
          <a:lstStyle/>
          <a:p>
            <a:pPr eaLnBrk="1" hangingPunct="1"/>
            <a:r>
              <a:rPr lang="de-DE"/>
              <a:t>Deckungsbeitrag DB</a:t>
            </a:r>
          </a:p>
        </p:txBody>
      </p:sp>
      <p:sp>
        <p:nvSpPr>
          <p:cNvPr id="55340" name="Line 4"/>
          <p:cNvSpPr>
            <a:spLocks noChangeShapeType="1"/>
          </p:cNvSpPr>
          <p:nvPr/>
        </p:nvSpPr>
        <p:spPr bwMode="auto">
          <a:xfrm>
            <a:off x="8001000" y="990600"/>
            <a:ext cx="1143000" cy="0"/>
          </a:xfrm>
          <a:prstGeom prst="line">
            <a:avLst/>
          </a:prstGeom>
          <a:noFill/>
          <a:ln w="120650">
            <a:solidFill>
              <a:srgbClr val="008080"/>
            </a:solidFill>
            <a:prstDash val="sysDot"/>
            <a:round/>
            <a:headEnd/>
            <a:tailEnd type="triangle" w="med" len="med"/>
          </a:ln>
        </p:spPr>
        <p:txBody>
          <a:bodyPr/>
          <a:lstStyle/>
          <a:p>
            <a:endParaRPr lang="de-DE"/>
          </a:p>
        </p:txBody>
      </p:sp>
      <p:sp>
        <p:nvSpPr>
          <p:cNvPr id="55341"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5334"/>
                                        </p:tgtEl>
                                        <p:attrNameLst>
                                          <p:attrName>style.visibility</p:attrName>
                                        </p:attrNameLst>
                                      </p:cBhvr>
                                      <p:to>
                                        <p:strVal val="visible"/>
                                      </p:to>
                                    </p:set>
                                    <p:animEffect transition="in" filter="wipe(left)">
                                      <p:cBhvr>
                                        <p:cTn id="7" dur="500"/>
                                        <p:tgtEl>
                                          <p:spTgt spid="5533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5335"/>
                                        </p:tgtEl>
                                        <p:attrNameLst>
                                          <p:attrName>style.visibility</p:attrName>
                                        </p:attrNameLst>
                                      </p:cBhvr>
                                      <p:to>
                                        <p:strVal val="visible"/>
                                      </p:to>
                                    </p:set>
                                    <p:animEffect transition="in" filter="wipe(left)">
                                      <p:cBhvr>
                                        <p:cTn id="11" dur="500"/>
                                        <p:tgtEl>
                                          <p:spTgt spid="5533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5298"/>
                                        </p:tgtEl>
                                        <p:attrNameLst>
                                          <p:attrName>style.visibility</p:attrName>
                                        </p:attrNameLst>
                                      </p:cBhvr>
                                      <p:to>
                                        <p:strVal val="visible"/>
                                      </p:to>
                                    </p:set>
                                    <p:animEffect transition="in" filter="wipe(left)">
                                      <p:cBhvr>
                                        <p:cTn id="15" dur="500"/>
                                        <p:tgtEl>
                                          <p:spTgt spid="5529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5336"/>
                                        </p:tgtEl>
                                        <p:attrNameLst>
                                          <p:attrName>style.visibility</p:attrName>
                                        </p:attrNameLst>
                                      </p:cBhvr>
                                      <p:to>
                                        <p:strVal val="visible"/>
                                      </p:to>
                                    </p:set>
                                    <p:animEffect transition="in" filter="wipe(left)">
                                      <p:cBhvr>
                                        <p:cTn id="19" dur="500"/>
                                        <p:tgtEl>
                                          <p:spTgt spid="5533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5304"/>
                                        </p:tgtEl>
                                        <p:attrNameLst>
                                          <p:attrName>style.visibility</p:attrName>
                                        </p:attrNameLst>
                                      </p:cBhvr>
                                      <p:to>
                                        <p:strVal val="visible"/>
                                      </p:to>
                                    </p:set>
                                    <p:animEffect transition="in" filter="wipe(left)">
                                      <p:cBhvr>
                                        <p:cTn id="23" dur="500"/>
                                        <p:tgtEl>
                                          <p:spTgt spid="5530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5299"/>
                                        </p:tgtEl>
                                        <p:attrNameLst>
                                          <p:attrName>style.visibility</p:attrName>
                                        </p:attrNameLst>
                                      </p:cBhvr>
                                      <p:to>
                                        <p:strVal val="visible"/>
                                      </p:to>
                                    </p:set>
                                    <p:animEffect transition="in" filter="wipe(left)">
                                      <p:cBhvr>
                                        <p:cTn id="27" dur="500"/>
                                        <p:tgtEl>
                                          <p:spTgt spid="5529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5305"/>
                                        </p:tgtEl>
                                        <p:attrNameLst>
                                          <p:attrName>style.visibility</p:attrName>
                                        </p:attrNameLst>
                                      </p:cBhvr>
                                      <p:to>
                                        <p:strVal val="visible"/>
                                      </p:to>
                                    </p:set>
                                    <p:animEffect transition="in" filter="wipe(left)">
                                      <p:cBhvr>
                                        <p:cTn id="31" dur="500"/>
                                        <p:tgtEl>
                                          <p:spTgt spid="55305"/>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55301"/>
                                        </p:tgtEl>
                                        <p:attrNameLst>
                                          <p:attrName>style.visibility</p:attrName>
                                        </p:attrNameLst>
                                      </p:cBhvr>
                                      <p:to>
                                        <p:strVal val="visible"/>
                                      </p:to>
                                    </p:set>
                                    <p:animEffect transition="in" filter="wipe(up)">
                                      <p:cBhvr>
                                        <p:cTn id="35" dur="500"/>
                                        <p:tgtEl>
                                          <p:spTgt spid="5530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55303"/>
                                        </p:tgtEl>
                                        <p:attrNameLst>
                                          <p:attrName>style.visibility</p:attrName>
                                        </p:attrNameLst>
                                      </p:cBhvr>
                                      <p:to>
                                        <p:strVal val="visible"/>
                                      </p:to>
                                    </p:set>
                                    <p:animEffect transition="in" filter="wipe(left)">
                                      <p:cBhvr>
                                        <p:cTn id="39" dur="500"/>
                                        <p:tgtEl>
                                          <p:spTgt spid="5530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55340"/>
                                        </p:tgtEl>
                                        <p:attrNameLst>
                                          <p:attrName>style.visibility</p:attrName>
                                        </p:attrNameLst>
                                      </p:cBhvr>
                                      <p:to>
                                        <p:strVal val="visible"/>
                                      </p:to>
                                    </p:set>
                                    <p:animEffect transition="in" filter="wipe(left)">
                                      <p:cBhvr>
                                        <p:cTn id="43" dur="500"/>
                                        <p:tgtEl>
                                          <p:spTgt spid="5534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55302"/>
                                        </p:tgtEl>
                                        <p:attrNameLst>
                                          <p:attrName>style.visibility</p:attrName>
                                        </p:attrNameLst>
                                      </p:cBhvr>
                                      <p:to>
                                        <p:strVal val="visible"/>
                                      </p:to>
                                    </p:set>
                                    <p:animEffect transition="in" filter="wipe(up)">
                                      <p:cBhvr>
                                        <p:cTn id="48" dur="500"/>
                                        <p:tgtEl>
                                          <p:spTgt spid="55302"/>
                                        </p:tgtEl>
                                      </p:cBhvr>
                                    </p:animEffect>
                                  </p:childTnLst>
                                </p:cTn>
                              </p:par>
                            </p:childTnLst>
                          </p:cTn>
                        </p:par>
                        <p:par>
                          <p:cTn id="49" fill="hold">
                            <p:stCondLst>
                              <p:cond delay="500"/>
                            </p:stCondLst>
                            <p:childTnLst>
                              <p:par>
                                <p:cTn id="50" presetID="22" presetClass="entr" presetSubtype="2" fill="hold" grpId="0" nodeType="afterEffect">
                                  <p:stCondLst>
                                    <p:cond delay="0"/>
                                  </p:stCondLst>
                                  <p:childTnLst>
                                    <p:set>
                                      <p:cBhvr>
                                        <p:cTn id="51" dur="1" fill="hold">
                                          <p:stCondLst>
                                            <p:cond delay="0"/>
                                          </p:stCondLst>
                                        </p:cTn>
                                        <p:tgtEl>
                                          <p:spTgt spid="55306"/>
                                        </p:tgtEl>
                                        <p:attrNameLst>
                                          <p:attrName>style.visibility</p:attrName>
                                        </p:attrNameLst>
                                      </p:cBhvr>
                                      <p:to>
                                        <p:strVal val="visible"/>
                                      </p:to>
                                    </p:set>
                                    <p:animEffect transition="in" filter="wipe(right)">
                                      <p:cBhvr>
                                        <p:cTn id="52" dur="500"/>
                                        <p:tgtEl>
                                          <p:spTgt spid="55306"/>
                                        </p:tgtEl>
                                      </p:cBhvr>
                                    </p:animEffect>
                                  </p:childTnLst>
                                </p:cTn>
                              </p:par>
                            </p:childTnLst>
                          </p:cTn>
                        </p:par>
                        <p:par>
                          <p:cTn id="53" fill="hold">
                            <p:stCondLst>
                              <p:cond delay="1000"/>
                            </p:stCondLst>
                            <p:childTnLst>
                              <p:par>
                                <p:cTn id="54" presetID="22" presetClass="entr" presetSubtype="1" fill="hold" grpId="0" nodeType="afterEffect">
                                  <p:stCondLst>
                                    <p:cond delay="0"/>
                                  </p:stCondLst>
                                  <p:childTnLst>
                                    <p:set>
                                      <p:cBhvr>
                                        <p:cTn id="55" dur="1" fill="hold">
                                          <p:stCondLst>
                                            <p:cond delay="0"/>
                                          </p:stCondLst>
                                        </p:cTn>
                                        <p:tgtEl>
                                          <p:spTgt spid="55307"/>
                                        </p:tgtEl>
                                        <p:attrNameLst>
                                          <p:attrName>style.visibility</p:attrName>
                                        </p:attrNameLst>
                                      </p:cBhvr>
                                      <p:to>
                                        <p:strVal val="visible"/>
                                      </p:to>
                                    </p:set>
                                    <p:animEffect transition="in" filter="wipe(up)">
                                      <p:cBhvr>
                                        <p:cTn id="56" dur="500"/>
                                        <p:tgtEl>
                                          <p:spTgt spid="55307"/>
                                        </p:tgtEl>
                                      </p:cBhvr>
                                    </p:animEffect>
                                  </p:childTnLst>
                                </p:cTn>
                              </p:par>
                            </p:childTnLst>
                          </p:cTn>
                        </p:par>
                        <p:par>
                          <p:cTn id="57" fill="hold">
                            <p:stCondLst>
                              <p:cond delay="1500"/>
                            </p:stCondLst>
                            <p:childTnLst>
                              <p:par>
                                <p:cTn id="58" presetID="22" presetClass="entr" presetSubtype="8" fill="hold" grpId="0" nodeType="afterEffect">
                                  <p:stCondLst>
                                    <p:cond delay="0"/>
                                  </p:stCondLst>
                                  <p:childTnLst>
                                    <p:set>
                                      <p:cBhvr>
                                        <p:cTn id="59" dur="1" fill="hold">
                                          <p:stCondLst>
                                            <p:cond delay="0"/>
                                          </p:stCondLst>
                                        </p:cTn>
                                        <p:tgtEl>
                                          <p:spTgt spid="55308"/>
                                        </p:tgtEl>
                                        <p:attrNameLst>
                                          <p:attrName>style.visibility</p:attrName>
                                        </p:attrNameLst>
                                      </p:cBhvr>
                                      <p:to>
                                        <p:strVal val="visible"/>
                                      </p:to>
                                    </p:set>
                                    <p:animEffect transition="in" filter="wipe(left)">
                                      <p:cBhvr>
                                        <p:cTn id="60" dur="500"/>
                                        <p:tgtEl>
                                          <p:spTgt spid="55308"/>
                                        </p:tgtEl>
                                      </p:cBhvr>
                                    </p:animEffect>
                                  </p:childTnLst>
                                </p:cTn>
                              </p:par>
                            </p:childTnLst>
                          </p:cTn>
                        </p:par>
                        <p:par>
                          <p:cTn id="61" fill="hold">
                            <p:stCondLst>
                              <p:cond delay="2000"/>
                            </p:stCondLst>
                            <p:childTnLst>
                              <p:par>
                                <p:cTn id="62" presetID="22" presetClass="entr" presetSubtype="8" fill="hold" grpId="0" nodeType="afterEffect">
                                  <p:stCondLst>
                                    <p:cond delay="0"/>
                                  </p:stCondLst>
                                  <p:childTnLst>
                                    <p:set>
                                      <p:cBhvr>
                                        <p:cTn id="63" dur="1" fill="hold">
                                          <p:stCondLst>
                                            <p:cond delay="0"/>
                                          </p:stCondLst>
                                        </p:cTn>
                                        <p:tgtEl>
                                          <p:spTgt spid="55327"/>
                                        </p:tgtEl>
                                        <p:attrNameLst>
                                          <p:attrName>style.visibility</p:attrName>
                                        </p:attrNameLst>
                                      </p:cBhvr>
                                      <p:to>
                                        <p:strVal val="visible"/>
                                      </p:to>
                                    </p:set>
                                    <p:animEffect transition="in" filter="wipe(left)">
                                      <p:cBhvr>
                                        <p:cTn id="64" dur="500"/>
                                        <p:tgtEl>
                                          <p:spTgt spid="55327"/>
                                        </p:tgtEl>
                                      </p:cBhvr>
                                    </p:animEffect>
                                  </p:childTnLst>
                                </p:cTn>
                              </p:par>
                            </p:childTnLst>
                          </p:cTn>
                        </p:par>
                        <p:par>
                          <p:cTn id="65" fill="hold">
                            <p:stCondLst>
                              <p:cond delay="2500"/>
                            </p:stCondLst>
                            <p:childTnLst>
                              <p:par>
                                <p:cTn id="66" presetID="22" presetClass="entr" presetSubtype="1" fill="hold" grpId="0" nodeType="afterEffect">
                                  <p:stCondLst>
                                    <p:cond delay="0"/>
                                  </p:stCondLst>
                                  <p:childTnLst>
                                    <p:set>
                                      <p:cBhvr>
                                        <p:cTn id="67" dur="1" fill="hold">
                                          <p:stCondLst>
                                            <p:cond delay="0"/>
                                          </p:stCondLst>
                                        </p:cTn>
                                        <p:tgtEl>
                                          <p:spTgt spid="55311"/>
                                        </p:tgtEl>
                                        <p:attrNameLst>
                                          <p:attrName>style.visibility</p:attrName>
                                        </p:attrNameLst>
                                      </p:cBhvr>
                                      <p:to>
                                        <p:strVal val="visible"/>
                                      </p:to>
                                    </p:set>
                                    <p:animEffect transition="in" filter="wipe(up)">
                                      <p:cBhvr>
                                        <p:cTn id="68" dur="500"/>
                                        <p:tgtEl>
                                          <p:spTgt spid="55311"/>
                                        </p:tgtEl>
                                      </p:cBhvr>
                                    </p:animEffect>
                                  </p:childTnLst>
                                </p:cTn>
                              </p:par>
                            </p:childTnLst>
                          </p:cTn>
                        </p:par>
                        <p:par>
                          <p:cTn id="69" fill="hold">
                            <p:stCondLst>
                              <p:cond delay="3000"/>
                            </p:stCondLst>
                            <p:childTnLst>
                              <p:par>
                                <p:cTn id="70" presetID="22" presetClass="entr" presetSubtype="8" fill="hold" grpId="0" nodeType="afterEffect">
                                  <p:stCondLst>
                                    <p:cond delay="0"/>
                                  </p:stCondLst>
                                  <p:childTnLst>
                                    <p:set>
                                      <p:cBhvr>
                                        <p:cTn id="71" dur="1" fill="hold">
                                          <p:stCondLst>
                                            <p:cond delay="0"/>
                                          </p:stCondLst>
                                        </p:cTn>
                                        <p:tgtEl>
                                          <p:spTgt spid="55312"/>
                                        </p:tgtEl>
                                        <p:attrNameLst>
                                          <p:attrName>style.visibility</p:attrName>
                                        </p:attrNameLst>
                                      </p:cBhvr>
                                      <p:to>
                                        <p:strVal val="visible"/>
                                      </p:to>
                                    </p:set>
                                    <p:animEffect transition="in" filter="wipe(left)">
                                      <p:cBhvr>
                                        <p:cTn id="72" dur="500"/>
                                        <p:tgtEl>
                                          <p:spTgt spid="5531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55300"/>
                                        </p:tgtEl>
                                        <p:attrNameLst>
                                          <p:attrName>style.visibility</p:attrName>
                                        </p:attrNameLst>
                                      </p:cBhvr>
                                      <p:to>
                                        <p:strVal val="visible"/>
                                      </p:to>
                                    </p:set>
                                    <p:animEffect transition="in" filter="wipe(up)">
                                      <p:cBhvr>
                                        <p:cTn id="77" dur="500"/>
                                        <p:tgtEl>
                                          <p:spTgt spid="55300"/>
                                        </p:tgtEl>
                                      </p:cBhvr>
                                    </p:animEffect>
                                  </p:childTnLst>
                                </p:cTn>
                              </p:par>
                            </p:childTnLst>
                          </p:cTn>
                        </p:par>
                        <p:par>
                          <p:cTn id="78" fill="hold">
                            <p:stCondLst>
                              <p:cond delay="500"/>
                            </p:stCondLst>
                            <p:childTnLst>
                              <p:par>
                                <p:cTn id="79" presetID="17" presetClass="entr" presetSubtype="10" fill="hold" grpId="0" nodeType="afterEffect">
                                  <p:stCondLst>
                                    <p:cond delay="0"/>
                                  </p:stCondLst>
                                  <p:childTnLst>
                                    <p:set>
                                      <p:cBhvr>
                                        <p:cTn id="80" dur="1" fill="hold">
                                          <p:stCondLst>
                                            <p:cond delay="0"/>
                                          </p:stCondLst>
                                        </p:cTn>
                                        <p:tgtEl>
                                          <p:spTgt spid="55310"/>
                                        </p:tgtEl>
                                        <p:attrNameLst>
                                          <p:attrName>style.visibility</p:attrName>
                                        </p:attrNameLst>
                                      </p:cBhvr>
                                      <p:to>
                                        <p:strVal val="visible"/>
                                      </p:to>
                                    </p:set>
                                    <p:anim calcmode="lin" valueType="num">
                                      <p:cBhvr>
                                        <p:cTn id="81" dur="500" fill="hold"/>
                                        <p:tgtEl>
                                          <p:spTgt spid="55310"/>
                                        </p:tgtEl>
                                        <p:attrNameLst>
                                          <p:attrName>ppt_w</p:attrName>
                                        </p:attrNameLst>
                                      </p:cBhvr>
                                      <p:tavLst>
                                        <p:tav tm="0">
                                          <p:val>
                                            <p:fltVal val="0"/>
                                          </p:val>
                                        </p:tav>
                                        <p:tav tm="100000">
                                          <p:val>
                                            <p:strVal val="#ppt_w"/>
                                          </p:val>
                                        </p:tav>
                                      </p:tavLst>
                                    </p:anim>
                                    <p:anim calcmode="lin" valueType="num">
                                      <p:cBhvr>
                                        <p:cTn id="82" dur="500" fill="hold"/>
                                        <p:tgtEl>
                                          <p:spTgt spid="55310"/>
                                        </p:tgtEl>
                                        <p:attrNameLst>
                                          <p:attrName>ppt_h</p:attrName>
                                        </p:attrNameLst>
                                      </p:cBhvr>
                                      <p:tavLst>
                                        <p:tav tm="0">
                                          <p:val>
                                            <p:strVal val="#ppt_h"/>
                                          </p:val>
                                        </p:tav>
                                        <p:tav tm="100000">
                                          <p:val>
                                            <p:strVal val="#ppt_h"/>
                                          </p:val>
                                        </p:tav>
                                      </p:tavLst>
                                    </p:anim>
                                  </p:childTnLst>
                                </p:cTn>
                              </p:par>
                            </p:childTnLst>
                          </p:cTn>
                        </p:par>
                        <p:par>
                          <p:cTn id="83" fill="hold">
                            <p:stCondLst>
                              <p:cond delay="1000"/>
                            </p:stCondLst>
                            <p:childTnLst>
                              <p:par>
                                <p:cTn id="84" presetID="22" presetClass="entr" presetSubtype="1" fill="hold" grpId="0" nodeType="afterEffect">
                                  <p:stCondLst>
                                    <p:cond delay="0"/>
                                  </p:stCondLst>
                                  <p:childTnLst>
                                    <p:set>
                                      <p:cBhvr>
                                        <p:cTn id="85" dur="1" fill="hold">
                                          <p:stCondLst>
                                            <p:cond delay="0"/>
                                          </p:stCondLst>
                                        </p:cTn>
                                        <p:tgtEl>
                                          <p:spTgt spid="55309"/>
                                        </p:tgtEl>
                                        <p:attrNameLst>
                                          <p:attrName>style.visibility</p:attrName>
                                        </p:attrNameLst>
                                      </p:cBhvr>
                                      <p:to>
                                        <p:strVal val="visible"/>
                                      </p:to>
                                    </p:set>
                                    <p:animEffect transition="in" filter="wipe(up)">
                                      <p:cBhvr>
                                        <p:cTn id="86" dur="500"/>
                                        <p:tgtEl>
                                          <p:spTgt spid="55309"/>
                                        </p:tgtEl>
                                      </p:cBhvr>
                                    </p:animEffect>
                                  </p:childTnLst>
                                </p:cTn>
                              </p:par>
                            </p:childTnLst>
                          </p:cTn>
                        </p:par>
                        <p:par>
                          <p:cTn id="87" fill="hold">
                            <p:stCondLst>
                              <p:cond delay="1500"/>
                            </p:stCondLst>
                            <p:childTnLst>
                              <p:par>
                                <p:cTn id="88" presetID="22" presetClass="entr" presetSubtype="1" fill="hold" grpId="0" nodeType="afterEffect">
                                  <p:stCondLst>
                                    <p:cond delay="0"/>
                                  </p:stCondLst>
                                  <p:childTnLst>
                                    <p:set>
                                      <p:cBhvr>
                                        <p:cTn id="89" dur="1" fill="hold">
                                          <p:stCondLst>
                                            <p:cond delay="0"/>
                                          </p:stCondLst>
                                        </p:cTn>
                                        <p:tgtEl>
                                          <p:spTgt spid="55331"/>
                                        </p:tgtEl>
                                        <p:attrNameLst>
                                          <p:attrName>style.visibility</p:attrName>
                                        </p:attrNameLst>
                                      </p:cBhvr>
                                      <p:to>
                                        <p:strVal val="visible"/>
                                      </p:to>
                                    </p:set>
                                    <p:animEffect transition="in" filter="wipe(up)">
                                      <p:cBhvr>
                                        <p:cTn id="90" dur="500"/>
                                        <p:tgtEl>
                                          <p:spTgt spid="55331"/>
                                        </p:tgtEl>
                                      </p:cBhvr>
                                    </p:animEffect>
                                  </p:childTnLst>
                                </p:cTn>
                              </p:par>
                            </p:childTnLst>
                          </p:cTn>
                        </p:par>
                        <p:par>
                          <p:cTn id="91" fill="hold">
                            <p:stCondLst>
                              <p:cond delay="2000"/>
                            </p:stCondLst>
                            <p:childTnLst>
                              <p:par>
                                <p:cTn id="92" presetID="22" presetClass="entr" presetSubtype="1" fill="hold" grpId="0" nodeType="afterEffect">
                                  <p:stCondLst>
                                    <p:cond delay="0"/>
                                  </p:stCondLst>
                                  <p:childTnLst>
                                    <p:set>
                                      <p:cBhvr>
                                        <p:cTn id="93" dur="1" fill="hold">
                                          <p:stCondLst>
                                            <p:cond delay="0"/>
                                          </p:stCondLst>
                                        </p:cTn>
                                        <p:tgtEl>
                                          <p:spTgt spid="55313"/>
                                        </p:tgtEl>
                                        <p:attrNameLst>
                                          <p:attrName>style.visibility</p:attrName>
                                        </p:attrNameLst>
                                      </p:cBhvr>
                                      <p:to>
                                        <p:strVal val="visible"/>
                                      </p:to>
                                    </p:set>
                                    <p:animEffect transition="in" filter="wipe(up)">
                                      <p:cBhvr>
                                        <p:cTn id="94" dur="500"/>
                                        <p:tgtEl>
                                          <p:spTgt spid="55313"/>
                                        </p:tgtEl>
                                      </p:cBhvr>
                                    </p:animEffect>
                                  </p:childTnLst>
                                </p:cTn>
                              </p:par>
                            </p:childTnLst>
                          </p:cTn>
                        </p:par>
                        <p:par>
                          <p:cTn id="95" fill="hold">
                            <p:stCondLst>
                              <p:cond delay="2500"/>
                            </p:stCondLst>
                            <p:childTnLst>
                              <p:par>
                                <p:cTn id="96" presetID="22" presetClass="entr" presetSubtype="8" fill="hold" grpId="0" nodeType="afterEffect">
                                  <p:stCondLst>
                                    <p:cond delay="0"/>
                                  </p:stCondLst>
                                  <p:childTnLst>
                                    <p:set>
                                      <p:cBhvr>
                                        <p:cTn id="97" dur="1" fill="hold">
                                          <p:stCondLst>
                                            <p:cond delay="0"/>
                                          </p:stCondLst>
                                        </p:cTn>
                                        <p:tgtEl>
                                          <p:spTgt spid="55314"/>
                                        </p:tgtEl>
                                        <p:attrNameLst>
                                          <p:attrName>style.visibility</p:attrName>
                                        </p:attrNameLst>
                                      </p:cBhvr>
                                      <p:to>
                                        <p:strVal val="visible"/>
                                      </p:to>
                                    </p:set>
                                    <p:animEffect transition="in" filter="wipe(left)">
                                      <p:cBhvr>
                                        <p:cTn id="98" dur="500"/>
                                        <p:tgtEl>
                                          <p:spTgt spid="55314"/>
                                        </p:tgtEl>
                                      </p:cBhvr>
                                    </p:animEffect>
                                  </p:childTnLst>
                                </p:cTn>
                              </p:par>
                            </p:childTnLst>
                          </p:cTn>
                        </p:par>
                        <p:par>
                          <p:cTn id="99" fill="hold">
                            <p:stCondLst>
                              <p:cond delay="3000"/>
                            </p:stCondLst>
                            <p:childTnLst>
                              <p:par>
                                <p:cTn id="100" presetID="17" presetClass="entr" presetSubtype="10" fill="hold" grpId="0" nodeType="afterEffect">
                                  <p:stCondLst>
                                    <p:cond delay="0"/>
                                  </p:stCondLst>
                                  <p:childTnLst>
                                    <p:set>
                                      <p:cBhvr>
                                        <p:cTn id="101" dur="1" fill="hold">
                                          <p:stCondLst>
                                            <p:cond delay="0"/>
                                          </p:stCondLst>
                                        </p:cTn>
                                        <p:tgtEl>
                                          <p:spTgt spid="55337"/>
                                        </p:tgtEl>
                                        <p:attrNameLst>
                                          <p:attrName>style.visibility</p:attrName>
                                        </p:attrNameLst>
                                      </p:cBhvr>
                                      <p:to>
                                        <p:strVal val="visible"/>
                                      </p:to>
                                    </p:set>
                                    <p:anim calcmode="lin" valueType="num">
                                      <p:cBhvr>
                                        <p:cTn id="102" dur="500" fill="hold"/>
                                        <p:tgtEl>
                                          <p:spTgt spid="55337"/>
                                        </p:tgtEl>
                                        <p:attrNameLst>
                                          <p:attrName>ppt_w</p:attrName>
                                        </p:attrNameLst>
                                      </p:cBhvr>
                                      <p:tavLst>
                                        <p:tav tm="0">
                                          <p:val>
                                            <p:fltVal val="0"/>
                                          </p:val>
                                        </p:tav>
                                        <p:tav tm="100000">
                                          <p:val>
                                            <p:strVal val="#ppt_w"/>
                                          </p:val>
                                        </p:tav>
                                      </p:tavLst>
                                    </p:anim>
                                    <p:anim calcmode="lin" valueType="num">
                                      <p:cBhvr>
                                        <p:cTn id="103" dur="500" fill="hold"/>
                                        <p:tgtEl>
                                          <p:spTgt spid="55337"/>
                                        </p:tgtEl>
                                        <p:attrNameLst>
                                          <p:attrName>ppt_h</p:attrName>
                                        </p:attrNameLst>
                                      </p:cBhvr>
                                      <p:tavLst>
                                        <p:tav tm="0">
                                          <p:val>
                                            <p:strVal val="#ppt_h"/>
                                          </p:val>
                                        </p:tav>
                                        <p:tav tm="100000">
                                          <p:val>
                                            <p:strVal val="#ppt_h"/>
                                          </p:val>
                                        </p:tav>
                                      </p:tavLst>
                                    </p:anim>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55316"/>
                                        </p:tgtEl>
                                        <p:attrNameLst>
                                          <p:attrName>style.visibility</p:attrName>
                                        </p:attrNameLst>
                                      </p:cBhvr>
                                      <p:to>
                                        <p:strVal val="visible"/>
                                      </p:to>
                                    </p:set>
                                    <p:animEffect transition="in" filter="wipe(left)">
                                      <p:cBhvr>
                                        <p:cTn id="108" dur="500"/>
                                        <p:tgtEl>
                                          <p:spTgt spid="55316"/>
                                        </p:tgtEl>
                                      </p:cBhvr>
                                    </p:animEffect>
                                  </p:childTnLst>
                                </p:cTn>
                              </p:par>
                            </p:childTnLst>
                          </p:cTn>
                        </p:par>
                        <p:par>
                          <p:cTn id="109" fill="hold">
                            <p:stCondLst>
                              <p:cond delay="500"/>
                            </p:stCondLst>
                            <p:childTnLst>
                              <p:par>
                                <p:cTn id="110" presetID="22" presetClass="entr" presetSubtype="8" fill="hold" grpId="0" nodeType="afterEffect">
                                  <p:stCondLst>
                                    <p:cond delay="0"/>
                                  </p:stCondLst>
                                  <p:childTnLst>
                                    <p:set>
                                      <p:cBhvr>
                                        <p:cTn id="111" dur="1" fill="hold">
                                          <p:stCondLst>
                                            <p:cond delay="0"/>
                                          </p:stCondLst>
                                        </p:cTn>
                                        <p:tgtEl>
                                          <p:spTgt spid="55317"/>
                                        </p:tgtEl>
                                        <p:attrNameLst>
                                          <p:attrName>style.visibility</p:attrName>
                                        </p:attrNameLst>
                                      </p:cBhvr>
                                      <p:to>
                                        <p:strVal val="visible"/>
                                      </p:to>
                                    </p:set>
                                    <p:animEffect transition="in" filter="wipe(left)">
                                      <p:cBhvr>
                                        <p:cTn id="112" dur="500"/>
                                        <p:tgtEl>
                                          <p:spTgt spid="55317"/>
                                        </p:tgtEl>
                                      </p:cBhvr>
                                    </p:animEffect>
                                  </p:childTnLst>
                                </p:cTn>
                              </p:par>
                            </p:childTnLst>
                          </p:cTn>
                        </p:par>
                        <p:par>
                          <p:cTn id="113" fill="hold">
                            <p:stCondLst>
                              <p:cond delay="1000"/>
                            </p:stCondLst>
                            <p:childTnLst>
                              <p:par>
                                <p:cTn id="114" presetID="22" presetClass="entr" presetSubtype="4" fill="hold" grpId="0" nodeType="afterEffect">
                                  <p:stCondLst>
                                    <p:cond delay="0"/>
                                  </p:stCondLst>
                                  <p:childTnLst>
                                    <p:set>
                                      <p:cBhvr>
                                        <p:cTn id="115" dur="1" fill="hold">
                                          <p:stCondLst>
                                            <p:cond delay="0"/>
                                          </p:stCondLst>
                                        </p:cTn>
                                        <p:tgtEl>
                                          <p:spTgt spid="55338"/>
                                        </p:tgtEl>
                                        <p:attrNameLst>
                                          <p:attrName>style.visibility</p:attrName>
                                        </p:attrNameLst>
                                      </p:cBhvr>
                                      <p:to>
                                        <p:strVal val="visible"/>
                                      </p:to>
                                    </p:set>
                                    <p:animEffect transition="in" filter="wipe(down)">
                                      <p:cBhvr>
                                        <p:cTn id="116" dur="500"/>
                                        <p:tgtEl>
                                          <p:spTgt spid="55338"/>
                                        </p:tgtEl>
                                      </p:cBhvr>
                                    </p:animEffect>
                                  </p:childTnLst>
                                </p:cTn>
                              </p:par>
                            </p:childTnLst>
                          </p:cTn>
                        </p:par>
                        <p:par>
                          <p:cTn id="117" fill="hold">
                            <p:stCondLst>
                              <p:cond delay="1500"/>
                            </p:stCondLst>
                            <p:childTnLst>
                              <p:par>
                                <p:cTn id="118" presetID="22" presetClass="entr" presetSubtype="4" fill="hold" grpId="0" nodeType="afterEffect">
                                  <p:stCondLst>
                                    <p:cond delay="0"/>
                                  </p:stCondLst>
                                  <p:childTnLst>
                                    <p:set>
                                      <p:cBhvr>
                                        <p:cTn id="119" dur="1" fill="hold">
                                          <p:stCondLst>
                                            <p:cond delay="0"/>
                                          </p:stCondLst>
                                        </p:cTn>
                                        <p:tgtEl>
                                          <p:spTgt spid="55315"/>
                                        </p:tgtEl>
                                        <p:attrNameLst>
                                          <p:attrName>style.visibility</p:attrName>
                                        </p:attrNameLst>
                                      </p:cBhvr>
                                      <p:to>
                                        <p:strVal val="visible"/>
                                      </p:to>
                                    </p:set>
                                    <p:animEffect transition="in" filter="wipe(down)">
                                      <p:cBhvr>
                                        <p:cTn id="120" dur="500"/>
                                        <p:tgtEl>
                                          <p:spTgt spid="55315"/>
                                        </p:tgtEl>
                                      </p:cBhvr>
                                    </p:animEffect>
                                  </p:childTnLst>
                                </p:cTn>
                              </p:par>
                            </p:childTnLst>
                          </p:cTn>
                        </p:par>
                        <p:par>
                          <p:cTn id="121" fill="hold">
                            <p:stCondLst>
                              <p:cond delay="2000"/>
                            </p:stCondLst>
                            <p:childTnLst>
                              <p:par>
                                <p:cTn id="122" presetID="22" presetClass="entr" presetSubtype="8" fill="hold" grpId="0" nodeType="afterEffect">
                                  <p:stCondLst>
                                    <p:cond delay="0"/>
                                  </p:stCondLst>
                                  <p:childTnLst>
                                    <p:set>
                                      <p:cBhvr>
                                        <p:cTn id="123" dur="1" fill="hold">
                                          <p:stCondLst>
                                            <p:cond delay="0"/>
                                          </p:stCondLst>
                                        </p:cTn>
                                        <p:tgtEl>
                                          <p:spTgt spid="55318"/>
                                        </p:tgtEl>
                                        <p:attrNameLst>
                                          <p:attrName>style.visibility</p:attrName>
                                        </p:attrNameLst>
                                      </p:cBhvr>
                                      <p:to>
                                        <p:strVal val="visible"/>
                                      </p:to>
                                    </p:set>
                                    <p:animEffect transition="in" filter="wipe(left)">
                                      <p:cBhvr>
                                        <p:cTn id="124" dur="500"/>
                                        <p:tgtEl>
                                          <p:spTgt spid="55318"/>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55320"/>
                                        </p:tgtEl>
                                        <p:attrNameLst>
                                          <p:attrName>style.visibility</p:attrName>
                                        </p:attrNameLst>
                                      </p:cBhvr>
                                      <p:to>
                                        <p:strVal val="visible"/>
                                      </p:to>
                                    </p:set>
                                    <p:animEffect transition="in" filter="wipe(down)">
                                      <p:cBhvr>
                                        <p:cTn id="129" dur="500"/>
                                        <p:tgtEl>
                                          <p:spTgt spid="55320"/>
                                        </p:tgtEl>
                                      </p:cBhvr>
                                    </p:animEffect>
                                  </p:childTnLst>
                                </p:cTn>
                              </p:par>
                            </p:childTnLst>
                          </p:cTn>
                        </p:par>
                        <p:par>
                          <p:cTn id="130" fill="hold">
                            <p:stCondLst>
                              <p:cond delay="500"/>
                            </p:stCondLst>
                            <p:childTnLst>
                              <p:par>
                                <p:cTn id="131" presetID="22" presetClass="entr" presetSubtype="8" fill="hold" grpId="0" nodeType="afterEffect">
                                  <p:stCondLst>
                                    <p:cond delay="0"/>
                                  </p:stCondLst>
                                  <p:childTnLst>
                                    <p:set>
                                      <p:cBhvr>
                                        <p:cTn id="132" dur="1" fill="hold">
                                          <p:stCondLst>
                                            <p:cond delay="0"/>
                                          </p:stCondLst>
                                        </p:cTn>
                                        <p:tgtEl>
                                          <p:spTgt spid="55321"/>
                                        </p:tgtEl>
                                        <p:attrNameLst>
                                          <p:attrName>style.visibility</p:attrName>
                                        </p:attrNameLst>
                                      </p:cBhvr>
                                      <p:to>
                                        <p:strVal val="visible"/>
                                      </p:to>
                                    </p:set>
                                    <p:animEffect transition="in" filter="wipe(left)">
                                      <p:cBhvr>
                                        <p:cTn id="133" dur="500"/>
                                        <p:tgtEl>
                                          <p:spTgt spid="55321"/>
                                        </p:tgtEl>
                                      </p:cBhvr>
                                    </p:animEffect>
                                  </p:childTnLst>
                                </p:cTn>
                              </p:par>
                            </p:childTnLst>
                          </p:cTn>
                        </p:par>
                        <p:par>
                          <p:cTn id="134" fill="hold">
                            <p:stCondLst>
                              <p:cond delay="1000"/>
                            </p:stCondLst>
                            <p:childTnLst>
                              <p:par>
                                <p:cTn id="135" presetID="17" presetClass="entr" presetSubtype="10" fill="hold" grpId="0" nodeType="afterEffect">
                                  <p:stCondLst>
                                    <p:cond delay="0"/>
                                  </p:stCondLst>
                                  <p:childTnLst>
                                    <p:set>
                                      <p:cBhvr>
                                        <p:cTn id="136" dur="1" fill="hold">
                                          <p:stCondLst>
                                            <p:cond delay="0"/>
                                          </p:stCondLst>
                                        </p:cTn>
                                        <p:tgtEl>
                                          <p:spTgt spid="55319"/>
                                        </p:tgtEl>
                                        <p:attrNameLst>
                                          <p:attrName>style.visibility</p:attrName>
                                        </p:attrNameLst>
                                      </p:cBhvr>
                                      <p:to>
                                        <p:strVal val="visible"/>
                                      </p:to>
                                    </p:set>
                                    <p:anim calcmode="lin" valueType="num">
                                      <p:cBhvr>
                                        <p:cTn id="137" dur="500" fill="hold"/>
                                        <p:tgtEl>
                                          <p:spTgt spid="55319"/>
                                        </p:tgtEl>
                                        <p:attrNameLst>
                                          <p:attrName>ppt_w</p:attrName>
                                        </p:attrNameLst>
                                      </p:cBhvr>
                                      <p:tavLst>
                                        <p:tav tm="0">
                                          <p:val>
                                            <p:fltVal val="0"/>
                                          </p:val>
                                        </p:tav>
                                        <p:tav tm="100000">
                                          <p:val>
                                            <p:strVal val="#ppt_w"/>
                                          </p:val>
                                        </p:tav>
                                      </p:tavLst>
                                    </p:anim>
                                    <p:anim calcmode="lin" valueType="num">
                                      <p:cBhvr>
                                        <p:cTn id="138" dur="500" fill="hold"/>
                                        <p:tgtEl>
                                          <p:spTgt spid="55319"/>
                                        </p:tgtEl>
                                        <p:attrNameLst>
                                          <p:attrName>ppt_h</p:attrName>
                                        </p:attrNameLst>
                                      </p:cBhvr>
                                      <p:tavLst>
                                        <p:tav tm="0">
                                          <p:val>
                                            <p:strVal val="#ppt_h"/>
                                          </p:val>
                                        </p:tav>
                                        <p:tav tm="100000">
                                          <p:val>
                                            <p:strVal val="#ppt_h"/>
                                          </p:val>
                                        </p:tav>
                                      </p:tavLst>
                                    </p:anim>
                                  </p:childTnLst>
                                </p:cTn>
                              </p:par>
                            </p:childTnLst>
                          </p:cTn>
                        </p:par>
                      </p:childTnLst>
                    </p:cTn>
                  </p:par>
                  <p:par>
                    <p:cTn id="139" fill="hold">
                      <p:stCondLst>
                        <p:cond delay="indefinite"/>
                      </p:stCondLst>
                      <p:childTnLst>
                        <p:par>
                          <p:cTn id="140" fill="hold">
                            <p:stCondLst>
                              <p:cond delay="0"/>
                            </p:stCondLst>
                            <p:childTnLst>
                              <p:par>
                                <p:cTn id="141" presetID="22" presetClass="entr" presetSubtype="4" fill="hold" grpId="0" nodeType="clickEffect">
                                  <p:stCondLst>
                                    <p:cond delay="0"/>
                                  </p:stCondLst>
                                  <p:childTnLst>
                                    <p:set>
                                      <p:cBhvr>
                                        <p:cTn id="142" dur="1" fill="hold">
                                          <p:stCondLst>
                                            <p:cond delay="0"/>
                                          </p:stCondLst>
                                        </p:cTn>
                                        <p:tgtEl>
                                          <p:spTgt spid="55328"/>
                                        </p:tgtEl>
                                        <p:attrNameLst>
                                          <p:attrName>style.visibility</p:attrName>
                                        </p:attrNameLst>
                                      </p:cBhvr>
                                      <p:to>
                                        <p:strVal val="visible"/>
                                      </p:to>
                                    </p:set>
                                    <p:animEffect transition="in" filter="wipe(down)">
                                      <p:cBhvr>
                                        <p:cTn id="143" dur="500"/>
                                        <p:tgtEl>
                                          <p:spTgt spid="55328"/>
                                        </p:tgtEl>
                                      </p:cBhvr>
                                    </p:animEffect>
                                  </p:childTnLst>
                                </p:cTn>
                              </p:par>
                            </p:childTnLst>
                          </p:cTn>
                        </p:par>
                        <p:par>
                          <p:cTn id="144" fill="hold">
                            <p:stCondLst>
                              <p:cond delay="500"/>
                            </p:stCondLst>
                            <p:childTnLst>
                              <p:par>
                                <p:cTn id="145" presetID="22" presetClass="entr" presetSubtype="8" fill="hold" grpId="0" nodeType="afterEffect">
                                  <p:stCondLst>
                                    <p:cond delay="0"/>
                                  </p:stCondLst>
                                  <p:childTnLst>
                                    <p:set>
                                      <p:cBhvr>
                                        <p:cTn id="146" dur="1" fill="hold">
                                          <p:stCondLst>
                                            <p:cond delay="0"/>
                                          </p:stCondLst>
                                        </p:cTn>
                                        <p:tgtEl>
                                          <p:spTgt spid="55333"/>
                                        </p:tgtEl>
                                        <p:attrNameLst>
                                          <p:attrName>style.visibility</p:attrName>
                                        </p:attrNameLst>
                                      </p:cBhvr>
                                      <p:to>
                                        <p:strVal val="visible"/>
                                      </p:to>
                                    </p:set>
                                    <p:animEffect transition="in" filter="wipe(left)">
                                      <p:cBhvr>
                                        <p:cTn id="147" dur="500"/>
                                        <p:tgtEl>
                                          <p:spTgt spid="55333"/>
                                        </p:tgtEl>
                                      </p:cBhvr>
                                    </p:animEffect>
                                  </p:childTnLst>
                                </p:cTn>
                              </p:par>
                            </p:childTnLst>
                          </p:cTn>
                        </p:par>
                        <p:par>
                          <p:cTn id="148" fill="hold">
                            <p:stCondLst>
                              <p:cond delay="1000"/>
                            </p:stCondLst>
                            <p:childTnLst>
                              <p:par>
                                <p:cTn id="149" presetID="17" presetClass="entr" presetSubtype="10" fill="hold" grpId="0" nodeType="afterEffect">
                                  <p:stCondLst>
                                    <p:cond delay="0"/>
                                  </p:stCondLst>
                                  <p:childTnLst>
                                    <p:set>
                                      <p:cBhvr>
                                        <p:cTn id="150" dur="1" fill="hold">
                                          <p:stCondLst>
                                            <p:cond delay="0"/>
                                          </p:stCondLst>
                                        </p:cTn>
                                        <p:tgtEl>
                                          <p:spTgt spid="55332"/>
                                        </p:tgtEl>
                                        <p:attrNameLst>
                                          <p:attrName>style.visibility</p:attrName>
                                        </p:attrNameLst>
                                      </p:cBhvr>
                                      <p:to>
                                        <p:strVal val="visible"/>
                                      </p:to>
                                    </p:set>
                                    <p:anim calcmode="lin" valueType="num">
                                      <p:cBhvr>
                                        <p:cTn id="151" dur="500" fill="hold"/>
                                        <p:tgtEl>
                                          <p:spTgt spid="55332"/>
                                        </p:tgtEl>
                                        <p:attrNameLst>
                                          <p:attrName>ppt_w</p:attrName>
                                        </p:attrNameLst>
                                      </p:cBhvr>
                                      <p:tavLst>
                                        <p:tav tm="0">
                                          <p:val>
                                            <p:fltVal val="0"/>
                                          </p:val>
                                        </p:tav>
                                        <p:tav tm="100000">
                                          <p:val>
                                            <p:strVal val="#ppt_w"/>
                                          </p:val>
                                        </p:tav>
                                      </p:tavLst>
                                    </p:anim>
                                    <p:anim calcmode="lin" valueType="num">
                                      <p:cBhvr>
                                        <p:cTn id="152" dur="500" fill="hold"/>
                                        <p:tgtEl>
                                          <p:spTgt spid="55332"/>
                                        </p:tgtEl>
                                        <p:attrNameLst>
                                          <p:attrName>ppt_h</p:attrName>
                                        </p:attrNameLst>
                                      </p:cBhvr>
                                      <p:tavLst>
                                        <p:tav tm="0">
                                          <p:val>
                                            <p:strVal val="#ppt_h"/>
                                          </p:val>
                                        </p:tav>
                                        <p:tav tm="100000">
                                          <p:val>
                                            <p:strVal val="#ppt_h"/>
                                          </p:val>
                                        </p:tav>
                                      </p:tavLst>
                                    </p:anim>
                                  </p:childTnLst>
                                </p:cTn>
                              </p:par>
                            </p:childTnLst>
                          </p:cTn>
                        </p:par>
                        <p:par>
                          <p:cTn id="153" fill="hold">
                            <p:stCondLst>
                              <p:cond delay="1500"/>
                            </p:stCondLst>
                            <p:childTnLst>
                              <p:par>
                                <p:cTn id="154" presetID="23" presetClass="entr" presetSubtype="528" fill="hold" grpId="0" nodeType="afterEffect">
                                  <p:stCondLst>
                                    <p:cond delay="0"/>
                                  </p:stCondLst>
                                  <p:childTnLst>
                                    <p:set>
                                      <p:cBhvr>
                                        <p:cTn id="155" dur="1" fill="hold">
                                          <p:stCondLst>
                                            <p:cond delay="0"/>
                                          </p:stCondLst>
                                        </p:cTn>
                                        <p:tgtEl>
                                          <p:spTgt spid="55341"/>
                                        </p:tgtEl>
                                        <p:attrNameLst>
                                          <p:attrName>style.visibility</p:attrName>
                                        </p:attrNameLst>
                                      </p:cBhvr>
                                      <p:to>
                                        <p:strVal val="visible"/>
                                      </p:to>
                                    </p:set>
                                    <p:anim calcmode="lin" valueType="num">
                                      <p:cBhvr>
                                        <p:cTn id="156" dur="500" fill="hold"/>
                                        <p:tgtEl>
                                          <p:spTgt spid="55341"/>
                                        </p:tgtEl>
                                        <p:attrNameLst>
                                          <p:attrName>ppt_w</p:attrName>
                                        </p:attrNameLst>
                                      </p:cBhvr>
                                      <p:tavLst>
                                        <p:tav tm="0">
                                          <p:val>
                                            <p:fltVal val="0"/>
                                          </p:val>
                                        </p:tav>
                                        <p:tav tm="100000">
                                          <p:val>
                                            <p:strVal val="#ppt_w"/>
                                          </p:val>
                                        </p:tav>
                                      </p:tavLst>
                                    </p:anim>
                                    <p:anim calcmode="lin" valueType="num">
                                      <p:cBhvr>
                                        <p:cTn id="157" dur="500" fill="hold"/>
                                        <p:tgtEl>
                                          <p:spTgt spid="55341"/>
                                        </p:tgtEl>
                                        <p:attrNameLst>
                                          <p:attrName>ppt_h</p:attrName>
                                        </p:attrNameLst>
                                      </p:cBhvr>
                                      <p:tavLst>
                                        <p:tav tm="0">
                                          <p:val>
                                            <p:fltVal val="0"/>
                                          </p:val>
                                        </p:tav>
                                        <p:tav tm="100000">
                                          <p:val>
                                            <p:strVal val="#ppt_h"/>
                                          </p:val>
                                        </p:tav>
                                      </p:tavLst>
                                    </p:anim>
                                    <p:anim calcmode="lin" valueType="num">
                                      <p:cBhvr>
                                        <p:cTn id="158" dur="500" fill="hold"/>
                                        <p:tgtEl>
                                          <p:spTgt spid="55341"/>
                                        </p:tgtEl>
                                        <p:attrNameLst>
                                          <p:attrName>ppt_x</p:attrName>
                                        </p:attrNameLst>
                                      </p:cBhvr>
                                      <p:tavLst>
                                        <p:tav tm="0">
                                          <p:val>
                                            <p:fltVal val="0.5"/>
                                          </p:val>
                                        </p:tav>
                                        <p:tav tm="100000">
                                          <p:val>
                                            <p:strVal val="#ppt_x"/>
                                          </p:val>
                                        </p:tav>
                                      </p:tavLst>
                                    </p:anim>
                                    <p:anim calcmode="lin" valueType="num">
                                      <p:cBhvr>
                                        <p:cTn id="159" dur="500" fill="hold"/>
                                        <p:tgtEl>
                                          <p:spTgt spid="5534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animBg="1"/>
      <p:bldP spid="55299" grpId="0" animBg="1"/>
      <p:bldP spid="55300" grpId="0" animBg="1"/>
      <p:bldP spid="55301" grpId="0" animBg="1" autoUpdateAnimBg="0"/>
      <p:bldP spid="55302" grpId="0" animBg="1"/>
      <p:bldP spid="55303" grpId="0" autoUpdateAnimBg="0"/>
      <p:bldP spid="55304" grpId="0" autoUpdateAnimBg="0"/>
      <p:bldP spid="55305" grpId="0" autoUpdateAnimBg="0"/>
      <p:bldP spid="55306" grpId="0" animBg="1"/>
      <p:bldP spid="55307" grpId="0" animBg="1"/>
      <p:bldP spid="55308" grpId="0" animBg="1"/>
      <p:bldP spid="55309" grpId="0" animBg="1"/>
      <p:bldP spid="55310" grpId="0" animBg="1"/>
      <p:bldP spid="55311" grpId="0" animBg="1" autoUpdateAnimBg="0"/>
      <p:bldP spid="55312" grpId="0" autoUpdateAnimBg="0"/>
      <p:bldP spid="55313" grpId="0" animBg="1" autoUpdateAnimBg="0"/>
      <p:bldP spid="55314" grpId="0" autoUpdateAnimBg="0"/>
      <p:bldP spid="55315" grpId="0" animBg="1" autoUpdateAnimBg="0"/>
      <p:bldP spid="55316" grpId="0" animBg="1"/>
      <p:bldP spid="55317" grpId="0" animBg="1"/>
      <p:bldP spid="55318" grpId="0" autoUpdateAnimBg="0"/>
      <p:bldP spid="55319" grpId="0" animBg="1"/>
      <p:bldP spid="55320" grpId="0" animBg="1" autoUpdateAnimBg="0"/>
      <p:bldP spid="55321" grpId="0" autoUpdateAnimBg="0"/>
      <p:bldP spid="55327" grpId="0" animBg="1"/>
      <p:bldP spid="55328" grpId="0" animBg="1" autoUpdateAnimBg="0"/>
      <p:bldP spid="55331" grpId="0" animBg="1"/>
      <p:bldP spid="55332" grpId="0" animBg="1"/>
      <p:bldP spid="55333" grpId="0" autoUpdateAnimBg="0"/>
      <p:bldP spid="55335" grpId="0" autoUpdateAnimBg="0"/>
      <p:bldP spid="55336" grpId="0" autoUpdateAnimBg="0"/>
      <p:bldP spid="55337" grpId="0" animBg="1"/>
      <p:bldP spid="55338" grpId="0" animBg="1"/>
      <p:bldP spid="55340" grpId="0" animBg="1"/>
      <p:bldP spid="55341" grpId="0" animBg="1"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228600" y="304800"/>
            <a:ext cx="8686800" cy="6172200"/>
          </a:xfrm>
          <a:prstGeom prst="rect">
            <a:avLst/>
          </a:prstGeom>
          <a:solidFill>
            <a:srgbClr val="FFFFFF"/>
          </a:solidFill>
          <a:ln w="19050">
            <a:solidFill>
              <a:srgbClr val="000000"/>
            </a:solidFill>
            <a:miter lim="800000"/>
            <a:headEnd/>
            <a:tailEnd/>
          </a:ln>
          <a:effectLst/>
        </p:spPr>
        <p:txBody>
          <a:bodyPr anchor="ctr"/>
          <a:lstStyle/>
          <a:p>
            <a:endParaRPr lang="de-DE"/>
          </a:p>
        </p:txBody>
      </p:sp>
      <p:sp>
        <p:nvSpPr>
          <p:cNvPr id="51203" name="Line 3"/>
          <p:cNvSpPr>
            <a:spLocks noChangeShapeType="1"/>
          </p:cNvSpPr>
          <p:nvPr/>
        </p:nvSpPr>
        <p:spPr bwMode="auto">
          <a:xfrm>
            <a:off x="2209800" y="5334000"/>
            <a:ext cx="6172200" cy="0"/>
          </a:xfrm>
          <a:prstGeom prst="line">
            <a:avLst/>
          </a:prstGeom>
          <a:noFill/>
          <a:ln w="28575">
            <a:solidFill>
              <a:schemeClr val="tx1"/>
            </a:solidFill>
            <a:round/>
            <a:headEnd/>
            <a:tailEnd type="triangle" w="med" len="med"/>
          </a:ln>
          <a:effectLst/>
        </p:spPr>
        <p:txBody>
          <a:bodyPr>
            <a:spAutoFit/>
          </a:bodyPr>
          <a:lstStyle/>
          <a:p>
            <a:endParaRPr lang="de-DE"/>
          </a:p>
        </p:txBody>
      </p:sp>
      <p:sp>
        <p:nvSpPr>
          <p:cNvPr id="51204" name="Line 4"/>
          <p:cNvSpPr>
            <a:spLocks noChangeShapeType="1"/>
          </p:cNvSpPr>
          <p:nvPr/>
        </p:nvSpPr>
        <p:spPr bwMode="auto">
          <a:xfrm flipV="1">
            <a:off x="2438400" y="762000"/>
            <a:ext cx="4800600" cy="4572000"/>
          </a:xfrm>
          <a:prstGeom prst="line">
            <a:avLst/>
          </a:prstGeom>
          <a:noFill/>
          <a:ln w="38100">
            <a:solidFill>
              <a:srgbClr val="FF0000"/>
            </a:solidFill>
            <a:round/>
            <a:headEnd/>
            <a:tailEnd/>
          </a:ln>
          <a:effectLst/>
        </p:spPr>
        <p:txBody>
          <a:bodyPr>
            <a:spAutoFit/>
          </a:bodyPr>
          <a:lstStyle/>
          <a:p>
            <a:endParaRPr lang="de-DE"/>
          </a:p>
        </p:txBody>
      </p:sp>
      <p:sp>
        <p:nvSpPr>
          <p:cNvPr id="51205" name="Line 5"/>
          <p:cNvSpPr>
            <a:spLocks noChangeShapeType="1"/>
          </p:cNvSpPr>
          <p:nvPr/>
        </p:nvSpPr>
        <p:spPr bwMode="auto">
          <a:xfrm flipH="1">
            <a:off x="2438400" y="762000"/>
            <a:ext cx="5029200" cy="0"/>
          </a:xfrm>
          <a:prstGeom prst="line">
            <a:avLst/>
          </a:prstGeom>
          <a:noFill/>
          <a:ln w="19050">
            <a:solidFill>
              <a:schemeClr val="tx1"/>
            </a:solidFill>
            <a:prstDash val="sysDot"/>
            <a:round/>
            <a:headEnd/>
            <a:tailEnd/>
          </a:ln>
          <a:effectLst/>
        </p:spPr>
        <p:txBody>
          <a:bodyPr>
            <a:spAutoFit/>
          </a:bodyPr>
          <a:lstStyle/>
          <a:p>
            <a:endParaRPr lang="de-DE"/>
          </a:p>
        </p:txBody>
      </p:sp>
      <p:sp>
        <p:nvSpPr>
          <p:cNvPr id="51206" name="Line 6"/>
          <p:cNvSpPr>
            <a:spLocks noChangeShapeType="1"/>
          </p:cNvSpPr>
          <p:nvPr/>
        </p:nvSpPr>
        <p:spPr bwMode="auto">
          <a:xfrm>
            <a:off x="7467600" y="762000"/>
            <a:ext cx="0" cy="4648200"/>
          </a:xfrm>
          <a:prstGeom prst="line">
            <a:avLst/>
          </a:prstGeom>
          <a:noFill/>
          <a:ln w="19050">
            <a:solidFill>
              <a:schemeClr val="tx1"/>
            </a:solidFill>
            <a:prstDash val="sysDot"/>
            <a:round/>
            <a:headEnd/>
            <a:tailEnd/>
          </a:ln>
          <a:effectLst/>
        </p:spPr>
        <p:txBody>
          <a:bodyPr>
            <a:spAutoFit/>
          </a:bodyPr>
          <a:lstStyle/>
          <a:p>
            <a:endParaRPr lang="de-DE"/>
          </a:p>
        </p:txBody>
      </p:sp>
      <p:sp>
        <p:nvSpPr>
          <p:cNvPr id="51207" name="Line 7"/>
          <p:cNvSpPr>
            <a:spLocks noChangeShapeType="1"/>
          </p:cNvSpPr>
          <p:nvPr/>
        </p:nvSpPr>
        <p:spPr bwMode="auto">
          <a:xfrm>
            <a:off x="2438400" y="3733800"/>
            <a:ext cx="5029200" cy="0"/>
          </a:xfrm>
          <a:prstGeom prst="line">
            <a:avLst/>
          </a:prstGeom>
          <a:noFill/>
          <a:ln w="38100">
            <a:solidFill>
              <a:srgbClr val="000080"/>
            </a:solidFill>
            <a:round/>
            <a:headEnd/>
            <a:tailEnd/>
          </a:ln>
          <a:effectLst/>
        </p:spPr>
        <p:txBody>
          <a:bodyPr>
            <a:spAutoFit/>
          </a:bodyPr>
          <a:lstStyle/>
          <a:p>
            <a:endParaRPr lang="de-DE"/>
          </a:p>
        </p:txBody>
      </p:sp>
      <p:sp>
        <p:nvSpPr>
          <p:cNvPr id="51208" name="Line 8"/>
          <p:cNvSpPr>
            <a:spLocks noChangeShapeType="1"/>
          </p:cNvSpPr>
          <p:nvPr/>
        </p:nvSpPr>
        <p:spPr bwMode="auto">
          <a:xfrm flipV="1">
            <a:off x="2438400" y="1219200"/>
            <a:ext cx="5029200" cy="2514600"/>
          </a:xfrm>
          <a:prstGeom prst="line">
            <a:avLst/>
          </a:prstGeom>
          <a:noFill/>
          <a:ln w="38100">
            <a:solidFill>
              <a:srgbClr val="0000FF"/>
            </a:solidFill>
            <a:round/>
            <a:headEnd/>
            <a:tailEnd/>
          </a:ln>
          <a:effectLst/>
        </p:spPr>
        <p:txBody>
          <a:bodyPr>
            <a:spAutoFit/>
          </a:bodyPr>
          <a:lstStyle/>
          <a:p>
            <a:endParaRPr lang="de-DE"/>
          </a:p>
        </p:txBody>
      </p:sp>
      <p:sp>
        <p:nvSpPr>
          <p:cNvPr id="51210" name="Line 10"/>
          <p:cNvSpPr>
            <a:spLocks noChangeShapeType="1"/>
          </p:cNvSpPr>
          <p:nvPr/>
        </p:nvSpPr>
        <p:spPr bwMode="auto">
          <a:xfrm flipV="1">
            <a:off x="6019800" y="5334000"/>
            <a:ext cx="0" cy="609600"/>
          </a:xfrm>
          <a:prstGeom prst="line">
            <a:avLst/>
          </a:prstGeom>
          <a:noFill/>
          <a:ln w="19050">
            <a:solidFill>
              <a:srgbClr val="FF0000"/>
            </a:solidFill>
            <a:round/>
            <a:headEnd/>
            <a:tailEnd type="triangle" w="med" len="med"/>
          </a:ln>
          <a:effectLst/>
        </p:spPr>
        <p:txBody>
          <a:bodyPr>
            <a:spAutoFit/>
          </a:bodyPr>
          <a:lstStyle/>
          <a:p>
            <a:endParaRPr lang="de-DE"/>
          </a:p>
        </p:txBody>
      </p:sp>
      <p:sp>
        <p:nvSpPr>
          <p:cNvPr id="51211" name="Text Box 11"/>
          <p:cNvSpPr txBox="1">
            <a:spLocks noChangeArrowheads="1"/>
          </p:cNvSpPr>
          <p:nvPr/>
        </p:nvSpPr>
        <p:spPr bwMode="auto">
          <a:xfrm>
            <a:off x="7086600" y="5486400"/>
            <a:ext cx="1524000" cy="517525"/>
          </a:xfrm>
          <a:prstGeom prst="rect">
            <a:avLst/>
          </a:prstGeom>
          <a:noFill/>
          <a:ln w="9525">
            <a:noFill/>
            <a:miter lim="800000"/>
            <a:headEnd/>
            <a:tailEnd/>
          </a:ln>
          <a:effectLst/>
        </p:spPr>
        <p:txBody>
          <a:bodyPr anchor="ctr"/>
          <a:lstStyle/>
          <a:p>
            <a:r>
              <a:rPr lang="de-DE" b="0"/>
              <a:t>Umsatz </a:t>
            </a:r>
            <a:r>
              <a:rPr lang="de-DE"/>
              <a:t>U </a:t>
            </a:r>
            <a:r>
              <a:rPr lang="de-DE" b="0"/>
              <a:t>[EUR]</a:t>
            </a:r>
          </a:p>
        </p:txBody>
      </p:sp>
      <p:sp>
        <p:nvSpPr>
          <p:cNvPr id="51212" name="Text Box 12"/>
          <p:cNvSpPr txBox="1">
            <a:spLocks noChangeArrowheads="1"/>
          </p:cNvSpPr>
          <p:nvPr/>
        </p:nvSpPr>
        <p:spPr bwMode="auto">
          <a:xfrm>
            <a:off x="762000" y="609600"/>
            <a:ext cx="1219200" cy="730250"/>
          </a:xfrm>
          <a:prstGeom prst="rect">
            <a:avLst/>
          </a:prstGeom>
          <a:noFill/>
          <a:ln w="9525">
            <a:noFill/>
            <a:miter lim="800000"/>
            <a:headEnd/>
            <a:tailEnd/>
          </a:ln>
          <a:effectLst/>
        </p:spPr>
        <p:txBody>
          <a:bodyPr anchor="ctr"/>
          <a:lstStyle/>
          <a:p>
            <a:r>
              <a:rPr lang="de-DE" b="0"/>
              <a:t>Erlöse </a:t>
            </a:r>
            <a:r>
              <a:rPr lang="de-DE"/>
              <a:t>E</a:t>
            </a:r>
            <a:r>
              <a:rPr lang="de-DE" b="0"/>
              <a:t>, Kosten </a:t>
            </a:r>
            <a:r>
              <a:rPr lang="de-DE"/>
              <a:t>K</a:t>
            </a:r>
            <a:r>
              <a:rPr lang="de-DE" b="0"/>
              <a:t> [EUR]</a:t>
            </a:r>
          </a:p>
        </p:txBody>
      </p:sp>
      <p:sp>
        <p:nvSpPr>
          <p:cNvPr id="51213" name="Text Box 13"/>
          <p:cNvSpPr txBox="1">
            <a:spLocks noChangeArrowheads="1"/>
          </p:cNvSpPr>
          <p:nvPr/>
        </p:nvSpPr>
        <p:spPr bwMode="auto">
          <a:xfrm>
            <a:off x="4495800" y="2819400"/>
            <a:ext cx="1219200" cy="284163"/>
          </a:xfrm>
          <a:prstGeom prst="rect">
            <a:avLst/>
          </a:prstGeom>
          <a:solidFill>
            <a:srgbClr val="FFE9D3"/>
          </a:solidFill>
          <a:ln w="9525">
            <a:solidFill>
              <a:schemeClr val="tx1"/>
            </a:solidFill>
            <a:prstDash val="sysDot"/>
            <a:miter lim="800000"/>
            <a:headEnd/>
            <a:tailEnd/>
          </a:ln>
          <a:effectLst/>
        </p:spPr>
        <p:txBody>
          <a:bodyPr anchor="ctr"/>
          <a:lstStyle/>
          <a:p>
            <a:r>
              <a:rPr lang="de-DE" b="0"/>
              <a:t>Erlöskurve</a:t>
            </a:r>
          </a:p>
        </p:txBody>
      </p:sp>
      <p:sp>
        <p:nvSpPr>
          <p:cNvPr id="51214" name="Text Box 14"/>
          <p:cNvSpPr txBox="1">
            <a:spLocks noChangeArrowheads="1"/>
          </p:cNvSpPr>
          <p:nvPr/>
        </p:nvSpPr>
        <p:spPr bwMode="auto">
          <a:xfrm>
            <a:off x="2819400" y="2971800"/>
            <a:ext cx="1219200" cy="284163"/>
          </a:xfrm>
          <a:prstGeom prst="rect">
            <a:avLst/>
          </a:prstGeom>
          <a:solidFill>
            <a:srgbClr val="CCFFFF"/>
          </a:solidFill>
          <a:ln w="9525">
            <a:solidFill>
              <a:schemeClr val="tx1"/>
            </a:solidFill>
            <a:prstDash val="sysDot"/>
            <a:miter lim="800000"/>
            <a:headEnd/>
            <a:tailEnd/>
          </a:ln>
          <a:effectLst/>
        </p:spPr>
        <p:txBody>
          <a:bodyPr anchor="ctr"/>
          <a:lstStyle/>
          <a:p>
            <a:r>
              <a:rPr lang="de-DE" b="0"/>
              <a:t>Kostenkurve</a:t>
            </a:r>
          </a:p>
        </p:txBody>
      </p:sp>
      <p:sp>
        <p:nvSpPr>
          <p:cNvPr id="51216" name="Text Box 16"/>
          <p:cNvSpPr txBox="1">
            <a:spLocks noChangeArrowheads="1"/>
          </p:cNvSpPr>
          <p:nvPr/>
        </p:nvSpPr>
        <p:spPr bwMode="auto">
          <a:xfrm>
            <a:off x="4267200" y="3581400"/>
            <a:ext cx="1066800" cy="284163"/>
          </a:xfrm>
          <a:prstGeom prst="rect">
            <a:avLst/>
          </a:prstGeom>
          <a:solidFill>
            <a:srgbClr val="E7E7E7"/>
          </a:solidFill>
          <a:ln w="9525">
            <a:solidFill>
              <a:schemeClr val="tx1"/>
            </a:solidFill>
            <a:prstDash val="sysDot"/>
            <a:miter lim="800000"/>
            <a:headEnd/>
            <a:tailEnd/>
          </a:ln>
          <a:effectLst/>
        </p:spPr>
        <p:txBody>
          <a:bodyPr anchor="ctr"/>
          <a:lstStyle/>
          <a:p>
            <a:r>
              <a:rPr lang="de-DE" b="0"/>
              <a:t>Fixkosten</a:t>
            </a:r>
          </a:p>
        </p:txBody>
      </p:sp>
      <p:sp>
        <p:nvSpPr>
          <p:cNvPr id="51218" name="Text Box 18"/>
          <p:cNvSpPr txBox="1">
            <a:spLocks noChangeArrowheads="1"/>
          </p:cNvSpPr>
          <p:nvPr/>
        </p:nvSpPr>
        <p:spPr bwMode="auto">
          <a:xfrm>
            <a:off x="2362200" y="5486400"/>
            <a:ext cx="304800" cy="304800"/>
          </a:xfrm>
          <a:prstGeom prst="rect">
            <a:avLst/>
          </a:prstGeom>
          <a:noFill/>
          <a:ln w="9525">
            <a:noFill/>
            <a:miter lim="800000"/>
            <a:headEnd/>
            <a:tailEnd/>
          </a:ln>
          <a:effectLst/>
        </p:spPr>
        <p:txBody>
          <a:bodyPr>
            <a:spAutoFit/>
          </a:bodyPr>
          <a:lstStyle/>
          <a:p>
            <a:r>
              <a:rPr lang="de-DE"/>
              <a:t>0</a:t>
            </a:r>
          </a:p>
        </p:txBody>
      </p:sp>
      <p:sp>
        <p:nvSpPr>
          <p:cNvPr id="51220" name="Line 20"/>
          <p:cNvSpPr>
            <a:spLocks noChangeShapeType="1"/>
          </p:cNvSpPr>
          <p:nvPr/>
        </p:nvSpPr>
        <p:spPr bwMode="auto">
          <a:xfrm>
            <a:off x="2895600" y="5334000"/>
            <a:ext cx="0" cy="152400"/>
          </a:xfrm>
          <a:prstGeom prst="line">
            <a:avLst/>
          </a:prstGeom>
          <a:noFill/>
          <a:ln w="12700">
            <a:solidFill>
              <a:schemeClr val="tx1"/>
            </a:solidFill>
            <a:round/>
            <a:headEnd/>
            <a:tailEnd/>
          </a:ln>
          <a:effectLst/>
        </p:spPr>
        <p:txBody>
          <a:bodyPr>
            <a:spAutoFit/>
          </a:bodyPr>
          <a:lstStyle/>
          <a:p>
            <a:endParaRPr lang="de-DE"/>
          </a:p>
        </p:txBody>
      </p:sp>
      <p:sp>
        <p:nvSpPr>
          <p:cNvPr id="51221" name="Line 21"/>
          <p:cNvSpPr>
            <a:spLocks noChangeShapeType="1"/>
          </p:cNvSpPr>
          <p:nvPr/>
        </p:nvSpPr>
        <p:spPr bwMode="auto">
          <a:xfrm>
            <a:off x="3352800" y="5334000"/>
            <a:ext cx="0" cy="152400"/>
          </a:xfrm>
          <a:prstGeom prst="line">
            <a:avLst/>
          </a:prstGeom>
          <a:noFill/>
          <a:ln w="12700">
            <a:solidFill>
              <a:schemeClr val="tx1"/>
            </a:solidFill>
            <a:round/>
            <a:headEnd/>
            <a:tailEnd/>
          </a:ln>
          <a:effectLst/>
        </p:spPr>
        <p:txBody>
          <a:bodyPr>
            <a:spAutoFit/>
          </a:bodyPr>
          <a:lstStyle/>
          <a:p>
            <a:endParaRPr lang="de-DE"/>
          </a:p>
        </p:txBody>
      </p:sp>
      <p:sp>
        <p:nvSpPr>
          <p:cNvPr id="51222" name="Line 22"/>
          <p:cNvSpPr>
            <a:spLocks noChangeShapeType="1"/>
          </p:cNvSpPr>
          <p:nvPr/>
        </p:nvSpPr>
        <p:spPr bwMode="auto">
          <a:xfrm>
            <a:off x="3810000" y="5334000"/>
            <a:ext cx="0" cy="152400"/>
          </a:xfrm>
          <a:prstGeom prst="line">
            <a:avLst/>
          </a:prstGeom>
          <a:noFill/>
          <a:ln w="12700">
            <a:solidFill>
              <a:schemeClr val="tx1"/>
            </a:solidFill>
            <a:round/>
            <a:headEnd/>
            <a:tailEnd/>
          </a:ln>
          <a:effectLst/>
        </p:spPr>
        <p:txBody>
          <a:bodyPr>
            <a:spAutoFit/>
          </a:bodyPr>
          <a:lstStyle/>
          <a:p>
            <a:endParaRPr lang="de-DE"/>
          </a:p>
        </p:txBody>
      </p:sp>
      <p:sp>
        <p:nvSpPr>
          <p:cNvPr id="51223" name="Line 23"/>
          <p:cNvSpPr>
            <a:spLocks noChangeShapeType="1"/>
          </p:cNvSpPr>
          <p:nvPr/>
        </p:nvSpPr>
        <p:spPr bwMode="auto">
          <a:xfrm>
            <a:off x="4267200" y="5334000"/>
            <a:ext cx="0" cy="152400"/>
          </a:xfrm>
          <a:prstGeom prst="line">
            <a:avLst/>
          </a:prstGeom>
          <a:noFill/>
          <a:ln w="12700">
            <a:solidFill>
              <a:schemeClr val="tx1"/>
            </a:solidFill>
            <a:round/>
            <a:headEnd/>
            <a:tailEnd/>
          </a:ln>
          <a:effectLst/>
        </p:spPr>
        <p:txBody>
          <a:bodyPr>
            <a:spAutoFit/>
          </a:bodyPr>
          <a:lstStyle/>
          <a:p>
            <a:endParaRPr lang="de-DE"/>
          </a:p>
        </p:txBody>
      </p:sp>
      <p:sp>
        <p:nvSpPr>
          <p:cNvPr id="51224" name="Line 24"/>
          <p:cNvSpPr>
            <a:spLocks noChangeShapeType="1"/>
          </p:cNvSpPr>
          <p:nvPr/>
        </p:nvSpPr>
        <p:spPr bwMode="auto">
          <a:xfrm>
            <a:off x="4724400" y="5334000"/>
            <a:ext cx="0" cy="152400"/>
          </a:xfrm>
          <a:prstGeom prst="line">
            <a:avLst/>
          </a:prstGeom>
          <a:noFill/>
          <a:ln w="12700">
            <a:solidFill>
              <a:schemeClr val="tx1"/>
            </a:solidFill>
            <a:round/>
            <a:headEnd/>
            <a:tailEnd/>
          </a:ln>
          <a:effectLst/>
        </p:spPr>
        <p:txBody>
          <a:bodyPr>
            <a:spAutoFit/>
          </a:bodyPr>
          <a:lstStyle/>
          <a:p>
            <a:endParaRPr lang="de-DE"/>
          </a:p>
        </p:txBody>
      </p:sp>
      <p:sp>
        <p:nvSpPr>
          <p:cNvPr id="51225" name="Line 25"/>
          <p:cNvSpPr>
            <a:spLocks noChangeShapeType="1"/>
          </p:cNvSpPr>
          <p:nvPr/>
        </p:nvSpPr>
        <p:spPr bwMode="auto">
          <a:xfrm>
            <a:off x="5638800" y="5334000"/>
            <a:ext cx="0" cy="152400"/>
          </a:xfrm>
          <a:prstGeom prst="line">
            <a:avLst/>
          </a:prstGeom>
          <a:noFill/>
          <a:ln w="12700">
            <a:solidFill>
              <a:schemeClr val="tx1"/>
            </a:solidFill>
            <a:round/>
            <a:headEnd/>
            <a:tailEnd/>
          </a:ln>
          <a:effectLst/>
        </p:spPr>
        <p:txBody>
          <a:bodyPr>
            <a:spAutoFit/>
          </a:bodyPr>
          <a:lstStyle/>
          <a:p>
            <a:endParaRPr lang="de-DE"/>
          </a:p>
        </p:txBody>
      </p:sp>
      <p:sp>
        <p:nvSpPr>
          <p:cNvPr id="51226" name="Line 26"/>
          <p:cNvSpPr>
            <a:spLocks noChangeShapeType="1"/>
          </p:cNvSpPr>
          <p:nvPr/>
        </p:nvSpPr>
        <p:spPr bwMode="auto">
          <a:xfrm>
            <a:off x="5181600" y="5334000"/>
            <a:ext cx="0" cy="152400"/>
          </a:xfrm>
          <a:prstGeom prst="line">
            <a:avLst/>
          </a:prstGeom>
          <a:noFill/>
          <a:ln w="12700">
            <a:solidFill>
              <a:schemeClr val="tx1"/>
            </a:solidFill>
            <a:round/>
            <a:headEnd/>
            <a:tailEnd/>
          </a:ln>
          <a:effectLst/>
        </p:spPr>
        <p:txBody>
          <a:bodyPr>
            <a:spAutoFit/>
          </a:bodyPr>
          <a:lstStyle/>
          <a:p>
            <a:endParaRPr lang="de-DE"/>
          </a:p>
        </p:txBody>
      </p:sp>
      <p:sp>
        <p:nvSpPr>
          <p:cNvPr id="51227" name="Line 27"/>
          <p:cNvSpPr>
            <a:spLocks noChangeShapeType="1"/>
          </p:cNvSpPr>
          <p:nvPr/>
        </p:nvSpPr>
        <p:spPr bwMode="auto">
          <a:xfrm>
            <a:off x="6553200" y="5334000"/>
            <a:ext cx="0" cy="152400"/>
          </a:xfrm>
          <a:prstGeom prst="line">
            <a:avLst/>
          </a:prstGeom>
          <a:noFill/>
          <a:ln w="12700">
            <a:solidFill>
              <a:schemeClr val="tx1"/>
            </a:solidFill>
            <a:round/>
            <a:headEnd/>
            <a:tailEnd/>
          </a:ln>
          <a:effectLst/>
        </p:spPr>
        <p:txBody>
          <a:bodyPr>
            <a:spAutoFit/>
          </a:bodyPr>
          <a:lstStyle/>
          <a:p>
            <a:endParaRPr lang="de-DE"/>
          </a:p>
        </p:txBody>
      </p:sp>
      <p:sp>
        <p:nvSpPr>
          <p:cNvPr id="51228" name="Line 28"/>
          <p:cNvSpPr>
            <a:spLocks noChangeShapeType="1"/>
          </p:cNvSpPr>
          <p:nvPr/>
        </p:nvSpPr>
        <p:spPr bwMode="auto">
          <a:xfrm>
            <a:off x="6096000" y="5334000"/>
            <a:ext cx="0" cy="152400"/>
          </a:xfrm>
          <a:prstGeom prst="line">
            <a:avLst/>
          </a:prstGeom>
          <a:noFill/>
          <a:ln w="12700">
            <a:solidFill>
              <a:schemeClr val="tx1"/>
            </a:solidFill>
            <a:round/>
            <a:headEnd/>
            <a:tailEnd/>
          </a:ln>
          <a:effectLst/>
        </p:spPr>
        <p:txBody>
          <a:bodyPr>
            <a:spAutoFit/>
          </a:bodyPr>
          <a:lstStyle/>
          <a:p>
            <a:endParaRPr lang="de-DE"/>
          </a:p>
        </p:txBody>
      </p:sp>
      <p:sp>
        <p:nvSpPr>
          <p:cNvPr id="51230" name="Line 30"/>
          <p:cNvSpPr>
            <a:spLocks noChangeShapeType="1"/>
          </p:cNvSpPr>
          <p:nvPr/>
        </p:nvSpPr>
        <p:spPr bwMode="auto">
          <a:xfrm flipH="1">
            <a:off x="2286000" y="4953000"/>
            <a:ext cx="150813" cy="0"/>
          </a:xfrm>
          <a:prstGeom prst="line">
            <a:avLst/>
          </a:prstGeom>
          <a:noFill/>
          <a:ln w="12700">
            <a:solidFill>
              <a:schemeClr val="tx1"/>
            </a:solidFill>
            <a:round/>
            <a:headEnd/>
            <a:tailEnd/>
          </a:ln>
          <a:effectLst/>
        </p:spPr>
        <p:txBody>
          <a:bodyPr>
            <a:spAutoFit/>
          </a:bodyPr>
          <a:lstStyle/>
          <a:p>
            <a:endParaRPr lang="de-DE"/>
          </a:p>
        </p:txBody>
      </p:sp>
      <p:sp>
        <p:nvSpPr>
          <p:cNvPr id="51231" name="Line 31"/>
          <p:cNvSpPr>
            <a:spLocks noChangeShapeType="1"/>
          </p:cNvSpPr>
          <p:nvPr/>
        </p:nvSpPr>
        <p:spPr bwMode="auto">
          <a:xfrm flipH="1">
            <a:off x="2286000" y="4572000"/>
            <a:ext cx="150813" cy="0"/>
          </a:xfrm>
          <a:prstGeom prst="line">
            <a:avLst/>
          </a:prstGeom>
          <a:noFill/>
          <a:ln w="12700">
            <a:solidFill>
              <a:schemeClr val="tx1"/>
            </a:solidFill>
            <a:round/>
            <a:headEnd/>
            <a:tailEnd/>
          </a:ln>
          <a:effectLst/>
        </p:spPr>
        <p:txBody>
          <a:bodyPr>
            <a:spAutoFit/>
          </a:bodyPr>
          <a:lstStyle/>
          <a:p>
            <a:endParaRPr lang="de-DE"/>
          </a:p>
        </p:txBody>
      </p:sp>
      <p:sp>
        <p:nvSpPr>
          <p:cNvPr id="51232" name="Line 32"/>
          <p:cNvSpPr>
            <a:spLocks noChangeShapeType="1"/>
          </p:cNvSpPr>
          <p:nvPr/>
        </p:nvSpPr>
        <p:spPr bwMode="auto">
          <a:xfrm flipH="1">
            <a:off x="2286000" y="4191000"/>
            <a:ext cx="150813" cy="0"/>
          </a:xfrm>
          <a:prstGeom prst="line">
            <a:avLst/>
          </a:prstGeom>
          <a:noFill/>
          <a:ln w="12700">
            <a:solidFill>
              <a:schemeClr val="tx1"/>
            </a:solidFill>
            <a:round/>
            <a:headEnd/>
            <a:tailEnd/>
          </a:ln>
          <a:effectLst/>
        </p:spPr>
        <p:txBody>
          <a:bodyPr>
            <a:spAutoFit/>
          </a:bodyPr>
          <a:lstStyle/>
          <a:p>
            <a:endParaRPr lang="de-DE"/>
          </a:p>
        </p:txBody>
      </p:sp>
      <p:sp>
        <p:nvSpPr>
          <p:cNvPr id="51233" name="Line 33"/>
          <p:cNvSpPr>
            <a:spLocks noChangeShapeType="1"/>
          </p:cNvSpPr>
          <p:nvPr/>
        </p:nvSpPr>
        <p:spPr bwMode="auto">
          <a:xfrm flipH="1">
            <a:off x="2286000" y="3810000"/>
            <a:ext cx="150813" cy="0"/>
          </a:xfrm>
          <a:prstGeom prst="line">
            <a:avLst/>
          </a:prstGeom>
          <a:noFill/>
          <a:ln w="12700">
            <a:solidFill>
              <a:schemeClr val="tx1"/>
            </a:solidFill>
            <a:round/>
            <a:headEnd/>
            <a:tailEnd/>
          </a:ln>
          <a:effectLst/>
        </p:spPr>
        <p:txBody>
          <a:bodyPr>
            <a:spAutoFit/>
          </a:bodyPr>
          <a:lstStyle/>
          <a:p>
            <a:endParaRPr lang="de-DE"/>
          </a:p>
        </p:txBody>
      </p:sp>
      <p:sp>
        <p:nvSpPr>
          <p:cNvPr id="51234" name="Line 34"/>
          <p:cNvSpPr>
            <a:spLocks noChangeShapeType="1"/>
          </p:cNvSpPr>
          <p:nvPr/>
        </p:nvSpPr>
        <p:spPr bwMode="auto">
          <a:xfrm flipH="1">
            <a:off x="2286000" y="3429000"/>
            <a:ext cx="150813" cy="0"/>
          </a:xfrm>
          <a:prstGeom prst="line">
            <a:avLst/>
          </a:prstGeom>
          <a:noFill/>
          <a:ln w="12700">
            <a:solidFill>
              <a:schemeClr val="tx1"/>
            </a:solidFill>
            <a:round/>
            <a:headEnd/>
            <a:tailEnd/>
          </a:ln>
          <a:effectLst/>
        </p:spPr>
        <p:txBody>
          <a:bodyPr>
            <a:spAutoFit/>
          </a:bodyPr>
          <a:lstStyle/>
          <a:p>
            <a:endParaRPr lang="de-DE"/>
          </a:p>
        </p:txBody>
      </p:sp>
      <p:sp>
        <p:nvSpPr>
          <p:cNvPr id="51235" name="Line 35"/>
          <p:cNvSpPr>
            <a:spLocks noChangeShapeType="1"/>
          </p:cNvSpPr>
          <p:nvPr/>
        </p:nvSpPr>
        <p:spPr bwMode="auto">
          <a:xfrm flipH="1">
            <a:off x="2286000" y="3048000"/>
            <a:ext cx="150813" cy="0"/>
          </a:xfrm>
          <a:prstGeom prst="line">
            <a:avLst/>
          </a:prstGeom>
          <a:noFill/>
          <a:ln w="12700">
            <a:solidFill>
              <a:schemeClr val="tx1"/>
            </a:solidFill>
            <a:round/>
            <a:headEnd/>
            <a:tailEnd/>
          </a:ln>
          <a:effectLst/>
        </p:spPr>
        <p:txBody>
          <a:bodyPr>
            <a:spAutoFit/>
          </a:bodyPr>
          <a:lstStyle/>
          <a:p>
            <a:endParaRPr lang="de-DE"/>
          </a:p>
        </p:txBody>
      </p:sp>
      <p:sp>
        <p:nvSpPr>
          <p:cNvPr id="51236" name="Line 36"/>
          <p:cNvSpPr>
            <a:spLocks noChangeShapeType="1"/>
          </p:cNvSpPr>
          <p:nvPr/>
        </p:nvSpPr>
        <p:spPr bwMode="auto">
          <a:xfrm flipH="1">
            <a:off x="2286000" y="2667000"/>
            <a:ext cx="150813" cy="0"/>
          </a:xfrm>
          <a:prstGeom prst="line">
            <a:avLst/>
          </a:prstGeom>
          <a:noFill/>
          <a:ln w="12700">
            <a:solidFill>
              <a:schemeClr val="tx1"/>
            </a:solidFill>
            <a:round/>
            <a:headEnd/>
            <a:tailEnd/>
          </a:ln>
          <a:effectLst/>
        </p:spPr>
        <p:txBody>
          <a:bodyPr>
            <a:spAutoFit/>
          </a:bodyPr>
          <a:lstStyle/>
          <a:p>
            <a:endParaRPr lang="de-DE"/>
          </a:p>
        </p:txBody>
      </p:sp>
      <p:sp>
        <p:nvSpPr>
          <p:cNvPr id="51237" name="Line 37"/>
          <p:cNvSpPr>
            <a:spLocks noChangeShapeType="1"/>
          </p:cNvSpPr>
          <p:nvPr/>
        </p:nvSpPr>
        <p:spPr bwMode="auto">
          <a:xfrm flipH="1">
            <a:off x="2286000" y="2286000"/>
            <a:ext cx="150813" cy="0"/>
          </a:xfrm>
          <a:prstGeom prst="line">
            <a:avLst/>
          </a:prstGeom>
          <a:noFill/>
          <a:ln w="12700">
            <a:solidFill>
              <a:schemeClr val="tx1"/>
            </a:solidFill>
            <a:round/>
            <a:headEnd/>
            <a:tailEnd/>
          </a:ln>
          <a:effectLst/>
        </p:spPr>
        <p:txBody>
          <a:bodyPr>
            <a:spAutoFit/>
          </a:bodyPr>
          <a:lstStyle/>
          <a:p>
            <a:endParaRPr lang="de-DE"/>
          </a:p>
        </p:txBody>
      </p:sp>
      <p:sp>
        <p:nvSpPr>
          <p:cNvPr id="51238" name="Line 38"/>
          <p:cNvSpPr>
            <a:spLocks noChangeShapeType="1"/>
          </p:cNvSpPr>
          <p:nvPr/>
        </p:nvSpPr>
        <p:spPr bwMode="auto">
          <a:xfrm flipH="1">
            <a:off x="2286000" y="1905000"/>
            <a:ext cx="152400" cy="0"/>
          </a:xfrm>
          <a:prstGeom prst="line">
            <a:avLst/>
          </a:prstGeom>
          <a:noFill/>
          <a:ln w="12700">
            <a:solidFill>
              <a:schemeClr val="tx1"/>
            </a:solidFill>
            <a:round/>
            <a:headEnd/>
            <a:tailEnd/>
          </a:ln>
          <a:effectLst/>
        </p:spPr>
        <p:txBody>
          <a:bodyPr>
            <a:spAutoFit/>
          </a:bodyPr>
          <a:lstStyle/>
          <a:p>
            <a:endParaRPr lang="de-DE"/>
          </a:p>
        </p:txBody>
      </p:sp>
      <p:sp>
        <p:nvSpPr>
          <p:cNvPr id="51239" name="Line 39"/>
          <p:cNvSpPr>
            <a:spLocks noChangeShapeType="1"/>
          </p:cNvSpPr>
          <p:nvPr/>
        </p:nvSpPr>
        <p:spPr bwMode="auto">
          <a:xfrm flipH="1">
            <a:off x="2286000" y="1524000"/>
            <a:ext cx="150813" cy="0"/>
          </a:xfrm>
          <a:prstGeom prst="line">
            <a:avLst/>
          </a:prstGeom>
          <a:noFill/>
          <a:ln w="12700">
            <a:solidFill>
              <a:schemeClr val="tx1"/>
            </a:solidFill>
            <a:round/>
            <a:headEnd/>
            <a:tailEnd/>
          </a:ln>
          <a:effectLst/>
        </p:spPr>
        <p:txBody>
          <a:bodyPr>
            <a:spAutoFit/>
          </a:bodyPr>
          <a:lstStyle/>
          <a:p>
            <a:endParaRPr lang="de-DE"/>
          </a:p>
        </p:txBody>
      </p:sp>
      <p:sp>
        <p:nvSpPr>
          <p:cNvPr id="51240" name="Line 40"/>
          <p:cNvSpPr>
            <a:spLocks noChangeShapeType="1"/>
          </p:cNvSpPr>
          <p:nvPr/>
        </p:nvSpPr>
        <p:spPr bwMode="auto">
          <a:xfrm flipV="1">
            <a:off x="2438400" y="2971800"/>
            <a:ext cx="5029200" cy="2362200"/>
          </a:xfrm>
          <a:prstGeom prst="line">
            <a:avLst/>
          </a:prstGeom>
          <a:noFill/>
          <a:ln w="38100">
            <a:solidFill>
              <a:srgbClr val="008000"/>
            </a:solidFill>
            <a:round/>
            <a:headEnd/>
            <a:tailEnd/>
          </a:ln>
          <a:effectLst/>
        </p:spPr>
        <p:txBody>
          <a:bodyPr>
            <a:spAutoFit/>
          </a:bodyPr>
          <a:lstStyle/>
          <a:p>
            <a:endParaRPr lang="de-DE"/>
          </a:p>
        </p:txBody>
      </p:sp>
      <p:sp>
        <p:nvSpPr>
          <p:cNvPr id="51241" name="Line 41"/>
          <p:cNvSpPr>
            <a:spLocks noChangeShapeType="1"/>
          </p:cNvSpPr>
          <p:nvPr/>
        </p:nvSpPr>
        <p:spPr bwMode="auto">
          <a:xfrm flipV="1">
            <a:off x="1143000" y="1295400"/>
            <a:ext cx="0" cy="685800"/>
          </a:xfrm>
          <a:prstGeom prst="line">
            <a:avLst/>
          </a:prstGeom>
          <a:noFill/>
          <a:ln w="28575">
            <a:solidFill>
              <a:schemeClr val="tx1"/>
            </a:solidFill>
            <a:round/>
            <a:headEnd/>
            <a:tailEnd type="triangle" w="med" len="med"/>
          </a:ln>
          <a:effectLst/>
        </p:spPr>
        <p:txBody>
          <a:bodyPr>
            <a:spAutoFit/>
          </a:bodyPr>
          <a:lstStyle/>
          <a:p>
            <a:endParaRPr lang="de-DE"/>
          </a:p>
        </p:txBody>
      </p:sp>
      <p:sp>
        <p:nvSpPr>
          <p:cNvPr id="51242" name="Line 42"/>
          <p:cNvSpPr>
            <a:spLocks noChangeShapeType="1"/>
          </p:cNvSpPr>
          <p:nvPr/>
        </p:nvSpPr>
        <p:spPr bwMode="auto">
          <a:xfrm flipV="1">
            <a:off x="6477000" y="5715000"/>
            <a:ext cx="533400" cy="0"/>
          </a:xfrm>
          <a:prstGeom prst="line">
            <a:avLst/>
          </a:prstGeom>
          <a:noFill/>
          <a:ln w="28575">
            <a:solidFill>
              <a:schemeClr val="tx1"/>
            </a:solidFill>
            <a:round/>
            <a:headEnd/>
            <a:tailEnd type="triangle" w="med" len="med"/>
          </a:ln>
          <a:effectLst/>
        </p:spPr>
        <p:txBody>
          <a:bodyPr>
            <a:spAutoFit/>
          </a:bodyPr>
          <a:lstStyle/>
          <a:p>
            <a:endParaRPr lang="de-DE"/>
          </a:p>
        </p:txBody>
      </p:sp>
      <p:sp>
        <p:nvSpPr>
          <p:cNvPr id="51243" name="Line 43"/>
          <p:cNvSpPr>
            <a:spLocks noChangeShapeType="1"/>
          </p:cNvSpPr>
          <p:nvPr/>
        </p:nvSpPr>
        <p:spPr bwMode="auto">
          <a:xfrm flipH="1" flipV="1">
            <a:off x="2438400" y="533400"/>
            <a:ext cx="0" cy="4953000"/>
          </a:xfrm>
          <a:prstGeom prst="line">
            <a:avLst/>
          </a:prstGeom>
          <a:noFill/>
          <a:ln w="28575">
            <a:solidFill>
              <a:schemeClr val="tx1"/>
            </a:solidFill>
            <a:round/>
            <a:headEnd/>
            <a:tailEnd type="triangle" w="med" len="med"/>
          </a:ln>
          <a:effectLst/>
        </p:spPr>
        <p:txBody>
          <a:bodyPr>
            <a:spAutoFit/>
          </a:bodyPr>
          <a:lstStyle/>
          <a:p>
            <a:endParaRPr lang="de-DE"/>
          </a:p>
        </p:txBody>
      </p:sp>
      <p:sp>
        <p:nvSpPr>
          <p:cNvPr id="51248" name="Line 48"/>
          <p:cNvSpPr>
            <a:spLocks noChangeShapeType="1"/>
          </p:cNvSpPr>
          <p:nvPr/>
        </p:nvSpPr>
        <p:spPr bwMode="auto">
          <a:xfrm>
            <a:off x="7467600" y="5334000"/>
            <a:ext cx="0" cy="152400"/>
          </a:xfrm>
          <a:prstGeom prst="line">
            <a:avLst/>
          </a:prstGeom>
          <a:noFill/>
          <a:ln w="12700">
            <a:solidFill>
              <a:schemeClr val="tx1"/>
            </a:solidFill>
            <a:round/>
            <a:headEnd/>
            <a:tailEnd/>
          </a:ln>
          <a:effectLst/>
        </p:spPr>
        <p:txBody>
          <a:bodyPr>
            <a:spAutoFit/>
          </a:bodyPr>
          <a:lstStyle/>
          <a:p>
            <a:endParaRPr lang="de-DE"/>
          </a:p>
        </p:txBody>
      </p:sp>
      <p:sp>
        <p:nvSpPr>
          <p:cNvPr id="51252" name="Line 52"/>
          <p:cNvSpPr>
            <a:spLocks noChangeShapeType="1"/>
          </p:cNvSpPr>
          <p:nvPr/>
        </p:nvSpPr>
        <p:spPr bwMode="auto">
          <a:xfrm flipH="1">
            <a:off x="2286000" y="1143000"/>
            <a:ext cx="152400" cy="0"/>
          </a:xfrm>
          <a:prstGeom prst="line">
            <a:avLst/>
          </a:prstGeom>
          <a:noFill/>
          <a:ln w="12700">
            <a:solidFill>
              <a:schemeClr val="tx1"/>
            </a:solidFill>
            <a:round/>
            <a:headEnd/>
            <a:tailEnd/>
          </a:ln>
          <a:effectLst/>
        </p:spPr>
        <p:txBody>
          <a:bodyPr>
            <a:spAutoFit/>
          </a:bodyPr>
          <a:lstStyle/>
          <a:p>
            <a:endParaRPr lang="de-DE"/>
          </a:p>
        </p:txBody>
      </p:sp>
      <p:sp>
        <p:nvSpPr>
          <p:cNvPr id="51253" name="Line 53"/>
          <p:cNvSpPr>
            <a:spLocks noChangeShapeType="1"/>
          </p:cNvSpPr>
          <p:nvPr/>
        </p:nvSpPr>
        <p:spPr bwMode="auto">
          <a:xfrm>
            <a:off x="7010400" y="5334000"/>
            <a:ext cx="0" cy="152400"/>
          </a:xfrm>
          <a:prstGeom prst="line">
            <a:avLst/>
          </a:prstGeom>
          <a:noFill/>
          <a:ln w="12700">
            <a:solidFill>
              <a:srgbClr val="000000"/>
            </a:solidFill>
            <a:round/>
            <a:headEnd/>
            <a:tailEnd/>
          </a:ln>
          <a:effectLst/>
        </p:spPr>
        <p:txBody>
          <a:bodyPr>
            <a:spAutoFit/>
          </a:bodyPr>
          <a:lstStyle/>
          <a:p>
            <a:endParaRPr lang="de-DE"/>
          </a:p>
        </p:txBody>
      </p:sp>
      <p:sp>
        <p:nvSpPr>
          <p:cNvPr id="51255" name="Text Box 55"/>
          <p:cNvSpPr txBox="1">
            <a:spLocks noChangeArrowheads="1"/>
          </p:cNvSpPr>
          <p:nvPr/>
        </p:nvSpPr>
        <p:spPr bwMode="auto">
          <a:xfrm>
            <a:off x="3886200" y="4191000"/>
            <a:ext cx="1600200" cy="284163"/>
          </a:xfrm>
          <a:prstGeom prst="rect">
            <a:avLst/>
          </a:prstGeom>
          <a:solidFill>
            <a:srgbClr val="FFFF99"/>
          </a:solidFill>
          <a:ln w="9525">
            <a:solidFill>
              <a:schemeClr val="tx1"/>
            </a:solidFill>
            <a:prstDash val="sysDot"/>
            <a:miter lim="800000"/>
            <a:headEnd/>
            <a:tailEnd/>
          </a:ln>
          <a:effectLst/>
        </p:spPr>
        <p:txBody>
          <a:bodyPr anchor="ctr"/>
          <a:lstStyle/>
          <a:p>
            <a:r>
              <a:rPr lang="de-DE" b="0"/>
              <a:t>variable Kosten</a:t>
            </a:r>
          </a:p>
        </p:txBody>
      </p:sp>
      <p:sp>
        <p:nvSpPr>
          <p:cNvPr id="51256" name="Line 56"/>
          <p:cNvSpPr>
            <a:spLocks noChangeShapeType="1"/>
          </p:cNvSpPr>
          <p:nvPr/>
        </p:nvSpPr>
        <p:spPr bwMode="auto">
          <a:xfrm>
            <a:off x="6019800" y="1905000"/>
            <a:ext cx="0" cy="3429000"/>
          </a:xfrm>
          <a:prstGeom prst="line">
            <a:avLst/>
          </a:prstGeom>
          <a:noFill/>
          <a:ln w="28575">
            <a:solidFill>
              <a:schemeClr val="tx1"/>
            </a:solidFill>
            <a:prstDash val="sysDot"/>
            <a:round/>
            <a:headEnd/>
            <a:tailEnd/>
          </a:ln>
          <a:effectLst/>
        </p:spPr>
        <p:txBody>
          <a:bodyPr>
            <a:spAutoFit/>
          </a:bodyPr>
          <a:lstStyle/>
          <a:p>
            <a:endParaRPr lang="de-DE"/>
          </a:p>
        </p:txBody>
      </p:sp>
      <p:sp>
        <p:nvSpPr>
          <p:cNvPr id="51258" name="Line 58"/>
          <p:cNvSpPr>
            <a:spLocks noChangeShapeType="1"/>
          </p:cNvSpPr>
          <p:nvPr/>
        </p:nvSpPr>
        <p:spPr bwMode="auto">
          <a:xfrm>
            <a:off x="7239000" y="1066800"/>
            <a:ext cx="304800" cy="0"/>
          </a:xfrm>
          <a:prstGeom prst="line">
            <a:avLst/>
          </a:prstGeom>
          <a:noFill/>
          <a:ln w="28575">
            <a:solidFill>
              <a:srgbClr val="000000"/>
            </a:solidFill>
            <a:round/>
            <a:headEnd/>
            <a:tailEnd/>
          </a:ln>
          <a:effectLst/>
        </p:spPr>
        <p:txBody>
          <a:bodyPr anchor="ctr">
            <a:spAutoFit/>
          </a:bodyPr>
          <a:lstStyle/>
          <a:p>
            <a:endParaRPr lang="de-DE"/>
          </a:p>
        </p:txBody>
      </p:sp>
      <p:sp>
        <p:nvSpPr>
          <p:cNvPr id="51261" name="Text Box 61"/>
          <p:cNvSpPr txBox="1">
            <a:spLocks noChangeArrowheads="1"/>
          </p:cNvSpPr>
          <p:nvPr/>
        </p:nvSpPr>
        <p:spPr bwMode="auto">
          <a:xfrm>
            <a:off x="7543800" y="838200"/>
            <a:ext cx="914400" cy="381000"/>
          </a:xfrm>
          <a:prstGeom prst="rect">
            <a:avLst/>
          </a:prstGeom>
          <a:solidFill>
            <a:srgbClr val="CCFFCC"/>
          </a:solidFill>
          <a:ln w="9525">
            <a:solidFill>
              <a:schemeClr val="tx1"/>
            </a:solidFill>
            <a:miter lim="800000"/>
            <a:headEnd/>
            <a:tailEnd/>
          </a:ln>
          <a:effectLst/>
        </p:spPr>
        <p:txBody>
          <a:bodyPr anchor="ctr"/>
          <a:lstStyle/>
          <a:p>
            <a:r>
              <a:rPr lang="de-DE" sz="1200"/>
              <a:t>Gewinn-Zone</a:t>
            </a:r>
          </a:p>
        </p:txBody>
      </p:sp>
      <p:sp>
        <p:nvSpPr>
          <p:cNvPr id="51262" name="Line 62"/>
          <p:cNvSpPr>
            <a:spLocks noChangeShapeType="1"/>
          </p:cNvSpPr>
          <p:nvPr/>
        </p:nvSpPr>
        <p:spPr bwMode="auto">
          <a:xfrm>
            <a:off x="2362200" y="1905000"/>
            <a:ext cx="3657600" cy="0"/>
          </a:xfrm>
          <a:prstGeom prst="line">
            <a:avLst/>
          </a:prstGeom>
          <a:noFill/>
          <a:ln w="28575">
            <a:solidFill>
              <a:srgbClr val="008000"/>
            </a:solidFill>
            <a:prstDash val="sysDot"/>
            <a:round/>
            <a:headEnd/>
            <a:tailEnd/>
          </a:ln>
          <a:effectLst/>
        </p:spPr>
        <p:txBody>
          <a:bodyPr>
            <a:spAutoFit/>
          </a:bodyPr>
          <a:lstStyle/>
          <a:p>
            <a:endParaRPr lang="de-DE"/>
          </a:p>
        </p:txBody>
      </p:sp>
      <p:sp>
        <p:nvSpPr>
          <p:cNvPr id="51264" name="Text Box 64"/>
          <p:cNvSpPr txBox="1">
            <a:spLocks noChangeArrowheads="1"/>
          </p:cNvSpPr>
          <p:nvPr/>
        </p:nvSpPr>
        <p:spPr bwMode="auto">
          <a:xfrm>
            <a:off x="5867400" y="5867400"/>
            <a:ext cx="457200" cy="336550"/>
          </a:xfrm>
          <a:prstGeom prst="rect">
            <a:avLst/>
          </a:prstGeom>
          <a:noFill/>
          <a:ln w="9525">
            <a:noFill/>
            <a:miter lim="800000"/>
            <a:headEnd/>
            <a:tailEnd/>
          </a:ln>
          <a:effectLst/>
        </p:spPr>
        <p:txBody>
          <a:bodyPr>
            <a:spAutoFit/>
          </a:bodyPr>
          <a:lstStyle/>
          <a:p>
            <a:pPr eaLnBrk="1" hangingPunct="1"/>
            <a:r>
              <a:rPr lang="de-DE" sz="1600"/>
              <a:t>U</a:t>
            </a:r>
            <a:r>
              <a:rPr lang="de-DE" sz="1600" baseline="-25000"/>
              <a:t>0</a:t>
            </a:r>
            <a:endParaRPr lang="de-DE" sz="2400">
              <a:latin typeface="Times New Roman" pitchFamily="18" charset="0"/>
            </a:endParaRPr>
          </a:p>
        </p:txBody>
      </p:sp>
      <p:sp>
        <p:nvSpPr>
          <p:cNvPr id="51265" name="Line 65"/>
          <p:cNvSpPr>
            <a:spLocks noChangeShapeType="1"/>
          </p:cNvSpPr>
          <p:nvPr/>
        </p:nvSpPr>
        <p:spPr bwMode="auto">
          <a:xfrm flipV="1">
            <a:off x="1905000" y="1905000"/>
            <a:ext cx="381000" cy="0"/>
          </a:xfrm>
          <a:prstGeom prst="line">
            <a:avLst/>
          </a:prstGeom>
          <a:noFill/>
          <a:ln w="19050">
            <a:solidFill>
              <a:srgbClr val="FF0000"/>
            </a:solidFill>
            <a:round/>
            <a:headEnd/>
            <a:tailEnd type="triangle" w="med" len="med"/>
          </a:ln>
          <a:effectLst/>
        </p:spPr>
        <p:txBody>
          <a:bodyPr>
            <a:spAutoFit/>
          </a:bodyPr>
          <a:lstStyle/>
          <a:p>
            <a:endParaRPr lang="de-DE"/>
          </a:p>
        </p:txBody>
      </p:sp>
      <p:sp>
        <p:nvSpPr>
          <p:cNvPr id="51266" name="Text Box 66"/>
          <p:cNvSpPr txBox="1">
            <a:spLocks noChangeArrowheads="1"/>
          </p:cNvSpPr>
          <p:nvPr/>
        </p:nvSpPr>
        <p:spPr bwMode="auto">
          <a:xfrm>
            <a:off x="1447800" y="1600200"/>
            <a:ext cx="457200" cy="336550"/>
          </a:xfrm>
          <a:prstGeom prst="rect">
            <a:avLst/>
          </a:prstGeom>
          <a:noFill/>
          <a:ln w="9525">
            <a:noFill/>
            <a:miter lim="800000"/>
            <a:headEnd/>
            <a:tailEnd/>
          </a:ln>
          <a:effectLst/>
        </p:spPr>
        <p:txBody>
          <a:bodyPr>
            <a:spAutoFit/>
          </a:bodyPr>
          <a:lstStyle/>
          <a:p>
            <a:pPr eaLnBrk="1" hangingPunct="1"/>
            <a:r>
              <a:rPr lang="de-DE" sz="1600"/>
              <a:t>E</a:t>
            </a:r>
            <a:r>
              <a:rPr lang="de-DE" sz="1600" baseline="-25000"/>
              <a:t>0</a:t>
            </a:r>
            <a:endParaRPr lang="de-DE" sz="2400">
              <a:latin typeface="Times New Roman" pitchFamily="18" charset="0"/>
            </a:endParaRPr>
          </a:p>
        </p:txBody>
      </p:sp>
      <p:sp>
        <p:nvSpPr>
          <p:cNvPr id="51267" name="Text Box 67"/>
          <p:cNvSpPr txBox="1">
            <a:spLocks noChangeArrowheads="1"/>
          </p:cNvSpPr>
          <p:nvPr/>
        </p:nvSpPr>
        <p:spPr bwMode="auto">
          <a:xfrm>
            <a:off x="1447800" y="1905000"/>
            <a:ext cx="457200" cy="336550"/>
          </a:xfrm>
          <a:prstGeom prst="rect">
            <a:avLst/>
          </a:prstGeom>
          <a:noFill/>
          <a:ln w="9525">
            <a:noFill/>
            <a:miter lim="800000"/>
            <a:headEnd/>
            <a:tailEnd/>
          </a:ln>
          <a:effectLst/>
        </p:spPr>
        <p:txBody>
          <a:bodyPr>
            <a:spAutoFit/>
          </a:bodyPr>
          <a:lstStyle/>
          <a:p>
            <a:pPr eaLnBrk="1" hangingPunct="1"/>
            <a:r>
              <a:rPr lang="de-DE" sz="1600"/>
              <a:t>K</a:t>
            </a:r>
            <a:r>
              <a:rPr lang="de-DE" sz="1600" baseline="-25000"/>
              <a:t>0</a:t>
            </a:r>
            <a:endParaRPr lang="de-DE" sz="2400">
              <a:latin typeface="Times New Roman" pitchFamily="18" charset="0"/>
            </a:endParaRPr>
          </a:p>
        </p:txBody>
      </p:sp>
      <p:sp>
        <p:nvSpPr>
          <p:cNvPr id="51268" name="Text Box 68"/>
          <p:cNvSpPr txBox="1">
            <a:spLocks noChangeArrowheads="1"/>
          </p:cNvSpPr>
          <p:nvPr/>
        </p:nvSpPr>
        <p:spPr bwMode="auto">
          <a:xfrm>
            <a:off x="1828800" y="5105400"/>
            <a:ext cx="304800" cy="304800"/>
          </a:xfrm>
          <a:prstGeom prst="rect">
            <a:avLst/>
          </a:prstGeom>
          <a:noFill/>
          <a:ln w="9525">
            <a:noFill/>
            <a:miter lim="800000"/>
            <a:headEnd/>
            <a:tailEnd/>
          </a:ln>
          <a:effectLst/>
        </p:spPr>
        <p:txBody>
          <a:bodyPr>
            <a:spAutoFit/>
          </a:bodyPr>
          <a:lstStyle/>
          <a:p>
            <a:r>
              <a:rPr lang="de-DE"/>
              <a:t>0</a:t>
            </a:r>
          </a:p>
        </p:txBody>
      </p:sp>
      <p:sp>
        <p:nvSpPr>
          <p:cNvPr id="51269" name="Oval 69"/>
          <p:cNvSpPr>
            <a:spLocks noChangeArrowheads="1"/>
          </p:cNvSpPr>
          <p:nvPr/>
        </p:nvSpPr>
        <p:spPr bwMode="auto">
          <a:xfrm>
            <a:off x="5943600" y="1828800"/>
            <a:ext cx="228600" cy="228600"/>
          </a:xfrm>
          <a:prstGeom prst="ellipse">
            <a:avLst/>
          </a:prstGeom>
          <a:solidFill>
            <a:srgbClr val="CFFF47"/>
          </a:solidFill>
          <a:ln w="19050">
            <a:solidFill>
              <a:schemeClr val="tx1"/>
            </a:solidFill>
            <a:round/>
            <a:headEnd/>
            <a:tailEnd/>
          </a:ln>
          <a:effectLst/>
        </p:spPr>
        <p:txBody>
          <a:bodyPr wrap="none" anchor="ctr">
            <a:spAutoFit/>
          </a:bodyPr>
          <a:lstStyle/>
          <a:p>
            <a:endParaRPr lang="de-DE"/>
          </a:p>
        </p:txBody>
      </p:sp>
      <p:sp>
        <p:nvSpPr>
          <p:cNvPr id="51270" name="Text Box 70"/>
          <p:cNvSpPr txBox="1">
            <a:spLocks noChangeArrowheads="1"/>
          </p:cNvSpPr>
          <p:nvPr/>
        </p:nvSpPr>
        <p:spPr bwMode="auto">
          <a:xfrm>
            <a:off x="4724400" y="5867400"/>
            <a:ext cx="1219200" cy="517525"/>
          </a:xfrm>
          <a:prstGeom prst="rect">
            <a:avLst/>
          </a:prstGeom>
          <a:noFill/>
          <a:ln w="9525">
            <a:noFill/>
            <a:miter lim="800000"/>
            <a:headEnd/>
            <a:tailEnd/>
          </a:ln>
          <a:effectLst/>
        </p:spPr>
        <p:txBody>
          <a:bodyPr anchor="ctr"/>
          <a:lstStyle/>
          <a:p>
            <a:r>
              <a:rPr lang="de-DE" b="0"/>
              <a:t>Break-even-Point</a:t>
            </a:r>
          </a:p>
        </p:txBody>
      </p:sp>
      <p:sp>
        <p:nvSpPr>
          <p:cNvPr id="51271" name="Textfeld 30"/>
          <p:cNvSpPr txBox="1">
            <a:spLocks noChangeArrowheads="1"/>
          </p:cNvSpPr>
          <p:nvPr/>
        </p:nvSpPr>
        <p:spPr bwMode="auto">
          <a:xfrm>
            <a:off x="0" y="0"/>
            <a:ext cx="2971800" cy="304800"/>
          </a:xfrm>
          <a:prstGeom prst="rect">
            <a:avLst/>
          </a:prstGeom>
          <a:noFill/>
          <a:ln w="9525">
            <a:noFill/>
            <a:miter lim="800000"/>
            <a:headEnd/>
            <a:tailEnd/>
          </a:ln>
        </p:spPr>
        <p:txBody>
          <a:bodyPr>
            <a:spAutoFit/>
          </a:bodyPr>
          <a:lstStyle/>
          <a:p>
            <a:pPr eaLnBrk="1" hangingPunct="1"/>
            <a:r>
              <a:rPr lang="de-DE"/>
              <a:t>Ermittlung der Gewinnschwelle</a:t>
            </a:r>
          </a:p>
        </p:txBody>
      </p:sp>
      <p:sp>
        <p:nvSpPr>
          <p:cNvPr id="51272"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wipe(up)">
                                      <p:cBhvr>
                                        <p:cTn id="7" dur="500"/>
                                        <p:tgtEl>
                                          <p:spTgt spid="512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1242"/>
                                        </p:tgtEl>
                                        <p:attrNameLst>
                                          <p:attrName>style.visibility</p:attrName>
                                        </p:attrNameLst>
                                      </p:cBhvr>
                                      <p:to>
                                        <p:strVal val="visible"/>
                                      </p:to>
                                    </p:set>
                                    <p:animEffect transition="in" filter="wipe(left)">
                                      <p:cBhvr>
                                        <p:cTn id="11" dur="500"/>
                                        <p:tgtEl>
                                          <p:spTgt spid="5124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1211"/>
                                        </p:tgtEl>
                                        <p:attrNameLst>
                                          <p:attrName>style.visibility</p:attrName>
                                        </p:attrNameLst>
                                      </p:cBhvr>
                                      <p:to>
                                        <p:strVal val="visible"/>
                                      </p:to>
                                    </p:set>
                                    <p:animEffect transition="in" filter="wipe(left)">
                                      <p:cBhvr>
                                        <p:cTn id="15" dur="500"/>
                                        <p:tgtEl>
                                          <p:spTgt spid="512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1241"/>
                                        </p:tgtEl>
                                        <p:attrNameLst>
                                          <p:attrName>style.visibility</p:attrName>
                                        </p:attrNameLst>
                                      </p:cBhvr>
                                      <p:to>
                                        <p:strVal val="visible"/>
                                      </p:to>
                                    </p:set>
                                    <p:animEffect transition="in" filter="wipe(down)">
                                      <p:cBhvr>
                                        <p:cTn id="20" dur="500"/>
                                        <p:tgtEl>
                                          <p:spTgt spid="51241"/>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51212"/>
                                        </p:tgtEl>
                                        <p:attrNameLst>
                                          <p:attrName>style.visibility</p:attrName>
                                        </p:attrNameLst>
                                      </p:cBhvr>
                                      <p:to>
                                        <p:strVal val="visible"/>
                                      </p:to>
                                    </p:set>
                                    <p:animEffect transition="in" filter="wipe(left)">
                                      <p:cBhvr>
                                        <p:cTn id="24" dur="500"/>
                                        <p:tgtEl>
                                          <p:spTgt spid="51212"/>
                                        </p:tgtEl>
                                      </p:cBhvr>
                                    </p:animEffect>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51206"/>
                                        </p:tgtEl>
                                        <p:attrNameLst>
                                          <p:attrName>style.visibility</p:attrName>
                                        </p:attrNameLst>
                                      </p:cBhvr>
                                      <p:to>
                                        <p:strVal val="visible"/>
                                      </p:to>
                                    </p:set>
                                    <p:animEffect transition="in" filter="wipe(down)">
                                      <p:cBhvr>
                                        <p:cTn id="28" dur="500"/>
                                        <p:tgtEl>
                                          <p:spTgt spid="51206"/>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51205"/>
                                        </p:tgtEl>
                                        <p:attrNameLst>
                                          <p:attrName>style.visibility</p:attrName>
                                        </p:attrNameLst>
                                      </p:cBhvr>
                                      <p:to>
                                        <p:strVal val="visible"/>
                                      </p:to>
                                    </p:set>
                                    <p:animEffect transition="in" filter="wipe(left)">
                                      <p:cBhvr>
                                        <p:cTn id="32" dur="500"/>
                                        <p:tgtEl>
                                          <p:spTgt spid="5120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1204"/>
                                        </p:tgtEl>
                                        <p:attrNameLst>
                                          <p:attrName>style.visibility</p:attrName>
                                        </p:attrNameLst>
                                      </p:cBhvr>
                                      <p:to>
                                        <p:strVal val="visible"/>
                                      </p:to>
                                    </p:set>
                                    <p:animEffect transition="in" filter="wipe(down)">
                                      <p:cBhvr>
                                        <p:cTn id="37" dur="500"/>
                                        <p:tgtEl>
                                          <p:spTgt spid="51204"/>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51213"/>
                                        </p:tgtEl>
                                        <p:attrNameLst>
                                          <p:attrName>style.visibility</p:attrName>
                                        </p:attrNameLst>
                                      </p:cBhvr>
                                      <p:to>
                                        <p:strVal val="visible"/>
                                      </p:to>
                                    </p:set>
                                    <p:animEffect transition="in" filter="wipe(left)">
                                      <p:cBhvr>
                                        <p:cTn id="41" dur="500"/>
                                        <p:tgtEl>
                                          <p:spTgt spid="5121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51207"/>
                                        </p:tgtEl>
                                        <p:attrNameLst>
                                          <p:attrName>style.visibility</p:attrName>
                                        </p:attrNameLst>
                                      </p:cBhvr>
                                      <p:to>
                                        <p:strVal val="visible"/>
                                      </p:to>
                                    </p:set>
                                    <p:animEffect transition="in" filter="wipe(left)">
                                      <p:cBhvr>
                                        <p:cTn id="46" dur="500"/>
                                        <p:tgtEl>
                                          <p:spTgt spid="51207"/>
                                        </p:tgtEl>
                                      </p:cBhvr>
                                    </p:animEffec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51216"/>
                                        </p:tgtEl>
                                        <p:attrNameLst>
                                          <p:attrName>style.visibility</p:attrName>
                                        </p:attrNameLst>
                                      </p:cBhvr>
                                      <p:to>
                                        <p:strVal val="visible"/>
                                      </p:to>
                                    </p:set>
                                    <p:animEffect transition="in" filter="wipe(left)">
                                      <p:cBhvr>
                                        <p:cTn id="50" dur="500"/>
                                        <p:tgtEl>
                                          <p:spTgt spid="5121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51240"/>
                                        </p:tgtEl>
                                        <p:attrNameLst>
                                          <p:attrName>style.visibility</p:attrName>
                                        </p:attrNameLst>
                                      </p:cBhvr>
                                      <p:to>
                                        <p:strVal val="visible"/>
                                      </p:to>
                                    </p:set>
                                    <p:animEffect transition="in" filter="wipe(down)">
                                      <p:cBhvr>
                                        <p:cTn id="55" dur="500"/>
                                        <p:tgtEl>
                                          <p:spTgt spid="51240"/>
                                        </p:tgtEl>
                                      </p:cBhvr>
                                    </p:animEffect>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51255"/>
                                        </p:tgtEl>
                                        <p:attrNameLst>
                                          <p:attrName>style.visibility</p:attrName>
                                        </p:attrNameLst>
                                      </p:cBhvr>
                                      <p:to>
                                        <p:strVal val="visible"/>
                                      </p:to>
                                    </p:set>
                                    <p:animEffect transition="in" filter="wipe(left)">
                                      <p:cBhvr>
                                        <p:cTn id="59" dur="500"/>
                                        <p:tgtEl>
                                          <p:spTgt spid="5125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51208"/>
                                        </p:tgtEl>
                                        <p:attrNameLst>
                                          <p:attrName>style.visibility</p:attrName>
                                        </p:attrNameLst>
                                      </p:cBhvr>
                                      <p:to>
                                        <p:strVal val="visible"/>
                                      </p:to>
                                    </p:set>
                                    <p:animEffect transition="in" filter="wipe(down)">
                                      <p:cBhvr>
                                        <p:cTn id="64" dur="500"/>
                                        <p:tgtEl>
                                          <p:spTgt spid="51208"/>
                                        </p:tgtEl>
                                      </p:cBhvr>
                                    </p:animEffect>
                                  </p:childTnLst>
                                </p:cTn>
                              </p:par>
                            </p:childTnLst>
                          </p:cTn>
                        </p:par>
                        <p:par>
                          <p:cTn id="65" fill="hold">
                            <p:stCondLst>
                              <p:cond delay="500"/>
                            </p:stCondLst>
                            <p:childTnLst>
                              <p:par>
                                <p:cTn id="66" presetID="22" presetClass="entr" presetSubtype="8" fill="hold" grpId="0" nodeType="afterEffect">
                                  <p:stCondLst>
                                    <p:cond delay="0"/>
                                  </p:stCondLst>
                                  <p:childTnLst>
                                    <p:set>
                                      <p:cBhvr>
                                        <p:cTn id="67" dur="1" fill="hold">
                                          <p:stCondLst>
                                            <p:cond delay="0"/>
                                          </p:stCondLst>
                                        </p:cTn>
                                        <p:tgtEl>
                                          <p:spTgt spid="51214"/>
                                        </p:tgtEl>
                                        <p:attrNameLst>
                                          <p:attrName>style.visibility</p:attrName>
                                        </p:attrNameLst>
                                      </p:cBhvr>
                                      <p:to>
                                        <p:strVal val="visible"/>
                                      </p:to>
                                    </p:set>
                                    <p:animEffect transition="in" filter="wipe(left)">
                                      <p:cBhvr>
                                        <p:cTn id="68" dur="500"/>
                                        <p:tgtEl>
                                          <p:spTgt spid="51214"/>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51269"/>
                                        </p:tgtEl>
                                        <p:attrNameLst>
                                          <p:attrName>style.visibility</p:attrName>
                                        </p:attrNameLst>
                                      </p:cBhvr>
                                      <p:to>
                                        <p:strVal val="visible"/>
                                      </p:to>
                                    </p:set>
                                    <p:animEffect transition="in" filter="wipe(up)">
                                      <p:cBhvr>
                                        <p:cTn id="73" dur="500"/>
                                        <p:tgtEl>
                                          <p:spTgt spid="51269"/>
                                        </p:tgtEl>
                                      </p:cBhvr>
                                    </p:animEffect>
                                  </p:childTnLst>
                                </p:cTn>
                              </p:par>
                            </p:childTnLst>
                          </p:cTn>
                        </p:par>
                        <p:par>
                          <p:cTn id="74" fill="hold">
                            <p:stCondLst>
                              <p:cond delay="500"/>
                            </p:stCondLst>
                            <p:childTnLst>
                              <p:par>
                                <p:cTn id="75" presetID="22" presetClass="entr" presetSubtype="1" fill="hold" grpId="0" nodeType="afterEffect">
                                  <p:stCondLst>
                                    <p:cond delay="0"/>
                                  </p:stCondLst>
                                  <p:childTnLst>
                                    <p:set>
                                      <p:cBhvr>
                                        <p:cTn id="76" dur="1" fill="hold">
                                          <p:stCondLst>
                                            <p:cond delay="0"/>
                                          </p:stCondLst>
                                        </p:cTn>
                                        <p:tgtEl>
                                          <p:spTgt spid="51256"/>
                                        </p:tgtEl>
                                        <p:attrNameLst>
                                          <p:attrName>style.visibility</p:attrName>
                                        </p:attrNameLst>
                                      </p:cBhvr>
                                      <p:to>
                                        <p:strVal val="visible"/>
                                      </p:to>
                                    </p:set>
                                    <p:animEffect transition="in" filter="wipe(up)">
                                      <p:cBhvr>
                                        <p:cTn id="77" dur="500"/>
                                        <p:tgtEl>
                                          <p:spTgt spid="51256"/>
                                        </p:tgtEl>
                                      </p:cBhvr>
                                    </p:animEffect>
                                  </p:childTnLst>
                                </p:cTn>
                              </p:par>
                            </p:childTnLst>
                          </p:cTn>
                        </p:par>
                        <p:par>
                          <p:cTn id="78" fill="hold">
                            <p:stCondLst>
                              <p:cond delay="1000"/>
                            </p:stCondLst>
                            <p:childTnLst>
                              <p:par>
                                <p:cTn id="79" presetID="22" presetClass="entr" presetSubtype="4" fill="hold" grpId="0" nodeType="afterEffect">
                                  <p:stCondLst>
                                    <p:cond delay="0"/>
                                  </p:stCondLst>
                                  <p:childTnLst>
                                    <p:set>
                                      <p:cBhvr>
                                        <p:cTn id="80" dur="1" fill="hold">
                                          <p:stCondLst>
                                            <p:cond delay="0"/>
                                          </p:stCondLst>
                                        </p:cTn>
                                        <p:tgtEl>
                                          <p:spTgt spid="51210"/>
                                        </p:tgtEl>
                                        <p:attrNameLst>
                                          <p:attrName>style.visibility</p:attrName>
                                        </p:attrNameLst>
                                      </p:cBhvr>
                                      <p:to>
                                        <p:strVal val="visible"/>
                                      </p:to>
                                    </p:set>
                                    <p:animEffect transition="in" filter="wipe(down)">
                                      <p:cBhvr>
                                        <p:cTn id="81" dur="500"/>
                                        <p:tgtEl>
                                          <p:spTgt spid="51210"/>
                                        </p:tgtEl>
                                      </p:cBhvr>
                                    </p:animEffect>
                                  </p:childTnLst>
                                </p:cTn>
                              </p:par>
                            </p:childTnLst>
                          </p:cTn>
                        </p:par>
                        <p:par>
                          <p:cTn id="82" fill="hold">
                            <p:stCondLst>
                              <p:cond delay="1500"/>
                            </p:stCondLst>
                            <p:childTnLst>
                              <p:par>
                                <p:cTn id="83" presetID="22" presetClass="entr" presetSubtype="8" fill="hold" grpId="0" nodeType="afterEffect">
                                  <p:stCondLst>
                                    <p:cond delay="0"/>
                                  </p:stCondLst>
                                  <p:childTnLst>
                                    <p:set>
                                      <p:cBhvr>
                                        <p:cTn id="84" dur="1" fill="hold">
                                          <p:stCondLst>
                                            <p:cond delay="0"/>
                                          </p:stCondLst>
                                        </p:cTn>
                                        <p:tgtEl>
                                          <p:spTgt spid="51264"/>
                                        </p:tgtEl>
                                        <p:attrNameLst>
                                          <p:attrName>style.visibility</p:attrName>
                                        </p:attrNameLst>
                                      </p:cBhvr>
                                      <p:to>
                                        <p:strVal val="visible"/>
                                      </p:to>
                                    </p:set>
                                    <p:animEffect transition="in" filter="wipe(left)">
                                      <p:cBhvr>
                                        <p:cTn id="85" dur="500"/>
                                        <p:tgtEl>
                                          <p:spTgt spid="51264"/>
                                        </p:tgtEl>
                                      </p:cBhvr>
                                    </p:animEffect>
                                  </p:childTnLst>
                                </p:cTn>
                              </p:par>
                            </p:childTnLst>
                          </p:cTn>
                        </p:par>
                        <p:par>
                          <p:cTn id="86" fill="hold">
                            <p:stCondLst>
                              <p:cond delay="2000"/>
                            </p:stCondLst>
                            <p:childTnLst>
                              <p:par>
                                <p:cTn id="87" presetID="22" presetClass="entr" presetSubtype="8" fill="hold" grpId="0" nodeType="afterEffect">
                                  <p:stCondLst>
                                    <p:cond delay="0"/>
                                  </p:stCondLst>
                                  <p:childTnLst>
                                    <p:set>
                                      <p:cBhvr>
                                        <p:cTn id="88" dur="1" fill="hold">
                                          <p:stCondLst>
                                            <p:cond delay="0"/>
                                          </p:stCondLst>
                                        </p:cTn>
                                        <p:tgtEl>
                                          <p:spTgt spid="51270"/>
                                        </p:tgtEl>
                                        <p:attrNameLst>
                                          <p:attrName>style.visibility</p:attrName>
                                        </p:attrNameLst>
                                      </p:cBhvr>
                                      <p:to>
                                        <p:strVal val="visible"/>
                                      </p:to>
                                    </p:set>
                                    <p:animEffect transition="in" filter="wipe(left)">
                                      <p:cBhvr>
                                        <p:cTn id="89" dur="500"/>
                                        <p:tgtEl>
                                          <p:spTgt spid="51270"/>
                                        </p:tgtEl>
                                      </p:cBhvr>
                                    </p:animEffect>
                                  </p:childTnLst>
                                </p:cTn>
                              </p:par>
                            </p:childTnLst>
                          </p:cTn>
                        </p:par>
                        <p:par>
                          <p:cTn id="90" fill="hold">
                            <p:stCondLst>
                              <p:cond delay="2500"/>
                            </p:stCondLst>
                            <p:childTnLst>
                              <p:par>
                                <p:cTn id="91" presetID="22" presetClass="entr" presetSubtype="2" fill="hold" grpId="0" nodeType="afterEffect">
                                  <p:stCondLst>
                                    <p:cond delay="0"/>
                                  </p:stCondLst>
                                  <p:childTnLst>
                                    <p:set>
                                      <p:cBhvr>
                                        <p:cTn id="92" dur="1" fill="hold">
                                          <p:stCondLst>
                                            <p:cond delay="0"/>
                                          </p:stCondLst>
                                        </p:cTn>
                                        <p:tgtEl>
                                          <p:spTgt spid="51262"/>
                                        </p:tgtEl>
                                        <p:attrNameLst>
                                          <p:attrName>style.visibility</p:attrName>
                                        </p:attrNameLst>
                                      </p:cBhvr>
                                      <p:to>
                                        <p:strVal val="visible"/>
                                      </p:to>
                                    </p:set>
                                    <p:animEffect transition="in" filter="wipe(right)">
                                      <p:cBhvr>
                                        <p:cTn id="93" dur="500"/>
                                        <p:tgtEl>
                                          <p:spTgt spid="51262"/>
                                        </p:tgtEl>
                                      </p:cBhvr>
                                    </p:animEffect>
                                  </p:childTnLst>
                                </p:cTn>
                              </p:par>
                            </p:childTnLst>
                          </p:cTn>
                        </p:par>
                        <p:par>
                          <p:cTn id="94" fill="hold">
                            <p:stCondLst>
                              <p:cond delay="3000"/>
                            </p:stCondLst>
                            <p:childTnLst>
                              <p:par>
                                <p:cTn id="95" presetID="22" presetClass="entr" presetSubtype="8" fill="hold" grpId="0" nodeType="afterEffect">
                                  <p:stCondLst>
                                    <p:cond delay="0"/>
                                  </p:stCondLst>
                                  <p:childTnLst>
                                    <p:set>
                                      <p:cBhvr>
                                        <p:cTn id="96" dur="1" fill="hold">
                                          <p:stCondLst>
                                            <p:cond delay="0"/>
                                          </p:stCondLst>
                                        </p:cTn>
                                        <p:tgtEl>
                                          <p:spTgt spid="51265"/>
                                        </p:tgtEl>
                                        <p:attrNameLst>
                                          <p:attrName>style.visibility</p:attrName>
                                        </p:attrNameLst>
                                      </p:cBhvr>
                                      <p:to>
                                        <p:strVal val="visible"/>
                                      </p:to>
                                    </p:set>
                                    <p:animEffect transition="in" filter="wipe(left)">
                                      <p:cBhvr>
                                        <p:cTn id="97" dur="500"/>
                                        <p:tgtEl>
                                          <p:spTgt spid="51265"/>
                                        </p:tgtEl>
                                      </p:cBhvr>
                                    </p:animEffect>
                                  </p:childTnLst>
                                </p:cTn>
                              </p:par>
                            </p:childTnLst>
                          </p:cTn>
                        </p:par>
                        <p:par>
                          <p:cTn id="98" fill="hold">
                            <p:stCondLst>
                              <p:cond delay="3500"/>
                            </p:stCondLst>
                            <p:childTnLst>
                              <p:par>
                                <p:cTn id="99" presetID="22" presetClass="entr" presetSubtype="8" fill="hold" grpId="0" nodeType="afterEffect">
                                  <p:stCondLst>
                                    <p:cond delay="0"/>
                                  </p:stCondLst>
                                  <p:childTnLst>
                                    <p:set>
                                      <p:cBhvr>
                                        <p:cTn id="100" dur="1" fill="hold">
                                          <p:stCondLst>
                                            <p:cond delay="0"/>
                                          </p:stCondLst>
                                        </p:cTn>
                                        <p:tgtEl>
                                          <p:spTgt spid="51266"/>
                                        </p:tgtEl>
                                        <p:attrNameLst>
                                          <p:attrName>style.visibility</p:attrName>
                                        </p:attrNameLst>
                                      </p:cBhvr>
                                      <p:to>
                                        <p:strVal val="visible"/>
                                      </p:to>
                                    </p:set>
                                    <p:animEffect transition="in" filter="wipe(left)">
                                      <p:cBhvr>
                                        <p:cTn id="101" dur="500"/>
                                        <p:tgtEl>
                                          <p:spTgt spid="51266"/>
                                        </p:tgtEl>
                                      </p:cBhvr>
                                    </p:animEffect>
                                  </p:childTnLst>
                                </p:cTn>
                              </p:par>
                            </p:childTnLst>
                          </p:cTn>
                        </p:par>
                        <p:par>
                          <p:cTn id="102" fill="hold">
                            <p:stCondLst>
                              <p:cond delay="4000"/>
                            </p:stCondLst>
                            <p:childTnLst>
                              <p:par>
                                <p:cTn id="103" presetID="22" presetClass="entr" presetSubtype="8" fill="hold" grpId="0" nodeType="afterEffect">
                                  <p:stCondLst>
                                    <p:cond delay="0"/>
                                  </p:stCondLst>
                                  <p:childTnLst>
                                    <p:set>
                                      <p:cBhvr>
                                        <p:cTn id="104" dur="1" fill="hold">
                                          <p:stCondLst>
                                            <p:cond delay="0"/>
                                          </p:stCondLst>
                                        </p:cTn>
                                        <p:tgtEl>
                                          <p:spTgt spid="51267"/>
                                        </p:tgtEl>
                                        <p:attrNameLst>
                                          <p:attrName>style.visibility</p:attrName>
                                        </p:attrNameLst>
                                      </p:cBhvr>
                                      <p:to>
                                        <p:strVal val="visible"/>
                                      </p:to>
                                    </p:set>
                                    <p:animEffect transition="in" filter="wipe(left)">
                                      <p:cBhvr>
                                        <p:cTn id="105" dur="500"/>
                                        <p:tgtEl>
                                          <p:spTgt spid="51267"/>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51258"/>
                                        </p:tgtEl>
                                        <p:attrNameLst>
                                          <p:attrName>style.visibility</p:attrName>
                                        </p:attrNameLst>
                                      </p:cBhvr>
                                      <p:to>
                                        <p:strVal val="visible"/>
                                      </p:to>
                                    </p:set>
                                    <p:animEffect transition="in" filter="wipe(left)">
                                      <p:cBhvr>
                                        <p:cTn id="110" dur="500"/>
                                        <p:tgtEl>
                                          <p:spTgt spid="51258"/>
                                        </p:tgtEl>
                                      </p:cBhvr>
                                    </p:animEffect>
                                  </p:childTnLst>
                                </p:cTn>
                              </p:par>
                            </p:childTnLst>
                          </p:cTn>
                        </p:par>
                        <p:par>
                          <p:cTn id="111" fill="hold">
                            <p:stCondLst>
                              <p:cond delay="500"/>
                            </p:stCondLst>
                            <p:childTnLst>
                              <p:par>
                                <p:cTn id="112" presetID="22" presetClass="entr" presetSubtype="8" fill="hold" grpId="0" nodeType="afterEffect">
                                  <p:stCondLst>
                                    <p:cond delay="0"/>
                                  </p:stCondLst>
                                  <p:childTnLst>
                                    <p:set>
                                      <p:cBhvr>
                                        <p:cTn id="113" dur="1" fill="hold">
                                          <p:stCondLst>
                                            <p:cond delay="0"/>
                                          </p:stCondLst>
                                        </p:cTn>
                                        <p:tgtEl>
                                          <p:spTgt spid="51261"/>
                                        </p:tgtEl>
                                        <p:attrNameLst>
                                          <p:attrName>style.visibility</p:attrName>
                                        </p:attrNameLst>
                                      </p:cBhvr>
                                      <p:to>
                                        <p:strVal val="visible"/>
                                      </p:to>
                                    </p:set>
                                    <p:animEffect transition="in" filter="wipe(left)">
                                      <p:cBhvr>
                                        <p:cTn id="114" dur="500"/>
                                        <p:tgtEl>
                                          <p:spTgt spid="51261"/>
                                        </p:tgtEl>
                                      </p:cBhvr>
                                    </p:animEffect>
                                  </p:childTnLst>
                                </p:cTn>
                              </p:par>
                            </p:childTnLst>
                          </p:cTn>
                        </p:par>
                        <p:par>
                          <p:cTn id="115" fill="hold">
                            <p:stCondLst>
                              <p:cond delay="1000"/>
                            </p:stCondLst>
                            <p:childTnLst>
                              <p:par>
                                <p:cTn id="116" presetID="23" presetClass="entr" presetSubtype="528" fill="hold" grpId="0" nodeType="afterEffect">
                                  <p:stCondLst>
                                    <p:cond delay="0"/>
                                  </p:stCondLst>
                                  <p:childTnLst>
                                    <p:set>
                                      <p:cBhvr>
                                        <p:cTn id="117" dur="1" fill="hold">
                                          <p:stCondLst>
                                            <p:cond delay="0"/>
                                          </p:stCondLst>
                                        </p:cTn>
                                        <p:tgtEl>
                                          <p:spTgt spid="51272"/>
                                        </p:tgtEl>
                                        <p:attrNameLst>
                                          <p:attrName>style.visibility</p:attrName>
                                        </p:attrNameLst>
                                      </p:cBhvr>
                                      <p:to>
                                        <p:strVal val="visible"/>
                                      </p:to>
                                    </p:set>
                                    <p:anim calcmode="lin" valueType="num">
                                      <p:cBhvr>
                                        <p:cTn id="118" dur="500" fill="hold"/>
                                        <p:tgtEl>
                                          <p:spTgt spid="51272"/>
                                        </p:tgtEl>
                                        <p:attrNameLst>
                                          <p:attrName>ppt_w</p:attrName>
                                        </p:attrNameLst>
                                      </p:cBhvr>
                                      <p:tavLst>
                                        <p:tav tm="0">
                                          <p:val>
                                            <p:fltVal val="0"/>
                                          </p:val>
                                        </p:tav>
                                        <p:tav tm="100000">
                                          <p:val>
                                            <p:strVal val="#ppt_w"/>
                                          </p:val>
                                        </p:tav>
                                      </p:tavLst>
                                    </p:anim>
                                    <p:anim calcmode="lin" valueType="num">
                                      <p:cBhvr>
                                        <p:cTn id="119" dur="500" fill="hold"/>
                                        <p:tgtEl>
                                          <p:spTgt spid="51272"/>
                                        </p:tgtEl>
                                        <p:attrNameLst>
                                          <p:attrName>ppt_h</p:attrName>
                                        </p:attrNameLst>
                                      </p:cBhvr>
                                      <p:tavLst>
                                        <p:tav tm="0">
                                          <p:val>
                                            <p:fltVal val="0"/>
                                          </p:val>
                                        </p:tav>
                                        <p:tav tm="100000">
                                          <p:val>
                                            <p:strVal val="#ppt_h"/>
                                          </p:val>
                                        </p:tav>
                                      </p:tavLst>
                                    </p:anim>
                                    <p:anim calcmode="lin" valueType="num">
                                      <p:cBhvr>
                                        <p:cTn id="120" dur="500" fill="hold"/>
                                        <p:tgtEl>
                                          <p:spTgt spid="51272"/>
                                        </p:tgtEl>
                                        <p:attrNameLst>
                                          <p:attrName>ppt_x</p:attrName>
                                        </p:attrNameLst>
                                      </p:cBhvr>
                                      <p:tavLst>
                                        <p:tav tm="0">
                                          <p:val>
                                            <p:fltVal val="0.5"/>
                                          </p:val>
                                        </p:tav>
                                        <p:tav tm="100000">
                                          <p:val>
                                            <p:strVal val="#ppt_x"/>
                                          </p:val>
                                        </p:tav>
                                      </p:tavLst>
                                    </p:anim>
                                    <p:anim calcmode="lin" valueType="num">
                                      <p:cBhvr>
                                        <p:cTn id="121" dur="500" fill="hold"/>
                                        <p:tgtEl>
                                          <p:spTgt spid="5127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animBg="1"/>
      <p:bldP spid="51204" grpId="0" animBg="1"/>
      <p:bldP spid="51205" grpId="0" animBg="1"/>
      <p:bldP spid="51206" grpId="0" animBg="1"/>
      <p:bldP spid="51207" grpId="0" animBg="1"/>
      <p:bldP spid="51208" grpId="0" animBg="1"/>
      <p:bldP spid="51210" grpId="0" animBg="1"/>
      <p:bldP spid="51211" grpId="0" autoUpdateAnimBg="0"/>
      <p:bldP spid="51212" grpId="0" autoUpdateAnimBg="0"/>
      <p:bldP spid="51213" grpId="0" animBg="1" autoUpdateAnimBg="0"/>
      <p:bldP spid="51214" grpId="0" animBg="1" autoUpdateAnimBg="0"/>
      <p:bldP spid="51216" grpId="0" animBg="1" autoUpdateAnimBg="0"/>
      <p:bldP spid="51240" grpId="0" animBg="1"/>
      <p:bldP spid="51241" grpId="0" animBg="1"/>
      <p:bldP spid="51242" grpId="0" animBg="1"/>
      <p:bldP spid="51255" grpId="0" animBg="1" autoUpdateAnimBg="0"/>
      <p:bldP spid="51256" grpId="0" animBg="1"/>
      <p:bldP spid="51258" grpId="0" animBg="1"/>
      <p:bldP spid="51261" grpId="0" animBg="1" autoUpdateAnimBg="0"/>
      <p:bldP spid="51262" grpId="0" animBg="1"/>
      <p:bldP spid="51264" grpId="0" autoUpdateAnimBg="0"/>
      <p:bldP spid="51265" grpId="0" animBg="1"/>
      <p:bldP spid="51266" grpId="0" autoUpdateAnimBg="0"/>
      <p:bldP spid="51267" grpId="0" autoUpdateAnimBg="0"/>
      <p:bldP spid="51269" grpId="0" animBg="1"/>
      <p:bldP spid="51270" grpId="0" autoUpdateAnimBg="0"/>
      <p:bldP spid="51272" grpId="0"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Line 2"/>
          <p:cNvSpPr>
            <a:spLocks noChangeShapeType="1"/>
          </p:cNvSpPr>
          <p:nvPr/>
        </p:nvSpPr>
        <p:spPr bwMode="auto">
          <a:xfrm>
            <a:off x="6324600" y="2819400"/>
            <a:ext cx="2438400" cy="0"/>
          </a:xfrm>
          <a:prstGeom prst="line">
            <a:avLst/>
          </a:prstGeom>
          <a:noFill/>
          <a:ln w="152400">
            <a:solidFill>
              <a:srgbClr val="008000"/>
            </a:solidFill>
            <a:round/>
            <a:headEnd/>
            <a:tailEnd type="triangle" w="med" len="med"/>
          </a:ln>
        </p:spPr>
        <p:txBody>
          <a:bodyPr/>
          <a:lstStyle/>
          <a:p>
            <a:endParaRPr lang="de-DE"/>
          </a:p>
        </p:txBody>
      </p:sp>
      <p:sp>
        <p:nvSpPr>
          <p:cNvPr id="27653" name="Line 3"/>
          <p:cNvSpPr>
            <a:spLocks noChangeShapeType="1"/>
          </p:cNvSpPr>
          <p:nvPr/>
        </p:nvSpPr>
        <p:spPr bwMode="auto">
          <a:xfrm>
            <a:off x="609600" y="2819400"/>
            <a:ext cx="2438400" cy="0"/>
          </a:xfrm>
          <a:prstGeom prst="line">
            <a:avLst/>
          </a:prstGeom>
          <a:noFill/>
          <a:ln w="152400">
            <a:solidFill>
              <a:srgbClr val="008000"/>
            </a:solidFill>
            <a:round/>
            <a:headEnd/>
            <a:tailEnd type="triangle" w="med" len="med"/>
          </a:ln>
        </p:spPr>
        <p:txBody>
          <a:bodyPr/>
          <a:lstStyle/>
          <a:p>
            <a:endParaRPr lang="de-DE"/>
          </a:p>
        </p:txBody>
      </p:sp>
      <p:sp>
        <p:nvSpPr>
          <p:cNvPr id="27654" name="Line 4"/>
          <p:cNvSpPr>
            <a:spLocks noChangeShapeType="1"/>
          </p:cNvSpPr>
          <p:nvPr/>
        </p:nvSpPr>
        <p:spPr bwMode="auto">
          <a:xfrm flipV="1">
            <a:off x="1676400" y="609600"/>
            <a:ext cx="0" cy="2133600"/>
          </a:xfrm>
          <a:prstGeom prst="line">
            <a:avLst/>
          </a:prstGeom>
          <a:noFill/>
          <a:ln w="38100">
            <a:solidFill>
              <a:schemeClr val="tx1"/>
            </a:solidFill>
            <a:round/>
            <a:headEnd/>
            <a:tailEnd/>
          </a:ln>
        </p:spPr>
        <p:txBody>
          <a:bodyPr>
            <a:spAutoFit/>
          </a:bodyPr>
          <a:lstStyle/>
          <a:p>
            <a:endParaRPr lang="de-DE"/>
          </a:p>
        </p:txBody>
      </p:sp>
      <p:sp>
        <p:nvSpPr>
          <p:cNvPr id="27655" name="Line 5"/>
          <p:cNvSpPr>
            <a:spLocks noChangeShapeType="1"/>
          </p:cNvSpPr>
          <p:nvPr/>
        </p:nvSpPr>
        <p:spPr bwMode="auto">
          <a:xfrm flipV="1">
            <a:off x="1676400" y="609600"/>
            <a:ext cx="1828800" cy="0"/>
          </a:xfrm>
          <a:prstGeom prst="line">
            <a:avLst/>
          </a:prstGeom>
          <a:noFill/>
          <a:ln w="38100">
            <a:solidFill>
              <a:schemeClr val="tx1"/>
            </a:solidFill>
            <a:round/>
            <a:headEnd/>
            <a:tailEnd type="triangle" w="med" len="med"/>
          </a:ln>
        </p:spPr>
        <p:txBody>
          <a:bodyPr>
            <a:spAutoFit/>
          </a:bodyPr>
          <a:lstStyle/>
          <a:p>
            <a:endParaRPr lang="de-DE"/>
          </a:p>
        </p:txBody>
      </p:sp>
      <p:sp>
        <p:nvSpPr>
          <p:cNvPr id="27656" name="Line 6"/>
          <p:cNvSpPr>
            <a:spLocks noChangeShapeType="1"/>
          </p:cNvSpPr>
          <p:nvPr/>
        </p:nvSpPr>
        <p:spPr bwMode="auto">
          <a:xfrm flipV="1">
            <a:off x="5867400" y="609600"/>
            <a:ext cx="1371600" cy="0"/>
          </a:xfrm>
          <a:prstGeom prst="line">
            <a:avLst/>
          </a:prstGeom>
          <a:noFill/>
          <a:ln w="38100">
            <a:solidFill>
              <a:schemeClr val="tx1"/>
            </a:solidFill>
            <a:round/>
            <a:headEnd/>
            <a:tailEnd/>
          </a:ln>
        </p:spPr>
        <p:txBody>
          <a:bodyPr>
            <a:spAutoFit/>
          </a:bodyPr>
          <a:lstStyle/>
          <a:p>
            <a:endParaRPr lang="de-DE"/>
          </a:p>
        </p:txBody>
      </p:sp>
      <p:sp>
        <p:nvSpPr>
          <p:cNvPr id="27657" name="Line 7"/>
          <p:cNvSpPr>
            <a:spLocks noChangeShapeType="1"/>
          </p:cNvSpPr>
          <p:nvPr/>
        </p:nvSpPr>
        <p:spPr bwMode="auto">
          <a:xfrm>
            <a:off x="4191000" y="914400"/>
            <a:ext cx="0" cy="609600"/>
          </a:xfrm>
          <a:prstGeom prst="line">
            <a:avLst/>
          </a:prstGeom>
          <a:noFill/>
          <a:ln w="38100">
            <a:solidFill>
              <a:schemeClr val="tx1"/>
            </a:solidFill>
            <a:round/>
            <a:headEnd/>
            <a:tailEnd type="triangle" w="med" len="med"/>
          </a:ln>
        </p:spPr>
        <p:txBody>
          <a:bodyPr>
            <a:spAutoFit/>
          </a:bodyPr>
          <a:lstStyle/>
          <a:p>
            <a:endParaRPr lang="de-DE"/>
          </a:p>
        </p:txBody>
      </p:sp>
      <p:sp>
        <p:nvSpPr>
          <p:cNvPr id="27658" name="Line 8"/>
          <p:cNvSpPr>
            <a:spLocks noChangeShapeType="1"/>
          </p:cNvSpPr>
          <p:nvPr/>
        </p:nvSpPr>
        <p:spPr bwMode="auto">
          <a:xfrm>
            <a:off x="5257800" y="914400"/>
            <a:ext cx="0" cy="609600"/>
          </a:xfrm>
          <a:prstGeom prst="line">
            <a:avLst/>
          </a:prstGeom>
          <a:noFill/>
          <a:ln w="38100">
            <a:solidFill>
              <a:schemeClr val="tx1"/>
            </a:solidFill>
            <a:round/>
            <a:headEnd type="triangle" w="med" len="med"/>
            <a:tailEnd/>
          </a:ln>
        </p:spPr>
        <p:txBody>
          <a:bodyPr>
            <a:spAutoFit/>
          </a:bodyPr>
          <a:lstStyle/>
          <a:p>
            <a:endParaRPr lang="de-DE"/>
          </a:p>
        </p:txBody>
      </p:sp>
      <p:sp>
        <p:nvSpPr>
          <p:cNvPr id="27659" name="Text Box 9"/>
          <p:cNvSpPr txBox="1">
            <a:spLocks noChangeArrowheads="1"/>
          </p:cNvSpPr>
          <p:nvPr/>
        </p:nvSpPr>
        <p:spPr bwMode="auto">
          <a:xfrm>
            <a:off x="838200" y="22098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Güterzugang</a:t>
            </a:r>
            <a:endParaRPr lang="de-DE" sz="1600" baseline="-25000"/>
          </a:p>
        </p:txBody>
      </p:sp>
      <p:sp>
        <p:nvSpPr>
          <p:cNvPr id="27660" name="Line 10"/>
          <p:cNvSpPr>
            <a:spLocks noChangeShapeType="1"/>
          </p:cNvSpPr>
          <p:nvPr/>
        </p:nvSpPr>
        <p:spPr bwMode="auto">
          <a:xfrm>
            <a:off x="7239000" y="609600"/>
            <a:ext cx="0" cy="2057400"/>
          </a:xfrm>
          <a:prstGeom prst="line">
            <a:avLst/>
          </a:prstGeom>
          <a:noFill/>
          <a:ln w="38100">
            <a:solidFill>
              <a:schemeClr val="tx1"/>
            </a:solidFill>
            <a:round/>
            <a:headEnd/>
            <a:tailEnd type="triangle" w="med" len="med"/>
          </a:ln>
        </p:spPr>
        <p:txBody>
          <a:bodyPr>
            <a:spAutoFit/>
          </a:bodyPr>
          <a:lstStyle/>
          <a:p>
            <a:endParaRPr lang="de-DE"/>
          </a:p>
        </p:txBody>
      </p:sp>
      <p:sp>
        <p:nvSpPr>
          <p:cNvPr id="27661" name="Text Box 11"/>
          <p:cNvSpPr txBox="1">
            <a:spLocks noChangeArrowheads="1"/>
          </p:cNvSpPr>
          <p:nvPr/>
        </p:nvSpPr>
        <p:spPr bwMode="auto">
          <a:xfrm>
            <a:off x="6400800" y="1981200"/>
            <a:ext cx="1676400" cy="342900"/>
          </a:xfrm>
          <a:prstGeom prst="rect">
            <a:avLst/>
          </a:prstGeom>
          <a:solidFill>
            <a:srgbClr val="FFFFFF"/>
          </a:solidFill>
          <a:ln w="9525">
            <a:noFill/>
            <a:miter lim="800000"/>
            <a:headEnd/>
            <a:tailEnd/>
          </a:ln>
        </p:spPr>
        <p:txBody>
          <a:bodyPr/>
          <a:lstStyle/>
          <a:p>
            <a:pPr algn="ctr">
              <a:spcBef>
                <a:spcPct val="0"/>
              </a:spcBef>
            </a:pPr>
            <a:r>
              <a:rPr lang="de-DE" sz="1600"/>
              <a:t>Güterabgang</a:t>
            </a:r>
            <a:endParaRPr lang="de-DE" sz="1600" baseline="-25000"/>
          </a:p>
        </p:txBody>
      </p:sp>
      <p:sp>
        <p:nvSpPr>
          <p:cNvPr id="203788" name="Text Box 12"/>
          <p:cNvSpPr txBox="1">
            <a:spLocks noChangeArrowheads="1"/>
          </p:cNvSpPr>
          <p:nvPr/>
        </p:nvSpPr>
        <p:spPr bwMode="auto">
          <a:xfrm>
            <a:off x="3505200" y="304800"/>
            <a:ext cx="2362200" cy="609600"/>
          </a:xfrm>
          <a:prstGeom prst="rect">
            <a:avLst/>
          </a:prstGeom>
          <a:solidFill>
            <a:srgbClr val="FFE2C5"/>
          </a:solidFill>
          <a:ln w="9525">
            <a:solidFill>
              <a:schemeClr val="tx1"/>
            </a:solidFill>
            <a:miter lim="800000"/>
            <a:headEnd/>
            <a:tailEnd/>
          </a:ln>
          <a:effectLst>
            <a:outerShdw dist="35921" dir="2700000" algn="ctr" rotWithShape="0">
              <a:srgbClr val="808080"/>
            </a:outerShdw>
          </a:effectLst>
        </p:spPr>
        <p:txBody>
          <a:bodyPr anchor="ctr"/>
          <a:lstStyle/>
          <a:p>
            <a:pPr algn="ctr">
              <a:spcBef>
                <a:spcPct val="0"/>
              </a:spcBef>
              <a:defRPr/>
            </a:pPr>
            <a:r>
              <a:rPr lang="de-DE" sz="1600"/>
              <a:t>Transformation</a:t>
            </a:r>
            <a:endParaRPr lang="de-DE" sz="1600" baseline="-25000"/>
          </a:p>
        </p:txBody>
      </p:sp>
      <p:sp>
        <p:nvSpPr>
          <p:cNvPr id="27663" name="Line 13"/>
          <p:cNvSpPr>
            <a:spLocks noChangeShapeType="1"/>
          </p:cNvSpPr>
          <p:nvPr/>
        </p:nvSpPr>
        <p:spPr bwMode="auto">
          <a:xfrm>
            <a:off x="1981200" y="2895600"/>
            <a:ext cx="0" cy="304800"/>
          </a:xfrm>
          <a:prstGeom prst="line">
            <a:avLst/>
          </a:prstGeom>
          <a:noFill/>
          <a:ln w="28575">
            <a:solidFill>
              <a:schemeClr val="tx1"/>
            </a:solidFill>
            <a:round/>
            <a:headEnd/>
            <a:tailEnd type="triangle" w="med" len="med"/>
          </a:ln>
        </p:spPr>
        <p:txBody>
          <a:bodyPr>
            <a:spAutoFit/>
          </a:bodyPr>
          <a:lstStyle/>
          <a:p>
            <a:endParaRPr lang="de-DE"/>
          </a:p>
        </p:txBody>
      </p:sp>
      <p:sp>
        <p:nvSpPr>
          <p:cNvPr id="27664" name="Line 14"/>
          <p:cNvSpPr>
            <a:spLocks noChangeShapeType="1"/>
          </p:cNvSpPr>
          <p:nvPr/>
        </p:nvSpPr>
        <p:spPr bwMode="auto">
          <a:xfrm flipV="1">
            <a:off x="1371600" y="2895600"/>
            <a:ext cx="0" cy="381000"/>
          </a:xfrm>
          <a:prstGeom prst="line">
            <a:avLst/>
          </a:prstGeom>
          <a:noFill/>
          <a:ln w="28575">
            <a:solidFill>
              <a:schemeClr val="tx1"/>
            </a:solidFill>
            <a:round/>
            <a:headEnd/>
            <a:tailEnd type="triangle" w="med" len="med"/>
          </a:ln>
        </p:spPr>
        <p:txBody>
          <a:bodyPr>
            <a:spAutoFit/>
          </a:bodyPr>
          <a:lstStyle/>
          <a:p>
            <a:endParaRPr lang="de-DE"/>
          </a:p>
        </p:txBody>
      </p:sp>
      <p:sp>
        <p:nvSpPr>
          <p:cNvPr id="27665" name="Line 15"/>
          <p:cNvSpPr>
            <a:spLocks noChangeShapeType="1"/>
          </p:cNvSpPr>
          <p:nvPr/>
        </p:nvSpPr>
        <p:spPr bwMode="auto">
          <a:xfrm flipH="1">
            <a:off x="533400" y="3276600"/>
            <a:ext cx="2514600" cy="0"/>
          </a:xfrm>
          <a:prstGeom prst="line">
            <a:avLst/>
          </a:prstGeom>
          <a:noFill/>
          <a:ln w="139700">
            <a:solidFill>
              <a:srgbClr val="FF0000"/>
            </a:solidFill>
            <a:round/>
            <a:headEnd/>
            <a:tailEnd type="triangle" w="med" len="med"/>
          </a:ln>
        </p:spPr>
        <p:txBody>
          <a:bodyPr/>
          <a:lstStyle/>
          <a:p>
            <a:endParaRPr lang="de-DE"/>
          </a:p>
        </p:txBody>
      </p:sp>
      <p:sp>
        <p:nvSpPr>
          <p:cNvPr id="27666" name="Line 16"/>
          <p:cNvSpPr>
            <a:spLocks noChangeShapeType="1"/>
          </p:cNvSpPr>
          <p:nvPr/>
        </p:nvSpPr>
        <p:spPr bwMode="auto">
          <a:xfrm>
            <a:off x="7620000" y="2895600"/>
            <a:ext cx="0" cy="304800"/>
          </a:xfrm>
          <a:prstGeom prst="line">
            <a:avLst/>
          </a:prstGeom>
          <a:noFill/>
          <a:ln w="28575">
            <a:solidFill>
              <a:schemeClr val="tx1"/>
            </a:solidFill>
            <a:round/>
            <a:headEnd/>
            <a:tailEnd type="triangle" w="med" len="med"/>
          </a:ln>
        </p:spPr>
        <p:txBody>
          <a:bodyPr>
            <a:spAutoFit/>
          </a:bodyPr>
          <a:lstStyle/>
          <a:p>
            <a:endParaRPr lang="de-DE"/>
          </a:p>
        </p:txBody>
      </p:sp>
      <p:sp>
        <p:nvSpPr>
          <p:cNvPr id="27667" name="Line 17"/>
          <p:cNvSpPr>
            <a:spLocks noChangeShapeType="1"/>
          </p:cNvSpPr>
          <p:nvPr/>
        </p:nvSpPr>
        <p:spPr bwMode="auto">
          <a:xfrm flipV="1">
            <a:off x="7086600" y="2895600"/>
            <a:ext cx="0" cy="381000"/>
          </a:xfrm>
          <a:prstGeom prst="line">
            <a:avLst/>
          </a:prstGeom>
          <a:noFill/>
          <a:ln w="28575">
            <a:solidFill>
              <a:schemeClr val="tx1"/>
            </a:solidFill>
            <a:round/>
            <a:headEnd/>
            <a:tailEnd type="triangle" w="med" len="med"/>
          </a:ln>
        </p:spPr>
        <p:txBody>
          <a:bodyPr>
            <a:spAutoFit/>
          </a:bodyPr>
          <a:lstStyle/>
          <a:p>
            <a:endParaRPr lang="de-DE"/>
          </a:p>
        </p:txBody>
      </p:sp>
      <p:sp>
        <p:nvSpPr>
          <p:cNvPr id="27668" name="Line 18"/>
          <p:cNvSpPr>
            <a:spLocks noChangeShapeType="1"/>
          </p:cNvSpPr>
          <p:nvPr/>
        </p:nvSpPr>
        <p:spPr bwMode="auto">
          <a:xfrm flipH="1">
            <a:off x="6324600" y="3276600"/>
            <a:ext cx="2057400" cy="0"/>
          </a:xfrm>
          <a:prstGeom prst="line">
            <a:avLst/>
          </a:prstGeom>
          <a:noFill/>
          <a:ln w="139700">
            <a:solidFill>
              <a:srgbClr val="FF0000"/>
            </a:solidFill>
            <a:round/>
            <a:headEnd/>
            <a:tailEnd type="triangle" w="med" len="med"/>
          </a:ln>
        </p:spPr>
        <p:txBody>
          <a:bodyPr/>
          <a:lstStyle/>
          <a:p>
            <a:endParaRPr lang="de-DE"/>
          </a:p>
        </p:txBody>
      </p:sp>
      <p:sp>
        <p:nvSpPr>
          <p:cNvPr id="203795" name="Text Box 19"/>
          <p:cNvSpPr txBox="1">
            <a:spLocks noChangeArrowheads="1"/>
          </p:cNvSpPr>
          <p:nvPr/>
        </p:nvSpPr>
        <p:spPr bwMode="auto">
          <a:xfrm>
            <a:off x="381000" y="3962400"/>
            <a:ext cx="1752600" cy="342900"/>
          </a:xfrm>
          <a:prstGeom prst="rect">
            <a:avLst/>
          </a:prstGeom>
          <a:solidFill>
            <a:srgbClr val="CCFFFF"/>
          </a:solidFill>
          <a:ln w="9525">
            <a:solidFill>
              <a:schemeClr val="tx1"/>
            </a:solidFill>
            <a:miter lim="800000"/>
            <a:headEnd/>
            <a:tailEnd/>
          </a:ln>
          <a:effectLst>
            <a:outerShdw dist="35921" dir="2700000" algn="ctr" rotWithShape="0">
              <a:srgbClr val="808080"/>
            </a:outerShdw>
          </a:effectLst>
        </p:spPr>
        <p:txBody>
          <a:bodyPr/>
          <a:lstStyle/>
          <a:p>
            <a:pPr algn="ctr">
              <a:spcBef>
                <a:spcPct val="0"/>
              </a:spcBef>
              <a:defRPr/>
            </a:pPr>
            <a:r>
              <a:rPr lang="de-DE" sz="1600"/>
              <a:t>Auszahlungen</a:t>
            </a:r>
            <a:endParaRPr lang="de-DE" sz="1600" baseline="-25000"/>
          </a:p>
        </p:txBody>
      </p:sp>
      <p:sp>
        <p:nvSpPr>
          <p:cNvPr id="203796" name="Text Box 20"/>
          <p:cNvSpPr txBox="1">
            <a:spLocks noChangeArrowheads="1"/>
          </p:cNvSpPr>
          <p:nvPr/>
        </p:nvSpPr>
        <p:spPr bwMode="auto">
          <a:xfrm>
            <a:off x="1524000" y="5486400"/>
            <a:ext cx="1752600" cy="342900"/>
          </a:xfrm>
          <a:prstGeom prst="rect">
            <a:avLst/>
          </a:prstGeom>
          <a:solidFill>
            <a:srgbClr val="EBEBEB"/>
          </a:solidFill>
          <a:ln w="9525">
            <a:solidFill>
              <a:schemeClr val="tx1"/>
            </a:solidFill>
            <a:miter lim="800000"/>
            <a:headEnd/>
            <a:tailEnd/>
          </a:ln>
          <a:effectLst>
            <a:outerShdw dist="35921" dir="2700000" algn="ctr" rotWithShape="0">
              <a:srgbClr val="808080"/>
            </a:outerShdw>
          </a:effectLst>
        </p:spPr>
        <p:txBody>
          <a:bodyPr/>
          <a:lstStyle/>
          <a:p>
            <a:pPr algn="ctr">
              <a:spcBef>
                <a:spcPct val="0"/>
              </a:spcBef>
            </a:pPr>
            <a:r>
              <a:rPr lang="de-DE" sz="1600"/>
              <a:t>Aufwendungen</a:t>
            </a:r>
            <a:endParaRPr lang="de-DE" sz="1600" baseline="-25000"/>
          </a:p>
        </p:txBody>
      </p:sp>
      <p:sp>
        <p:nvSpPr>
          <p:cNvPr id="27671" name="Line 21"/>
          <p:cNvSpPr>
            <a:spLocks noChangeShapeType="1"/>
          </p:cNvSpPr>
          <p:nvPr/>
        </p:nvSpPr>
        <p:spPr bwMode="auto">
          <a:xfrm>
            <a:off x="1524000" y="3352800"/>
            <a:ext cx="0" cy="609600"/>
          </a:xfrm>
          <a:prstGeom prst="line">
            <a:avLst/>
          </a:prstGeom>
          <a:noFill/>
          <a:ln w="28575">
            <a:solidFill>
              <a:srgbClr val="FF0000"/>
            </a:solidFill>
            <a:round/>
            <a:headEnd/>
            <a:tailEnd/>
          </a:ln>
        </p:spPr>
        <p:txBody>
          <a:bodyPr>
            <a:spAutoFit/>
          </a:bodyPr>
          <a:lstStyle/>
          <a:p>
            <a:endParaRPr lang="de-DE"/>
          </a:p>
        </p:txBody>
      </p:sp>
      <p:sp>
        <p:nvSpPr>
          <p:cNvPr id="203798" name="Text Box 22"/>
          <p:cNvSpPr txBox="1">
            <a:spLocks noChangeArrowheads="1"/>
          </p:cNvSpPr>
          <p:nvPr/>
        </p:nvSpPr>
        <p:spPr bwMode="auto">
          <a:xfrm>
            <a:off x="6019800" y="3962400"/>
            <a:ext cx="1752600" cy="342900"/>
          </a:xfrm>
          <a:prstGeom prst="rect">
            <a:avLst/>
          </a:prstGeom>
          <a:solidFill>
            <a:srgbClr val="F1FFCB"/>
          </a:solidFill>
          <a:ln w="9525">
            <a:solidFill>
              <a:schemeClr val="tx1"/>
            </a:solidFill>
            <a:miter lim="800000"/>
            <a:headEnd/>
            <a:tailEnd/>
          </a:ln>
          <a:effectLst>
            <a:outerShdw dist="35921" dir="2700000" algn="ctr" rotWithShape="0">
              <a:srgbClr val="808080"/>
            </a:outerShdw>
          </a:effectLst>
        </p:spPr>
        <p:txBody>
          <a:bodyPr/>
          <a:lstStyle/>
          <a:p>
            <a:pPr algn="ctr">
              <a:spcBef>
                <a:spcPct val="0"/>
              </a:spcBef>
              <a:defRPr/>
            </a:pPr>
            <a:r>
              <a:rPr lang="de-DE" sz="1600"/>
              <a:t>Einzahlungen</a:t>
            </a:r>
            <a:endParaRPr lang="de-DE" sz="1600" baseline="-25000"/>
          </a:p>
        </p:txBody>
      </p:sp>
      <p:sp>
        <p:nvSpPr>
          <p:cNvPr id="27673" name="Line 24"/>
          <p:cNvSpPr>
            <a:spLocks noChangeShapeType="1"/>
          </p:cNvSpPr>
          <p:nvPr/>
        </p:nvSpPr>
        <p:spPr bwMode="auto">
          <a:xfrm>
            <a:off x="6858000" y="3352800"/>
            <a:ext cx="0" cy="609600"/>
          </a:xfrm>
          <a:prstGeom prst="line">
            <a:avLst/>
          </a:prstGeom>
          <a:noFill/>
          <a:ln w="25400">
            <a:solidFill>
              <a:srgbClr val="FF0000"/>
            </a:solidFill>
            <a:round/>
            <a:headEnd/>
            <a:tailEnd/>
          </a:ln>
        </p:spPr>
        <p:txBody>
          <a:bodyPr>
            <a:spAutoFit/>
          </a:bodyPr>
          <a:lstStyle/>
          <a:p>
            <a:endParaRPr lang="de-DE"/>
          </a:p>
        </p:txBody>
      </p:sp>
      <p:graphicFrame>
        <p:nvGraphicFramePr>
          <p:cNvPr id="27650" name="Object 29"/>
          <p:cNvGraphicFramePr>
            <a:graphicFrameLocks noChangeAspect="1"/>
          </p:cNvGraphicFramePr>
          <p:nvPr/>
        </p:nvGraphicFramePr>
        <p:xfrm>
          <a:off x="3810000" y="3810000"/>
          <a:ext cx="1109663" cy="1044575"/>
        </p:xfrm>
        <a:graphic>
          <a:graphicData uri="http://schemas.openxmlformats.org/presentationml/2006/ole">
            <p:oleObj spid="_x0000_s27650" name="Bitmap" r:id="rId4" imgW="6180952" imgH="5819048" progId="PBrush">
              <p:embed/>
            </p:oleObj>
          </a:graphicData>
        </a:graphic>
      </p:graphicFrame>
      <p:sp>
        <p:nvSpPr>
          <p:cNvPr id="27674" name="Line 30"/>
          <p:cNvSpPr>
            <a:spLocks noChangeShapeType="1"/>
          </p:cNvSpPr>
          <p:nvPr/>
        </p:nvSpPr>
        <p:spPr bwMode="auto">
          <a:xfrm flipH="1">
            <a:off x="4876800" y="4114800"/>
            <a:ext cx="1143000" cy="0"/>
          </a:xfrm>
          <a:prstGeom prst="line">
            <a:avLst/>
          </a:prstGeom>
          <a:noFill/>
          <a:ln w="38100">
            <a:solidFill>
              <a:srgbClr val="FF0000"/>
            </a:solidFill>
            <a:round/>
            <a:headEnd/>
            <a:tailEnd type="triangle" w="med" len="med"/>
          </a:ln>
        </p:spPr>
        <p:txBody>
          <a:bodyPr>
            <a:spAutoFit/>
          </a:bodyPr>
          <a:lstStyle/>
          <a:p>
            <a:endParaRPr lang="de-DE"/>
          </a:p>
        </p:txBody>
      </p:sp>
      <p:sp>
        <p:nvSpPr>
          <p:cNvPr id="27675" name="Line 31"/>
          <p:cNvSpPr>
            <a:spLocks noChangeShapeType="1"/>
          </p:cNvSpPr>
          <p:nvPr/>
        </p:nvSpPr>
        <p:spPr bwMode="auto">
          <a:xfrm flipH="1">
            <a:off x="2133600" y="4114800"/>
            <a:ext cx="1676400" cy="0"/>
          </a:xfrm>
          <a:prstGeom prst="line">
            <a:avLst/>
          </a:prstGeom>
          <a:noFill/>
          <a:ln w="38100">
            <a:solidFill>
              <a:srgbClr val="FF0000"/>
            </a:solidFill>
            <a:round/>
            <a:headEnd/>
            <a:tailEnd type="triangle" w="med" len="med"/>
          </a:ln>
        </p:spPr>
        <p:txBody>
          <a:bodyPr>
            <a:spAutoFit/>
          </a:bodyPr>
          <a:lstStyle/>
          <a:p>
            <a:endParaRPr lang="de-DE"/>
          </a:p>
        </p:txBody>
      </p:sp>
      <p:sp>
        <p:nvSpPr>
          <p:cNvPr id="27676" name="Text Box 32"/>
          <p:cNvSpPr txBox="1">
            <a:spLocks noChangeArrowheads="1"/>
          </p:cNvSpPr>
          <p:nvPr/>
        </p:nvSpPr>
        <p:spPr bwMode="auto">
          <a:xfrm>
            <a:off x="4876800" y="4343400"/>
            <a:ext cx="1524000" cy="730250"/>
          </a:xfrm>
          <a:prstGeom prst="rect">
            <a:avLst/>
          </a:prstGeom>
          <a:noFill/>
          <a:ln w="9525">
            <a:noFill/>
            <a:miter lim="800000"/>
            <a:headEnd/>
            <a:tailEnd/>
          </a:ln>
        </p:spPr>
        <p:txBody>
          <a:bodyPr>
            <a:spAutoFit/>
          </a:bodyPr>
          <a:lstStyle/>
          <a:p>
            <a:pPr eaLnBrk="1" hangingPunct="1"/>
            <a:r>
              <a:rPr lang="de-DE"/>
              <a:t>Bestand an liquiden Mitteln („Cash“)</a:t>
            </a:r>
          </a:p>
        </p:txBody>
      </p:sp>
      <p:sp>
        <p:nvSpPr>
          <p:cNvPr id="27677" name="Line 33"/>
          <p:cNvSpPr>
            <a:spLocks noChangeShapeType="1"/>
          </p:cNvSpPr>
          <p:nvPr/>
        </p:nvSpPr>
        <p:spPr bwMode="auto">
          <a:xfrm>
            <a:off x="2438400" y="2895600"/>
            <a:ext cx="0" cy="2590800"/>
          </a:xfrm>
          <a:prstGeom prst="line">
            <a:avLst/>
          </a:prstGeom>
          <a:noFill/>
          <a:ln w="28575">
            <a:solidFill>
              <a:schemeClr val="tx1"/>
            </a:solidFill>
            <a:round/>
            <a:headEnd/>
            <a:tailEnd type="triangle" w="med" len="med"/>
          </a:ln>
        </p:spPr>
        <p:txBody>
          <a:bodyPr>
            <a:spAutoFit/>
          </a:bodyPr>
          <a:lstStyle/>
          <a:p>
            <a:endParaRPr lang="de-DE"/>
          </a:p>
        </p:txBody>
      </p:sp>
      <p:sp>
        <p:nvSpPr>
          <p:cNvPr id="27678" name="Line 34"/>
          <p:cNvSpPr>
            <a:spLocks noChangeShapeType="1"/>
          </p:cNvSpPr>
          <p:nvPr/>
        </p:nvSpPr>
        <p:spPr bwMode="auto">
          <a:xfrm>
            <a:off x="8001000" y="2819400"/>
            <a:ext cx="0" cy="2590800"/>
          </a:xfrm>
          <a:prstGeom prst="line">
            <a:avLst/>
          </a:prstGeom>
          <a:noFill/>
          <a:ln w="38100">
            <a:solidFill>
              <a:schemeClr val="tx1"/>
            </a:solidFill>
            <a:round/>
            <a:headEnd/>
            <a:tailEnd type="triangle" w="med" len="med"/>
          </a:ln>
        </p:spPr>
        <p:txBody>
          <a:bodyPr>
            <a:spAutoFit/>
          </a:bodyPr>
          <a:lstStyle/>
          <a:p>
            <a:endParaRPr lang="de-DE"/>
          </a:p>
        </p:txBody>
      </p:sp>
      <p:sp>
        <p:nvSpPr>
          <p:cNvPr id="27679" name="Line 35"/>
          <p:cNvSpPr>
            <a:spLocks noChangeShapeType="1"/>
          </p:cNvSpPr>
          <p:nvPr/>
        </p:nvSpPr>
        <p:spPr bwMode="auto">
          <a:xfrm>
            <a:off x="3276600" y="5638800"/>
            <a:ext cx="1600200" cy="0"/>
          </a:xfrm>
          <a:prstGeom prst="line">
            <a:avLst/>
          </a:prstGeom>
          <a:noFill/>
          <a:ln w="38100">
            <a:solidFill>
              <a:schemeClr val="tx1"/>
            </a:solidFill>
            <a:round/>
            <a:headEnd/>
            <a:tailEnd type="triangle" w="med" len="med"/>
          </a:ln>
        </p:spPr>
        <p:txBody>
          <a:bodyPr>
            <a:spAutoFit/>
          </a:bodyPr>
          <a:lstStyle/>
          <a:p>
            <a:endParaRPr lang="de-DE"/>
          </a:p>
        </p:txBody>
      </p:sp>
      <p:sp>
        <p:nvSpPr>
          <p:cNvPr id="27680" name="Line 36"/>
          <p:cNvSpPr>
            <a:spLocks noChangeShapeType="1"/>
          </p:cNvSpPr>
          <p:nvPr/>
        </p:nvSpPr>
        <p:spPr bwMode="auto">
          <a:xfrm flipH="1">
            <a:off x="5334000" y="5638800"/>
            <a:ext cx="1752600" cy="0"/>
          </a:xfrm>
          <a:prstGeom prst="line">
            <a:avLst/>
          </a:prstGeom>
          <a:noFill/>
          <a:ln w="38100">
            <a:solidFill>
              <a:schemeClr val="tx1"/>
            </a:solidFill>
            <a:round/>
            <a:headEnd/>
            <a:tailEnd type="triangle" w="med" len="med"/>
          </a:ln>
        </p:spPr>
        <p:txBody>
          <a:bodyPr>
            <a:spAutoFit/>
          </a:bodyPr>
          <a:lstStyle/>
          <a:p>
            <a:endParaRPr lang="de-DE"/>
          </a:p>
        </p:txBody>
      </p:sp>
      <p:sp>
        <p:nvSpPr>
          <p:cNvPr id="27681" name="Oval 37"/>
          <p:cNvSpPr>
            <a:spLocks noChangeArrowheads="1"/>
          </p:cNvSpPr>
          <p:nvPr/>
        </p:nvSpPr>
        <p:spPr bwMode="auto">
          <a:xfrm>
            <a:off x="4876800" y="5410200"/>
            <a:ext cx="457200" cy="457200"/>
          </a:xfrm>
          <a:prstGeom prst="ellipse">
            <a:avLst/>
          </a:prstGeom>
          <a:solidFill>
            <a:srgbClr val="F1FFCB"/>
          </a:solidFill>
          <a:ln w="19050">
            <a:solidFill>
              <a:schemeClr val="tx1"/>
            </a:solidFill>
            <a:round/>
            <a:headEnd/>
            <a:tailEnd/>
          </a:ln>
        </p:spPr>
        <p:txBody>
          <a:bodyPr wrap="none" anchor="ctr"/>
          <a:lstStyle/>
          <a:p>
            <a:pPr eaLnBrk="1" hangingPunct="1"/>
            <a:endParaRPr lang="de-DE"/>
          </a:p>
        </p:txBody>
      </p:sp>
      <p:sp>
        <p:nvSpPr>
          <p:cNvPr id="27682" name="Text Box 38"/>
          <p:cNvSpPr txBox="1">
            <a:spLocks noChangeArrowheads="1"/>
          </p:cNvSpPr>
          <p:nvPr/>
        </p:nvSpPr>
        <p:spPr bwMode="auto">
          <a:xfrm>
            <a:off x="5562600" y="5334000"/>
            <a:ext cx="457200" cy="366713"/>
          </a:xfrm>
          <a:prstGeom prst="rect">
            <a:avLst/>
          </a:prstGeom>
          <a:noFill/>
          <a:ln w="9525">
            <a:noFill/>
            <a:miter lim="800000"/>
            <a:headEnd/>
            <a:tailEnd/>
          </a:ln>
        </p:spPr>
        <p:txBody>
          <a:bodyPr>
            <a:spAutoFit/>
          </a:bodyPr>
          <a:lstStyle/>
          <a:p>
            <a:pPr eaLnBrk="1" hangingPunct="1"/>
            <a:r>
              <a:rPr lang="de-DE" sz="1800"/>
              <a:t>+</a:t>
            </a:r>
          </a:p>
        </p:txBody>
      </p:sp>
      <p:sp>
        <p:nvSpPr>
          <p:cNvPr id="27683" name="Line 39"/>
          <p:cNvSpPr>
            <a:spLocks noChangeShapeType="1"/>
          </p:cNvSpPr>
          <p:nvPr/>
        </p:nvSpPr>
        <p:spPr bwMode="auto">
          <a:xfrm>
            <a:off x="4495800" y="5486400"/>
            <a:ext cx="152400" cy="0"/>
          </a:xfrm>
          <a:prstGeom prst="line">
            <a:avLst/>
          </a:prstGeom>
          <a:noFill/>
          <a:ln w="28575">
            <a:solidFill>
              <a:schemeClr val="tx1"/>
            </a:solidFill>
            <a:round/>
            <a:headEnd/>
            <a:tailEnd/>
          </a:ln>
        </p:spPr>
        <p:txBody>
          <a:bodyPr>
            <a:spAutoFit/>
          </a:bodyPr>
          <a:lstStyle/>
          <a:p>
            <a:endParaRPr lang="de-DE"/>
          </a:p>
        </p:txBody>
      </p:sp>
      <p:sp>
        <p:nvSpPr>
          <p:cNvPr id="27684" name="Line 40"/>
          <p:cNvSpPr>
            <a:spLocks noChangeShapeType="1"/>
          </p:cNvSpPr>
          <p:nvPr/>
        </p:nvSpPr>
        <p:spPr bwMode="auto">
          <a:xfrm>
            <a:off x="5105400" y="5867400"/>
            <a:ext cx="0" cy="152400"/>
          </a:xfrm>
          <a:prstGeom prst="line">
            <a:avLst/>
          </a:prstGeom>
          <a:noFill/>
          <a:ln w="38100">
            <a:solidFill>
              <a:schemeClr val="tx1"/>
            </a:solidFill>
            <a:round/>
            <a:headEnd/>
            <a:tailEnd/>
          </a:ln>
        </p:spPr>
        <p:txBody>
          <a:bodyPr>
            <a:spAutoFit/>
          </a:bodyPr>
          <a:lstStyle/>
          <a:p>
            <a:endParaRPr lang="de-DE"/>
          </a:p>
        </p:txBody>
      </p:sp>
      <p:sp>
        <p:nvSpPr>
          <p:cNvPr id="27685" name="Line 41"/>
          <p:cNvSpPr>
            <a:spLocks noChangeShapeType="1"/>
          </p:cNvSpPr>
          <p:nvPr/>
        </p:nvSpPr>
        <p:spPr bwMode="auto">
          <a:xfrm>
            <a:off x="4343400" y="6019800"/>
            <a:ext cx="0" cy="304800"/>
          </a:xfrm>
          <a:prstGeom prst="line">
            <a:avLst/>
          </a:prstGeom>
          <a:noFill/>
          <a:ln w="38100">
            <a:solidFill>
              <a:schemeClr val="tx1"/>
            </a:solidFill>
            <a:round/>
            <a:headEnd/>
            <a:tailEnd type="triangle" w="med" len="med"/>
          </a:ln>
        </p:spPr>
        <p:txBody>
          <a:bodyPr>
            <a:spAutoFit/>
          </a:bodyPr>
          <a:lstStyle/>
          <a:p>
            <a:endParaRPr lang="de-DE"/>
          </a:p>
        </p:txBody>
      </p:sp>
      <p:sp>
        <p:nvSpPr>
          <p:cNvPr id="27686" name="Line 42"/>
          <p:cNvSpPr>
            <a:spLocks noChangeShapeType="1"/>
          </p:cNvSpPr>
          <p:nvPr/>
        </p:nvSpPr>
        <p:spPr bwMode="auto">
          <a:xfrm>
            <a:off x="5715000" y="6019800"/>
            <a:ext cx="0" cy="304800"/>
          </a:xfrm>
          <a:prstGeom prst="line">
            <a:avLst/>
          </a:prstGeom>
          <a:noFill/>
          <a:ln w="38100">
            <a:solidFill>
              <a:schemeClr val="tx1"/>
            </a:solidFill>
            <a:round/>
            <a:headEnd/>
            <a:tailEnd type="triangle" w="med" len="med"/>
          </a:ln>
        </p:spPr>
        <p:txBody>
          <a:bodyPr>
            <a:spAutoFit/>
          </a:bodyPr>
          <a:lstStyle/>
          <a:p>
            <a:endParaRPr lang="de-DE"/>
          </a:p>
        </p:txBody>
      </p:sp>
      <p:sp>
        <p:nvSpPr>
          <p:cNvPr id="27687" name="Line 43"/>
          <p:cNvSpPr>
            <a:spLocks noChangeShapeType="1"/>
          </p:cNvSpPr>
          <p:nvPr/>
        </p:nvSpPr>
        <p:spPr bwMode="auto">
          <a:xfrm>
            <a:off x="4343400" y="6019800"/>
            <a:ext cx="1371600" cy="0"/>
          </a:xfrm>
          <a:prstGeom prst="line">
            <a:avLst/>
          </a:prstGeom>
          <a:noFill/>
          <a:ln w="38100">
            <a:solidFill>
              <a:schemeClr val="tx1"/>
            </a:solidFill>
            <a:round/>
            <a:headEnd/>
            <a:tailEnd/>
          </a:ln>
        </p:spPr>
        <p:txBody>
          <a:bodyPr>
            <a:spAutoFit/>
          </a:bodyPr>
          <a:lstStyle/>
          <a:p>
            <a:endParaRPr lang="de-DE"/>
          </a:p>
        </p:txBody>
      </p:sp>
      <p:sp>
        <p:nvSpPr>
          <p:cNvPr id="27688" name="Text Box 44"/>
          <p:cNvSpPr txBox="1">
            <a:spLocks noChangeArrowheads="1"/>
          </p:cNvSpPr>
          <p:nvPr/>
        </p:nvSpPr>
        <p:spPr bwMode="auto">
          <a:xfrm>
            <a:off x="3962400" y="6324600"/>
            <a:ext cx="838200" cy="304800"/>
          </a:xfrm>
          <a:prstGeom prst="rect">
            <a:avLst/>
          </a:prstGeom>
          <a:noFill/>
          <a:ln w="9525">
            <a:noFill/>
            <a:miter lim="800000"/>
            <a:headEnd/>
            <a:tailEnd/>
          </a:ln>
        </p:spPr>
        <p:txBody>
          <a:bodyPr>
            <a:spAutoFit/>
          </a:bodyPr>
          <a:lstStyle/>
          <a:p>
            <a:pPr eaLnBrk="1" hangingPunct="1"/>
            <a:r>
              <a:rPr lang="de-DE"/>
              <a:t>Verlust</a:t>
            </a:r>
          </a:p>
        </p:txBody>
      </p:sp>
      <p:sp>
        <p:nvSpPr>
          <p:cNvPr id="27689" name="Text Box 45"/>
          <p:cNvSpPr txBox="1">
            <a:spLocks noChangeArrowheads="1"/>
          </p:cNvSpPr>
          <p:nvPr/>
        </p:nvSpPr>
        <p:spPr bwMode="auto">
          <a:xfrm>
            <a:off x="5334000" y="6324600"/>
            <a:ext cx="838200" cy="304800"/>
          </a:xfrm>
          <a:prstGeom prst="rect">
            <a:avLst/>
          </a:prstGeom>
          <a:noFill/>
          <a:ln w="9525">
            <a:noFill/>
            <a:miter lim="800000"/>
            <a:headEnd/>
            <a:tailEnd/>
          </a:ln>
        </p:spPr>
        <p:txBody>
          <a:bodyPr>
            <a:spAutoFit/>
          </a:bodyPr>
          <a:lstStyle/>
          <a:p>
            <a:pPr eaLnBrk="1" hangingPunct="1"/>
            <a:r>
              <a:rPr lang="de-DE"/>
              <a:t>Gewinn</a:t>
            </a:r>
          </a:p>
        </p:txBody>
      </p:sp>
      <p:sp>
        <p:nvSpPr>
          <p:cNvPr id="27690" name="Line 47"/>
          <p:cNvSpPr>
            <a:spLocks noChangeShapeType="1"/>
          </p:cNvSpPr>
          <p:nvPr/>
        </p:nvSpPr>
        <p:spPr bwMode="auto">
          <a:xfrm>
            <a:off x="6858000" y="4343400"/>
            <a:ext cx="0" cy="152400"/>
          </a:xfrm>
          <a:prstGeom prst="line">
            <a:avLst/>
          </a:prstGeom>
          <a:noFill/>
          <a:ln w="28575">
            <a:solidFill>
              <a:schemeClr val="tx1"/>
            </a:solidFill>
            <a:round/>
            <a:headEnd/>
            <a:tailEnd/>
          </a:ln>
        </p:spPr>
        <p:txBody>
          <a:bodyPr>
            <a:spAutoFit/>
          </a:bodyPr>
          <a:lstStyle/>
          <a:p>
            <a:endParaRPr lang="de-DE"/>
          </a:p>
        </p:txBody>
      </p:sp>
      <p:sp>
        <p:nvSpPr>
          <p:cNvPr id="27691" name="Line 48"/>
          <p:cNvSpPr>
            <a:spLocks noChangeShapeType="1"/>
          </p:cNvSpPr>
          <p:nvPr/>
        </p:nvSpPr>
        <p:spPr bwMode="auto">
          <a:xfrm>
            <a:off x="6858000" y="5105400"/>
            <a:ext cx="0" cy="304800"/>
          </a:xfrm>
          <a:prstGeom prst="line">
            <a:avLst/>
          </a:prstGeom>
          <a:noFill/>
          <a:ln w="28575">
            <a:solidFill>
              <a:schemeClr val="tx1"/>
            </a:solidFill>
            <a:round/>
            <a:headEnd/>
            <a:tailEnd/>
          </a:ln>
        </p:spPr>
        <p:txBody>
          <a:bodyPr>
            <a:spAutoFit/>
          </a:bodyPr>
          <a:lstStyle/>
          <a:p>
            <a:endParaRPr lang="de-DE"/>
          </a:p>
        </p:txBody>
      </p:sp>
      <p:sp>
        <p:nvSpPr>
          <p:cNvPr id="27692" name="Line 50"/>
          <p:cNvSpPr>
            <a:spLocks noChangeShapeType="1"/>
          </p:cNvSpPr>
          <p:nvPr/>
        </p:nvSpPr>
        <p:spPr bwMode="auto">
          <a:xfrm>
            <a:off x="1066800" y="4343400"/>
            <a:ext cx="0" cy="152400"/>
          </a:xfrm>
          <a:prstGeom prst="line">
            <a:avLst/>
          </a:prstGeom>
          <a:noFill/>
          <a:ln w="28575">
            <a:solidFill>
              <a:schemeClr val="tx1"/>
            </a:solidFill>
            <a:round/>
            <a:headEnd/>
            <a:tailEnd/>
          </a:ln>
        </p:spPr>
        <p:txBody>
          <a:bodyPr>
            <a:spAutoFit/>
          </a:bodyPr>
          <a:lstStyle/>
          <a:p>
            <a:endParaRPr lang="de-DE"/>
          </a:p>
        </p:txBody>
      </p:sp>
      <p:sp>
        <p:nvSpPr>
          <p:cNvPr id="27693" name="Line 51"/>
          <p:cNvSpPr>
            <a:spLocks noChangeShapeType="1"/>
          </p:cNvSpPr>
          <p:nvPr/>
        </p:nvSpPr>
        <p:spPr bwMode="auto">
          <a:xfrm>
            <a:off x="1752600" y="5105400"/>
            <a:ext cx="0" cy="381000"/>
          </a:xfrm>
          <a:prstGeom prst="line">
            <a:avLst/>
          </a:prstGeom>
          <a:noFill/>
          <a:ln w="28575">
            <a:solidFill>
              <a:schemeClr val="tx1"/>
            </a:solidFill>
            <a:round/>
            <a:headEnd/>
            <a:tailEnd/>
          </a:ln>
        </p:spPr>
        <p:txBody>
          <a:bodyPr>
            <a:spAutoFit/>
          </a:bodyPr>
          <a:lstStyle/>
          <a:p>
            <a:endParaRPr lang="de-DE"/>
          </a:p>
        </p:txBody>
      </p:sp>
      <p:graphicFrame>
        <p:nvGraphicFramePr>
          <p:cNvPr id="27651" name="Object 52"/>
          <p:cNvGraphicFramePr>
            <a:graphicFrameLocks noChangeAspect="1"/>
          </p:cNvGraphicFramePr>
          <p:nvPr/>
        </p:nvGraphicFramePr>
        <p:xfrm>
          <a:off x="3048000" y="1524000"/>
          <a:ext cx="3276600" cy="2109788"/>
        </p:xfrm>
        <a:graphic>
          <a:graphicData uri="http://schemas.openxmlformats.org/presentationml/2006/ole">
            <p:oleObj spid="_x0000_s27651" name="Paint Shop Pro Image" r:id="rId5" imgW="5209756" imgH="3570732" progId="">
              <p:embed/>
            </p:oleObj>
          </a:graphicData>
        </a:graphic>
      </p:graphicFrame>
      <p:sp>
        <p:nvSpPr>
          <p:cNvPr id="203829" name="Text Box 53"/>
          <p:cNvSpPr txBox="1">
            <a:spLocks noChangeArrowheads="1"/>
          </p:cNvSpPr>
          <p:nvPr/>
        </p:nvSpPr>
        <p:spPr bwMode="auto">
          <a:xfrm>
            <a:off x="3048000" y="1676400"/>
            <a:ext cx="1600200" cy="304800"/>
          </a:xfrm>
          <a:prstGeom prst="rect">
            <a:avLst/>
          </a:prstGeom>
          <a:noFill/>
          <a:ln w="9525">
            <a:noFill/>
            <a:miter lim="800000"/>
            <a:headEnd/>
            <a:tailEnd/>
          </a:ln>
        </p:spPr>
        <p:txBody>
          <a:bodyPr>
            <a:spAutoFit/>
          </a:bodyPr>
          <a:lstStyle/>
          <a:p>
            <a:pPr eaLnBrk="1" hangingPunct="1"/>
            <a:r>
              <a:rPr lang="de-DE"/>
              <a:t>Unternehmen</a:t>
            </a:r>
          </a:p>
        </p:txBody>
      </p:sp>
      <p:sp>
        <p:nvSpPr>
          <p:cNvPr id="203830" name="Text Box 54"/>
          <p:cNvSpPr txBox="1">
            <a:spLocks noChangeArrowheads="1"/>
          </p:cNvSpPr>
          <p:nvPr/>
        </p:nvSpPr>
        <p:spPr bwMode="auto">
          <a:xfrm>
            <a:off x="6477000" y="5410200"/>
            <a:ext cx="1981200" cy="342900"/>
          </a:xfrm>
          <a:prstGeom prst="rect">
            <a:avLst/>
          </a:prstGeom>
          <a:solidFill>
            <a:srgbClr val="FFFF99"/>
          </a:solidFill>
          <a:ln w="9525">
            <a:solidFill>
              <a:schemeClr val="tx1"/>
            </a:solidFill>
            <a:miter lim="800000"/>
            <a:headEnd/>
            <a:tailEnd/>
          </a:ln>
          <a:effectLst>
            <a:outerShdw dist="35921" dir="2700000" algn="ctr" rotWithShape="0">
              <a:srgbClr val="808080"/>
            </a:outerShdw>
          </a:effectLst>
        </p:spPr>
        <p:txBody>
          <a:bodyPr/>
          <a:lstStyle/>
          <a:p>
            <a:pPr algn="ctr">
              <a:spcBef>
                <a:spcPct val="0"/>
              </a:spcBef>
            </a:pPr>
            <a:r>
              <a:rPr lang="de-DE" sz="1600"/>
              <a:t>Erträge</a:t>
            </a:r>
            <a:endParaRPr lang="de-DE" sz="1600" baseline="-25000"/>
          </a:p>
        </p:txBody>
      </p:sp>
      <p:sp>
        <p:nvSpPr>
          <p:cNvPr id="27696" name="Line 55"/>
          <p:cNvSpPr>
            <a:spLocks noChangeShapeType="1"/>
          </p:cNvSpPr>
          <p:nvPr/>
        </p:nvSpPr>
        <p:spPr bwMode="auto">
          <a:xfrm flipH="1" flipV="1">
            <a:off x="2057400" y="4800600"/>
            <a:ext cx="381000" cy="0"/>
          </a:xfrm>
          <a:prstGeom prst="line">
            <a:avLst/>
          </a:prstGeom>
          <a:noFill/>
          <a:ln w="28575">
            <a:solidFill>
              <a:schemeClr val="tx1"/>
            </a:solidFill>
            <a:round/>
            <a:headEnd/>
            <a:tailEnd/>
          </a:ln>
        </p:spPr>
        <p:txBody>
          <a:bodyPr>
            <a:spAutoFit/>
          </a:bodyPr>
          <a:lstStyle/>
          <a:p>
            <a:endParaRPr lang="de-DE"/>
          </a:p>
        </p:txBody>
      </p:sp>
      <p:sp>
        <p:nvSpPr>
          <p:cNvPr id="27697" name="Line 56"/>
          <p:cNvSpPr>
            <a:spLocks noChangeShapeType="1"/>
          </p:cNvSpPr>
          <p:nvPr/>
        </p:nvSpPr>
        <p:spPr bwMode="auto">
          <a:xfrm flipH="1" flipV="1">
            <a:off x="7620000" y="4800600"/>
            <a:ext cx="381000" cy="0"/>
          </a:xfrm>
          <a:prstGeom prst="line">
            <a:avLst/>
          </a:prstGeom>
          <a:noFill/>
          <a:ln w="28575">
            <a:solidFill>
              <a:schemeClr val="tx1"/>
            </a:solidFill>
            <a:round/>
            <a:headEnd/>
            <a:tailEnd/>
          </a:ln>
        </p:spPr>
        <p:txBody>
          <a:bodyPr>
            <a:spAutoFit/>
          </a:bodyPr>
          <a:lstStyle/>
          <a:p>
            <a:endParaRPr lang="de-DE"/>
          </a:p>
        </p:txBody>
      </p:sp>
      <p:sp>
        <p:nvSpPr>
          <p:cNvPr id="27698" name="Text Box 57"/>
          <p:cNvSpPr txBox="1">
            <a:spLocks noChangeArrowheads="1"/>
          </p:cNvSpPr>
          <p:nvPr/>
        </p:nvSpPr>
        <p:spPr bwMode="auto">
          <a:xfrm>
            <a:off x="304800" y="4495800"/>
            <a:ext cx="1752600" cy="649288"/>
          </a:xfrm>
          <a:prstGeom prst="rect">
            <a:avLst/>
          </a:prstGeom>
          <a:solidFill>
            <a:srgbClr val="CCFFCC"/>
          </a:solidFill>
          <a:ln w="9525">
            <a:solidFill>
              <a:schemeClr val="tx1"/>
            </a:solidFill>
            <a:prstDash val="sysDot"/>
            <a:miter lim="800000"/>
            <a:headEnd/>
            <a:tailEnd/>
          </a:ln>
        </p:spPr>
        <p:txBody>
          <a:bodyPr>
            <a:spAutoFit/>
          </a:bodyPr>
          <a:lstStyle/>
          <a:p>
            <a:pPr eaLnBrk="1" hangingPunct="1"/>
            <a:r>
              <a:rPr lang="de-DE" sz="1200"/>
              <a:t>Vorteil: Aufwendungen ohne Auszahlungen</a:t>
            </a:r>
          </a:p>
        </p:txBody>
      </p:sp>
      <p:sp>
        <p:nvSpPr>
          <p:cNvPr id="27699" name="Text Box 58"/>
          <p:cNvSpPr txBox="1">
            <a:spLocks noChangeArrowheads="1"/>
          </p:cNvSpPr>
          <p:nvPr/>
        </p:nvSpPr>
        <p:spPr bwMode="auto">
          <a:xfrm>
            <a:off x="6400800" y="4495800"/>
            <a:ext cx="1295400" cy="649288"/>
          </a:xfrm>
          <a:prstGeom prst="rect">
            <a:avLst/>
          </a:prstGeom>
          <a:solidFill>
            <a:srgbClr val="FFE3F1"/>
          </a:solidFill>
          <a:ln w="9525">
            <a:solidFill>
              <a:schemeClr val="tx1"/>
            </a:solidFill>
            <a:prstDash val="sysDot"/>
            <a:miter lim="800000"/>
            <a:headEnd/>
            <a:tailEnd/>
          </a:ln>
        </p:spPr>
        <p:txBody>
          <a:bodyPr>
            <a:spAutoFit/>
          </a:bodyPr>
          <a:lstStyle/>
          <a:p>
            <a:pPr eaLnBrk="1" hangingPunct="1"/>
            <a:r>
              <a:rPr lang="de-DE" sz="1200"/>
              <a:t>Problem: Erträge ohne Einzahlungen</a:t>
            </a:r>
          </a:p>
        </p:txBody>
      </p:sp>
      <p:sp>
        <p:nvSpPr>
          <p:cNvPr id="27700" name="Textfeld 30"/>
          <p:cNvSpPr txBox="1">
            <a:spLocks noChangeArrowheads="1"/>
          </p:cNvSpPr>
          <p:nvPr/>
        </p:nvSpPr>
        <p:spPr bwMode="auto">
          <a:xfrm>
            <a:off x="0" y="0"/>
            <a:ext cx="2971800" cy="517525"/>
          </a:xfrm>
          <a:prstGeom prst="rect">
            <a:avLst/>
          </a:prstGeom>
          <a:noFill/>
          <a:ln w="9525">
            <a:noFill/>
            <a:miter lim="800000"/>
            <a:headEnd/>
            <a:tailEnd/>
          </a:ln>
        </p:spPr>
        <p:txBody>
          <a:bodyPr>
            <a:spAutoFit/>
          </a:bodyPr>
          <a:lstStyle/>
          <a:p>
            <a:pPr eaLnBrk="1" hangingPunct="1"/>
            <a:r>
              <a:rPr lang="de-DE"/>
              <a:t>Cashflow-Rechnung versus GuV-Rechnung</a:t>
            </a:r>
          </a:p>
        </p:txBody>
      </p:sp>
      <p:sp>
        <p:nvSpPr>
          <p:cNvPr id="27701"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wipe(left)">
                                      <p:cBhvr>
                                        <p:cTn id="7" dur="500"/>
                                        <p:tgtEl>
                                          <p:spTgt spid="2765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3829"/>
                                        </p:tgtEl>
                                        <p:attrNameLst>
                                          <p:attrName>style.visibility</p:attrName>
                                        </p:attrNameLst>
                                      </p:cBhvr>
                                      <p:to>
                                        <p:strVal val="visible"/>
                                      </p:to>
                                    </p:set>
                                    <p:animEffect transition="in" filter="wipe(left)">
                                      <p:cBhvr>
                                        <p:cTn id="11" dur="500"/>
                                        <p:tgtEl>
                                          <p:spTgt spid="20382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7653"/>
                                        </p:tgtEl>
                                        <p:attrNameLst>
                                          <p:attrName>style.visibility</p:attrName>
                                        </p:attrNameLst>
                                      </p:cBhvr>
                                      <p:to>
                                        <p:strVal val="visible"/>
                                      </p:to>
                                    </p:set>
                                    <p:animEffect transition="in" filter="wipe(left)">
                                      <p:cBhvr>
                                        <p:cTn id="15" dur="500"/>
                                        <p:tgtEl>
                                          <p:spTgt spid="2765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659"/>
                                        </p:tgtEl>
                                        <p:attrNameLst>
                                          <p:attrName>style.visibility</p:attrName>
                                        </p:attrNameLst>
                                      </p:cBhvr>
                                      <p:to>
                                        <p:strVal val="visible"/>
                                      </p:to>
                                    </p:set>
                                    <p:animEffect transition="in" filter="wipe(left)">
                                      <p:cBhvr>
                                        <p:cTn id="19" dur="500"/>
                                        <p:tgtEl>
                                          <p:spTgt spid="2765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7654"/>
                                        </p:tgtEl>
                                        <p:attrNameLst>
                                          <p:attrName>style.visibility</p:attrName>
                                        </p:attrNameLst>
                                      </p:cBhvr>
                                      <p:to>
                                        <p:strVal val="visible"/>
                                      </p:to>
                                    </p:set>
                                    <p:animEffect transition="in" filter="wipe(down)">
                                      <p:cBhvr>
                                        <p:cTn id="23" dur="500"/>
                                        <p:tgtEl>
                                          <p:spTgt spid="2765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7655"/>
                                        </p:tgtEl>
                                        <p:attrNameLst>
                                          <p:attrName>style.visibility</p:attrName>
                                        </p:attrNameLst>
                                      </p:cBhvr>
                                      <p:to>
                                        <p:strVal val="visible"/>
                                      </p:to>
                                    </p:set>
                                    <p:animEffect transition="in" filter="wipe(left)">
                                      <p:cBhvr>
                                        <p:cTn id="27" dur="500"/>
                                        <p:tgtEl>
                                          <p:spTgt spid="2765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03788"/>
                                        </p:tgtEl>
                                        <p:attrNameLst>
                                          <p:attrName>style.visibility</p:attrName>
                                        </p:attrNameLst>
                                      </p:cBhvr>
                                      <p:to>
                                        <p:strVal val="visible"/>
                                      </p:to>
                                    </p:set>
                                    <p:animEffect transition="in" filter="wipe(left)">
                                      <p:cBhvr>
                                        <p:cTn id="31" dur="500"/>
                                        <p:tgtEl>
                                          <p:spTgt spid="203788"/>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7657"/>
                                        </p:tgtEl>
                                        <p:attrNameLst>
                                          <p:attrName>style.visibility</p:attrName>
                                        </p:attrNameLst>
                                      </p:cBhvr>
                                      <p:to>
                                        <p:strVal val="visible"/>
                                      </p:to>
                                    </p:set>
                                    <p:animEffect transition="in" filter="wipe(up)">
                                      <p:cBhvr>
                                        <p:cTn id="35" dur="500"/>
                                        <p:tgtEl>
                                          <p:spTgt spid="27657"/>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27658"/>
                                        </p:tgtEl>
                                        <p:attrNameLst>
                                          <p:attrName>style.visibility</p:attrName>
                                        </p:attrNameLst>
                                      </p:cBhvr>
                                      <p:to>
                                        <p:strVal val="visible"/>
                                      </p:to>
                                    </p:set>
                                    <p:animEffect transition="in" filter="wipe(down)">
                                      <p:cBhvr>
                                        <p:cTn id="39" dur="500"/>
                                        <p:tgtEl>
                                          <p:spTgt spid="2765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7656"/>
                                        </p:tgtEl>
                                        <p:attrNameLst>
                                          <p:attrName>style.visibility</p:attrName>
                                        </p:attrNameLst>
                                      </p:cBhvr>
                                      <p:to>
                                        <p:strVal val="visible"/>
                                      </p:to>
                                    </p:set>
                                    <p:animEffect transition="in" filter="wipe(left)">
                                      <p:cBhvr>
                                        <p:cTn id="43" dur="500"/>
                                        <p:tgtEl>
                                          <p:spTgt spid="27656"/>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27660"/>
                                        </p:tgtEl>
                                        <p:attrNameLst>
                                          <p:attrName>style.visibility</p:attrName>
                                        </p:attrNameLst>
                                      </p:cBhvr>
                                      <p:to>
                                        <p:strVal val="visible"/>
                                      </p:to>
                                    </p:set>
                                    <p:animEffect transition="in" filter="wipe(up)">
                                      <p:cBhvr>
                                        <p:cTn id="47" dur="500"/>
                                        <p:tgtEl>
                                          <p:spTgt spid="27660"/>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7652"/>
                                        </p:tgtEl>
                                        <p:attrNameLst>
                                          <p:attrName>style.visibility</p:attrName>
                                        </p:attrNameLst>
                                      </p:cBhvr>
                                      <p:to>
                                        <p:strVal val="visible"/>
                                      </p:to>
                                    </p:set>
                                    <p:animEffect transition="in" filter="wipe(left)">
                                      <p:cBhvr>
                                        <p:cTn id="51" dur="500"/>
                                        <p:tgtEl>
                                          <p:spTgt spid="27652"/>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7661"/>
                                        </p:tgtEl>
                                        <p:attrNameLst>
                                          <p:attrName>style.visibility</p:attrName>
                                        </p:attrNameLst>
                                      </p:cBhvr>
                                      <p:to>
                                        <p:strVal val="visible"/>
                                      </p:to>
                                    </p:set>
                                    <p:animEffect transition="in" filter="wipe(left)">
                                      <p:cBhvr>
                                        <p:cTn id="55" dur="500"/>
                                        <p:tgtEl>
                                          <p:spTgt spid="27661"/>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27678"/>
                                        </p:tgtEl>
                                        <p:attrNameLst>
                                          <p:attrName>style.visibility</p:attrName>
                                        </p:attrNameLst>
                                      </p:cBhvr>
                                      <p:to>
                                        <p:strVal val="visible"/>
                                      </p:to>
                                    </p:set>
                                    <p:animEffect transition="in" filter="wipe(up)">
                                      <p:cBhvr>
                                        <p:cTn id="60" dur="500"/>
                                        <p:tgtEl>
                                          <p:spTgt spid="27678"/>
                                        </p:tgtEl>
                                      </p:cBhvr>
                                    </p:animEffect>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203830"/>
                                        </p:tgtEl>
                                        <p:attrNameLst>
                                          <p:attrName>style.visibility</p:attrName>
                                        </p:attrNameLst>
                                      </p:cBhvr>
                                      <p:to>
                                        <p:strVal val="visible"/>
                                      </p:to>
                                    </p:set>
                                    <p:animEffect transition="in" filter="wipe(left)">
                                      <p:cBhvr>
                                        <p:cTn id="64" dur="500"/>
                                        <p:tgtEl>
                                          <p:spTgt spid="203830"/>
                                        </p:tgtEl>
                                      </p:cBhvr>
                                    </p:animEffect>
                                  </p:childTnLst>
                                </p:cTn>
                              </p:par>
                            </p:childTnLst>
                          </p:cTn>
                        </p:par>
                        <p:par>
                          <p:cTn id="65" fill="hold">
                            <p:stCondLst>
                              <p:cond delay="1000"/>
                            </p:stCondLst>
                            <p:childTnLst>
                              <p:par>
                                <p:cTn id="66" presetID="22" presetClass="entr" presetSubtype="2" fill="hold" grpId="0" nodeType="afterEffect">
                                  <p:stCondLst>
                                    <p:cond delay="0"/>
                                  </p:stCondLst>
                                  <p:childTnLst>
                                    <p:set>
                                      <p:cBhvr>
                                        <p:cTn id="67" dur="1" fill="hold">
                                          <p:stCondLst>
                                            <p:cond delay="0"/>
                                          </p:stCondLst>
                                        </p:cTn>
                                        <p:tgtEl>
                                          <p:spTgt spid="27680"/>
                                        </p:tgtEl>
                                        <p:attrNameLst>
                                          <p:attrName>style.visibility</p:attrName>
                                        </p:attrNameLst>
                                      </p:cBhvr>
                                      <p:to>
                                        <p:strVal val="visible"/>
                                      </p:to>
                                    </p:set>
                                    <p:animEffect transition="in" filter="wipe(right)">
                                      <p:cBhvr>
                                        <p:cTn id="68" dur="500"/>
                                        <p:tgtEl>
                                          <p:spTgt spid="27680"/>
                                        </p:tgtEl>
                                      </p:cBhvr>
                                    </p:animEffect>
                                  </p:childTnLst>
                                </p:cTn>
                              </p:par>
                            </p:childTnLst>
                          </p:cTn>
                        </p:par>
                        <p:par>
                          <p:cTn id="69" fill="hold">
                            <p:stCondLst>
                              <p:cond delay="1500"/>
                            </p:stCondLst>
                            <p:childTnLst>
                              <p:par>
                                <p:cTn id="70" presetID="22" presetClass="entr" presetSubtype="8" fill="hold" grpId="0" nodeType="afterEffect">
                                  <p:stCondLst>
                                    <p:cond delay="0"/>
                                  </p:stCondLst>
                                  <p:childTnLst>
                                    <p:set>
                                      <p:cBhvr>
                                        <p:cTn id="71" dur="1" fill="hold">
                                          <p:stCondLst>
                                            <p:cond delay="0"/>
                                          </p:stCondLst>
                                        </p:cTn>
                                        <p:tgtEl>
                                          <p:spTgt spid="27682"/>
                                        </p:tgtEl>
                                        <p:attrNameLst>
                                          <p:attrName>style.visibility</p:attrName>
                                        </p:attrNameLst>
                                      </p:cBhvr>
                                      <p:to>
                                        <p:strVal val="visible"/>
                                      </p:to>
                                    </p:set>
                                    <p:animEffect transition="in" filter="wipe(left)">
                                      <p:cBhvr>
                                        <p:cTn id="72" dur="500"/>
                                        <p:tgtEl>
                                          <p:spTgt spid="27682"/>
                                        </p:tgtEl>
                                      </p:cBhvr>
                                    </p:animEffect>
                                  </p:childTnLst>
                                </p:cTn>
                              </p:par>
                            </p:childTnLst>
                          </p:cTn>
                        </p:par>
                        <p:par>
                          <p:cTn id="73" fill="hold">
                            <p:stCondLst>
                              <p:cond delay="2000"/>
                            </p:stCondLst>
                            <p:childTnLst>
                              <p:par>
                                <p:cTn id="74" presetID="22" presetClass="entr" presetSubtype="1" fill="hold" grpId="0" nodeType="afterEffect">
                                  <p:stCondLst>
                                    <p:cond delay="0"/>
                                  </p:stCondLst>
                                  <p:childTnLst>
                                    <p:set>
                                      <p:cBhvr>
                                        <p:cTn id="75" dur="1" fill="hold">
                                          <p:stCondLst>
                                            <p:cond delay="0"/>
                                          </p:stCondLst>
                                        </p:cTn>
                                        <p:tgtEl>
                                          <p:spTgt spid="27681"/>
                                        </p:tgtEl>
                                        <p:attrNameLst>
                                          <p:attrName>style.visibility</p:attrName>
                                        </p:attrNameLst>
                                      </p:cBhvr>
                                      <p:to>
                                        <p:strVal val="visible"/>
                                      </p:to>
                                    </p:set>
                                    <p:animEffect transition="in" filter="wipe(up)">
                                      <p:cBhvr>
                                        <p:cTn id="76" dur="500"/>
                                        <p:tgtEl>
                                          <p:spTgt spid="27681"/>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27677"/>
                                        </p:tgtEl>
                                        <p:attrNameLst>
                                          <p:attrName>style.visibility</p:attrName>
                                        </p:attrNameLst>
                                      </p:cBhvr>
                                      <p:to>
                                        <p:strVal val="visible"/>
                                      </p:to>
                                    </p:set>
                                    <p:animEffect transition="in" filter="wipe(up)">
                                      <p:cBhvr>
                                        <p:cTn id="80" dur="500"/>
                                        <p:tgtEl>
                                          <p:spTgt spid="27677"/>
                                        </p:tgtEl>
                                      </p:cBhvr>
                                    </p:animEffect>
                                  </p:childTnLst>
                                </p:cTn>
                              </p:par>
                            </p:childTnLst>
                          </p:cTn>
                        </p:par>
                        <p:par>
                          <p:cTn id="81" fill="hold">
                            <p:stCondLst>
                              <p:cond delay="3000"/>
                            </p:stCondLst>
                            <p:childTnLst>
                              <p:par>
                                <p:cTn id="82" presetID="22" presetClass="entr" presetSubtype="8" fill="hold" grpId="0" nodeType="afterEffect">
                                  <p:stCondLst>
                                    <p:cond delay="0"/>
                                  </p:stCondLst>
                                  <p:childTnLst>
                                    <p:set>
                                      <p:cBhvr>
                                        <p:cTn id="83" dur="1" fill="hold">
                                          <p:stCondLst>
                                            <p:cond delay="0"/>
                                          </p:stCondLst>
                                        </p:cTn>
                                        <p:tgtEl>
                                          <p:spTgt spid="203796"/>
                                        </p:tgtEl>
                                        <p:attrNameLst>
                                          <p:attrName>style.visibility</p:attrName>
                                        </p:attrNameLst>
                                      </p:cBhvr>
                                      <p:to>
                                        <p:strVal val="visible"/>
                                      </p:to>
                                    </p:set>
                                    <p:animEffect transition="in" filter="wipe(left)">
                                      <p:cBhvr>
                                        <p:cTn id="84" dur="500"/>
                                        <p:tgtEl>
                                          <p:spTgt spid="203796"/>
                                        </p:tgtEl>
                                      </p:cBhvr>
                                    </p:animEffect>
                                  </p:childTnLst>
                                </p:cTn>
                              </p:par>
                            </p:childTnLst>
                          </p:cTn>
                        </p:par>
                        <p:par>
                          <p:cTn id="85" fill="hold">
                            <p:stCondLst>
                              <p:cond delay="3500"/>
                            </p:stCondLst>
                            <p:childTnLst>
                              <p:par>
                                <p:cTn id="86" presetID="22" presetClass="entr" presetSubtype="8" fill="hold" grpId="0" nodeType="afterEffect">
                                  <p:stCondLst>
                                    <p:cond delay="0"/>
                                  </p:stCondLst>
                                  <p:childTnLst>
                                    <p:set>
                                      <p:cBhvr>
                                        <p:cTn id="87" dur="1" fill="hold">
                                          <p:stCondLst>
                                            <p:cond delay="0"/>
                                          </p:stCondLst>
                                        </p:cTn>
                                        <p:tgtEl>
                                          <p:spTgt spid="27679"/>
                                        </p:tgtEl>
                                        <p:attrNameLst>
                                          <p:attrName>style.visibility</p:attrName>
                                        </p:attrNameLst>
                                      </p:cBhvr>
                                      <p:to>
                                        <p:strVal val="visible"/>
                                      </p:to>
                                    </p:set>
                                    <p:animEffect transition="in" filter="wipe(left)">
                                      <p:cBhvr>
                                        <p:cTn id="88" dur="500"/>
                                        <p:tgtEl>
                                          <p:spTgt spid="27679"/>
                                        </p:tgtEl>
                                      </p:cBhvr>
                                    </p:animEffect>
                                  </p:childTnLst>
                                </p:cTn>
                              </p:par>
                            </p:childTnLst>
                          </p:cTn>
                        </p:par>
                        <p:par>
                          <p:cTn id="89" fill="hold">
                            <p:stCondLst>
                              <p:cond delay="4000"/>
                            </p:stCondLst>
                            <p:childTnLst>
                              <p:par>
                                <p:cTn id="90" presetID="22" presetClass="entr" presetSubtype="8" fill="hold" grpId="0" nodeType="afterEffect">
                                  <p:stCondLst>
                                    <p:cond delay="0"/>
                                  </p:stCondLst>
                                  <p:childTnLst>
                                    <p:set>
                                      <p:cBhvr>
                                        <p:cTn id="91" dur="1" fill="hold">
                                          <p:stCondLst>
                                            <p:cond delay="0"/>
                                          </p:stCondLst>
                                        </p:cTn>
                                        <p:tgtEl>
                                          <p:spTgt spid="27683"/>
                                        </p:tgtEl>
                                        <p:attrNameLst>
                                          <p:attrName>style.visibility</p:attrName>
                                        </p:attrNameLst>
                                      </p:cBhvr>
                                      <p:to>
                                        <p:strVal val="visible"/>
                                      </p:to>
                                    </p:set>
                                    <p:animEffect transition="in" filter="wipe(left)">
                                      <p:cBhvr>
                                        <p:cTn id="92" dur="500"/>
                                        <p:tgtEl>
                                          <p:spTgt spid="2768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27684"/>
                                        </p:tgtEl>
                                        <p:attrNameLst>
                                          <p:attrName>style.visibility</p:attrName>
                                        </p:attrNameLst>
                                      </p:cBhvr>
                                      <p:to>
                                        <p:strVal val="visible"/>
                                      </p:to>
                                    </p:set>
                                    <p:animEffect transition="in" filter="wipe(up)">
                                      <p:cBhvr>
                                        <p:cTn id="97" dur="500"/>
                                        <p:tgtEl>
                                          <p:spTgt spid="27684"/>
                                        </p:tgtEl>
                                      </p:cBhvr>
                                    </p:animEffect>
                                  </p:childTnLst>
                                </p:cTn>
                              </p:par>
                            </p:childTnLst>
                          </p:cTn>
                        </p:par>
                        <p:par>
                          <p:cTn id="98" fill="hold">
                            <p:stCondLst>
                              <p:cond delay="500"/>
                            </p:stCondLst>
                            <p:childTnLst>
                              <p:par>
                                <p:cTn id="99" presetID="17" presetClass="entr" presetSubtype="10" fill="hold" grpId="0" nodeType="afterEffect">
                                  <p:stCondLst>
                                    <p:cond delay="0"/>
                                  </p:stCondLst>
                                  <p:childTnLst>
                                    <p:set>
                                      <p:cBhvr>
                                        <p:cTn id="100" dur="1" fill="hold">
                                          <p:stCondLst>
                                            <p:cond delay="0"/>
                                          </p:stCondLst>
                                        </p:cTn>
                                        <p:tgtEl>
                                          <p:spTgt spid="27687"/>
                                        </p:tgtEl>
                                        <p:attrNameLst>
                                          <p:attrName>style.visibility</p:attrName>
                                        </p:attrNameLst>
                                      </p:cBhvr>
                                      <p:to>
                                        <p:strVal val="visible"/>
                                      </p:to>
                                    </p:set>
                                    <p:anim calcmode="lin" valueType="num">
                                      <p:cBhvr>
                                        <p:cTn id="101" dur="500" fill="hold"/>
                                        <p:tgtEl>
                                          <p:spTgt spid="27687"/>
                                        </p:tgtEl>
                                        <p:attrNameLst>
                                          <p:attrName>ppt_w</p:attrName>
                                        </p:attrNameLst>
                                      </p:cBhvr>
                                      <p:tavLst>
                                        <p:tav tm="0">
                                          <p:val>
                                            <p:fltVal val="0"/>
                                          </p:val>
                                        </p:tav>
                                        <p:tav tm="100000">
                                          <p:val>
                                            <p:strVal val="#ppt_w"/>
                                          </p:val>
                                        </p:tav>
                                      </p:tavLst>
                                    </p:anim>
                                    <p:anim calcmode="lin" valueType="num">
                                      <p:cBhvr>
                                        <p:cTn id="102" dur="500" fill="hold"/>
                                        <p:tgtEl>
                                          <p:spTgt spid="27687"/>
                                        </p:tgtEl>
                                        <p:attrNameLst>
                                          <p:attrName>ppt_h</p:attrName>
                                        </p:attrNameLst>
                                      </p:cBhvr>
                                      <p:tavLst>
                                        <p:tav tm="0">
                                          <p:val>
                                            <p:strVal val="#ppt_h"/>
                                          </p:val>
                                        </p:tav>
                                        <p:tav tm="100000">
                                          <p:val>
                                            <p:strVal val="#ppt_h"/>
                                          </p:val>
                                        </p:tav>
                                      </p:tavLst>
                                    </p:anim>
                                  </p:childTnLst>
                                </p:cTn>
                              </p:par>
                            </p:childTnLst>
                          </p:cTn>
                        </p:par>
                        <p:par>
                          <p:cTn id="103" fill="hold">
                            <p:stCondLst>
                              <p:cond delay="1000"/>
                            </p:stCondLst>
                            <p:childTnLst>
                              <p:par>
                                <p:cTn id="104" presetID="22" presetClass="entr" presetSubtype="1" fill="hold" grpId="0" nodeType="afterEffect">
                                  <p:stCondLst>
                                    <p:cond delay="0"/>
                                  </p:stCondLst>
                                  <p:childTnLst>
                                    <p:set>
                                      <p:cBhvr>
                                        <p:cTn id="105" dur="1" fill="hold">
                                          <p:stCondLst>
                                            <p:cond delay="0"/>
                                          </p:stCondLst>
                                        </p:cTn>
                                        <p:tgtEl>
                                          <p:spTgt spid="27686"/>
                                        </p:tgtEl>
                                        <p:attrNameLst>
                                          <p:attrName>style.visibility</p:attrName>
                                        </p:attrNameLst>
                                      </p:cBhvr>
                                      <p:to>
                                        <p:strVal val="visible"/>
                                      </p:to>
                                    </p:set>
                                    <p:animEffect transition="in" filter="wipe(up)">
                                      <p:cBhvr>
                                        <p:cTn id="106" dur="500"/>
                                        <p:tgtEl>
                                          <p:spTgt spid="27686"/>
                                        </p:tgtEl>
                                      </p:cBhvr>
                                    </p:animEffect>
                                  </p:childTnLst>
                                </p:cTn>
                              </p:par>
                            </p:childTnLst>
                          </p:cTn>
                        </p:par>
                        <p:par>
                          <p:cTn id="107" fill="hold">
                            <p:stCondLst>
                              <p:cond delay="1500"/>
                            </p:stCondLst>
                            <p:childTnLst>
                              <p:par>
                                <p:cTn id="108" presetID="22" presetClass="entr" presetSubtype="8" fill="hold" grpId="0" nodeType="afterEffect">
                                  <p:stCondLst>
                                    <p:cond delay="0"/>
                                  </p:stCondLst>
                                  <p:childTnLst>
                                    <p:set>
                                      <p:cBhvr>
                                        <p:cTn id="109" dur="1" fill="hold">
                                          <p:stCondLst>
                                            <p:cond delay="0"/>
                                          </p:stCondLst>
                                        </p:cTn>
                                        <p:tgtEl>
                                          <p:spTgt spid="27689"/>
                                        </p:tgtEl>
                                        <p:attrNameLst>
                                          <p:attrName>style.visibility</p:attrName>
                                        </p:attrNameLst>
                                      </p:cBhvr>
                                      <p:to>
                                        <p:strVal val="visible"/>
                                      </p:to>
                                    </p:set>
                                    <p:animEffect transition="in" filter="wipe(left)">
                                      <p:cBhvr>
                                        <p:cTn id="110" dur="500"/>
                                        <p:tgtEl>
                                          <p:spTgt spid="27689"/>
                                        </p:tgtEl>
                                      </p:cBhvr>
                                    </p:animEffect>
                                  </p:childTnLst>
                                </p:cTn>
                              </p:par>
                            </p:childTnLst>
                          </p:cTn>
                        </p:par>
                        <p:par>
                          <p:cTn id="111" fill="hold">
                            <p:stCondLst>
                              <p:cond delay="2000"/>
                            </p:stCondLst>
                            <p:childTnLst>
                              <p:par>
                                <p:cTn id="112" presetID="22" presetClass="entr" presetSubtype="1" fill="hold" grpId="0" nodeType="afterEffect">
                                  <p:stCondLst>
                                    <p:cond delay="0"/>
                                  </p:stCondLst>
                                  <p:childTnLst>
                                    <p:set>
                                      <p:cBhvr>
                                        <p:cTn id="113" dur="1" fill="hold">
                                          <p:stCondLst>
                                            <p:cond delay="0"/>
                                          </p:stCondLst>
                                        </p:cTn>
                                        <p:tgtEl>
                                          <p:spTgt spid="27685"/>
                                        </p:tgtEl>
                                        <p:attrNameLst>
                                          <p:attrName>style.visibility</p:attrName>
                                        </p:attrNameLst>
                                      </p:cBhvr>
                                      <p:to>
                                        <p:strVal val="visible"/>
                                      </p:to>
                                    </p:set>
                                    <p:animEffect transition="in" filter="wipe(up)">
                                      <p:cBhvr>
                                        <p:cTn id="114" dur="500"/>
                                        <p:tgtEl>
                                          <p:spTgt spid="27685"/>
                                        </p:tgtEl>
                                      </p:cBhvr>
                                    </p:animEffect>
                                  </p:childTnLst>
                                </p:cTn>
                              </p:par>
                            </p:childTnLst>
                          </p:cTn>
                        </p:par>
                        <p:par>
                          <p:cTn id="115" fill="hold">
                            <p:stCondLst>
                              <p:cond delay="2500"/>
                            </p:stCondLst>
                            <p:childTnLst>
                              <p:par>
                                <p:cTn id="116" presetID="22" presetClass="entr" presetSubtype="8" fill="hold" grpId="0" nodeType="afterEffect">
                                  <p:stCondLst>
                                    <p:cond delay="0"/>
                                  </p:stCondLst>
                                  <p:childTnLst>
                                    <p:set>
                                      <p:cBhvr>
                                        <p:cTn id="117" dur="1" fill="hold">
                                          <p:stCondLst>
                                            <p:cond delay="0"/>
                                          </p:stCondLst>
                                        </p:cTn>
                                        <p:tgtEl>
                                          <p:spTgt spid="27688"/>
                                        </p:tgtEl>
                                        <p:attrNameLst>
                                          <p:attrName>style.visibility</p:attrName>
                                        </p:attrNameLst>
                                      </p:cBhvr>
                                      <p:to>
                                        <p:strVal val="visible"/>
                                      </p:to>
                                    </p:set>
                                    <p:animEffect transition="in" filter="wipe(left)">
                                      <p:cBhvr>
                                        <p:cTn id="118" dur="500"/>
                                        <p:tgtEl>
                                          <p:spTgt spid="27688"/>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1" fill="hold" nodeType="clickEffect">
                                  <p:stCondLst>
                                    <p:cond delay="0"/>
                                  </p:stCondLst>
                                  <p:childTnLst>
                                    <p:set>
                                      <p:cBhvr>
                                        <p:cTn id="122" dur="1" fill="hold">
                                          <p:stCondLst>
                                            <p:cond delay="0"/>
                                          </p:stCondLst>
                                        </p:cTn>
                                        <p:tgtEl>
                                          <p:spTgt spid="27650"/>
                                        </p:tgtEl>
                                        <p:attrNameLst>
                                          <p:attrName>style.visibility</p:attrName>
                                        </p:attrNameLst>
                                      </p:cBhvr>
                                      <p:to>
                                        <p:strVal val="visible"/>
                                      </p:to>
                                    </p:set>
                                    <p:animEffect transition="in" filter="wipe(up)">
                                      <p:cBhvr>
                                        <p:cTn id="123" dur="500"/>
                                        <p:tgtEl>
                                          <p:spTgt spid="27650"/>
                                        </p:tgtEl>
                                      </p:cBhvr>
                                    </p:animEffect>
                                  </p:childTnLst>
                                </p:cTn>
                              </p:par>
                            </p:childTnLst>
                          </p:cTn>
                        </p:par>
                        <p:par>
                          <p:cTn id="124" fill="hold">
                            <p:stCondLst>
                              <p:cond delay="500"/>
                            </p:stCondLst>
                            <p:childTnLst>
                              <p:par>
                                <p:cTn id="125" presetID="22" presetClass="entr" presetSubtype="8" fill="hold" grpId="0" nodeType="afterEffect">
                                  <p:stCondLst>
                                    <p:cond delay="0"/>
                                  </p:stCondLst>
                                  <p:childTnLst>
                                    <p:set>
                                      <p:cBhvr>
                                        <p:cTn id="126" dur="1" fill="hold">
                                          <p:stCondLst>
                                            <p:cond delay="0"/>
                                          </p:stCondLst>
                                        </p:cTn>
                                        <p:tgtEl>
                                          <p:spTgt spid="27676"/>
                                        </p:tgtEl>
                                        <p:attrNameLst>
                                          <p:attrName>style.visibility</p:attrName>
                                        </p:attrNameLst>
                                      </p:cBhvr>
                                      <p:to>
                                        <p:strVal val="visible"/>
                                      </p:to>
                                    </p:set>
                                    <p:animEffect transition="in" filter="wipe(left)">
                                      <p:cBhvr>
                                        <p:cTn id="127" dur="500"/>
                                        <p:tgtEl>
                                          <p:spTgt spid="27676"/>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2" fill="hold" grpId="0" nodeType="clickEffect">
                                  <p:stCondLst>
                                    <p:cond delay="0"/>
                                  </p:stCondLst>
                                  <p:childTnLst>
                                    <p:set>
                                      <p:cBhvr>
                                        <p:cTn id="131" dur="1" fill="hold">
                                          <p:stCondLst>
                                            <p:cond delay="0"/>
                                          </p:stCondLst>
                                        </p:cTn>
                                        <p:tgtEl>
                                          <p:spTgt spid="27665"/>
                                        </p:tgtEl>
                                        <p:attrNameLst>
                                          <p:attrName>style.visibility</p:attrName>
                                        </p:attrNameLst>
                                      </p:cBhvr>
                                      <p:to>
                                        <p:strVal val="visible"/>
                                      </p:to>
                                    </p:set>
                                    <p:animEffect transition="in" filter="wipe(right)">
                                      <p:cBhvr>
                                        <p:cTn id="132" dur="500"/>
                                        <p:tgtEl>
                                          <p:spTgt spid="27665"/>
                                        </p:tgtEl>
                                      </p:cBhvr>
                                    </p:animEffect>
                                  </p:childTnLst>
                                </p:cTn>
                              </p:par>
                            </p:childTnLst>
                          </p:cTn>
                        </p:par>
                        <p:par>
                          <p:cTn id="133" fill="hold">
                            <p:stCondLst>
                              <p:cond delay="500"/>
                            </p:stCondLst>
                            <p:childTnLst>
                              <p:par>
                                <p:cTn id="134" presetID="22" presetClass="entr" presetSubtype="1" fill="hold" grpId="0" nodeType="afterEffect">
                                  <p:stCondLst>
                                    <p:cond delay="0"/>
                                  </p:stCondLst>
                                  <p:childTnLst>
                                    <p:set>
                                      <p:cBhvr>
                                        <p:cTn id="135" dur="1" fill="hold">
                                          <p:stCondLst>
                                            <p:cond delay="0"/>
                                          </p:stCondLst>
                                        </p:cTn>
                                        <p:tgtEl>
                                          <p:spTgt spid="27663"/>
                                        </p:tgtEl>
                                        <p:attrNameLst>
                                          <p:attrName>style.visibility</p:attrName>
                                        </p:attrNameLst>
                                      </p:cBhvr>
                                      <p:to>
                                        <p:strVal val="visible"/>
                                      </p:to>
                                    </p:set>
                                    <p:animEffect transition="in" filter="wipe(up)">
                                      <p:cBhvr>
                                        <p:cTn id="136" dur="500"/>
                                        <p:tgtEl>
                                          <p:spTgt spid="27663"/>
                                        </p:tgtEl>
                                      </p:cBhvr>
                                    </p:animEffect>
                                  </p:childTnLst>
                                </p:cTn>
                              </p:par>
                            </p:childTnLst>
                          </p:cTn>
                        </p:par>
                        <p:par>
                          <p:cTn id="137" fill="hold">
                            <p:stCondLst>
                              <p:cond delay="1000"/>
                            </p:stCondLst>
                            <p:childTnLst>
                              <p:par>
                                <p:cTn id="138" presetID="22" presetClass="entr" presetSubtype="4" fill="hold" grpId="0" nodeType="afterEffect">
                                  <p:stCondLst>
                                    <p:cond delay="0"/>
                                  </p:stCondLst>
                                  <p:childTnLst>
                                    <p:set>
                                      <p:cBhvr>
                                        <p:cTn id="139" dur="1" fill="hold">
                                          <p:stCondLst>
                                            <p:cond delay="0"/>
                                          </p:stCondLst>
                                        </p:cTn>
                                        <p:tgtEl>
                                          <p:spTgt spid="27664"/>
                                        </p:tgtEl>
                                        <p:attrNameLst>
                                          <p:attrName>style.visibility</p:attrName>
                                        </p:attrNameLst>
                                      </p:cBhvr>
                                      <p:to>
                                        <p:strVal val="visible"/>
                                      </p:to>
                                    </p:set>
                                    <p:animEffect transition="in" filter="wipe(down)">
                                      <p:cBhvr>
                                        <p:cTn id="140" dur="500"/>
                                        <p:tgtEl>
                                          <p:spTgt spid="27664"/>
                                        </p:tgtEl>
                                      </p:cBhvr>
                                    </p:animEffect>
                                  </p:childTnLst>
                                </p:cTn>
                              </p:par>
                            </p:childTnLst>
                          </p:cTn>
                        </p:par>
                        <p:par>
                          <p:cTn id="141" fill="hold">
                            <p:stCondLst>
                              <p:cond delay="1500"/>
                            </p:stCondLst>
                            <p:childTnLst>
                              <p:par>
                                <p:cTn id="142" presetID="22" presetClass="entr" presetSubtype="1" fill="hold" grpId="0" nodeType="afterEffect">
                                  <p:stCondLst>
                                    <p:cond delay="0"/>
                                  </p:stCondLst>
                                  <p:childTnLst>
                                    <p:set>
                                      <p:cBhvr>
                                        <p:cTn id="143" dur="1" fill="hold">
                                          <p:stCondLst>
                                            <p:cond delay="0"/>
                                          </p:stCondLst>
                                        </p:cTn>
                                        <p:tgtEl>
                                          <p:spTgt spid="27671"/>
                                        </p:tgtEl>
                                        <p:attrNameLst>
                                          <p:attrName>style.visibility</p:attrName>
                                        </p:attrNameLst>
                                      </p:cBhvr>
                                      <p:to>
                                        <p:strVal val="visible"/>
                                      </p:to>
                                    </p:set>
                                    <p:animEffect transition="in" filter="wipe(up)">
                                      <p:cBhvr>
                                        <p:cTn id="144" dur="500"/>
                                        <p:tgtEl>
                                          <p:spTgt spid="27671"/>
                                        </p:tgtEl>
                                      </p:cBhvr>
                                    </p:animEffect>
                                  </p:childTnLst>
                                </p:cTn>
                              </p:par>
                            </p:childTnLst>
                          </p:cTn>
                        </p:par>
                        <p:par>
                          <p:cTn id="145" fill="hold">
                            <p:stCondLst>
                              <p:cond delay="2000"/>
                            </p:stCondLst>
                            <p:childTnLst>
                              <p:par>
                                <p:cTn id="146" presetID="22" presetClass="entr" presetSubtype="2" fill="hold" grpId="0" nodeType="afterEffect">
                                  <p:stCondLst>
                                    <p:cond delay="0"/>
                                  </p:stCondLst>
                                  <p:childTnLst>
                                    <p:set>
                                      <p:cBhvr>
                                        <p:cTn id="147" dur="1" fill="hold">
                                          <p:stCondLst>
                                            <p:cond delay="0"/>
                                          </p:stCondLst>
                                        </p:cTn>
                                        <p:tgtEl>
                                          <p:spTgt spid="27675"/>
                                        </p:tgtEl>
                                        <p:attrNameLst>
                                          <p:attrName>style.visibility</p:attrName>
                                        </p:attrNameLst>
                                      </p:cBhvr>
                                      <p:to>
                                        <p:strVal val="visible"/>
                                      </p:to>
                                    </p:set>
                                    <p:animEffect transition="in" filter="wipe(right)">
                                      <p:cBhvr>
                                        <p:cTn id="148" dur="500"/>
                                        <p:tgtEl>
                                          <p:spTgt spid="27675"/>
                                        </p:tgtEl>
                                      </p:cBhvr>
                                    </p:animEffect>
                                  </p:childTnLst>
                                </p:cTn>
                              </p:par>
                            </p:childTnLst>
                          </p:cTn>
                        </p:par>
                        <p:par>
                          <p:cTn id="149" fill="hold">
                            <p:stCondLst>
                              <p:cond delay="2500"/>
                            </p:stCondLst>
                            <p:childTnLst>
                              <p:par>
                                <p:cTn id="150" presetID="22" presetClass="entr" presetSubtype="8" fill="hold" grpId="0" nodeType="afterEffect">
                                  <p:stCondLst>
                                    <p:cond delay="0"/>
                                  </p:stCondLst>
                                  <p:childTnLst>
                                    <p:set>
                                      <p:cBhvr>
                                        <p:cTn id="151" dur="1" fill="hold">
                                          <p:stCondLst>
                                            <p:cond delay="0"/>
                                          </p:stCondLst>
                                        </p:cTn>
                                        <p:tgtEl>
                                          <p:spTgt spid="203795"/>
                                        </p:tgtEl>
                                        <p:attrNameLst>
                                          <p:attrName>style.visibility</p:attrName>
                                        </p:attrNameLst>
                                      </p:cBhvr>
                                      <p:to>
                                        <p:strVal val="visible"/>
                                      </p:to>
                                    </p:set>
                                    <p:animEffect transition="in" filter="wipe(left)">
                                      <p:cBhvr>
                                        <p:cTn id="152" dur="500"/>
                                        <p:tgtEl>
                                          <p:spTgt spid="203795"/>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1" fill="hold" grpId="0" nodeType="clickEffect">
                                  <p:stCondLst>
                                    <p:cond delay="0"/>
                                  </p:stCondLst>
                                  <p:childTnLst>
                                    <p:set>
                                      <p:cBhvr>
                                        <p:cTn id="156" dur="1" fill="hold">
                                          <p:stCondLst>
                                            <p:cond delay="0"/>
                                          </p:stCondLst>
                                        </p:cTn>
                                        <p:tgtEl>
                                          <p:spTgt spid="27666"/>
                                        </p:tgtEl>
                                        <p:attrNameLst>
                                          <p:attrName>style.visibility</p:attrName>
                                        </p:attrNameLst>
                                      </p:cBhvr>
                                      <p:to>
                                        <p:strVal val="visible"/>
                                      </p:to>
                                    </p:set>
                                    <p:animEffect transition="in" filter="wipe(up)">
                                      <p:cBhvr>
                                        <p:cTn id="157" dur="500"/>
                                        <p:tgtEl>
                                          <p:spTgt spid="27666"/>
                                        </p:tgtEl>
                                      </p:cBhvr>
                                    </p:animEffect>
                                  </p:childTnLst>
                                </p:cTn>
                              </p:par>
                            </p:childTnLst>
                          </p:cTn>
                        </p:par>
                        <p:par>
                          <p:cTn id="158" fill="hold">
                            <p:stCondLst>
                              <p:cond delay="500"/>
                            </p:stCondLst>
                            <p:childTnLst>
                              <p:par>
                                <p:cTn id="159" presetID="22" presetClass="entr" presetSubtype="2" fill="hold" grpId="0" nodeType="afterEffect">
                                  <p:stCondLst>
                                    <p:cond delay="0"/>
                                  </p:stCondLst>
                                  <p:childTnLst>
                                    <p:set>
                                      <p:cBhvr>
                                        <p:cTn id="160" dur="1" fill="hold">
                                          <p:stCondLst>
                                            <p:cond delay="0"/>
                                          </p:stCondLst>
                                        </p:cTn>
                                        <p:tgtEl>
                                          <p:spTgt spid="27668"/>
                                        </p:tgtEl>
                                        <p:attrNameLst>
                                          <p:attrName>style.visibility</p:attrName>
                                        </p:attrNameLst>
                                      </p:cBhvr>
                                      <p:to>
                                        <p:strVal val="visible"/>
                                      </p:to>
                                    </p:set>
                                    <p:animEffect transition="in" filter="wipe(right)">
                                      <p:cBhvr>
                                        <p:cTn id="161" dur="500"/>
                                        <p:tgtEl>
                                          <p:spTgt spid="27668"/>
                                        </p:tgtEl>
                                      </p:cBhvr>
                                    </p:animEffect>
                                  </p:childTnLst>
                                </p:cTn>
                              </p:par>
                            </p:childTnLst>
                          </p:cTn>
                        </p:par>
                        <p:par>
                          <p:cTn id="162" fill="hold">
                            <p:stCondLst>
                              <p:cond delay="1000"/>
                            </p:stCondLst>
                            <p:childTnLst>
                              <p:par>
                                <p:cTn id="163" presetID="22" presetClass="entr" presetSubtype="4" fill="hold" grpId="0" nodeType="afterEffect">
                                  <p:stCondLst>
                                    <p:cond delay="0"/>
                                  </p:stCondLst>
                                  <p:childTnLst>
                                    <p:set>
                                      <p:cBhvr>
                                        <p:cTn id="164" dur="1" fill="hold">
                                          <p:stCondLst>
                                            <p:cond delay="0"/>
                                          </p:stCondLst>
                                        </p:cTn>
                                        <p:tgtEl>
                                          <p:spTgt spid="27667"/>
                                        </p:tgtEl>
                                        <p:attrNameLst>
                                          <p:attrName>style.visibility</p:attrName>
                                        </p:attrNameLst>
                                      </p:cBhvr>
                                      <p:to>
                                        <p:strVal val="visible"/>
                                      </p:to>
                                    </p:set>
                                    <p:animEffect transition="in" filter="wipe(down)">
                                      <p:cBhvr>
                                        <p:cTn id="165" dur="500"/>
                                        <p:tgtEl>
                                          <p:spTgt spid="27667"/>
                                        </p:tgtEl>
                                      </p:cBhvr>
                                    </p:animEffect>
                                  </p:childTnLst>
                                </p:cTn>
                              </p:par>
                            </p:childTnLst>
                          </p:cTn>
                        </p:par>
                        <p:par>
                          <p:cTn id="166" fill="hold">
                            <p:stCondLst>
                              <p:cond delay="1500"/>
                            </p:stCondLst>
                            <p:childTnLst>
                              <p:par>
                                <p:cTn id="167" presetID="22" presetClass="entr" presetSubtype="1" fill="hold" grpId="0" nodeType="afterEffect">
                                  <p:stCondLst>
                                    <p:cond delay="0"/>
                                  </p:stCondLst>
                                  <p:childTnLst>
                                    <p:set>
                                      <p:cBhvr>
                                        <p:cTn id="168" dur="1" fill="hold">
                                          <p:stCondLst>
                                            <p:cond delay="0"/>
                                          </p:stCondLst>
                                        </p:cTn>
                                        <p:tgtEl>
                                          <p:spTgt spid="27673"/>
                                        </p:tgtEl>
                                        <p:attrNameLst>
                                          <p:attrName>style.visibility</p:attrName>
                                        </p:attrNameLst>
                                      </p:cBhvr>
                                      <p:to>
                                        <p:strVal val="visible"/>
                                      </p:to>
                                    </p:set>
                                    <p:animEffect transition="in" filter="wipe(up)">
                                      <p:cBhvr>
                                        <p:cTn id="169" dur="500"/>
                                        <p:tgtEl>
                                          <p:spTgt spid="27673"/>
                                        </p:tgtEl>
                                      </p:cBhvr>
                                    </p:animEffect>
                                  </p:childTnLst>
                                </p:cTn>
                              </p:par>
                            </p:childTnLst>
                          </p:cTn>
                        </p:par>
                        <p:par>
                          <p:cTn id="170" fill="hold">
                            <p:stCondLst>
                              <p:cond delay="2000"/>
                            </p:stCondLst>
                            <p:childTnLst>
                              <p:par>
                                <p:cTn id="171" presetID="22" presetClass="entr" presetSubtype="8" fill="hold" grpId="0" nodeType="afterEffect">
                                  <p:stCondLst>
                                    <p:cond delay="0"/>
                                  </p:stCondLst>
                                  <p:childTnLst>
                                    <p:set>
                                      <p:cBhvr>
                                        <p:cTn id="172" dur="1" fill="hold">
                                          <p:stCondLst>
                                            <p:cond delay="0"/>
                                          </p:stCondLst>
                                        </p:cTn>
                                        <p:tgtEl>
                                          <p:spTgt spid="203798"/>
                                        </p:tgtEl>
                                        <p:attrNameLst>
                                          <p:attrName>style.visibility</p:attrName>
                                        </p:attrNameLst>
                                      </p:cBhvr>
                                      <p:to>
                                        <p:strVal val="visible"/>
                                      </p:to>
                                    </p:set>
                                    <p:animEffect transition="in" filter="wipe(left)">
                                      <p:cBhvr>
                                        <p:cTn id="173" dur="500"/>
                                        <p:tgtEl>
                                          <p:spTgt spid="203798"/>
                                        </p:tgtEl>
                                      </p:cBhvr>
                                    </p:animEffect>
                                  </p:childTnLst>
                                </p:cTn>
                              </p:par>
                            </p:childTnLst>
                          </p:cTn>
                        </p:par>
                        <p:par>
                          <p:cTn id="174" fill="hold">
                            <p:stCondLst>
                              <p:cond delay="2500"/>
                            </p:stCondLst>
                            <p:childTnLst>
                              <p:par>
                                <p:cTn id="175" presetID="22" presetClass="entr" presetSubtype="2" fill="hold" grpId="0" nodeType="afterEffect">
                                  <p:stCondLst>
                                    <p:cond delay="0"/>
                                  </p:stCondLst>
                                  <p:childTnLst>
                                    <p:set>
                                      <p:cBhvr>
                                        <p:cTn id="176" dur="1" fill="hold">
                                          <p:stCondLst>
                                            <p:cond delay="0"/>
                                          </p:stCondLst>
                                        </p:cTn>
                                        <p:tgtEl>
                                          <p:spTgt spid="27674"/>
                                        </p:tgtEl>
                                        <p:attrNameLst>
                                          <p:attrName>style.visibility</p:attrName>
                                        </p:attrNameLst>
                                      </p:cBhvr>
                                      <p:to>
                                        <p:strVal val="visible"/>
                                      </p:to>
                                    </p:set>
                                    <p:animEffect transition="in" filter="wipe(right)">
                                      <p:cBhvr>
                                        <p:cTn id="177" dur="500"/>
                                        <p:tgtEl>
                                          <p:spTgt spid="27674"/>
                                        </p:tgtEl>
                                      </p:cBhvr>
                                    </p:animEffect>
                                  </p:childTnLst>
                                </p:cTn>
                              </p:par>
                            </p:childTnLst>
                          </p:cTn>
                        </p:par>
                      </p:childTnLst>
                    </p:cTn>
                  </p:par>
                  <p:par>
                    <p:cTn id="178" fill="hold">
                      <p:stCondLst>
                        <p:cond delay="indefinite"/>
                      </p:stCondLst>
                      <p:childTnLst>
                        <p:par>
                          <p:cTn id="179" fill="hold">
                            <p:stCondLst>
                              <p:cond delay="0"/>
                            </p:stCondLst>
                            <p:childTnLst>
                              <p:par>
                                <p:cTn id="180" presetID="22" presetClass="entr" presetSubtype="1" fill="hold" grpId="0" nodeType="clickEffect">
                                  <p:stCondLst>
                                    <p:cond delay="0"/>
                                  </p:stCondLst>
                                  <p:childTnLst>
                                    <p:set>
                                      <p:cBhvr>
                                        <p:cTn id="181" dur="1" fill="hold">
                                          <p:stCondLst>
                                            <p:cond delay="0"/>
                                          </p:stCondLst>
                                        </p:cTn>
                                        <p:tgtEl>
                                          <p:spTgt spid="27692"/>
                                        </p:tgtEl>
                                        <p:attrNameLst>
                                          <p:attrName>style.visibility</p:attrName>
                                        </p:attrNameLst>
                                      </p:cBhvr>
                                      <p:to>
                                        <p:strVal val="visible"/>
                                      </p:to>
                                    </p:set>
                                    <p:animEffect transition="in" filter="wipe(up)">
                                      <p:cBhvr>
                                        <p:cTn id="182" dur="500"/>
                                        <p:tgtEl>
                                          <p:spTgt spid="27692"/>
                                        </p:tgtEl>
                                      </p:cBhvr>
                                    </p:animEffect>
                                  </p:childTnLst>
                                </p:cTn>
                              </p:par>
                            </p:childTnLst>
                          </p:cTn>
                        </p:par>
                        <p:par>
                          <p:cTn id="183" fill="hold">
                            <p:stCondLst>
                              <p:cond delay="500"/>
                            </p:stCondLst>
                            <p:childTnLst>
                              <p:par>
                                <p:cTn id="184" presetID="22" presetClass="entr" presetSubtype="2" fill="hold" grpId="0" nodeType="afterEffect">
                                  <p:stCondLst>
                                    <p:cond delay="0"/>
                                  </p:stCondLst>
                                  <p:childTnLst>
                                    <p:set>
                                      <p:cBhvr>
                                        <p:cTn id="185" dur="1" fill="hold">
                                          <p:stCondLst>
                                            <p:cond delay="0"/>
                                          </p:stCondLst>
                                        </p:cTn>
                                        <p:tgtEl>
                                          <p:spTgt spid="27696"/>
                                        </p:tgtEl>
                                        <p:attrNameLst>
                                          <p:attrName>style.visibility</p:attrName>
                                        </p:attrNameLst>
                                      </p:cBhvr>
                                      <p:to>
                                        <p:strVal val="visible"/>
                                      </p:to>
                                    </p:set>
                                    <p:animEffect transition="in" filter="wipe(right)">
                                      <p:cBhvr>
                                        <p:cTn id="186" dur="500"/>
                                        <p:tgtEl>
                                          <p:spTgt spid="27696"/>
                                        </p:tgtEl>
                                      </p:cBhvr>
                                    </p:animEffect>
                                  </p:childTnLst>
                                </p:cTn>
                              </p:par>
                            </p:childTnLst>
                          </p:cTn>
                        </p:par>
                        <p:par>
                          <p:cTn id="187" fill="hold">
                            <p:stCondLst>
                              <p:cond delay="1000"/>
                            </p:stCondLst>
                            <p:childTnLst>
                              <p:par>
                                <p:cTn id="188" presetID="22" presetClass="entr" presetSubtype="8" fill="hold" grpId="0" nodeType="afterEffect">
                                  <p:stCondLst>
                                    <p:cond delay="0"/>
                                  </p:stCondLst>
                                  <p:childTnLst>
                                    <p:set>
                                      <p:cBhvr>
                                        <p:cTn id="189" dur="1" fill="hold">
                                          <p:stCondLst>
                                            <p:cond delay="0"/>
                                          </p:stCondLst>
                                        </p:cTn>
                                        <p:tgtEl>
                                          <p:spTgt spid="27698"/>
                                        </p:tgtEl>
                                        <p:attrNameLst>
                                          <p:attrName>style.visibility</p:attrName>
                                        </p:attrNameLst>
                                      </p:cBhvr>
                                      <p:to>
                                        <p:strVal val="visible"/>
                                      </p:to>
                                    </p:set>
                                    <p:animEffect transition="in" filter="wipe(left)">
                                      <p:cBhvr>
                                        <p:cTn id="190" dur="500"/>
                                        <p:tgtEl>
                                          <p:spTgt spid="27698"/>
                                        </p:tgtEl>
                                      </p:cBhvr>
                                    </p:animEffect>
                                  </p:childTnLst>
                                </p:cTn>
                              </p:par>
                            </p:childTnLst>
                          </p:cTn>
                        </p:par>
                        <p:par>
                          <p:cTn id="191" fill="hold">
                            <p:stCondLst>
                              <p:cond delay="1500"/>
                            </p:stCondLst>
                            <p:childTnLst>
                              <p:par>
                                <p:cTn id="192" presetID="22" presetClass="entr" presetSubtype="1" fill="hold" grpId="0" nodeType="afterEffect">
                                  <p:stCondLst>
                                    <p:cond delay="0"/>
                                  </p:stCondLst>
                                  <p:childTnLst>
                                    <p:set>
                                      <p:cBhvr>
                                        <p:cTn id="193" dur="1" fill="hold">
                                          <p:stCondLst>
                                            <p:cond delay="0"/>
                                          </p:stCondLst>
                                        </p:cTn>
                                        <p:tgtEl>
                                          <p:spTgt spid="27693"/>
                                        </p:tgtEl>
                                        <p:attrNameLst>
                                          <p:attrName>style.visibility</p:attrName>
                                        </p:attrNameLst>
                                      </p:cBhvr>
                                      <p:to>
                                        <p:strVal val="visible"/>
                                      </p:to>
                                    </p:set>
                                    <p:animEffect transition="in" filter="wipe(up)">
                                      <p:cBhvr>
                                        <p:cTn id="194" dur="500"/>
                                        <p:tgtEl>
                                          <p:spTgt spid="27693"/>
                                        </p:tgtEl>
                                      </p:cBhvr>
                                    </p:animEffect>
                                  </p:childTnLst>
                                </p:cTn>
                              </p:par>
                            </p:childTnLst>
                          </p:cTn>
                        </p:par>
                      </p:childTnLst>
                    </p:cTn>
                  </p:par>
                  <p:par>
                    <p:cTn id="195" fill="hold">
                      <p:stCondLst>
                        <p:cond delay="indefinite"/>
                      </p:stCondLst>
                      <p:childTnLst>
                        <p:par>
                          <p:cTn id="196" fill="hold">
                            <p:stCondLst>
                              <p:cond delay="0"/>
                            </p:stCondLst>
                            <p:childTnLst>
                              <p:par>
                                <p:cTn id="197" presetID="22" presetClass="entr" presetSubtype="2" fill="hold" grpId="0" nodeType="clickEffect">
                                  <p:stCondLst>
                                    <p:cond delay="0"/>
                                  </p:stCondLst>
                                  <p:childTnLst>
                                    <p:set>
                                      <p:cBhvr>
                                        <p:cTn id="198" dur="1" fill="hold">
                                          <p:stCondLst>
                                            <p:cond delay="0"/>
                                          </p:stCondLst>
                                        </p:cTn>
                                        <p:tgtEl>
                                          <p:spTgt spid="27697"/>
                                        </p:tgtEl>
                                        <p:attrNameLst>
                                          <p:attrName>style.visibility</p:attrName>
                                        </p:attrNameLst>
                                      </p:cBhvr>
                                      <p:to>
                                        <p:strVal val="visible"/>
                                      </p:to>
                                    </p:set>
                                    <p:animEffect transition="in" filter="wipe(right)">
                                      <p:cBhvr>
                                        <p:cTn id="199" dur="500"/>
                                        <p:tgtEl>
                                          <p:spTgt spid="27697"/>
                                        </p:tgtEl>
                                      </p:cBhvr>
                                    </p:animEffect>
                                  </p:childTnLst>
                                </p:cTn>
                              </p:par>
                            </p:childTnLst>
                          </p:cTn>
                        </p:par>
                        <p:par>
                          <p:cTn id="200" fill="hold">
                            <p:stCondLst>
                              <p:cond delay="500"/>
                            </p:stCondLst>
                            <p:childTnLst>
                              <p:par>
                                <p:cTn id="201" presetID="22" presetClass="entr" presetSubtype="1" fill="hold" grpId="0" nodeType="afterEffect">
                                  <p:stCondLst>
                                    <p:cond delay="0"/>
                                  </p:stCondLst>
                                  <p:childTnLst>
                                    <p:set>
                                      <p:cBhvr>
                                        <p:cTn id="202" dur="1" fill="hold">
                                          <p:stCondLst>
                                            <p:cond delay="0"/>
                                          </p:stCondLst>
                                        </p:cTn>
                                        <p:tgtEl>
                                          <p:spTgt spid="27690"/>
                                        </p:tgtEl>
                                        <p:attrNameLst>
                                          <p:attrName>style.visibility</p:attrName>
                                        </p:attrNameLst>
                                      </p:cBhvr>
                                      <p:to>
                                        <p:strVal val="visible"/>
                                      </p:to>
                                    </p:set>
                                    <p:animEffect transition="in" filter="wipe(up)">
                                      <p:cBhvr>
                                        <p:cTn id="203" dur="500"/>
                                        <p:tgtEl>
                                          <p:spTgt spid="27690"/>
                                        </p:tgtEl>
                                      </p:cBhvr>
                                    </p:animEffect>
                                  </p:childTnLst>
                                </p:cTn>
                              </p:par>
                            </p:childTnLst>
                          </p:cTn>
                        </p:par>
                        <p:par>
                          <p:cTn id="204" fill="hold">
                            <p:stCondLst>
                              <p:cond delay="1000"/>
                            </p:stCondLst>
                            <p:childTnLst>
                              <p:par>
                                <p:cTn id="205" presetID="22" presetClass="entr" presetSubtype="8" fill="hold" grpId="0" nodeType="afterEffect">
                                  <p:stCondLst>
                                    <p:cond delay="0"/>
                                  </p:stCondLst>
                                  <p:childTnLst>
                                    <p:set>
                                      <p:cBhvr>
                                        <p:cTn id="206" dur="1" fill="hold">
                                          <p:stCondLst>
                                            <p:cond delay="0"/>
                                          </p:stCondLst>
                                        </p:cTn>
                                        <p:tgtEl>
                                          <p:spTgt spid="27699"/>
                                        </p:tgtEl>
                                        <p:attrNameLst>
                                          <p:attrName>style.visibility</p:attrName>
                                        </p:attrNameLst>
                                      </p:cBhvr>
                                      <p:to>
                                        <p:strVal val="visible"/>
                                      </p:to>
                                    </p:set>
                                    <p:animEffect transition="in" filter="wipe(left)">
                                      <p:cBhvr>
                                        <p:cTn id="207" dur="500"/>
                                        <p:tgtEl>
                                          <p:spTgt spid="27699"/>
                                        </p:tgtEl>
                                      </p:cBhvr>
                                    </p:animEffect>
                                  </p:childTnLst>
                                </p:cTn>
                              </p:par>
                            </p:childTnLst>
                          </p:cTn>
                        </p:par>
                        <p:par>
                          <p:cTn id="208" fill="hold">
                            <p:stCondLst>
                              <p:cond delay="1500"/>
                            </p:stCondLst>
                            <p:childTnLst>
                              <p:par>
                                <p:cTn id="209" presetID="22" presetClass="entr" presetSubtype="1" fill="hold" grpId="0" nodeType="afterEffect">
                                  <p:stCondLst>
                                    <p:cond delay="0"/>
                                  </p:stCondLst>
                                  <p:childTnLst>
                                    <p:set>
                                      <p:cBhvr>
                                        <p:cTn id="210" dur="1" fill="hold">
                                          <p:stCondLst>
                                            <p:cond delay="0"/>
                                          </p:stCondLst>
                                        </p:cTn>
                                        <p:tgtEl>
                                          <p:spTgt spid="27691"/>
                                        </p:tgtEl>
                                        <p:attrNameLst>
                                          <p:attrName>style.visibility</p:attrName>
                                        </p:attrNameLst>
                                      </p:cBhvr>
                                      <p:to>
                                        <p:strVal val="visible"/>
                                      </p:to>
                                    </p:set>
                                    <p:animEffect transition="in" filter="wipe(up)">
                                      <p:cBhvr>
                                        <p:cTn id="211" dur="500"/>
                                        <p:tgtEl>
                                          <p:spTgt spid="27691"/>
                                        </p:tgtEl>
                                      </p:cBhvr>
                                    </p:animEffect>
                                  </p:childTnLst>
                                </p:cTn>
                              </p:par>
                            </p:childTnLst>
                          </p:cTn>
                        </p:par>
                        <p:par>
                          <p:cTn id="212" fill="hold">
                            <p:stCondLst>
                              <p:cond delay="2000"/>
                            </p:stCondLst>
                            <p:childTnLst>
                              <p:par>
                                <p:cTn id="213" presetID="23" presetClass="entr" presetSubtype="528" fill="hold" grpId="0" nodeType="afterEffect">
                                  <p:stCondLst>
                                    <p:cond delay="0"/>
                                  </p:stCondLst>
                                  <p:childTnLst>
                                    <p:set>
                                      <p:cBhvr>
                                        <p:cTn id="214" dur="1" fill="hold">
                                          <p:stCondLst>
                                            <p:cond delay="0"/>
                                          </p:stCondLst>
                                        </p:cTn>
                                        <p:tgtEl>
                                          <p:spTgt spid="27701"/>
                                        </p:tgtEl>
                                        <p:attrNameLst>
                                          <p:attrName>style.visibility</p:attrName>
                                        </p:attrNameLst>
                                      </p:cBhvr>
                                      <p:to>
                                        <p:strVal val="visible"/>
                                      </p:to>
                                    </p:set>
                                    <p:anim calcmode="lin" valueType="num">
                                      <p:cBhvr>
                                        <p:cTn id="215" dur="500" fill="hold"/>
                                        <p:tgtEl>
                                          <p:spTgt spid="27701"/>
                                        </p:tgtEl>
                                        <p:attrNameLst>
                                          <p:attrName>ppt_w</p:attrName>
                                        </p:attrNameLst>
                                      </p:cBhvr>
                                      <p:tavLst>
                                        <p:tav tm="0">
                                          <p:val>
                                            <p:fltVal val="0"/>
                                          </p:val>
                                        </p:tav>
                                        <p:tav tm="100000">
                                          <p:val>
                                            <p:strVal val="#ppt_w"/>
                                          </p:val>
                                        </p:tav>
                                      </p:tavLst>
                                    </p:anim>
                                    <p:anim calcmode="lin" valueType="num">
                                      <p:cBhvr>
                                        <p:cTn id="216" dur="500" fill="hold"/>
                                        <p:tgtEl>
                                          <p:spTgt spid="27701"/>
                                        </p:tgtEl>
                                        <p:attrNameLst>
                                          <p:attrName>ppt_h</p:attrName>
                                        </p:attrNameLst>
                                      </p:cBhvr>
                                      <p:tavLst>
                                        <p:tav tm="0">
                                          <p:val>
                                            <p:fltVal val="0"/>
                                          </p:val>
                                        </p:tav>
                                        <p:tav tm="100000">
                                          <p:val>
                                            <p:strVal val="#ppt_h"/>
                                          </p:val>
                                        </p:tav>
                                      </p:tavLst>
                                    </p:anim>
                                    <p:anim calcmode="lin" valueType="num">
                                      <p:cBhvr>
                                        <p:cTn id="217" dur="500" fill="hold"/>
                                        <p:tgtEl>
                                          <p:spTgt spid="27701"/>
                                        </p:tgtEl>
                                        <p:attrNameLst>
                                          <p:attrName>ppt_x</p:attrName>
                                        </p:attrNameLst>
                                      </p:cBhvr>
                                      <p:tavLst>
                                        <p:tav tm="0">
                                          <p:val>
                                            <p:fltVal val="0.5"/>
                                          </p:val>
                                        </p:tav>
                                        <p:tav tm="100000">
                                          <p:val>
                                            <p:strVal val="#ppt_x"/>
                                          </p:val>
                                        </p:tav>
                                      </p:tavLst>
                                    </p:anim>
                                    <p:anim calcmode="lin" valueType="num">
                                      <p:cBhvr>
                                        <p:cTn id="218" dur="500" fill="hold"/>
                                        <p:tgtEl>
                                          <p:spTgt spid="2770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animBg="1"/>
      <p:bldP spid="27653" grpId="0" animBg="1"/>
      <p:bldP spid="27654" grpId="0" animBg="1"/>
      <p:bldP spid="27655" grpId="0" animBg="1"/>
      <p:bldP spid="27656" grpId="0" animBg="1"/>
      <p:bldP spid="27657" grpId="0" animBg="1"/>
      <p:bldP spid="27658" grpId="0" animBg="1"/>
      <p:bldP spid="27659" grpId="0" animBg="1" autoUpdateAnimBg="0"/>
      <p:bldP spid="27660" grpId="0" animBg="1"/>
      <p:bldP spid="27661" grpId="0" animBg="1" autoUpdateAnimBg="0"/>
      <p:bldP spid="203788" grpId="0" animBg="1" autoUpdateAnimBg="0"/>
      <p:bldP spid="27663" grpId="0" animBg="1"/>
      <p:bldP spid="27664" grpId="0" animBg="1"/>
      <p:bldP spid="27665" grpId="0" animBg="1"/>
      <p:bldP spid="27666" grpId="0" animBg="1"/>
      <p:bldP spid="27667" grpId="0" animBg="1"/>
      <p:bldP spid="27668" grpId="0" animBg="1"/>
      <p:bldP spid="203795" grpId="0" animBg="1" autoUpdateAnimBg="0"/>
      <p:bldP spid="203796" grpId="0" animBg="1" autoUpdateAnimBg="0"/>
      <p:bldP spid="27671" grpId="0" animBg="1"/>
      <p:bldP spid="203798" grpId="0" animBg="1" autoUpdateAnimBg="0"/>
      <p:bldP spid="27673" grpId="0" animBg="1"/>
      <p:bldP spid="27674" grpId="0" animBg="1"/>
      <p:bldP spid="27675" grpId="0" animBg="1"/>
      <p:bldP spid="27676" grpId="0" autoUpdateAnimBg="0"/>
      <p:bldP spid="27677" grpId="0" animBg="1"/>
      <p:bldP spid="27678" grpId="0" animBg="1"/>
      <p:bldP spid="27679" grpId="0" animBg="1"/>
      <p:bldP spid="27680" grpId="0" animBg="1"/>
      <p:bldP spid="27681" grpId="0" animBg="1" autoUpdateAnimBg="0"/>
      <p:bldP spid="27682" grpId="0" autoUpdateAnimBg="0"/>
      <p:bldP spid="27683" grpId="0" animBg="1"/>
      <p:bldP spid="27684" grpId="0" animBg="1"/>
      <p:bldP spid="27685" grpId="0" animBg="1"/>
      <p:bldP spid="27686" grpId="0" animBg="1"/>
      <p:bldP spid="27687" grpId="0" animBg="1"/>
      <p:bldP spid="27688" grpId="0" autoUpdateAnimBg="0"/>
      <p:bldP spid="27689" grpId="0" autoUpdateAnimBg="0"/>
      <p:bldP spid="27690" grpId="0" animBg="1"/>
      <p:bldP spid="27691" grpId="0" animBg="1"/>
      <p:bldP spid="27692" grpId="0" animBg="1"/>
      <p:bldP spid="27693" grpId="0" animBg="1"/>
      <p:bldP spid="203829" grpId="0" autoUpdateAnimBg="0"/>
      <p:bldP spid="203830" grpId="0" animBg="1" autoUpdateAnimBg="0"/>
      <p:bldP spid="27696" grpId="0" animBg="1"/>
      <p:bldP spid="27697" grpId="0" animBg="1"/>
      <p:bldP spid="27698" grpId="0" animBg="1" autoUpdateAnimBg="0"/>
      <p:bldP spid="27699" grpId="0" animBg="1" autoUpdateAnimBg="0"/>
      <p:bldP spid="27701"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ext Box 2"/>
          <p:cNvSpPr txBox="1">
            <a:spLocks noChangeArrowheads="1"/>
          </p:cNvSpPr>
          <p:nvPr/>
        </p:nvSpPr>
        <p:spPr bwMode="auto">
          <a:xfrm>
            <a:off x="2133600" y="228600"/>
            <a:ext cx="5257800" cy="9906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nchorCtr="1"/>
          <a:lstStyle/>
          <a:p>
            <a:pPr algn="ctr" eaLnBrk="1" hangingPunct="1">
              <a:defRPr/>
            </a:pPr>
            <a:r>
              <a:rPr lang="de-DE" sz="2000"/>
              <a:t>Umfang der betrieblichen Nutzung der Vermögensgegenstände</a:t>
            </a:r>
          </a:p>
        </p:txBody>
      </p:sp>
      <p:sp>
        <p:nvSpPr>
          <p:cNvPr id="31747" name="Line 3"/>
          <p:cNvSpPr>
            <a:spLocks noChangeShapeType="1"/>
          </p:cNvSpPr>
          <p:nvPr/>
        </p:nvSpPr>
        <p:spPr bwMode="auto">
          <a:xfrm>
            <a:off x="4648200" y="1219200"/>
            <a:ext cx="0" cy="3352800"/>
          </a:xfrm>
          <a:prstGeom prst="line">
            <a:avLst/>
          </a:prstGeom>
          <a:noFill/>
          <a:ln w="38100">
            <a:solidFill>
              <a:srgbClr val="0000FF"/>
            </a:solidFill>
            <a:round/>
            <a:headEnd/>
            <a:tailEnd/>
          </a:ln>
        </p:spPr>
        <p:txBody>
          <a:bodyPr>
            <a:spAutoFit/>
          </a:bodyPr>
          <a:lstStyle/>
          <a:p>
            <a:endParaRPr lang="de-DE"/>
          </a:p>
        </p:txBody>
      </p:sp>
      <p:sp>
        <p:nvSpPr>
          <p:cNvPr id="31748" name="Line 4"/>
          <p:cNvSpPr>
            <a:spLocks noChangeShapeType="1"/>
          </p:cNvSpPr>
          <p:nvPr/>
        </p:nvSpPr>
        <p:spPr bwMode="auto">
          <a:xfrm>
            <a:off x="1447800" y="1524000"/>
            <a:ext cx="6172200" cy="0"/>
          </a:xfrm>
          <a:prstGeom prst="line">
            <a:avLst/>
          </a:prstGeom>
          <a:noFill/>
          <a:ln w="38100">
            <a:solidFill>
              <a:srgbClr val="0000FF"/>
            </a:solidFill>
            <a:round/>
            <a:headEnd/>
            <a:tailEnd/>
          </a:ln>
        </p:spPr>
        <p:txBody>
          <a:bodyPr>
            <a:spAutoFit/>
          </a:bodyPr>
          <a:lstStyle/>
          <a:p>
            <a:endParaRPr lang="de-DE"/>
          </a:p>
        </p:txBody>
      </p:sp>
      <p:sp>
        <p:nvSpPr>
          <p:cNvPr id="176133" name="Text Box 5"/>
          <p:cNvSpPr txBox="1">
            <a:spLocks noChangeArrowheads="1"/>
          </p:cNvSpPr>
          <p:nvPr/>
        </p:nvSpPr>
        <p:spPr bwMode="auto">
          <a:xfrm>
            <a:off x="457200" y="1752600"/>
            <a:ext cx="2133600" cy="25146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lstStyle/>
          <a:p>
            <a:pPr algn="ctr" eaLnBrk="1" hangingPunct="1">
              <a:defRPr/>
            </a:pPr>
            <a:r>
              <a:rPr lang="de-DE" sz="1800"/>
              <a:t>Betriebliche Nutzung &gt; 50 %</a:t>
            </a:r>
          </a:p>
          <a:p>
            <a:pPr algn="ctr" eaLnBrk="1" hangingPunct="1">
              <a:defRPr/>
            </a:pPr>
            <a:endParaRPr lang="de-DE" sz="1800"/>
          </a:p>
          <a:p>
            <a:pPr algn="ctr" eaLnBrk="1" hangingPunct="1">
              <a:defRPr/>
            </a:pPr>
            <a:endParaRPr lang="de-DE" sz="1800"/>
          </a:p>
          <a:p>
            <a:pPr algn="ctr" eaLnBrk="1" hangingPunct="1">
              <a:defRPr/>
            </a:pPr>
            <a:r>
              <a:rPr lang="de-DE" sz="1800"/>
              <a:t>Notwendiges Betriebs-vermögen</a:t>
            </a:r>
          </a:p>
        </p:txBody>
      </p:sp>
      <p:sp>
        <p:nvSpPr>
          <p:cNvPr id="176134" name="Text Box 7"/>
          <p:cNvSpPr txBox="1">
            <a:spLocks noChangeArrowheads="1"/>
          </p:cNvSpPr>
          <p:nvPr/>
        </p:nvSpPr>
        <p:spPr bwMode="auto">
          <a:xfrm>
            <a:off x="3124200" y="1752600"/>
            <a:ext cx="2971800" cy="2514600"/>
          </a:xfrm>
          <a:prstGeom prst="rect">
            <a:avLst/>
          </a:prstGeom>
          <a:solidFill>
            <a:srgbClr val="CBE5FF"/>
          </a:solidFill>
          <a:ln w="9525">
            <a:solidFill>
              <a:schemeClr val="tx1"/>
            </a:solidFill>
            <a:miter lim="800000"/>
            <a:headEnd/>
            <a:tailEnd/>
          </a:ln>
          <a:effectLst>
            <a:outerShdw dist="35921" dir="2700000" algn="ctr" rotWithShape="0">
              <a:schemeClr val="bg2"/>
            </a:outerShdw>
          </a:effectLst>
        </p:spPr>
        <p:txBody>
          <a:bodyPr/>
          <a:lstStyle/>
          <a:p>
            <a:pPr algn="ctr" eaLnBrk="1" hangingPunct="1">
              <a:defRPr/>
            </a:pPr>
            <a:r>
              <a:rPr lang="de-DE" sz="1800"/>
              <a:t>Betriebliche Nutzung</a:t>
            </a:r>
          </a:p>
          <a:p>
            <a:pPr algn="ctr" eaLnBrk="1" hangingPunct="1">
              <a:defRPr/>
            </a:pPr>
            <a:r>
              <a:rPr lang="de-DE" sz="1800"/>
              <a:t>&gt;=10 % und &lt;= 50 %</a:t>
            </a:r>
          </a:p>
          <a:p>
            <a:pPr algn="ctr" eaLnBrk="1" hangingPunct="1">
              <a:defRPr/>
            </a:pPr>
            <a:endParaRPr lang="de-DE" sz="1800"/>
          </a:p>
          <a:p>
            <a:pPr algn="ctr" eaLnBrk="1" hangingPunct="1">
              <a:defRPr/>
            </a:pPr>
            <a:endParaRPr lang="de-DE" sz="1800"/>
          </a:p>
          <a:p>
            <a:pPr algn="ctr" eaLnBrk="1" hangingPunct="1">
              <a:defRPr/>
            </a:pPr>
            <a:r>
              <a:rPr lang="de-DE" sz="1800"/>
              <a:t>Gewillkürtes Vermögen</a:t>
            </a:r>
          </a:p>
        </p:txBody>
      </p:sp>
      <p:sp>
        <p:nvSpPr>
          <p:cNvPr id="176135" name="Text Box 8"/>
          <p:cNvSpPr txBox="1">
            <a:spLocks noChangeArrowheads="1"/>
          </p:cNvSpPr>
          <p:nvPr/>
        </p:nvSpPr>
        <p:spPr bwMode="auto">
          <a:xfrm>
            <a:off x="6553200" y="1752600"/>
            <a:ext cx="2133600" cy="2514600"/>
          </a:xfrm>
          <a:prstGeom prst="rect">
            <a:avLst/>
          </a:prstGeom>
          <a:solidFill>
            <a:srgbClr val="F1F1F1"/>
          </a:solidFill>
          <a:ln w="9525">
            <a:solidFill>
              <a:schemeClr val="tx1"/>
            </a:solidFill>
            <a:miter lim="800000"/>
            <a:headEnd/>
            <a:tailEnd/>
          </a:ln>
          <a:effectLst>
            <a:outerShdw dist="35921" dir="2700000" algn="ctr" rotWithShape="0">
              <a:schemeClr val="bg2"/>
            </a:outerShdw>
          </a:effectLst>
        </p:spPr>
        <p:txBody>
          <a:bodyPr/>
          <a:lstStyle/>
          <a:p>
            <a:pPr algn="ctr" eaLnBrk="1" hangingPunct="1">
              <a:defRPr/>
            </a:pPr>
            <a:r>
              <a:rPr lang="de-DE" sz="1800"/>
              <a:t>Betriebliche Nutzung &lt; 10 %</a:t>
            </a:r>
          </a:p>
          <a:p>
            <a:pPr algn="ctr" eaLnBrk="1" hangingPunct="1">
              <a:defRPr/>
            </a:pPr>
            <a:endParaRPr lang="de-DE" sz="1800"/>
          </a:p>
          <a:p>
            <a:pPr algn="ctr" eaLnBrk="1" hangingPunct="1">
              <a:defRPr/>
            </a:pPr>
            <a:endParaRPr lang="de-DE" sz="1800"/>
          </a:p>
          <a:p>
            <a:pPr algn="ctr" eaLnBrk="1" hangingPunct="1">
              <a:defRPr/>
            </a:pPr>
            <a:r>
              <a:rPr lang="de-DE" sz="1800"/>
              <a:t>Notwendiges Privatvermögen</a:t>
            </a:r>
          </a:p>
        </p:txBody>
      </p:sp>
      <p:sp>
        <p:nvSpPr>
          <p:cNvPr id="31752" name="Line 9"/>
          <p:cNvSpPr>
            <a:spLocks noChangeShapeType="1"/>
          </p:cNvSpPr>
          <p:nvPr/>
        </p:nvSpPr>
        <p:spPr bwMode="auto">
          <a:xfrm>
            <a:off x="457200" y="2819400"/>
            <a:ext cx="2133600" cy="0"/>
          </a:xfrm>
          <a:prstGeom prst="line">
            <a:avLst/>
          </a:prstGeom>
          <a:noFill/>
          <a:ln w="28575">
            <a:solidFill>
              <a:schemeClr val="tx1"/>
            </a:solidFill>
            <a:round/>
            <a:headEnd/>
            <a:tailEnd/>
          </a:ln>
        </p:spPr>
        <p:txBody>
          <a:bodyPr>
            <a:spAutoFit/>
          </a:bodyPr>
          <a:lstStyle/>
          <a:p>
            <a:endParaRPr lang="de-DE"/>
          </a:p>
        </p:txBody>
      </p:sp>
      <p:sp>
        <p:nvSpPr>
          <p:cNvPr id="31753" name="Line 10"/>
          <p:cNvSpPr>
            <a:spLocks noChangeShapeType="1"/>
          </p:cNvSpPr>
          <p:nvPr/>
        </p:nvSpPr>
        <p:spPr bwMode="auto">
          <a:xfrm>
            <a:off x="3124200" y="2819400"/>
            <a:ext cx="2971800" cy="0"/>
          </a:xfrm>
          <a:prstGeom prst="line">
            <a:avLst/>
          </a:prstGeom>
          <a:noFill/>
          <a:ln w="28575">
            <a:solidFill>
              <a:schemeClr val="tx1"/>
            </a:solidFill>
            <a:round/>
            <a:headEnd/>
            <a:tailEnd/>
          </a:ln>
        </p:spPr>
        <p:txBody>
          <a:bodyPr>
            <a:spAutoFit/>
          </a:bodyPr>
          <a:lstStyle/>
          <a:p>
            <a:endParaRPr lang="de-DE"/>
          </a:p>
        </p:txBody>
      </p:sp>
      <p:sp>
        <p:nvSpPr>
          <p:cNvPr id="31754" name="Line 11"/>
          <p:cNvSpPr>
            <a:spLocks noChangeShapeType="1"/>
          </p:cNvSpPr>
          <p:nvPr/>
        </p:nvSpPr>
        <p:spPr bwMode="auto">
          <a:xfrm>
            <a:off x="6553200" y="2819400"/>
            <a:ext cx="2133600" cy="0"/>
          </a:xfrm>
          <a:prstGeom prst="line">
            <a:avLst/>
          </a:prstGeom>
          <a:noFill/>
          <a:ln w="28575">
            <a:solidFill>
              <a:schemeClr val="tx1"/>
            </a:solidFill>
            <a:round/>
            <a:headEnd/>
            <a:tailEnd/>
          </a:ln>
        </p:spPr>
        <p:txBody>
          <a:bodyPr>
            <a:spAutoFit/>
          </a:bodyPr>
          <a:lstStyle/>
          <a:p>
            <a:endParaRPr lang="de-DE"/>
          </a:p>
        </p:txBody>
      </p:sp>
      <p:sp>
        <p:nvSpPr>
          <p:cNvPr id="31758" name="Line 15"/>
          <p:cNvSpPr>
            <a:spLocks noChangeShapeType="1"/>
          </p:cNvSpPr>
          <p:nvPr/>
        </p:nvSpPr>
        <p:spPr bwMode="auto">
          <a:xfrm>
            <a:off x="2971800" y="4572000"/>
            <a:ext cx="3276600" cy="0"/>
          </a:xfrm>
          <a:prstGeom prst="line">
            <a:avLst/>
          </a:prstGeom>
          <a:noFill/>
          <a:ln w="38100">
            <a:solidFill>
              <a:srgbClr val="0000FF"/>
            </a:solidFill>
            <a:round/>
            <a:headEnd/>
            <a:tailEnd/>
          </a:ln>
        </p:spPr>
        <p:txBody>
          <a:bodyPr>
            <a:spAutoFit/>
          </a:bodyPr>
          <a:lstStyle/>
          <a:p>
            <a:endParaRPr lang="de-DE"/>
          </a:p>
        </p:txBody>
      </p:sp>
      <p:sp>
        <p:nvSpPr>
          <p:cNvPr id="31759" name="Line 16"/>
          <p:cNvSpPr>
            <a:spLocks noChangeShapeType="1"/>
          </p:cNvSpPr>
          <p:nvPr/>
        </p:nvSpPr>
        <p:spPr bwMode="auto">
          <a:xfrm>
            <a:off x="2971800" y="4572000"/>
            <a:ext cx="0" cy="304800"/>
          </a:xfrm>
          <a:prstGeom prst="line">
            <a:avLst/>
          </a:prstGeom>
          <a:noFill/>
          <a:ln w="38100">
            <a:solidFill>
              <a:srgbClr val="0000FF"/>
            </a:solidFill>
            <a:round/>
            <a:headEnd/>
            <a:tailEnd/>
          </a:ln>
        </p:spPr>
        <p:txBody>
          <a:bodyPr>
            <a:spAutoFit/>
          </a:bodyPr>
          <a:lstStyle/>
          <a:p>
            <a:endParaRPr lang="de-DE"/>
          </a:p>
        </p:txBody>
      </p:sp>
      <p:sp>
        <p:nvSpPr>
          <p:cNvPr id="31760" name="Line 17"/>
          <p:cNvSpPr>
            <a:spLocks noChangeShapeType="1"/>
          </p:cNvSpPr>
          <p:nvPr/>
        </p:nvSpPr>
        <p:spPr bwMode="auto">
          <a:xfrm>
            <a:off x="6248400" y="4572000"/>
            <a:ext cx="0" cy="304800"/>
          </a:xfrm>
          <a:prstGeom prst="line">
            <a:avLst/>
          </a:prstGeom>
          <a:noFill/>
          <a:ln w="38100">
            <a:solidFill>
              <a:srgbClr val="0000FF"/>
            </a:solidFill>
            <a:round/>
            <a:headEnd/>
            <a:tailEnd/>
          </a:ln>
        </p:spPr>
        <p:txBody>
          <a:bodyPr>
            <a:spAutoFit/>
          </a:bodyPr>
          <a:lstStyle/>
          <a:p>
            <a:endParaRPr lang="de-DE"/>
          </a:p>
        </p:txBody>
      </p:sp>
      <p:sp>
        <p:nvSpPr>
          <p:cNvPr id="31761" name="Line 18"/>
          <p:cNvSpPr>
            <a:spLocks noChangeShapeType="1"/>
          </p:cNvSpPr>
          <p:nvPr/>
        </p:nvSpPr>
        <p:spPr bwMode="auto">
          <a:xfrm>
            <a:off x="1447800" y="1524000"/>
            <a:ext cx="0" cy="228600"/>
          </a:xfrm>
          <a:prstGeom prst="line">
            <a:avLst/>
          </a:prstGeom>
          <a:noFill/>
          <a:ln w="38100">
            <a:solidFill>
              <a:srgbClr val="0000FF"/>
            </a:solidFill>
            <a:round/>
            <a:headEnd/>
            <a:tailEnd/>
          </a:ln>
        </p:spPr>
        <p:txBody>
          <a:bodyPr>
            <a:spAutoFit/>
          </a:bodyPr>
          <a:lstStyle/>
          <a:p>
            <a:endParaRPr lang="de-DE"/>
          </a:p>
        </p:txBody>
      </p:sp>
      <p:sp>
        <p:nvSpPr>
          <p:cNvPr id="31762" name="Line 19"/>
          <p:cNvSpPr>
            <a:spLocks noChangeShapeType="1"/>
          </p:cNvSpPr>
          <p:nvPr/>
        </p:nvSpPr>
        <p:spPr bwMode="auto">
          <a:xfrm>
            <a:off x="7620000" y="1524000"/>
            <a:ext cx="0" cy="228600"/>
          </a:xfrm>
          <a:prstGeom prst="line">
            <a:avLst/>
          </a:prstGeom>
          <a:noFill/>
          <a:ln w="38100">
            <a:solidFill>
              <a:srgbClr val="0000FF"/>
            </a:solidFill>
            <a:round/>
            <a:headEnd/>
            <a:tailEnd/>
          </a:ln>
        </p:spPr>
        <p:txBody>
          <a:bodyPr>
            <a:spAutoFit/>
          </a:bodyPr>
          <a:lstStyle/>
          <a:p>
            <a:endParaRPr lang="de-DE"/>
          </a:p>
        </p:txBody>
      </p:sp>
      <p:sp>
        <p:nvSpPr>
          <p:cNvPr id="31763" name="Textfeld 30"/>
          <p:cNvSpPr txBox="1">
            <a:spLocks noChangeArrowheads="1"/>
          </p:cNvSpPr>
          <p:nvPr/>
        </p:nvSpPr>
        <p:spPr bwMode="auto">
          <a:xfrm>
            <a:off x="0" y="115888"/>
            <a:ext cx="1295400" cy="517525"/>
          </a:xfrm>
          <a:prstGeom prst="rect">
            <a:avLst/>
          </a:prstGeom>
          <a:noFill/>
          <a:ln w="9525">
            <a:noFill/>
            <a:miter lim="800000"/>
            <a:headEnd/>
            <a:tailEnd/>
          </a:ln>
        </p:spPr>
        <p:txBody>
          <a:bodyPr>
            <a:spAutoFit/>
          </a:bodyPr>
          <a:lstStyle/>
          <a:p>
            <a:pPr eaLnBrk="1" hangingPunct="1"/>
            <a:r>
              <a:rPr lang="de-DE"/>
              <a:t>Vermögens-geegnstände</a:t>
            </a:r>
          </a:p>
        </p:txBody>
      </p:sp>
      <p:sp>
        <p:nvSpPr>
          <p:cNvPr id="31764" name="Text Box 12"/>
          <p:cNvSpPr txBox="1">
            <a:spLocks noChangeArrowheads="1"/>
          </p:cNvSpPr>
          <p:nvPr/>
        </p:nvSpPr>
        <p:spPr bwMode="auto">
          <a:xfrm>
            <a:off x="1600200" y="4876800"/>
            <a:ext cx="2819400" cy="838200"/>
          </a:xfrm>
          <a:prstGeom prst="rect">
            <a:avLst/>
          </a:prstGeom>
          <a:solidFill>
            <a:srgbClr val="DFFFFF"/>
          </a:solidFill>
          <a:ln w="9525">
            <a:solidFill>
              <a:schemeClr val="tx1"/>
            </a:solidFill>
            <a:miter lim="800000"/>
            <a:headEnd/>
            <a:tailEnd/>
          </a:ln>
          <a:effectLst>
            <a:outerShdw dist="35921" dir="2700000" algn="ctr" rotWithShape="0">
              <a:schemeClr val="bg2"/>
            </a:outerShdw>
          </a:effectLst>
        </p:spPr>
        <p:txBody>
          <a:bodyPr anchor="ctr"/>
          <a:lstStyle/>
          <a:p>
            <a:pPr algn="ctr" eaLnBrk="1" hangingPunct="1"/>
            <a:r>
              <a:rPr lang="de-DE" sz="1800"/>
              <a:t>Gewillkürtes Betriebs-vermögen</a:t>
            </a:r>
          </a:p>
        </p:txBody>
      </p:sp>
      <p:sp>
        <p:nvSpPr>
          <p:cNvPr id="31765" name="Text Box 13"/>
          <p:cNvSpPr txBox="1">
            <a:spLocks noChangeArrowheads="1"/>
          </p:cNvSpPr>
          <p:nvPr/>
        </p:nvSpPr>
        <p:spPr bwMode="auto">
          <a:xfrm>
            <a:off x="4800600" y="4876800"/>
            <a:ext cx="2819400" cy="838200"/>
          </a:xfrm>
          <a:prstGeom prst="rect">
            <a:avLst/>
          </a:prstGeom>
          <a:solidFill>
            <a:srgbClr val="F1F1F1"/>
          </a:solidFill>
          <a:ln w="9525">
            <a:solidFill>
              <a:schemeClr val="tx1"/>
            </a:solidFill>
            <a:miter lim="800000"/>
            <a:headEnd/>
            <a:tailEnd/>
          </a:ln>
          <a:effectLst>
            <a:outerShdw dist="35921" dir="2700000" algn="ctr" rotWithShape="0">
              <a:schemeClr val="bg2"/>
            </a:outerShdw>
          </a:effectLst>
        </p:spPr>
        <p:txBody>
          <a:bodyPr anchor="ctr"/>
          <a:lstStyle/>
          <a:p>
            <a:pPr algn="ctr" eaLnBrk="1" hangingPunct="1"/>
            <a:r>
              <a:rPr lang="de-DE" sz="1800"/>
              <a:t>Gewillkürtes Privat-vermögen</a:t>
            </a:r>
          </a:p>
        </p:txBody>
      </p:sp>
      <p:sp>
        <p:nvSpPr>
          <p:cNvPr id="31766" name="Rectangle 11"/>
          <p:cNvSpPr>
            <a:spLocks noChangeArrowheads="1"/>
          </p:cNvSpPr>
          <p:nvPr/>
        </p:nvSpPr>
        <p:spPr bwMode="auto">
          <a:xfrm>
            <a:off x="8610600" y="6324600"/>
            <a:ext cx="381000" cy="381000"/>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6130"/>
                                        </p:tgtEl>
                                        <p:attrNameLst>
                                          <p:attrName>style.visibility</p:attrName>
                                        </p:attrNameLst>
                                      </p:cBhvr>
                                      <p:to>
                                        <p:strVal val="visible"/>
                                      </p:to>
                                    </p:set>
                                    <p:animEffect transition="in" filter="wipe(left)">
                                      <p:cBhvr>
                                        <p:cTn id="7" dur="500"/>
                                        <p:tgtEl>
                                          <p:spTgt spid="17613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1747"/>
                                        </p:tgtEl>
                                        <p:attrNameLst>
                                          <p:attrName>style.visibility</p:attrName>
                                        </p:attrNameLst>
                                      </p:cBhvr>
                                      <p:to>
                                        <p:strVal val="visible"/>
                                      </p:to>
                                    </p:set>
                                    <p:animEffect transition="in" filter="wipe(up)">
                                      <p:cBhvr>
                                        <p:cTn id="11" dur="500"/>
                                        <p:tgtEl>
                                          <p:spTgt spid="31747"/>
                                        </p:tgtEl>
                                      </p:cBhvr>
                                    </p:animEffect>
                                  </p:childTnLst>
                                </p:cTn>
                              </p:par>
                            </p:childTnLst>
                          </p:cTn>
                        </p:par>
                        <p:par>
                          <p:cTn id="12" fill="hold">
                            <p:stCondLst>
                              <p:cond delay="1000"/>
                            </p:stCondLst>
                            <p:childTnLst>
                              <p:par>
                                <p:cTn id="13" presetID="17" presetClass="entr" presetSubtype="10" fill="hold" grpId="0" nodeType="afterEffect">
                                  <p:stCondLst>
                                    <p:cond delay="0"/>
                                  </p:stCondLst>
                                  <p:childTnLst>
                                    <p:set>
                                      <p:cBhvr>
                                        <p:cTn id="14" dur="1" fill="hold">
                                          <p:stCondLst>
                                            <p:cond delay="0"/>
                                          </p:stCondLst>
                                        </p:cTn>
                                        <p:tgtEl>
                                          <p:spTgt spid="31748"/>
                                        </p:tgtEl>
                                        <p:attrNameLst>
                                          <p:attrName>style.visibility</p:attrName>
                                        </p:attrNameLst>
                                      </p:cBhvr>
                                      <p:to>
                                        <p:strVal val="visible"/>
                                      </p:to>
                                    </p:set>
                                    <p:anim calcmode="lin" valueType="num">
                                      <p:cBhvr>
                                        <p:cTn id="15" dur="500" fill="hold"/>
                                        <p:tgtEl>
                                          <p:spTgt spid="31748"/>
                                        </p:tgtEl>
                                        <p:attrNameLst>
                                          <p:attrName>ppt_w</p:attrName>
                                        </p:attrNameLst>
                                      </p:cBhvr>
                                      <p:tavLst>
                                        <p:tav tm="0">
                                          <p:val>
                                            <p:fltVal val="0"/>
                                          </p:val>
                                        </p:tav>
                                        <p:tav tm="100000">
                                          <p:val>
                                            <p:strVal val="#ppt_w"/>
                                          </p:val>
                                        </p:tav>
                                      </p:tavLst>
                                    </p:anim>
                                    <p:anim calcmode="lin" valueType="num">
                                      <p:cBhvr>
                                        <p:cTn id="16" dur="500" fill="hold"/>
                                        <p:tgtEl>
                                          <p:spTgt spid="31748"/>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31761"/>
                                        </p:tgtEl>
                                        <p:attrNameLst>
                                          <p:attrName>style.visibility</p:attrName>
                                        </p:attrNameLst>
                                      </p:cBhvr>
                                      <p:to>
                                        <p:strVal val="visible"/>
                                      </p:to>
                                    </p:set>
                                    <p:animEffect transition="in" filter="wipe(up)">
                                      <p:cBhvr>
                                        <p:cTn id="20" dur="500"/>
                                        <p:tgtEl>
                                          <p:spTgt spid="31761"/>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31762"/>
                                        </p:tgtEl>
                                        <p:attrNameLst>
                                          <p:attrName>style.visibility</p:attrName>
                                        </p:attrNameLst>
                                      </p:cBhvr>
                                      <p:to>
                                        <p:strVal val="visible"/>
                                      </p:to>
                                    </p:set>
                                    <p:animEffect transition="in" filter="wipe(up)">
                                      <p:cBhvr>
                                        <p:cTn id="24" dur="500"/>
                                        <p:tgtEl>
                                          <p:spTgt spid="3176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76133"/>
                                        </p:tgtEl>
                                        <p:attrNameLst>
                                          <p:attrName>style.visibility</p:attrName>
                                        </p:attrNameLst>
                                      </p:cBhvr>
                                      <p:to>
                                        <p:strVal val="visible"/>
                                      </p:to>
                                    </p:set>
                                    <p:animEffect transition="in" filter="wipe(up)">
                                      <p:cBhvr>
                                        <p:cTn id="29" dur="500"/>
                                        <p:tgtEl>
                                          <p:spTgt spid="176133"/>
                                        </p:tgtEl>
                                      </p:cBhvr>
                                    </p:animEffect>
                                  </p:childTnLst>
                                </p:cTn>
                              </p:par>
                            </p:childTnLst>
                          </p:cTn>
                        </p:par>
                        <p:par>
                          <p:cTn id="30" fill="hold">
                            <p:stCondLst>
                              <p:cond delay="500"/>
                            </p:stCondLst>
                            <p:childTnLst>
                              <p:par>
                                <p:cTn id="31" presetID="17" presetClass="entr" presetSubtype="10" fill="hold" grpId="0" nodeType="afterEffect">
                                  <p:stCondLst>
                                    <p:cond delay="0"/>
                                  </p:stCondLst>
                                  <p:childTnLst>
                                    <p:set>
                                      <p:cBhvr>
                                        <p:cTn id="32" dur="1" fill="hold">
                                          <p:stCondLst>
                                            <p:cond delay="0"/>
                                          </p:stCondLst>
                                        </p:cTn>
                                        <p:tgtEl>
                                          <p:spTgt spid="31752"/>
                                        </p:tgtEl>
                                        <p:attrNameLst>
                                          <p:attrName>style.visibility</p:attrName>
                                        </p:attrNameLst>
                                      </p:cBhvr>
                                      <p:to>
                                        <p:strVal val="visible"/>
                                      </p:to>
                                    </p:set>
                                    <p:anim calcmode="lin" valueType="num">
                                      <p:cBhvr>
                                        <p:cTn id="33" dur="500" fill="hold"/>
                                        <p:tgtEl>
                                          <p:spTgt spid="31752"/>
                                        </p:tgtEl>
                                        <p:attrNameLst>
                                          <p:attrName>ppt_w</p:attrName>
                                        </p:attrNameLst>
                                      </p:cBhvr>
                                      <p:tavLst>
                                        <p:tav tm="0">
                                          <p:val>
                                            <p:fltVal val="0"/>
                                          </p:val>
                                        </p:tav>
                                        <p:tav tm="100000">
                                          <p:val>
                                            <p:strVal val="#ppt_w"/>
                                          </p:val>
                                        </p:tav>
                                      </p:tavLst>
                                    </p:anim>
                                    <p:anim calcmode="lin" valueType="num">
                                      <p:cBhvr>
                                        <p:cTn id="34" dur="500" fill="hold"/>
                                        <p:tgtEl>
                                          <p:spTgt spid="31752"/>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76134"/>
                                        </p:tgtEl>
                                        <p:attrNameLst>
                                          <p:attrName>style.visibility</p:attrName>
                                        </p:attrNameLst>
                                      </p:cBhvr>
                                      <p:to>
                                        <p:strVal val="visible"/>
                                      </p:to>
                                    </p:set>
                                    <p:animEffect transition="in" filter="wipe(up)">
                                      <p:cBhvr>
                                        <p:cTn id="39" dur="500"/>
                                        <p:tgtEl>
                                          <p:spTgt spid="176134"/>
                                        </p:tgtEl>
                                      </p:cBhvr>
                                    </p:animEffect>
                                  </p:childTnLst>
                                </p:cTn>
                              </p:par>
                            </p:childTnLst>
                          </p:cTn>
                        </p:par>
                        <p:par>
                          <p:cTn id="40" fill="hold">
                            <p:stCondLst>
                              <p:cond delay="500"/>
                            </p:stCondLst>
                            <p:childTnLst>
                              <p:par>
                                <p:cTn id="41" presetID="17" presetClass="entr" presetSubtype="10" fill="hold" grpId="0" nodeType="afterEffect">
                                  <p:stCondLst>
                                    <p:cond delay="0"/>
                                  </p:stCondLst>
                                  <p:childTnLst>
                                    <p:set>
                                      <p:cBhvr>
                                        <p:cTn id="42" dur="1" fill="hold">
                                          <p:stCondLst>
                                            <p:cond delay="0"/>
                                          </p:stCondLst>
                                        </p:cTn>
                                        <p:tgtEl>
                                          <p:spTgt spid="31753"/>
                                        </p:tgtEl>
                                        <p:attrNameLst>
                                          <p:attrName>style.visibility</p:attrName>
                                        </p:attrNameLst>
                                      </p:cBhvr>
                                      <p:to>
                                        <p:strVal val="visible"/>
                                      </p:to>
                                    </p:set>
                                    <p:anim calcmode="lin" valueType="num">
                                      <p:cBhvr>
                                        <p:cTn id="43" dur="500" fill="hold"/>
                                        <p:tgtEl>
                                          <p:spTgt spid="31753"/>
                                        </p:tgtEl>
                                        <p:attrNameLst>
                                          <p:attrName>ppt_w</p:attrName>
                                        </p:attrNameLst>
                                      </p:cBhvr>
                                      <p:tavLst>
                                        <p:tav tm="0">
                                          <p:val>
                                            <p:fltVal val="0"/>
                                          </p:val>
                                        </p:tav>
                                        <p:tav tm="100000">
                                          <p:val>
                                            <p:strVal val="#ppt_w"/>
                                          </p:val>
                                        </p:tav>
                                      </p:tavLst>
                                    </p:anim>
                                    <p:anim calcmode="lin" valueType="num">
                                      <p:cBhvr>
                                        <p:cTn id="44" dur="500" fill="hold"/>
                                        <p:tgtEl>
                                          <p:spTgt spid="31753"/>
                                        </p:tgtEl>
                                        <p:attrNameLst>
                                          <p:attrName>ppt_h</p:attrName>
                                        </p:attrNameLst>
                                      </p:cBhvr>
                                      <p:tavLst>
                                        <p:tav tm="0">
                                          <p:val>
                                            <p:strVal val="#ppt_h"/>
                                          </p:val>
                                        </p:tav>
                                        <p:tav tm="100000">
                                          <p:val>
                                            <p:strVal val="#ppt_h"/>
                                          </p:val>
                                        </p:tav>
                                      </p:tavLst>
                                    </p:anim>
                                  </p:childTnLst>
                                </p:cTn>
                              </p:par>
                            </p:childTnLst>
                          </p:cTn>
                        </p:par>
                        <p:par>
                          <p:cTn id="45" fill="hold">
                            <p:stCondLst>
                              <p:cond delay="1000"/>
                            </p:stCondLst>
                            <p:childTnLst>
                              <p:par>
                                <p:cTn id="46" presetID="17" presetClass="entr" presetSubtype="10" fill="hold" grpId="0" nodeType="afterEffect">
                                  <p:stCondLst>
                                    <p:cond delay="0"/>
                                  </p:stCondLst>
                                  <p:childTnLst>
                                    <p:set>
                                      <p:cBhvr>
                                        <p:cTn id="47" dur="1" fill="hold">
                                          <p:stCondLst>
                                            <p:cond delay="0"/>
                                          </p:stCondLst>
                                        </p:cTn>
                                        <p:tgtEl>
                                          <p:spTgt spid="31758"/>
                                        </p:tgtEl>
                                        <p:attrNameLst>
                                          <p:attrName>style.visibility</p:attrName>
                                        </p:attrNameLst>
                                      </p:cBhvr>
                                      <p:to>
                                        <p:strVal val="visible"/>
                                      </p:to>
                                    </p:set>
                                    <p:anim calcmode="lin" valueType="num">
                                      <p:cBhvr>
                                        <p:cTn id="48" dur="500" fill="hold"/>
                                        <p:tgtEl>
                                          <p:spTgt spid="31758"/>
                                        </p:tgtEl>
                                        <p:attrNameLst>
                                          <p:attrName>ppt_w</p:attrName>
                                        </p:attrNameLst>
                                      </p:cBhvr>
                                      <p:tavLst>
                                        <p:tav tm="0">
                                          <p:val>
                                            <p:fltVal val="0"/>
                                          </p:val>
                                        </p:tav>
                                        <p:tav tm="100000">
                                          <p:val>
                                            <p:strVal val="#ppt_w"/>
                                          </p:val>
                                        </p:tav>
                                      </p:tavLst>
                                    </p:anim>
                                    <p:anim calcmode="lin" valueType="num">
                                      <p:cBhvr>
                                        <p:cTn id="49" dur="500" fill="hold"/>
                                        <p:tgtEl>
                                          <p:spTgt spid="31758"/>
                                        </p:tgtEl>
                                        <p:attrNameLst>
                                          <p:attrName>ppt_h</p:attrName>
                                        </p:attrNameLst>
                                      </p:cBhvr>
                                      <p:tavLst>
                                        <p:tav tm="0">
                                          <p:val>
                                            <p:strVal val="#ppt_h"/>
                                          </p:val>
                                        </p:tav>
                                        <p:tav tm="100000">
                                          <p:val>
                                            <p:strVal val="#ppt_h"/>
                                          </p:val>
                                        </p:tav>
                                      </p:tavLst>
                                    </p:anim>
                                  </p:childTnLst>
                                </p:cTn>
                              </p:par>
                            </p:childTnLst>
                          </p:cTn>
                        </p:par>
                        <p:par>
                          <p:cTn id="50" fill="hold">
                            <p:stCondLst>
                              <p:cond delay="1500"/>
                            </p:stCondLst>
                            <p:childTnLst>
                              <p:par>
                                <p:cTn id="51" presetID="22" presetClass="entr" presetSubtype="1" fill="hold" grpId="0" nodeType="afterEffect">
                                  <p:stCondLst>
                                    <p:cond delay="0"/>
                                  </p:stCondLst>
                                  <p:childTnLst>
                                    <p:set>
                                      <p:cBhvr>
                                        <p:cTn id="52" dur="1" fill="hold">
                                          <p:stCondLst>
                                            <p:cond delay="0"/>
                                          </p:stCondLst>
                                        </p:cTn>
                                        <p:tgtEl>
                                          <p:spTgt spid="31759"/>
                                        </p:tgtEl>
                                        <p:attrNameLst>
                                          <p:attrName>style.visibility</p:attrName>
                                        </p:attrNameLst>
                                      </p:cBhvr>
                                      <p:to>
                                        <p:strVal val="visible"/>
                                      </p:to>
                                    </p:set>
                                    <p:animEffect transition="in" filter="wipe(up)">
                                      <p:cBhvr>
                                        <p:cTn id="53" dur="500"/>
                                        <p:tgtEl>
                                          <p:spTgt spid="31759"/>
                                        </p:tgtEl>
                                      </p:cBhvr>
                                    </p:animEffect>
                                  </p:childTnLst>
                                </p:cTn>
                              </p:par>
                            </p:childTnLst>
                          </p:cTn>
                        </p:par>
                        <p:par>
                          <p:cTn id="54" fill="hold">
                            <p:stCondLst>
                              <p:cond delay="2000"/>
                            </p:stCondLst>
                            <p:childTnLst>
                              <p:par>
                                <p:cTn id="55" presetID="22" presetClass="entr" presetSubtype="1" fill="hold" grpId="0" nodeType="afterEffect">
                                  <p:stCondLst>
                                    <p:cond delay="0"/>
                                  </p:stCondLst>
                                  <p:childTnLst>
                                    <p:set>
                                      <p:cBhvr>
                                        <p:cTn id="56" dur="1" fill="hold">
                                          <p:stCondLst>
                                            <p:cond delay="0"/>
                                          </p:stCondLst>
                                        </p:cTn>
                                        <p:tgtEl>
                                          <p:spTgt spid="31760"/>
                                        </p:tgtEl>
                                        <p:attrNameLst>
                                          <p:attrName>style.visibility</p:attrName>
                                        </p:attrNameLst>
                                      </p:cBhvr>
                                      <p:to>
                                        <p:strVal val="visible"/>
                                      </p:to>
                                    </p:set>
                                    <p:animEffect transition="in" filter="wipe(up)">
                                      <p:cBhvr>
                                        <p:cTn id="57" dur="500"/>
                                        <p:tgtEl>
                                          <p:spTgt spid="3176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1764"/>
                                        </p:tgtEl>
                                        <p:attrNameLst>
                                          <p:attrName>style.visibility</p:attrName>
                                        </p:attrNameLst>
                                      </p:cBhvr>
                                      <p:to>
                                        <p:strVal val="visible"/>
                                      </p:to>
                                    </p:set>
                                    <p:animEffect transition="in" filter="wipe(left)">
                                      <p:cBhvr>
                                        <p:cTn id="62" dur="500"/>
                                        <p:tgtEl>
                                          <p:spTgt spid="3176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1765"/>
                                        </p:tgtEl>
                                        <p:attrNameLst>
                                          <p:attrName>style.visibility</p:attrName>
                                        </p:attrNameLst>
                                      </p:cBhvr>
                                      <p:to>
                                        <p:strVal val="visible"/>
                                      </p:to>
                                    </p:set>
                                    <p:animEffect transition="in" filter="wipe(left)">
                                      <p:cBhvr>
                                        <p:cTn id="67" dur="500"/>
                                        <p:tgtEl>
                                          <p:spTgt spid="3176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176135"/>
                                        </p:tgtEl>
                                        <p:attrNameLst>
                                          <p:attrName>style.visibility</p:attrName>
                                        </p:attrNameLst>
                                      </p:cBhvr>
                                      <p:to>
                                        <p:strVal val="visible"/>
                                      </p:to>
                                    </p:set>
                                    <p:animEffect transition="in" filter="wipe(up)">
                                      <p:cBhvr>
                                        <p:cTn id="72" dur="500"/>
                                        <p:tgtEl>
                                          <p:spTgt spid="176135"/>
                                        </p:tgtEl>
                                      </p:cBhvr>
                                    </p:animEffect>
                                  </p:childTnLst>
                                </p:cTn>
                              </p:par>
                            </p:childTnLst>
                          </p:cTn>
                        </p:par>
                        <p:par>
                          <p:cTn id="73" fill="hold">
                            <p:stCondLst>
                              <p:cond delay="500"/>
                            </p:stCondLst>
                            <p:childTnLst>
                              <p:par>
                                <p:cTn id="74" presetID="17" presetClass="entr" presetSubtype="10" fill="hold" grpId="0" nodeType="afterEffect">
                                  <p:stCondLst>
                                    <p:cond delay="0"/>
                                  </p:stCondLst>
                                  <p:childTnLst>
                                    <p:set>
                                      <p:cBhvr>
                                        <p:cTn id="75" dur="1" fill="hold">
                                          <p:stCondLst>
                                            <p:cond delay="0"/>
                                          </p:stCondLst>
                                        </p:cTn>
                                        <p:tgtEl>
                                          <p:spTgt spid="31754"/>
                                        </p:tgtEl>
                                        <p:attrNameLst>
                                          <p:attrName>style.visibility</p:attrName>
                                        </p:attrNameLst>
                                      </p:cBhvr>
                                      <p:to>
                                        <p:strVal val="visible"/>
                                      </p:to>
                                    </p:set>
                                    <p:anim calcmode="lin" valueType="num">
                                      <p:cBhvr>
                                        <p:cTn id="76" dur="500" fill="hold"/>
                                        <p:tgtEl>
                                          <p:spTgt spid="31754"/>
                                        </p:tgtEl>
                                        <p:attrNameLst>
                                          <p:attrName>ppt_w</p:attrName>
                                        </p:attrNameLst>
                                      </p:cBhvr>
                                      <p:tavLst>
                                        <p:tav tm="0">
                                          <p:val>
                                            <p:fltVal val="0"/>
                                          </p:val>
                                        </p:tav>
                                        <p:tav tm="100000">
                                          <p:val>
                                            <p:strVal val="#ppt_w"/>
                                          </p:val>
                                        </p:tav>
                                      </p:tavLst>
                                    </p:anim>
                                    <p:anim calcmode="lin" valueType="num">
                                      <p:cBhvr>
                                        <p:cTn id="77" dur="500" fill="hold"/>
                                        <p:tgtEl>
                                          <p:spTgt spid="31754"/>
                                        </p:tgtEl>
                                        <p:attrNameLst>
                                          <p:attrName>ppt_h</p:attrName>
                                        </p:attrNameLst>
                                      </p:cBhvr>
                                      <p:tavLst>
                                        <p:tav tm="0">
                                          <p:val>
                                            <p:strVal val="#ppt_h"/>
                                          </p:val>
                                        </p:tav>
                                        <p:tav tm="100000">
                                          <p:val>
                                            <p:strVal val="#ppt_h"/>
                                          </p:val>
                                        </p:tav>
                                      </p:tavLst>
                                    </p:anim>
                                  </p:childTnLst>
                                </p:cTn>
                              </p:par>
                            </p:childTnLst>
                          </p:cTn>
                        </p:par>
                        <p:par>
                          <p:cTn id="78" fill="hold">
                            <p:stCondLst>
                              <p:cond delay="1000"/>
                            </p:stCondLst>
                            <p:childTnLst>
                              <p:par>
                                <p:cTn id="79" presetID="23" presetClass="entr" presetSubtype="528" fill="hold" grpId="0" nodeType="afterEffect">
                                  <p:stCondLst>
                                    <p:cond delay="0"/>
                                  </p:stCondLst>
                                  <p:childTnLst>
                                    <p:set>
                                      <p:cBhvr>
                                        <p:cTn id="80" dur="1" fill="hold">
                                          <p:stCondLst>
                                            <p:cond delay="0"/>
                                          </p:stCondLst>
                                        </p:cTn>
                                        <p:tgtEl>
                                          <p:spTgt spid="31766"/>
                                        </p:tgtEl>
                                        <p:attrNameLst>
                                          <p:attrName>style.visibility</p:attrName>
                                        </p:attrNameLst>
                                      </p:cBhvr>
                                      <p:to>
                                        <p:strVal val="visible"/>
                                      </p:to>
                                    </p:set>
                                    <p:anim calcmode="lin" valueType="num">
                                      <p:cBhvr>
                                        <p:cTn id="81" dur="500" fill="hold"/>
                                        <p:tgtEl>
                                          <p:spTgt spid="31766"/>
                                        </p:tgtEl>
                                        <p:attrNameLst>
                                          <p:attrName>ppt_w</p:attrName>
                                        </p:attrNameLst>
                                      </p:cBhvr>
                                      <p:tavLst>
                                        <p:tav tm="0">
                                          <p:val>
                                            <p:fltVal val="0"/>
                                          </p:val>
                                        </p:tav>
                                        <p:tav tm="100000">
                                          <p:val>
                                            <p:strVal val="#ppt_w"/>
                                          </p:val>
                                        </p:tav>
                                      </p:tavLst>
                                    </p:anim>
                                    <p:anim calcmode="lin" valueType="num">
                                      <p:cBhvr>
                                        <p:cTn id="82" dur="500" fill="hold"/>
                                        <p:tgtEl>
                                          <p:spTgt spid="31766"/>
                                        </p:tgtEl>
                                        <p:attrNameLst>
                                          <p:attrName>ppt_h</p:attrName>
                                        </p:attrNameLst>
                                      </p:cBhvr>
                                      <p:tavLst>
                                        <p:tav tm="0">
                                          <p:val>
                                            <p:fltVal val="0"/>
                                          </p:val>
                                        </p:tav>
                                        <p:tav tm="100000">
                                          <p:val>
                                            <p:strVal val="#ppt_h"/>
                                          </p:val>
                                        </p:tav>
                                      </p:tavLst>
                                    </p:anim>
                                    <p:anim calcmode="lin" valueType="num">
                                      <p:cBhvr>
                                        <p:cTn id="83" dur="500" fill="hold"/>
                                        <p:tgtEl>
                                          <p:spTgt spid="31766"/>
                                        </p:tgtEl>
                                        <p:attrNameLst>
                                          <p:attrName>ppt_x</p:attrName>
                                        </p:attrNameLst>
                                      </p:cBhvr>
                                      <p:tavLst>
                                        <p:tav tm="0">
                                          <p:val>
                                            <p:fltVal val="0.5"/>
                                          </p:val>
                                        </p:tav>
                                        <p:tav tm="100000">
                                          <p:val>
                                            <p:strVal val="#ppt_x"/>
                                          </p:val>
                                        </p:tav>
                                      </p:tavLst>
                                    </p:anim>
                                    <p:anim calcmode="lin" valueType="num">
                                      <p:cBhvr>
                                        <p:cTn id="84" dur="500" fill="hold"/>
                                        <p:tgtEl>
                                          <p:spTgt spid="3176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0" grpId="0" animBg="1" autoUpdateAnimBg="0"/>
      <p:bldP spid="31747" grpId="0" animBg="1"/>
      <p:bldP spid="31748" grpId="0" animBg="1"/>
      <p:bldP spid="176133" grpId="0" animBg="1" autoUpdateAnimBg="0"/>
      <p:bldP spid="176134" grpId="0" animBg="1" autoUpdateAnimBg="0"/>
      <p:bldP spid="176135" grpId="0" animBg="1" autoUpdateAnimBg="0"/>
      <p:bldP spid="31752" grpId="0" animBg="1"/>
      <p:bldP spid="31753" grpId="0" animBg="1"/>
      <p:bldP spid="31754" grpId="0" animBg="1"/>
      <p:bldP spid="31758" grpId="0" animBg="1"/>
      <p:bldP spid="31759" grpId="0" animBg="1"/>
      <p:bldP spid="31760" grpId="0" animBg="1"/>
      <p:bldP spid="31761" grpId="0" animBg="1"/>
      <p:bldP spid="31762" grpId="0" animBg="1"/>
      <p:bldP spid="31764" grpId="0" animBg="1" autoUpdateAnimBg="0"/>
      <p:bldP spid="31765" grpId="0" animBg="1" autoUpdateAnimBg="0"/>
      <p:bldP spid="31766" grpId="0" animBg="1"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Oval 2"/>
          <p:cNvSpPr>
            <a:spLocks noChangeArrowheads="1"/>
          </p:cNvSpPr>
          <p:nvPr/>
        </p:nvSpPr>
        <p:spPr bwMode="auto">
          <a:xfrm>
            <a:off x="2057400" y="1143000"/>
            <a:ext cx="5562600" cy="5410200"/>
          </a:xfrm>
          <a:prstGeom prst="ellipse">
            <a:avLst/>
          </a:prstGeom>
          <a:solidFill>
            <a:srgbClr val="EFEFEF"/>
          </a:solidFill>
          <a:ln w="19050">
            <a:solidFill>
              <a:srgbClr val="0000FF"/>
            </a:solidFill>
            <a:prstDash val="sysDot"/>
            <a:round/>
            <a:headEnd/>
            <a:tailEnd/>
          </a:ln>
        </p:spPr>
        <p:txBody>
          <a:bodyPr anchor="ctr"/>
          <a:lstStyle/>
          <a:p>
            <a:pPr eaLnBrk="1" hangingPunct="1">
              <a:spcBef>
                <a:spcPct val="0"/>
              </a:spcBef>
            </a:pPr>
            <a:endParaRPr lang="de-DE" sz="2400" b="0">
              <a:latin typeface="Times New Roman" pitchFamily="18" charset="0"/>
            </a:endParaRPr>
          </a:p>
        </p:txBody>
      </p:sp>
      <p:sp>
        <p:nvSpPr>
          <p:cNvPr id="28676" name="Oval 85"/>
          <p:cNvSpPr>
            <a:spLocks noChangeArrowheads="1"/>
          </p:cNvSpPr>
          <p:nvPr/>
        </p:nvSpPr>
        <p:spPr bwMode="auto">
          <a:xfrm>
            <a:off x="2438400" y="3200400"/>
            <a:ext cx="2667000" cy="3505200"/>
          </a:xfrm>
          <a:prstGeom prst="ellipse">
            <a:avLst/>
          </a:prstGeom>
          <a:solidFill>
            <a:srgbClr val="F1D4FE"/>
          </a:solidFill>
          <a:ln w="19050">
            <a:solidFill>
              <a:schemeClr val="tx1"/>
            </a:solidFill>
            <a:round/>
            <a:headEnd/>
            <a:tailEnd/>
          </a:ln>
        </p:spPr>
        <p:txBody>
          <a:bodyPr anchor="ctr"/>
          <a:lstStyle/>
          <a:p>
            <a:pPr eaLnBrk="1" hangingPunct="1"/>
            <a:endParaRPr lang="de-DE"/>
          </a:p>
        </p:txBody>
      </p:sp>
      <p:sp>
        <p:nvSpPr>
          <p:cNvPr id="227331" name="Text Box 3"/>
          <p:cNvSpPr txBox="1">
            <a:spLocks noChangeArrowheads="1"/>
          </p:cNvSpPr>
          <p:nvPr/>
        </p:nvSpPr>
        <p:spPr bwMode="auto">
          <a:xfrm>
            <a:off x="228600" y="381000"/>
            <a:ext cx="1524000" cy="1066800"/>
          </a:xfrm>
          <a:prstGeom prst="rect">
            <a:avLst/>
          </a:prstGeom>
          <a:solidFill>
            <a:srgbClr val="C5E2FF"/>
          </a:solidFill>
          <a:ln w="9525">
            <a:solidFill>
              <a:schemeClr val="tx1"/>
            </a:solidFill>
            <a:miter lim="800000"/>
            <a:headEnd/>
            <a:tailEnd/>
          </a:ln>
          <a:effectLst>
            <a:outerShdw dist="35921" dir="2700000" algn="ctr" rotWithShape="0">
              <a:schemeClr val="bg2"/>
            </a:outerShdw>
          </a:effectLst>
        </p:spPr>
        <p:txBody>
          <a:bodyPr/>
          <a:lstStyle/>
          <a:p>
            <a:pPr eaLnBrk="1" hangingPunct="1">
              <a:spcBef>
                <a:spcPct val="0"/>
              </a:spcBef>
              <a:defRPr/>
            </a:pPr>
            <a:r>
              <a:rPr lang="de-DE" b="0"/>
              <a:t>Finanzierungs-quellen</a:t>
            </a:r>
          </a:p>
          <a:p>
            <a:pPr eaLnBrk="1" hangingPunct="1">
              <a:spcBef>
                <a:spcPct val="0"/>
              </a:spcBef>
              <a:buFont typeface="Wingdings" pitchFamily="2" charset="2"/>
              <a:buChar char="§"/>
              <a:defRPr/>
            </a:pPr>
            <a:r>
              <a:rPr lang="de-DE" b="0"/>
              <a:t> eigene Mittel, </a:t>
            </a:r>
          </a:p>
          <a:p>
            <a:pPr eaLnBrk="1" hangingPunct="1">
              <a:spcBef>
                <a:spcPct val="0"/>
              </a:spcBef>
              <a:buFont typeface="Wingdings" pitchFamily="2" charset="2"/>
              <a:buChar char="§"/>
              <a:defRPr/>
            </a:pPr>
            <a:r>
              <a:rPr lang="de-DE" b="0">
                <a:sym typeface="Wingdings" pitchFamily="2" charset="2"/>
              </a:rPr>
              <a:t> </a:t>
            </a:r>
            <a:r>
              <a:rPr lang="de-DE" b="0"/>
              <a:t>fremde Mittel</a:t>
            </a:r>
          </a:p>
        </p:txBody>
      </p:sp>
      <p:sp>
        <p:nvSpPr>
          <p:cNvPr id="227332" name="Rectangle 4"/>
          <p:cNvSpPr>
            <a:spLocks noChangeArrowheads="1"/>
          </p:cNvSpPr>
          <p:nvPr/>
        </p:nvSpPr>
        <p:spPr bwMode="auto">
          <a:xfrm>
            <a:off x="3505200" y="838200"/>
            <a:ext cx="1600200" cy="719138"/>
          </a:xfrm>
          <a:prstGeom prst="rect">
            <a:avLst/>
          </a:prstGeom>
          <a:solidFill>
            <a:srgbClr val="CCFFFF"/>
          </a:solidFill>
          <a:ln w="19050">
            <a:solidFill>
              <a:schemeClr val="tx1"/>
            </a:solidFill>
            <a:miter lim="800000"/>
            <a:headEnd/>
            <a:tailEnd/>
          </a:ln>
          <a:effectLst>
            <a:outerShdw dist="35921" dir="2700000" algn="ctr" rotWithShape="0">
              <a:schemeClr val="bg2"/>
            </a:outerShdw>
          </a:effectLst>
        </p:spPr>
        <p:txBody>
          <a:bodyPr anchor="ctr"/>
          <a:lstStyle/>
          <a:p>
            <a:pPr eaLnBrk="1" hangingPunct="1">
              <a:spcBef>
                <a:spcPct val="0"/>
              </a:spcBef>
              <a:defRPr/>
            </a:pPr>
            <a:endParaRPr lang="de-DE" sz="2400" b="0">
              <a:latin typeface="Times New Roman" pitchFamily="18" charset="0"/>
            </a:endParaRPr>
          </a:p>
        </p:txBody>
      </p:sp>
      <p:sp>
        <p:nvSpPr>
          <p:cNvPr id="28679" name="Text Box 6"/>
          <p:cNvSpPr txBox="1">
            <a:spLocks noChangeArrowheads="1"/>
          </p:cNvSpPr>
          <p:nvPr/>
        </p:nvSpPr>
        <p:spPr bwMode="auto">
          <a:xfrm>
            <a:off x="3505200" y="838200"/>
            <a:ext cx="304800" cy="314325"/>
          </a:xfrm>
          <a:prstGeom prst="rect">
            <a:avLst/>
          </a:prstGeom>
          <a:solidFill>
            <a:srgbClr val="FFFF99"/>
          </a:solidFill>
          <a:ln w="9525">
            <a:solidFill>
              <a:schemeClr val="tx1"/>
            </a:solidFill>
            <a:miter lim="800000"/>
            <a:headEnd/>
            <a:tailEnd/>
          </a:ln>
        </p:spPr>
        <p:txBody>
          <a:bodyPr>
            <a:spAutoFit/>
          </a:bodyPr>
          <a:lstStyle/>
          <a:p>
            <a:pPr eaLnBrk="1" hangingPunct="1">
              <a:spcBef>
                <a:spcPct val="0"/>
              </a:spcBef>
            </a:pPr>
            <a:r>
              <a:rPr lang="de-DE"/>
              <a:t>1</a:t>
            </a:r>
          </a:p>
        </p:txBody>
      </p:sp>
      <p:sp>
        <p:nvSpPr>
          <p:cNvPr id="28680" name="Text Box 7"/>
          <p:cNvSpPr txBox="1">
            <a:spLocks noChangeArrowheads="1"/>
          </p:cNvSpPr>
          <p:nvPr/>
        </p:nvSpPr>
        <p:spPr bwMode="auto">
          <a:xfrm>
            <a:off x="3886200" y="914400"/>
            <a:ext cx="1295400" cy="304800"/>
          </a:xfrm>
          <a:prstGeom prst="rect">
            <a:avLst/>
          </a:prstGeom>
          <a:noFill/>
          <a:ln w="9525">
            <a:noFill/>
            <a:miter lim="800000"/>
            <a:headEnd/>
            <a:tailEnd/>
          </a:ln>
        </p:spPr>
        <p:txBody>
          <a:bodyPr>
            <a:spAutoFit/>
          </a:bodyPr>
          <a:lstStyle/>
          <a:p>
            <a:pPr eaLnBrk="1" hangingPunct="1">
              <a:spcBef>
                <a:spcPct val="0"/>
              </a:spcBef>
            </a:pPr>
            <a:r>
              <a:rPr lang="de-DE"/>
              <a:t>Phase der</a:t>
            </a:r>
          </a:p>
        </p:txBody>
      </p:sp>
      <p:sp>
        <p:nvSpPr>
          <p:cNvPr id="28681" name="Text Box 8"/>
          <p:cNvSpPr txBox="1">
            <a:spLocks noChangeArrowheads="1"/>
          </p:cNvSpPr>
          <p:nvPr/>
        </p:nvSpPr>
        <p:spPr bwMode="auto">
          <a:xfrm>
            <a:off x="3505200" y="1219200"/>
            <a:ext cx="1676400" cy="304800"/>
          </a:xfrm>
          <a:prstGeom prst="rect">
            <a:avLst/>
          </a:prstGeom>
          <a:noFill/>
          <a:ln w="9525">
            <a:noFill/>
            <a:miter lim="800000"/>
            <a:headEnd/>
            <a:tailEnd/>
          </a:ln>
        </p:spPr>
        <p:txBody>
          <a:bodyPr>
            <a:spAutoFit/>
          </a:bodyPr>
          <a:lstStyle/>
          <a:p>
            <a:pPr eaLnBrk="1" hangingPunct="1">
              <a:spcBef>
                <a:spcPct val="0"/>
              </a:spcBef>
            </a:pPr>
            <a:r>
              <a:rPr lang="de-DE"/>
              <a:t>Kapitalbeschaff.</a:t>
            </a:r>
          </a:p>
        </p:txBody>
      </p:sp>
      <p:sp>
        <p:nvSpPr>
          <p:cNvPr id="28682" name="Line 9"/>
          <p:cNvSpPr>
            <a:spLocks noChangeShapeType="1"/>
          </p:cNvSpPr>
          <p:nvPr/>
        </p:nvSpPr>
        <p:spPr bwMode="auto">
          <a:xfrm>
            <a:off x="1828800" y="990600"/>
            <a:ext cx="1676400" cy="0"/>
          </a:xfrm>
          <a:prstGeom prst="line">
            <a:avLst/>
          </a:prstGeom>
          <a:noFill/>
          <a:ln w="57150">
            <a:solidFill>
              <a:srgbClr val="FF0000"/>
            </a:solidFill>
            <a:round/>
            <a:headEnd/>
            <a:tailEnd type="triangle" w="med" len="med"/>
          </a:ln>
        </p:spPr>
        <p:txBody>
          <a:bodyPr>
            <a:spAutoFit/>
          </a:bodyPr>
          <a:lstStyle/>
          <a:p>
            <a:endParaRPr lang="de-DE"/>
          </a:p>
        </p:txBody>
      </p:sp>
      <p:sp>
        <p:nvSpPr>
          <p:cNvPr id="227337" name="Rectangle 10"/>
          <p:cNvSpPr>
            <a:spLocks noChangeArrowheads="1"/>
          </p:cNvSpPr>
          <p:nvPr/>
        </p:nvSpPr>
        <p:spPr bwMode="auto">
          <a:xfrm>
            <a:off x="6248400" y="2514600"/>
            <a:ext cx="1905000" cy="838200"/>
          </a:xfrm>
          <a:prstGeom prst="rect">
            <a:avLst/>
          </a:prstGeom>
          <a:solidFill>
            <a:srgbClr val="CCFFFF"/>
          </a:solidFill>
          <a:ln w="19050">
            <a:solidFill>
              <a:schemeClr val="tx1"/>
            </a:solidFill>
            <a:miter lim="800000"/>
            <a:headEnd/>
            <a:tailEnd/>
          </a:ln>
          <a:effectLst>
            <a:outerShdw dist="35921" dir="2700000" algn="ctr" rotWithShape="0">
              <a:schemeClr val="bg2"/>
            </a:outerShdw>
          </a:effectLst>
        </p:spPr>
        <p:txBody>
          <a:bodyPr anchor="ctr"/>
          <a:lstStyle/>
          <a:p>
            <a:pPr eaLnBrk="1" hangingPunct="1">
              <a:spcBef>
                <a:spcPct val="0"/>
              </a:spcBef>
              <a:defRPr/>
            </a:pPr>
            <a:endParaRPr lang="de-DE" sz="2400" b="0">
              <a:latin typeface="Times New Roman" pitchFamily="18" charset="0"/>
            </a:endParaRPr>
          </a:p>
        </p:txBody>
      </p:sp>
      <p:sp>
        <p:nvSpPr>
          <p:cNvPr id="28684" name="Text Box 11"/>
          <p:cNvSpPr txBox="1">
            <a:spLocks noChangeArrowheads="1"/>
          </p:cNvSpPr>
          <p:nvPr/>
        </p:nvSpPr>
        <p:spPr bwMode="auto">
          <a:xfrm>
            <a:off x="6629400" y="2514600"/>
            <a:ext cx="1676400" cy="304800"/>
          </a:xfrm>
          <a:prstGeom prst="rect">
            <a:avLst/>
          </a:prstGeom>
          <a:noFill/>
          <a:ln w="9525">
            <a:noFill/>
            <a:miter lim="800000"/>
            <a:headEnd/>
            <a:tailEnd/>
          </a:ln>
        </p:spPr>
        <p:txBody>
          <a:bodyPr/>
          <a:lstStyle/>
          <a:p>
            <a:pPr eaLnBrk="1" hangingPunct="1">
              <a:spcBef>
                <a:spcPct val="0"/>
              </a:spcBef>
            </a:pPr>
            <a:r>
              <a:rPr lang="de-DE"/>
              <a:t>Phase der Kapi-</a:t>
            </a:r>
          </a:p>
        </p:txBody>
      </p:sp>
      <p:sp>
        <p:nvSpPr>
          <p:cNvPr id="28685" name="Text Box 12"/>
          <p:cNvSpPr txBox="1">
            <a:spLocks noChangeArrowheads="1"/>
          </p:cNvSpPr>
          <p:nvPr/>
        </p:nvSpPr>
        <p:spPr bwMode="auto">
          <a:xfrm>
            <a:off x="6629400" y="2759075"/>
            <a:ext cx="1600200" cy="517525"/>
          </a:xfrm>
          <a:prstGeom prst="rect">
            <a:avLst/>
          </a:prstGeom>
          <a:noFill/>
          <a:ln w="9525">
            <a:noFill/>
            <a:miter lim="800000"/>
            <a:headEnd/>
            <a:tailEnd/>
          </a:ln>
        </p:spPr>
        <p:txBody>
          <a:bodyPr/>
          <a:lstStyle/>
          <a:p>
            <a:pPr eaLnBrk="1" hangingPunct="1">
              <a:spcBef>
                <a:spcPct val="0"/>
              </a:spcBef>
            </a:pPr>
            <a:r>
              <a:rPr lang="de-DE"/>
              <a:t>verwendung (Investitionen)</a:t>
            </a:r>
            <a:endParaRPr lang="de-DE" sz="2400" b="0">
              <a:latin typeface="Times New Roman" pitchFamily="18" charset="0"/>
            </a:endParaRPr>
          </a:p>
        </p:txBody>
      </p:sp>
      <p:sp>
        <p:nvSpPr>
          <p:cNvPr id="28686" name="Text Box 13"/>
          <p:cNvSpPr txBox="1">
            <a:spLocks noChangeArrowheads="1"/>
          </p:cNvSpPr>
          <p:nvPr/>
        </p:nvSpPr>
        <p:spPr bwMode="auto">
          <a:xfrm>
            <a:off x="6248400" y="2514600"/>
            <a:ext cx="381000" cy="314325"/>
          </a:xfrm>
          <a:prstGeom prst="rect">
            <a:avLst/>
          </a:prstGeom>
          <a:solidFill>
            <a:srgbClr val="FFFF99"/>
          </a:solidFill>
          <a:ln w="9525">
            <a:solidFill>
              <a:schemeClr val="tx1"/>
            </a:solidFill>
            <a:miter lim="800000"/>
            <a:headEnd/>
            <a:tailEnd/>
          </a:ln>
        </p:spPr>
        <p:txBody>
          <a:bodyPr>
            <a:spAutoFit/>
          </a:bodyPr>
          <a:lstStyle/>
          <a:p>
            <a:pPr eaLnBrk="1" hangingPunct="1">
              <a:spcBef>
                <a:spcPct val="0"/>
              </a:spcBef>
            </a:pPr>
            <a:r>
              <a:rPr lang="de-DE"/>
              <a:t>2</a:t>
            </a:r>
          </a:p>
        </p:txBody>
      </p:sp>
      <p:sp>
        <p:nvSpPr>
          <p:cNvPr id="28687" name="Text Box 14"/>
          <p:cNvSpPr txBox="1">
            <a:spLocks noChangeArrowheads="1"/>
          </p:cNvSpPr>
          <p:nvPr/>
        </p:nvSpPr>
        <p:spPr bwMode="auto">
          <a:xfrm>
            <a:off x="6477000" y="914400"/>
            <a:ext cx="1524000" cy="530225"/>
          </a:xfrm>
          <a:prstGeom prst="rect">
            <a:avLst/>
          </a:prstGeom>
          <a:solidFill>
            <a:srgbClr val="FFE9D3"/>
          </a:solidFill>
          <a:ln w="12700">
            <a:solidFill>
              <a:schemeClr val="tx1"/>
            </a:solidFill>
            <a:prstDash val="sysDot"/>
            <a:miter lim="800000"/>
            <a:headEnd/>
            <a:tailEnd/>
          </a:ln>
        </p:spPr>
        <p:txBody>
          <a:bodyPr>
            <a:spAutoFit/>
          </a:bodyPr>
          <a:lstStyle/>
          <a:p>
            <a:pPr eaLnBrk="1" hangingPunct="1">
              <a:spcBef>
                <a:spcPct val="0"/>
              </a:spcBef>
            </a:pPr>
            <a:r>
              <a:rPr lang="de-DE" b="0"/>
              <a:t>Beschaffungs-märkte</a:t>
            </a:r>
          </a:p>
        </p:txBody>
      </p:sp>
      <p:sp>
        <p:nvSpPr>
          <p:cNvPr id="28688" name="Line 15"/>
          <p:cNvSpPr>
            <a:spLocks noChangeShapeType="1"/>
          </p:cNvSpPr>
          <p:nvPr/>
        </p:nvSpPr>
        <p:spPr bwMode="auto">
          <a:xfrm>
            <a:off x="5105400" y="1143000"/>
            <a:ext cx="1371600" cy="0"/>
          </a:xfrm>
          <a:prstGeom prst="line">
            <a:avLst/>
          </a:prstGeom>
          <a:noFill/>
          <a:ln w="28575">
            <a:solidFill>
              <a:srgbClr val="FF0000"/>
            </a:solidFill>
            <a:prstDash val="sysDot"/>
            <a:round/>
            <a:headEnd/>
            <a:tailEnd type="triangle" w="med" len="med"/>
          </a:ln>
        </p:spPr>
        <p:txBody>
          <a:bodyPr>
            <a:spAutoFit/>
          </a:bodyPr>
          <a:lstStyle/>
          <a:p>
            <a:endParaRPr lang="de-DE"/>
          </a:p>
        </p:txBody>
      </p:sp>
      <p:sp>
        <p:nvSpPr>
          <p:cNvPr id="28689" name="Line 16"/>
          <p:cNvSpPr>
            <a:spLocks noChangeShapeType="1"/>
          </p:cNvSpPr>
          <p:nvPr/>
        </p:nvSpPr>
        <p:spPr bwMode="auto">
          <a:xfrm>
            <a:off x="7315200" y="1371600"/>
            <a:ext cx="0" cy="1066800"/>
          </a:xfrm>
          <a:prstGeom prst="line">
            <a:avLst/>
          </a:prstGeom>
          <a:noFill/>
          <a:ln w="28575">
            <a:solidFill>
              <a:schemeClr val="tx1"/>
            </a:solidFill>
            <a:prstDash val="sysDot"/>
            <a:round/>
            <a:headEnd/>
            <a:tailEnd type="triangle" w="med" len="med"/>
          </a:ln>
        </p:spPr>
        <p:txBody>
          <a:bodyPr>
            <a:spAutoFit/>
          </a:bodyPr>
          <a:lstStyle/>
          <a:p>
            <a:endParaRPr lang="de-DE"/>
          </a:p>
        </p:txBody>
      </p:sp>
      <p:sp>
        <p:nvSpPr>
          <p:cNvPr id="28690" name="Line 27"/>
          <p:cNvSpPr>
            <a:spLocks noChangeShapeType="1"/>
          </p:cNvSpPr>
          <p:nvPr/>
        </p:nvSpPr>
        <p:spPr bwMode="auto">
          <a:xfrm flipH="1" flipV="1">
            <a:off x="5181600" y="3048000"/>
            <a:ext cx="0" cy="914400"/>
          </a:xfrm>
          <a:prstGeom prst="line">
            <a:avLst/>
          </a:prstGeom>
          <a:noFill/>
          <a:ln w="38100">
            <a:solidFill>
              <a:srgbClr val="FF0000"/>
            </a:solidFill>
            <a:prstDash val="sysDot"/>
            <a:round/>
            <a:headEnd/>
            <a:tailEnd type="triangle" w="med" len="med"/>
          </a:ln>
        </p:spPr>
        <p:txBody>
          <a:bodyPr>
            <a:spAutoFit/>
          </a:bodyPr>
          <a:lstStyle/>
          <a:p>
            <a:endParaRPr lang="de-DE"/>
          </a:p>
        </p:txBody>
      </p:sp>
      <p:sp>
        <p:nvSpPr>
          <p:cNvPr id="28691" name="Line 28"/>
          <p:cNvSpPr>
            <a:spLocks noChangeShapeType="1"/>
          </p:cNvSpPr>
          <p:nvPr/>
        </p:nvSpPr>
        <p:spPr bwMode="auto">
          <a:xfrm>
            <a:off x="3352800" y="2895600"/>
            <a:ext cx="2895600" cy="0"/>
          </a:xfrm>
          <a:prstGeom prst="line">
            <a:avLst/>
          </a:prstGeom>
          <a:noFill/>
          <a:ln w="38100">
            <a:solidFill>
              <a:srgbClr val="FF0000"/>
            </a:solidFill>
            <a:round/>
            <a:headEnd/>
            <a:tailEnd type="triangle" w="med" len="med"/>
          </a:ln>
        </p:spPr>
        <p:txBody>
          <a:bodyPr>
            <a:spAutoFit/>
          </a:bodyPr>
          <a:lstStyle/>
          <a:p>
            <a:endParaRPr lang="de-DE"/>
          </a:p>
        </p:txBody>
      </p:sp>
      <p:sp>
        <p:nvSpPr>
          <p:cNvPr id="28692" name="Text Box 29"/>
          <p:cNvSpPr txBox="1">
            <a:spLocks noChangeArrowheads="1"/>
          </p:cNvSpPr>
          <p:nvPr/>
        </p:nvSpPr>
        <p:spPr bwMode="auto">
          <a:xfrm>
            <a:off x="3810000" y="2362200"/>
            <a:ext cx="1143000" cy="517525"/>
          </a:xfrm>
          <a:prstGeom prst="rect">
            <a:avLst/>
          </a:prstGeom>
          <a:noFill/>
          <a:ln w="9525">
            <a:noFill/>
            <a:miter lim="800000"/>
            <a:headEnd/>
            <a:tailEnd/>
          </a:ln>
        </p:spPr>
        <p:txBody>
          <a:bodyPr>
            <a:spAutoFit/>
          </a:bodyPr>
          <a:lstStyle/>
          <a:p>
            <a:pPr eaLnBrk="1" hangingPunct="1">
              <a:spcBef>
                <a:spcPct val="0"/>
              </a:spcBef>
            </a:pPr>
            <a:r>
              <a:rPr lang="de-DE"/>
              <a:t>Innenfinan-zierung</a:t>
            </a:r>
            <a:endParaRPr lang="de-DE" b="0"/>
          </a:p>
        </p:txBody>
      </p:sp>
      <p:sp>
        <p:nvSpPr>
          <p:cNvPr id="28693" name="Line 30"/>
          <p:cNvSpPr>
            <a:spLocks noChangeShapeType="1"/>
          </p:cNvSpPr>
          <p:nvPr/>
        </p:nvSpPr>
        <p:spPr bwMode="auto">
          <a:xfrm flipH="1">
            <a:off x="152400" y="2733675"/>
            <a:ext cx="1143000" cy="0"/>
          </a:xfrm>
          <a:prstGeom prst="line">
            <a:avLst/>
          </a:prstGeom>
          <a:noFill/>
          <a:ln w="38100">
            <a:solidFill>
              <a:srgbClr val="FF0000"/>
            </a:solidFill>
            <a:round/>
            <a:headEnd/>
            <a:tailEnd type="triangle" w="med" len="med"/>
          </a:ln>
        </p:spPr>
        <p:txBody>
          <a:bodyPr>
            <a:spAutoFit/>
          </a:bodyPr>
          <a:lstStyle/>
          <a:p>
            <a:endParaRPr lang="de-DE"/>
          </a:p>
        </p:txBody>
      </p:sp>
      <p:sp>
        <p:nvSpPr>
          <p:cNvPr id="28694" name="Line 31"/>
          <p:cNvSpPr>
            <a:spLocks noChangeShapeType="1"/>
          </p:cNvSpPr>
          <p:nvPr/>
        </p:nvSpPr>
        <p:spPr bwMode="auto">
          <a:xfrm flipH="1" flipV="1">
            <a:off x="838200" y="1447800"/>
            <a:ext cx="0" cy="1066800"/>
          </a:xfrm>
          <a:prstGeom prst="line">
            <a:avLst/>
          </a:prstGeom>
          <a:noFill/>
          <a:ln w="38100">
            <a:solidFill>
              <a:srgbClr val="FF0000"/>
            </a:solidFill>
            <a:round/>
            <a:headEnd/>
            <a:tailEnd type="triangle" w="med" len="med"/>
          </a:ln>
        </p:spPr>
        <p:txBody>
          <a:bodyPr>
            <a:spAutoFit/>
          </a:bodyPr>
          <a:lstStyle/>
          <a:p>
            <a:endParaRPr lang="de-DE"/>
          </a:p>
        </p:txBody>
      </p:sp>
      <p:sp>
        <p:nvSpPr>
          <p:cNvPr id="28695" name="Line 32"/>
          <p:cNvSpPr>
            <a:spLocks noChangeShapeType="1"/>
          </p:cNvSpPr>
          <p:nvPr/>
        </p:nvSpPr>
        <p:spPr bwMode="auto">
          <a:xfrm flipH="1">
            <a:off x="838200" y="2505075"/>
            <a:ext cx="457200" cy="0"/>
          </a:xfrm>
          <a:prstGeom prst="line">
            <a:avLst/>
          </a:prstGeom>
          <a:noFill/>
          <a:ln w="38100">
            <a:solidFill>
              <a:srgbClr val="FF0000"/>
            </a:solidFill>
            <a:round/>
            <a:headEnd/>
            <a:tailEnd/>
          </a:ln>
        </p:spPr>
        <p:txBody>
          <a:bodyPr>
            <a:spAutoFit/>
          </a:bodyPr>
          <a:lstStyle/>
          <a:p>
            <a:endParaRPr lang="de-DE"/>
          </a:p>
        </p:txBody>
      </p:sp>
      <p:sp>
        <p:nvSpPr>
          <p:cNvPr id="227360" name="Text Box 33"/>
          <p:cNvSpPr txBox="1">
            <a:spLocks noChangeArrowheads="1"/>
          </p:cNvSpPr>
          <p:nvPr/>
        </p:nvSpPr>
        <p:spPr bwMode="auto">
          <a:xfrm>
            <a:off x="609600" y="1819275"/>
            <a:ext cx="457200" cy="314325"/>
          </a:xfrm>
          <a:prstGeom prst="rect">
            <a:avLst/>
          </a:prstGeom>
          <a:solidFill>
            <a:srgbClr val="FFE3F1"/>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spcBef>
                <a:spcPct val="0"/>
              </a:spcBef>
              <a:defRPr/>
            </a:pPr>
            <a:r>
              <a:rPr lang="de-DE"/>
              <a:t>6.3</a:t>
            </a:r>
          </a:p>
        </p:txBody>
      </p:sp>
      <p:sp>
        <p:nvSpPr>
          <p:cNvPr id="227361" name="Text Box 34"/>
          <p:cNvSpPr txBox="1">
            <a:spLocks noChangeArrowheads="1"/>
          </p:cNvSpPr>
          <p:nvPr/>
        </p:nvSpPr>
        <p:spPr bwMode="auto">
          <a:xfrm>
            <a:off x="457200" y="2581275"/>
            <a:ext cx="457200" cy="314325"/>
          </a:xfrm>
          <a:prstGeom prst="rect">
            <a:avLst/>
          </a:prstGeom>
          <a:solidFill>
            <a:srgbClr val="FFE3F1"/>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spcBef>
                <a:spcPct val="0"/>
              </a:spcBef>
              <a:defRPr/>
            </a:pPr>
            <a:r>
              <a:rPr lang="de-DE"/>
              <a:t>6.2</a:t>
            </a:r>
          </a:p>
        </p:txBody>
      </p:sp>
      <p:sp>
        <p:nvSpPr>
          <p:cNvPr id="28698" name="Line 35"/>
          <p:cNvSpPr>
            <a:spLocks noChangeShapeType="1"/>
          </p:cNvSpPr>
          <p:nvPr/>
        </p:nvSpPr>
        <p:spPr bwMode="auto">
          <a:xfrm flipH="1">
            <a:off x="152400" y="3114675"/>
            <a:ext cx="1143000" cy="0"/>
          </a:xfrm>
          <a:prstGeom prst="line">
            <a:avLst/>
          </a:prstGeom>
          <a:noFill/>
          <a:ln w="38100">
            <a:solidFill>
              <a:srgbClr val="FF0000"/>
            </a:solidFill>
            <a:round/>
            <a:headEnd/>
            <a:tailEnd type="triangle" w="med" len="med"/>
          </a:ln>
        </p:spPr>
        <p:txBody>
          <a:bodyPr>
            <a:spAutoFit/>
          </a:bodyPr>
          <a:lstStyle/>
          <a:p>
            <a:endParaRPr lang="de-DE"/>
          </a:p>
        </p:txBody>
      </p:sp>
      <p:sp>
        <p:nvSpPr>
          <p:cNvPr id="227363" name="Text Box 36"/>
          <p:cNvSpPr txBox="1">
            <a:spLocks noChangeArrowheads="1"/>
          </p:cNvSpPr>
          <p:nvPr/>
        </p:nvSpPr>
        <p:spPr bwMode="auto">
          <a:xfrm>
            <a:off x="457200" y="2962275"/>
            <a:ext cx="457200" cy="314325"/>
          </a:xfrm>
          <a:prstGeom prst="rect">
            <a:avLst/>
          </a:prstGeom>
          <a:solidFill>
            <a:srgbClr val="FFE3F1"/>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spcBef>
                <a:spcPct val="0"/>
              </a:spcBef>
              <a:defRPr/>
            </a:pPr>
            <a:r>
              <a:rPr lang="de-DE"/>
              <a:t>6.4</a:t>
            </a:r>
          </a:p>
        </p:txBody>
      </p:sp>
      <p:sp>
        <p:nvSpPr>
          <p:cNvPr id="28700" name="Text Box 37"/>
          <p:cNvSpPr txBox="1">
            <a:spLocks noChangeArrowheads="1"/>
          </p:cNvSpPr>
          <p:nvPr/>
        </p:nvSpPr>
        <p:spPr bwMode="auto">
          <a:xfrm>
            <a:off x="1981200" y="457200"/>
            <a:ext cx="1447800" cy="517525"/>
          </a:xfrm>
          <a:prstGeom prst="rect">
            <a:avLst/>
          </a:prstGeom>
          <a:noFill/>
          <a:ln w="9525">
            <a:noFill/>
            <a:miter lim="800000"/>
            <a:headEnd/>
            <a:tailEnd/>
          </a:ln>
        </p:spPr>
        <p:txBody>
          <a:bodyPr>
            <a:spAutoFit/>
          </a:bodyPr>
          <a:lstStyle/>
          <a:p>
            <a:pPr eaLnBrk="1" hangingPunct="1">
              <a:spcBef>
                <a:spcPct val="0"/>
              </a:spcBef>
            </a:pPr>
            <a:r>
              <a:rPr lang="de-DE" b="0"/>
              <a:t>Außenfinan-zierung</a:t>
            </a:r>
            <a:endParaRPr lang="de-DE" sz="2400" b="0">
              <a:latin typeface="Times New Roman" pitchFamily="18" charset="0"/>
            </a:endParaRPr>
          </a:p>
        </p:txBody>
      </p:sp>
      <p:sp>
        <p:nvSpPr>
          <p:cNvPr id="28701" name="Line 38"/>
          <p:cNvSpPr>
            <a:spLocks noChangeShapeType="1"/>
          </p:cNvSpPr>
          <p:nvPr/>
        </p:nvSpPr>
        <p:spPr bwMode="auto">
          <a:xfrm flipH="1" flipV="1">
            <a:off x="1676400" y="3276600"/>
            <a:ext cx="0" cy="3200400"/>
          </a:xfrm>
          <a:prstGeom prst="line">
            <a:avLst/>
          </a:prstGeom>
          <a:noFill/>
          <a:ln w="38100">
            <a:solidFill>
              <a:srgbClr val="FF0000"/>
            </a:solidFill>
            <a:round/>
            <a:headEnd/>
            <a:tailEnd type="triangle" w="med" len="med"/>
          </a:ln>
        </p:spPr>
        <p:txBody>
          <a:bodyPr>
            <a:spAutoFit/>
          </a:bodyPr>
          <a:lstStyle/>
          <a:p>
            <a:endParaRPr lang="de-DE"/>
          </a:p>
        </p:txBody>
      </p:sp>
      <p:graphicFrame>
        <p:nvGraphicFramePr>
          <p:cNvPr id="28674" name="Object 39"/>
          <p:cNvGraphicFramePr>
            <a:graphicFrameLocks noChangeAspect="1"/>
          </p:cNvGraphicFramePr>
          <p:nvPr/>
        </p:nvGraphicFramePr>
        <p:xfrm>
          <a:off x="1066800" y="5029200"/>
          <a:ext cx="1150938" cy="760413"/>
        </p:xfrm>
        <a:graphic>
          <a:graphicData uri="http://schemas.openxmlformats.org/presentationml/2006/ole">
            <p:oleObj spid="_x0000_s28674" name="Paint Shop Pro Image" r:id="rId4" imgW="1151220" imgH="760976" progId="">
              <p:embed/>
            </p:oleObj>
          </a:graphicData>
        </a:graphic>
      </p:graphicFrame>
      <p:sp>
        <p:nvSpPr>
          <p:cNvPr id="28702" name="Line 41"/>
          <p:cNvSpPr>
            <a:spLocks noChangeShapeType="1"/>
          </p:cNvSpPr>
          <p:nvPr/>
        </p:nvSpPr>
        <p:spPr bwMode="auto">
          <a:xfrm flipV="1">
            <a:off x="2438400" y="1295400"/>
            <a:ext cx="990600" cy="0"/>
          </a:xfrm>
          <a:prstGeom prst="line">
            <a:avLst/>
          </a:prstGeom>
          <a:noFill/>
          <a:ln w="38100">
            <a:solidFill>
              <a:srgbClr val="0000FF"/>
            </a:solidFill>
            <a:round/>
            <a:headEnd/>
            <a:tailEnd type="triangle" w="med" len="med"/>
          </a:ln>
        </p:spPr>
        <p:txBody>
          <a:bodyPr>
            <a:spAutoFit/>
          </a:bodyPr>
          <a:lstStyle/>
          <a:p>
            <a:endParaRPr lang="de-DE"/>
          </a:p>
        </p:txBody>
      </p:sp>
      <p:sp>
        <p:nvSpPr>
          <p:cNvPr id="28703" name="Freeform 43"/>
          <p:cNvSpPr>
            <a:spLocks/>
          </p:cNvSpPr>
          <p:nvPr/>
        </p:nvSpPr>
        <p:spPr bwMode="auto">
          <a:xfrm>
            <a:off x="7315200" y="3505200"/>
            <a:ext cx="609600" cy="254000"/>
          </a:xfrm>
          <a:custGeom>
            <a:avLst/>
            <a:gdLst>
              <a:gd name="T0" fmla="*/ 0 w 384"/>
              <a:gd name="T1" fmla="*/ 403224945 h 160"/>
              <a:gd name="T2" fmla="*/ 362902484 w 384"/>
              <a:gd name="T3" fmla="*/ 40322497 h 160"/>
              <a:gd name="T4" fmla="*/ 604837506 w 384"/>
              <a:gd name="T5" fmla="*/ 161289988 h 160"/>
              <a:gd name="T6" fmla="*/ 725804968 w 384"/>
              <a:gd name="T7" fmla="*/ 282257492 h 160"/>
              <a:gd name="T8" fmla="*/ 967740089 w 384"/>
              <a:gd name="T9" fmla="*/ 161289988 h 160"/>
              <a:gd name="T10" fmla="*/ 0 60000 65536"/>
              <a:gd name="T11" fmla="*/ 0 60000 65536"/>
              <a:gd name="T12" fmla="*/ 0 60000 65536"/>
              <a:gd name="T13" fmla="*/ 0 60000 65536"/>
              <a:gd name="T14" fmla="*/ 0 60000 65536"/>
              <a:gd name="T15" fmla="*/ 0 w 384"/>
              <a:gd name="T16" fmla="*/ 0 h 160"/>
              <a:gd name="T17" fmla="*/ 384 w 384"/>
              <a:gd name="T18" fmla="*/ 160 h 160"/>
            </a:gdLst>
            <a:ahLst/>
            <a:cxnLst>
              <a:cxn ang="T10">
                <a:pos x="T0" y="T1"/>
              </a:cxn>
              <a:cxn ang="T11">
                <a:pos x="T2" y="T3"/>
              </a:cxn>
              <a:cxn ang="T12">
                <a:pos x="T4" y="T5"/>
              </a:cxn>
              <a:cxn ang="T13">
                <a:pos x="T6" y="T7"/>
              </a:cxn>
              <a:cxn ang="T14">
                <a:pos x="T8" y="T9"/>
              </a:cxn>
            </a:cxnLst>
            <a:rect l="T15" t="T16" r="T17" b="T18"/>
            <a:pathLst>
              <a:path w="384" h="160">
                <a:moveTo>
                  <a:pt x="0" y="160"/>
                </a:moveTo>
                <a:cubicBezTo>
                  <a:pt x="52" y="96"/>
                  <a:pt x="104" y="32"/>
                  <a:pt x="144" y="16"/>
                </a:cubicBezTo>
                <a:cubicBezTo>
                  <a:pt x="184" y="0"/>
                  <a:pt x="216" y="48"/>
                  <a:pt x="240" y="64"/>
                </a:cubicBezTo>
                <a:cubicBezTo>
                  <a:pt x="264" y="80"/>
                  <a:pt x="264" y="112"/>
                  <a:pt x="288" y="112"/>
                </a:cubicBezTo>
                <a:cubicBezTo>
                  <a:pt x="312" y="112"/>
                  <a:pt x="348" y="88"/>
                  <a:pt x="384" y="64"/>
                </a:cubicBezTo>
              </a:path>
            </a:pathLst>
          </a:custGeom>
          <a:noFill/>
          <a:ln w="28575" cap="flat" cmpd="sng">
            <a:solidFill>
              <a:schemeClr val="tx1"/>
            </a:solidFill>
            <a:prstDash val="solid"/>
            <a:round/>
            <a:headEnd/>
            <a:tailEnd/>
          </a:ln>
        </p:spPr>
        <p:txBody>
          <a:bodyPr>
            <a:spAutoFit/>
          </a:bodyPr>
          <a:lstStyle/>
          <a:p>
            <a:endParaRPr lang="de-DE"/>
          </a:p>
        </p:txBody>
      </p:sp>
      <p:sp>
        <p:nvSpPr>
          <p:cNvPr id="28704" name="Freeform 43"/>
          <p:cNvSpPr>
            <a:spLocks/>
          </p:cNvSpPr>
          <p:nvPr/>
        </p:nvSpPr>
        <p:spPr bwMode="auto">
          <a:xfrm>
            <a:off x="1752600" y="3352800"/>
            <a:ext cx="609600" cy="254000"/>
          </a:xfrm>
          <a:custGeom>
            <a:avLst/>
            <a:gdLst>
              <a:gd name="T0" fmla="*/ 0 w 384"/>
              <a:gd name="T1" fmla="*/ 403224945 h 160"/>
              <a:gd name="T2" fmla="*/ 362902484 w 384"/>
              <a:gd name="T3" fmla="*/ 40322497 h 160"/>
              <a:gd name="T4" fmla="*/ 604837506 w 384"/>
              <a:gd name="T5" fmla="*/ 161289988 h 160"/>
              <a:gd name="T6" fmla="*/ 725804968 w 384"/>
              <a:gd name="T7" fmla="*/ 282257492 h 160"/>
              <a:gd name="T8" fmla="*/ 967740089 w 384"/>
              <a:gd name="T9" fmla="*/ 161289988 h 160"/>
              <a:gd name="T10" fmla="*/ 0 60000 65536"/>
              <a:gd name="T11" fmla="*/ 0 60000 65536"/>
              <a:gd name="T12" fmla="*/ 0 60000 65536"/>
              <a:gd name="T13" fmla="*/ 0 60000 65536"/>
              <a:gd name="T14" fmla="*/ 0 60000 65536"/>
              <a:gd name="T15" fmla="*/ 0 w 384"/>
              <a:gd name="T16" fmla="*/ 0 h 160"/>
              <a:gd name="T17" fmla="*/ 384 w 384"/>
              <a:gd name="T18" fmla="*/ 160 h 160"/>
            </a:gdLst>
            <a:ahLst/>
            <a:cxnLst>
              <a:cxn ang="T10">
                <a:pos x="T0" y="T1"/>
              </a:cxn>
              <a:cxn ang="T11">
                <a:pos x="T2" y="T3"/>
              </a:cxn>
              <a:cxn ang="T12">
                <a:pos x="T4" y="T5"/>
              </a:cxn>
              <a:cxn ang="T13">
                <a:pos x="T6" y="T7"/>
              </a:cxn>
              <a:cxn ang="T14">
                <a:pos x="T8" y="T9"/>
              </a:cxn>
            </a:cxnLst>
            <a:rect l="T15" t="T16" r="T17" b="T18"/>
            <a:pathLst>
              <a:path w="384" h="160">
                <a:moveTo>
                  <a:pt x="0" y="160"/>
                </a:moveTo>
                <a:cubicBezTo>
                  <a:pt x="52" y="96"/>
                  <a:pt x="104" y="32"/>
                  <a:pt x="144" y="16"/>
                </a:cubicBezTo>
                <a:cubicBezTo>
                  <a:pt x="184" y="0"/>
                  <a:pt x="216" y="48"/>
                  <a:pt x="240" y="64"/>
                </a:cubicBezTo>
                <a:cubicBezTo>
                  <a:pt x="264" y="80"/>
                  <a:pt x="264" y="112"/>
                  <a:pt x="288" y="112"/>
                </a:cubicBezTo>
                <a:cubicBezTo>
                  <a:pt x="312" y="112"/>
                  <a:pt x="348" y="88"/>
                  <a:pt x="384" y="64"/>
                </a:cubicBezTo>
              </a:path>
            </a:pathLst>
          </a:custGeom>
          <a:noFill/>
          <a:ln w="28575" cap="flat" cmpd="sng">
            <a:solidFill>
              <a:schemeClr val="tx1"/>
            </a:solidFill>
            <a:prstDash val="solid"/>
            <a:round/>
            <a:headEnd/>
            <a:tailEnd/>
          </a:ln>
        </p:spPr>
        <p:txBody>
          <a:bodyPr>
            <a:spAutoFit/>
          </a:bodyPr>
          <a:lstStyle/>
          <a:p>
            <a:endParaRPr lang="de-DE"/>
          </a:p>
        </p:txBody>
      </p:sp>
      <p:sp>
        <p:nvSpPr>
          <p:cNvPr id="227373" name="Text Box 45"/>
          <p:cNvSpPr txBox="1">
            <a:spLocks noChangeArrowheads="1"/>
          </p:cNvSpPr>
          <p:nvPr/>
        </p:nvSpPr>
        <p:spPr bwMode="auto">
          <a:xfrm>
            <a:off x="3124200" y="3581400"/>
            <a:ext cx="1447800" cy="304800"/>
          </a:xfrm>
          <a:prstGeom prst="rect">
            <a:avLst/>
          </a:prstGeom>
          <a:solidFill>
            <a:srgbClr val="FFFF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200"/>
              <a:t>Materialkosten</a:t>
            </a:r>
            <a:endParaRPr lang="de-DE" sz="1600"/>
          </a:p>
        </p:txBody>
      </p:sp>
      <p:sp>
        <p:nvSpPr>
          <p:cNvPr id="227374" name="Text Box 46"/>
          <p:cNvSpPr txBox="1">
            <a:spLocks noChangeArrowheads="1"/>
          </p:cNvSpPr>
          <p:nvPr/>
        </p:nvSpPr>
        <p:spPr bwMode="auto">
          <a:xfrm>
            <a:off x="3124200" y="3886200"/>
            <a:ext cx="1447800" cy="381000"/>
          </a:xfrm>
          <a:prstGeom prst="rect">
            <a:avLst/>
          </a:prstGeom>
          <a:solidFill>
            <a:srgbClr val="FFFF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200"/>
              <a:t>Löhne</a:t>
            </a:r>
            <a:endParaRPr lang="de-DE" sz="1600"/>
          </a:p>
        </p:txBody>
      </p:sp>
      <p:sp>
        <p:nvSpPr>
          <p:cNvPr id="227375" name="Text Box 47"/>
          <p:cNvSpPr txBox="1">
            <a:spLocks noChangeArrowheads="1"/>
          </p:cNvSpPr>
          <p:nvPr/>
        </p:nvSpPr>
        <p:spPr bwMode="auto">
          <a:xfrm>
            <a:off x="3124200" y="4267200"/>
            <a:ext cx="1447800" cy="381000"/>
          </a:xfrm>
          <a:prstGeom prst="rect">
            <a:avLst/>
          </a:prstGeom>
          <a:solidFill>
            <a:srgbClr val="BDFB85"/>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200"/>
              <a:t>Abschreibungen</a:t>
            </a:r>
            <a:r>
              <a:rPr lang="de-DE" sz="1600"/>
              <a:t> </a:t>
            </a:r>
            <a:endParaRPr lang="de-DE"/>
          </a:p>
        </p:txBody>
      </p:sp>
      <p:sp>
        <p:nvSpPr>
          <p:cNvPr id="227376" name="Text Box 48"/>
          <p:cNvSpPr txBox="1">
            <a:spLocks noChangeArrowheads="1"/>
          </p:cNvSpPr>
          <p:nvPr/>
        </p:nvSpPr>
        <p:spPr bwMode="auto">
          <a:xfrm>
            <a:off x="3124200" y="4648200"/>
            <a:ext cx="1447800" cy="685800"/>
          </a:xfrm>
          <a:prstGeom prst="rect">
            <a:avLst/>
          </a:prstGeom>
          <a:solidFill>
            <a:srgbClr val="BDFB85"/>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200"/>
              <a:t>Zuführungen zu Rückstellungen (Aufwand)</a:t>
            </a:r>
          </a:p>
        </p:txBody>
      </p:sp>
      <p:sp>
        <p:nvSpPr>
          <p:cNvPr id="227377" name="Text Box 49"/>
          <p:cNvSpPr txBox="1">
            <a:spLocks noChangeArrowheads="1"/>
          </p:cNvSpPr>
          <p:nvPr/>
        </p:nvSpPr>
        <p:spPr bwMode="auto">
          <a:xfrm>
            <a:off x="3124200" y="5334000"/>
            <a:ext cx="1447800" cy="457200"/>
          </a:xfrm>
          <a:prstGeom prst="rect">
            <a:avLst/>
          </a:prstGeom>
          <a:solidFill>
            <a:srgbClr val="FFFF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200"/>
              <a:t>Sonstige Aufwendungen</a:t>
            </a:r>
            <a:endParaRPr lang="de-DE" sz="1600"/>
          </a:p>
        </p:txBody>
      </p:sp>
      <p:sp>
        <p:nvSpPr>
          <p:cNvPr id="227378" name="Text Box 50"/>
          <p:cNvSpPr txBox="1">
            <a:spLocks noChangeArrowheads="1"/>
          </p:cNvSpPr>
          <p:nvPr/>
        </p:nvSpPr>
        <p:spPr bwMode="auto">
          <a:xfrm>
            <a:off x="3124200" y="5791200"/>
            <a:ext cx="1447800" cy="304800"/>
          </a:xfrm>
          <a:prstGeom prst="rect">
            <a:avLst/>
          </a:prstGeom>
          <a:solidFill>
            <a:srgbClr val="BDFB85"/>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200"/>
              <a:t>Gewinn</a:t>
            </a:r>
          </a:p>
        </p:txBody>
      </p:sp>
      <p:sp>
        <p:nvSpPr>
          <p:cNvPr id="227379" name="Text Box 51"/>
          <p:cNvSpPr txBox="1">
            <a:spLocks noChangeArrowheads="1"/>
          </p:cNvSpPr>
          <p:nvPr/>
        </p:nvSpPr>
        <p:spPr bwMode="auto">
          <a:xfrm>
            <a:off x="2971800" y="6248400"/>
            <a:ext cx="1828800" cy="457200"/>
          </a:xfrm>
          <a:prstGeom prst="rect">
            <a:avLst/>
          </a:prstGeom>
          <a:solidFill>
            <a:srgbClr val="FFE9D3"/>
          </a:solidFill>
          <a:ln w="9525">
            <a:solidFill>
              <a:schemeClr val="tx1"/>
            </a:solidFill>
            <a:miter lim="800000"/>
            <a:headEnd/>
            <a:tailEnd/>
          </a:ln>
          <a:effectLst>
            <a:outerShdw dist="35921" dir="2700000" algn="ctr" rotWithShape="0">
              <a:schemeClr val="bg2"/>
            </a:outerShdw>
          </a:effectLst>
        </p:spPr>
        <p:txBody>
          <a:bodyPr anchor="ctr"/>
          <a:lstStyle/>
          <a:p>
            <a:pPr algn="ctr" eaLnBrk="1" hangingPunct="1">
              <a:defRPr/>
            </a:pPr>
            <a:r>
              <a:rPr lang="de-DE"/>
              <a:t>Umsatzerlöse</a:t>
            </a:r>
            <a:endParaRPr lang="de-DE" sz="1600"/>
          </a:p>
        </p:txBody>
      </p:sp>
      <p:sp>
        <p:nvSpPr>
          <p:cNvPr id="227380" name="Text Box 52"/>
          <p:cNvSpPr txBox="1">
            <a:spLocks noChangeArrowheads="1"/>
          </p:cNvSpPr>
          <p:nvPr/>
        </p:nvSpPr>
        <p:spPr bwMode="auto">
          <a:xfrm>
            <a:off x="5257800" y="4191000"/>
            <a:ext cx="1600200" cy="457200"/>
          </a:xfrm>
          <a:prstGeom prst="rect">
            <a:avLst/>
          </a:prstGeom>
          <a:solidFill>
            <a:srgbClr val="BDFB85"/>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100"/>
              <a:t>Abschreibungs-gegenwerte</a:t>
            </a:r>
            <a:endParaRPr lang="de-DE" sz="1200"/>
          </a:p>
        </p:txBody>
      </p:sp>
      <p:sp>
        <p:nvSpPr>
          <p:cNvPr id="227381" name="Text Box 53"/>
          <p:cNvSpPr txBox="1">
            <a:spLocks noChangeArrowheads="1"/>
          </p:cNvSpPr>
          <p:nvPr/>
        </p:nvSpPr>
        <p:spPr bwMode="auto">
          <a:xfrm>
            <a:off x="5257800" y="4800600"/>
            <a:ext cx="1600200" cy="457200"/>
          </a:xfrm>
          <a:prstGeom prst="rect">
            <a:avLst/>
          </a:prstGeom>
          <a:solidFill>
            <a:srgbClr val="BDFB85"/>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100"/>
              <a:t>Gegenwerte zu Rückstellungen</a:t>
            </a:r>
            <a:endParaRPr lang="de-DE" sz="1200"/>
          </a:p>
        </p:txBody>
      </p:sp>
      <p:sp>
        <p:nvSpPr>
          <p:cNvPr id="227382" name="Text Box 54"/>
          <p:cNvSpPr txBox="1">
            <a:spLocks noChangeArrowheads="1"/>
          </p:cNvSpPr>
          <p:nvPr/>
        </p:nvSpPr>
        <p:spPr bwMode="auto">
          <a:xfrm>
            <a:off x="5257800" y="5715000"/>
            <a:ext cx="1600200" cy="457200"/>
          </a:xfrm>
          <a:prstGeom prst="rect">
            <a:avLst/>
          </a:prstGeom>
          <a:solidFill>
            <a:srgbClr val="BDFB85"/>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defRPr/>
            </a:pPr>
            <a:r>
              <a:rPr lang="de-DE" sz="1100"/>
              <a:t>einbehaltene Ge-winne nach Steuern</a:t>
            </a:r>
          </a:p>
        </p:txBody>
      </p:sp>
      <p:sp>
        <p:nvSpPr>
          <p:cNvPr id="28715" name="Line 55"/>
          <p:cNvSpPr>
            <a:spLocks noChangeShapeType="1"/>
          </p:cNvSpPr>
          <p:nvPr/>
        </p:nvSpPr>
        <p:spPr bwMode="auto">
          <a:xfrm>
            <a:off x="2743200" y="6172200"/>
            <a:ext cx="2057400" cy="0"/>
          </a:xfrm>
          <a:prstGeom prst="line">
            <a:avLst/>
          </a:prstGeom>
          <a:noFill/>
          <a:ln w="28575">
            <a:solidFill>
              <a:schemeClr val="tx1"/>
            </a:solidFill>
            <a:round/>
            <a:headEnd/>
            <a:tailEnd/>
          </a:ln>
        </p:spPr>
        <p:txBody>
          <a:bodyPr anchor="ctr">
            <a:spAutoFit/>
          </a:bodyPr>
          <a:lstStyle/>
          <a:p>
            <a:endParaRPr lang="de-DE"/>
          </a:p>
        </p:txBody>
      </p:sp>
      <p:sp>
        <p:nvSpPr>
          <p:cNvPr id="28716" name="Line 56"/>
          <p:cNvSpPr>
            <a:spLocks noChangeShapeType="1"/>
          </p:cNvSpPr>
          <p:nvPr/>
        </p:nvSpPr>
        <p:spPr bwMode="auto">
          <a:xfrm flipV="1">
            <a:off x="4572000" y="4495800"/>
            <a:ext cx="685800" cy="0"/>
          </a:xfrm>
          <a:prstGeom prst="line">
            <a:avLst/>
          </a:prstGeom>
          <a:noFill/>
          <a:ln w="28575">
            <a:solidFill>
              <a:srgbClr val="FF0000"/>
            </a:solidFill>
            <a:round/>
            <a:headEnd type="triangle" w="med" len="med"/>
            <a:tailEnd type="triangle" w="med" len="med"/>
          </a:ln>
        </p:spPr>
        <p:txBody>
          <a:bodyPr anchor="ctr">
            <a:spAutoFit/>
          </a:bodyPr>
          <a:lstStyle/>
          <a:p>
            <a:endParaRPr lang="de-DE"/>
          </a:p>
        </p:txBody>
      </p:sp>
      <p:sp>
        <p:nvSpPr>
          <p:cNvPr id="28717" name="Line 57"/>
          <p:cNvSpPr>
            <a:spLocks noChangeShapeType="1"/>
          </p:cNvSpPr>
          <p:nvPr/>
        </p:nvSpPr>
        <p:spPr bwMode="auto">
          <a:xfrm>
            <a:off x="4572000" y="5029200"/>
            <a:ext cx="685800" cy="0"/>
          </a:xfrm>
          <a:prstGeom prst="line">
            <a:avLst/>
          </a:prstGeom>
          <a:noFill/>
          <a:ln w="28575">
            <a:solidFill>
              <a:srgbClr val="FF0000"/>
            </a:solidFill>
            <a:round/>
            <a:headEnd type="triangle" w="med" len="med"/>
            <a:tailEnd type="triangle" w="med" len="med"/>
          </a:ln>
        </p:spPr>
        <p:txBody>
          <a:bodyPr anchor="ctr">
            <a:spAutoFit/>
          </a:bodyPr>
          <a:lstStyle/>
          <a:p>
            <a:endParaRPr lang="de-DE"/>
          </a:p>
        </p:txBody>
      </p:sp>
      <p:sp>
        <p:nvSpPr>
          <p:cNvPr id="28718" name="Line 58"/>
          <p:cNvSpPr>
            <a:spLocks noChangeShapeType="1"/>
          </p:cNvSpPr>
          <p:nvPr/>
        </p:nvSpPr>
        <p:spPr bwMode="auto">
          <a:xfrm>
            <a:off x="4572000" y="5943600"/>
            <a:ext cx="685800" cy="0"/>
          </a:xfrm>
          <a:prstGeom prst="line">
            <a:avLst/>
          </a:prstGeom>
          <a:noFill/>
          <a:ln w="28575">
            <a:solidFill>
              <a:srgbClr val="FF0000"/>
            </a:solidFill>
            <a:round/>
            <a:headEnd type="triangle" w="med" len="med"/>
            <a:tailEnd type="triangle" w="med" len="med"/>
          </a:ln>
        </p:spPr>
        <p:txBody>
          <a:bodyPr anchor="ctr">
            <a:spAutoFit/>
          </a:bodyPr>
          <a:lstStyle/>
          <a:p>
            <a:endParaRPr lang="de-DE"/>
          </a:p>
        </p:txBody>
      </p:sp>
      <p:sp>
        <p:nvSpPr>
          <p:cNvPr id="227387" name="Text Box 59"/>
          <p:cNvSpPr txBox="1">
            <a:spLocks noChangeArrowheads="1"/>
          </p:cNvSpPr>
          <p:nvPr/>
        </p:nvSpPr>
        <p:spPr bwMode="auto">
          <a:xfrm>
            <a:off x="7924800" y="4800600"/>
            <a:ext cx="1066800" cy="457200"/>
          </a:xfrm>
          <a:prstGeom prst="rect">
            <a:avLst/>
          </a:prstGeom>
          <a:solidFill>
            <a:srgbClr val="BDFB85"/>
          </a:solidFill>
          <a:ln w="9525">
            <a:solidFill>
              <a:schemeClr val="tx1"/>
            </a:solidFill>
            <a:miter lim="800000"/>
            <a:headEnd/>
            <a:tailEnd/>
          </a:ln>
          <a:effectLst>
            <a:outerShdw dist="35921" dir="2700000" algn="ctr" rotWithShape="0">
              <a:schemeClr val="bg2"/>
            </a:outerShdw>
          </a:effectLst>
        </p:spPr>
        <p:txBody>
          <a:bodyPr anchor="ctr"/>
          <a:lstStyle/>
          <a:p>
            <a:pPr algn="ctr" eaLnBrk="1" hangingPunct="1">
              <a:defRPr/>
            </a:pPr>
            <a:r>
              <a:rPr lang="de-DE"/>
              <a:t>Cashflow</a:t>
            </a:r>
            <a:endParaRPr lang="de-DE" sz="1100"/>
          </a:p>
        </p:txBody>
      </p:sp>
      <p:sp>
        <p:nvSpPr>
          <p:cNvPr id="28720" name="Line 60"/>
          <p:cNvSpPr>
            <a:spLocks noChangeShapeType="1"/>
          </p:cNvSpPr>
          <p:nvPr/>
        </p:nvSpPr>
        <p:spPr bwMode="auto">
          <a:xfrm>
            <a:off x="6858000" y="4419600"/>
            <a:ext cx="304800" cy="0"/>
          </a:xfrm>
          <a:prstGeom prst="line">
            <a:avLst/>
          </a:prstGeom>
          <a:noFill/>
          <a:ln w="19050">
            <a:solidFill>
              <a:srgbClr val="FF0000"/>
            </a:solidFill>
            <a:round/>
            <a:headEnd/>
            <a:tailEnd/>
          </a:ln>
        </p:spPr>
        <p:txBody>
          <a:bodyPr anchor="ctr">
            <a:spAutoFit/>
          </a:bodyPr>
          <a:lstStyle/>
          <a:p>
            <a:endParaRPr lang="de-DE"/>
          </a:p>
        </p:txBody>
      </p:sp>
      <p:sp>
        <p:nvSpPr>
          <p:cNvPr id="28721" name="Line 61"/>
          <p:cNvSpPr>
            <a:spLocks noChangeShapeType="1"/>
          </p:cNvSpPr>
          <p:nvPr/>
        </p:nvSpPr>
        <p:spPr bwMode="auto">
          <a:xfrm>
            <a:off x="6858000" y="5029200"/>
            <a:ext cx="1066800" cy="0"/>
          </a:xfrm>
          <a:prstGeom prst="line">
            <a:avLst/>
          </a:prstGeom>
          <a:noFill/>
          <a:ln w="19050">
            <a:solidFill>
              <a:srgbClr val="FF0000"/>
            </a:solidFill>
            <a:round/>
            <a:headEnd/>
            <a:tailEnd type="triangle" w="med" len="med"/>
          </a:ln>
        </p:spPr>
        <p:txBody>
          <a:bodyPr anchor="ctr">
            <a:spAutoFit/>
          </a:bodyPr>
          <a:lstStyle/>
          <a:p>
            <a:endParaRPr lang="de-DE"/>
          </a:p>
        </p:txBody>
      </p:sp>
      <p:sp>
        <p:nvSpPr>
          <p:cNvPr id="28722" name="Line 62"/>
          <p:cNvSpPr>
            <a:spLocks noChangeShapeType="1"/>
          </p:cNvSpPr>
          <p:nvPr/>
        </p:nvSpPr>
        <p:spPr bwMode="auto">
          <a:xfrm>
            <a:off x="6858000" y="6019800"/>
            <a:ext cx="304800" cy="0"/>
          </a:xfrm>
          <a:prstGeom prst="line">
            <a:avLst/>
          </a:prstGeom>
          <a:noFill/>
          <a:ln w="19050">
            <a:solidFill>
              <a:srgbClr val="FF0000"/>
            </a:solidFill>
            <a:round/>
            <a:headEnd/>
            <a:tailEnd/>
          </a:ln>
        </p:spPr>
        <p:txBody>
          <a:bodyPr anchor="ctr">
            <a:spAutoFit/>
          </a:bodyPr>
          <a:lstStyle/>
          <a:p>
            <a:endParaRPr lang="de-DE"/>
          </a:p>
        </p:txBody>
      </p:sp>
      <p:sp>
        <p:nvSpPr>
          <p:cNvPr id="28723" name="Line 63"/>
          <p:cNvSpPr>
            <a:spLocks noChangeShapeType="1"/>
          </p:cNvSpPr>
          <p:nvPr/>
        </p:nvSpPr>
        <p:spPr bwMode="auto">
          <a:xfrm>
            <a:off x="7162800" y="4419600"/>
            <a:ext cx="0" cy="1600200"/>
          </a:xfrm>
          <a:prstGeom prst="line">
            <a:avLst/>
          </a:prstGeom>
          <a:noFill/>
          <a:ln w="19050">
            <a:solidFill>
              <a:srgbClr val="FF0000"/>
            </a:solidFill>
            <a:round/>
            <a:headEnd/>
            <a:tailEnd/>
          </a:ln>
        </p:spPr>
        <p:txBody>
          <a:bodyPr anchor="ctr">
            <a:spAutoFit/>
          </a:bodyPr>
          <a:lstStyle/>
          <a:p>
            <a:endParaRPr lang="de-DE"/>
          </a:p>
        </p:txBody>
      </p:sp>
      <p:sp>
        <p:nvSpPr>
          <p:cNvPr id="28724" name="Line 38"/>
          <p:cNvSpPr>
            <a:spLocks noChangeShapeType="1"/>
          </p:cNvSpPr>
          <p:nvPr/>
        </p:nvSpPr>
        <p:spPr bwMode="auto">
          <a:xfrm flipV="1">
            <a:off x="1676400" y="6477000"/>
            <a:ext cx="1295400" cy="0"/>
          </a:xfrm>
          <a:prstGeom prst="line">
            <a:avLst/>
          </a:prstGeom>
          <a:noFill/>
          <a:ln w="38100">
            <a:solidFill>
              <a:srgbClr val="FF0000"/>
            </a:solidFill>
            <a:round/>
            <a:headEnd/>
            <a:tailEnd/>
          </a:ln>
        </p:spPr>
        <p:txBody>
          <a:bodyPr>
            <a:spAutoFit/>
          </a:bodyPr>
          <a:lstStyle/>
          <a:p>
            <a:endParaRPr lang="de-DE"/>
          </a:p>
        </p:txBody>
      </p:sp>
      <p:sp>
        <p:nvSpPr>
          <p:cNvPr id="28725" name="Line 38"/>
          <p:cNvSpPr>
            <a:spLocks noChangeShapeType="1"/>
          </p:cNvSpPr>
          <p:nvPr/>
        </p:nvSpPr>
        <p:spPr bwMode="auto">
          <a:xfrm>
            <a:off x="2895600" y="3733800"/>
            <a:ext cx="0" cy="1905000"/>
          </a:xfrm>
          <a:prstGeom prst="line">
            <a:avLst/>
          </a:prstGeom>
          <a:noFill/>
          <a:ln w="19050">
            <a:solidFill>
              <a:srgbClr val="0000FF"/>
            </a:solidFill>
            <a:round/>
            <a:headEnd/>
            <a:tailEnd/>
          </a:ln>
        </p:spPr>
        <p:txBody>
          <a:bodyPr>
            <a:spAutoFit/>
          </a:bodyPr>
          <a:lstStyle/>
          <a:p>
            <a:endParaRPr lang="de-DE"/>
          </a:p>
        </p:txBody>
      </p:sp>
      <p:sp>
        <p:nvSpPr>
          <p:cNvPr id="28726" name="Text Box 67"/>
          <p:cNvSpPr txBox="1">
            <a:spLocks noChangeArrowheads="1"/>
          </p:cNvSpPr>
          <p:nvPr/>
        </p:nvSpPr>
        <p:spPr bwMode="auto">
          <a:xfrm>
            <a:off x="7162800" y="5105400"/>
            <a:ext cx="1066800" cy="274638"/>
          </a:xfrm>
          <a:prstGeom prst="rect">
            <a:avLst/>
          </a:prstGeom>
          <a:noFill/>
          <a:ln w="9525">
            <a:noFill/>
            <a:miter lim="800000"/>
            <a:headEnd/>
            <a:tailEnd/>
          </a:ln>
        </p:spPr>
        <p:txBody>
          <a:bodyPr>
            <a:spAutoFit/>
          </a:bodyPr>
          <a:lstStyle/>
          <a:p>
            <a:pPr eaLnBrk="1" hangingPunct="1"/>
            <a:r>
              <a:rPr lang="de-DE" sz="1200"/>
              <a:t>Zugang</a:t>
            </a:r>
            <a:endParaRPr lang="de-DE"/>
          </a:p>
        </p:txBody>
      </p:sp>
      <p:sp>
        <p:nvSpPr>
          <p:cNvPr id="227396" name="Text Box 26"/>
          <p:cNvSpPr txBox="1">
            <a:spLocks noChangeArrowheads="1"/>
          </p:cNvSpPr>
          <p:nvPr/>
        </p:nvSpPr>
        <p:spPr bwMode="auto">
          <a:xfrm>
            <a:off x="4953000" y="2743200"/>
            <a:ext cx="457200" cy="314325"/>
          </a:xfrm>
          <a:prstGeom prst="rect">
            <a:avLst/>
          </a:prstGeom>
          <a:solidFill>
            <a:srgbClr val="FFE3F1"/>
          </a:solidFill>
          <a:ln w="9525">
            <a:solidFill>
              <a:schemeClr val="tx1"/>
            </a:solidFill>
            <a:miter lim="800000"/>
            <a:headEnd/>
            <a:tailEnd/>
          </a:ln>
          <a:effectLst>
            <a:outerShdw dist="35921" dir="2700000" algn="ctr" rotWithShape="0">
              <a:schemeClr val="bg2"/>
            </a:outerShdw>
          </a:effectLst>
        </p:spPr>
        <p:txBody>
          <a:bodyPr>
            <a:spAutoFit/>
          </a:bodyPr>
          <a:lstStyle/>
          <a:p>
            <a:pPr eaLnBrk="1" hangingPunct="1">
              <a:spcBef>
                <a:spcPct val="0"/>
              </a:spcBef>
              <a:defRPr/>
            </a:pPr>
            <a:r>
              <a:rPr lang="de-DE"/>
              <a:t>6.5</a:t>
            </a:r>
          </a:p>
        </p:txBody>
      </p:sp>
      <p:sp>
        <p:nvSpPr>
          <p:cNvPr id="28728" name="Line 27"/>
          <p:cNvSpPr>
            <a:spLocks noChangeShapeType="1"/>
          </p:cNvSpPr>
          <p:nvPr/>
        </p:nvSpPr>
        <p:spPr bwMode="auto">
          <a:xfrm flipH="1" flipV="1">
            <a:off x="5181600" y="3962400"/>
            <a:ext cx="3124200" cy="76200"/>
          </a:xfrm>
          <a:prstGeom prst="line">
            <a:avLst/>
          </a:prstGeom>
          <a:noFill/>
          <a:ln w="38100">
            <a:solidFill>
              <a:srgbClr val="FF0000"/>
            </a:solidFill>
            <a:prstDash val="sysDot"/>
            <a:round/>
            <a:headEnd/>
            <a:tailEnd/>
          </a:ln>
        </p:spPr>
        <p:txBody>
          <a:bodyPr>
            <a:spAutoFit/>
          </a:bodyPr>
          <a:lstStyle/>
          <a:p>
            <a:endParaRPr lang="de-DE"/>
          </a:p>
        </p:txBody>
      </p:sp>
      <p:sp>
        <p:nvSpPr>
          <p:cNvPr id="28729" name="Line 27"/>
          <p:cNvSpPr>
            <a:spLocks noChangeShapeType="1"/>
          </p:cNvSpPr>
          <p:nvPr/>
        </p:nvSpPr>
        <p:spPr bwMode="auto">
          <a:xfrm flipH="1" flipV="1">
            <a:off x="8382000" y="4038600"/>
            <a:ext cx="0" cy="762000"/>
          </a:xfrm>
          <a:prstGeom prst="line">
            <a:avLst/>
          </a:prstGeom>
          <a:noFill/>
          <a:ln w="38100">
            <a:solidFill>
              <a:srgbClr val="FF0000"/>
            </a:solidFill>
            <a:prstDash val="sysDot"/>
            <a:round/>
            <a:headEnd/>
            <a:tailEnd/>
          </a:ln>
        </p:spPr>
        <p:txBody>
          <a:bodyPr>
            <a:spAutoFit/>
          </a:bodyPr>
          <a:lstStyle/>
          <a:p>
            <a:endParaRPr lang="de-DE"/>
          </a:p>
        </p:txBody>
      </p:sp>
      <p:sp>
        <p:nvSpPr>
          <p:cNvPr id="28730" name="Line 38"/>
          <p:cNvSpPr>
            <a:spLocks noChangeShapeType="1"/>
          </p:cNvSpPr>
          <p:nvPr/>
        </p:nvSpPr>
        <p:spPr bwMode="auto">
          <a:xfrm flipH="1">
            <a:off x="2895600" y="3733800"/>
            <a:ext cx="228600" cy="0"/>
          </a:xfrm>
          <a:prstGeom prst="line">
            <a:avLst/>
          </a:prstGeom>
          <a:noFill/>
          <a:ln w="19050">
            <a:solidFill>
              <a:srgbClr val="0000FF"/>
            </a:solidFill>
            <a:round/>
            <a:headEnd/>
            <a:tailEnd/>
          </a:ln>
        </p:spPr>
        <p:txBody>
          <a:bodyPr>
            <a:spAutoFit/>
          </a:bodyPr>
          <a:lstStyle/>
          <a:p>
            <a:endParaRPr lang="de-DE"/>
          </a:p>
        </p:txBody>
      </p:sp>
      <p:sp>
        <p:nvSpPr>
          <p:cNvPr id="28731" name="Line 38"/>
          <p:cNvSpPr>
            <a:spLocks noChangeShapeType="1"/>
          </p:cNvSpPr>
          <p:nvPr/>
        </p:nvSpPr>
        <p:spPr bwMode="auto">
          <a:xfrm flipH="1">
            <a:off x="2895600" y="4114800"/>
            <a:ext cx="228600" cy="0"/>
          </a:xfrm>
          <a:prstGeom prst="line">
            <a:avLst/>
          </a:prstGeom>
          <a:noFill/>
          <a:ln w="19050">
            <a:solidFill>
              <a:srgbClr val="0000FF"/>
            </a:solidFill>
            <a:round/>
            <a:headEnd/>
            <a:tailEnd/>
          </a:ln>
        </p:spPr>
        <p:txBody>
          <a:bodyPr>
            <a:spAutoFit/>
          </a:bodyPr>
          <a:lstStyle/>
          <a:p>
            <a:endParaRPr lang="de-DE"/>
          </a:p>
        </p:txBody>
      </p:sp>
      <p:sp>
        <p:nvSpPr>
          <p:cNvPr id="28732" name="Line 38"/>
          <p:cNvSpPr>
            <a:spLocks noChangeShapeType="1"/>
          </p:cNvSpPr>
          <p:nvPr/>
        </p:nvSpPr>
        <p:spPr bwMode="auto">
          <a:xfrm flipH="1">
            <a:off x="2514600" y="4495800"/>
            <a:ext cx="609600" cy="0"/>
          </a:xfrm>
          <a:prstGeom prst="line">
            <a:avLst/>
          </a:prstGeom>
          <a:noFill/>
          <a:ln w="19050">
            <a:solidFill>
              <a:srgbClr val="0000FF"/>
            </a:solidFill>
            <a:round/>
            <a:headEnd/>
            <a:tailEnd/>
          </a:ln>
        </p:spPr>
        <p:txBody>
          <a:bodyPr>
            <a:spAutoFit/>
          </a:bodyPr>
          <a:lstStyle/>
          <a:p>
            <a:endParaRPr lang="de-DE"/>
          </a:p>
        </p:txBody>
      </p:sp>
      <p:sp>
        <p:nvSpPr>
          <p:cNvPr id="28733" name="Line 38"/>
          <p:cNvSpPr>
            <a:spLocks noChangeShapeType="1"/>
          </p:cNvSpPr>
          <p:nvPr/>
        </p:nvSpPr>
        <p:spPr bwMode="auto">
          <a:xfrm flipH="1">
            <a:off x="2895600" y="4953000"/>
            <a:ext cx="228600" cy="0"/>
          </a:xfrm>
          <a:prstGeom prst="line">
            <a:avLst/>
          </a:prstGeom>
          <a:noFill/>
          <a:ln w="19050">
            <a:solidFill>
              <a:srgbClr val="0000FF"/>
            </a:solidFill>
            <a:round/>
            <a:headEnd/>
            <a:tailEnd/>
          </a:ln>
        </p:spPr>
        <p:txBody>
          <a:bodyPr>
            <a:spAutoFit/>
          </a:bodyPr>
          <a:lstStyle/>
          <a:p>
            <a:endParaRPr lang="de-DE"/>
          </a:p>
        </p:txBody>
      </p:sp>
      <p:sp>
        <p:nvSpPr>
          <p:cNvPr id="28734" name="Line 38"/>
          <p:cNvSpPr>
            <a:spLocks noChangeShapeType="1"/>
          </p:cNvSpPr>
          <p:nvPr/>
        </p:nvSpPr>
        <p:spPr bwMode="auto">
          <a:xfrm flipH="1">
            <a:off x="2895600" y="5638800"/>
            <a:ext cx="228600" cy="0"/>
          </a:xfrm>
          <a:prstGeom prst="line">
            <a:avLst/>
          </a:prstGeom>
          <a:noFill/>
          <a:ln w="19050">
            <a:solidFill>
              <a:srgbClr val="0000FF"/>
            </a:solidFill>
            <a:round/>
            <a:headEnd/>
            <a:tailEnd/>
          </a:ln>
        </p:spPr>
        <p:txBody>
          <a:bodyPr>
            <a:spAutoFit/>
          </a:bodyPr>
          <a:lstStyle/>
          <a:p>
            <a:endParaRPr lang="de-DE"/>
          </a:p>
        </p:txBody>
      </p:sp>
      <p:sp>
        <p:nvSpPr>
          <p:cNvPr id="28735" name="Line 41"/>
          <p:cNvSpPr>
            <a:spLocks noChangeShapeType="1"/>
          </p:cNvSpPr>
          <p:nvPr/>
        </p:nvSpPr>
        <p:spPr bwMode="auto">
          <a:xfrm>
            <a:off x="2438400" y="1295400"/>
            <a:ext cx="0" cy="3200400"/>
          </a:xfrm>
          <a:prstGeom prst="line">
            <a:avLst/>
          </a:prstGeom>
          <a:noFill/>
          <a:ln w="38100">
            <a:solidFill>
              <a:srgbClr val="0000FF"/>
            </a:solidFill>
            <a:round/>
            <a:headEnd/>
            <a:tailEnd/>
          </a:ln>
        </p:spPr>
        <p:txBody>
          <a:bodyPr>
            <a:spAutoFit/>
          </a:bodyPr>
          <a:lstStyle/>
          <a:p>
            <a:endParaRPr lang="de-DE"/>
          </a:p>
        </p:txBody>
      </p:sp>
      <p:sp>
        <p:nvSpPr>
          <p:cNvPr id="227406" name="Text Box 24"/>
          <p:cNvSpPr txBox="1">
            <a:spLocks noChangeArrowheads="1"/>
          </p:cNvSpPr>
          <p:nvPr/>
        </p:nvSpPr>
        <p:spPr bwMode="auto">
          <a:xfrm>
            <a:off x="1981200" y="4267200"/>
            <a:ext cx="838200" cy="457200"/>
          </a:xfrm>
          <a:prstGeom prst="rect">
            <a:avLst/>
          </a:prstGeom>
          <a:solidFill>
            <a:srgbClr val="99CCFF"/>
          </a:solidFill>
          <a:ln w="9525">
            <a:solidFill>
              <a:schemeClr val="tx1"/>
            </a:solidFill>
            <a:miter lim="800000"/>
            <a:headEnd/>
            <a:tailEnd/>
          </a:ln>
          <a:effectLst>
            <a:outerShdw dist="35921" dir="2700000" algn="ctr" rotWithShape="0">
              <a:schemeClr val="bg2"/>
            </a:outerShdw>
          </a:effectLst>
        </p:spPr>
        <p:txBody>
          <a:bodyPr anchor="ctr"/>
          <a:lstStyle/>
          <a:p>
            <a:pPr algn="ctr" eaLnBrk="1" hangingPunct="1">
              <a:spcBef>
                <a:spcPct val="0"/>
              </a:spcBef>
              <a:defRPr/>
            </a:pPr>
            <a:r>
              <a:rPr lang="de-DE"/>
              <a:t>6.1</a:t>
            </a:r>
            <a:endParaRPr lang="de-DE" sz="2400" b="0">
              <a:latin typeface="Times New Roman" pitchFamily="18" charset="0"/>
            </a:endParaRPr>
          </a:p>
        </p:txBody>
      </p:sp>
      <p:sp>
        <p:nvSpPr>
          <p:cNvPr id="227407" name="Rectangle 20"/>
          <p:cNvSpPr>
            <a:spLocks noChangeArrowheads="1"/>
          </p:cNvSpPr>
          <p:nvPr/>
        </p:nvSpPr>
        <p:spPr bwMode="auto">
          <a:xfrm>
            <a:off x="1295400" y="2209800"/>
            <a:ext cx="2057400" cy="1066800"/>
          </a:xfrm>
          <a:prstGeom prst="rect">
            <a:avLst/>
          </a:prstGeom>
          <a:solidFill>
            <a:srgbClr val="F0FFC5"/>
          </a:solidFill>
          <a:ln w="19050">
            <a:solidFill>
              <a:schemeClr val="tx1"/>
            </a:solidFill>
            <a:miter lim="800000"/>
            <a:headEnd/>
            <a:tailEnd/>
          </a:ln>
          <a:effectLst>
            <a:outerShdw dist="35921" dir="2700000" algn="ctr" rotWithShape="0">
              <a:schemeClr val="bg2"/>
            </a:outerShdw>
          </a:effectLst>
        </p:spPr>
        <p:txBody>
          <a:bodyPr anchor="ctr"/>
          <a:lstStyle/>
          <a:p>
            <a:pPr eaLnBrk="1" hangingPunct="1">
              <a:spcBef>
                <a:spcPct val="0"/>
              </a:spcBef>
              <a:defRPr/>
            </a:pPr>
            <a:endParaRPr lang="de-DE" sz="2400" b="0">
              <a:latin typeface="Times New Roman" pitchFamily="18" charset="0"/>
            </a:endParaRPr>
          </a:p>
        </p:txBody>
      </p:sp>
      <p:sp>
        <p:nvSpPr>
          <p:cNvPr id="28738" name="Text Box 21"/>
          <p:cNvSpPr txBox="1">
            <a:spLocks noChangeArrowheads="1"/>
          </p:cNvSpPr>
          <p:nvPr/>
        </p:nvSpPr>
        <p:spPr bwMode="auto">
          <a:xfrm>
            <a:off x="1295400" y="2209800"/>
            <a:ext cx="381000" cy="314325"/>
          </a:xfrm>
          <a:prstGeom prst="rect">
            <a:avLst/>
          </a:prstGeom>
          <a:solidFill>
            <a:srgbClr val="FFFF00"/>
          </a:solidFill>
          <a:ln w="9525">
            <a:solidFill>
              <a:schemeClr val="tx1"/>
            </a:solidFill>
            <a:miter lim="800000"/>
            <a:headEnd/>
            <a:tailEnd/>
          </a:ln>
        </p:spPr>
        <p:txBody>
          <a:bodyPr>
            <a:spAutoFit/>
          </a:bodyPr>
          <a:lstStyle/>
          <a:p>
            <a:pPr eaLnBrk="1" hangingPunct="1">
              <a:spcBef>
                <a:spcPct val="0"/>
              </a:spcBef>
            </a:pPr>
            <a:r>
              <a:rPr lang="de-DE"/>
              <a:t>6</a:t>
            </a:r>
          </a:p>
        </p:txBody>
      </p:sp>
      <p:sp>
        <p:nvSpPr>
          <p:cNvPr id="28739" name="Text Box 22"/>
          <p:cNvSpPr txBox="1">
            <a:spLocks noChangeArrowheads="1"/>
          </p:cNvSpPr>
          <p:nvPr/>
        </p:nvSpPr>
        <p:spPr bwMode="auto">
          <a:xfrm>
            <a:off x="1828800" y="2362200"/>
            <a:ext cx="1295400" cy="304800"/>
          </a:xfrm>
          <a:prstGeom prst="rect">
            <a:avLst/>
          </a:prstGeom>
          <a:noFill/>
          <a:ln w="9525">
            <a:noFill/>
            <a:miter lim="800000"/>
            <a:headEnd/>
            <a:tailEnd/>
          </a:ln>
        </p:spPr>
        <p:txBody>
          <a:bodyPr/>
          <a:lstStyle/>
          <a:p>
            <a:pPr eaLnBrk="1" hangingPunct="1">
              <a:spcBef>
                <a:spcPct val="0"/>
              </a:spcBef>
            </a:pPr>
            <a:r>
              <a:rPr lang="de-DE"/>
              <a:t>Phase des</a:t>
            </a:r>
            <a:endParaRPr lang="de-DE" sz="2800" b="0">
              <a:latin typeface="Times New Roman" pitchFamily="18" charset="0"/>
            </a:endParaRPr>
          </a:p>
        </p:txBody>
      </p:sp>
      <p:sp>
        <p:nvSpPr>
          <p:cNvPr id="28740" name="Text Box 82"/>
          <p:cNvSpPr txBox="1">
            <a:spLocks noChangeArrowheads="1"/>
          </p:cNvSpPr>
          <p:nvPr/>
        </p:nvSpPr>
        <p:spPr bwMode="auto">
          <a:xfrm>
            <a:off x="1524000" y="2743200"/>
            <a:ext cx="1676400" cy="304800"/>
          </a:xfrm>
          <a:prstGeom prst="rect">
            <a:avLst/>
          </a:prstGeom>
          <a:noFill/>
          <a:ln w="9525">
            <a:noFill/>
            <a:miter lim="800000"/>
            <a:headEnd/>
            <a:tailEnd/>
          </a:ln>
        </p:spPr>
        <p:txBody>
          <a:bodyPr/>
          <a:lstStyle/>
          <a:p>
            <a:pPr eaLnBrk="1" hangingPunct="1"/>
            <a:r>
              <a:rPr lang="de-DE"/>
              <a:t>Kapitalabflusses</a:t>
            </a:r>
          </a:p>
        </p:txBody>
      </p:sp>
      <p:sp>
        <p:nvSpPr>
          <p:cNvPr id="28741" name="Text Box 83"/>
          <p:cNvSpPr txBox="1">
            <a:spLocks noChangeArrowheads="1"/>
          </p:cNvSpPr>
          <p:nvPr/>
        </p:nvSpPr>
        <p:spPr bwMode="auto">
          <a:xfrm>
            <a:off x="2057400" y="1447800"/>
            <a:ext cx="762000" cy="441325"/>
          </a:xfrm>
          <a:prstGeom prst="rect">
            <a:avLst/>
          </a:prstGeom>
          <a:solidFill>
            <a:srgbClr val="FFE7F3"/>
          </a:solidFill>
          <a:ln w="12700">
            <a:solidFill>
              <a:schemeClr val="tx1"/>
            </a:solidFill>
            <a:miter lim="800000"/>
            <a:headEnd/>
            <a:tailEnd/>
          </a:ln>
        </p:spPr>
        <p:txBody>
          <a:bodyPr>
            <a:spAutoFit/>
          </a:bodyPr>
          <a:lstStyle/>
          <a:p>
            <a:pPr eaLnBrk="1" hangingPunct="1"/>
            <a:r>
              <a:rPr lang="de-DE" sz="1100"/>
              <a:t>Kosten-ersatz</a:t>
            </a:r>
          </a:p>
        </p:txBody>
      </p:sp>
      <p:sp>
        <p:nvSpPr>
          <p:cNvPr id="28743" name="Textfeld 30"/>
          <p:cNvSpPr txBox="1">
            <a:spLocks noChangeArrowheads="1"/>
          </p:cNvSpPr>
          <p:nvPr/>
        </p:nvSpPr>
        <p:spPr bwMode="auto">
          <a:xfrm>
            <a:off x="0" y="0"/>
            <a:ext cx="5715000" cy="304800"/>
          </a:xfrm>
          <a:prstGeom prst="rect">
            <a:avLst/>
          </a:prstGeom>
          <a:noFill/>
          <a:ln w="9525">
            <a:noFill/>
            <a:miter lim="800000"/>
            <a:headEnd/>
            <a:tailEnd/>
          </a:ln>
        </p:spPr>
        <p:txBody>
          <a:bodyPr>
            <a:spAutoFit/>
          </a:bodyPr>
          <a:lstStyle/>
          <a:p>
            <a:pPr eaLnBrk="1" hangingPunct="1"/>
            <a:r>
              <a:rPr lang="de-DE"/>
              <a:t>Cashflow-Bestandteile der Umsatzerlöse (Kreislaufmodell)</a:t>
            </a:r>
          </a:p>
        </p:txBody>
      </p:sp>
      <p:sp>
        <p:nvSpPr>
          <p:cNvPr id="28744"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wipe(up)">
                                      <p:cBhvr>
                                        <p:cTn id="7" dur="500"/>
                                        <p:tgtEl>
                                          <p:spTgt spid="2867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7332"/>
                                        </p:tgtEl>
                                        <p:attrNameLst>
                                          <p:attrName>style.visibility</p:attrName>
                                        </p:attrNameLst>
                                      </p:cBhvr>
                                      <p:to>
                                        <p:strVal val="visible"/>
                                      </p:to>
                                    </p:set>
                                    <p:animEffect transition="in" filter="wipe(left)">
                                      <p:cBhvr>
                                        <p:cTn id="11" dur="500"/>
                                        <p:tgtEl>
                                          <p:spTgt spid="22733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8679"/>
                                        </p:tgtEl>
                                        <p:attrNameLst>
                                          <p:attrName>style.visibility</p:attrName>
                                        </p:attrNameLst>
                                      </p:cBhvr>
                                      <p:to>
                                        <p:strVal val="visible"/>
                                      </p:to>
                                    </p:set>
                                    <p:animEffect transition="in" filter="wipe(up)">
                                      <p:cBhvr>
                                        <p:cTn id="15" dur="500"/>
                                        <p:tgtEl>
                                          <p:spTgt spid="2867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8680"/>
                                        </p:tgtEl>
                                        <p:attrNameLst>
                                          <p:attrName>style.visibility</p:attrName>
                                        </p:attrNameLst>
                                      </p:cBhvr>
                                      <p:to>
                                        <p:strVal val="visible"/>
                                      </p:to>
                                    </p:set>
                                    <p:animEffect transition="in" filter="wipe(left)">
                                      <p:cBhvr>
                                        <p:cTn id="19" dur="500"/>
                                        <p:tgtEl>
                                          <p:spTgt spid="2868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8681"/>
                                        </p:tgtEl>
                                        <p:attrNameLst>
                                          <p:attrName>style.visibility</p:attrName>
                                        </p:attrNameLst>
                                      </p:cBhvr>
                                      <p:to>
                                        <p:strVal val="visible"/>
                                      </p:to>
                                    </p:set>
                                    <p:animEffect transition="in" filter="wipe(left)">
                                      <p:cBhvr>
                                        <p:cTn id="23" dur="500"/>
                                        <p:tgtEl>
                                          <p:spTgt spid="2868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227331"/>
                                        </p:tgtEl>
                                        <p:attrNameLst>
                                          <p:attrName>style.visibility</p:attrName>
                                        </p:attrNameLst>
                                      </p:cBhvr>
                                      <p:to>
                                        <p:strVal val="visible"/>
                                      </p:to>
                                    </p:set>
                                    <p:animEffect transition="in" filter="wipe(up)">
                                      <p:cBhvr>
                                        <p:cTn id="28" dur="500"/>
                                        <p:tgtEl>
                                          <p:spTgt spid="227331"/>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28682"/>
                                        </p:tgtEl>
                                        <p:attrNameLst>
                                          <p:attrName>style.visibility</p:attrName>
                                        </p:attrNameLst>
                                      </p:cBhvr>
                                      <p:to>
                                        <p:strVal val="visible"/>
                                      </p:to>
                                    </p:set>
                                    <p:animEffect transition="in" filter="wipe(left)">
                                      <p:cBhvr>
                                        <p:cTn id="32" dur="500"/>
                                        <p:tgtEl>
                                          <p:spTgt spid="28682"/>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28700"/>
                                        </p:tgtEl>
                                        <p:attrNameLst>
                                          <p:attrName>style.visibility</p:attrName>
                                        </p:attrNameLst>
                                      </p:cBhvr>
                                      <p:to>
                                        <p:strVal val="visible"/>
                                      </p:to>
                                    </p:set>
                                    <p:animEffect transition="in" filter="wipe(left)">
                                      <p:cBhvr>
                                        <p:cTn id="36" dur="500"/>
                                        <p:tgtEl>
                                          <p:spTgt spid="2870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27337"/>
                                        </p:tgtEl>
                                        <p:attrNameLst>
                                          <p:attrName>style.visibility</p:attrName>
                                        </p:attrNameLst>
                                      </p:cBhvr>
                                      <p:to>
                                        <p:strVal val="visible"/>
                                      </p:to>
                                    </p:set>
                                    <p:animEffect transition="in" filter="wipe(left)">
                                      <p:cBhvr>
                                        <p:cTn id="41" dur="500"/>
                                        <p:tgtEl>
                                          <p:spTgt spid="227337"/>
                                        </p:tgtEl>
                                      </p:cBhvr>
                                    </p:animEffect>
                                  </p:childTnLst>
                                </p:cTn>
                              </p:par>
                            </p:childTnLst>
                          </p:cTn>
                        </p:par>
                        <p:par>
                          <p:cTn id="42" fill="hold">
                            <p:stCondLst>
                              <p:cond delay="500"/>
                            </p:stCondLst>
                            <p:childTnLst>
                              <p:par>
                                <p:cTn id="43" presetID="22" presetClass="entr" presetSubtype="1" fill="hold" grpId="0" nodeType="afterEffect">
                                  <p:stCondLst>
                                    <p:cond delay="0"/>
                                  </p:stCondLst>
                                  <p:childTnLst>
                                    <p:set>
                                      <p:cBhvr>
                                        <p:cTn id="44" dur="1" fill="hold">
                                          <p:stCondLst>
                                            <p:cond delay="0"/>
                                          </p:stCondLst>
                                        </p:cTn>
                                        <p:tgtEl>
                                          <p:spTgt spid="28686"/>
                                        </p:tgtEl>
                                        <p:attrNameLst>
                                          <p:attrName>style.visibility</p:attrName>
                                        </p:attrNameLst>
                                      </p:cBhvr>
                                      <p:to>
                                        <p:strVal val="visible"/>
                                      </p:to>
                                    </p:set>
                                    <p:animEffect transition="in" filter="wipe(up)">
                                      <p:cBhvr>
                                        <p:cTn id="45" dur="500"/>
                                        <p:tgtEl>
                                          <p:spTgt spid="28686"/>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28684"/>
                                        </p:tgtEl>
                                        <p:attrNameLst>
                                          <p:attrName>style.visibility</p:attrName>
                                        </p:attrNameLst>
                                      </p:cBhvr>
                                      <p:to>
                                        <p:strVal val="visible"/>
                                      </p:to>
                                    </p:set>
                                    <p:animEffect transition="in" filter="wipe(left)">
                                      <p:cBhvr>
                                        <p:cTn id="49" dur="500"/>
                                        <p:tgtEl>
                                          <p:spTgt spid="28684"/>
                                        </p:tgtEl>
                                      </p:cBhvr>
                                    </p:animEffect>
                                  </p:childTnLst>
                                </p:cTn>
                              </p:par>
                            </p:childTnLst>
                          </p:cTn>
                        </p:par>
                        <p:par>
                          <p:cTn id="50" fill="hold">
                            <p:stCondLst>
                              <p:cond delay="1500"/>
                            </p:stCondLst>
                            <p:childTnLst>
                              <p:par>
                                <p:cTn id="51" presetID="22" presetClass="entr" presetSubtype="8" fill="hold" grpId="0" nodeType="afterEffect">
                                  <p:stCondLst>
                                    <p:cond delay="0"/>
                                  </p:stCondLst>
                                  <p:childTnLst>
                                    <p:set>
                                      <p:cBhvr>
                                        <p:cTn id="52" dur="1" fill="hold">
                                          <p:stCondLst>
                                            <p:cond delay="0"/>
                                          </p:stCondLst>
                                        </p:cTn>
                                        <p:tgtEl>
                                          <p:spTgt spid="28685"/>
                                        </p:tgtEl>
                                        <p:attrNameLst>
                                          <p:attrName>style.visibility</p:attrName>
                                        </p:attrNameLst>
                                      </p:cBhvr>
                                      <p:to>
                                        <p:strVal val="visible"/>
                                      </p:to>
                                    </p:set>
                                    <p:animEffect transition="in" filter="wipe(left)">
                                      <p:cBhvr>
                                        <p:cTn id="53" dur="500"/>
                                        <p:tgtEl>
                                          <p:spTgt spid="28685"/>
                                        </p:tgtEl>
                                      </p:cBhvr>
                                    </p:animEffect>
                                  </p:childTnLst>
                                </p:cTn>
                              </p:par>
                            </p:childTnLst>
                          </p:cTn>
                        </p:par>
                        <p:par>
                          <p:cTn id="54" fill="hold">
                            <p:stCondLst>
                              <p:cond delay="2000"/>
                            </p:stCondLst>
                            <p:childTnLst>
                              <p:par>
                                <p:cTn id="55" presetID="22" presetClass="entr" presetSubtype="8" fill="hold" grpId="0" nodeType="afterEffect">
                                  <p:stCondLst>
                                    <p:cond delay="0"/>
                                  </p:stCondLst>
                                  <p:childTnLst>
                                    <p:set>
                                      <p:cBhvr>
                                        <p:cTn id="56" dur="1" fill="hold">
                                          <p:stCondLst>
                                            <p:cond delay="0"/>
                                          </p:stCondLst>
                                        </p:cTn>
                                        <p:tgtEl>
                                          <p:spTgt spid="28688"/>
                                        </p:tgtEl>
                                        <p:attrNameLst>
                                          <p:attrName>style.visibility</p:attrName>
                                        </p:attrNameLst>
                                      </p:cBhvr>
                                      <p:to>
                                        <p:strVal val="visible"/>
                                      </p:to>
                                    </p:set>
                                    <p:animEffect transition="in" filter="wipe(left)">
                                      <p:cBhvr>
                                        <p:cTn id="57" dur="500"/>
                                        <p:tgtEl>
                                          <p:spTgt spid="28688"/>
                                        </p:tgtEl>
                                      </p:cBhvr>
                                    </p:animEffect>
                                  </p:childTnLst>
                                </p:cTn>
                              </p:par>
                            </p:childTnLst>
                          </p:cTn>
                        </p:par>
                        <p:par>
                          <p:cTn id="58" fill="hold">
                            <p:stCondLst>
                              <p:cond delay="2500"/>
                            </p:stCondLst>
                            <p:childTnLst>
                              <p:par>
                                <p:cTn id="59" presetID="22" presetClass="entr" presetSubtype="8" fill="hold" grpId="0" nodeType="afterEffect">
                                  <p:stCondLst>
                                    <p:cond delay="0"/>
                                  </p:stCondLst>
                                  <p:childTnLst>
                                    <p:set>
                                      <p:cBhvr>
                                        <p:cTn id="60" dur="1" fill="hold">
                                          <p:stCondLst>
                                            <p:cond delay="0"/>
                                          </p:stCondLst>
                                        </p:cTn>
                                        <p:tgtEl>
                                          <p:spTgt spid="28687"/>
                                        </p:tgtEl>
                                        <p:attrNameLst>
                                          <p:attrName>style.visibility</p:attrName>
                                        </p:attrNameLst>
                                      </p:cBhvr>
                                      <p:to>
                                        <p:strVal val="visible"/>
                                      </p:to>
                                    </p:set>
                                    <p:animEffect transition="in" filter="wipe(left)">
                                      <p:cBhvr>
                                        <p:cTn id="61" dur="500"/>
                                        <p:tgtEl>
                                          <p:spTgt spid="28687"/>
                                        </p:tgtEl>
                                      </p:cBhvr>
                                    </p:animEffect>
                                  </p:childTnLst>
                                </p:cTn>
                              </p:par>
                            </p:childTnLst>
                          </p:cTn>
                        </p:par>
                        <p:par>
                          <p:cTn id="62" fill="hold">
                            <p:stCondLst>
                              <p:cond delay="3000"/>
                            </p:stCondLst>
                            <p:childTnLst>
                              <p:par>
                                <p:cTn id="63" presetID="22" presetClass="entr" presetSubtype="1" fill="hold" grpId="0" nodeType="afterEffect">
                                  <p:stCondLst>
                                    <p:cond delay="0"/>
                                  </p:stCondLst>
                                  <p:childTnLst>
                                    <p:set>
                                      <p:cBhvr>
                                        <p:cTn id="64" dur="1" fill="hold">
                                          <p:stCondLst>
                                            <p:cond delay="0"/>
                                          </p:stCondLst>
                                        </p:cTn>
                                        <p:tgtEl>
                                          <p:spTgt spid="28689"/>
                                        </p:tgtEl>
                                        <p:attrNameLst>
                                          <p:attrName>style.visibility</p:attrName>
                                        </p:attrNameLst>
                                      </p:cBhvr>
                                      <p:to>
                                        <p:strVal val="visible"/>
                                      </p:to>
                                    </p:set>
                                    <p:animEffect transition="in" filter="wipe(up)">
                                      <p:cBhvr>
                                        <p:cTn id="65" dur="500"/>
                                        <p:tgtEl>
                                          <p:spTgt spid="28689"/>
                                        </p:tgtEl>
                                      </p:cBhvr>
                                    </p:animEffect>
                                  </p:childTnLst>
                                </p:cTn>
                              </p:par>
                            </p:childTnLst>
                          </p:cTn>
                        </p:par>
                        <p:par>
                          <p:cTn id="66" fill="hold">
                            <p:stCondLst>
                              <p:cond delay="3500"/>
                            </p:stCondLst>
                            <p:childTnLst>
                              <p:par>
                                <p:cTn id="67" presetID="22" presetClass="entr" presetSubtype="8" fill="hold" grpId="0" nodeType="afterEffect">
                                  <p:stCondLst>
                                    <p:cond delay="0"/>
                                  </p:stCondLst>
                                  <p:childTnLst>
                                    <p:set>
                                      <p:cBhvr>
                                        <p:cTn id="68" dur="1" fill="hold">
                                          <p:stCondLst>
                                            <p:cond delay="0"/>
                                          </p:stCondLst>
                                        </p:cTn>
                                        <p:tgtEl>
                                          <p:spTgt spid="28703"/>
                                        </p:tgtEl>
                                        <p:attrNameLst>
                                          <p:attrName>style.visibility</p:attrName>
                                        </p:attrNameLst>
                                      </p:cBhvr>
                                      <p:to>
                                        <p:strVal val="visible"/>
                                      </p:to>
                                    </p:set>
                                    <p:animEffect transition="in" filter="wipe(left)">
                                      <p:cBhvr>
                                        <p:cTn id="69" dur="500"/>
                                        <p:tgtEl>
                                          <p:spTgt spid="28703"/>
                                        </p:tgtEl>
                                      </p:cBhvr>
                                    </p:animEffect>
                                  </p:childTnLst>
                                </p:cTn>
                              </p:par>
                            </p:childTnLst>
                          </p:cTn>
                        </p:par>
                        <p:par>
                          <p:cTn id="70" fill="hold">
                            <p:stCondLst>
                              <p:cond delay="4000"/>
                            </p:stCondLst>
                            <p:childTnLst>
                              <p:par>
                                <p:cTn id="71" presetID="22" presetClass="entr" presetSubtype="8" fill="hold" grpId="0" nodeType="afterEffect">
                                  <p:stCondLst>
                                    <p:cond delay="0"/>
                                  </p:stCondLst>
                                  <p:childTnLst>
                                    <p:set>
                                      <p:cBhvr>
                                        <p:cTn id="72" dur="1" fill="hold">
                                          <p:stCondLst>
                                            <p:cond delay="0"/>
                                          </p:stCondLst>
                                        </p:cTn>
                                        <p:tgtEl>
                                          <p:spTgt spid="28704"/>
                                        </p:tgtEl>
                                        <p:attrNameLst>
                                          <p:attrName>style.visibility</p:attrName>
                                        </p:attrNameLst>
                                      </p:cBhvr>
                                      <p:to>
                                        <p:strVal val="visible"/>
                                      </p:to>
                                    </p:set>
                                    <p:animEffect transition="in" filter="wipe(left)">
                                      <p:cBhvr>
                                        <p:cTn id="73" dur="500"/>
                                        <p:tgtEl>
                                          <p:spTgt spid="2870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227379"/>
                                        </p:tgtEl>
                                        <p:attrNameLst>
                                          <p:attrName>style.visibility</p:attrName>
                                        </p:attrNameLst>
                                      </p:cBhvr>
                                      <p:to>
                                        <p:strVal val="visible"/>
                                      </p:to>
                                    </p:set>
                                    <p:animEffect transition="in" filter="wipe(left)">
                                      <p:cBhvr>
                                        <p:cTn id="78" dur="500"/>
                                        <p:tgtEl>
                                          <p:spTgt spid="227379"/>
                                        </p:tgtEl>
                                      </p:cBhvr>
                                    </p:animEffect>
                                  </p:childTnLst>
                                </p:cTn>
                              </p:par>
                            </p:childTnLst>
                          </p:cTn>
                        </p:par>
                        <p:par>
                          <p:cTn id="79" fill="hold">
                            <p:stCondLst>
                              <p:cond delay="500"/>
                            </p:stCondLst>
                            <p:childTnLst>
                              <p:par>
                                <p:cTn id="80" presetID="22" presetClass="entr" presetSubtype="2" fill="hold" grpId="0" nodeType="afterEffect">
                                  <p:stCondLst>
                                    <p:cond delay="0"/>
                                  </p:stCondLst>
                                  <p:childTnLst>
                                    <p:set>
                                      <p:cBhvr>
                                        <p:cTn id="81" dur="1" fill="hold">
                                          <p:stCondLst>
                                            <p:cond delay="0"/>
                                          </p:stCondLst>
                                        </p:cTn>
                                        <p:tgtEl>
                                          <p:spTgt spid="28724"/>
                                        </p:tgtEl>
                                        <p:attrNameLst>
                                          <p:attrName>style.visibility</p:attrName>
                                        </p:attrNameLst>
                                      </p:cBhvr>
                                      <p:to>
                                        <p:strVal val="visible"/>
                                      </p:to>
                                    </p:set>
                                    <p:animEffect transition="in" filter="wipe(right)">
                                      <p:cBhvr>
                                        <p:cTn id="82" dur="500"/>
                                        <p:tgtEl>
                                          <p:spTgt spid="28724"/>
                                        </p:tgtEl>
                                      </p:cBhvr>
                                    </p:animEffect>
                                  </p:childTnLst>
                                </p:cTn>
                              </p:par>
                            </p:childTnLst>
                          </p:cTn>
                        </p:par>
                        <p:par>
                          <p:cTn id="83" fill="hold">
                            <p:stCondLst>
                              <p:cond delay="1000"/>
                            </p:stCondLst>
                            <p:childTnLst>
                              <p:par>
                                <p:cTn id="84" presetID="22" presetClass="entr" presetSubtype="4" fill="hold" grpId="0" nodeType="afterEffect">
                                  <p:stCondLst>
                                    <p:cond delay="0"/>
                                  </p:stCondLst>
                                  <p:childTnLst>
                                    <p:set>
                                      <p:cBhvr>
                                        <p:cTn id="85" dur="1" fill="hold">
                                          <p:stCondLst>
                                            <p:cond delay="0"/>
                                          </p:stCondLst>
                                        </p:cTn>
                                        <p:tgtEl>
                                          <p:spTgt spid="28701"/>
                                        </p:tgtEl>
                                        <p:attrNameLst>
                                          <p:attrName>style.visibility</p:attrName>
                                        </p:attrNameLst>
                                      </p:cBhvr>
                                      <p:to>
                                        <p:strVal val="visible"/>
                                      </p:to>
                                    </p:set>
                                    <p:animEffect transition="in" filter="wipe(down)">
                                      <p:cBhvr>
                                        <p:cTn id="86" dur="500"/>
                                        <p:tgtEl>
                                          <p:spTgt spid="28701"/>
                                        </p:tgtEl>
                                      </p:cBhvr>
                                    </p:animEffect>
                                  </p:childTnLst>
                                </p:cTn>
                              </p:par>
                            </p:childTnLst>
                          </p:cTn>
                        </p:par>
                        <p:par>
                          <p:cTn id="87" fill="hold">
                            <p:stCondLst>
                              <p:cond delay="1500"/>
                            </p:stCondLst>
                            <p:childTnLst>
                              <p:par>
                                <p:cTn id="88" presetID="22" presetClass="entr" presetSubtype="1" fill="hold" nodeType="afterEffect">
                                  <p:stCondLst>
                                    <p:cond delay="0"/>
                                  </p:stCondLst>
                                  <p:childTnLst>
                                    <p:set>
                                      <p:cBhvr>
                                        <p:cTn id="89" dur="1" fill="hold">
                                          <p:stCondLst>
                                            <p:cond delay="0"/>
                                          </p:stCondLst>
                                        </p:cTn>
                                        <p:tgtEl>
                                          <p:spTgt spid="28674"/>
                                        </p:tgtEl>
                                        <p:attrNameLst>
                                          <p:attrName>style.visibility</p:attrName>
                                        </p:attrNameLst>
                                      </p:cBhvr>
                                      <p:to>
                                        <p:strVal val="visible"/>
                                      </p:to>
                                    </p:set>
                                    <p:animEffect transition="in" filter="wipe(up)">
                                      <p:cBhvr>
                                        <p:cTn id="90" dur="500"/>
                                        <p:tgtEl>
                                          <p:spTgt spid="28674"/>
                                        </p:tgtEl>
                                      </p:cBhvr>
                                    </p:animEffect>
                                  </p:childTnLst>
                                </p:cTn>
                              </p:par>
                            </p:childTnLst>
                          </p:cTn>
                        </p:par>
                        <p:par>
                          <p:cTn id="91" fill="hold">
                            <p:stCondLst>
                              <p:cond delay="2000"/>
                            </p:stCondLst>
                            <p:childTnLst>
                              <p:par>
                                <p:cTn id="92" presetID="22" presetClass="entr" presetSubtype="8" fill="hold" grpId="0" nodeType="afterEffect">
                                  <p:stCondLst>
                                    <p:cond delay="0"/>
                                  </p:stCondLst>
                                  <p:childTnLst>
                                    <p:set>
                                      <p:cBhvr>
                                        <p:cTn id="93" dur="1" fill="hold">
                                          <p:stCondLst>
                                            <p:cond delay="0"/>
                                          </p:stCondLst>
                                        </p:cTn>
                                        <p:tgtEl>
                                          <p:spTgt spid="227407"/>
                                        </p:tgtEl>
                                        <p:attrNameLst>
                                          <p:attrName>style.visibility</p:attrName>
                                        </p:attrNameLst>
                                      </p:cBhvr>
                                      <p:to>
                                        <p:strVal val="visible"/>
                                      </p:to>
                                    </p:set>
                                    <p:animEffect transition="in" filter="wipe(left)">
                                      <p:cBhvr>
                                        <p:cTn id="94" dur="500"/>
                                        <p:tgtEl>
                                          <p:spTgt spid="227407"/>
                                        </p:tgtEl>
                                      </p:cBhvr>
                                    </p:animEffect>
                                  </p:childTnLst>
                                </p:cTn>
                              </p:par>
                            </p:childTnLst>
                          </p:cTn>
                        </p:par>
                        <p:par>
                          <p:cTn id="95" fill="hold">
                            <p:stCondLst>
                              <p:cond delay="2500"/>
                            </p:stCondLst>
                            <p:childTnLst>
                              <p:par>
                                <p:cTn id="96" presetID="22" presetClass="entr" presetSubtype="1" fill="hold" grpId="0" nodeType="afterEffect">
                                  <p:stCondLst>
                                    <p:cond delay="0"/>
                                  </p:stCondLst>
                                  <p:childTnLst>
                                    <p:set>
                                      <p:cBhvr>
                                        <p:cTn id="97" dur="1" fill="hold">
                                          <p:stCondLst>
                                            <p:cond delay="0"/>
                                          </p:stCondLst>
                                        </p:cTn>
                                        <p:tgtEl>
                                          <p:spTgt spid="28738"/>
                                        </p:tgtEl>
                                        <p:attrNameLst>
                                          <p:attrName>style.visibility</p:attrName>
                                        </p:attrNameLst>
                                      </p:cBhvr>
                                      <p:to>
                                        <p:strVal val="visible"/>
                                      </p:to>
                                    </p:set>
                                    <p:animEffect transition="in" filter="wipe(up)">
                                      <p:cBhvr>
                                        <p:cTn id="98" dur="500"/>
                                        <p:tgtEl>
                                          <p:spTgt spid="28738"/>
                                        </p:tgtEl>
                                      </p:cBhvr>
                                    </p:animEffect>
                                  </p:childTnLst>
                                </p:cTn>
                              </p:par>
                            </p:childTnLst>
                          </p:cTn>
                        </p:par>
                        <p:par>
                          <p:cTn id="99" fill="hold">
                            <p:stCondLst>
                              <p:cond delay="3000"/>
                            </p:stCondLst>
                            <p:childTnLst>
                              <p:par>
                                <p:cTn id="100" presetID="22" presetClass="entr" presetSubtype="8" fill="hold" grpId="0" nodeType="afterEffect">
                                  <p:stCondLst>
                                    <p:cond delay="0"/>
                                  </p:stCondLst>
                                  <p:childTnLst>
                                    <p:set>
                                      <p:cBhvr>
                                        <p:cTn id="101" dur="1" fill="hold">
                                          <p:stCondLst>
                                            <p:cond delay="0"/>
                                          </p:stCondLst>
                                        </p:cTn>
                                        <p:tgtEl>
                                          <p:spTgt spid="28739"/>
                                        </p:tgtEl>
                                        <p:attrNameLst>
                                          <p:attrName>style.visibility</p:attrName>
                                        </p:attrNameLst>
                                      </p:cBhvr>
                                      <p:to>
                                        <p:strVal val="visible"/>
                                      </p:to>
                                    </p:set>
                                    <p:animEffect transition="in" filter="wipe(left)">
                                      <p:cBhvr>
                                        <p:cTn id="102" dur="500"/>
                                        <p:tgtEl>
                                          <p:spTgt spid="28739"/>
                                        </p:tgtEl>
                                      </p:cBhvr>
                                    </p:animEffect>
                                  </p:childTnLst>
                                </p:cTn>
                              </p:par>
                            </p:childTnLst>
                          </p:cTn>
                        </p:par>
                        <p:par>
                          <p:cTn id="103" fill="hold">
                            <p:stCondLst>
                              <p:cond delay="3500"/>
                            </p:stCondLst>
                            <p:childTnLst>
                              <p:par>
                                <p:cTn id="104" presetID="22" presetClass="entr" presetSubtype="8" fill="hold" grpId="0" nodeType="afterEffect">
                                  <p:stCondLst>
                                    <p:cond delay="0"/>
                                  </p:stCondLst>
                                  <p:childTnLst>
                                    <p:set>
                                      <p:cBhvr>
                                        <p:cTn id="105" dur="1" fill="hold">
                                          <p:stCondLst>
                                            <p:cond delay="0"/>
                                          </p:stCondLst>
                                        </p:cTn>
                                        <p:tgtEl>
                                          <p:spTgt spid="28740"/>
                                        </p:tgtEl>
                                        <p:attrNameLst>
                                          <p:attrName>style.visibility</p:attrName>
                                        </p:attrNameLst>
                                      </p:cBhvr>
                                      <p:to>
                                        <p:strVal val="visible"/>
                                      </p:to>
                                    </p:set>
                                    <p:animEffect transition="in" filter="wipe(left)">
                                      <p:cBhvr>
                                        <p:cTn id="106" dur="500"/>
                                        <p:tgtEl>
                                          <p:spTgt spid="28740"/>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2" fill="hold" grpId="0" nodeType="clickEffect">
                                  <p:stCondLst>
                                    <p:cond delay="0"/>
                                  </p:stCondLst>
                                  <p:childTnLst>
                                    <p:set>
                                      <p:cBhvr>
                                        <p:cTn id="110" dur="1" fill="hold">
                                          <p:stCondLst>
                                            <p:cond delay="0"/>
                                          </p:stCondLst>
                                        </p:cTn>
                                        <p:tgtEl>
                                          <p:spTgt spid="28695"/>
                                        </p:tgtEl>
                                        <p:attrNameLst>
                                          <p:attrName>style.visibility</p:attrName>
                                        </p:attrNameLst>
                                      </p:cBhvr>
                                      <p:to>
                                        <p:strVal val="visible"/>
                                      </p:to>
                                    </p:set>
                                    <p:animEffect transition="in" filter="wipe(right)">
                                      <p:cBhvr>
                                        <p:cTn id="111" dur="500"/>
                                        <p:tgtEl>
                                          <p:spTgt spid="28695"/>
                                        </p:tgtEl>
                                      </p:cBhvr>
                                    </p:animEffect>
                                  </p:childTnLst>
                                </p:cTn>
                              </p:par>
                            </p:childTnLst>
                          </p:cTn>
                        </p:par>
                        <p:par>
                          <p:cTn id="112" fill="hold">
                            <p:stCondLst>
                              <p:cond delay="500"/>
                            </p:stCondLst>
                            <p:childTnLst>
                              <p:par>
                                <p:cTn id="113" presetID="22" presetClass="entr" presetSubtype="4" fill="hold" grpId="0" nodeType="afterEffect">
                                  <p:stCondLst>
                                    <p:cond delay="0"/>
                                  </p:stCondLst>
                                  <p:childTnLst>
                                    <p:set>
                                      <p:cBhvr>
                                        <p:cTn id="114" dur="1" fill="hold">
                                          <p:stCondLst>
                                            <p:cond delay="0"/>
                                          </p:stCondLst>
                                        </p:cTn>
                                        <p:tgtEl>
                                          <p:spTgt spid="28694"/>
                                        </p:tgtEl>
                                        <p:attrNameLst>
                                          <p:attrName>style.visibility</p:attrName>
                                        </p:attrNameLst>
                                      </p:cBhvr>
                                      <p:to>
                                        <p:strVal val="visible"/>
                                      </p:to>
                                    </p:set>
                                    <p:animEffect transition="in" filter="wipe(down)">
                                      <p:cBhvr>
                                        <p:cTn id="115" dur="500"/>
                                        <p:tgtEl>
                                          <p:spTgt spid="28694"/>
                                        </p:tgtEl>
                                      </p:cBhvr>
                                    </p:animEffect>
                                  </p:childTnLst>
                                </p:cTn>
                              </p:par>
                            </p:childTnLst>
                          </p:cTn>
                        </p:par>
                        <p:par>
                          <p:cTn id="116" fill="hold">
                            <p:stCondLst>
                              <p:cond delay="1000"/>
                            </p:stCondLst>
                            <p:childTnLst>
                              <p:par>
                                <p:cTn id="117" presetID="22" presetClass="entr" presetSubtype="8" fill="hold" grpId="0" nodeType="afterEffect">
                                  <p:stCondLst>
                                    <p:cond delay="0"/>
                                  </p:stCondLst>
                                  <p:childTnLst>
                                    <p:set>
                                      <p:cBhvr>
                                        <p:cTn id="118" dur="1" fill="hold">
                                          <p:stCondLst>
                                            <p:cond delay="0"/>
                                          </p:stCondLst>
                                        </p:cTn>
                                        <p:tgtEl>
                                          <p:spTgt spid="227360"/>
                                        </p:tgtEl>
                                        <p:attrNameLst>
                                          <p:attrName>style.visibility</p:attrName>
                                        </p:attrNameLst>
                                      </p:cBhvr>
                                      <p:to>
                                        <p:strVal val="visible"/>
                                      </p:to>
                                    </p:set>
                                    <p:animEffect transition="in" filter="wipe(left)">
                                      <p:cBhvr>
                                        <p:cTn id="119" dur="500"/>
                                        <p:tgtEl>
                                          <p:spTgt spid="227360"/>
                                        </p:tgtEl>
                                      </p:cBhvr>
                                    </p:animEffect>
                                  </p:childTnLst>
                                </p:cTn>
                              </p:par>
                            </p:childTnLst>
                          </p:cTn>
                        </p:par>
                        <p:par>
                          <p:cTn id="120" fill="hold">
                            <p:stCondLst>
                              <p:cond delay="1500"/>
                            </p:stCondLst>
                            <p:childTnLst>
                              <p:par>
                                <p:cTn id="121" presetID="22" presetClass="entr" presetSubtype="2" fill="hold" grpId="0" nodeType="afterEffect">
                                  <p:stCondLst>
                                    <p:cond delay="0"/>
                                  </p:stCondLst>
                                  <p:childTnLst>
                                    <p:set>
                                      <p:cBhvr>
                                        <p:cTn id="122" dur="1" fill="hold">
                                          <p:stCondLst>
                                            <p:cond delay="0"/>
                                          </p:stCondLst>
                                        </p:cTn>
                                        <p:tgtEl>
                                          <p:spTgt spid="28693"/>
                                        </p:tgtEl>
                                        <p:attrNameLst>
                                          <p:attrName>style.visibility</p:attrName>
                                        </p:attrNameLst>
                                      </p:cBhvr>
                                      <p:to>
                                        <p:strVal val="visible"/>
                                      </p:to>
                                    </p:set>
                                    <p:animEffect transition="in" filter="wipe(right)">
                                      <p:cBhvr>
                                        <p:cTn id="123" dur="500"/>
                                        <p:tgtEl>
                                          <p:spTgt spid="28693"/>
                                        </p:tgtEl>
                                      </p:cBhvr>
                                    </p:animEffect>
                                  </p:childTnLst>
                                </p:cTn>
                              </p:par>
                            </p:childTnLst>
                          </p:cTn>
                        </p:par>
                        <p:par>
                          <p:cTn id="124" fill="hold">
                            <p:stCondLst>
                              <p:cond delay="2000"/>
                            </p:stCondLst>
                            <p:childTnLst>
                              <p:par>
                                <p:cTn id="125" presetID="22" presetClass="entr" presetSubtype="8" fill="hold" grpId="0" nodeType="afterEffect">
                                  <p:stCondLst>
                                    <p:cond delay="0"/>
                                  </p:stCondLst>
                                  <p:childTnLst>
                                    <p:set>
                                      <p:cBhvr>
                                        <p:cTn id="126" dur="1" fill="hold">
                                          <p:stCondLst>
                                            <p:cond delay="0"/>
                                          </p:stCondLst>
                                        </p:cTn>
                                        <p:tgtEl>
                                          <p:spTgt spid="227361"/>
                                        </p:tgtEl>
                                        <p:attrNameLst>
                                          <p:attrName>style.visibility</p:attrName>
                                        </p:attrNameLst>
                                      </p:cBhvr>
                                      <p:to>
                                        <p:strVal val="visible"/>
                                      </p:to>
                                    </p:set>
                                    <p:animEffect transition="in" filter="wipe(left)">
                                      <p:cBhvr>
                                        <p:cTn id="127" dur="500"/>
                                        <p:tgtEl>
                                          <p:spTgt spid="227361"/>
                                        </p:tgtEl>
                                      </p:cBhvr>
                                    </p:animEffect>
                                  </p:childTnLst>
                                </p:cTn>
                              </p:par>
                            </p:childTnLst>
                          </p:cTn>
                        </p:par>
                        <p:par>
                          <p:cTn id="128" fill="hold">
                            <p:stCondLst>
                              <p:cond delay="2500"/>
                            </p:stCondLst>
                            <p:childTnLst>
                              <p:par>
                                <p:cTn id="129" presetID="22" presetClass="entr" presetSubtype="2" fill="hold" grpId="0" nodeType="afterEffect">
                                  <p:stCondLst>
                                    <p:cond delay="0"/>
                                  </p:stCondLst>
                                  <p:childTnLst>
                                    <p:set>
                                      <p:cBhvr>
                                        <p:cTn id="130" dur="1" fill="hold">
                                          <p:stCondLst>
                                            <p:cond delay="0"/>
                                          </p:stCondLst>
                                        </p:cTn>
                                        <p:tgtEl>
                                          <p:spTgt spid="28698"/>
                                        </p:tgtEl>
                                        <p:attrNameLst>
                                          <p:attrName>style.visibility</p:attrName>
                                        </p:attrNameLst>
                                      </p:cBhvr>
                                      <p:to>
                                        <p:strVal val="visible"/>
                                      </p:to>
                                    </p:set>
                                    <p:animEffect transition="in" filter="wipe(right)">
                                      <p:cBhvr>
                                        <p:cTn id="131" dur="500"/>
                                        <p:tgtEl>
                                          <p:spTgt spid="28698"/>
                                        </p:tgtEl>
                                      </p:cBhvr>
                                    </p:animEffect>
                                  </p:childTnLst>
                                </p:cTn>
                              </p:par>
                            </p:childTnLst>
                          </p:cTn>
                        </p:par>
                        <p:par>
                          <p:cTn id="132" fill="hold">
                            <p:stCondLst>
                              <p:cond delay="3000"/>
                            </p:stCondLst>
                            <p:childTnLst>
                              <p:par>
                                <p:cTn id="133" presetID="22" presetClass="entr" presetSubtype="8" fill="hold" grpId="0" nodeType="afterEffect">
                                  <p:stCondLst>
                                    <p:cond delay="0"/>
                                  </p:stCondLst>
                                  <p:childTnLst>
                                    <p:set>
                                      <p:cBhvr>
                                        <p:cTn id="134" dur="1" fill="hold">
                                          <p:stCondLst>
                                            <p:cond delay="0"/>
                                          </p:stCondLst>
                                        </p:cTn>
                                        <p:tgtEl>
                                          <p:spTgt spid="227363"/>
                                        </p:tgtEl>
                                        <p:attrNameLst>
                                          <p:attrName>style.visibility</p:attrName>
                                        </p:attrNameLst>
                                      </p:cBhvr>
                                      <p:to>
                                        <p:strVal val="visible"/>
                                      </p:to>
                                    </p:set>
                                    <p:animEffect transition="in" filter="wipe(left)">
                                      <p:cBhvr>
                                        <p:cTn id="135" dur="500"/>
                                        <p:tgtEl>
                                          <p:spTgt spid="227363"/>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1" fill="hold" grpId="0" nodeType="clickEffect">
                                  <p:stCondLst>
                                    <p:cond delay="0"/>
                                  </p:stCondLst>
                                  <p:childTnLst>
                                    <p:set>
                                      <p:cBhvr>
                                        <p:cTn id="139" dur="1" fill="hold">
                                          <p:stCondLst>
                                            <p:cond delay="0"/>
                                          </p:stCondLst>
                                        </p:cTn>
                                        <p:tgtEl>
                                          <p:spTgt spid="28735"/>
                                        </p:tgtEl>
                                        <p:attrNameLst>
                                          <p:attrName>style.visibility</p:attrName>
                                        </p:attrNameLst>
                                      </p:cBhvr>
                                      <p:to>
                                        <p:strVal val="visible"/>
                                      </p:to>
                                    </p:set>
                                    <p:animEffect transition="in" filter="wipe(up)">
                                      <p:cBhvr>
                                        <p:cTn id="140" dur="500"/>
                                        <p:tgtEl>
                                          <p:spTgt spid="28735"/>
                                        </p:tgtEl>
                                      </p:cBhvr>
                                    </p:animEffect>
                                  </p:childTnLst>
                                </p:cTn>
                              </p:par>
                            </p:childTnLst>
                          </p:cTn>
                        </p:par>
                        <p:par>
                          <p:cTn id="141" fill="hold">
                            <p:stCondLst>
                              <p:cond delay="500"/>
                            </p:stCondLst>
                            <p:childTnLst>
                              <p:par>
                                <p:cTn id="142" presetID="22" presetClass="entr" presetSubtype="8" fill="hold" grpId="0" nodeType="afterEffect">
                                  <p:stCondLst>
                                    <p:cond delay="0"/>
                                  </p:stCondLst>
                                  <p:childTnLst>
                                    <p:set>
                                      <p:cBhvr>
                                        <p:cTn id="143" dur="1" fill="hold">
                                          <p:stCondLst>
                                            <p:cond delay="0"/>
                                          </p:stCondLst>
                                        </p:cTn>
                                        <p:tgtEl>
                                          <p:spTgt spid="28702"/>
                                        </p:tgtEl>
                                        <p:attrNameLst>
                                          <p:attrName>style.visibility</p:attrName>
                                        </p:attrNameLst>
                                      </p:cBhvr>
                                      <p:to>
                                        <p:strVal val="visible"/>
                                      </p:to>
                                    </p:set>
                                    <p:animEffect transition="in" filter="wipe(left)">
                                      <p:cBhvr>
                                        <p:cTn id="144" dur="500"/>
                                        <p:tgtEl>
                                          <p:spTgt spid="28702"/>
                                        </p:tgtEl>
                                      </p:cBhvr>
                                    </p:animEffect>
                                  </p:childTnLst>
                                </p:cTn>
                              </p:par>
                            </p:childTnLst>
                          </p:cTn>
                        </p:par>
                        <p:par>
                          <p:cTn id="145" fill="hold">
                            <p:stCondLst>
                              <p:cond delay="1000"/>
                            </p:stCondLst>
                            <p:childTnLst>
                              <p:par>
                                <p:cTn id="146" presetID="22" presetClass="entr" presetSubtype="8" fill="hold" grpId="0" nodeType="afterEffect">
                                  <p:stCondLst>
                                    <p:cond delay="0"/>
                                  </p:stCondLst>
                                  <p:childTnLst>
                                    <p:set>
                                      <p:cBhvr>
                                        <p:cTn id="147" dur="1" fill="hold">
                                          <p:stCondLst>
                                            <p:cond delay="0"/>
                                          </p:stCondLst>
                                        </p:cTn>
                                        <p:tgtEl>
                                          <p:spTgt spid="28741"/>
                                        </p:tgtEl>
                                        <p:attrNameLst>
                                          <p:attrName>style.visibility</p:attrName>
                                        </p:attrNameLst>
                                      </p:cBhvr>
                                      <p:to>
                                        <p:strVal val="visible"/>
                                      </p:to>
                                    </p:set>
                                    <p:animEffect transition="in" filter="wipe(left)">
                                      <p:cBhvr>
                                        <p:cTn id="148" dur="500"/>
                                        <p:tgtEl>
                                          <p:spTgt spid="28741"/>
                                        </p:tgtEl>
                                      </p:cBhvr>
                                    </p:animEffect>
                                  </p:childTnLst>
                                </p:cTn>
                              </p:par>
                            </p:childTnLst>
                          </p:cTn>
                        </p:par>
                        <p:par>
                          <p:cTn id="149" fill="hold">
                            <p:stCondLst>
                              <p:cond delay="1500"/>
                            </p:stCondLst>
                            <p:childTnLst>
                              <p:par>
                                <p:cTn id="150" presetID="22" presetClass="entr" presetSubtype="8" fill="hold" grpId="0" nodeType="afterEffect">
                                  <p:stCondLst>
                                    <p:cond delay="0"/>
                                  </p:stCondLst>
                                  <p:childTnLst>
                                    <p:set>
                                      <p:cBhvr>
                                        <p:cTn id="151" dur="1" fill="hold">
                                          <p:stCondLst>
                                            <p:cond delay="0"/>
                                          </p:stCondLst>
                                        </p:cTn>
                                        <p:tgtEl>
                                          <p:spTgt spid="227406"/>
                                        </p:tgtEl>
                                        <p:attrNameLst>
                                          <p:attrName>style.visibility</p:attrName>
                                        </p:attrNameLst>
                                      </p:cBhvr>
                                      <p:to>
                                        <p:strVal val="visible"/>
                                      </p:to>
                                    </p:set>
                                    <p:animEffect transition="in" filter="wipe(left)">
                                      <p:cBhvr>
                                        <p:cTn id="152" dur="500"/>
                                        <p:tgtEl>
                                          <p:spTgt spid="227406"/>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8" fill="hold" grpId="0" nodeType="clickEffect">
                                  <p:stCondLst>
                                    <p:cond delay="0"/>
                                  </p:stCondLst>
                                  <p:childTnLst>
                                    <p:set>
                                      <p:cBhvr>
                                        <p:cTn id="156" dur="1" fill="hold">
                                          <p:stCondLst>
                                            <p:cond delay="0"/>
                                          </p:stCondLst>
                                        </p:cTn>
                                        <p:tgtEl>
                                          <p:spTgt spid="28732"/>
                                        </p:tgtEl>
                                        <p:attrNameLst>
                                          <p:attrName>style.visibility</p:attrName>
                                        </p:attrNameLst>
                                      </p:cBhvr>
                                      <p:to>
                                        <p:strVal val="visible"/>
                                      </p:to>
                                    </p:set>
                                    <p:animEffect transition="in" filter="wipe(left)">
                                      <p:cBhvr>
                                        <p:cTn id="157" dur="500"/>
                                        <p:tgtEl>
                                          <p:spTgt spid="28732"/>
                                        </p:tgtEl>
                                      </p:cBhvr>
                                    </p:animEffect>
                                  </p:childTnLst>
                                </p:cTn>
                              </p:par>
                            </p:childTnLst>
                          </p:cTn>
                        </p:par>
                        <p:par>
                          <p:cTn id="158" fill="hold">
                            <p:stCondLst>
                              <p:cond delay="500"/>
                            </p:stCondLst>
                            <p:childTnLst>
                              <p:par>
                                <p:cTn id="159" presetID="22" presetClass="entr" presetSubtype="1" fill="hold" grpId="0" nodeType="afterEffect">
                                  <p:stCondLst>
                                    <p:cond delay="0"/>
                                  </p:stCondLst>
                                  <p:childTnLst>
                                    <p:set>
                                      <p:cBhvr>
                                        <p:cTn id="160" dur="1" fill="hold">
                                          <p:stCondLst>
                                            <p:cond delay="0"/>
                                          </p:stCondLst>
                                        </p:cTn>
                                        <p:tgtEl>
                                          <p:spTgt spid="28676"/>
                                        </p:tgtEl>
                                        <p:attrNameLst>
                                          <p:attrName>style.visibility</p:attrName>
                                        </p:attrNameLst>
                                      </p:cBhvr>
                                      <p:to>
                                        <p:strVal val="visible"/>
                                      </p:to>
                                    </p:set>
                                    <p:animEffect transition="in" filter="wipe(up)">
                                      <p:cBhvr>
                                        <p:cTn id="161" dur="500"/>
                                        <p:tgtEl>
                                          <p:spTgt spid="28676"/>
                                        </p:tgtEl>
                                      </p:cBhvr>
                                    </p:animEffect>
                                  </p:childTnLst>
                                </p:cTn>
                              </p:par>
                            </p:childTnLst>
                          </p:cTn>
                        </p:par>
                        <p:par>
                          <p:cTn id="162" fill="hold">
                            <p:stCondLst>
                              <p:cond delay="1000"/>
                            </p:stCondLst>
                            <p:childTnLst>
                              <p:par>
                                <p:cTn id="163" presetID="22" presetClass="entr" presetSubtype="1" fill="hold" grpId="0" nodeType="afterEffect">
                                  <p:stCondLst>
                                    <p:cond delay="0"/>
                                  </p:stCondLst>
                                  <p:childTnLst>
                                    <p:set>
                                      <p:cBhvr>
                                        <p:cTn id="164" dur="1" fill="hold">
                                          <p:stCondLst>
                                            <p:cond delay="0"/>
                                          </p:stCondLst>
                                        </p:cTn>
                                        <p:tgtEl>
                                          <p:spTgt spid="28725"/>
                                        </p:tgtEl>
                                        <p:attrNameLst>
                                          <p:attrName>style.visibility</p:attrName>
                                        </p:attrNameLst>
                                      </p:cBhvr>
                                      <p:to>
                                        <p:strVal val="visible"/>
                                      </p:to>
                                    </p:set>
                                    <p:animEffect transition="in" filter="wipe(up)">
                                      <p:cBhvr>
                                        <p:cTn id="165" dur="500"/>
                                        <p:tgtEl>
                                          <p:spTgt spid="28725"/>
                                        </p:tgtEl>
                                      </p:cBhvr>
                                    </p:animEffect>
                                  </p:childTnLst>
                                </p:cTn>
                              </p:par>
                            </p:childTnLst>
                          </p:cTn>
                        </p:par>
                        <p:par>
                          <p:cTn id="166" fill="hold">
                            <p:stCondLst>
                              <p:cond delay="1500"/>
                            </p:stCondLst>
                            <p:childTnLst>
                              <p:par>
                                <p:cTn id="167" presetID="22" presetClass="entr" presetSubtype="8" fill="hold" grpId="0" nodeType="afterEffect">
                                  <p:stCondLst>
                                    <p:cond delay="0"/>
                                  </p:stCondLst>
                                  <p:childTnLst>
                                    <p:set>
                                      <p:cBhvr>
                                        <p:cTn id="168" dur="1" fill="hold">
                                          <p:stCondLst>
                                            <p:cond delay="0"/>
                                          </p:stCondLst>
                                        </p:cTn>
                                        <p:tgtEl>
                                          <p:spTgt spid="28730"/>
                                        </p:tgtEl>
                                        <p:attrNameLst>
                                          <p:attrName>style.visibility</p:attrName>
                                        </p:attrNameLst>
                                      </p:cBhvr>
                                      <p:to>
                                        <p:strVal val="visible"/>
                                      </p:to>
                                    </p:set>
                                    <p:animEffect transition="in" filter="wipe(left)">
                                      <p:cBhvr>
                                        <p:cTn id="169" dur="500"/>
                                        <p:tgtEl>
                                          <p:spTgt spid="28730"/>
                                        </p:tgtEl>
                                      </p:cBhvr>
                                    </p:animEffect>
                                  </p:childTnLst>
                                </p:cTn>
                              </p:par>
                            </p:childTnLst>
                          </p:cTn>
                        </p:par>
                      </p:childTnLst>
                    </p:cTn>
                  </p:par>
                  <p:par>
                    <p:cTn id="170" fill="hold">
                      <p:stCondLst>
                        <p:cond delay="indefinite"/>
                      </p:stCondLst>
                      <p:childTnLst>
                        <p:par>
                          <p:cTn id="171" fill="hold">
                            <p:stCondLst>
                              <p:cond delay="0"/>
                            </p:stCondLst>
                            <p:childTnLst>
                              <p:par>
                                <p:cTn id="172" presetID="22" presetClass="entr" presetSubtype="8" fill="hold" grpId="0" nodeType="clickEffect">
                                  <p:stCondLst>
                                    <p:cond delay="0"/>
                                  </p:stCondLst>
                                  <p:childTnLst>
                                    <p:set>
                                      <p:cBhvr>
                                        <p:cTn id="173" dur="1" fill="hold">
                                          <p:stCondLst>
                                            <p:cond delay="0"/>
                                          </p:stCondLst>
                                        </p:cTn>
                                        <p:tgtEl>
                                          <p:spTgt spid="227373"/>
                                        </p:tgtEl>
                                        <p:attrNameLst>
                                          <p:attrName>style.visibility</p:attrName>
                                        </p:attrNameLst>
                                      </p:cBhvr>
                                      <p:to>
                                        <p:strVal val="visible"/>
                                      </p:to>
                                    </p:set>
                                    <p:animEffect transition="in" filter="wipe(left)">
                                      <p:cBhvr>
                                        <p:cTn id="174" dur="500"/>
                                        <p:tgtEl>
                                          <p:spTgt spid="227373"/>
                                        </p:tgtEl>
                                      </p:cBhvr>
                                    </p:animEffect>
                                  </p:childTnLst>
                                </p:cTn>
                              </p:par>
                            </p:childTnLst>
                          </p:cTn>
                        </p:par>
                        <p:par>
                          <p:cTn id="175" fill="hold">
                            <p:stCondLst>
                              <p:cond delay="500"/>
                            </p:stCondLst>
                            <p:childTnLst>
                              <p:par>
                                <p:cTn id="176" presetID="22" presetClass="entr" presetSubtype="8" fill="hold" grpId="0" nodeType="afterEffect">
                                  <p:stCondLst>
                                    <p:cond delay="0"/>
                                  </p:stCondLst>
                                  <p:childTnLst>
                                    <p:set>
                                      <p:cBhvr>
                                        <p:cTn id="177" dur="1" fill="hold">
                                          <p:stCondLst>
                                            <p:cond delay="0"/>
                                          </p:stCondLst>
                                        </p:cTn>
                                        <p:tgtEl>
                                          <p:spTgt spid="28731"/>
                                        </p:tgtEl>
                                        <p:attrNameLst>
                                          <p:attrName>style.visibility</p:attrName>
                                        </p:attrNameLst>
                                      </p:cBhvr>
                                      <p:to>
                                        <p:strVal val="visible"/>
                                      </p:to>
                                    </p:set>
                                    <p:animEffect transition="in" filter="wipe(left)">
                                      <p:cBhvr>
                                        <p:cTn id="178" dur="500"/>
                                        <p:tgtEl>
                                          <p:spTgt spid="28731"/>
                                        </p:tgtEl>
                                      </p:cBhvr>
                                    </p:animEffect>
                                  </p:childTnLst>
                                </p:cTn>
                              </p:par>
                            </p:childTnLst>
                          </p:cTn>
                        </p:par>
                      </p:childTnLst>
                    </p:cTn>
                  </p:par>
                  <p:par>
                    <p:cTn id="179" fill="hold">
                      <p:stCondLst>
                        <p:cond delay="indefinite"/>
                      </p:stCondLst>
                      <p:childTnLst>
                        <p:par>
                          <p:cTn id="180" fill="hold">
                            <p:stCondLst>
                              <p:cond delay="0"/>
                            </p:stCondLst>
                            <p:childTnLst>
                              <p:par>
                                <p:cTn id="181" presetID="22" presetClass="entr" presetSubtype="8" fill="hold" grpId="0" nodeType="clickEffect">
                                  <p:stCondLst>
                                    <p:cond delay="0"/>
                                  </p:stCondLst>
                                  <p:childTnLst>
                                    <p:set>
                                      <p:cBhvr>
                                        <p:cTn id="182" dur="1" fill="hold">
                                          <p:stCondLst>
                                            <p:cond delay="0"/>
                                          </p:stCondLst>
                                        </p:cTn>
                                        <p:tgtEl>
                                          <p:spTgt spid="227374"/>
                                        </p:tgtEl>
                                        <p:attrNameLst>
                                          <p:attrName>style.visibility</p:attrName>
                                        </p:attrNameLst>
                                      </p:cBhvr>
                                      <p:to>
                                        <p:strVal val="visible"/>
                                      </p:to>
                                    </p:set>
                                    <p:animEffect transition="in" filter="wipe(left)">
                                      <p:cBhvr>
                                        <p:cTn id="183" dur="500"/>
                                        <p:tgtEl>
                                          <p:spTgt spid="227374"/>
                                        </p:tgtEl>
                                      </p:cBhvr>
                                    </p:animEffect>
                                  </p:childTnLst>
                                </p:cTn>
                              </p:par>
                            </p:childTnLst>
                          </p:cTn>
                        </p:par>
                      </p:childTnLst>
                    </p:cTn>
                  </p:par>
                  <p:par>
                    <p:cTn id="184" fill="hold">
                      <p:stCondLst>
                        <p:cond delay="indefinite"/>
                      </p:stCondLst>
                      <p:childTnLst>
                        <p:par>
                          <p:cTn id="185" fill="hold">
                            <p:stCondLst>
                              <p:cond delay="0"/>
                            </p:stCondLst>
                            <p:childTnLst>
                              <p:par>
                                <p:cTn id="186" presetID="22" presetClass="entr" presetSubtype="8" fill="hold" grpId="0" nodeType="clickEffect">
                                  <p:stCondLst>
                                    <p:cond delay="0"/>
                                  </p:stCondLst>
                                  <p:childTnLst>
                                    <p:set>
                                      <p:cBhvr>
                                        <p:cTn id="187" dur="1" fill="hold">
                                          <p:stCondLst>
                                            <p:cond delay="0"/>
                                          </p:stCondLst>
                                        </p:cTn>
                                        <p:tgtEl>
                                          <p:spTgt spid="227375"/>
                                        </p:tgtEl>
                                        <p:attrNameLst>
                                          <p:attrName>style.visibility</p:attrName>
                                        </p:attrNameLst>
                                      </p:cBhvr>
                                      <p:to>
                                        <p:strVal val="visible"/>
                                      </p:to>
                                    </p:set>
                                    <p:animEffect transition="in" filter="wipe(left)">
                                      <p:cBhvr>
                                        <p:cTn id="188" dur="500"/>
                                        <p:tgtEl>
                                          <p:spTgt spid="227375"/>
                                        </p:tgtEl>
                                      </p:cBhvr>
                                    </p:animEffect>
                                  </p:childTnLst>
                                </p:cTn>
                              </p:par>
                            </p:childTnLst>
                          </p:cTn>
                        </p:par>
                        <p:par>
                          <p:cTn id="189" fill="hold">
                            <p:stCondLst>
                              <p:cond delay="500"/>
                            </p:stCondLst>
                            <p:childTnLst>
                              <p:par>
                                <p:cTn id="190" presetID="17" presetClass="entr" presetSubtype="10" fill="hold" grpId="0" nodeType="afterEffect">
                                  <p:stCondLst>
                                    <p:cond delay="0"/>
                                  </p:stCondLst>
                                  <p:childTnLst>
                                    <p:set>
                                      <p:cBhvr>
                                        <p:cTn id="191" dur="1" fill="hold">
                                          <p:stCondLst>
                                            <p:cond delay="0"/>
                                          </p:stCondLst>
                                        </p:cTn>
                                        <p:tgtEl>
                                          <p:spTgt spid="28716"/>
                                        </p:tgtEl>
                                        <p:attrNameLst>
                                          <p:attrName>style.visibility</p:attrName>
                                        </p:attrNameLst>
                                      </p:cBhvr>
                                      <p:to>
                                        <p:strVal val="visible"/>
                                      </p:to>
                                    </p:set>
                                    <p:anim calcmode="lin" valueType="num">
                                      <p:cBhvr>
                                        <p:cTn id="192" dur="500" fill="hold"/>
                                        <p:tgtEl>
                                          <p:spTgt spid="28716"/>
                                        </p:tgtEl>
                                        <p:attrNameLst>
                                          <p:attrName>ppt_w</p:attrName>
                                        </p:attrNameLst>
                                      </p:cBhvr>
                                      <p:tavLst>
                                        <p:tav tm="0">
                                          <p:val>
                                            <p:fltVal val="0"/>
                                          </p:val>
                                        </p:tav>
                                        <p:tav tm="100000">
                                          <p:val>
                                            <p:strVal val="#ppt_w"/>
                                          </p:val>
                                        </p:tav>
                                      </p:tavLst>
                                    </p:anim>
                                    <p:anim calcmode="lin" valueType="num">
                                      <p:cBhvr>
                                        <p:cTn id="193" dur="500" fill="hold"/>
                                        <p:tgtEl>
                                          <p:spTgt spid="28716"/>
                                        </p:tgtEl>
                                        <p:attrNameLst>
                                          <p:attrName>ppt_h</p:attrName>
                                        </p:attrNameLst>
                                      </p:cBhvr>
                                      <p:tavLst>
                                        <p:tav tm="0">
                                          <p:val>
                                            <p:strVal val="#ppt_h"/>
                                          </p:val>
                                        </p:tav>
                                        <p:tav tm="100000">
                                          <p:val>
                                            <p:strVal val="#ppt_h"/>
                                          </p:val>
                                        </p:tav>
                                      </p:tavLst>
                                    </p:anim>
                                  </p:childTnLst>
                                </p:cTn>
                              </p:par>
                            </p:childTnLst>
                          </p:cTn>
                        </p:par>
                        <p:par>
                          <p:cTn id="194" fill="hold">
                            <p:stCondLst>
                              <p:cond delay="1000"/>
                            </p:stCondLst>
                            <p:childTnLst>
                              <p:par>
                                <p:cTn id="195" presetID="22" presetClass="entr" presetSubtype="8" fill="hold" grpId="0" nodeType="afterEffect">
                                  <p:stCondLst>
                                    <p:cond delay="0"/>
                                  </p:stCondLst>
                                  <p:childTnLst>
                                    <p:set>
                                      <p:cBhvr>
                                        <p:cTn id="196" dur="1" fill="hold">
                                          <p:stCondLst>
                                            <p:cond delay="0"/>
                                          </p:stCondLst>
                                        </p:cTn>
                                        <p:tgtEl>
                                          <p:spTgt spid="227380"/>
                                        </p:tgtEl>
                                        <p:attrNameLst>
                                          <p:attrName>style.visibility</p:attrName>
                                        </p:attrNameLst>
                                      </p:cBhvr>
                                      <p:to>
                                        <p:strVal val="visible"/>
                                      </p:to>
                                    </p:set>
                                    <p:animEffect transition="in" filter="wipe(left)">
                                      <p:cBhvr>
                                        <p:cTn id="197" dur="500"/>
                                        <p:tgtEl>
                                          <p:spTgt spid="227380"/>
                                        </p:tgtEl>
                                      </p:cBhvr>
                                    </p:animEffect>
                                  </p:childTnLst>
                                </p:cTn>
                              </p:par>
                            </p:childTnLst>
                          </p:cTn>
                        </p:par>
                        <p:par>
                          <p:cTn id="198" fill="hold">
                            <p:stCondLst>
                              <p:cond delay="1500"/>
                            </p:stCondLst>
                            <p:childTnLst>
                              <p:par>
                                <p:cTn id="199" presetID="22" presetClass="entr" presetSubtype="8" fill="hold" grpId="0" nodeType="afterEffect">
                                  <p:stCondLst>
                                    <p:cond delay="0"/>
                                  </p:stCondLst>
                                  <p:childTnLst>
                                    <p:set>
                                      <p:cBhvr>
                                        <p:cTn id="200" dur="1" fill="hold">
                                          <p:stCondLst>
                                            <p:cond delay="0"/>
                                          </p:stCondLst>
                                        </p:cTn>
                                        <p:tgtEl>
                                          <p:spTgt spid="28733"/>
                                        </p:tgtEl>
                                        <p:attrNameLst>
                                          <p:attrName>style.visibility</p:attrName>
                                        </p:attrNameLst>
                                      </p:cBhvr>
                                      <p:to>
                                        <p:strVal val="visible"/>
                                      </p:to>
                                    </p:set>
                                    <p:animEffect transition="in" filter="wipe(left)">
                                      <p:cBhvr>
                                        <p:cTn id="201" dur="500"/>
                                        <p:tgtEl>
                                          <p:spTgt spid="28733"/>
                                        </p:tgtEl>
                                      </p:cBhvr>
                                    </p:animEffect>
                                  </p:childTnLst>
                                </p:cTn>
                              </p:par>
                            </p:childTnLst>
                          </p:cTn>
                        </p:par>
                      </p:childTnLst>
                    </p:cTn>
                  </p:par>
                  <p:par>
                    <p:cTn id="202" fill="hold">
                      <p:stCondLst>
                        <p:cond delay="indefinite"/>
                      </p:stCondLst>
                      <p:childTnLst>
                        <p:par>
                          <p:cTn id="203" fill="hold">
                            <p:stCondLst>
                              <p:cond delay="0"/>
                            </p:stCondLst>
                            <p:childTnLst>
                              <p:par>
                                <p:cTn id="204" presetID="22" presetClass="entr" presetSubtype="8" fill="hold" grpId="0" nodeType="clickEffect">
                                  <p:stCondLst>
                                    <p:cond delay="0"/>
                                  </p:stCondLst>
                                  <p:childTnLst>
                                    <p:set>
                                      <p:cBhvr>
                                        <p:cTn id="205" dur="1" fill="hold">
                                          <p:stCondLst>
                                            <p:cond delay="0"/>
                                          </p:stCondLst>
                                        </p:cTn>
                                        <p:tgtEl>
                                          <p:spTgt spid="227376"/>
                                        </p:tgtEl>
                                        <p:attrNameLst>
                                          <p:attrName>style.visibility</p:attrName>
                                        </p:attrNameLst>
                                      </p:cBhvr>
                                      <p:to>
                                        <p:strVal val="visible"/>
                                      </p:to>
                                    </p:set>
                                    <p:animEffect transition="in" filter="wipe(left)">
                                      <p:cBhvr>
                                        <p:cTn id="206" dur="500"/>
                                        <p:tgtEl>
                                          <p:spTgt spid="227376"/>
                                        </p:tgtEl>
                                      </p:cBhvr>
                                    </p:animEffect>
                                  </p:childTnLst>
                                </p:cTn>
                              </p:par>
                            </p:childTnLst>
                          </p:cTn>
                        </p:par>
                        <p:par>
                          <p:cTn id="207" fill="hold">
                            <p:stCondLst>
                              <p:cond delay="500"/>
                            </p:stCondLst>
                            <p:childTnLst>
                              <p:par>
                                <p:cTn id="208" presetID="17" presetClass="entr" presetSubtype="10" fill="hold" grpId="0" nodeType="afterEffect">
                                  <p:stCondLst>
                                    <p:cond delay="0"/>
                                  </p:stCondLst>
                                  <p:childTnLst>
                                    <p:set>
                                      <p:cBhvr>
                                        <p:cTn id="209" dur="1" fill="hold">
                                          <p:stCondLst>
                                            <p:cond delay="0"/>
                                          </p:stCondLst>
                                        </p:cTn>
                                        <p:tgtEl>
                                          <p:spTgt spid="28717"/>
                                        </p:tgtEl>
                                        <p:attrNameLst>
                                          <p:attrName>style.visibility</p:attrName>
                                        </p:attrNameLst>
                                      </p:cBhvr>
                                      <p:to>
                                        <p:strVal val="visible"/>
                                      </p:to>
                                    </p:set>
                                    <p:anim calcmode="lin" valueType="num">
                                      <p:cBhvr>
                                        <p:cTn id="210" dur="500" fill="hold"/>
                                        <p:tgtEl>
                                          <p:spTgt spid="28717"/>
                                        </p:tgtEl>
                                        <p:attrNameLst>
                                          <p:attrName>ppt_w</p:attrName>
                                        </p:attrNameLst>
                                      </p:cBhvr>
                                      <p:tavLst>
                                        <p:tav tm="0">
                                          <p:val>
                                            <p:fltVal val="0"/>
                                          </p:val>
                                        </p:tav>
                                        <p:tav tm="100000">
                                          <p:val>
                                            <p:strVal val="#ppt_w"/>
                                          </p:val>
                                        </p:tav>
                                      </p:tavLst>
                                    </p:anim>
                                    <p:anim calcmode="lin" valueType="num">
                                      <p:cBhvr>
                                        <p:cTn id="211" dur="500" fill="hold"/>
                                        <p:tgtEl>
                                          <p:spTgt spid="28717"/>
                                        </p:tgtEl>
                                        <p:attrNameLst>
                                          <p:attrName>ppt_h</p:attrName>
                                        </p:attrNameLst>
                                      </p:cBhvr>
                                      <p:tavLst>
                                        <p:tav tm="0">
                                          <p:val>
                                            <p:strVal val="#ppt_h"/>
                                          </p:val>
                                        </p:tav>
                                        <p:tav tm="100000">
                                          <p:val>
                                            <p:strVal val="#ppt_h"/>
                                          </p:val>
                                        </p:tav>
                                      </p:tavLst>
                                    </p:anim>
                                  </p:childTnLst>
                                </p:cTn>
                              </p:par>
                            </p:childTnLst>
                          </p:cTn>
                        </p:par>
                        <p:par>
                          <p:cTn id="212" fill="hold">
                            <p:stCondLst>
                              <p:cond delay="1000"/>
                            </p:stCondLst>
                            <p:childTnLst>
                              <p:par>
                                <p:cTn id="213" presetID="22" presetClass="entr" presetSubtype="8" fill="hold" grpId="0" nodeType="afterEffect">
                                  <p:stCondLst>
                                    <p:cond delay="0"/>
                                  </p:stCondLst>
                                  <p:childTnLst>
                                    <p:set>
                                      <p:cBhvr>
                                        <p:cTn id="214" dur="1" fill="hold">
                                          <p:stCondLst>
                                            <p:cond delay="0"/>
                                          </p:stCondLst>
                                        </p:cTn>
                                        <p:tgtEl>
                                          <p:spTgt spid="227381"/>
                                        </p:tgtEl>
                                        <p:attrNameLst>
                                          <p:attrName>style.visibility</p:attrName>
                                        </p:attrNameLst>
                                      </p:cBhvr>
                                      <p:to>
                                        <p:strVal val="visible"/>
                                      </p:to>
                                    </p:set>
                                    <p:animEffect transition="in" filter="wipe(left)">
                                      <p:cBhvr>
                                        <p:cTn id="215" dur="500"/>
                                        <p:tgtEl>
                                          <p:spTgt spid="227381"/>
                                        </p:tgtEl>
                                      </p:cBhvr>
                                    </p:animEffect>
                                  </p:childTnLst>
                                </p:cTn>
                              </p:par>
                            </p:childTnLst>
                          </p:cTn>
                        </p:par>
                        <p:par>
                          <p:cTn id="216" fill="hold">
                            <p:stCondLst>
                              <p:cond delay="1500"/>
                            </p:stCondLst>
                            <p:childTnLst>
                              <p:par>
                                <p:cTn id="217" presetID="22" presetClass="entr" presetSubtype="8" fill="hold" grpId="0" nodeType="afterEffect">
                                  <p:stCondLst>
                                    <p:cond delay="0"/>
                                  </p:stCondLst>
                                  <p:childTnLst>
                                    <p:set>
                                      <p:cBhvr>
                                        <p:cTn id="218" dur="1" fill="hold">
                                          <p:stCondLst>
                                            <p:cond delay="0"/>
                                          </p:stCondLst>
                                        </p:cTn>
                                        <p:tgtEl>
                                          <p:spTgt spid="28734"/>
                                        </p:tgtEl>
                                        <p:attrNameLst>
                                          <p:attrName>style.visibility</p:attrName>
                                        </p:attrNameLst>
                                      </p:cBhvr>
                                      <p:to>
                                        <p:strVal val="visible"/>
                                      </p:to>
                                    </p:set>
                                    <p:animEffect transition="in" filter="wipe(left)">
                                      <p:cBhvr>
                                        <p:cTn id="219" dur="500"/>
                                        <p:tgtEl>
                                          <p:spTgt spid="28734"/>
                                        </p:tgtEl>
                                      </p:cBhvr>
                                    </p:animEffect>
                                  </p:childTnLst>
                                </p:cTn>
                              </p:par>
                            </p:childTnLst>
                          </p:cTn>
                        </p:par>
                        <p:par>
                          <p:cTn id="220" fill="hold">
                            <p:stCondLst>
                              <p:cond delay="2000"/>
                            </p:stCondLst>
                            <p:childTnLst>
                              <p:par>
                                <p:cTn id="221" presetID="22" presetClass="entr" presetSubtype="8" fill="hold" grpId="0" nodeType="afterEffect">
                                  <p:stCondLst>
                                    <p:cond delay="0"/>
                                  </p:stCondLst>
                                  <p:childTnLst>
                                    <p:set>
                                      <p:cBhvr>
                                        <p:cTn id="222" dur="1" fill="hold">
                                          <p:stCondLst>
                                            <p:cond delay="0"/>
                                          </p:stCondLst>
                                        </p:cTn>
                                        <p:tgtEl>
                                          <p:spTgt spid="227377"/>
                                        </p:tgtEl>
                                        <p:attrNameLst>
                                          <p:attrName>style.visibility</p:attrName>
                                        </p:attrNameLst>
                                      </p:cBhvr>
                                      <p:to>
                                        <p:strVal val="visible"/>
                                      </p:to>
                                    </p:set>
                                    <p:animEffect transition="in" filter="wipe(left)">
                                      <p:cBhvr>
                                        <p:cTn id="223" dur="500"/>
                                        <p:tgtEl>
                                          <p:spTgt spid="227377"/>
                                        </p:tgtEl>
                                      </p:cBhvr>
                                    </p:animEffect>
                                  </p:childTnLst>
                                </p:cTn>
                              </p:par>
                            </p:childTnLst>
                          </p:cTn>
                        </p:par>
                      </p:childTnLst>
                    </p:cTn>
                  </p:par>
                  <p:par>
                    <p:cTn id="224" fill="hold">
                      <p:stCondLst>
                        <p:cond delay="indefinite"/>
                      </p:stCondLst>
                      <p:childTnLst>
                        <p:par>
                          <p:cTn id="225" fill="hold">
                            <p:stCondLst>
                              <p:cond delay="0"/>
                            </p:stCondLst>
                            <p:childTnLst>
                              <p:par>
                                <p:cTn id="226" presetID="22" presetClass="entr" presetSubtype="8" fill="hold" grpId="0" nodeType="clickEffect">
                                  <p:stCondLst>
                                    <p:cond delay="0"/>
                                  </p:stCondLst>
                                  <p:childTnLst>
                                    <p:set>
                                      <p:cBhvr>
                                        <p:cTn id="227" dur="1" fill="hold">
                                          <p:stCondLst>
                                            <p:cond delay="0"/>
                                          </p:stCondLst>
                                        </p:cTn>
                                        <p:tgtEl>
                                          <p:spTgt spid="227378"/>
                                        </p:tgtEl>
                                        <p:attrNameLst>
                                          <p:attrName>style.visibility</p:attrName>
                                        </p:attrNameLst>
                                      </p:cBhvr>
                                      <p:to>
                                        <p:strVal val="visible"/>
                                      </p:to>
                                    </p:set>
                                    <p:animEffect transition="in" filter="wipe(left)">
                                      <p:cBhvr>
                                        <p:cTn id="228" dur="500"/>
                                        <p:tgtEl>
                                          <p:spTgt spid="227378"/>
                                        </p:tgtEl>
                                      </p:cBhvr>
                                    </p:animEffect>
                                  </p:childTnLst>
                                </p:cTn>
                              </p:par>
                            </p:childTnLst>
                          </p:cTn>
                        </p:par>
                        <p:par>
                          <p:cTn id="229" fill="hold">
                            <p:stCondLst>
                              <p:cond delay="500"/>
                            </p:stCondLst>
                            <p:childTnLst>
                              <p:par>
                                <p:cTn id="230" presetID="17" presetClass="entr" presetSubtype="10" fill="hold" grpId="0" nodeType="afterEffect">
                                  <p:stCondLst>
                                    <p:cond delay="0"/>
                                  </p:stCondLst>
                                  <p:childTnLst>
                                    <p:set>
                                      <p:cBhvr>
                                        <p:cTn id="231" dur="1" fill="hold">
                                          <p:stCondLst>
                                            <p:cond delay="0"/>
                                          </p:stCondLst>
                                        </p:cTn>
                                        <p:tgtEl>
                                          <p:spTgt spid="28715"/>
                                        </p:tgtEl>
                                        <p:attrNameLst>
                                          <p:attrName>style.visibility</p:attrName>
                                        </p:attrNameLst>
                                      </p:cBhvr>
                                      <p:to>
                                        <p:strVal val="visible"/>
                                      </p:to>
                                    </p:set>
                                    <p:anim calcmode="lin" valueType="num">
                                      <p:cBhvr>
                                        <p:cTn id="232" dur="500" fill="hold"/>
                                        <p:tgtEl>
                                          <p:spTgt spid="28715"/>
                                        </p:tgtEl>
                                        <p:attrNameLst>
                                          <p:attrName>ppt_w</p:attrName>
                                        </p:attrNameLst>
                                      </p:cBhvr>
                                      <p:tavLst>
                                        <p:tav tm="0">
                                          <p:val>
                                            <p:fltVal val="0"/>
                                          </p:val>
                                        </p:tav>
                                        <p:tav tm="100000">
                                          <p:val>
                                            <p:strVal val="#ppt_w"/>
                                          </p:val>
                                        </p:tav>
                                      </p:tavLst>
                                    </p:anim>
                                    <p:anim calcmode="lin" valueType="num">
                                      <p:cBhvr>
                                        <p:cTn id="233" dur="500" fill="hold"/>
                                        <p:tgtEl>
                                          <p:spTgt spid="28715"/>
                                        </p:tgtEl>
                                        <p:attrNameLst>
                                          <p:attrName>ppt_h</p:attrName>
                                        </p:attrNameLst>
                                      </p:cBhvr>
                                      <p:tavLst>
                                        <p:tav tm="0">
                                          <p:val>
                                            <p:strVal val="#ppt_h"/>
                                          </p:val>
                                        </p:tav>
                                        <p:tav tm="100000">
                                          <p:val>
                                            <p:strVal val="#ppt_h"/>
                                          </p:val>
                                        </p:tav>
                                      </p:tavLst>
                                    </p:anim>
                                  </p:childTnLst>
                                </p:cTn>
                              </p:par>
                            </p:childTnLst>
                          </p:cTn>
                        </p:par>
                        <p:par>
                          <p:cTn id="234" fill="hold">
                            <p:stCondLst>
                              <p:cond delay="1000"/>
                            </p:stCondLst>
                            <p:childTnLst>
                              <p:par>
                                <p:cTn id="235" presetID="17" presetClass="entr" presetSubtype="10" fill="hold" grpId="0" nodeType="afterEffect">
                                  <p:stCondLst>
                                    <p:cond delay="0"/>
                                  </p:stCondLst>
                                  <p:childTnLst>
                                    <p:set>
                                      <p:cBhvr>
                                        <p:cTn id="236" dur="1" fill="hold">
                                          <p:stCondLst>
                                            <p:cond delay="0"/>
                                          </p:stCondLst>
                                        </p:cTn>
                                        <p:tgtEl>
                                          <p:spTgt spid="28718"/>
                                        </p:tgtEl>
                                        <p:attrNameLst>
                                          <p:attrName>style.visibility</p:attrName>
                                        </p:attrNameLst>
                                      </p:cBhvr>
                                      <p:to>
                                        <p:strVal val="visible"/>
                                      </p:to>
                                    </p:set>
                                    <p:anim calcmode="lin" valueType="num">
                                      <p:cBhvr>
                                        <p:cTn id="237" dur="500" fill="hold"/>
                                        <p:tgtEl>
                                          <p:spTgt spid="28718"/>
                                        </p:tgtEl>
                                        <p:attrNameLst>
                                          <p:attrName>ppt_w</p:attrName>
                                        </p:attrNameLst>
                                      </p:cBhvr>
                                      <p:tavLst>
                                        <p:tav tm="0">
                                          <p:val>
                                            <p:fltVal val="0"/>
                                          </p:val>
                                        </p:tav>
                                        <p:tav tm="100000">
                                          <p:val>
                                            <p:strVal val="#ppt_w"/>
                                          </p:val>
                                        </p:tav>
                                      </p:tavLst>
                                    </p:anim>
                                    <p:anim calcmode="lin" valueType="num">
                                      <p:cBhvr>
                                        <p:cTn id="238" dur="500" fill="hold"/>
                                        <p:tgtEl>
                                          <p:spTgt spid="28718"/>
                                        </p:tgtEl>
                                        <p:attrNameLst>
                                          <p:attrName>ppt_h</p:attrName>
                                        </p:attrNameLst>
                                      </p:cBhvr>
                                      <p:tavLst>
                                        <p:tav tm="0">
                                          <p:val>
                                            <p:strVal val="#ppt_h"/>
                                          </p:val>
                                        </p:tav>
                                        <p:tav tm="100000">
                                          <p:val>
                                            <p:strVal val="#ppt_h"/>
                                          </p:val>
                                        </p:tav>
                                      </p:tavLst>
                                    </p:anim>
                                  </p:childTnLst>
                                </p:cTn>
                              </p:par>
                            </p:childTnLst>
                          </p:cTn>
                        </p:par>
                        <p:par>
                          <p:cTn id="239" fill="hold">
                            <p:stCondLst>
                              <p:cond delay="1500"/>
                            </p:stCondLst>
                            <p:childTnLst>
                              <p:par>
                                <p:cTn id="240" presetID="22" presetClass="entr" presetSubtype="8" fill="hold" grpId="0" nodeType="afterEffect">
                                  <p:stCondLst>
                                    <p:cond delay="0"/>
                                  </p:stCondLst>
                                  <p:childTnLst>
                                    <p:set>
                                      <p:cBhvr>
                                        <p:cTn id="241" dur="1" fill="hold">
                                          <p:stCondLst>
                                            <p:cond delay="0"/>
                                          </p:stCondLst>
                                        </p:cTn>
                                        <p:tgtEl>
                                          <p:spTgt spid="227382"/>
                                        </p:tgtEl>
                                        <p:attrNameLst>
                                          <p:attrName>style.visibility</p:attrName>
                                        </p:attrNameLst>
                                      </p:cBhvr>
                                      <p:to>
                                        <p:strVal val="visible"/>
                                      </p:to>
                                    </p:set>
                                    <p:animEffect transition="in" filter="wipe(left)">
                                      <p:cBhvr>
                                        <p:cTn id="242" dur="500"/>
                                        <p:tgtEl>
                                          <p:spTgt spid="227382"/>
                                        </p:tgtEl>
                                      </p:cBhvr>
                                    </p:animEffect>
                                  </p:childTnLst>
                                </p:cTn>
                              </p:par>
                            </p:childTnLst>
                          </p:cTn>
                        </p:par>
                      </p:childTnLst>
                    </p:cTn>
                  </p:par>
                  <p:par>
                    <p:cTn id="243" fill="hold">
                      <p:stCondLst>
                        <p:cond delay="indefinite"/>
                      </p:stCondLst>
                      <p:childTnLst>
                        <p:par>
                          <p:cTn id="244" fill="hold">
                            <p:stCondLst>
                              <p:cond delay="0"/>
                            </p:stCondLst>
                            <p:childTnLst>
                              <p:par>
                                <p:cTn id="245" presetID="22" presetClass="entr" presetSubtype="8" fill="hold" grpId="0" nodeType="clickEffect">
                                  <p:stCondLst>
                                    <p:cond delay="0"/>
                                  </p:stCondLst>
                                  <p:childTnLst>
                                    <p:set>
                                      <p:cBhvr>
                                        <p:cTn id="246" dur="1" fill="hold">
                                          <p:stCondLst>
                                            <p:cond delay="0"/>
                                          </p:stCondLst>
                                        </p:cTn>
                                        <p:tgtEl>
                                          <p:spTgt spid="28720"/>
                                        </p:tgtEl>
                                        <p:attrNameLst>
                                          <p:attrName>style.visibility</p:attrName>
                                        </p:attrNameLst>
                                      </p:cBhvr>
                                      <p:to>
                                        <p:strVal val="visible"/>
                                      </p:to>
                                    </p:set>
                                    <p:animEffect transition="in" filter="wipe(left)">
                                      <p:cBhvr>
                                        <p:cTn id="247" dur="500"/>
                                        <p:tgtEl>
                                          <p:spTgt spid="28720"/>
                                        </p:tgtEl>
                                      </p:cBhvr>
                                    </p:animEffect>
                                  </p:childTnLst>
                                </p:cTn>
                              </p:par>
                            </p:childTnLst>
                          </p:cTn>
                        </p:par>
                        <p:par>
                          <p:cTn id="248" fill="hold">
                            <p:stCondLst>
                              <p:cond delay="500"/>
                            </p:stCondLst>
                            <p:childTnLst>
                              <p:par>
                                <p:cTn id="249" presetID="22" presetClass="entr" presetSubtype="1" fill="hold" grpId="0" nodeType="afterEffect">
                                  <p:stCondLst>
                                    <p:cond delay="0"/>
                                  </p:stCondLst>
                                  <p:childTnLst>
                                    <p:set>
                                      <p:cBhvr>
                                        <p:cTn id="250" dur="1" fill="hold">
                                          <p:stCondLst>
                                            <p:cond delay="0"/>
                                          </p:stCondLst>
                                        </p:cTn>
                                        <p:tgtEl>
                                          <p:spTgt spid="28723"/>
                                        </p:tgtEl>
                                        <p:attrNameLst>
                                          <p:attrName>style.visibility</p:attrName>
                                        </p:attrNameLst>
                                      </p:cBhvr>
                                      <p:to>
                                        <p:strVal val="visible"/>
                                      </p:to>
                                    </p:set>
                                    <p:animEffect transition="in" filter="wipe(up)">
                                      <p:cBhvr>
                                        <p:cTn id="251" dur="500"/>
                                        <p:tgtEl>
                                          <p:spTgt spid="28723"/>
                                        </p:tgtEl>
                                      </p:cBhvr>
                                    </p:animEffect>
                                  </p:childTnLst>
                                </p:cTn>
                              </p:par>
                            </p:childTnLst>
                          </p:cTn>
                        </p:par>
                        <p:par>
                          <p:cTn id="252" fill="hold">
                            <p:stCondLst>
                              <p:cond delay="1000"/>
                            </p:stCondLst>
                            <p:childTnLst>
                              <p:par>
                                <p:cTn id="253" presetID="22" presetClass="entr" presetSubtype="8" fill="hold" grpId="0" nodeType="afterEffect">
                                  <p:stCondLst>
                                    <p:cond delay="0"/>
                                  </p:stCondLst>
                                  <p:childTnLst>
                                    <p:set>
                                      <p:cBhvr>
                                        <p:cTn id="254" dur="1" fill="hold">
                                          <p:stCondLst>
                                            <p:cond delay="0"/>
                                          </p:stCondLst>
                                        </p:cTn>
                                        <p:tgtEl>
                                          <p:spTgt spid="28722"/>
                                        </p:tgtEl>
                                        <p:attrNameLst>
                                          <p:attrName>style.visibility</p:attrName>
                                        </p:attrNameLst>
                                      </p:cBhvr>
                                      <p:to>
                                        <p:strVal val="visible"/>
                                      </p:to>
                                    </p:set>
                                    <p:animEffect transition="in" filter="wipe(left)">
                                      <p:cBhvr>
                                        <p:cTn id="255" dur="500"/>
                                        <p:tgtEl>
                                          <p:spTgt spid="28722"/>
                                        </p:tgtEl>
                                      </p:cBhvr>
                                    </p:animEffect>
                                  </p:childTnLst>
                                </p:cTn>
                              </p:par>
                            </p:childTnLst>
                          </p:cTn>
                        </p:par>
                        <p:par>
                          <p:cTn id="256" fill="hold">
                            <p:stCondLst>
                              <p:cond delay="1500"/>
                            </p:stCondLst>
                            <p:childTnLst>
                              <p:par>
                                <p:cTn id="257" presetID="22" presetClass="entr" presetSubtype="8" fill="hold" grpId="0" nodeType="afterEffect">
                                  <p:stCondLst>
                                    <p:cond delay="0"/>
                                  </p:stCondLst>
                                  <p:childTnLst>
                                    <p:set>
                                      <p:cBhvr>
                                        <p:cTn id="258" dur="1" fill="hold">
                                          <p:stCondLst>
                                            <p:cond delay="0"/>
                                          </p:stCondLst>
                                        </p:cTn>
                                        <p:tgtEl>
                                          <p:spTgt spid="28721"/>
                                        </p:tgtEl>
                                        <p:attrNameLst>
                                          <p:attrName>style.visibility</p:attrName>
                                        </p:attrNameLst>
                                      </p:cBhvr>
                                      <p:to>
                                        <p:strVal val="visible"/>
                                      </p:to>
                                    </p:set>
                                    <p:animEffect transition="in" filter="wipe(left)">
                                      <p:cBhvr>
                                        <p:cTn id="259" dur="500"/>
                                        <p:tgtEl>
                                          <p:spTgt spid="28721"/>
                                        </p:tgtEl>
                                      </p:cBhvr>
                                    </p:animEffect>
                                  </p:childTnLst>
                                </p:cTn>
                              </p:par>
                            </p:childTnLst>
                          </p:cTn>
                        </p:par>
                        <p:par>
                          <p:cTn id="260" fill="hold">
                            <p:stCondLst>
                              <p:cond delay="2000"/>
                            </p:stCondLst>
                            <p:childTnLst>
                              <p:par>
                                <p:cTn id="261" presetID="22" presetClass="entr" presetSubtype="8" fill="hold" grpId="0" nodeType="afterEffect">
                                  <p:stCondLst>
                                    <p:cond delay="0"/>
                                  </p:stCondLst>
                                  <p:childTnLst>
                                    <p:set>
                                      <p:cBhvr>
                                        <p:cTn id="262" dur="1" fill="hold">
                                          <p:stCondLst>
                                            <p:cond delay="0"/>
                                          </p:stCondLst>
                                        </p:cTn>
                                        <p:tgtEl>
                                          <p:spTgt spid="227387"/>
                                        </p:tgtEl>
                                        <p:attrNameLst>
                                          <p:attrName>style.visibility</p:attrName>
                                        </p:attrNameLst>
                                      </p:cBhvr>
                                      <p:to>
                                        <p:strVal val="visible"/>
                                      </p:to>
                                    </p:set>
                                    <p:animEffect transition="in" filter="wipe(left)">
                                      <p:cBhvr>
                                        <p:cTn id="263" dur="500"/>
                                        <p:tgtEl>
                                          <p:spTgt spid="227387"/>
                                        </p:tgtEl>
                                      </p:cBhvr>
                                    </p:animEffect>
                                  </p:childTnLst>
                                </p:cTn>
                              </p:par>
                            </p:childTnLst>
                          </p:cTn>
                        </p:par>
                        <p:par>
                          <p:cTn id="264" fill="hold">
                            <p:stCondLst>
                              <p:cond delay="2500"/>
                            </p:stCondLst>
                            <p:childTnLst>
                              <p:par>
                                <p:cTn id="265" presetID="22" presetClass="entr" presetSubtype="8" fill="hold" grpId="0" nodeType="afterEffect">
                                  <p:stCondLst>
                                    <p:cond delay="0"/>
                                  </p:stCondLst>
                                  <p:childTnLst>
                                    <p:set>
                                      <p:cBhvr>
                                        <p:cTn id="266" dur="1" fill="hold">
                                          <p:stCondLst>
                                            <p:cond delay="0"/>
                                          </p:stCondLst>
                                        </p:cTn>
                                        <p:tgtEl>
                                          <p:spTgt spid="28726"/>
                                        </p:tgtEl>
                                        <p:attrNameLst>
                                          <p:attrName>style.visibility</p:attrName>
                                        </p:attrNameLst>
                                      </p:cBhvr>
                                      <p:to>
                                        <p:strVal val="visible"/>
                                      </p:to>
                                    </p:set>
                                    <p:animEffect transition="in" filter="wipe(left)">
                                      <p:cBhvr>
                                        <p:cTn id="267" dur="500"/>
                                        <p:tgtEl>
                                          <p:spTgt spid="28726"/>
                                        </p:tgtEl>
                                      </p:cBhvr>
                                    </p:animEffect>
                                  </p:childTnLst>
                                </p:cTn>
                              </p:par>
                            </p:childTnLst>
                          </p:cTn>
                        </p:par>
                      </p:childTnLst>
                    </p:cTn>
                  </p:par>
                  <p:par>
                    <p:cTn id="268" fill="hold">
                      <p:stCondLst>
                        <p:cond delay="indefinite"/>
                      </p:stCondLst>
                      <p:childTnLst>
                        <p:par>
                          <p:cTn id="269" fill="hold">
                            <p:stCondLst>
                              <p:cond delay="0"/>
                            </p:stCondLst>
                            <p:childTnLst>
                              <p:par>
                                <p:cTn id="270" presetID="22" presetClass="entr" presetSubtype="4" fill="hold" grpId="0" nodeType="clickEffect">
                                  <p:stCondLst>
                                    <p:cond delay="0"/>
                                  </p:stCondLst>
                                  <p:childTnLst>
                                    <p:set>
                                      <p:cBhvr>
                                        <p:cTn id="271" dur="1" fill="hold">
                                          <p:stCondLst>
                                            <p:cond delay="0"/>
                                          </p:stCondLst>
                                        </p:cTn>
                                        <p:tgtEl>
                                          <p:spTgt spid="28729"/>
                                        </p:tgtEl>
                                        <p:attrNameLst>
                                          <p:attrName>style.visibility</p:attrName>
                                        </p:attrNameLst>
                                      </p:cBhvr>
                                      <p:to>
                                        <p:strVal val="visible"/>
                                      </p:to>
                                    </p:set>
                                    <p:animEffect transition="in" filter="wipe(down)">
                                      <p:cBhvr>
                                        <p:cTn id="272" dur="500"/>
                                        <p:tgtEl>
                                          <p:spTgt spid="28729"/>
                                        </p:tgtEl>
                                      </p:cBhvr>
                                    </p:animEffect>
                                  </p:childTnLst>
                                </p:cTn>
                              </p:par>
                            </p:childTnLst>
                          </p:cTn>
                        </p:par>
                        <p:par>
                          <p:cTn id="273" fill="hold">
                            <p:stCondLst>
                              <p:cond delay="500"/>
                            </p:stCondLst>
                            <p:childTnLst>
                              <p:par>
                                <p:cTn id="274" presetID="22" presetClass="entr" presetSubtype="2" fill="hold" grpId="0" nodeType="afterEffect">
                                  <p:stCondLst>
                                    <p:cond delay="0"/>
                                  </p:stCondLst>
                                  <p:childTnLst>
                                    <p:set>
                                      <p:cBhvr>
                                        <p:cTn id="275" dur="1" fill="hold">
                                          <p:stCondLst>
                                            <p:cond delay="0"/>
                                          </p:stCondLst>
                                        </p:cTn>
                                        <p:tgtEl>
                                          <p:spTgt spid="28728"/>
                                        </p:tgtEl>
                                        <p:attrNameLst>
                                          <p:attrName>style.visibility</p:attrName>
                                        </p:attrNameLst>
                                      </p:cBhvr>
                                      <p:to>
                                        <p:strVal val="visible"/>
                                      </p:to>
                                    </p:set>
                                    <p:animEffect transition="in" filter="wipe(right)">
                                      <p:cBhvr>
                                        <p:cTn id="276" dur="500"/>
                                        <p:tgtEl>
                                          <p:spTgt spid="28728"/>
                                        </p:tgtEl>
                                      </p:cBhvr>
                                    </p:animEffect>
                                  </p:childTnLst>
                                </p:cTn>
                              </p:par>
                            </p:childTnLst>
                          </p:cTn>
                        </p:par>
                        <p:par>
                          <p:cTn id="277" fill="hold">
                            <p:stCondLst>
                              <p:cond delay="1000"/>
                            </p:stCondLst>
                            <p:childTnLst>
                              <p:par>
                                <p:cTn id="278" presetID="22" presetClass="entr" presetSubtype="4" fill="hold" grpId="0" nodeType="afterEffect">
                                  <p:stCondLst>
                                    <p:cond delay="0"/>
                                  </p:stCondLst>
                                  <p:childTnLst>
                                    <p:set>
                                      <p:cBhvr>
                                        <p:cTn id="279" dur="1" fill="hold">
                                          <p:stCondLst>
                                            <p:cond delay="0"/>
                                          </p:stCondLst>
                                        </p:cTn>
                                        <p:tgtEl>
                                          <p:spTgt spid="28690"/>
                                        </p:tgtEl>
                                        <p:attrNameLst>
                                          <p:attrName>style.visibility</p:attrName>
                                        </p:attrNameLst>
                                      </p:cBhvr>
                                      <p:to>
                                        <p:strVal val="visible"/>
                                      </p:to>
                                    </p:set>
                                    <p:animEffect transition="in" filter="wipe(down)">
                                      <p:cBhvr>
                                        <p:cTn id="280" dur="500"/>
                                        <p:tgtEl>
                                          <p:spTgt spid="28690"/>
                                        </p:tgtEl>
                                      </p:cBhvr>
                                    </p:animEffect>
                                  </p:childTnLst>
                                </p:cTn>
                              </p:par>
                            </p:childTnLst>
                          </p:cTn>
                        </p:par>
                        <p:par>
                          <p:cTn id="281" fill="hold">
                            <p:stCondLst>
                              <p:cond delay="1500"/>
                            </p:stCondLst>
                            <p:childTnLst>
                              <p:par>
                                <p:cTn id="282" presetID="22" presetClass="entr" presetSubtype="8" fill="hold" grpId="0" nodeType="afterEffect">
                                  <p:stCondLst>
                                    <p:cond delay="0"/>
                                  </p:stCondLst>
                                  <p:childTnLst>
                                    <p:set>
                                      <p:cBhvr>
                                        <p:cTn id="283" dur="1" fill="hold">
                                          <p:stCondLst>
                                            <p:cond delay="0"/>
                                          </p:stCondLst>
                                        </p:cTn>
                                        <p:tgtEl>
                                          <p:spTgt spid="28691"/>
                                        </p:tgtEl>
                                        <p:attrNameLst>
                                          <p:attrName>style.visibility</p:attrName>
                                        </p:attrNameLst>
                                      </p:cBhvr>
                                      <p:to>
                                        <p:strVal val="visible"/>
                                      </p:to>
                                    </p:set>
                                    <p:animEffect transition="in" filter="wipe(left)">
                                      <p:cBhvr>
                                        <p:cTn id="284" dur="500"/>
                                        <p:tgtEl>
                                          <p:spTgt spid="28691"/>
                                        </p:tgtEl>
                                      </p:cBhvr>
                                    </p:animEffect>
                                  </p:childTnLst>
                                </p:cTn>
                              </p:par>
                            </p:childTnLst>
                          </p:cTn>
                        </p:par>
                        <p:par>
                          <p:cTn id="285" fill="hold">
                            <p:stCondLst>
                              <p:cond delay="2000"/>
                            </p:stCondLst>
                            <p:childTnLst>
                              <p:par>
                                <p:cTn id="286" presetID="22" presetClass="entr" presetSubtype="8" fill="hold" grpId="0" nodeType="afterEffect">
                                  <p:stCondLst>
                                    <p:cond delay="0"/>
                                  </p:stCondLst>
                                  <p:childTnLst>
                                    <p:set>
                                      <p:cBhvr>
                                        <p:cTn id="287" dur="1" fill="hold">
                                          <p:stCondLst>
                                            <p:cond delay="0"/>
                                          </p:stCondLst>
                                        </p:cTn>
                                        <p:tgtEl>
                                          <p:spTgt spid="227396"/>
                                        </p:tgtEl>
                                        <p:attrNameLst>
                                          <p:attrName>style.visibility</p:attrName>
                                        </p:attrNameLst>
                                      </p:cBhvr>
                                      <p:to>
                                        <p:strVal val="visible"/>
                                      </p:to>
                                    </p:set>
                                    <p:animEffect transition="in" filter="wipe(left)">
                                      <p:cBhvr>
                                        <p:cTn id="288" dur="500"/>
                                        <p:tgtEl>
                                          <p:spTgt spid="227396"/>
                                        </p:tgtEl>
                                      </p:cBhvr>
                                    </p:animEffect>
                                  </p:childTnLst>
                                </p:cTn>
                              </p:par>
                            </p:childTnLst>
                          </p:cTn>
                        </p:par>
                        <p:par>
                          <p:cTn id="289" fill="hold">
                            <p:stCondLst>
                              <p:cond delay="2500"/>
                            </p:stCondLst>
                            <p:childTnLst>
                              <p:par>
                                <p:cTn id="290" presetID="22" presetClass="entr" presetSubtype="8" fill="hold" grpId="0" nodeType="afterEffect">
                                  <p:stCondLst>
                                    <p:cond delay="0"/>
                                  </p:stCondLst>
                                  <p:childTnLst>
                                    <p:set>
                                      <p:cBhvr>
                                        <p:cTn id="291" dur="1" fill="hold">
                                          <p:stCondLst>
                                            <p:cond delay="0"/>
                                          </p:stCondLst>
                                        </p:cTn>
                                        <p:tgtEl>
                                          <p:spTgt spid="28692"/>
                                        </p:tgtEl>
                                        <p:attrNameLst>
                                          <p:attrName>style.visibility</p:attrName>
                                        </p:attrNameLst>
                                      </p:cBhvr>
                                      <p:to>
                                        <p:strVal val="visible"/>
                                      </p:to>
                                    </p:set>
                                    <p:animEffect transition="in" filter="wipe(left)">
                                      <p:cBhvr>
                                        <p:cTn id="292" dur="500"/>
                                        <p:tgtEl>
                                          <p:spTgt spid="28692"/>
                                        </p:tgtEl>
                                      </p:cBhvr>
                                    </p:animEffect>
                                  </p:childTnLst>
                                </p:cTn>
                              </p:par>
                            </p:childTnLst>
                          </p:cTn>
                        </p:par>
                        <p:par>
                          <p:cTn id="293" fill="hold">
                            <p:stCondLst>
                              <p:cond delay="3000"/>
                            </p:stCondLst>
                            <p:childTnLst>
                              <p:par>
                                <p:cTn id="294" presetID="23" presetClass="entr" presetSubtype="528" fill="hold" grpId="0" nodeType="afterEffect">
                                  <p:stCondLst>
                                    <p:cond delay="0"/>
                                  </p:stCondLst>
                                  <p:childTnLst>
                                    <p:set>
                                      <p:cBhvr>
                                        <p:cTn id="295" dur="1" fill="hold">
                                          <p:stCondLst>
                                            <p:cond delay="0"/>
                                          </p:stCondLst>
                                        </p:cTn>
                                        <p:tgtEl>
                                          <p:spTgt spid="28744"/>
                                        </p:tgtEl>
                                        <p:attrNameLst>
                                          <p:attrName>style.visibility</p:attrName>
                                        </p:attrNameLst>
                                      </p:cBhvr>
                                      <p:to>
                                        <p:strVal val="visible"/>
                                      </p:to>
                                    </p:set>
                                    <p:anim calcmode="lin" valueType="num">
                                      <p:cBhvr>
                                        <p:cTn id="296" dur="500" fill="hold"/>
                                        <p:tgtEl>
                                          <p:spTgt spid="28744"/>
                                        </p:tgtEl>
                                        <p:attrNameLst>
                                          <p:attrName>ppt_w</p:attrName>
                                        </p:attrNameLst>
                                      </p:cBhvr>
                                      <p:tavLst>
                                        <p:tav tm="0">
                                          <p:val>
                                            <p:fltVal val="0"/>
                                          </p:val>
                                        </p:tav>
                                        <p:tav tm="100000">
                                          <p:val>
                                            <p:strVal val="#ppt_w"/>
                                          </p:val>
                                        </p:tav>
                                      </p:tavLst>
                                    </p:anim>
                                    <p:anim calcmode="lin" valueType="num">
                                      <p:cBhvr>
                                        <p:cTn id="297" dur="500" fill="hold"/>
                                        <p:tgtEl>
                                          <p:spTgt spid="28744"/>
                                        </p:tgtEl>
                                        <p:attrNameLst>
                                          <p:attrName>ppt_h</p:attrName>
                                        </p:attrNameLst>
                                      </p:cBhvr>
                                      <p:tavLst>
                                        <p:tav tm="0">
                                          <p:val>
                                            <p:fltVal val="0"/>
                                          </p:val>
                                        </p:tav>
                                        <p:tav tm="100000">
                                          <p:val>
                                            <p:strVal val="#ppt_h"/>
                                          </p:val>
                                        </p:tav>
                                      </p:tavLst>
                                    </p:anim>
                                    <p:anim calcmode="lin" valueType="num">
                                      <p:cBhvr>
                                        <p:cTn id="298" dur="500" fill="hold"/>
                                        <p:tgtEl>
                                          <p:spTgt spid="28744"/>
                                        </p:tgtEl>
                                        <p:attrNameLst>
                                          <p:attrName>ppt_x</p:attrName>
                                        </p:attrNameLst>
                                      </p:cBhvr>
                                      <p:tavLst>
                                        <p:tav tm="0">
                                          <p:val>
                                            <p:fltVal val="0.5"/>
                                          </p:val>
                                        </p:tav>
                                        <p:tav tm="100000">
                                          <p:val>
                                            <p:strVal val="#ppt_x"/>
                                          </p:val>
                                        </p:tav>
                                      </p:tavLst>
                                    </p:anim>
                                    <p:anim calcmode="lin" valueType="num">
                                      <p:cBhvr>
                                        <p:cTn id="299" dur="500" fill="hold"/>
                                        <p:tgtEl>
                                          <p:spTgt spid="2874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nimBg="1" autoUpdateAnimBg="0"/>
      <p:bldP spid="28676" grpId="0" animBg="1" autoUpdateAnimBg="0"/>
      <p:bldP spid="227331" grpId="0" animBg="1" autoUpdateAnimBg="0"/>
      <p:bldP spid="227332" grpId="0" animBg="1" autoUpdateAnimBg="0"/>
      <p:bldP spid="28679" grpId="0" animBg="1" autoUpdateAnimBg="0"/>
      <p:bldP spid="28680" grpId="0" autoUpdateAnimBg="0"/>
      <p:bldP spid="28681" grpId="0" autoUpdateAnimBg="0"/>
      <p:bldP spid="28682" grpId="0" animBg="1"/>
      <p:bldP spid="227337" grpId="0" animBg="1" autoUpdateAnimBg="0"/>
      <p:bldP spid="28684" grpId="0" autoUpdateAnimBg="0"/>
      <p:bldP spid="28685" grpId="0" autoUpdateAnimBg="0"/>
      <p:bldP spid="28686" grpId="0" animBg="1" autoUpdateAnimBg="0"/>
      <p:bldP spid="28687" grpId="0" animBg="1" autoUpdateAnimBg="0"/>
      <p:bldP spid="28688" grpId="0" animBg="1"/>
      <p:bldP spid="28689" grpId="0" animBg="1"/>
      <p:bldP spid="28690" grpId="0" animBg="1"/>
      <p:bldP spid="28691" grpId="0" animBg="1"/>
      <p:bldP spid="28692" grpId="0" autoUpdateAnimBg="0"/>
      <p:bldP spid="28693" grpId="0" animBg="1"/>
      <p:bldP spid="28694" grpId="0" animBg="1"/>
      <p:bldP spid="28695" grpId="0" animBg="1"/>
      <p:bldP spid="227360" grpId="0" animBg="1" autoUpdateAnimBg="0"/>
      <p:bldP spid="227361" grpId="0" animBg="1" autoUpdateAnimBg="0"/>
      <p:bldP spid="28698" grpId="0" animBg="1"/>
      <p:bldP spid="227363" grpId="0" animBg="1" autoUpdateAnimBg="0"/>
      <p:bldP spid="28700" grpId="0" autoUpdateAnimBg="0"/>
      <p:bldP spid="28701" grpId="0" animBg="1"/>
      <p:bldP spid="28702" grpId="0" animBg="1"/>
      <p:bldP spid="28703" grpId="0" animBg="1"/>
      <p:bldP spid="28704" grpId="0" animBg="1"/>
      <p:bldP spid="227373" grpId="0" animBg="1" autoUpdateAnimBg="0"/>
      <p:bldP spid="227374" grpId="0" animBg="1" autoUpdateAnimBg="0"/>
      <p:bldP spid="227375" grpId="0" animBg="1" autoUpdateAnimBg="0"/>
      <p:bldP spid="227376" grpId="0" animBg="1" autoUpdateAnimBg="0"/>
      <p:bldP spid="227377" grpId="0" animBg="1" autoUpdateAnimBg="0"/>
      <p:bldP spid="227378" grpId="0" animBg="1" autoUpdateAnimBg="0"/>
      <p:bldP spid="227379" grpId="0" animBg="1" autoUpdateAnimBg="0"/>
      <p:bldP spid="227380" grpId="0" animBg="1" autoUpdateAnimBg="0"/>
      <p:bldP spid="227381" grpId="0" animBg="1" autoUpdateAnimBg="0"/>
      <p:bldP spid="227382" grpId="0" animBg="1" autoUpdateAnimBg="0"/>
      <p:bldP spid="28715" grpId="0" animBg="1"/>
      <p:bldP spid="28716" grpId="0" animBg="1"/>
      <p:bldP spid="28717" grpId="0" animBg="1"/>
      <p:bldP spid="28718" grpId="0" animBg="1"/>
      <p:bldP spid="227387" grpId="0" animBg="1" autoUpdateAnimBg="0"/>
      <p:bldP spid="28720" grpId="0" animBg="1"/>
      <p:bldP spid="28721" grpId="0" animBg="1"/>
      <p:bldP spid="28722" grpId="0" animBg="1"/>
      <p:bldP spid="28723" grpId="0" animBg="1"/>
      <p:bldP spid="28724" grpId="0" animBg="1"/>
      <p:bldP spid="28725" grpId="0" animBg="1"/>
      <p:bldP spid="28726" grpId="0" autoUpdateAnimBg="0"/>
      <p:bldP spid="227396" grpId="0" animBg="1" autoUpdateAnimBg="0"/>
      <p:bldP spid="28728" grpId="0" animBg="1"/>
      <p:bldP spid="28729" grpId="0" animBg="1"/>
      <p:bldP spid="28730" grpId="0" animBg="1"/>
      <p:bldP spid="28731" grpId="0" animBg="1"/>
      <p:bldP spid="28732" grpId="0" animBg="1"/>
      <p:bldP spid="28733" grpId="0" animBg="1"/>
      <p:bldP spid="28734" grpId="0" animBg="1"/>
      <p:bldP spid="28735" grpId="0" animBg="1"/>
      <p:bldP spid="227406" grpId="0" animBg="1" autoUpdateAnimBg="0"/>
      <p:bldP spid="227407" grpId="0" animBg="1" autoUpdateAnimBg="0"/>
      <p:bldP spid="28738" grpId="0" animBg="1" autoUpdateAnimBg="0"/>
      <p:bldP spid="28739" grpId="0" autoUpdateAnimBg="0"/>
      <p:bldP spid="28740" grpId="0" autoUpdateAnimBg="0"/>
      <p:bldP spid="28741" grpId="0" animBg="1" autoUpdateAnimBg="0"/>
      <p:bldP spid="28744" grpId="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8" name="Object 39"/>
          <p:cNvGraphicFramePr>
            <a:graphicFrameLocks noChangeAspect="1"/>
          </p:cNvGraphicFramePr>
          <p:nvPr/>
        </p:nvGraphicFramePr>
        <p:xfrm>
          <a:off x="0" y="2924175"/>
          <a:ext cx="5562600" cy="3933825"/>
        </p:xfrm>
        <a:graphic>
          <a:graphicData uri="http://schemas.openxmlformats.org/presentationml/2006/ole">
            <p:oleObj spid="_x0000_s29698" name="Paint Shop Pro Image" r:id="rId4" imgW="9258537" imgH="6546341" progId="">
              <p:embed/>
            </p:oleObj>
          </a:graphicData>
        </a:graphic>
      </p:graphicFrame>
      <p:sp>
        <p:nvSpPr>
          <p:cNvPr id="204802" name="Text Box 2"/>
          <p:cNvSpPr txBox="1">
            <a:spLocks noChangeArrowheads="1"/>
          </p:cNvSpPr>
          <p:nvPr/>
        </p:nvSpPr>
        <p:spPr bwMode="auto">
          <a:xfrm>
            <a:off x="3048000" y="304800"/>
            <a:ext cx="3886200" cy="485775"/>
          </a:xfrm>
          <a:prstGeom prst="rect">
            <a:avLst/>
          </a:prstGeom>
          <a:solidFill>
            <a:srgbClr val="E3F1FF"/>
          </a:solidFill>
          <a:ln w="9525">
            <a:solidFill>
              <a:srgbClr val="000000"/>
            </a:solidFill>
            <a:miter lim="800000"/>
            <a:headEnd/>
            <a:tailEnd/>
          </a:ln>
          <a:effectLst>
            <a:outerShdw dist="35921" dir="2700000" algn="ctr" rotWithShape="0">
              <a:srgbClr val="808080"/>
            </a:outerShdw>
          </a:effectLst>
        </p:spPr>
        <p:txBody>
          <a:bodyPr/>
          <a:lstStyle/>
          <a:p>
            <a:pPr algn="ctr">
              <a:spcBef>
                <a:spcPct val="0"/>
              </a:spcBef>
              <a:defRPr/>
            </a:pPr>
            <a:r>
              <a:rPr lang="de-DE" sz="1600"/>
              <a:t>Anfangsbestand an liquiden Mitteln</a:t>
            </a:r>
          </a:p>
        </p:txBody>
      </p:sp>
      <p:sp>
        <p:nvSpPr>
          <p:cNvPr id="29702" name="Text Box 3"/>
          <p:cNvSpPr txBox="1">
            <a:spLocks noChangeArrowheads="1"/>
          </p:cNvSpPr>
          <p:nvPr/>
        </p:nvSpPr>
        <p:spPr bwMode="auto">
          <a:xfrm>
            <a:off x="1600200" y="990600"/>
            <a:ext cx="4114800" cy="342900"/>
          </a:xfrm>
          <a:prstGeom prst="rect">
            <a:avLst/>
          </a:prstGeom>
          <a:solidFill>
            <a:srgbClr val="FFFFBD"/>
          </a:solidFill>
          <a:ln w="9525">
            <a:solidFill>
              <a:srgbClr val="000000"/>
            </a:solidFill>
            <a:miter lim="800000"/>
            <a:headEnd/>
            <a:tailEnd/>
          </a:ln>
        </p:spPr>
        <p:txBody>
          <a:bodyPr/>
          <a:lstStyle/>
          <a:p>
            <a:pPr>
              <a:spcBef>
                <a:spcPct val="0"/>
              </a:spcBef>
            </a:pPr>
            <a:r>
              <a:rPr lang="de-DE"/>
              <a:t>Mittelzuflüsse aus der Geschäftstätigkeit</a:t>
            </a:r>
          </a:p>
        </p:txBody>
      </p:sp>
      <p:sp>
        <p:nvSpPr>
          <p:cNvPr id="204804" name="Text Box 4"/>
          <p:cNvSpPr txBox="1">
            <a:spLocks noChangeArrowheads="1"/>
          </p:cNvSpPr>
          <p:nvPr/>
        </p:nvSpPr>
        <p:spPr bwMode="auto">
          <a:xfrm>
            <a:off x="1600200" y="1752600"/>
            <a:ext cx="4114800" cy="3429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lstStyle/>
          <a:p>
            <a:pPr>
              <a:spcBef>
                <a:spcPct val="0"/>
              </a:spcBef>
              <a:defRPr/>
            </a:pPr>
            <a:r>
              <a:rPr lang="de-DE" sz="1600"/>
              <a:t>= operativer Cashflow</a:t>
            </a:r>
          </a:p>
        </p:txBody>
      </p:sp>
      <p:sp>
        <p:nvSpPr>
          <p:cNvPr id="29704" name="Text Box 5"/>
          <p:cNvSpPr txBox="1">
            <a:spLocks noChangeArrowheads="1"/>
          </p:cNvSpPr>
          <p:nvPr/>
        </p:nvSpPr>
        <p:spPr bwMode="auto">
          <a:xfrm>
            <a:off x="1600200" y="1371600"/>
            <a:ext cx="4114800" cy="342900"/>
          </a:xfrm>
          <a:prstGeom prst="rect">
            <a:avLst/>
          </a:prstGeom>
          <a:solidFill>
            <a:srgbClr val="FFE5CB"/>
          </a:solidFill>
          <a:ln w="9525">
            <a:solidFill>
              <a:srgbClr val="000000"/>
            </a:solidFill>
            <a:miter lim="800000"/>
            <a:headEnd/>
            <a:tailEnd/>
          </a:ln>
        </p:spPr>
        <p:txBody>
          <a:bodyPr/>
          <a:lstStyle/>
          <a:p>
            <a:pPr>
              <a:spcBef>
                <a:spcPct val="0"/>
              </a:spcBef>
            </a:pPr>
            <a:r>
              <a:rPr lang="de-DE"/>
              <a:t>./. Mittelabflüsse aus der Geschäftstätigkeit</a:t>
            </a:r>
          </a:p>
        </p:txBody>
      </p:sp>
      <p:sp>
        <p:nvSpPr>
          <p:cNvPr id="29705" name="Line 6"/>
          <p:cNvSpPr>
            <a:spLocks noChangeShapeType="1"/>
          </p:cNvSpPr>
          <p:nvPr/>
        </p:nvSpPr>
        <p:spPr bwMode="auto">
          <a:xfrm>
            <a:off x="5715000" y="1905000"/>
            <a:ext cx="1295400" cy="0"/>
          </a:xfrm>
          <a:prstGeom prst="line">
            <a:avLst/>
          </a:prstGeom>
          <a:noFill/>
          <a:ln w="57150">
            <a:solidFill>
              <a:schemeClr val="tx1"/>
            </a:solidFill>
            <a:round/>
            <a:headEnd/>
            <a:tailEnd/>
          </a:ln>
        </p:spPr>
        <p:txBody>
          <a:bodyPr/>
          <a:lstStyle/>
          <a:p>
            <a:endParaRPr lang="de-DE"/>
          </a:p>
        </p:txBody>
      </p:sp>
      <p:sp>
        <p:nvSpPr>
          <p:cNvPr id="29706" name="Text Box 7"/>
          <p:cNvSpPr txBox="1">
            <a:spLocks noChangeArrowheads="1"/>
          </p:cNvSpPr>
          <p:nvPr/>
        </p:nvSpPr>
        <p:spPr bwMode="auto">
          <a:xfrm>
            <a:off x="1600200" y="2362200"/>
            <a:ext cx="4114800" cy="342900"/>
          </a:xfrm>
          <a:prstGeom prst="rect">
            <a:avLst/>
          </a:prstGeom>
          <a:solidFill>
            <a:srgbClr val="FFFFBD"/>
          </a:solidFill>
          <a:ln w="9525">
            <a:solidFill>
              <a:srgbClr val="000000"/>
            </a:solidFill>
            <a:miter lim="800000"/>
            <a:headEnd/>
            <a:tailEnd/>
          </a:ln>
        </p:spPr>
        <p:txBody>
          <a:bodyPr/>
          <a:lstStyle/>
          <a:p>
            <a:pPr>
              <a:spcBef>
                <a:spcPct val="0"/>
              </a:spcBef>
            </a:pPr>
            <a:r>
              <a:rPr lang="de-DE"/>
              <a:t>Mittelzuflüsse aus Investitionstätigkeit</a:t>
            </a:r>
          </a:p>
        </p:txBody>
      </p:sp>
      <p:sp>
        <p:nvSpPr>
          <p:cNvPr id="204808" name="Text Box 8"/>
          <p:cNvSpPr txBox="1">
            <a:spLocks noChangeArrowheads="1"/>
          </p:cNvSpPr>
          <p:nvPr/>
        </p:nvSpPr>
        <p:spPr bwMode="auto">
          <a:xfrm>
            <a:off x="1600200" y="3124200"/>
            <a:ext cx="4114800" cy="3429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lstStyle/>
          <a:p>
            <a:pPr>
              <a:spcBef>
                <a:spcPct val="0"/>
              </a:spcBef>
              <a:defRPr/>
            </a:pPr>
            <a:r>
              <a:rPr lang="de-DE" sz="1600"/>
              <a:t>= Cashflow aus Investitionstätigkeit</a:t>
            </a:r>
          </a:p>
        </p:txBody>
      </p:sp>
      <p:sp>
        <p:nvSpPr>
          <p:cNvPr id="29708" name="Text Box 9"/>
          <p:cNvSpPr txBox="1">
            <a:spLocks noChangeArrowheads="1"/>
          </p:cNvSpPr>
          <p:nvPr/>
        </p:nvSpPr>
        <p:spPr bwMode="auto">
          <a:xfrm>
            <a:off x="1600200" y="2743200"/>
            <a:ext cx="4114800" cy="342900"/>
          </a:xfrm>
          <a:prstGeom prst="rect">
            <a:avLst/>
          </a:prstGeom>
          <a:solidFill>
            <a:srgbClr val="FFE5CB"/>
          </a:solidFill>
          <a:ln w="9525">
            <a:solidFill>
              <a:srgbClr val="000000"/>
            </a:solidFill>
            <a:miter lim="800000"/>
            <a:headEnd/>
            <a:tailEnd/>
          </a:ln>
        </p:spPr>
        <p:txBody>
          <a:bodyPr/>
          <a:lstStyle/>
          <a:p>
            <a:pPr>
              <a:spcBef>
                <a:spcPct val="0"/>
              </a:spcBef>
            </a:pPr>
            <a:r>
              <a:rPr lang="de-DE"/>
              <a:t>./. Mittelabflüsse aus Investitionstätigkeit</a:t>
            </a:r>
          </a:p>
        </p:txBody>
      </p:sp>
      <p:sp>
        <p:nvSpPr>
          <p:cNvPr id="29709" name="Text Box 10"/>
          <p:cNvSpPr txBox="1">
            <a:spLocks noChangeArrowheads="1"/>
          </p:cNvSpPr>
          <p:nvPr/>
        </p:nvSpPr>
        <p:spPr bwMode="auto">
          <a:xfrm>
            <a:off x="1600200" y="3810000"/>
            <a:ext cx="4114800" cy="342900"/>
          </a:xfrm>
          <a:prstGeom prst="rect">
            <a:avLst/>
          </a:prstGeom>
          <a:solidFill>
            <a:srgbClr val="FFFFBD"/>
          </a:solidFill>
          <a:ln w="9525">
            <a:solidFill>
              <a:srgbClr val="000000"/>
            </a:solidFill>
            <a:miter lim="800000"/>
            <a:headEnd/>
            <a:tailEnd/>
          </a:ln>
        </p:spPr>
        <p:txBody>
          <a:bodyPr/>
          <a:lstStyle/>
          <a:p>
            <a:pPr>
              <a:spcBef>
                <a:spcPct val="0"/>
              </a:spcBef>
            </a:pPr>
            <a:r>
              <a:rPr lang="de-DE"/>
              <a:t>Mittelzuflüsse aus Finanzierungstätigkeit</a:t>
            </a:r>
          </a:p>
        </p:txBody>
      </p:sp>
      <p:sp>
        <p:nvSpPr>
          <p:cNvPr id="204811" name="Text Box 11"/>
          <p:cNvSpPr txBox="1">
            <a:spLocks noChangeArrowheads="1"/>
          </p:cNvSpPr>
          <p:nvPr/>
        </p:nvSpPr>
        <p:spPr bwMode="auto">
          <a:xfrm>
            <a:off x="1600200" y="4572000"/>
            <a:ext cx="4114800" cy="3429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lstStyle/>
          <a:p>
            <a:pPr>
              <a:spcBef>
                <a:spcPct val="0"/>
              </a:spcBef>
              <a:defRPr/>
            </a:pPr>
            <a:r>
              <a:rPr lang="de-DE" sz="1600"/>
              <a:t>= Cashflow aus Finanzierungstätigkeit</a:t>
            </a:r>
          </a:p>
        </p:txBody>
      </p:sp>
      <p:sp>
        <p:nvSpPr>
          <p:cNvPr id="29711" name="Text Box 12"/>
          <p:cNvSpPr txBox="1">
            <a:spLocks noChangeArrowheads="1"/>
          </p:cNvSpPr>
          <p:nvPr/>
        </p:nvSpPr>
        <p:spPr bwMode="auto">
          <a:xfrm>
            <a:off x="1600200" y="4191000"/>
            <a:ext cx="4114800" cy="342900"/>
          </a:xfrm>
          <a:prstGeom prst="rect">
            <a:avLst/>
          </a:prstGeom>
          <a:solidFill>
            <a:srgbClr val="FFE5CB"/>
          </a:solidFill>
          <a:ln w="9525">
            <a:solidFill>
              <a:srgbClr val="000000"/>
            </a:solidFill>
            <a:miter lim="800000"/>
            <a:headEnd/>
            <a:tailEnd/>
          </a:ln>
        </p:spPr>
        <p:txBody>
          <a:bodyPr/>
          <a:lstStyle/>
          <a:p>
            <a:pPr>
              <a:spcBef>
                <a:spcPct val="0"/>
              </a:spcBef>
            </a:pPr>
            <a:r>
              <a:rPr lang="de-DE"/>
              <a:t>./. Mittelabflüsse aus Finanzierungstätigkeit</a:t>
            </a:r>
          </a:p>
        </p:txBody>
      </p:sp>
      <p:sp>
        <p:nvSpPr>
          <p:cNvPr id="29712" name="Line 13"/>
          <p:cNvSpPr>
            <a:spLocks noChangeShapeType="1"/>
          </p:cNvSpPr>
          <p:nvPr/>
        </p:nvSpPr>
        <p:spPr bwMode="auto">
          <a:xfrm>
            <a:off x="5715000" y="3276600"/>
            <a:ext cx="1066800" cy="0"/>
          </a:xfrm>
          <a:prstGeom prst="line">
            <a:avLst/>
          </a:prstGeom>
          <a:noFill/>
          <a:ln w="57150">
            <a:solidFill>
              <a:schemeClr val="tx1"/>
            </a:solidFill>
            <a:round/>
            <a:headEnd/>
            <a:tailEnd/>
          </a:ln>
        </p:spPr>
        <p:txBody>
          <a:bodyPr/>
          <a:lstStyle/>
          <a:p>
            <a:endParaRPr lang="de-DE"/>
          </a:p>
        </p:txBody>
      </p:sp>
      <p:sp>
        <p:nvSpPr>
          <p:cNvPr id="29713" name="Line 14"/>
          <p:cNvSpPr>
            <a:spLocks noChangeShapeType="1"/>
          </p:cNvSpPr>
          <p:nvPr/>
        </p:nvSpPr>
        <p:spPr bwMode="auto">
          <a:xfrm>
            <a:off x="5715000" y="4800600"/>
            <a:ext cx="838200" cy="0"/>
          </a:xfrm>
          <a:prstGeom prst="line">
            <a:avLst/>
          </a:prstGeom>
          <a:noFill/>
          <a:ln w="57150">
            <a:solidFill>
              <a:schemeClr val="tx1"/>
            </a:solidFill>
            <a:round/>
            <a:headEnd/>
            <a:tailEnd/>
          </a:ln>
        </p:spPr>
        <p:txBody>
          <a:bodyPr/>
          <a:lstStyle/>
          <a:p>
            <a:endParaRPr lang="de-DE"/>
          </a:p>
        </p:txBody>
      </p:sp>
      <p:sp>
        <p:nvSpPr>
          <p:cNvPr id="29714" name="Line 15"/>
          <p:cNvSpPr>
            <a:spLocks noChangeShapeType="1"/>
          </p:cNvSpPr>
          <p:nvPr/>
        </p:nvSpPr>
        <p:spPr bwMode="auto">
          <a:xfrm>
            <a:off x="7010400" y="1905000"/>
            <a:ext cx="0" cy="3429000"/>
          </a:xfrm>
          <a:prstGeom prst="line">
            <a:avLst/>
          </a:prstGeom>
          <a:noFill/>
          <a:ln w="57150">
            <a:solidFill>
              <a:schemeClr val="tx1"/>
            </a:solidFill>
            <a:round/>
            <a:headEnd/>
            <a:tailEnd type="triangle" w="med" len="med"/>
          </a:ln>
        </p:spPr>
        <p:txBody>
          <a:bodyPr/>
          <a:lstStyle/>
          <a:p>
            <a:endParaRPr lang="de-DE"/>
          </a:p>
        </p:txBody>
      </p:sp>
      <p:sp>
        <p:nvSpPr>
          <p:cNvPr id="29715" name="Line 16"/>
          <p:cNvSpPr>
            <a:spLocks noChangeShapeType="1"/>
          </p:cNvSpPr>
          <p:nvPr/>
        </p:nvSpPr>
        <p:spPr bwMode="auto">
          <a:xfrm>
            <a:off x="6781800" y="3276600"/>
            <a:ext cx="0" cy="2057400"/>
          </a:xfrm>
          <a:prstGeom prst="line">
            <a:avLst/>
          </a:prstGeom>
          <a:noFill/>
          <a:ln w="57150">
            <a:solidFill>
              <a:schemeClr val="tx1"/>
            </a:solidFill>
            <a:round/>
            <a:headEnd/>
            <a:tailEnd type="triangle" w="med" len="med"/>
          </a:ln>
        </p:spPr>
        <p:txBody>
          <a:bodyPr/>
          <a:lstStyle/>
          <a:p>
            <a:endParaRPr lang="de-DE"/>
          </a:p>
        </p:txBody>
      </p:sp>
      <p:sp>
        <p:nvSpPr>
          <p:cNvPr id="29716" name="Line 17"/>
          <p:cNvSpPr>
            <a:spLocks noChangeShapeType="1"/>
          </p:cNvSpPr>
          <p:nvPr/>
        </p:nvSpPr>
        <p:spPr bwMode="auto">
          <a:xfrm>
            <a:off x="6553200" y="4800600"/>
            <a:ext cx="0" cy="533400"/>
          </a:xfrm>
          <a:prstGeom prst="line">
            <a:avLst/>
          </a:prstGeom>
          <a:noFill/>
          <a:ln w="57150">
            <a:solidFill>
              <a:schemeClr val="tx1"/>
            </a:solidFill>
            <a:round/>
            <a:headEnd/>
            <a:tailEnd type="triangle" w="med" len="med"/>
          </a:ln>
        </p:spPr>
        <p:txBody>
          <a:bodyPr/>
          <a:lstStyle/>
          <a:p>
            <a:endParaRPr lang="de-DE"/>
          </a:p>
        </p:txBody>
      </p:sp>
      <p:sp>
        <p:nvSpPr>
          <p:cNvPr id="204818" name="Text Box 18"/>
          <p:cNvSpPr txBox="1">
            <a:spLocks noChangeArrowheads="1"/>
          </p:cNvSpPr>
          <p:nvPr/>
        </p:nvSpPr>
        <p:spPr bwMode="auto">
          <a:xfrm>
            <a:off x="5715000" y="5334000"/>
            <a:ext cx="2057400" cy="3429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lstStyle/>
          <a:p>
            <a:pPr>
              <a:spcBef>
                <a:spcPct val="0"/>
              </a:spcBef>
              <a:defRPr/>
            </a:pPr>
            <a:r>
              <a:rPr lang="de-DE" sz="1600"/>
              <a:t>= Netto-Cashflow</a:t>
            </a:r>
          </a:p>
        </p:txBody>
      </p:sp>
      <p:sp>
        <p:nvSpPr>
          <p:cNvPr id="29718" name="Text Box 19"/>
          <p:cNvSpPr txBox="1">
            <a:spLocks noChangeArrowheads="1"/>
          </p:cNvSpPr>
          <p:nvPr/>
        </p:nvSpPr>
        <p:spPr bwMode="auto">
          <a:xfrm>
            <a:off x="6172200" y="4876800"/>
            <a:ext cx="381000" cy="336550"/>
          </a:xfrm>
          <a:prstGeom prst="rect">
            <a:avLst/>
          </a:prstGeom>
          <a:noFill/>
          <a:ln w="9525">
            <a:noFill/>
            <a:miter lim="800000"/>
            <a:headEnd/>
            <a:tailEnd/>
          </a:ln>
        </p:spPr>
        <p:txBody>
          <a:bodyPr>
            <a:spAutoFit/>
          </a:bodyPr>
          <a:lstStyle/>
          <a:p>
            <a:pPr eaLnBrk="1" hangingPunct="1"/>
            <a:r>
              <a:rPr lang="de-DE" sz="1600"/>
              <a:t>+</a:t>
            </a:r>
          </a:p>
        </p:txBody>
      </p:sp>
      <p:sp>
        <p:nvSpPr>
          <p:cNvPr id="29719" name="Text Box 20"/>
          <p:cNvSpPr txBox="1">
            <a:spLocks noChangeArrowheads="1"/>
          </p:cNvSpPr>
          <p:nvPr/>
        </p:nvSpPr>
        <p:spPr bwMode="auto">
          <a:xfrm>
            <a:off x="7010400" y="4191000"/>
            <a:ext cx="381000" cy="336550"/>
          </a:xfrm>
          <a:prstGeom prst="rect">
            <a:avLst/>
          </a:prstGeom>
          <a:noFill/>
          <a:ln w="9525">
            <a:noFill/>
            <a:miter lim="800000"/>
            <a:headEnd/>
            <a:tailEnd/>
          </a:ln>
        </p:spPr>
        <p:txBody>
          <a:bodyPr>
            <a:spAutoFit/>
          </a:bodyPr>
          <a:lstStyle/>
          <a:p>
            <a:pPr eaLnBrk="1" hangingPunct="1"/>
            <a:r>
              <a:rPr lang="de-DE" sz="1600"/>
              <a:t>+</a:t>
            </a:r>
          </a:p>
        </p:txBody>
      </p:sp>
      <p:sp>
        <p:nvSpPr>
          <p:cNvPr id="29720" name="Text Box 21"/>
          <p:cNvSpPr txBox="1">
            <a:spLocks noChangeArrowheads="1"/>
          </p:cNvSpPr>
          <p:nvPr/>
        </p:nvSpPr>
        <p:spPr bwMode="auto">
          <a:xfrm>
            <a:off x="6477000" y="4343400"/>
            <a:ext cx="381000" cy="336550"/>
          </a:xfrm>
          <a:prstGeom prst="rect">
            <a:avLst/>
          </a:prstGeom>
          <a:noFill/>
          <a:ln w="9525">
            <a:noFill/>
            <a:miter lim="800000"/>
            <a:headEnd/>
            <a:tailEnd/>
          </a:ln>
        </p:spPr>
        <p:txBody>
          <a:bodyPr>
            <a:spAutoFit/>
          </a:bodyPr>
          <a:lstStyle/>
          <a:p>
            <a:pPr eaLnBrk="1" hangingPunct="1"/>
            <a:r>
              <a:rPr lang="de-DE" sz="1600"/>
              <a:t>+</a:t>
            </a:r>
          </a:p>
        </p:txBody>
      </p:sp>
      <p:sp>
        <p:nvSpPr>
          <p:cNvPr id="204822" name="Text Box 22"/>
          <p:cNvSpPr txBox="1">
            <a:spLocks noChangeArrowheads="1"/>
          </p:cNvSpPr>
          <p:nvPr/>
        </p:nvSpPr>
        <p:spPr bwMode="auto">
          <a:xfrm>
            <a:off x="4124325" y="6248400"/>
            <a:ext cx="4410075" cy="485775"/>
          </a:xfrm>
          <a:prstGeom prst="rect">
            <a:avLst/>
          </a:prstGeom>
          <a:solidFill>
            <a:srgbClr val="E3F1FF"/>
          </a:solidFill>
          <a:ln w="9525">
            <a:solidFill>
              <a:srgbClr val="000000"/>
            </a:solidFill>
            <a:miter lim="800000"/>
            <a:headEnd/>
            <a:tailEnd/>
          </a:ln>
          <a:effectLst>
            <a:outerShdw dist="35921" dir="2700000" algn="ctr" rotWithShape="0">
              <a:srgbClr val="808080"/>
            </a:outerShdw>
          </a:effectLst>
        </p:spPr>
        <p:txBody>
          <a:bodyPr anchor="ctr" anchorCtr="1"/>
          <a:lstStyle/>
          <a:p>
            <a:pPr algn="ctr">
              <a:spcBef>
                <a:spcPct val="0"/>
              </a:spcBef>
              <a:defRPr/>
            </a:pPr>
            <a:r>
              <a:rPr lang="de-DE" sz="1600"/>
              <a:t>= Endbestand an liquiden Mitteln</a:t>
            </a:r>
          </a:p>
        </p:txBody>
      </p:sp>
      <p:sp>
        <p:nvSpPr>
          <p:cNvPr id="29722" name="Line 23"/>
          <p:cNvSpPr>
            <a:spLocks noChangeShapeType="1"/>
          </p:cNvSpPr>
          <p:nvPr/>
        </p:nvSpPr>
        <p:spPr bwMode="auto">
          <a:xfrm>
            <a:off x="6705600" y="5715000"/>
            <a:ext cx="0" cy="533400"/>
          </a:xfrm>
          <a:prstGeom prst="line">
            <a:avLst/>
          </a:prstGeom>
          <a:noFill/>
          <a:ln w="57150">
            <a:solidFill>
              <a:schemeClr val="tx1"/>
            </a:solidFill>
            <a:round/>
            <a:headEnd/>
            <a:tailEnd type="triangle" w="med" len="med"/>
          </a:ln>
        </p:spPr>
        <p:txBody>
          <a:bodyPr/>
          <a:lstStyle/>
          <a:p>
            <a:endParaRPr lang="de-DE"/>
          </a:p>
        </p:txBody>
      </p:sp>
      <p:sp>
        <p:nvSpPr>
          <p:cNvPr id="29723" name="Line 24"/>
          <p:cNvSpPr>
            <a:spLocks noChangeShapeType="1"/>
          </p:cNvSpPr>
          <p:nvPr/>
        </p:nvSpPr>
        <p:spPr bwMode="auto">
          <a:xfrm>
            <a:off x="6934200" y="457200"/>
            <a:ext cx="1295400" cy="0"/>
          </a:xfrm>
          <a:prstGeom prst="line">
            <a:avLst/>
          </a:prstGeom>
          <a:noFill/>
          <a:ln w="57150">
            <a:solidFill>
              <a:schemeClr val="tx1"/>
            </a:solidFill>
            <a:round/>
            <a:headEnd/>
            <a:tailEnd/>
          </a:ln>
        </p:spPr>
        <p:txBody>
          <a:bodyPr/>
          <a:lstStyle/>
          <a:p>
            <a:endParaRPr lang="de-DE"/>
          </a:p>
        </p:txBody>
      </p:sp>
      <p:sp>
        <p:nvSpPr>
          <p:cNvPr id="29724" name="Line 25"/>
          <p:cNvSpPr>
            <a:spLocks noChangeShapeType="1"/>
          </p:cNvSpPr>
          <p:nvPr/>
        </p:nvSpPr>
        <p:spPr bwMode="auto">
          <a:xfrm>
            <a:off x="8229600" y="457200"/>
            <a:ext cx="0" cy="5791200"/>
          </a:xfrm>
          <a:prstGeom prst="line">
            <a:avLst/>
          </a:prstGeom>
          <a:noFill/>
          <a:ln w="57150">
            <a:solidFill>
              <a:schemeClr val="tx1"/>
            </a:solidFill>
            <a:round/>
            <a:headEnd/>
            <a:tailEnd type="triangle" w="med" len="med"/>
          </a:ln>
        </p:spPr>
        <p:txBody>
          <a:bodyPr/>
          <a:lstStyle/>
          <a:p>
            <a:endParaRPr lang="de-DE"/>
          </a:p>
        </p:txBody>
      </p:sp>
      <p:sp>
        <p:nvSpPr>
          <p:cNvPr id="29725" name="Text Box 26"/>
          <p:cNvSpPr txBox="1">
            <a:spLocks noChangeArrowheads="1"/>
          </p:cNvSpPr>
          <p:nvPr/>
        </p:nvSpPr>
        <p:spPr bwMode="auto">
          <a:xfrm>
            <a:off x="6781800" y="5715000"/>
            <a:ext cx="381000" cy="336550"/>
          </a:xfrm>
          <a:prstGeom prst="rect">
            <a:avLst/>
          </a:prstGeom>
          <a:noFill/>
          <a:ln w="9525">
            <a:noFill/>
            <a:miter lim="800000"/>
            <a:headEnd/>
            <a:tailEnd/>
          </a:ln>
        </p:spPr>
        <p:txBody>
          <a:bodyPr>
            <a:spAutoFit/>
          </a:bodyPr>
          <a:lstStyle/>
          <a:p>
            <a:pPr eaLnBrk="1" hangingPunct="1"/>
            <a:r>
              <a:rPr lang="de-DE" sz="1600"/>
              <a:t>+</a:t>
            </a:r>
          </a:p>
        </p:txBody>
      </p:sp>
      <p:sp>
        <p:nvSpPr>
          <p:cNvPr id="29726" name="Text Box 27"/>
          <p:cNvSpPr txBox="1">
            <a:spLocks noChangeArrowheads="1"/>
          </p:cNvSpPr>
          <p:nvPr/>
        </p:nvSpPr>
        <p:spPr bwMode="auto">
          <a:xfrm>
            <a:off x="8229600" y="5683250"/>
            <a:ext cx="381000" cy="336550"/>
          </a:xfrm>
          <a:prstGeom prst="rect">
            <a:avLst/>
          </a:prstGeom>
          <a:noFill/>
          <a:ln w="9525">
            <a:noFill/>
            <a:miter lim="800000"/>
            <a:headEnd/>
            <a:tailEnd/>
          </a:ln>
        </p:spPr>
        <p:txBody>
          <a:bodyPr>
            <a:spAutoFit/>
          </a:bodyPr>
          <a:lstStyle/>
          <a:p>
            <a:pPr eaLnBrk="1" hangingPunct="1"/>
            <a:r>
              <a:rPr lang="de-DE" sz="1600"/>
              <a:t>+</a:t>
            </a:r>
          </a:p>
        </p:txBody>
      </p:sp>
      <p:sp>
        <p:nvSpPr>
          <p:cNvPr id="29727" name="Line 28"/>
          <p:cNvSpPr>
            <a:spLocks noChangeShapeType="1"/>
          </p:cNvSpPr>
          <p:nvPr/>
        </p:nvSpPr>
        <p:spPr bwMode="auto">
          <a:xfrm>
            <a:off x="457200" y="2286000"/>
            <a:ext cx="1524000" cy="0"/>
          </a:xfrm>
          <a:prstGeom prst="line">
            <a:avLst/>
          </a:prstGeom>
          <a:noFill/>
          <a:ln w="28575">
            <a:solidFill>
              <a:schemeClr val="tx1"/>
            </a:solidFill>
            <a:prstDash val="sysDot"/>
            <a:round/>
            <a:headEnd/>
            <a:tailEnd/>
          </a:ln>
        </p:spPr>
        <p:txBody>
          <a:bodyPr>
            <a:spAutoFit/>
          </a:bodyPr>
          <a:lstStyle/>
          <a:p>
            <a:endParaRPr lang="de-DE"/>
          </a:p>
        </p:txBody>
      </p:sp>
      <p:sp>
        <p:nvSpPr>
          <p:cNvPr id="29728" name="Line 29"/>
          <p:cNvSpPr>
            <a:spLocks noChangeShapeType="1"/>
          </p:cNvSpPr>
          <p:nvPr/>
        </p:nvSpPr>
        <p:spPr bwMode="auto">
          <a:xfrm>
            <a:off x="457200" y="3657600"/>
            <a:ext cx="1600200" cy="0"/>
          </a:xfrm>
          <a:prstGeom prst="line">
            <a:avLst/>
          </a:prstGeom>
          <a:noFill/>
          <a:ln w="28575">
            <a:solidFill>
              <a:schemeClr val="tx1"/>
            </a:solidFill>
            <a:prstDash val="sysDot"/>
            <a:round/>
            <a:headEnd/>
            <a:tailEnd/>
          </a:ln>
        </p:spPr>
        <p:txBody>
          <a:bodyPr>
            <a:spAutoFit/>
          </a:bodyPr>
          <a:lstStyle/>
          <a:p>
            <a:endParaRPr lang="de-DE"/>
          </a:p>
        </p:txBody>
      </p:sp>
      <p:sp>
        <p:nvSpPr>
          <p:cNvPr id="29729" name="Line 30"/>
          <p:cNvSpPr>
            <a:spLocks noChangeShapeType="1"/>
          </p:cNvSpPr>
          <p:nvPr/>
        </p:nvSpPr>
        <p:spPr bwMode="auto">
          <a:xfrm>
            <a:off x="457200" y="5181600"/>
            <a:ext cx="1600200" cy="0"/>
          </a:xfrm>
          <a:prstGeom prst="line">
            <a:avLst/>
          </a:prstGeom>
          <a:noFill/>
          <a:ln w="28575">
            <a:solidFill>
              <a:schemeClr val="tx1"/>
            </a:solidFill>
            <a:prstDash val="sysDot"/>
            <a:round/>
            <a:headEnd/>
            <a:tailEnd/>
          </a:ln>
        </p:spPr>
        <p:txBody>
          <a:bodyPr>
            <a:spAutoFit/>
          </a:bodyPr>
          <a:lstStyle/>
          <a:p>
            <a:endParaRPr lang="de-DE"/>
          </a:p>
        </p:txBody>
      </p:sp>
      <p:sp>
        <p:nvSpPr>
          <p:cNvPr id="29730" name="Oval 31"/>
          <p:cNvSpPr>
            <a:spLocks noChangeArrowheads="1"/>
          </p:cNvSpPr>
          <p:nvPr/>
        </p:nvSpPr>
        <p:spPr bwMode="auto">
          <a:xfrm>
            <a:off x="685800" y="1295400"/>
            <a:ext cx="762000" cy="685800"/>
          </a:xfrm>
          <a:prstGeom prst="ellipse">
            <a:avLst/>
          </a:prstGeom>
          <a:solidFill>
            <a:srgbClr val="CCFFFF"/>
          </a:solidFill>
          <a:ln w="12700">
            <a:solidFill>
              <a:schemeClr val="tx1"/>
            </a:solidFill>
            <a:round/>
            <a:headEnd/>
            <a:tailEnd/>
          </a:ln>
        </p:spPr>
        <p:txBody>
          <a:bodyPr wrap="none" anchor="ctr"/>
          <a:lstStyle/>
          <a:p>
            <a:pPr eaLnBrk="1" hangingPunct="1"/>
            <a:endParaRPr lang="de-DE"/>
          </a:p>
        </p:txBody>
      </p:sp>
      <p:sp>
        <p:nvSpPr>
          <p:cNvPr id="29731" name="Text Box 32"/>
          <p:cNvSpPr txBox="1">
            <a:spLocks noChangeArrowheads="1"/>
          </p:cNvSpPr>
          <p:nvPr/>
        </p:nvSpPr>
        <p:spPr bwMode="auto">
          <a:xfrm>
            <a:off x="914400" y="1447800"/>
            <a:ext cx="381000" cy="396875"/>
          </a:xfrm>
          <a:prstGeom prst="rect">
            <a:avLst/>
          </a:prstGeom>
          <a:noFill/>
          <a:ln w="9525">
            <a:noFill/>
            <a:miter lim="800000"/>
            <a:headEnd/>
            <a:tailEnd/>
          </a:ln>
        </p:spPr>
        <p:txBody>
          <a:bodyPr>
            <a:spAutoFit/>
          </a:bodyPr>
          <a:lstStyle/>
          <a:p>
            <a:pPr eaLnBrk="1" hangingPunct="1"/>
            <a:r>
              <a:rPr lang="de-DE" sz="2000"/>
              <a:t>1</a:t>
            </a:r>
          </a:p>
        </p:txBody>
      </p:sp>
      <p:sp>
        <p:nvSpPr>
          <p:cNvPr id="29732" name="Oval 33"/>
          <p:cNvSpPr>
            <a:spLocks noChangeArrowheads="1"/>
          </p:cNvSpPr>
          <p:nvPr/>
        </p:nvSpPr>
        <p:spPr bwMode="auto">
          <a:xfrm>
            <a:off x="685800" y="2590800"/>
            <a:ext cx="762000" cy="685800"/>
          </a:xfrm>
          <a:prstGeom prst="ellipse">
            <a:avLst/>
          </a:prstGeom>
          <a:solidFill>
            <a:srgbClr val="CCFFFF"/>
          </a:solidFill>
          <a:ln w="12700">
            <a:solidFill>
              <a:schemeClr val="tx1"/>
            </a:solidFill>
            <a:round/>
            <a:headEnd/>
            <a:tailEnd/>
          </a:ln>
        </p:spPr>
        <p:txBody>
          <a:bodyPr wrap="none" anchor="ctr"/>
          <a:lstStyle/>
          <a:p>
            <a:pPr eaLnBrk="1" hangingPunct="1"/>
            <a:endParaRPr lang="de-DE"/>
          </a:p>
        </p:txBody>
      </p:sp>
      <p:sp>
        <p:nvSpPr>
          <p:cNvPr id="29733" name="Text Box 34"/>
          <p:cNvSpPr txBox="1">
            <a:spLocks noChangeArrowheads="1"/>
          </p:cNvSpPr>
          <p:nvPr/>
        </p:nvSpPr>
        <p:spPr bwMode="auto">
          <a:xfrm>
            <a:off x="914400" y="2743200"/>
            <a:ext cx="381000" cy="396875"/>
          </a:xfrm>
          <a:prstGeom prst="rect">
            <a:avLst/>
          </a:prstGeom>
          <a:noFill/>
          <a:ln w="9525">
            <a:noFill/>
            <a:miter lim="800000"/>
            <a:headEnd/>
            <a:tailEnd/>
          </a:ln>
        </p:spPr>
        <p:txBody>
          <a:bodyPr>
            <a:spAutoFit/>
          </a:bodyPr>
          <a:lstStyle/>
          <a:p>
            <a:pPr eaLnBrk="1" hangingPunct="1"/>
            <a:r>
              <a:rPr lang="de-DE" sz="2000"/>
              <a:t>2</a:t>
            </a:r>
          </a:p>
        </p:txBody>
      </p:sp>
      <p:sp>
        <p:nvSpPr>
          <p:cNvPr id="29734" name="Oval 35"/>
          <p:cNvSpPr>
            <a:spLocks noChangeArrowheads="1"/>
          </p:cNvSpPr>
          <p:nvPr/>
        </p:nvSpPr>
        <p:spPr bwMode="auto">
          <a:xfrm>
            <a:off x="685800" y="3962400"/>
            <a:ext cx="762000" cy="685800"/>
          </a:xfrm>
          <a:prstGeom prst="ellipse">
            <a:avLst/>
          </a:prstGeom>
          <a:solidFill>
            <a:srgbClr val="CCFFFF"/>
          </a:solidFill>
          <a:ln w="12700">
            <a:solidFill>
              <a:schemeClr val="tx1"/>
            </a:solidFill>
            <a:round/>
            <a:headEnd/>
            <a:tailEnd/>
          </a:ln>
        </p:spPr>
        <p:txBody>
          <a:bodyPr wrap="none" anchor="ctr"/>
          <a:lstStyle/>
          <a:p>
            <a:pPr eaLnBrk="1" hangingPunct="1"/>
            <a:endParaRPr lang="de-DE"/>
          </a:p>
        </p:txBody>
      </p:sp>
      <p:sp>
        <p:nvSpPr>
          <p:cNvPr id="29735" name="Text Box 36"/>
          <p:cNvSpPr txBox="1">
            <a:spLocks noChangeArrowheads="1"/>
          </p:cNvSpPr>
          <p:nvPr/>
        </p:nvSpPr>
        <p:spPr bwMode="auto">
          <a:xfrm>
            <a:off x="914400" y="4114800"/>
            <a:ext cx="381000" cy="396875"/>
          </a:xfrm>
          <a:prstGeom prst="rect">
            <a:avLst/>
          </a:prstGeom>
          <a:noFill/>
          <a:ln w="9525">
            <a:noFill/>
            <a:miter lim="800000"/>
            <a:headEnd/>
            <a:tailEnd/>
          </a:ln>
        </p:spPr>
        <p:txBody>
          <a:bodyPr>
            <a:spAutoFit/>
          </a:bodyPr>
          <a:lstStyle/>
          <a:p>
            <a:pPr eaLnBrk="1" hangingPunct="1"/>
            <a:r>
              <a:rPr lang="de-DE" sz="2000"/>
              <a:t>3</a:t>
            </a:r>
          </a:p>
        </p:txBody>
      </p:sp>
      <p:graphicFrame>
        <p:nvGraphicFramePr>
          <p:cNvPr id="29699" name="Object 37"/>
          <p:cNvGraphicFramePr>
            <a:graphicFrameLocks noChangeAspect="1"/>
          </p:cNvGraphicFramePr>
          <p:nvPr/>
        </p:nvGraphicFramePr>
        <p:xfrm>
          <a:off x="2514600" y="228600"/>
          <a:ext cx="685800" cy="646113"/>
        </p:xfrm>
        <a:graphic>
          <a:graphicData uri="http://schemas.openxmlformats.org/presentationml/2006/ole">
            <p:oleObj spid="_x0000_s29699" name="Bitmap" r:id="rId5" imgW="6180952" imgH="5819048" progId="PBrush">
              <p:embed/>
            </p:oleObj>
          </a:graphicData>
        </a:graphic>
      </p:graphicFrame>
      <p:graphicFrame>
        <p:nvGraphicFramePr>
          <p:cNvPr id="29700" name="Object 38"/>
          <p:cNvGraphicFramePr>
            <a:graphicFrameLocks noChangeAspect="1"/>
          </p:cNvGraphicFramePr>
          <p:nvPr/>
        </p:nvGraphicFramePr>
        <p:xfrm>
          <a:off x="3429000" y="5943600"/>
          <a:ext cx="914400" cy="862013"/>
        </p:xfrm>
        <a:graphic>
          <a:graphicData uri="http://schemas.openxmlformats.org/presentationml/2006/ole">
            <p:oleObj spid="_x0000_s29700" name="Bitmap" r:id="rId6" imgW="6180952" imgH="5819048" progId="PBrush">
              <p:embed/>
            </p:oleObj>
          </a:graphicData>
        </a:graphic>
      </p:graphicFrame>
      <p:sp>
        <p:nvSpPr>
          <p:cNvPr id="29737" name="Textfeld 30"/>
          <p:cNvSpPr txBox="1">
            <a:spLocks noChangeArrowheads="1"/>
          </p:cNvSpPr>
          <p:nvPr/>
        </p:nvSpPr>
        <p:spPr bwMode="auto">
          <a:xfrm>
            <a:off x="0" y="0"/>
            <a:ext cx="5715000" cy="304800"/>
          </a:xfrm>
          <a:prstGeom prst="rect">
            <a:avLst/>
          </a:prstGeom>
          <a:noFill/>
          <a:ln w="9525">
            <a:noFill/>
            <a:miter lim="800000"/>
            <a:headEnd/>
            <a:tailEnd/>
          </a:ln>
        </p:spPr>
        <p:txBody>
          <a:bodyPr>
            <a:spAutoFit/>
          </a:bodyPr>
          <a:lstStyle/>
          <a:p>
            <a:pPr eaLnBrk="1" hangingPunct="1"/>
            <a:r>
              <a:rPr lang="de-DE"/>
              <a:t>Kapitalflussrechnung</a:t>
            </a:r>
          </a:p>
        </p:txBody>
      </p:sp>
      <p:sp>
        <p:nvSpPr>
          <p:cNvPr id="29738" name="Rectangle 11"/>
          <p:cNvSpPr>
            <a:spLocks noChangeArrowheads="1"/>
          </p:cNvSpPr>
          <p:nvPr/>
        </p:nvSpPr>
        <p:spPr bwMode="auto">
          <a:xfrm>
            <a:off x="8686800" y="64770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wipe(up)">
                                      <p:cBhvr>
                                        <p:cTn id="7" dur="500"/>
                                        <p:tgtEl>
                                          <p:spTgt spid="2969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4802"/>
                                        </p:tgtEl>
                                        <p:attrNameLst>
                                          <p:attrName>style.visibility</p:attrName>
                                        </p:attrNameLst>
                                      </p:cBhvr>
                                      <p:to>
                                        <p:strVal val="visible"/>
                                      </p:to>
                                    </p:set>
                                    <p:animEffect transition="in" filter="wipe(left)">
                                      <p:cBhvr>
                                        <p:cTn id="11" dur="500"/>
                                        <p:tgtEl>
                                          <p:spTgt spid="20480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9699"/>
                                        </p:tgtEl>
                                        <p:attrNameLst>
                                          <p:attrName>style.visibility</p:attrName>
                                        </p:attrNameLst>
                                      </p:cBhvr>
                                      <p:to>
                                        <p:strVal val="visible"/>
                                      </p:to>
                                    </p:set>
                                    <p:animEffect transition="in" filter="wipe(up)">
                                      <p:cBhvr>
                                        <p:cTn id="15" dur="500"/>
                                        <p:tgtEl>
                                          <p:spTgt spid="2969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04822"/>
                                        </p:tgtEl>
                                        <p:attrNameLst>
                                          <p:attrName>style.visibility</p:attrName>
                                        </p:attrNameLst>
                                      </p:cBhvr>
                                      <p:to>
                                        <p:strVal val="visible"/>
                                      </p:to>
                                    </p:set>
                                    <p:animEffect transition="in" filter="wipe(left)">
                                      <p:cBhvr>
                                        <p:cTn id="20" dur="500"/>
                                        <p:tgtEl>
                                          <p:spTgt spid="204822"/>
                                        </p:tgtEl>
                                      </p:cBhvr>
                                    </p:animEffect>
                                  </p:child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29700"/>
                                        </p:tgtEl>
                                        <p:attrNameLst>
                                          <p:attrName>style.visibility</p:attrName>
                                        </p:attrNameLst>
                                      </p:cBhvr>
                                      <p:to>
                                        <p:strVal val="visible"/>
                                      </p:to>
                                    </p:set>
                                    <p:animEffect transition="in" filter="wipe(up)">
                                      <p:cBhvr>
                                        <p:cTn id="24" dur="500"/>
                                        <p:tgtEl>
                                          <p:spTgt spid="29700"/>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29723"/>
                                        </p:tgtEl>
                                        <p:attrNameLst>
                                          <p:attrName>style.visibility</p:attrName>
                                        </p:attrNameLst>
                                      </p:cBhvr>
                                      <p:to>
                                        <p:strVal val="visible"/>
                                      </p:to>
                                    </p:set>
                                    <p:animEffect transition="in" filter="wipe(left)">
                                      <p:cBhvr>
                                        <p:cTn id="28" dur="500"/>
                                        <p:tgtEl>
                                          <p:spTgt spid="29723"/>
                                        </p:tgtEl>
                                      </p:cBhvr>
                                    </p:animEffect>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29724"/>
                                        </p:tgtEl>
                                        <p:attrNameLst>
                                          <p:attrName>style.visibility</p:attrName>
                                        </p:attrNameLst>
                                      </p:cBhvr>
                                      <p:to>
                                        <p:strVal val="visible"/>
                                      </p:to>
                                    </p:set>
                                    <p:animEffect transition="in" filter="wipe(up)">
                                      <p:cBhvr>
                                        <p:cTn id="32" dur="500"/>
                                        <p:tgtEl>
                                          <p:spTgt spid="29724"/>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29726"/>
                                        </p:tgtEl>
                                        <p:attrNameLst>
                                          <p:attrName>style.visibility</p:attrName>
                                        </p:attrNameLst>
                                      </p:cBhvr>
                                      <p:to>
                                        <p:strVal val="visible"/>
                                      </p:to>
                                    </p:set>
                                    <p:animEffect transition="in" filter="wipe(left)">
                                      <p:cBhvr>
                                        <p:cTn id="36" dur="500"/>
                                        <p:tgtEl>
                                          <p:spTgt spid="2972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29730"/>
                                        </p:tgtEl>
                                        <p:attrNameLst>
                                          <p:attrName>style.visibility</p:attrName>
                                        </p:attrNameLst>
                                      </p:cBhvr>
                                      <p:to>
                                        <p:strVal val="visible"/>
                                      </p:to>
                                    </p:set>
                                    <p:animEffect transition="in" filter="wipe(up)">
                                      <p:cBhvr>
                                        <p:cTn id="41" dur="500"/>
                                        <p:tgtEl>
                                          <p:spTgt spid="29730"/>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29731"/>
                                        </p:tgtEl>
                                        <p:attrNameLst>
                                          <p:attrName>style.visibility</p:attrName>
                                        </p:attrNameLst>
                                      </p:cBhvr>
                                      <p:to>
                                        <p:strVal val="visible"/>
                                      </p:to>
                                    </p:set>
                                    <p:animEffect transition="in" filter="wipe(left)">
                                      <p:cBhvr>
                                        <p:cTn id="45" dur="500"/>
                                        <p:tgtEl>
                                          <p:spTgt spid="29731"/>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29702"/>
                                        </p:tgtEl>
                                        <p:attrNameLst>
                                          <p:attrName>style.visibility</p:attrName>
                                        </p:attrNameLst>
                                      </p:cBhvr>
                                      <p:to>
                                        <p:strVal val="visible"/>
                                      </p:to>
                                    </p:set>
                                    <p:animEffect transition="in" filter="wipe(left)">
                                      <p:cBhvr>
                                        <p:cTn id="49" dur="500"/>
                                        <p:tgtEl>
                                          <p:spTgt spid="2970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29704"/>
                                        </p:tgtEl>
                                        <p:attrNameLst>
                                          <p:attrName>style.visibility</p:attrName>
                                        </p:attrNameLst>
                                      </p:cBhvr>
                                      <p:to>
                                        <p:strVal val="visible"/>
                                      </p:to>
                                    </p:set>
                                    <p:animEffect transition="in" filter="wipe(left)">
                                      <p:cBhvr>
                                        <p:cTn id="54" dur="500"/>
                                        <p:tgtEl>
                                          <p:spTgt spid="2970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04804"/>
                                        </p:tgtEl>
                                        <p:attrNameLst>
                                          <p:attrName>style.visibility</p:attrName>
                                        </p:attrNameLst>
                                      </p:cBhvr>
                                      <p:to>
                                        <p:strVal val="visible"/>
                                      </p:to>
                                    </p:set>
                                    <p:animEffect transition="in" filter="wipe(left)">
                                      <p:cBhvr>
                                        <p:cTn id="59" dur="500"/>
                                        <p:tgtEl>
                                          <p:spTgt spid="204804"/>
                                        </p:tgtEl>
                                      </p:cBhvr>
                                    </p:animEffect>
                                  </p:childTnLst>
                                </p:cTn>
                              </p:par>
                            </p:childTnLst>
                          </p:cTn>
                        </p:par>
                        <p:par>
                          <p:cTn id="60" fill="hold">
                            <p:stCondLst>
                              <p:cond delay="500"/>
                            </p:stCondLst>
                            <p:childTnLst>
                              <p:par>
                                <p:cTn id="61" presetID="22" presetClass="entr" presetSubtype="8" fill="hold" grpId="0" nodeType="afterEffect">
                                  <p:stCondLst>
                                    <p:cond delay="0"/>
                                  </p:stCondLst>
                                  <p:childTnLst>
                                    <p:set>
                                      <p:cBhvr>
                                        <p:cTn id="62" dur="1" fill="hold">
                                          <p:stCondLst>
                                            <p:cond delay="0"/>
                                          </p:stCondLst>
                                        </p:cTn>
                                        <p:tgtEl>
                                          <p:spTgt spid="29727"/>
                                        </p:tgtEl>
                                        <p:attrNameLst>
                                          <p:attrName>style.visibility</p:attrName>
                                        </p:attrNameLst>
                                      </p:cBhvr>
                                      <p:to>
                                        <p:strVal val="visible"/>
                                      </p:to>
                                    </p:set>
                                    <p:animEffect transition="in" filter="wipe(left)">
                                      <p:cBhvr>
                                        <p:cTn id="63" dur="500"/>
                                        <p:tgtEl>
                                          <p:spTgt spid="29727"/>
                                        </p:tgtEl>
                                      </p:cBhvr>
                                    </p:animEffect>
                                  </p:childTnLst>
                                </p:cTn>
                              </p:par>
                            </p:childTnLst>
                          </p:cTn>
                        </p:par>
                        <p:par>
                          <p:cTn id="64" fill="hold">
                            <p:stCondLst>
                              <p:cond delay="1000"/>
                            </p:stCondLst>
                            <p:childTnLst>
                              <p:par>
                                <p:cTn id="65" presetID="22" presetClass="entr" presetSubtype="8" fill="hold" grpId="0" nodeType="afterEffect">
                                  <p:stCondLst>
                                    <p:cond delay="0"/>
                                  </p:stCondLst>
                                  <p:childTnLst>
                                    <p:set>
                                      <p:cBhvr>
                                        <p:cTn id="66" dur="1" fill="hold">
                                          <p:stCondLst>
                                            <p:cond delay="0"/>
                                          </p:stCondLst>
                                        </p:cTn>
                                        <p:tgtEl>
                                          <p:spTgt spid="29705"/>
                                        </p:tgtEl>
                                        <p:attrNameLst>
                                          <p:attrName>style.visibility</p:attrName>
                                        </p:attrNameLst>
                                      </p:cBhvr>
                                      <p:to>
                                        <p:strVal val="visible"/>
                                      </p:to>
                                    </p:set>
                                    <p:animEffect transition="in" filter="wipe(left)">
                                      <p:cBhvr>
                                        <p:cTn id="67" dur="500"/>
                                        <p:tgtEl>
                                          <p:spTgt spid="29705"/>
                                        </p:tgtEl>
                                      </p:cBhvr>
                                    </p:animEffect>
                                  </p:childTnLst>
                                </p:cTn>
                              </p:par>
                            </p:childTnLst>
                          </p:cTn>
                        </p:par>
                        <p:par>
                          <p:cTn id="68" fill="hold">
                            <p:stCondLst>
                              <p:cond delay="1500"/>
                            </p:stCondLst>
                            <p:childTnLst>
                              <p:par>
                                <p:cTn id="69" presetID="22" presetClass="entr" presetSubtype="1" fill="hold" grpId="0" nodeType="afterEffect">
                                  <p:stCondLst>
                                    <p:cond delay="0"/>
                                  </p:stCondLst>
                                  <p:childTnLst>
                                    <p:set>
                                      <p:cBhvr>
                                        <p:cTn id="70" dur="1" fill="hold">
                                          <p:stCondLst>
                                            <p:cond delay="0"/>
                                          </p:stCondLst>
                                        </p:cTn>
                                        <p:tgtEl>
                                          <p:spTgt spid="29714"/>
                                        </p:tgtEl>
                                        <p:attrNameLst>
                                          <p:attrName>style.visibility</p:attrName>
                                        </p:attrNameLst>
                                      </p:cBhvr>
                                      <p:to>
                                        <p:strVal val="visible"/>
                                      </p:to>
                                    </p:set>
                                    <p:animEffect transition="in" filter="wipe(up)">
                                      <p:cBhvr>
                                        <p:cTn id="71" dur="500"/>
                                        <p:tgtEl>
                                          <p:spTgt spid="29714"/>
                                        </p:tgtEl>
                                      </p:cBhvr>
                                    </p:animEffect>
                                  </p:childTnLst>
                                </p:cTn>
                              </p:par>
                            </p:childTnLst>
                          </p:cTn>
                        </p:par>
                        <p:par>
                          <p:cTn id="72" fill="hold">
                            <p:stCondLst>
                              <p:cond delay="2000"/>
                            </p:stCondLst>
                            <p:childTnLst>
                              <p:par>
                                <p:cTn id="73" presetID="22" presetClass="entr" presetSubtype="8" fill="hold" grpId="0" nodeType="afterEffect">
                                  <p:stCondLst>
                                    <p:cond delay="0"/>
                                  </p:stCondLst>
                                  <p:childTnLst>
                                    <p:set>
                                      <p:cBhvr>
                                        <p:cTn id="74" dur="1" fill="hold">
                                          <p:stCondLst>
                                            <p:cond delay="0"/>
                                          </p:stCondLst>
                                        </p:cTn>
                                        <p:tgtEl>
                                          <p:spTgt spid="29719"/>
                                        </p:tgtEl>
                                        <p:attrNameLst>
                                          <p:attrName>style.visibility</p:attrName>
                                        </p:attrNameLst>
                                      </p:cBhvr>
                                      <p:to>
                                        <p:strVal val="visible"/>
                                      </p:to>
                                    </p:set>
                                    <p:animEffect transition="in" filter="wipe(left)">
                                      <p:cBhvr>
                                        <p:cTn id="75" dur="500"/>
                                        <p:tgtEl>
                                          <p:spTgt spid="29719"/>
                                        </p:tgtEl>
                                      </p:cBhvr>
                                    </p:animEffect>
                                  </p:childTnLst>
                                </p:cTn>
                              </p:par>
                            </p:childTnLst>
                          </p:cTn>
                        </p:par>
                        <p:par>
                          <p:cTn id="76" fill="hold">
                            <p:stCondLst>
                              <p:cond delay="2500"/>
                            </p:stCondLst>
                            <p:childTnLst>
                              <p:par>
                                <p:cTn id="77" presetID="22" presetClass="entr" presetSubtype="8" fill="hold" grpId="0" nodeType="afterEffect">
                                  <p:stCondLst>
                                    <p:cond delay="0"/>
                                  </p:stCondLst>
                                  <p:childTnLst>
                                    <p:set>
                                      <p:cBhvr>
                                        <p:cTn id="78" dur="1" fill="hold">
                                          <p:stCondLst>
                                            <p:cond delay="0"/>
                                          </p:stCondLst>
                                        </p:cTn>
                                        <p:tgtEl>
                                          <p:spTgt spid="204818"/>
                                        </p:tgtEl>
                                        <p:attrNameLst>
                                          <p:attrName>style.visibility</p:attrName>
                                        </p:attrNameLst>
                                      </p:cBhvr>
                                      <p:to>
                                        <p:strVal val="visible"/>
                                      </p:to>
                                    </p:set>
                                    <p:animEffect transition="in" filter="wipe(left)">
                                      <p:cBhvr>
                                        <p:cTn id="79" dur="500"/>
                                        <p:tgtEl>
                                          <p:spTgt spid="204818"/>
                                        </p:tgtEl>
                                      </p:cBhvr>
                                    </p:animEffect>
                                  </p:childTnLst>
                                </p:cTn>
                              </p:par>
                            </p:childTnLst>
                          </p:cTn>
                        </p:par>
                        <p:par>
                          <p:cTn id="80" fill="hold">
                            <p:stCondLst>
                              <p:cond delay="3000"/>
                            </p:stCondLst>
                            <p:childTnLst>
                              <p:par>
                                <p:cTn id="81" presetID="22" presetClass="entr" presetSubtype="1" fill="hold" grpId="0" nodeType="afterEffect">
                                  <p:stCondLst>
                                    <p:cond delay="0"/>
                                  </p:stCondLst>
                                  <p:childTnLst>
                                    <p:set>
                                      <p:cBhvr>
                                        <p:cTn id="82" dur="1" fill="hold">
                                          <p:stCondLst>
                                            <p:cond delay="0"/>
                                          </p:stCondLst>
                                        </p:cTn>
                                        <p:tgtEl>
                                          <p:spTgt spid="29722"/>
                                        </p:tgtEl>
                                        <p:attrNameLst>
                                          <p:attrName>style.visibility</p:attrName>
                                        </p:attrNameLst>
                                      </p:cBhvr>
                                      <p:to>
                                        <p:strVal val="visible"/>
                                      </p:to>
                                    </p:set>
                                    <p:animEffect transition="in" filter="wipe(up)">
                                      <p:cBhvr>
                                        <p:cTn id="83" dur="500"/>
                                        <p:tgtEl>
                                          <p:spTgt spid="29722"/>
                                        </p:tgtEl>
                                      </p:cBhvr>
                                    </p:animEffect>
                                  </p:childTnLst>
                                </p:cTn>
                              </p:par>
                            </p:childTnLst>
                          </p:cTn>
                        </p:par>
                        <p:par>
                          <p:cTn id="84" fill="hold">
                            <p:stCondLst>
                              <p:cond delay="3500"/>
                            </p:stCondLst>
                            <p:childTnLst>
                              <p:par>
                                <p:cTn id="85" presetID="22" presetClass="entr" presetSubtype="8" fill="hold" grpId="0" nodeType="afterEffect">
                                  <p:stCondLst>
                                    <p:cond delay="0"/>
                                  </p:stCondLst>
                                  <p:childTnLst>
                                    <p:set>
                                      <p:cBhvr>
                                        <p:cTn id="86" dur="1" fill="hold">
                                          <p:stCondLst>
                                            <p:cond delay="0"/>
                                          </p:stCondLst>
                                        </p:cTn>
                                        <p:tgtEl>
                                          <p:spTgt spid="29725"/>
                                        </p:tgtEl>
                                        <p:attrNameLst>
                                          <p:attrName>style.visibility</p:attrName>
                                        </p:attrNameLst>
                                      </p:cBhvr>
                                      <p:to>
                                        <p:strVal val="visible"/>
                                      </p:to>
                                    </p:set>
                                    <p:animEffect transition="in" filter="wipe(left)">
                                      <p:cBhvr>
                                        <p:cTn id="87" dur="500"/>
                                        <p:tgtEl>
                                          <p:spTgt spid="29725"/>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29732"/>
                                        </p:tgtEl>
                                        <p:attrNameLst>
                                          <p:attrName>style.visibility</p:attrName>
                                        </p:attrNameLst>
                                      </p:cBhvr>
                                      <p:to>
                                        <p:strVal val="visible"/>
                                      </p:to>
                                    </p:set>
                                    <p:animEffect transition="in" filter="wipe(up)">
                                      <p:cBhvr>
                                        <p:cTn id="92" dur="500"/>
                                        <p:tgtEl>
                                          <p:spTgt spid="29732"/>
                                        </p:tgtEl>
                                      </p:cBhvr>
                                    </p:animEffect>
                                  </p:childTnLst>
                                </p:cTn>
                              </p:par>
                            </p:childTnLst>
                          </p:cTn>
                        </p:par>
                        <p:par>
                          <p:cTn id="93" fill="hold">
                            <p:stCondLst>
                              <p:cond delay="500"/>
                            </p:stCondLst>
                            <p:childTnLst>
                              <p:par>
                                <p:cTn id="94" presetID="22" presetClass="entr" presetSubtype="8" fill="hold" grpId="0" nodeType="afterEffect">
                                  <p:stCondLst>
                                    <p:cond delay="0"/>
                                  </p:stCondLst>
                                  <p:childTnLst>
                                    <p:set>
                                      <p:cBhvr>
                                        <p:cTn id="95" dur="1" fill="hold">
                                          <p:stCondLst>
                                            <p:cond delay="0"/>
                                          </p:stCondLst>
                                        </p:cTn>
                                        <p:tgtEl>
                                          <p:spTgt spid="29733"/>
                                        </p:tgtEl>
                                        <p:attrNameLst>
                                          <p:attrName>style.visibility</p:attrName>
                                        </p:attrNameLst>
                                      </p:cBhvr>
                                      <p:to>
                                        <p:strVal val="visible"/>
                                      </p:to>
                                    </p:set>
                                    <p:animEffect transition="in" filter="wipe(left)">
                                      <p:cBhvr>
                                        <p:cTn id="96" dur="500"/>
                                        <p:tgtEl>
                                          <p:spTgt spid="29733"/>
                                        </p:tgtEl>
                                      </p:cBhvr>
                                    </p:animEffect>
                                  </p:childTnLst>
                                </p:cTn>
                              </p:par>
                            </p:childTnLst>
                          </p:cTn>
                        </p:par>
                        <p:par>
                          <p:cTn id="97" fill="hold">
                            <p:stCondLst>
                              <p:cond delay="1000"/>
                            </p:stCondLst>
                            <p:childTnLst>
                              <p:par>
                                <p:cTn id="98" presetID="22" presetClass="entr" presetSubtype="8" fill="hold" grpId="0" nodeType="afterEffect">
                                  <p:stCondLst>
                                    <p:cond delay="0"/>
                                  </p:stCondLst>
                                  <p:childTnLst>
                                    <p:set>
                                      <p:cBhvr>
                                        <p:cTn id="99" dur="1" fill="hold">
                                          <p:stCondLst>
                                            <p:cond delay="0"/>
                                          </p:stCondLst>
                                        </p:cTn>
                                        <p:tgtEl>
                                          <p:spTgt spid="29706"/>
                                        </p:tgtEl>
                                        <p:attrNameLst>
                                          <p:attrName>style.visibility</p:attrName>
                                        </p:attrNameLst>
                                      </p:cBhvr>
                                      <p:to>
                                        <p:strVal val="visible"/>
                                      </p:to>
                                    </p:set>
                                    <p:animEffect transition="in" filter="wipe(left)">
                                      <p:cBhvr>
                                        <p:cTn id="100" dur="500"/>
                                        <p:tgtEl>
                                          <p:spTgt spid="29706"/>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29708"/>
                                        </p:tgtEl>
                                        <p:attrNameLst>
                                          <p:attrName>style.visibility</p:attrName>
                                        </p:attrNameLst>
                                      </p:cBhvr>
                                      <p:to>
                                        <p:strVal val="visible"/>
                                      </p:to>
                                    </p:set>
                                    <p:animEffect transition="in" filter="wipe(left)">
                                      <p:cBhvr>
                                        <p:cTn id="105" dur="500"/>
                                        <p:tgtEl>
                                          <p:spTgt spid="29708"/>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204808"/>
                                        </p:tgtEl>
                                        <p:attrNameLst>
                                          <p:attrName>style.visibility</p:attrName>
                                        </p:attrNameLst>
                                      </p:cBhvr>
                                      <p:to>
                                        <p:strVal val="visible"/>
                                      </p:to>
                                    </p:set>
                                    <p:animEffect transition="in" filter="wipe(left)">
                                      <p:cBhvr>
                                        <p:cTn id="110" dur="500"/>
                                        <p:tgtEl>
                                          <p:spTgt spid="204808"/>
                                        </p:tgtEl>
                                      </p:cBhvr>
                                    </p:animEffect>
                                  </p:childTnLst>
                                </p:cTn>
                              </p:par>
                            </p:childTnLst>
                          </p:cTn>
                        </p:par>
                        <p:par>
                          <p:cTn id="111" fill="hold">
                            <p:stCondLst>
                              <p:cond delay="500"/>
                            </p:stCondLst>
                            <p:childTnLst>
                              <p:par>
                                <p:cTn id="112" presetID="22" presetClass="entr" presetSubtype="8" fill="hold" grpId="0" nodeType="afterEffect">
                                  <p:stCondLst>
                                    <p:cond delay="0"/>
                                  </p:stCondLst>
                                  <p:childTnLst>
                                    <p:set>
                                      <p:cBhvr>
                                        <p:cTn id="113" dur="1" fill="hold">
                                          <p:stCondLst>
                                            <p:cond delay="0"/>
                                          </p:stCondLst>
                                        </p:cTn>
                                        <p:tgtEl>
                                          <p:spTgt spid="29728"/>
                                        </p:tgtEl>
                                        <p:attrNameLst>
                                          <p:attrName>style.visibility</p:attrName>
                                        </p:attrNameLst>
                                      </p:cBhvr>
                                      <p:to>
                                        <p:strVal val="visible"/>
                                      </p:to>
                                    </p:set>
                                    <p:animEffect transition="in" filter="wipe(left)">
                                      <p:cBhvr>
                                        <p:cTn id="114" dur="500"/>
                                        <p:tgtEl>
                                          <p:spTgt spid="29728"/>
                                        </p:tgtEl>
                                      </p:cBhvr>
                                    </p:animEffect>
                                  </p:childTnLst>
                                </p:cTn>
                              </p:par>
                            </p:childTnLst>
                          </p:cTn>
                        </p:par>
                        <p:par>
                          <p:cTn id="115" fill="hold">
                            <p:stCondLst>
                              <p:cond delay="1000"/>
                            </p:stCondLst>
                            <p:childTnLst>
                              <p:par>
                                <p:cTn id="116" presetID="22" presetClass="entr" presetSubtype="8" fill="hold" grpId="0" nodeType="afterEffect">
                                  <p:stCondLst>
                                    <p:cond delay="0"/>
                                  </p:stCondLst>
                                  <p:childTnLst>
                                    <p:set>
                                      <p:cBhvr>
                                        <p:cTn id="117" dur="1" fill="hold">
                                          <p:stCondLst>
                                            <p:cond delay="0"/>
                                          </p:stCondLst>
                                        </p:cTn>
                                        <p:tgtEl>
                                          <p:spTgt spid="29712"/>
                                        </p:tgtEl>
                                        <p:attrNameLst>
                                          <p:attrName>style.visibility</p:attrName>
                                        </p:attrNameLst>
                                      </p:cBhvr>
                                      <p:to>
                                        <p:strVal val="visible"/>
                                      </p:to>
                                    </p:set>
                                    <p:animEffect transition="in" filter="wipe(left)">
                                      <p:cBhvr>
                                        <p:cTn id="118" dur="500"/>
                                        <p:tgtEl>
                                          <p:spTgt spid="29712"/>
                                        </p:tgtEl>
                                      </p:cBhvr>
                                    </p:animEffect>
                                  </p:childTnLst>
                                </p:cTn>
                              </p:par>
                            </p:childTnLst>
                          </p:cTn>
                        </p:par>
                        <p:par>
                          <p:cTn id="119" fill="hold">
                            <p:stCondLst>
                              <p:cond delay="1500"/>
                            </p:stCondLst>
                            <p:childTnLst>
                              <p:par>
                                <p:cTn id="120" presetID="22" presetClass="entr" presetSubtype="1" fill="hold" grpId="0" nodeType="afterEffect">
                                  <p:stCondLst>
                                    <p:cond delay="0"/>
                                  </p:stCondLst>
                                  <p:childTnLst>
                                    <p:set>
                                      <p:cBhvr>
                                        <p:cTn id="121" dur="1" fill="hold">
                                          <p:stCondLst>
                                            <p:cond delay="0"/>
                                          </p:stCondLst>
                                        </p:cTn>
                                        <p:tgtEl>
                                          <p:spTgt spid="29715"/>
                                        </p:tgtEl>
                                        <p:attrNameLst>
                                          <p:attrName>style.visibility</p:attrName>
                                        </p:attrNameLst>
                                      </p:cBhvr>
                                      <p:to>
                                        <p:strVal val="visible"/>
                                      </p:to>
                                    </p:set>
                                    <p:animEffect transition="in" filter="wipe(up)">
                                      <p:cBhvr>
                                        <p:cTn id="122" dur="500"/>
                                        <p:tgtEl>
                                          <p:spTgt spid="29715"/>
                                        </p:tgtEl>
                                      </p:cBhvr>
                                    </p:animEffect>
                                  </p:childTnLst>
                                </p:cTn>
                              </p:par>
                            </p:childTnLst>
                          </p:cTn>
                        </p:par>
                        <p:par>
                          <p:cTn id="123" fill="hold">
                            <p:stCondLst>
                              <p:cond delay="2000"/>
                            </p:stCondLst>
                            <p:childTnLst>
                              <p:par>
                                <p:cTn id="124" presetID="22" presetClass="entr" presetSubtype="8" fill="hold" grpId="0" nodeType="afterEffect">
                                  <p:stCondLst>
                                    <p:cond delay="0"/>
                                  </p:stCondLst>
                                  <p:childTnLst>
                                    <p:set>
                                      <p:cBhvr>
                                        <p:cTn id="125" dur="1" fill="hold">
                                          <p:stCondLst>
                                            <p:cond delay="0"/>
                                          </p:stCondLst>
                                        </p:cTn>
                                        <p:tgtEl>
                                          <p:spTgt spid="29720"/>
                                        </p:tgtEl>
                                        <p:attrNameLst>
                                          <p:attrName>style.visibility</p:attrName>
                                        </p:attrNameLst>
                                      </p:cBhvr>
                                      <p:to>
                                        <p:strVal val="visible"/>
                                      </p:to>
                                    </p:set>
                                    <p:animEffect transition="in" filter="wipe(left)">
                                      <p:cBhvr>
                                        <p:cTn id="126" dur="500"/>
                                        <p:tgtEl>
                                          <p:spTgt spid="29720"/>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1" fill="hold" grpId="0" nodeType="clickEffect">
                                  <p:stCondLst>
                                    <p:cond delay="0"/>
                                  </p:stCondLst>
                                  <p:childTnLst>
                                    <p:set>
                                      <p:cBhvr>
                                        <p:cTn id="130" dur="1" fill="hold">
                                          <p:stCondLst>
                                            <p:cond delay="0"/>
                                          </p:stCondLst>
                                        </p:cTn>
                                        <p:tgtEl>
                                          <p:spTgt spid="29734"/>
                                        </p:tgtEl>
                                        <p:attrNameLst>
                                          <p:attrName>style.visibility</p:attrName>
                                        </p:attrNameLst>
                                      </p:cBhvr>
                                      <p:to>
                                        <p:strVal val="visible"/>
                                      </p:to>
                                    </p:set>
                                    <p:animEffect transition="in" filter="wipe(up)">
                                      <p:cBhvr>
                                        <p:cTn id="131" dur="500"/>
                                        <p:tgtEl>
                                          <p:spTgt spid="29734"/>
                                        </p:tgtEl>
                                      </p:cBhvr>
                                    </p:animEffect>
                                  </p:childTnLst>
                                </p:cTn>
                              </p:par>
                            </p:childTnLst>
                          </p:cTn>
                        </p:par>
                        <p:par>
                          <p:cTn id="132" fill="hold">
                            <p:stCondLst>
                              <p:cond delay="500"/>
                            </p:stCondLst>
                            <p:childTnLst>
                              <p:par>
                                <p:cTn id="133" presetID="22" presetClass="entr" presetSubtype="4" fill="hold" grpId="0" nodeType="afterEffect">
                                  <p:stCondLst>
                                    <p:cond delay="0"/>
                                  </p:stCondLst>
                                  <p:childTnLst>
                                    <p:set>
                                      <p:cBhvr>
                                        <p:cTn id="134" dur="1" fill="hold">
                                          <p:stCondLst>
                                            <p:cond delay="0"/>
                                          </p:stCondLst>
                                        </p:cTn>
                                        <p:tgtEl>
                                          <p:spTgt spid="29735"/>
                                        </p:tgtEl>
                                        <p:attrNameLst>
                                          <p:attrName>style.visibility</p:attrName>
                                        </p:attrNameLst>
                                      </p:cBhvr>
                                      <p:to>
                                        <p:strVal val="visible"/>
                                      </p:to>
                                    </p:set>
                                    <p:animEffect transition="in" filter="wipe(down)">
                                      <p:cBhvr>
                                        <p:cTn id="135" dur="500"/>
                                        <p:tgtEl>
                                          <p:spTgt spid="29735"/>
                                        </p:tgtEl>
                                      </p:cBhvr>
                                    </p:animEffect>
                                  </p:childTnLst>
                                </p:cTn>
                              </p:par>
                            </p:childTnLst>
                          </p:cTn>
                        </p:par>
                        <p:par>
                          <p:cTn id="136" fill="hold">
                            <p:stCondLst>
                              <p:cond delay="1000"/>
                            </p:stCondLst>
                            <p:childTnLst>
                              <p:par>
                                <p:cTn id="137" presetID="22" presetClass="entr" presetSubtype="8" fill="hold" grpId="0" nodeType="afterEffect">
                                  <p:stCondLst>
                                    <p:cond delay="0"/>
                                  </p:stCondLst>
                                  <p:childTnLst>
                                    <p:set>
                                      <p:cBhvr>
                                        <p:cTn id="138" dur="1" fill="hold">
                                          <p:stCondLst>
                                            <p:cond delay="0"/>
                                          </p:stCondLst>
                                        </p:cTn>
                                        <p:tgtEl>
                                          <p:spTgt spid="29709"/>
                                        </p:tgtEl>
                                        <p:attrNameLst>
                                          <p:attrName>style.visibility</p:attrName>
                                        </p:attrNameLst>
                                      </p:cBhvr>
                                      <p:to>
                                        <p:strVal val="visible"/>
                                      </p:to>
                                    </p:set>
                                    <p:animEffect transition="in" filter="wipe(left)">
                                      <p:cBhvr>
                                        <p:cTn id="139" dur="500"/>
                                        <p:tgtEl>
                                          <p:spTgt spid="29709"/>
                                        </p:tgtEl>
                                      </p:cBhvr>
                                    </p:animEffect>
                                  </p:childTnLst>
                                </p:cTn>
                              </p:par>
                            </p:childTnLst>
                          </p:cTn>
                        </p:par>
                      </p:childTnLst>
                    </p:cTn>
                  </p:par>
                  <p:par>
                    <p:cTn id="140" fill="hold">
                      <p:stCondLst>
                        <p:cond delay="indefinite"/>
                      </p:stCondLst>
                      <p:childTnLst>
                        <p:par>
                          <p:cTn id="141" fill="hold">
                            <p:stCondLst>
                              <p:cond delay="0"/>
                            </p:stCondLst>
                            <p:childTnLst>
                              <p:par>
                                <p:cTn id="142" presetID="22" presetClass="entr" presetSubtype="8" fill="hold" grpId="0" nodeType="clickEffect">
                                  <p:stCondLst>
                                    <p:cond delay="0"/>
                                  </p:stCondLst>
                                  <p:childTnLst>
                                    <p:set>
                                      <p:cBhvr>
                                        <p:cTn id="143" dur="1" fill="hold">
                                          <p:stCondLst>
                                            <p:cond delay="0"/>
                                          </p:stCondLst>
                                        </p:cTn>
                                        <p:tgtEl>
                                          <p:spTgt spid="29711"/>
                                        </p:tgtEl>
                                        <p:attrNameLst>
                                          <p:attrName>style.visibility</p:attrName>
                                        </p:attrNameLst>
                                      </p:cBhvr>
                                      <p:to>
                                        <p:strVal val="visible"/>
                                      </p:to>
                                    </p:set>
                                    <p:animEffect transition="in" filter="wipe(left)">
                                      <p:cBhvr>
                                        <p:cTn id="144" dur="500"/>
                                        <p:tgtEl>
                                          <p:spTgt spid="29711"/>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8" fill="hold" grpId="0" nodeType="clickEffect">
                                  <p:stCondLst>
                                    <p:cond delay="0"/>
                                  </p:stCondLst>
                                  <p:childTnLst>
                                    <p:set>
                                      <p:cBhvr>
                                        <p:cTn id="148" dur="1" fill="hold">
                                          <p:stCondLst>
                                            <p:cond delay="0"/>
                                          </p:stCondLst>
                                        </p:cTn>
                                        <p:tgtEl>
                                          <p:spTgt spid="204811"/>
                                        </p:tgtEl>
                                        <p:attrNameLst>
                                          <p:attrName>style.visibility</p:attrName>
                                        </p:attrNameLst>
                                      </p:cBhvr>
                                      <p:to>
                                        <p:strVal val="visible"/>
                                      </p:to>
                                    </p:set>
                                    <p:animEffect transition="in" filter="wipe(left)">
                                      <p:cBhvr>
                                        <p:cTn id="149" dur="500"/>
                                        <p:tgtEl>
                                          <p:spTgt spid="204811"/>
                                        </p:tgtEl>
                                      </p:cBhvr>
                                    </p:animEffect>
                                  </p:childTnLst>
                                </p:cTn>
                              </p:par>
                            </p:childTnLst>
                          </p:cTn>
                        </p:par>
                        <p:par>
                          <p:cTn id="150" fill="hold">
                            <p:stCondLst>
                              <p:cond delay="500"/>
                            </p:stCondLst>
                            <p:childTnLst>
                              <p:par>
                                <p:cTn id="151" presetID="22" presetClass="entr" presetSubtype="8" fill="hold" grpId="0" nodeType="afterEffect">
                                  <p:stCondLst>
                                    <p:cond delay="0"/>
                                  </p:stCondLst>
                                  <p:childTnLst>
                                    <p:set>
                                      <p:cBhvr>
                                        <p:cTn id="152" dur="1" fill="hold">
                                          <p:stCondLst>
                                            <p:cond delay="0"/>
                                          </p:stCondLst>
                                        </p:cTn>
                                        <p:tgtEl>
                                          <p:spTgt spid="29729"/>
                                        </p:tgtEl>
                                        <p:attrNameLst>
                                          <p:attrName>style.visibility</p:attrName>
                                        </p:attrNameLst>
                                      </p:cBhvr>
                                      <p:to>
                                        <p:strVal val="visible"/>
                                      </p:to>
                                    </p:set>
                                    <p:animEffect transition="in" filter="wipe(left)">
                                      <p:cBhvr>
                                        <p:cTn id="153" dur="500"/>
                                        <p:tgtEl>
                                          <p:spTgt spid="29729"/>
                                        </p:tgtEl>
                                      </p:cBhvr>
                                    </p:animEffect>
                                  </p:childTnLst>
                                </p:cTn>
                              </p:par>
                            </p:childTnLst>
                          </p:cTn>
                        </p:par>
                        <p:par>
                          <p:cTn id="154" fill="hold">
                            <p:stCondLst>
                              <p:cond delay="1000"/>
                            </p:stCondLst>
                            <p:childTnLst>
                              <p:par>
                                <p:cTn id="155" presetID="22" presetClass="entr" presetSubtype="8" fill="hold" grpId="0" nodeType="afterEffect">
                                  <p:stCondLst>
                                    <p:cond delay="0"/>
                                  </p:stCondLst>
                                  <p:childTnLst>
                                    <p:set>
                                      <p:cBhvr>
                                        <p:cTn id="156" dur="1" fill="hold">
                                          <p:stCondLst>
                                            <p:cond delay="0"/>
                                          </p:stCondLst>
                                        </p:cTn>
                                        <p:tgtEl>
                                          <p:spTgt spid="29713"/>
                                        </p:tgtEl>
                                        <p:attrNameLst>
                                          <p:attrName>style.visibility</p:attrName>
                                        </p:attrNameLst>
                                      </p:cBhvr>
                                      <p:to>
                                        <p:strVal val="visible"/>
                                      </p:to>
                                    </p:set>
                                    <p:animEffect transition="in" filter="wipe(left)">
                                      <p:cBhvr>
                                        <p:cTn id="157" dur="500"/>
                                        <p:tgtEl>
                                          <p:spTgt spid="29713"/>
                                        </p:tgtEl>
                                      </p:cBhvr>
                                    </p:animEffect>
                                  </p:childTnLst>
                                </p:cTn>
                              </p:par>
                            </p:childTnLst>
                          </p:cTn>
                        </p:par>
                        <p:par>
                          <p:cTn id="158" fill="hold">
                            <p:stCondLst>
                              <p:cond delay="1500"/>
                            </p:stCondLst>
                            <p:childTnLst>
                              <p:par>
                                <p:cTn id="159" presetID="22" presetClass="entr" presetSubtype="1" fill="hold" grpId="0" nodeType="afterEffect">
                                  <p:stCondLst>
                                    <p:cond delay="0"/>
                                  </p:stCondLst>
                                  <p:childTnLst>
                                    <p:set>
                                      <p:cBhvr>
                                        <p:cTn id="160" dur="1" fill="hold">
                                          <p:stCondLst>
                                            <p:cond delay="0"/>
                                          </p:stCondLst>
                                        </p:cTn>
                                        <p:tgtEl>
                                          <p:spTgt spid="29716"/>
                                        </p:tgtEl>
                                        <p:attrNameLst>
                                          <p:attrName>style.visibility</p:attrName>
                                        </p:attrNameLst>
                                      </p:cBhvr>
                                      <p:to>
                                        <p:strVal val="visible"/>
                                      </p:to>
                                    </p:set>
                                    <p:animEffect transition="in" filter="wipe(up)">
                                      <p:cBhvr>
                                        <p:cTn id="161" dur="500"/>
                                        <p:tgtEl>
                                          <p:spTgt spid="29716"/>
                                        </p:tgtEl>
                                      </p:cBhvr>
                                    </p:animEffect>
                                  </p:childTnLst>
                                </p:cTn>
                              </p:par>
                            </p:childTnLst>
                          </p:cTn>
                        </p:par>
                        <p:par>
                          <p:cTn id="162" fill="hold">
                            <p:stCondLst>
                              <p:cond delay="2000"/>
                            </p:stCondLst>
                            <p:childTnLst>
                              <p:par>
                                <p:cTn id="163" presetID="22" presetClass="entr" presetSubtype="8" fill="hold" grpId="0" nodeType="afterEffect">
                                  <p:stCondLst>
                                    <p:cond delay="0"/>
                                  </p:stCondLst>
                                  <p:childTnLst>
                                    <p:set>
                                      <p:cBhvr>
                                        <p:cTn id="164" dur="1" fill="hold">
                                          <p:stCondLst>
                                            <p:cond delay="0"/>
                                          </p:stCondLst>
                                        </p:cTn>
                                        <p:tgtEl>
                                          <p:spTgt spid="29718"/>
                                        </p:tgtEl>
                                        <p:attrNameLst>
                                          <p:attrName>style.visibility</p:attrName>
                                        </p:attrNameLst>
                                      </p:cBhvr>
                                      <p:to>
                                        <p:strVal val="visible"/>
                                      </p:to>
                                    </p:set>
                                    <p:animEffect transition="in" filter="wipe(left)">
                                      <p:cBhvr>
                                        <p:cTn id="165" dur="500"/>
                                        <p:tgtEl>
                                          <p:spTgt spid="29718"/>
                                        </p:tgtEl>
                                      </p:cBhvr>
                                    </p:animEffect>
                                  </p:childTnLst>
                                </p:cTn>
                              </p:par>
                            </p:childTnLst>
                          </p:cTn>
                        </p:par>
                        <p:par>
                          <p:cTn id="166" fill="hold">
                            <p:stCondLst>
                              <p:cond delay="2500"/>
                            </p:stCondLst>
                            <p:childTnLst>
                              <p:par>
                                <p:cTn id="167" presetID="23" presetClass="entr" presetSubtype="528" fill="hold" grpId="0" nodeType="afterEffect">
                                  <p:stCondLst>
                                    <p:cond delay="0"/>
                                  </p:stCondLst>
                                  <p:childTnLst>
                                    <p:set>
                                      <p:cBhvr>
                                        <p:cTn id="168" dur="1" fill="hold">
                                          <p:stCondLst>
                                            <p:cond delay="0"/>
                                          </p:stCondLst>
                                        </p:cTn>
                                        <p:tgtEl>
                                          <p:spTgt spid="29738"/>
                                        </p:tgtEl>
                                        <p:attrNameLst>
                                          <p:attrName>style.visibility</p:attrName>
                                        </p:attrNameLst>
                                      </p:cBhvr>
                                      <p:to>
                                        <p:strVal val="visible"/>
                                      </p:to>
                                    </p:set>
                                    <p:anim calcmode="lin" valueType="num">
                                      <p:cBhvr>
                                        <p:cTn id="169" dur="500" fill="hold"/>
                                        <p:tgtEl>
                                          <p:spTgt spid="29738"/>
                                        </p:tgtEl>
                                        <p:attrNameLst>
                                          <p:attrName>ppt_w</p:attrName>
                                        </p:attrNameLst>
                                      </p:cBhvr>
                                      <p:tavLst>
                                        <p:tav tm="0">
                                          <p:val>
                                            <p:fltVal val="0"/>
                                          </p:val>
                                        </p:tav>
                                        <p:tav tm="100000">
                                          <p:val>
                                            <p:strVal val="#ppt_w"/>
                                          </p:val>
                                        </p:tav>
                                      </p:tavLst>
                                    </p:anim>
                                    <p:anim calcmode="lin" valueType="num">
                                      <p:cBhvr>
                                        <p:cTn id="170" dur="500" fill="hold"/>
                                        <p:tgtEl>
                                          <p:spTgt spid="29738"/>
                                        </p:tgtEl>
                                        <p:attrNameLst>
                                          <p:attrName>ppt_h</p:attrName>
                                        </p:attrNameLst>
                                      </p:cBhvr>
                                      <p:tavLst>
                                        <p:tav tm="0">
                                          <p:val>
                                            <p:fltVal val="0"/>
                                          </p:val>
                                        </p:tav>
                                        <p:tav tm="100000">
                                          <p:val>
                                            <p:strVal val="#ppt_h"/>
                                          </p:val>
                                        </p:tav>
                                      </p:tavLst>
                                    </p:anim>
                                    <p:anim calcmode="lin" valueType="num">
                                      <p:cBhvr>
                                        <p:cTn id="171" dur="500" fill="hold"/>
                                        <p:tgtEl>
                                          <p:spTgt spid="29738"/>
                                        </p:tgtEl>
                                        <p:attrNameLst>
                                          <p:attrName>ppt_x</p:attrName>
                                        </p:attrNameLst>
                                      </p:cBhvr>
                                      <p:tavLst>
                                        <p:tav tm="0">
                                          <p:val>
                                            <p:fltVal val="0.5"/>
                                          </p:val>
                                        </p:tav>
                                        <p:tav tm="100000">
                                          <p:val>
                                            <p:strVal val="#ppt_x"/>
                                          </p:val>
                                        </p:tav>
                                      </p:tavLst>
                                    </p:anim>
                                    <p:anim calcmode="lin" valueType="num">
                                      <p:cBhvr>
                                        <p:cTn id="172" dur="500" fill="hold"/>
                                        <p:tgtEl>
                                          <p:spTgt spid="2973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2" grpId="0" animBg="1" autoUpdateAnimBg="0"/>
      <p:bldP spid="29702" grpId="0" animBg="1" autoUpdateAnimBg="0"/>
      <p:bldP spid="204804" grpId="0" animBg="1" autoUpdateAnimBg="0"/>
      <p:bldP spid="29704" grpId="0" animBg="1" autoUpdateAnimBg="0"/>
      <p:bldP spid="29705" grpId="0" animBg="1"/>
      <p:bldP spid="29706" grpId="0" animBg="1" autoUpdateAnimBg="0"/>
      <p:bldP spid="204808" grpId="0" animBg="1" autoUpdateAnimBg="0"/>
      <p:bldP spid="29708" grpId="0" animBg="1" autoUpdateAnimBg="0"/>
      <p:bldP spid="29709" grpId="0" animBg="1" autoUpdateAnimBg="0"/>
      <p:bldP spid="204811" grpId="0" animBg="1" autoUpdateAnimBg="0"/>
      <p:bldP spid="29711" grpId="0" animBg="1" autoUpdateAnimBg="0"/>
      <p:bldP spid="29712" grpId="0" animBg="1"/>
      <p:bldP spid="29713" grpId="0" animBg="1"/>
      <p:bldP spid="29714" grpId="0" animBg="1"/>
      <p:bldP spid="29715" grpId="0" animBg="1"/>
      <p:bldP spid="29716" grpId="0" animBg="1"/>
      <p:bldP spid="204818" grpId="0" animBg="1" autoUpdateAnimBg="0"/>
      <p:bldP spid="29718" grpId="0" autoUpdateAnimBg="0"/>
      <p:bldP spid="29719" grpId="0" autoUpdateAnimBg="0"/>
      <p:bldP spid="29720" grpId="0" autoUpdateAnimBg="0"/>
      <p:bldP spid="204822" grpId="0" animBg="1" autoUpdateAnimBg="0"/>
      <p:bldP spid="29722" grpId="0" animBg="1"/>
      <p:bldP spid="29723" grpId="0" animBg="1"/>
      <p:bldP spid="29724" grpId="0" animBg="1"/>
      <p:bldP spid="29725" grpId="0" autoUpdateAnimBg="0"/>
      <p:bldP spid="29726" grpId="0" autoUpdateAnimBg="0"/>
      <p:bldP spid="29727" grpId="0" animBg="1"/>
      <p:bldP spid="29728" grpId="0" animBg="1"/>
      <p:bldP spid="29729" grpId="0" animBg="1"/>
      <p:bldP spid="29730" grpId="0" animBg="1" autoUpdateAnimBg="0"/>
      <p:bldP spid="29731" grpId="0" autoUpdateAnimBg="0"/>
      <p:bldP spid="29732" grpId="0" animBg="1" autoUpdateAnimBg="0"/>
      <p:bldP spid="29733" grpId="0" autoUpdateAnimBg="0"/>
      <p:bldP spid="29734" grpId="0" animBg="1" autoUpdateAnimBg="0"/>
      <p:bldP spid="29735" grpId="0" autoUpdateAnimBg="0"/>
      <p:bldP spid="29738"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9" name="Line 2"/>
          <p:cNvSpPr>
            <a:spLocks noChangeShapeType="1"/>
          </p:cNvSpPr>
          <p:nvPr/>
        </p:nvSpPr>
        <p:spPr bwMode="auto">
          <a:xfrm>
            <a:off x="1981200" y="2590800"/>
            <a:ext cx="5410200" cy="0"/>
          </a:xfrm>
          <a:prstGeom prst="line">
            <a:avLst/>
          </a:prstGeom>
          <a:noFill/>
          <a:ln w="38100">
            <a:solidFill>
              <a:srgbClr val="000000"/>
            </a:solidFill>
            <a:round/>
            <a:headEnd/>
            <a:tailEnd/>
          </a:ln>
        </p:spPr>
        <p:txBody>
          <a:bodyPr/>
          <a:lstStyle/>
          <a:p>
            <a:endParaRPr lang="de-DE"/>
          </a:p>
        </p:txBody>
      </p:sp>
      <p:sp>
        <p:nvSpPr>
          <p:cNvPr id="3080" name="Text Box 4"/>
          <p:cNvSpPr txBox="1">
            <a:spLocks noChangeArrowheads="1"/>
          </p:cNvSpPr>
          <p:nvPr/>
        </p:nvSpPr>
        <p:spPr bwMode="auto">
          <a:xfrm>
            <a:off x="1981200" y="2133600"/>
            <a:ext cx="2057400" cy="381000"/>
          </a:xfrm>
          <a:prstGeom prst="rect">
            <a:avLst/>
          </a:prstGeom>
          <a:solidFill>
            <a:srgbClr val="FFEDDB"/>
          </a:solidFill>
          <a:ln w="9525">
            <a:solidFill>
              <a:srgbClr val="000000"/>
            </a:solidFill>
            <a:miter lim="800000"/>
            <a:headEnd/>
            <a:tailEnd/>
          </a:ln>
        </p:spPr>
        <p:txBody>
          <a:bodyPr anchor="ctr"/>
          <a:lstStyle/>
          <a:p>
            <a:pPr>
              <a:spcBef>
                <a:spcPct val="0"/>
              </a:spcBef>
            </a:pPr>
            <a:r>
              <a:rPr lang="de-DE" sz="1600"/>
              <a:t>Verfügbare Mittel</a:t>
            </a:r>
          </a:p>
        </p:txBody>
      </p:sp>
      <p:sp>
        <p:nvSpPr>
          <p:cNvPr id="177157" name="Text Box 5"/>
          <p:cNvSpPr txBox="1">
            <a:spLocks noChangeArrowheads="1"/>
          </p:cNvSpPr>
          <p:nvPr/>
        </p:nvSpPr>
        <p:spPr bwMode="auto">
          <a:xfrm>
            <a:off x="1981200" y="2667000"/>
            <a:ext cx="2743200" cy="1371600"/>
          </a:xfrm>
          <a:prstGeom prst="rect">
            <a:avLst/>
          </a:prstGeom>
          <a:solidFill>
            <a:srgbClr val="FFFF99"/>
          </a:solidFill>
          <a:ln w="9525">
            <a:solidFill>
              <a:schemeClr val="tx1"/>
            </a:solidFill>
            <a:miter lim="800000"/>
            <a:headEnd/>
            <a:tailEnd/>
          </a:ln>
          <a:effectLst>
            <a:outerShdw dist="35921" dir="2700000" algn="ctr" rotWithShape="0">
              <a:srgbClr val="808080"/>
            </a:outerShdw>
          </a:effectLst>
        </p:spPr>
        <p:txBody>
          <a:bodyPr/>
          <a:lstStyle/>
          <a:p>
            <a:pPr algn="ctr">
              <a:spcBef>
                <a:spcPct val="0"/>
              </a:spcBef>
              <a:defRPr/>
            </a:pPr>
            <a:r>
              <a:rPr lang="de-DE" sz="2000"/>
              <a:t>Anlagevermögen</a:t>
            </a:r>
            <a:endParaRPr lang="de-DE" sz="2400"/>
          </a:p>
        </p:txBody>
      </p:sp>
      <p:sp>
        <p:nvSpPr>
          <p:cNvPr id="3082" name="Line 6"/>
          <p:cNvSpPr>
            <a:spLocks noChangeShapeType="1"/>
          </p:cNvSpPr>
          <p:nvPr/>
        </p:nvSpPr>
        <p:spPr bwMode="auto">
          <a:xfrm flipH="1">
            <a:off x="4800600" y="2057400"/>
            <a:ext cx="0" cy="4267200"/>
          </a:xfrm>
          <a:prstGeom prst="line">
            <a:avLst/>
          </a:prstGeom>
          <a:noFill/>
          <a:ln w="38100">
            <a:solidFill>
              <a:srgbClr val="000000"/>
            </a:solidFill>
            <a:round/>
            <a:headEnd/>
            <a:tailEnd/>
          </a:ln>
        </p:spPr>
        <p:txBody>
          <a:bodyPr/>
          <a:lstStyle/>
          <a:p>
            <a:endParaRPr lang="de-DE"/>
          </a:p>
        </p:txBody>
      </p:sp>
      <p:sp>
        <p:nvSpPr>
          <p:cNvPr id="3083" name="Line 7"/>
          <p:cNvSpPr>
            <a:spLocks noChangeShapeType="1"/>
          </p:cNvSpPr>
          <p:nvPr/>
        </p:nvSpPr>
        <p:spPr bwMode="auto">
          <a:xfrm flipV="1">
            <a:off x="1981200" y="5867400"/>
            <a:ext cx="5486400" cy="0"/>
          </a:xfrm>
          <a:prstGeom prst="line">
            <a:avLst/>
          </a:prstGeom>
          <a:noFill/>
          <a:ln w="38100">
            <a:solidFill>
              <a:srgbClr val="000000"/>
            </a:solidFill>
            <a:round/>
            <a:headEnd/>
            <a:tailEnd/>
          </a:ln>
        </p:spPr>
        <p:txBody>
          <a:bodyPr/>
          <a:lstStyle/>
          <a:p>
            <a:endParaRPr lang="de-DE"/>
          </a:p>
        </p:txBody>
      </p:sp>
      <p:sp>
        <p:nvSpPr>
          <p:cNvPr id="3084" name="Text Box 9"/>
          <p:cNvSpPr txBox="1">
            <a:spLocks noChangeArrowheads="1"/>
          </p:cNvSpPr>
          <p:nvPr/>
        </p:nvSpPr>
        <p:spPr bwMode="auto">
          <a:xfrm>
            <a:off x="1981200" y="5943600"/>
            <a:ext cx="2514600" cy="406400"/>
          </a:xfrm>
          <a:prstGeom prst="rect">
            <a:avLst/>
          </a:prstGeom>
          <a:solidFill>
            <a:srgbClr val="99CCFF"/>
          </a:solidFill>
          <a:ln w="9525">
            <a:solidFill>
              <a:schemeClr val="tx1"/>
            </a:solidFill>
            <a:miter lim="800000"/>
            <a:headEnd/>
            <a:tailEnd/>
          </a:ln>
        </p:spPr>
        <p:txBody>
          <a:bodyPr>
            <a:spAutoFit/>
          </a:bodyPr>
          <a:lstStyle/>
          <a:p>
            <a:pPr algn="ctr" eaLnBrk="1" hangingPunct="1"/>
            <a:r>
              <a:rPr lang="de-DE" sz="2000"/>
              <a:t>Vermögen</a:t>
            </a:r>
          </a:p>
        </p:txBody>
      </p:sp>
      <p:sp>
        <p:nvSpPr>
          <p:cNvPr id="177161" name="Text Box 10"/>
          <p:cNvSpPr txBox="1">
            <a:spLocks noChangeArrowheads="1"/>
          </p:cNvSpPr>
          <p:nvPr/>
        </p:nvSpPr>
        <p:spPr bwMode="auto">
          <a:xfrm>
            <a:off x="1981200" y="4114800"/>
            <a:ext cx="2743200" cy="1600200"/>
          </a:xfrm>
          <a:prstGeom prst="rect">
            <a:avLst/>
          </a:prstGeom>
          <a:solidFill>
            <a:srgbClr val="FFEFDF"/>
          </a:solidFill>
          <a:ln w="9525">
            <a:solidFill>
              <a:srgbClr val="000000"/>
            </a:solidFill>
            <a:miter lim="800000"/>
            <a:headEnd/>
            <a:tailEnd/>
          </a:ln>
          <a:effectLst>
            <a:outerShdw dist="35921" dir="2700000" algn="ctr" rotWithShape="0">
              <a:srgbClr val="808080"/>
            </a:outerShdw>
          </a:effectLst>
        </p:spPr>
        <p:txBody>
          <a:bodyPr/>
          <a:lstStyle/>
          <a:p>
            <a:pPr algn="ctr">
              <a:spcBef>
                <a:spcPct val="0"/>
              </a:spcBef>
              <a:defRPr/>
            </a:pPr>
            <a:r>
              <a:rPr lang="de-DE" sz="2000"/>
              <a:t>Umlaufvermögen</a:t>
            </a:r>
          </a:p>
        </p:txBody>
      </p:sp>
      <p:graphicFrame>
        <p:nvGraphicFramePr>
          <p:cNvPr id="3074" name="Object 0"/>
          <p:cNvGraphicFramePr>
            <a:graphicFrameLocks noChangeAspect="1"/>
          </p:cNvGraphicFramePr>
          <p:nvPr/>
        </p:nvGraphicFramePr>
        <p:xfrm>
          <a:off x="2286000" y="3429000"/>
          <a:ext cx="461963" cy="517525"/>
        </p:xfrm>
        <a:graphic>
          <a:graphicData uri="http://schemas.openxmlformats.org/presentationml/2006/ole">
            <p:oleObj spid="_x0000_s3074" name="Paint Shop Pro Image" r:id="rId4" imgW="595445" imgH="897804" progId="">
              <p:embed/>
            </p:oleObj>
          </a:graphicData>
        </a:graphic>
      </p:graphicFrame>
      <p:graphicFrame>
        <p:nvGraphicFramePr>
          <p:cNvPr id="3075" name="Object 1"/>
          <p:cNvGraphicFramePr>
            <a:graphicFrameLocks noChangeAspect="1"/>
          </p:cNvGraphicFramePr>
          <p:nvPr/>
        </p:nvGraphicFramePr>
        <p:xfrm>
          <a:off x="2895600" y="3429000"/>
          <a:ext cx="685800" cy="479425"/>
        </p:xfrm>
        <a:graphic>
          <a:graphicData uri="http://schemas.openxmlformats.org/presentationml/2006/ole">
            <p:oleObj spid="_x0000_s3075" name="Paint Shop Pro Image" r:id="rId5" imgW="888046" imgH="712388" progId="">
              <p:embed/>
            </p:oleObj>
          </a:graphicData>
        </a:graphic>
      </p:graphicFrame>
      <p:graphicFrame>
        <p:nvGraphicFramePr>
          <p:cNvPr id="3076" name="Object 2"/>
          <p:cNvGraphicFramePr>
            <a:graphicFrameLocks noChangeAspect="1"/>
          </p:cNvGraphicFramePr>
          <p:nvPr/>
        </p:nvGraphicFramePr>
        <p:xfrm>
          <a:off x="3733800" y="3429000"/>
          <a:ext cx="533400" cy="457200"/>
        </p:xfrm>
        <a:graphic>
          <a:graphicData uri="http://schemas.openxmlformats.org/presentationml/2006/ole">
            <p:oleObj spid="_x0000_s3076" name="Paint Shop Pro Image" r:id="rId6" imgW="868293" imgH="848780" progId="">
              <p:embed/>
            </p:oleObj>
          </a:graphicData>
        </a:graphic>
      </p:graphicFrame>
      <p:graphicFrame>
        <p:nvGraphicFramePr>
          <p:cNvPr id="3077" name="Object 3"/>
          <p:cNvGraphicFramePr>
            <a:graphicFrameLocks noChangeAspect="1"/>
          </p:cNvGraphicFramePr>
          <p:nvPr/>
        </p:nvGraphicFramePr>
        <p:xfrm>
          <a:off x="3733800" y="4876800"/>
          <a:ext cx="685800" cy="668338"/>
        </p:xfrm>
        <a:graphic>
          <a:graphicData uri="http://schemas.openxmlformats.org/presentationml/2006/ole">
            <p:oleObj spid="_x0000_s3077" name="Paint Shop Pro Image" r:id="rId7" imgW="760976" imgH="741664" progId="">
              <p:embed/>
            </p:oleObj>
          </a:graphicData>
        </a:graphic>
      </p:graphicFrame>
      <p:sp>
        <p:nvSpPr>
          <p:cNvPr id="177166" name="Rectangle 47"/>
          <p:cNvSpPr>
            <a:spLocks noChangeArrowheads="1"/>
          </p:cNvSpPr>
          <p:nvPr/>
        </p:nvSpPr>
        <p:spPr bwMode="auto">
          <a:xfrm>
            <a:off x="2133600" y="4876800"/>
            <a:ext cx="381000" cy="355600"/>
          </a:xfrm>
          <a:prstGeom prst="rect">
            <a:avLst/>
          </a:prstGeom>
          <a:solidFill>
            <a:srgbClr val="E7E7E7"/>
          </a:solidFill>
          <a:ln w="19050">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endParaRPr lang="de-DE" sz="1600"/>
          </a:p>
        </p:txBody>
      </p:sp>
      <p:sp>
        <p:nvSpPr>
          <p:cNvPr id="177167" name="Rectangle 48"/>
          <p:cNvSpPr>
            <a:spLocks noChangeArrowheads="1"/>
          </p:cNvSpPr>
          <p:nvPr/>
        </p:nvSpPr>
        <p:spPr bwMode="auto">
          <a:xfrm>
            <a:off x="2362200" y="4953000"/>
            <a:ext cx="381000" cy="355600"/>
          </a:xfrm>
          <a:prstGeom prst="rect">
            <a:avLst/>
          </a:prstGeom>
          <a:solidFill>
            <a:srgbClr val="E7E7E7"/>
          </a:solidFill>
          <a:ln w="19050">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endParaRPr lang="de-DE" sz="1600"/>
          </a:p>
        </p:txBody>
      </p:sp>
      <p:sp>
        <p:nvSpPr>
          <p:cNvPr id="177168" name="Rectangle 49"/>
          <p:cNvSpPr>
            <a:spLocks noChangeArrowheads="1"/>
          </p:cNvSpPr>
          <p:nvPr/>
        </p:nvSpPr>
        <p:spPr bwMode="auto">
          <a:xfrm>
            <a:off x="2590800" y="5029200"/>
            <a:ext cx="381000" cy="355600"/>
          </a:xfrm>
          <a:prstGeom prst="rect">
            <a:avLst/>
          </a:prstGeom>
          <a:solidFill>
            <a:srgbClr val="E7E7E7"/>
          </a:solidFill>
          <a:ln w="19050">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endParaRPr lang="de-DE" sz="1600"/>
          </a:p>
        </p:txBody>
      </p:sp>
      <p:sp>
        <p:nvSpPr>
          <p:cNvPr id="3089" name="Line 53"/>
          <p:cNvSpPr>
            <a:spLocks noChangeShapeType="1"/>
          </p:cNvSpPr>
          <p:nvPr/>
        </p:nvSpPr>
        <p:spPr bwMode="auto">
          <a:xfrm>
            <a:off x="990600" y="1066800"/>
            <a:ext cx="2819400" cy="0"/>
          </a:xfrm>
          <a:prstGeom prst="line">
            <a:avLst/>
          </a:prstGeom>
          <a:noFill/>
          <a:ln w="28575">
            <a:solidFill>
              <a:srgbClr val="0000FF"/>
            </a:solidFill>
            <a:round/>
            <a:headEnd/>
            <a:tailEnd/>
          </a:ln>
        </p:spPr>
        <p:txBody>
          <a:bodyPr>
            <a:spAutoFit/>
          </a:bodyPr>
          <a:lstStyle/>
          <a:p>
            <a:endParaRPr lang="de-DE"/>
          </a:p>
        </p:txBody>
      </p:sp>
      <p:sp>
        <p:nvSpPr>
          <p:cNvPr id="3090" name="Line 55"/>
          <p:cNvSpPr>
            <a:spLocks noChangeShapeType="1"/>
          </p:cNvSpPr>
          <p:nvPr/>
        </p:nvSpPr>
        <p:spPr bwMode="auto">
          <a:xfrm>
            <a:off x="990600" y="1066800"/>
            <a:ext cx="0" cy="1447800"/>
          </a:xfrm>
          <a:prstGeom prst="line">
            <a:avLst/>
          </a:prstGeom>
          <a:noFill/>
          <a:ln w="28575">
            <a:solidFill>
              <a:srgbClr val="0000FF"/>
            </a:solidFill>
            <a:round/>
            <a:headEnd/>
            <a:tailEnd/>
          </a:ln>
        </p:spPr>
        <p:txBody>
          <a:bodyPr>
            <a:spAutoFit/>
          </a:bodyPr>
          <a:lstStyle/>
          <a:p>
            <a:endParaRPr lang="de-DE"/>
          </a:p>
        </p:txBody>
      </p:sp>
      <p:sp>
        <p:nvSpPr>
          <p:cNvPr id="3091" name="AutoShape 58"/>
          <p:cNvSpPr>
            <a:spLocks noChangeArrowheads="1"/>
          </p:cNvSpPr>
          <p:nvPr/>
        </p:nvSpPr>
        <p:spPr bwMode="auto">
          <a:xfrm>
            <a:off x="3124200" y="4953000"/>
            <a:ext cx="457200" cy="417513"/>
          </a:xfrm>
          <a:prstGeom prst="flowChartDocument">
            <a:avLst/>
          </a:prstGeom>
          <a:solidFill>
            <a:srgbClr val="CCFFFF"/>
          </a:solidFill>
          <a:ln w="19050">
            <a:solidFill>
              <a:schemeClr val="tx1"/>
            </a:solidFill>
            <a:miter lim="800000"/>
            <a:headEnd/>
            <a:tailEnd/>
          </a:ln>
        </p:spPr>
        <p:txBody>
          <a:bodyPr anchor="ctr">
            <a:spAutoFit/>
          </a:bodyPr>
          <a:lstStyle/>
          <a:p>
            <a:pPr eaLnBrk="1" hangingPunct="1"/>
            <a:endParaRPr lang="de-DE" sz="1600"/>
          </a:p>
        </p:txBody>
      </p:sp>
      <p:sp>
        <p:nvSpPr>
          <p:cNvPr id="177174" name="Text Box 59"/>
          <p:cNvSpPr txBox="1">
            <a:spLocks noChangeArrowheads="1"/>
          </p:cNvSpPr>
          <p:nvPr/>
        </p:nvSpPr>
        <p:spPr bwMode="auto">
          <a:xfrm>
            <a:off x="152400" y="2209800"/>
            <a:ext cx="1676400" cy="25908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sz="1600"/>
              <a:t>Es geht um </a:t>
            </a:r>
          </a:p>
          <a:p>
            <a:pPr eaLnBrk="1" hangingPunct="1"/>
            <a:r>
              <a:rPr lang="de-DE" sz="1600"/>
              <a:t>von Dritten erworbene bzw. von außen (zeitlich </a:t>
            </a:r>
            <a:r>
              <a:rPr lang="de-DE" sz="1600" smtClean="0"/>
              <a:t>befristet</a:t>
            </a:r>
            <a:r>
              <a:rPr lang="de-DE" sz="1600"/>
              <a:t>) zuge-führte Vermögens-gegenstände</a:t>
            </a:r>
          </a:p>
        </p:txBody>
      </p:sp>
      <p:sp>
        <p:nvSpPr>
          <p:cNvPr id="3093" name="Text Box 60"/>
          <p:cNvSpPr txBox="1">
            <a:spLocks noChangeArrowheads="1"/>
          </p:cNvSpPr>
          <p:nvPr/>
        </p:nvSpPr>
        <p:spPr bwMode="auto">
          <a:xfrm>
            <a:off x="152400" y="1447800"/>
            <a:ext cx="1905000" cy="527050"/>
          </a:xfrm>
          <a:prstGeom prst="rect">
            <a:avLst/>
          </a:prstGeom>
          <a:solidFill>
            <a:srgbClr val="D7EBFF"/>
          </a:solidFill>
          <a:ln w="9525">
            <a:solidFill>
              <a:schemeClr val="tx1"/>
            </a:solidFill>
            <a:miter lim="800000"/>
            <a:headEnd/>
            <a:tailEnd/>
          </a:ln>
        </p:spPr>
        <p:txBody>
          <a:bodyPr anchor="ctr">
            <a:spAutoFit/>
          </a:bodyPr>
          <a:lstStyle/>
          <a:p>
            <a:pPr algn="ctr" eaLnBrk="1" hangingPunct="1"/>
            <a:r>
              <a:rPr lang="de-DE"/>
              <a:t>wirtschaftliches Eigentum</a:t>
            </a:r>
            <a:endParaRPr lang="de-DE" sz="1600"/>
          </a:p>
        </p:txBody>
      </p:sp>
      <p:sp>
        <p:nvSpPr>
          <p:cNvPr id="3094" name="Text Box 4"/>
          <p:cNvSpPr txBox="1">
            <a:spLocks noChangeArrowheads="1"/>
          </p:cNvSpPr>
          <p:nvPr/>
        </p:nvSpPr>
        <p:spPr bwMode="auto">
          <a:xfrm>
            <a:off x="5257800" y="2133600"/>
            <a:ext cx="2133600" cy="381000"/>
          </a:xfrm>
          <a:prstGeom prst="rect">
            <a:avLst/>
          </a:prstGeom>
          <a:solidFill>
            <a:srgbClr val="CCFFFF"/>
          </a:solidFill>
          <a:ln w="9525">
            <a:solidFill>
              <a:srgbClr val="000000"/>
            </a:solidFill>
            <a:miter lim="800000"/>
            <a:headEnd/>
            <a:tailEnd/>
          </a:ln>
        </p:spPr>
        <p:txBody>
          <a:bodyPr anchor="ctr"/>
          <a:lstStyle/>
          <a:p>
            <a:pPr algn="r">
              <a:spcBef>
                <a:spcPct val="0"/>
              </a:spcBef>
            </a:pPr>
            <a:r>
              <a:rPr lang="de-DE" sz="1600"/>
              <a:t>Mittelherkunft</a:t>
            </a:r>
          </a:p>
        </p:txBody>
      </p:sp>
      <p:sp>
        <p:nvSpPr>
          <p:cNvPr id="3095" name="Line 61"/>
          <p:cNvSpPr>
            <a:spLocks noChangeShapeType="1"/>
          </p:cNvSpPr>
          <p:nvPr/>
        </p:nvSpPr>
        <p:spPr bwMode="auto">
          <a:xfrm>
            <a:off x="1066800" y="4800600"/>
            <a:ext cx="0" cy="1676400"/>
          </a:xfrm>
          <a:prstGeom prst="line">
            <a:avLst/>
          </a:prstGeom>
          <a:noFill/>
          <a:ln w="38100">
            <a:solidFill>
              <a:srgbClr val="FF0000"/>
            </a:solidFill>
            <a:round/>
            <a:headEnd type="triangle" w="med" len="med"/>
            <a:tailEnd/>
          </a:ln>
        </p:spPr>
        <p:txBody>
          <a:bodyPr>
            <a:spAutoFit/>
          </a:bodyPr>
          <a:lstStyle/>
          <a:p>
            <a:endParaRPr lang="de-DE"/>
          </a:p>
        </p:txBody>
      </p:sp>
      <p:sp>
        <p:nvSpPr>
          <p:cNvPr id="3096" name="Line 61"/>
          <p:cNvSpPr>
            <a:spLocks noChangeShapeType="1"/>
          </p:cNvSpPr>
          <p:nvPr/>
        </p:nvSpPr>
        <p:spPr bwMode="auto">
          <a:xfrm>
            <a:off x="1447800" y="3276600"/>
            <a:ext cx="914400" cy="0"/>
          </a:xfrm>
          <a:prstGeom prst="line">
            <a:avLst/>
          </a:prstGeom>
          <a:noFill/>
          <a:ln w="38100">
            <a:solidFill>
              <a:srgbClr val="FF0000"/>
            </a:solidFill>
            <a:round/>
            <a:headEnd/>
            <a:tailEnd type="triangle" w="med" len="med"/>
          </a:ln>
        </p:spPr>
        <p:txBody>
          <a:bodyPr>
            <a:spAutoFit/>
          </a:bodyPr>
          <a:lstStyle/>
          <a:p>
            <a:endParaRPr lang="de-DE"/>
          </a:p>
        </p:txBody>
      </p:sp>
      <p:sp>
        <p:nvSpPr>
          <p:cNvPr id="3097" name="Line 28"/>
          <p:cNvSpPr>
            <a:spLocks noChangeShapeType="1"/>
          </p:cNvSpPr>
          <p:nvPr/>
        </p:nvSpPr>
        <p:spPr bwMode="auto">
          <a:xfrm>
            <a:off x="3200400" y="5089525"/>
            <a:ext cx="228600" cy="0"/>
          </a:xfrm>
          <a:prstGeom prst="line">
            <a:avLst/>
          </a:prstGeom>
          <a:noFill/>
          <a:ln w="19050">
            <a:solidFill>
              <a:schemeClr val="tx1"/>
            </a:solidFill>
            <a:round/>
            <a:headEnd/>
            <a:tailEnd/>
          </a:ln>
        </p:spPr>
        <p:txBody>
          <a:bodyPr>
            <a:spAutoFit/>
          </a:bodyPr>
          <a:lstStyle/>
          <a:p>
            <a:endParaRPr lang="de-DE"/>
          </a:p>
        </p:txBody>
      </p:sp>
      <p:sp>
        <p:nvSpPr>
          <p:cNvPr id="3098" name="Line 29"/>
          <p:cNvSpPr>
            <a:spLocks noChangeShapeType="1"/>
          </p:cNvSpPr>
          <p:nvPr/>
        </p:nvSpPr>
        <p:spPr bwMode="auto">
          <a:xfrm>
            <a:off x="3276600" y="5165725"/>
            <a:ext cx="228600" cy="0"/>
          </a:xfrm>
          <a:prstGeom prst="line">
            <a:avLst/>
          </a:prstGeom>
          <a:noFill/>
          <a:ln w="19050">
            <a:solidFill>
              <a:schemeClr val="tx1"/>
            </a:solidFill>
            <a:round/>
            <a:headEnd/>
            <a:tailEnd/>
          </a:ln>
        </p:spPr>
        <p:txBody>
          <a:bodyPr>
            <a:spAutoFit/>
          </a:bodyPr>
          <a:lstStyle/>
          <a:p>
            <a:endParaRPr lang="de-DE"/>
          </a:p>
        </p:txBody>
      </p:sp>
      <p:sp>
        <p:nvSpPr>
          <p:cNvPr id="3099" name="Line 30"/>
          <p:cNvSpPr>
            <a:spLocks noChangeShapeType="1"/>
          </p:cNvSpPr>
          <p:nvPr/>
        </p:nvSpPr>
        <p:spPr bwMode="auto">
          <a:xfrm>
            <a:off x="3200400" y="5241925"/>
            <a:ext cx="228600" cy="0"/>
          </a:xfrm>
          <a:prstGeom prst="line">
            <a:avLst/>
          </a:prstGeom>
          <a:noFill/>
          <a:ln w="19050">
            <a:solidFill>
              <a:schemeClr val="tx1"/>
            </a:solidFill>
            <a:round/>
            <a:headEnd/>
            <a:tailEnd/>
          </a:ln>
        </p:spPr>
        <p:txBody>
          <a:bodyPr>
            <a:spAutoFit/>
          </a:bodyPr>
          <a:lstStyle/>
          <a:p>
            <a:endParaRPr lang="de-DE"/>
          </a:p>
        </p:txBody>
      </p:sp>
      <p:sp>
        <p:nvSpPr>
          <p:cNvPr id="3100" name="Line 61"/>
          <p:cNvSpPr>
            <a:spLocks noChangeShapeType="1"/>
          </p:cNvSpPr>
          <p:nvPr/>
        </p:nvSpPr>
        <p:spPr bwMode="auto">
          <a:xfrm>
            <a:off x="1524000" y="4495800"/>
            <a:ext cx="838200" cy="0"/>
          </a:xfrm>
          <a:prstGeom prst="line">
            <a:avLst/>
          </a:prstGeom>
          <a:noFill/>
          <a:ln w="38100">
            <a:solidFill>
              <a:srgbClr val="FF0000"/>
            </a:solidFill>
            <a:round/>
            <a:headEnd/>
            <a:tailEnd type="triangle" w="med" len="med"/>
          </a:ln>
        </p:spPr>
        <p:txBody>
          <a:bodyPr>
            <a:spAutoFit/>
          </a:bodyPr>
          <a:lstStyle/>
          <a:p>
            <a:endParaRPr lang="de-DE"/>
          </a:p>
        </p:txBody>
      </p:sp>
      <p:sp>
        <p:nvSpPr>
          <p:cNvPr id="3101" name="Line 61"/>
          <p:cNvSpPr>
            <a:spLocks noChangeShapeType="1"/>
          </p:cNvSpPr>
          <p:nvPr/>
        </p:nvSpPr>
        <p:spPr bwMode="auto">
          <a:xfrm flipH="1">
            <a:off x="1066800" y="6477000"/>
            <a:ext cx="6477000" cy="0"/>
          </a:xfrm>
          <a:prstGeom prst="line">
            <a:avLst/>
          </a:prstGeom>
          <a:noFill/>
          <a:ln w="38100">
            <a:solidFill>
              <a:srgbClr val="FF0000"/>
            </a:solidFill>
            <a:round/>
            <a:headEnd type="triangle" w="med" len="med"/>
            <a:tailEnd/>
          </a:ln>
        </p:spPr>
        <p:txBody>
          <a:bodyPr>
            <a:spAutoFit/>
          </a:bodyPr>
          <a:lstStyle/>
          <a:p>
            <a:endParaRPr lang="de-DE"/>
          </a:p>
        </p:txBody>
      </p:sp>
      <p:sp>
        <p:nvSpPr>
          <p:cNvPr id="3102" name="Line 61"/>
          <p:cNvSpPr>
            <a:spLocks noChangeShapeType="1"/>
          </p:cNvSpPr>
          <p:nvPr/>
        </p:nvSpPr>
        <p:spPr bwMode="auto">
          <a:xfrm>
            <a:off x="8305800" y="3810000"/>
            <a:ext cx="0" cy="2667000"/>
          </a:xfrm>
          <a:prstGeom prst="line">
            <a:avLst/>
          </a:prstGeom>
          <a:noFill/>
          <a:ln w="38100">
            <a:solidFill>
              <a:srgbClr val="FF0000"/>
            </a:solidFill>
            <a:round/>
            <a:headEnd type="triangle" w="med" len="med"/>
            <a:tailEnd/>
          </a:ln>
        </p:spPr>
        <p:txBody>
          <a:bodyPr>
            <a:spAutoFit/>
          </a:bodyPr>
          <a:lstStyle/>
          <a:p>
            <a:endParaRPr lang="de-DE"/>
          </a:p>
        </p:txBody>
      </p:sp>
      <p:sp>
        <p:nvSpPr>
          <p:cNvPr id="177192" name="Line 40"/>
          <p:cNvSpPr>
            <a:spLocks noChangeShapeType="1"/>
          </p:cNvSpPr>
          <p:nvPr/>
        </p:nvSpPr>
        <p:spPr bwMode="auto">
          <a:xfrm>
            <a:off x="2438400" y="1524000"/>
            <a:ext cx="1371600" cy="0"/>
          </a:xfrm>
          <a:prstGeom prst="line">
            <a:avLst/>
          </a:prstGeom>
          <a:noFill/>
          <a:ln w="76200">
            <a:solidFill>
              <a:srgbClr val="008000"/>
            </a:solidFill>
            <a:round/>
            <a:headEnd/>
            <a:tailEnd type="triangle" w="med" len="med"/>
          </a:ln>
        </p:spPr>
        <p:txBody>
          <a:bodyPr/>
          <a:lstStyle/>
          <a:p>
            <a:endParaRPr lang="de-DE"/>
          </a:p>
        </p:txBody>
      </p:sp>
      <p:graphicFrame>
        <p:nvGraphicFramePr>
          <p:cNvPr id="3078" name="Object 41"/>
          <p:cNvGraphicFramePr>
            <a:graphicFrameLocks noChangeAspect="1"/>
          </p:cNvGraphicFramePr>
          <p:nvPr/>
        </p:nvGraphicFramePr>
        <p:xfrm>
          <a:off x="3810000" y="838200"/>
          <a:ext cx="2057400" cy="1181100"/>
        </p:xfrm>
        <a:graphic>
          <a:graphicData uri="http://schemas.openxmlformats.org/presentationml/2006/ole">
            <p:oleObj spid="_x0000_s3078" name="Paint Shop Pro Image" r:id="rId8" imgW="5209756" imgH="3570732" progId="">
              <p:embed/>
            </p:oleObj>
          </a:graphicData>
        </a:graphic>
      </p:graphicFrame>
      <p:sp>
        <p:nvSpPr>
          <p:cNvPr id="177194" name="Text Box 42"/>
          <p:cNvSpPr txBox="1">
            <a:spLocks noChangeArrowheads="1"/>
          </p:cNvSpPr>
          <p:nvPr/>
        </p:nvSpPr>
        <p:spPr bwMode="auto">
          <a:xfrm>
            <a:off x="3810000" y="838200"/>
            <a:ext cx="1143000" cy="457200"/>
          </a:xfrm>
          <a:prstGeom prst="rect">
            <a:avLst/>
          </a:prstGeom>
          <a:noFill/>
          <a:ln w="9525">
            <a:noFill/>
            <a:miter lim="800000"/>
            <a:headEnd/>
            <a:tailEnd/>
          </a:ln>
        </p:spPr>
        <p:txBody>
          <a:bodyPr>
            <a:spAutoFit/>
          </a:bodyPr>
          <a:lstStyle/>
          <a:p>
            <a:pPr eaLnBrk="1" hangingPunct="1"/>
            <a:r>
              <a:rPr lang="de-DE" sz="1200"/>
              <a:t>Unter-nehmen</a:t>
            </a:r>
            <a:endParaRPr lang="de-DE" sz="1600"/>
          </a:p>
        </p:txBody>
      </p:sp>
      <p:sp>
        <p:nvSpPr>
          <p:cNvPr id="3105" name="Line 43"/>
          <p:cNvSpPr>
            <a:spLocks noChangeShapeType="1"/>
          </p:cNvSpPr>
          <p:nvPr/>
        </p:nvSpPr>
        <p:spPr bwMode="auto">
          <a:xfrm>
            <a:off x="4800600" y="381000"/>
            <a:ext cx="0" cy="457200"/>
          </a:xfrm>
          <a:prstGeom prst="line">
            <a:avLst/>
          </a:prstGeom>
          <a:noFill/>
          <a:ln w="38100">
            <a:solidFill>
              <a:srgbClr val="FF0000"/>
            </a:solidFill>
            <a:round/>
            <a:headEnd/>
            <a:tailEnd type="triangle" w="med" len="med"/>
          </a:ln>
        </p:spPr>
        <p:txBody>
          <a:bodyPr anchor="ctr">
            <a:spAutoFit/>
          </a:bodyPr>
          <a:lstStyle/>
          <a:p>
            <a:endParaRPr lang="de-DE"/>
          </a:p>
        </p:txBody>
      </p:sp>
      <p:sp>
        <p:nvSpPr>
          <p:cNvPr id="177196" name="Text Box 44"/>
          <p:cNvSpPr txBox="1">
            <a:spLocks noChangeArrowheads="1"/>
          </p:cNvSpPr>
          <p:nvPr/>
        </p:nvSpPr>
        <p:spPr bwMode="auto">
          <a:xfrm>
            <a:off x="3810000" y="152400"/>
            <a:ext cx="1981200" cy="314325"/>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r>
              <a:rPr lang="de-DE"/>
              <a:t>Unternehmenszweck</a:t>
            </a:r>
          </a:p>
        </p:txBody>
      </p:sp>
      <p:sp>
        <p:nvSpPr>
          <p:cNvPr id="177197" name="Text Box 10"/>
          <p:cNvSpPr txBox="1">
            <a:spLocks noChangeArrowheads="1"/>
          </p:cNvSpPr>
          <p:nvPr/>
        </p:nvSpPr>
        <p:spPr bwMode="auto">
          <a:xfrm>
            <a:off x="4876800" y="4114800"/>
            <a:ext cx="2590800" cy="1600200"/>
          </a:xfrm>
          <a:prstGeom prst="rect">
            <a:avLst/>
          </a:prstGeom>
          <a:solidFill>
            <a:srgbClr val="CCFFFF"/>
          </a:solidFill>
          <a:ln w="9525">
            <a:solidFill>
              <a:srgbClr val="000000"/>
            </a:solidFill>
            <a:miter lim="800000"/>
            <a:headEnd/>
            <a:tailEnd/>
          </a:ln>
          <a:effectLst>
            <a:outerShdw dist="35921" dir="2700000" algn="ctr" rotWithShape="0">
              <a:srgbClr val="808080"/>
            </a:outerShdw>
          </a:effectLst>
        </p:spPr>
        <p:txBody>
          <a:bodyPr/>
          <a:lstStyle/>
          <a:p>
            <a:pPr algn="ctr">
              <a:spcBef>
                <a:spcPct val="0"/>
              </a:spcBef>
              <a:defRPr/>
            </a:pPr>
            <a:endParaRPr lang="de-DE" sz="2000"/>
          </a:p>
        </p:txBody>
      </p:sp>
      <p:sp>
        <p:nvSpPr>
          <p:cNvPr id="3108" name="Text Box 46"/>
          <p:cNvSpPr txBox="1">
            <a:spLocks noChangeArrowheads="1"/>
          </p:cNvSpPr>
          <p:nvPr/>
        </p:nvSpPr>
        <p:spPr bwMode="auto">
          <a:xfrm>
            <a:off x="4953000" y="4114800"/>
            <a:ext cx="1752600" cy="336550"/>
          </a:xfrm>
          <a:prstGeom prst="rect">
            <a:avLst/>
          </a:prstGeom>
          <a:noFill/>
          <a:ln w="9525">
            <a:noFill/>
            <a:miter lim="800000"/>
            <a:headEnd/>
            <a:tailEnd/>
          </a:ln>
        </p:spPr>
        <p:txBody>
          <a:bodyPr>
            <a:spAutoFit/>
          </a:bodyPr>
          <a:lstStyle/>
          <a:p>
            <a:pPr eaLnBrk="1" hangingPunct="1"/>
            <a:r>
              <a:rPr lang="de-DE" sz="1600"/>
              <a:t>Rückstellungen</a:t>
            </a:r>
            <a:endParaRPr lang="de-DE"/>
          </a:p>
        </p:txBody>
      </p:sp>
      <p:sp>
        <p:nvSpPr>
          <p:cNvPr id="3109" name="Text Box 47"/>
          <p:cNvSpPr txBox="1">
            <a:spLocks noChangeArrowheads="1"/>
          </p:cNvSpPr>
          <p:nvPr/>
        </p:nvSpPr>
        <p:spPr bwMode="auto">
          <a:xfrm>
            <a:off x="4953000" y="4876800"/>
            <a:ext cx="2209800" cy="336550"/>
          </a:xfrm>
          <a:prstGeom prst="rect">
            <a:avLst/>
          </a:prstGeom>
          <a:noFill/>
          <a:ln w="9525">
            <a:noFill/>
            <a:miter lim="800000"/>
            <a:headEnd/>
            <a:tailEnd/>
          </a:ln>
        </p:spPr>
        <p:txBody>
          <a:bodyPr>
            <a:spAutoFit/>
          </a:bodyPr>
          <a:lstStyle/>
          <a:p>
            <a:pPr eaLnBrk="1" hangingPunct="1"/>
            <a:r>
              <a:rPr lang="de-DE" sz="1600"/>
              <a:t>Verbindlichkeiten</a:t>
            </a:r>
            <a:endParaRPr lang="de-DE"/>
          </a:p>
        </p:txBody>
      </p:sp>
      <p:sp>
        <p:nvSpPr>
          <p:cNvPr id="3110" name="Text Box 48"/>
          <p:cNvSpPr txBox="1">
            <a:spLocks noChangeArrowheads="1"/>
          </p:cNvSpPr>
          <p:nvPr/>
        </p:nvSpPr>
        <p:spPr bwMode="auto">
          <a:xfrm>
            <a:off x="4953000" y="4419600"/>
            <a:ext cx="2209800" cy="428625"/>
          </a:xfrm>
          <a:prstGeom prst="rect">
            <a:avLst/>
          </a:prstGeom>
          <a:noFill/>
          <a:ln w="9525">
            <a:noFill/>
            <a:miter lim="800000"/>
            <a:headEnd/>
            <a:tailEnd/>
          </a:ln>
        </p:spPr>
        <p:txBody>
          <a:bodyPr>
            <a:spAutoFit/>
          </a:bodyPr>
          <a:lstStyle/>
          <a:p>
            <a:pPr eaLnBrk="1" hangingPunct="1"/>
            <a:r>
              <a:rPr lang="de-DE" sz="1100"/>
              <a:t>(der Höhe bzw. Fälligkeit nach ungewisse Schulden)</a:t>
            </a:r>
            <a:endParaRPr lang="de-DE"/>
          </a:p>
        </p:txBody>
      </p:sp>
      <p:sp>
        <p:nvSpPr>
          <p:cNvPr id="3111" name="Text Box 49"/>
          <p:cNvSpPr txBox="1">
            <a:spLocks noChangeArrowheads="1"/>
          </p:cNvSpPr>
          <p:nvPr/>
        </p:nvSpPr>
        <p:spPr bwMode="auto">
          <a:xfrm>
            <a:off x="4953000" y="5181600"/>
            <a:ext cx="2209800" cy="428625"/>
          </a:xfrm>
          <a:prstGeom prst="rect">
            <a:avLst/>
          </a:prstGeom>
          <a:noFill/>
          <a:ln w="9525">
            <a:noFill/>
            <a:miter lim="800000"/>
            <a:headEnd/>
            <a:tailEnd/>
          </a:ln>
        </p:spPr>
        <p:txBody>
          <a:bodyPr>
            <a:spAutoFit/>
          </a:bodyPr>
          <a:lstStyle/>
          <a:p>
            <a:pPr eaLnBrk="1" hangingPunct="1"/>
            <a:r>
              <a:rPr lang="de-DE" sz="1100"/>
              <a:t>(der Höhe und Fälligkeit nach festehende Schulden)</a:t>
            </a:r>
            <a:endParaRPr lang="de-DE"/>
          </a:p>
        </p:txBody>
      </p:sp>
      <p:sp>
        <p:nvSpPr>
          <p:cNvPr id="3112" name="Line 61"/>
          <p:cNvSpPr>
            <a:spLocks noChangeShapeType="1"/>
          </p:cNvSpPr>
          <p:nvPr/>
        </p:nvSpPr>
        <p:spPr bwMode="auto">
          <a:xfrm flipH="1">
            <a:off x="7010400" y="4343400"/>
            <a:ext cx="1295400" cy="0"/>
          </a:xfrm>
          <a:prstGeom prst="line">
            <a:avLst/>
          </a:prstGeom>
          <a:noFill/>
          <a:ln w="38100">
            <a:solidFill>
              <a:srgbClr val="FF0000"/>
            </a:solidFill>
            <a:round/>
            <a:headEnd/>
            <a:tailEnd type="triangle" w="med" len="med"/>
          </a:ln>
        </p:spPr>
        <p:txBody>
          <a:bodyPr>
            <a:spAutoFit/>
          </a:bodyPr>
          <a:lstStyle/>
          <a:p>
            <a:endParaRPr lang="de-DE"/>
          </a:p>
        </p:txBody>
      </p:sp>
      <p:sp>
        <p:nvSpPr>
          <p:cNvPr id="3113" name="Line 61"/>
          <p:cNvSpPr>
            <a:spLocks noChangeShapeType="1"/>
          </p:cNvSpPr>
          <p:nvPr/>
        </p:nvSpPr>
        <p:spPr bwMode="auto">
          <a:xfrm flipH="1">
            <a:off x="7010400" y="5029200"/>
            <a:ext cx="1295400" cy="0"/>
          </a:xfrm>
          <a:prstGeom prst="line">
            <a:avLst/>
          </a:prstGeom>
          <a:noFill/>
          <a:ln w="38100">
            <a:solidFill>
              <a:srgbClr val="FF0000"/>
            </a:solidFill>
            <a:round/>
            <a:headEnd/>
            <a:tailEnd type="triangle" w="med" len="med"/>
          </a:ln>
        </p:spPr>
        <p:txBody>
          <a:bodyPr>
            <a:spAutoFit/>
          </a:bodyPr>
          <a:lstStyle/>
          <a:p>
            <a:endParaRPr lang="de-DE"/>
          </a:p>
        </p:txBody>
      </p:sp>
      <p:sp>
        <p:nvSpPr>
          <p:cNvPr id="177204" name="Line 52"/>
          <p:cNvSpPr>
            <a:spLocks noChangeShapeType="1"/>
          </p:cNvSpPr>
          <p:nvPr/>
        </p:nvSpPr>
        <p:spPr bwMode="auto">
          <a:xfrm>
            <a:off x="5867400" y="1447800"/>
            <a:ext cx="1371600" cy="0"/>
          </a:xfrm>
          <a:prstGeom prst="line">
            <a:avLst/>
          </a:prstGeom>
          <a:noFill/>
          <a:ln w="76200">
            <a:solidFill>
              <a:srgbClr val="008000"/>
            </a:solidFill>
            <a:round/>
            <a:headEnd/>
            <a:tailEnd type="triangle" w="med" len="med"/>
          </a:ln>
        </p:spPr>
        <p:txBody>
          <a:bodyPr/>
          <a:lstStyle/>
          <a:p>
            <a:endParaRPr lang="de-DE"/>
          </a:p>
        </p:txBody>
      </p:sp>
      <p:sp>
        <p:nvSpPr>
          <p:cNvPr id="3115" name="Rectangle 53"/>
          <p:cNvSpPr>
            <a:spLocks noChangeArrowheads="1"/>
          </p:cNvSpPr>
          <p:nvPr/>
        </p:nvSpPr>
        <p:spPr bwMode="auto">
          <a:xfrm>
            <a:off x="4876800" y="2667000"/>
            <a:ext cx="1219200" cy="1371600"/>
          </a:xfrm>
          <a:prstGeom prst="rect">
            <a:avLst/>
          </a:prstGeom>
          <a:solidFill>
            <a:srgbClr val="E0E0E0"/>
          </a:solidFill>
          <a:ln w="19050">
            <a:solidFill>
              <a:schemeClr val="tx1"/>
            </a:solidFill>
            <a:miter lim="800000"/>
            <a:headEnd/>
            <a:tailEnd/>
          </a:ln>
        </p:spPr>
        <p:txBody>
          <a:bodyPr anchor="ctr">
            <a:spAutoFit/>
          </a:bodyPr>
          <a:lstStyle/>
          <a:p>
            <a:pPr eaLnBrk="1" hangingPunct="1"/>
            <a:endParaRPr lang="de-DE"/>
          </a:p>
        </p:txBody>
      </p:sp>
      <p:sp>
        <p:nvSpPr>
          <p:cNvPr id="3116" name="Text Box 9"/>
          <p:cNvSpPr txBox="1">
            <a:spLocks noChangeArrowheads="1"/>
          </p:cNvSpPr>
          <p:nvPr/>
        </p:nvSpPr>
        <p:spPr bwMode="auto">
          <a:xfrm>
            <a:off x="4876800" y="5943600"/>
            <a:ext cx="2590800" cy="360363"/>
          </a:xfrm>
          <a:prstGeom prst="rect">
            <a:avLst/>
          </a:prstGeom>
          <a:solidFill>
            <a:srgbClr val="E0E0E0"/>
          </a:solidFill>
          <a:ln w="9525">
            <a:solidFill>
              <a:schemeClr val="tx1"/>
            </a:solidFill>
            <a:miter lim="800000"/>
            <a:headEnd/>
            <a:tailEnd/>
          </a:ln>
        </p:spPr>
        <p:txBody>
          <a:bodyPr/>
          <a:lstStyle/>
          <a:p>
            <a:pPr algn="ctr" eaLnBrk="1" hangingPunct="1"/>
            <a:endParaRPr lang="de-DE" sz="2400"/>
          </a:p>
        </p:txBody>
      </p:sp>
      <p:sp>
        <p:nvSpPr>
          <p:cNvPr id="3117" name="Text Box 60"/>
          <p:cNvSpPr txBox="1">
            <a:spLocks noChangeArrowheads="1"/>
          </p:cNvSpPr>
          <p:nvPr/>
        </p:nvSpPr>
        <p:spPr bwMode="auto">
          <a:xfrm>
            <a:off x="6172200" y="2819400"/>
            <a:ext cx="2743200" cy="952500"/>
          </a:xfrm>
          <a:prstGeom prst="rect">
            <a:avLst/>
          </a:prstGeom>
          <a:solidFill>
            <a:srgbClr val="FFE3F1"/>
          </a:solidFill>
          <a:ln w="9525">
            <a:solidFill>
              <a:schemeClr val="tx1"/>
            </a:solidFill>
            <a:miter lim="800000"/>
            <a:headEnd/>
            <a:tailEnd/>
          </a:ln>
        </p:spPr>
        <p:txBody>
          <a:bodyPr anchor="ctr">
            <a:spAutoFit/>
          </a:bodyPr>
          <a:lstStyle/>
          <a:p>
            <a:pPr algn="ctr" eaLnBrk="1" hangingPunct="1"/>
            <a:r>
              <a:rPr lang="de-DE"/>
              <a:t>SCHULDEN = wirtschaftliche Belastung des Vermögens bzw. wirtschaftliche Leistungsverpflichtungen</a:t>
            </a:r>
            <a:endParaRPr lang="de-DE" sz="1600"/>
          </a:p>
        </p:txBody>
      </p:sp>
      <p:sp>
        <p:nvSpPr>
          <p:cNvPr id="3118" name="Text Box 60"/>
          <p:cNvSpPr txBox="1">
            <a:spLocks noChangeArrowheads="1"/>
          </p:cNvSpPr>
          <p:nvPr/>
        </p:nvSpPr>
        <p:spPr bwMode="auto">
          <a:xfrm>
            <a:off x="7543800" y="6248400"/>
            <a:ext cx="1447800" cy="439738"/>
          </a:xfrm>
          <a:prstGeom prst="rect">
            <a:avLst/>
          </a:prstGeom>
          <a:solidFill>
            <a:srgbClr val="CCFFFF"/>
          </a:solidFill>
          <a:ln w="9525">
            <a:solidFill>
              <a:schemeClr val="tx1"/>
            </a:solidFill>
            <a:miter lim="800000"/>
            <a:headEnd/>
            <a:tailEnd/>
          </a:ln>
        </p:spPr>
        <p:txBody>
          <a:bodyPr anchor="ctr"/>
          <a:lstStyle/>
          <a:p>
            <a:pPr algn="ctr" eaLnBrk="1" hangingPunct="1"/>
            <a:r>
              <a:rPr lang="de-DE"/>
              <a:t>abstrakter Gegenwert</a:t>
            </a:r>
            <a:endParaRPr lang="de-DE" sz="1600"/>
          </a:p>
        </p:txBody>
      </p:sp>
      <p:sp>
        <p:nvSpPr>
          <p:cNvPr id="3120" name="Textfeld 30"/>
          <p:cNvSpPr txBox="1">
            <a:spLocks noChangeArrowheads="1"/>
          </p:cNvSpPr>
          <p:nvPr/>
        </p:nvSpPr>
        <p:spPr bwMode="auto">
          <a:xfrm>
            <a:off x="0" y="115888"/>
            <a:ext cx="1447800" cy="304800"/>
          </a:xfrm>
          <a:prstGeom prst="rect">
            <a:avLst/>
          </a:prstGeom>
          <a:noFill/>
          <a:ln w="9525">
            <a:noFill/>
            <a:miter lim="800000"/>
            <a:headEnd/>
            <a:tailEnd/>
          </a:ln>
        </p:spPr>
        <p:txBody>
          <a:bodyPr>
            <a:spAutoFit/>
          </a:bodyPr>
          <a:lstStyle/>
          <a:p>
            <a:pPr eaLnBrk="1" hangingPunct="1"/>
            <a:r>
              <a:rPr lang="de-DE"/>
              <a:t>Schulden</a:t>
            </a:r>
          </a:p>
        </p:txBody>
      </p:sp>
      <p:sp>
        <p:nvSpPr>
          <p:cNvPr id="3121" name="Rectangle 11"/>
          <p:cNvSpPr>
            <a:spLocks noChangeArrowheads="1"/>
          </p:cNvSpPr>
          <p:nvPr/>
        </p:nvSpPr>
        <p:spPr bwMode="auto">
          <a:xfrm>
            <a:off x="8610600" y="5516563"/>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7174"/>
                                        </p:tgtEl>
                                        <p:attrNameLst>
                                          <p:attrName>style.visibility</p:attrName>
                                        </p:attrNameLst>
                                      </p:cBhvr>
                                      <p:to>
                                        <p:strVal val="visible"/>
                                      </p:to>
                                    </p:set>
                                    <p:animEffect transition="in" filter="wipe(up)">
                                      <p:cBhvr>
                                        <p:cTn id="7" dur="500"/>
                                        <p:tgtEl>
                                          <p:spTgt spid="1771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96"/>
                                        </p:tgtEl>
                                        <p:attrNameLst>
                                          <p:attrName>style.visibility</p:attrName>
                                        </p:attrNameLst>
                                      </p:cBhvr>
                                      <p:to>
                                        <p:strVal val="visible"/>
                                      </p:to>
                                    </p:set>
                                    <p:animEffect transition="in" filter="wipe(left)">
                                      <p:cBhvr>
                                        <p:cTn id="12" dur="500"/>
                                        <p:tgtEl>
                                          <p:spTgt spid="3096"/>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100"/>
                                        </p:tgtEl>
                                        <p:attrNameLst>
                                          <p:attrName>style.visibility</p:attrName>
                                        </p:attrNameLst>
                                      </p:cBhvr>
                                      <p:to>
                                        <p:strVal val="visible"/>
                                      </p:to>
                                    </p:set>
                                    <p:animEffect transition="in" filter="wipe(left)">
                                      <p:cBhvr>
                                        <p:cTn id="16" dur="500"/>
                                        <p:tgtEl>
                                          <p:spTgt spid="310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090"/>
                                        </p:tgtEl>
                                        <p:attrNameLst>
                                          <p:attrName>style.visibility</p:attrName>
                                        </p:attrNameLst>
                                      </p:cBhvr>
                                      <p:to>
                                        <p:strVal val="visible"/>
                                      </p:to>
                                    </p:set>
                                    <p:animEffect transition="in" filter="wipe(down)">
                                      <p:cBhvr>
                                        <p:cTn id="21" dur="500"/>
                                        <p:tgtEl>
                                          <p:spTgt spid="3090"/>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3089"/>
                                        </p:tgtEl>
                                        <p:attrNameLst>
                                          <p:attrName>style.visibility</p:attrName>
                                        </p:attrNameLst>
                                      </p:cBhvr>
                                      <p:to>
                                        <p:strVal val="visible"/>
                                      </p:to>
                                    </p:set>
                                    <p:animEffect transition="in" filter="wipe(left)">
                                      <p:cBhvr>
                                        <p:cTn id="25" dur="500"/>
                                        <p:tgtEl>
                                          <p:spTgt spid="3089"/>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3093"/>
                                        </p:tgtEl>
                                        <p:attrNameLst>
                                          <p:attrName>style.visibility</p:attrName>
                                        </p:attrNameLst>
                                      </p:cBhvr>
                                      <p:to>
                                        <p:strVal val="visible"/>
                                      </p:to>
                                    </p:set>
                                    <p:animEffect transition="in" filter="wipe(left)">
                                      <p:cBhvr>
                                        <p:cTn id="29" dur="500"/>
                                        <p:tgtEl>
                                          <p:spTgt spid="309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095"/>
                                        </p:tgtEl>
                                        <p:attrNameLst>
                                          <p:attrName>style.visibility</p:attrName>
                                        </p:attrNameLst>
                                      </p:cBhvr>
                                      <p:to>
                                        <p:strVal val="visible"/>
                                      </p:to>
                                    </p:set>
                                    <p:animEffect transition="in" filter="wipe(down)">
                                      <p:cBhvr>
                                        <p:cTn id="34" dur="500"/>
                                        <p:tgtEl>
                                          <p:spTgt spid="3095"/>
                                        </p:tgtEl>
                                      </p:cBhvr>
                                    </p:animEffec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3101"/>
                                        </p:tgtEl>
                                        <p:attrNameLst>
                                          <p:attrName>style.visibility</p:attrName>
                                        </p:attrNameLst>
                                      </p:cBhvr>
                                      <p:to>
                                        <p:strVal val="visible"/>
                                      </p:to>
                                    </p:set>
                                    <p:animEffect transition="in" filter="wipe(left)">
                                      <p:cBhvr>
                                        <p:cTn id="38" dur="500"/>
                                        <p:tgtEl>
                                          <p:spTgt spid="3101"/>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3118"/>
                                        </p:tgtEl>
                                        <p:attrNameLst>
                                          <p:attrName>style.visibility</p:attrName>
                                        </p:attrNameLst>
                                      </p:cBhvr>
                                      <p:to>
                                        <p:strVal val="visible"/>
                                      </p:to>
                                    </p:set>
                                    <p:animEffect transition="in" filter="wipe(left)">
                                      <p:cBhvr>
                                        <p:cTn id="42" dur="500"/>
                                        <p:tgtEl>
                                          <p:spTgt spid="3118"/>
                                        </p:tgtEl>
                                      </p:cBhvr>
                                    </p:animEffect>
                                  </p:childTnLst>
                                </p:cTn>
                              </p:par>
                            </p:childTnLst>
                          </p:cTn>
                        </p:par>
                        <p:par>
                          <p:cTn id="43" fill="hold">
                            <p:stCondLst>
                              <p:cond delay="1500"/>
                            </p:stCondLst>
                            <p:childTnLst>
                              <p:par>
                                <p:cTn id="44" presetID="22" presetClass="entr" presetSubtype="4" fill="hold" grpId="0" nodeType="afterEffect">
                                  <p:stCondLst>
                                    <p:cond delay="0"/>
                                  </p:stCondLst>
                                  <p:childTnLst>
                                    <p:set>
                                      <p:cBhvr>
                                        <p:cTn id="45" dur="1" fill="hold">
                                          <p:stCondLst>
                                            <p:cond delay="0"/>
                                          </p:stCondLst>
                                        </p:cTn>
                                        <p:tgtEl>
                                          <p:spTgt spid="3102"/>
                                        </p:tgtEl>
                                        <p:attrNameLst>
                                          <p:attrName>style.visibility</p:attrName>
                                        </p:attrNameLst>
                                      </p:cBhvr>
                                      <p:to>
                                        <p:strVal val="visible"/>
                                      </p:to>
                                    </p:set>
                                    <p:animEffect transition="in" filter="wipe(down)">
                                      <p:cBhvr>
                                        <p:cTn id="46" dur="500"/>
                                        <p:tgtEl>
                                          <p:spTgt spid="3102"/>
                                        </p:tgtEl>
                                      </p:cBhvr>
                                    </p:animEffect>
                                  </p:childTnLst>
                                </p:cTn>
                              </p:par>
                            </p:childTnLst>
                          </p:cTn>
                        </p:par>
                        <p:par>
                          <p:cTn id="47" fill="hold">
                            <p:stCondLst>
                              <p:cond delay="2000"/>
                            </p:stCondLst>
                            <p:childTnLst>
                              <p:par>
                                <p:cTn id="48" presetID="22" presetClass="entr" presetSubtype="8" fill="hold" grpId="0" nodeType="afterEffect">
                                  <p:stCondLst>
                                    <p:cond delay="0"/>
                                  </p:stCondLst>
                                  <p:childTnLst>
                                    <p:set>
                                      <p:cBhvr>
                                        <p:cTn id="49" dur="1" fill="hold">
                                          <p:stCondLst>
                                            <p:cond delay="0"/>
                                          </p:stCondLst>
                                        </p:cTn>
                                        <p:tgtEl>
                                          <p:spTgt spid="3117"/>
                                        </p:tgtEl>
                                        <p:attrNameLst>
                                          <p:attrName>style.visibility</p:attrName>
                                        </p:attrNameLst>
                                      </p:cBhvr>
                                      <p:to>
                                        <p:strVal val="visible"/>
                                      </p:to>
                                    </p:set>
                                    <p:animEffect transition="in" filter="wipe(left)">
                                      <p:cBhvr>
                                        <p:cTn id="50" dur="500"/>
                                        <p:tgtEl>
                                          <p:spTgt spid="3117"/>
                                        </p:tgtEl>
                                      </p:cBhvr>
                                    </p:animEffect>
                                  </p:childTnLst>
                                </p:cTn>
                              </p:par>
                            </p:childTnLst>
                          </p:cTn>
                        </p:par>
                        <p:par>
                          <p:cTn id="51" fill="hold">
                            <p:stCondLst>
                              <p:cond delay="2500"/>
                            </p:stCondLst>
                            <p:childTnLst>
                              <p:par>
                                <p:cTn id="52" presetID="22" presetClass="entr" presetSubtype="1" fill="hold" grpId="0" nodeType="afterEffect">
                                  <p:stCondLst>
                                    <p:cond delay="0"/>
                                  </p:stCondLst>
                                  <p:childTnLst>
                                    <p:set>
                                      <p:cBhvr>
                                        <p:cTn id="53" dur="1" fill="hold">
                                          <p:stCondLst>
                                            <p:cond delay="0"/>
                                          </p:stCondLst>
                                        </p:cTn>
                                        <p:tgtEl>
                                          <p:spTgt spid="177197"/>
                                        </p:tgtEl>
                                        <p:attrNameLst>
                                          <p:attrName>style.visibility</p:attrName>
                                        </p:attrNameLst>
                                      </p:cBhvr>
                                      <p:to>
                                        <p:strVal val="visible"/>
                                      </p:to>
                                    </p:set>
                                    <p:animEffect transition="in" filter="wipe(up)">
                                      <p:cBhvr>
                                        <p:cTn id="54" dur="500"/>
                                        <p:tgtEl>
                                          <p:spTgt spid="17719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2" fill="hold" grpId="0" nodeType="clickEffect">
                                  <p:stCondLst>
                                    <p:cond delay="0"/>
                                  </p:stCondLst>
                                  <p:childTnLst>
                                    <p:set>
                                      <p:cBhvr>
                                        <p:cTn id="58" dur="1" fill="hold">
                                          <p:stCondLst>
                                            <p:cond delay="0"/>
                                          </p:stCondLst>
                                        </p:cTn>
                                        <p:tgtEl>
                                          <p:spTgt spid="3113"/>
                                        </p:tgtEl>
                                        <p:attrNameLst>
                                          <p:attrName>style.visibility</p:attrName>
                                        </p:attrNameLst>
                                      </p:cBhvr>
                                      <p:to>
                                        <p:strVal val="visible"/>
                                      </p:to>
                                    </p:set>
                                    <p:animEffect transition="in" filter="wipe(right)">
                                      <p:cBhvr>
                                        <p:cTn id="59" dur="500"/>
                                        <p:tgtEl>
                                          <p:spTgt spid="3113"/>
                                        </p:tgtEl>
                                      </p:cBhvr>
                                    </p:animEffect>
                                  </p:childTnLst>
                                </p:cTn>
                              </p:par>
                            </p:childTnLst>
                          </p:cTn>
                        </p:par>
                        <p:par>
                          <p:cTn id="60" fill="hold">
                            <p:stCondLst>
                              <p:cond delay="500"/>
                            </p:stCondLst>
                            <p:childTnLst>
                              <p:par>
                                <p:cTn id="61" presetID="22" presetClass="entr" presetSubtype="8" fill="hold" grpId="0" nodeType="afterEffect">
                                  <p:stCondLst>
                                    <p:cond delay="0"/>
                                  </p:stCondLst>
                                  <p:childTnLst>
                                    <p:set>
                                      <p:cBhvr>
                                        <p:cTn id="62" dur="1" fill="hold">
                                          <p:stCondLst>
                                            <p:cond delay="0"/>
                                          </p:stCondLst>
                                        </p:cTn>
                                        <p:tgtEl>
                                          <p:spTgt spid="3109"/>
                                        </p:tgtEl>
                                        <p:attrNameLst>
                                          <p:attrName>style.visibility</p:attrName>
                                        </p:attrNameLst>
                                      </p:cBhvr>
                                      <p:to>
                                        <p:strVal val="visible"/>
                                      </p:to>
                                    </p:set>
                                    <p:animEffect transition="in" filter="wipe(left)">
                                      <p:cBhvr>
                                        <p:cTn id="63" dur="500"/>
                                        <p:tgtEl>
                                          <p:spTgt spid="3109"/>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3111"/>
                                        </p:tgtEl>
                                        <p:attrNameLst>
                                          <p:attrName>style.visibility</p:attrName>
                                        </p:attrNameLst>
                                      </p:cBhvr>
                                      <p:to>
                                        <p:strVal val="visible"/>
                                      </p:to>
                                    </p:set>
                                    <p:animEffect transition="in" filter="wipe(left)">
                                      <p:cBhvr>
                                        <p:cTn id="68" dur="500"/>
                                        <p:tgtEl>
                                          <p:spTgt spid="3111"/>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2" fill="hold" grpId="0" nodeType="clickEffect">
                                  <p:stCondLst>
                                    <p:cond delay="0"/>
                                  </p:stCondLst>
                                  <p:childTnLst>
                                    <p:set>
                                      <p:cBhvr>
                                        <p:cTn id="72" dur="1" fill="hold">
                                          <p:stCondLst>
                                            <p:cond delay="0"/>
                                          </p:stCondLst>
                                        </p:cTn>
                                        <p:tgtEl>
                                          <p:spTgt spid="3112"/>
                                        </p:tgtEl>
                                        <p:attrNameLst>
                                          <p:attrName>style.visibility</p:attrName>
                                        </p:attrNameLst>
                                      </p:cBhvr>
                                      <p:to>
                                        <p:strVal val="visible"/>
                                      </p:to>
                                    </p:set>
                                    <p:animEffect transition="in" filter="wipe(right)">
                                      <p:cBhvr>
                                        <p:cTn id="73" dur="500"/>
                                        <p:tgtEl>
                                          <p:spTgt spid="3112"/>
                                        </p:tgtEl>
                                      </p:cBhvr>
                                    </p:animEffect>
                                  </p:childTnLst>
                                </p:cTn>
                              </p:par>
                            </p:childTnLst>
                          </p:cTn>
                        </p:par>
                        <p:par>
                          <p:cTn id="74" fill="hold">
                            <p:stCondLst>
                              <p:cond delay="500"/>
                            </p:stCondLst>
                            <p:childTnLst>
                              <p:par>
                                <p:cTn id="75" presetID="22" presetClass="entr" presetSubtype="8" fill="hold" grpId="0" nodeType="afterEffect">
                                  <p:stCondLst>
                                    <p:cond delay="0"/>
                                  </p:stCondLst>
                                  <p:childTnLst>
                                    <p:set>
                                      <p:cBhvr>
                                        <p:cTn id="76" dur="1" fill="hold">
                                          <p:stCondLst>
                                            <p:cond delay="0"/>
                                          </p:stCondLst>
                                        </p:cTn>
                                        <p:tgtEl>
                                          <p:spTgt spid="3108"/>
                                        </p:tgtEl>
                                        <p:attrNameLst>
                                          <p:attrName>style.visibility</p:attrName>
                                        </p:attrNameLst>
                                      </p:cBhvr>
                                      <p:to>
                                        <p:strVal val="visible"/>
                                      </p:to>
                                    </p:set>
                                    <p:animEffect transition="in" filter="wipe(left)">
                                      <p:cBhvr>
                                        <p:cTn id="77" dur="500"/>
                                        <p:tgtEl>
                                          <p:spTgt spid="310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3110"/>
                                        </p:tgtEl>
                                        <p:attrNameLst>
                                          <p:attrName>style.visibility</p:attrName>
                                        </p:attrNameLst>
                                      </p:cBhvr>
                                      <p:to>
                                        <p:strVal val="visible"/>
                                      </p:to>
                                    </p:set>
                                    <p:animEffect transition="in" filter="wipe(left)">
                                      <p:cBhvr>
                                        <p:cTn id="82" dur="500"/>
                                        <p:tgtEl>
                                          <p:spTgt spid="3110"/>
                                        </p:tgtEl>
                                      </p:cBhvr>
                                    </p:animEffect>
                                  </p:childTnLst>
                                </p:cTn>
                              </p:par>
                            </p:childTnLst>
                          </p:cTn>
                        </p:par>
                        <p:par>
                          <p:cTn id="83" fill="hold">
                            <p:stCondLst>
                              <p:cond delay="500"/>
                            </p:stCondLst>
                            <p:childTnLst>
                              <p:par>
                                <p:cTn id="84" presetID="23" presetClass="entr" presetSubtype="528" fill="hold" grpId="0" nodeType="afterEffect">
                                  <p:stCondLst>
                                    <p:cond delay="0"/>
                                  </p:stCondLst>
                                  <p:childTnLst>
                                    <p:set>
                                      <p:cBhvr>
                                        <p:cTn id="85" dur="1" fill="hold">
                                          <p:stCondLst>
                                            <p:cond delay="0"/>
                                          </p:stCondLst>
                                        </p:cTn>
                                        <p:tgtEl>
                                          <p:spTgt spid="3121"/>
                                        </p:tgtEl>
                                        <p:attrNameLst>
                                          <p:attrName>style.visibility</p:attrName>
                                        </p:attrNameLst>
                                      </p:cBhvr>
                                      <p:to>
                                        <p:strVal val="visible"/>
                                      </p:to>
                                    </p:set>
                                    <p:anim calcmode="lin" valueType="num">
                                      <p:cBhvr>
                                        <p:cTn id="86" dur="500" fill="hold"/>
                                        <p:tgtEl>
                                          <p:spTgt spid="3121"/>
                                        </p:tgtEl>
                                        <p:attrNameLst>
                                          <p:attrName>ppt_w</p:attrName>
                                        </p:attrNameLst>
                                      </p:cBhvr>
                                      <p:tavLst>
                                        <p:tav tm="0">
                                          <p:val>
                                            <p:fltVal val="0"/>
                                          </p:val>
                                        </p:tav>
                                        <p:tav tm="100000">
                                          <p:val>
                                            <p:strVal val="#ppt_w"/>
                                          </p:val>
                                        </p:tav>
                                      </p:tavLst>
                                    </p:anim>
                                    <p:anim calcmode="lin" valueType="num">
                                      <p:cBhvr>
                                        <p:cTn id="87" dur="500" fill="hold"/>
                                        <p:tgtEl>
                                          <p:spTgt spid="3121"/>
                                        </p:tgtEl>
                                        <p:attrNameLst>
                                          <p:attrName>ppt_h</p:attrName>
                                        </p:attrNameLst>
                                      </p:cBhvr>
                                      <p:tavLst>
                                        <p:tav tm="0">
                                          <p:val>
                                            <p:fltVal val="0"/>
                                          </p:val>
                                        </p:tav>
                                        <p:tav tm="100000">
                                          <p:val>
                                            <p:strVal val="#ppt_h"/>
                                          </p:val>
                                        </p:tav>
                                      </p:tavLst>
                                    </p:anim>
                                    <p:anim calcmode="lin" valueType="num">
                                      <p:cBhvr>
                                        <p:cTn id="88" dur="500" fill="hold"/>
                                        <p:tgtEl>
                                          <p:spTgt spid="3121"/>
                                        </p:tgtEl>
                                        <p:attrNameLst>
                                          <p:attrName>ppt_x</p:attrName>
                                        </p:attrNameLst>
                                      </p:cBhvr>
                                      <p:tavLst>
                                        <p:tav tm="0">
                                          <p:val>
                                            <p:fltVal val="0.5"/>
                                          </p:val>
                                        </p:tav>
                                        <p:tav tm="100000">
                                          <p:val>
                                            <p:strVal val="#ppt_x"/>
                                          </p:val>
                                        </p:tav>
                                      </p:tavLst>
                                    </p:anim>
                                    <p:anim calcmode="lin" valueType="num">
                                      <p:cBhvr>
                                        <p:cTn id="89" dur="500" fill="hold"/>
                                        <p:tgtEl>
                                          <p:spTgt spid="312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9" grpId="0" animBg="1"/>
      <p:bldP spid="3090" grpId="0" animBg="1"/>
      <p:bldP spid="177174" grpId="0" animBg="1" autoUpdateAnimBg="0"/>
      <p:bldP spid="3093" grpId="0" animBg="1" autoUpdateAnimBg="0"/>
      <p:bldP spid="3095" grpId="0" animBg="1"/>
      <p:bldP spid="3096" grpId="0" animBg="1"/>
      <p:bldP spid="3100" grpId="0" animBg="1"/>
      <p:bldP spid="3101" grpId="0" animBg="1"/>
      <p:bldP spid="3102" grpId="0" animBg="1"/>
      <p:bldP spid="177197" grpId="0" animBg="1" autoUpdateAnimBg="0"/>
      <p:bldP spid="3108" grpId="0" autoUpdateAnimBg="0"/>
      <p:bldP spid="3109" grpId="0" autoUpdateAnimBg="0"/>
      <p:bldP spid="3110" grpId="0" autoUpdateAnimBg="0"/>
      <p:bldP spid="3111" grpId="0" autoUpdateAnimBg="0"/>
      <p:bldP spid="3112" grpId="0" animBg="1"/>
      <p:bldP spid="3113" grpId="0" animBg="1"/>
      <p:bldP spid="3117" grpId="0" animBg="1" autoUpdateAnimBg="0"/>
      <p:bldP spid="3118" grpId="0" animBg="1" autoUpdateAnimBg="0"/>
      <p:bldP spid="3121"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Line 2"/>
          <p:cNvSpPr>
            <a:spLocks noChangeShapeType="1"/>
          </p:cNvSpPr>
          <p:nvPr/>
        </p:nvSpPr>
        <p:spPr bwMode="auto">
          <a:xfrm>
            <a:off x="1981200" y="2590800"/>
            <a:ext cx="5410200" cy="0"/>
          </a:xfrm>
          <a:prstGeom prst="line">
            <a:avLst/>
          </a:prstGeom>
          <a:noFill/>
          <a:ln w="38100">
            <a:solidFill>
              <a:srgbClr val="000000"/>
            </a:solidFill>
            <a:round/>
            <a:headEnd/>
            <a:tailEnd/>
          </a:ln>
        </p:spPr>
        <p:txBody>
          <a:bodyPr/>
          <a:lstStyle/>
          <a:p>
            <a:endParaRPr lang="de-DE"/>
          </a:p>
        </p:txBody>
      </p:sp>
      <p:sp>
        <p:nvSpPr>
          <p:cNvPr id="4104" name="Text Box 4"/>
          <p:cNvSpPr txBox="1">
            <a:spLocks noChangeArrowheads="1"/>
          </p:cNvSpPr>
          <p:nvPr/>
        </p:nvSpPr>
        <p:spPr bwMode="auto">
          <a:xfrm>
            <a:off x="1981200" y="2133600"/>
            <a:ext cx="2057400" cy="381000"/>
          </a:xfrm>
          <a:prstGeom prst="rect">
            <a:avLst/>
          </a:prstGeom>
          <a:solidFill>
            <a:srgbClr val="FFEDDB"/>
          </a:solidFill>
          <a:ln w="9525">
            <a:solidFill>
              <a:srgbClr val="000000"/>
            </a:solidFill>
            <a:miter lim="800000"/>
            <a:headEnd/>
            <a:tailEnd/>
          </a:ln>
        </p:spPr>
        <p:txBody>
          <a:bodyPr anchor="ctr"/>
          <a:lstStyle/>
          <a:p>
            <a:pPr>
              <a:spcBef>
                <a:spcPct val="0"/>
              </a:spcBef>
            </a:pPr>
            <a:r>
              <a:rPr lang="de-DE" sz="1600"/>
              <a:t>Verfügbare Mittel</a:t>
            </a:r>
          </a:p>
        </p:txBody>
      </p:sp>
      <p:sp>
        <p:nvSpPr>
          <p:cNvPr id="208900" name="Text Box 5"/>
          <p:cNvSpPr txBox="1">
            <a:spLocks noChangeArrowheads="1"/>
          </p:cNvSpPr>
          <p:nvPr/>
        </p:nvSpPr>
        <p:spPr bwMode="auto">
          <a:xfrm>
            <a:off x="1981200" y="2667000"/>
            <a:ext cx="2743200" cy="1371600"/>
          </a:xfrm>
          <a:prstGeom prst="rect">
            <a:avLst/>
          </a:prstGeom>
          <a:solidFill>
            <a:srgbClr val="FFFF99"/>
          </a:solidFill>
          <a:ln w="9525">
            <a:solidFill>
              <a:schemeClr val="tx1"/>
            </a:solidFill>
            <a:miter lim="800000"/>
            <a:headEnd/>
            <a:tailEnd/>
          </a:ln>
          <a:effectLst>
            <a:outerShdw dist="35921" dir="2700000" algn="ctr" rotWithShape="0">
              <a:srgbClr val="808080"/>
            </a:outerShdw>
          </a:effectLst>
        </p:spPr>
        <p:txBody>
          <a:bodyPr/>
          <a:lstStyle/>
          <a:p>
            <a:pPr algn="ctr">
              <a:spcBef>
                <a:spcPct val="0"/>
              </a:spcBef>
              <a:defRPr/>
            </a:pPr>
            <a:r>
              <a:rPr lang="de-DE" sz="2000"/>
              <a:t>Anlagevermögen</a:t>
            </a:r>
            <a:endParaRPr lang="de-DE" sz="2400"/>
          </a:p>
        </p:txBody>
      </p:sp>
      <p:sp>
        <p:nvSpPr>
          <p:cNvPr id="4106" name="Line 6"/>
          <p:cNvSpPr>
            <a:spLocks noChangeShapeType="1"/>
          </p:cNvSpPr>
          <p:nvPr/>
        </p:nvSpPr>
        <p:spPr bwMode="auto">
          <a:xfrm flipH="1">
            <a:off x="4800600" y="2057400"/>
            <a:ext cx="0" cy="3810000"/>
          </a:xfrm>
          <a:prstGeom prst="line">
            <a:avLst/>
          </a:prstGeom>
          <a:noFill/>
          <a:ln w="38100">
            <a:solidFill>
              <a:srgbClr val="000000"/>
            </a:solidFill>
            <a:round/>
            <a:headEnd/>
            <a:tailEnd/>
          </a:ln>
        </p:spPr>
        <p:txBody>
          <a:bodyPr/>
          <a:lstStyle/>
          <a:p>
            <a:endParaRPr lang="de-DE"/>
          </a:p>
        </p:txBody>
      </p:sp>
      <p:sp>
        <p:nvSpPr>
          <p:cNvPr id="4107" name="Line 7"/>
          <p:cNvSpPr>
            <a:spLocks noChangeShapeType="1"/>
          </p:cNvSpPr>
          <p:nvPr/>
        </p:nvSpPr>
        <p:spPr bwMode="auto">
          <a:xfrm flipV="1">
            <a:off x="1981200" y="5867400"/>
            <a:ext cx="5486400" cy="0"/>
          </a:xfrm>
          <a:prstGeom prst="line">
            <a:avLst/>
          </a:prstGeom>
          <a:noFill/>
          <a:ln w="38100">
            <a:solidFill>
              <a:srgbClr val="000000"/>
            </a:solidFill>
            <a:round/>
            <a:headEnd/>
            <a:tailEnd/>
          </a:ln>
        </p:spPr>
        <p:txBody>
          <a:bodyPr/>
          <a:lstStyle/>
          <a:p>
            <a:endParaRPr lang="de-DE"/>
          </a:p>
        </p:txBody>
      </p:sp>
      <p:sp>
        <p:nvSpPr>
          <p:cNvPr id="4108" name="Text Box 9"/>
          <p:cNvSpPr txBox="1">
            <a:spLocks noChangeArrowheads="1"/>
          </p:cNvSpPr>
          <p:nvPr/>
        </p:nvSpPr>
        <p:spPr bwMode="auto">
          <a:xfrm>
            <a:off x="1981200" y="5943600"/>
            <a:ext cx="2514600" cy="360363"/>
          </a:xfrm>
          <a:prstGeom prst="rect">
            <a:avLst/>
          </a:prstGeom>
          <a:solidFill>
            <a:srgbClr val="99CCFF"/>
          </a:solidFill>
          <a:ln w="9525">
            <a:solidFill>
              <a:schemeClr val="tx1"/>
            </a:solidFill>
            <a:miter lim="800000"/>
            <a:headEnd/>
            <a:tailEnd/>
          </a:ln>
        </p:spPr>
        <p:txBody>
          <a:bodyPr anchor="ctr"/>
          <a:lstStyle/>
          <a:p>
            <a:pPr algn="ctr" eaLnBrk="1" hangingPunct="1"/>
            <a:r>
              <a:rPr lang="de-DE" sz="2000"/>
              <a:t>Vermögen</a:t>
            </a:r>
          </a:p>
        </p:txBody>
      </p:sp>
      <p:sp>
        <p:nvSpPr>
          <p:cNvPr id="208904" name="Text Box 10"/>
          <p:cNvSpPr txBox="1">
            <a:spLocks noChangeArrowheads="1"/>
          </p:cNvSpPr>
          <p:nvPr/>
        </p:nvSpPr>
        <p:spPr bwMode="auto">
          <a:xfrm>
            <a:off x="1981200" y="4114800"/>
            <a:ext cx="2743200" cy="1600200"/>
          </a:xfrm>
          <a:prstGeom prst="rect">
            <a:avLst/>
          </a:prstGeom>
          <a:solidFill>
            <a:srgbClr val="FFEFDF"/>
          </a:solidFill>
          <a:ln w="9525">
            <a:solidFill>
              <a:srgbClr val="000000"/>
            </a:solidFill>
            <a:miter lim="800000"/>
            <a:headEnd/>
            <a:tailEnd/>
          </a:ln>
          <a:effectLst>
            <a:outerShdw dist="35921" dir="2700000" algn="ctr" rotWithShape="0">
              <a:srgbClr val="808080"/>
            </a:outerShdw>
          </a:effectLst>
        </p:spPr>
        <p:txBody>
          <a:bodyPr/>
          <a:lstStyle/>
          <a:p>
            <a:pPr algn="ctr">
              <a:spcBef>
                <a:spcPct val="0"/>
              </a:spcBef>
              <a:defRPr/>
            </a:pPr>
            <a:r>
              <a:rPr lang="de-DE" sz="2000"/>
              <a:t>Umlaufvermögen</a:t>
            </a:r>
          </a:p>
        </p:txBody>
      </p:sp>
      <p:graphicFrame>
        <p:nvGraphicFramePr>
          <p:cNvPr id="4098" name="Object 0"/>
          <p:cNvGraphicFramePr>
            <a:graphicFrameLocks noChangeAspect="1"/>
          </p:cNvGraphicFramePr>
          <p:nvPr/>
        </p:nvGraphicFramePr>
        <p:xfrm>
          <a:off x="2286000" y="3429000"/>
          <a:ext cx="461963" cy="517525"/>
        </p:xfrm>
        <a:graphic>
          <a:graphicData uri="http://schemas.openxmlformats.org/presentationml/2006/ole">
            <p:oleObj spid="_x0000_s4098" name="Paint Shop Pro Image" r:id="rId4" imgW="595445" imgH="897804" progId="">
              <p:embed/>
            </p:oleObj>
          </a:graphicData>
        </a:graphic>
      </p:graphicFrame>
      <p:graphicFrame>
        <p:nvGraphicFramePr>
          <p:cNvPr id="4099" name="Object 1"/>
          <p:cNvGraphicFramePr>
            <a:graphicFrameLocks noChangeAspect="1"/>
          </p:cNvGraphicFramePr>
          <p:nvPr/>
        </p:nvGraphicFramePr>
        <p:xfrm>
          <a:off x="2895600" y="3429000"/>
          <a:ext cx="685800" cy="479425"/>
        </p:xfrm>
        <a:graphic>
          <a:graphicData uri="http://schemas.openxmlformats.org/presentationml/2006/ole">
            <p:oleObj spid="_x0000_s4099" name="Paint Shop Pro Image" r:id="rId5" imgW="888046" imgH="712388" progId="">
              <p:embed/>
            </p:oleObj>
          </a:graphicData>
        </a:graphic>
      </p:graphicFrame>
      <p:graphicFrame>
        <p:nvGraphicFramePr>
          <p:cNvPr id="4100" name="Object 2"/>
          <p:cNvGraphicFramePr>
            <a:graphicFrameLocks noChangeAspect="1"/>
          </p:cNvGraphicFramePr>
          <p:nvPr/>
        </p:nvGraphicFramePr>
        <p:xfrm>
          <a:off x="3733800" y="3429000"/>
          <a:ext cx="533400" cy="457200"/>
        </p:xfrm>
        <a:graphic>
          <a:graphicData uri="http://schemas.openxmlformats.org/presentationml/2006/ole">
            <p:oleObj spid="_x0000_s4100" name="Paint Shop Pro Image" r:id="rId6" imgW="868293" imgH="848780" progId="">
              <p:embed/>
            </p:oleObj>
          </a:graphicData>
        </a:graphic>
      </p:graphicFrame>
      <p:graphicFrame>
        <p:nvGraphicFramePr>
          <p:cNvPr id="4101" name="Object 3"/>
          <p:cNvGraphicFramePr>
            <a:graphicFrameLocks noChangeAspect="1"/>
          </p:cNvGraphicFramePr>
          <p:nvPr/>
        </p:nvGraphicFramePr>
        <p:xfrm>
          <a:off x="3733800" y="4876800"/>
          <a:ext cx="685800" cy="668338"/>
        </p:xfrm>
        <a:graphic>
          <a:graphicData uri="http://schemas.openxmlformats.org/presentationml/2006/ole">
            <p:oleObj spid="_x0000_s4101" name="Paint Shop Pro Image" r:id="rId7" imgW="760976" imgH="741664" progId="">
              <p:embed/>
            </p:oleObj>
          </a:graphicData>
        </a:graphic>
      </p:graphicFrame>
      <p:sp>
        <p:nvSpPr>
          <p:cNvPr id="208909" name="Rectangle 47"/>
          <p:cNvSpPr>
            <a:spLocks noChangeArrowheads="1"/>
          </p:cNvSpPr>
          <p:nvPr/>
        </p:nvSpPr>
        <p:spPr bwMode="auto">
          <a:xfrm>
            <a:off x="2133600" y="4876800"/>
            <a:ext cx="381000" cy="355600"/>
          </a:xfrm>
          <a:prstGeom prst="rect">
            <a:avLst/>
          </a:prstGeom>
          <a:solidFill>
            <a:srgbClr val="E7E7E7"/>
          </a:solidFill>
          <a:ln w="19050">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endParaRPr lang="de-DE" sz="1600"/>
          </a:p>
        </p:txBody>
      </p:sp>
      <p:sp>
        <p:nvSpPr>
          <p:cNvPr id="208910" name="Rectangle 48"/>
          <p:cNvSpPr>
            <a:spLocks noChangeArrowheads="1"/>
          </p:cNvSpPr>
          <p:nvPr/>
        </p:nvSpPr>
        <p:spPr bwMode="auto">
          <a:xfrm>
            <a:off x="2362200" y="4953000"/>
            <a:ext cx="381000" cy="355600"/>
          </a:xfrm>
          <a:prstGeom prst="rect">
            <a:avLst/>
          </a:prstGeom>
          <a:solidFill>
            <a:srgbClr val="E7E7E7"/>
          </a:solidFill>
          <a:ln w="19050">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endParaRPr lang="de-DE" sz="1600"/>
          </a:p>
        </p:txBody>
      </p:sp>
      <p:sp>
        <p:nvSpPr>
          <p:cNvPr id="208911" name="Rectangle 49"/>
          <p:cNvSpPr>
            <a:spLocks noChangeArrowheads="1"/>
          </p:cNvSpPr>
          <p:nvPr/>
        </p:nvSpPr>
        <p:spPr bwMode="auto">
          <a:xfrm>
            <a:off x="2590800" y="5029200"/>
            <a:ext cx="381000" cy="355600"/>
          </a:xfrm>
          <a:prstGeom prst="rect">
            <a:avLst/>
          </a:prstGeom>
          <a:solidFill>
            <a:srgbClr val="E7E7E7"/>
          </a:solidFill>
          <a:ln w="19050">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endParaRPr lang="de-DE" sz="1600"/>
          </a:p>
        </p:txBody>
      </p:sp>
      <p:sp>
        <p:nvSpPr>
          <p:cNvPr id="4113" name="Line 53"/>
          <p:cNvSpPr>
            <a:spLocks noChangeShapeType="1"/>
          </p:cNvSpPr>
          <p:nvPr/>
        </p:nvSpPr>
        <p:spPr bwMode="auto">
          <a:xfrm>
            <a:off x="990600" y="1066800"/>
            <a:ext cx="2819400" cy="0"/>
          </a:xfrm>
          <a:prstGeom prst="line">
            <a:avLst/>
          </a:prstGeom>
          <a:noFill/>
          <a:ln w="28575">
            <a:solidFill>
              <a:srgbClr val="0000FF"/>
            </a:solidFill>
            <a:round/>
            <a:headEnd/>
            <a:tailEnd type="triangle" w="med" len="med"/>
          </a:ln>
        </p:spPr>
        <p:txBody>
          <a:bodyPr>
            <a:spAutoFit/>
          </a:bodyPr>
          <a:lstStyle/>
          <a:p>
            <a:endParaRPr lang="de-DE"/>
          </a:p>
        </p:txBody>
      </p:sp>
      <p:sp>
        <p:nvSpPr>
          <p:cNvPr id="4114" name="Line 55"/>
          <p:cNvSpPr>
            <a:spLocks noChangeShapeType="1"/>
          </p:cNvSpPr>
          <p:nvPr/>
        </p:nvSpPr>
        <p:spPr bwMode="auto">
          <a:xfrm>
            <a:off x="990600" y="1066800"/>
            <a:ext cx="0" cy="1371600"/>
          </a:xfrm>
          <a:prstGeom prst="line">
            <a:avLst/>
          </a:prstGeom>
          <a:noFill/>
          <a:ln w="28575">
            <a:solidFill>
              <a:srgbClr val="0000FF"/>
            </a:solidFill>
            <a:round/>
            <a:headEnd/>
            <a:tailEnd type="triangle" w="med" len="med"/>
          </a:ln>
        </p:spPr>
        <p:txBody>
          <a:bodyPr>
            <a:spAutoFit/>
          </a:bodyPr>
          <a:lstStyle/>
          <a:p>
            <a:endParaRPr lang="de-DE"/>
          </a:p>
        </p:txBody>
      </p:sp>
      <p:sp>
        <p:nvSpPr>
          <p:cNvPr id="4115" name="AutoShape 58"/>
          <p:cNvSpPr>
            <a:spLocks noChangeArrowheads="1"/>
          </p:cNvSpPr>
          <p:nvPr/>
        </p:nvSpPr>
        <p:spPr bwMode="auto">
          <a:xfrm>
            <a:off x="3124200" y="4953000"/>
            <a:ext cx="457200" cy="417513"/>
          </a:xfrm>
          <a:prstGeom prst="flowChartDocument">
            <a:avLst/>
          </a:prstGeom>
          <a:solidFill>
            <a:srgbClr val="CCFFFF"/>
          </a:solidFill>
          <a:ln w="19050">
            <a:solidFill>
              <a:schemeClr val="tx1"/>
            </a:solidFill>
            <a:miter lim="800000"/>
            <a:headEnd/>
            <a:tailEnd/>
          </a:ln>
        </p:spPr>
        <p:txBody>
          <a:bodyPr anchor="ctr">
            <a:spAutoFit/>
          </a:bodyPr>
          <a:lstStyle/>
          <a:p>
            <a:pPr eaLnBrk="1" hangingPunct="1"/>
            <a:endParaRPr lang="de-DE" sz="1600"/>
          </a:p>
        </p:txBody>
      </p:sp>
      <p:sp>
        <p:nvSpPr>
          <p:cNvPr id="208915" name="Text Box 59"/>
          <p:cNvSpPr txBox="1">
            <a:spLocks noChangeArrowheads="1"/>
          </p:cNvSpPr>
          <p:nvPr/>
        </p:nvSpPr>
        <p:spPr bwMode="auto">
          <a:xfrm>
            <a:off x="152400" y="2438400"/>
            <a:ext cx="1524000" cy="22860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lstStyle/>
          <a:p>
            <a:pPr eaLnBrk="1" hangingPunct="1"/>
            <a:r>
              <a:rPr lang="de-DE" sz="1600"/>
              <a:t>Es geht um </a:t>
            </a:r>
          </a:p>
          <a:p>
            <a:pPr eaLnBrk="1" hangingPunct="1"/>
            <a:r>
              <a:rPr lang="de-DE" sz="1600"/>
              <a:t>eingebrachte bzw. selbst erwirtschaf-tete Vermö-gensgegen-stände</a:t>
            </a:r>
          </a:p>
        </p:txBody>
      </p:sp>
      <p:sp>
        <p:nvSpPr>
          <p:cNvPr id="4117" name="Text Box 4"/>
          <p:cNvSpPr txBox="1">
            <a:spLocks noChangeArrowheads="1"/>
          </p:cNvSpPr>
          <p:nvPr/>
        </p:nvSpPr>
        <p:spPr bwMode="auto">
          <a:xfrm>
            <a:off x="5257800" y="2133600"/>
            <a:ext cx="2057400" cy="381000"/>
          </a:xfrm>
          <a:prstGeom prst="rect">
            <a:avLst/>
          </a:prstGeom>
          <a:solidFill>
            <a:srgbClr val="CCFFFF"/>
          </a:solidFill>
          <a:ln w="9525">
            <a:solidFill>
              <a:srgbClr val="000000"/>
            </a:solidFill>
            <a:miter lim="800000"/>
            <a:headEnd/>
            <a:tailEnd/>
          </a:ln>
        </p:spPr>
        <p:txBody>
          <a:bodyPr anchor="ctr"/>
          <a:lstStyle/>
          <a:p>
            <a:pPr algn="r">
              <a:spcBef>
                <a:spcPct val="0"/>
              </a:spcBef>
            </a:pPr>
            <a:r>
              <a:rPr lang="de-DE" sz="1600"/>
              <a:t>Mittelherkunft</a:t>
            </a:r>
          </a:p>
        </p:txBody>
      </p:sp>
      <p:sp>
        <p:nvSpPr>
          <p:cNvPr id="4118" name="Line 61"/>
          <p:cNvSpPr>
            <a:spLocks noChangeShapeType="1"/>
          </p:cNvSpPr>
          <p:nvPr/>
        </p:nvSpPr>
        <p:spPr bwMode="auto">
          <a:xfrm>
            <a:off x="4191000" y="6172200"/>
            <a:ext cx="0" cy="304800"/>
          </a:xfrm>
          <a:prstGeom prst="line">
            <a:avLst/>
          </a:prstGeom>
          <a:noFill/>
          <a:ln w="38100">
            <a:solidFill>
              <a:srgbClr val="FF0000"/>
            </a:solidFill>
            <a:round/>
            <a:headEnd/>
            <a:tailEnd/>
          </a:ln>
        </p:spPr>
        <p:txBody>
          <a:bodyPr>
            <a:spAutoFit/>
          </a:bodyPr>
          <a:lstStyle/>
          <a:p>
            <a:endParaRPr lang="de-DE"/>
          </a:p>
        </p:txBody>
      </p:sp>
      <p:sp>
        <p:nvSpPr>
          <p:cNvPr id="4119" name="Line 61"/>
          <p:cNvSpPr>
            <a:spLocks noChangeShapeType="1"/>
          </p:cNvSpPr>
          <p:nvPr/>
        </p:nvSpPr>
        <p:spPr bwMode="auto">
          <a:xfrm>
            <a:off x="1600200" y="3048000"/>
            <a:ext cx="762000" cy="0"/>
          </a:xfrm>
          <a:prstGeom prst="line">
            <a:avLst/>
          </a:prstGeom>
          <a:noFill/>
          <a:ln w="38100">
            <a:solidFill>
              <a:srgbClr val="FF0000"/>
            </a:solidFill>
            <a:round/>
            <a:headEnd/>
            <a:tailEnd type="triangle" w="med" len="med"/>
          </a:ln>
        </p:spPr>
        <p:txBody>
          <a:bodyPr>
            <a:spAutoFit/>
          </a:bodyPr>
          <a:lstStyle/>
          <a:p>
            <a:endParaRPr lang="de-DE"/>
          </a:p>
        </p:txBody>
      </p:sp>
      <p:sp>
        <p:nvSpPr>
          <p:cNvPr id="4120" name="Line 24"/>
          <p:cNvSpPr>
            <a:spLocks noChangeShapeType="1"/>
          </p:cNvSpPr>
          <p:nvPr/>
        </p:nvSpPr>
        <p:spPr bwMode="auto">
          <a:xfrm>
            <a:off x="3200400" y="5089525"/>
            <a:ext cx="228600" cy="0"/>
          </a:xfrm>
          <a:prstGeom prst="line">
            <a:avLst/>
          </a:prstGeom>
          <a:noFill/>
          <a:ln w="19050">
            <a:solidFill>
              <a:schemeClr val="tx1"/>
            </a:solidFill>
            <a:round/>
            <a:headEnd/>
            <a:tailEnd/>
          </a:ln>
        </p:spPr>
        <p:txBody>
          <a:bodyPr>
            <a:spAutoFit/>
          </a:bodyPr>
          <a:lstStyle/>
          <a:p>
            <a:endParaRPr lang="de-DE"/>
          </a:p>
        </p:txBody>
      </p:sp>
      <p:sp>
        <p:nvSpPr>
          <p:cNvPr id="4121" name="Line 25"/>
          <p:cNvSpPr>
            <a:spLocks noChangeShapeType="1"/>
          </p:cNvSpPr>
          <p:nvPr/>
        </p:nvSpPr>
        <p:spPr bwMode="auto">
          <a:xfrm>
            <a:off x="3276600" y="5165725"/>
            <a:ext cx="228600" cy="0"/>
          </a:xfrm>
          <a:prstGeom prst="line">
            <a:avLst/>
          </a:prstGeom>
          <a:noFill/>
          <a:ln w="19050">
            <a:solidFill>
              <a:schemeClr val="tx1"/>
            </a:solidFill>
            <a:round/>
            <a:headEnd/>
            <a:tailEnd/>
          </a:ln>
        </p:spPr>
        <p:txBody>
          <a:bodyPr>
            <a:spAutoFit/>
          </a:bodyPr>
          <a:lstStyle/>
          <a:p>
            <a:endParaRPr lang="de-DE"/>
          </a:p>
        </p:txBody>
      </p:sp>
      <p:sp>
        <p:nvSpPr>
          <p:cNvPr id="4122" name="Line 26"/>
          <p:cNvSpPr>
            <a:spLocks noChangeShapeType="1"/>
          </p:cNvSpPr>
          <p:nvPr/>
        </p:nvSpPr>
        <p:spPr bwMode="auto">
          <a:xfrm>
            <a:off x="3200400" y="5241925"/>
            <a:ext cx="228600" cy="0"/>
          </a:xfrm>
          <a:prstGeom prst="line">
            <a:avLst/>
          </a:prstGeom>
          <a:noFill/>
          <a:ln w="19050">
            <a:solidFill>
              <a:schemeClr val="tx1"/>
            </a:solidFill>
            <a:round/>
            <a:headEnd/>
            <a:tailEnd/>
          </a:ln>
        </p:spPr>
        <p:txBody>
          <a:bodyPr>
            <a:spAutoFit/>
          </a:bodyPr>
          <a:lstStyle/>
          <a:p>
            <a:endParaRPr lang="de-DE"/>
          </a:p>
        </p:txBody>
      </p:sp>
      <p:sp>
        <p:nvSpPr>
          <p:cNvPr id="4123" name="Line 61"/>
          <p:cNvSpPr>
            <a:spLocks noChangeShapeType="1"/>
          </p:cNvSpPr>
          <p:nvPr/>
        </p:nvSpPr>
        <p:spPr bwMode="auto">
          <a:xfrm>
            <a:off x="1524000" y="4495800"/>
            <a:ext cx="838200" cy="0"/>
          </a:xfrm>
          <a:prstGeom prst="line">
            <a:avLst/>
          </a:prstGeom>
          <a:noFill/>
          <a:ln w="38100">
            <a:solidFill>
              <a:srgbClr val="FF0000"/>
            </a:solidFill>
            <a:round/>
            <a:headEnd/>
            <a:tailEnd type="triangle" w="med" len="med"/>
          </a:ln>
        </p:spPr>
        <p:txBody>
          <a:bodyPr>
            <a:spAutoFit/>
          </a:bodyPr>
          <a:lstStyle/>
          <a:p>
            <a:endParaRPr lang="de-DE"/>
          </a:p>
        </p:txBody>
      </p:sp>
      <p:sp>
        <p:nvSpPr>
          <p:cNvPr id="4124" name="Line 61"/>
          <p:cNvSpPr>
            <a:spLocks noChangeShapeType="1"/>
          </p:cNvSpPr>
          <p:nvPr/>
        </p:nvSpPr>
        <p:spPr bwMode="auto">
          <a:xfrm flipH="1">
            <a:off x="4191000" y="6477000"/>
            <a:ext cx="4114800" cy="0"/>
          </a:xfrm>
          <a:prstGeom prst="line">
            <a:avLst/>
          </a:prstGeom>
          <a:noFill/>
          <a:ln w="38100">
            <a:solidFill>
              <a:srgbClr val="FF0000"/>
            </a:solidFill>
            <a:round/>
            <a:headEnd/>
            <a:tailEnd/>
          </a:ln>
        </p:spPr>
        <p:txBody>
          <a:bodyPr>
            <a:spAutoFit/>
          </a:bodyPr>
          <a:lstStyle/>
          <a:p>
            <a:endParaRPr lang="de-DE"/>
          </a:p>
        </p:txBody>
      </p:sp>
      <p:sp>
        <p:nvSpPr>
          <p:cNvPr id="4125" name="Line 61"/>
          <p:cNvSpPr>
            <a:spLocks noChangeShapeType="1"/>
          </p:cNvSpPr>
          <p:nvPr/>
        </p:nvSpPr>
        <p:spPr bwMode="auto">
          <a:xfrm>
            <a:off x="8305800" y="3276600"/>
            <a:ext cx="0" cy="3200400"/>
          </a:xfrm>
          <a:prstGeom prst="line">
            <a:avLst/>
          </a:prstGeom>
          <a:noFill/>
          <a:ln w="38100">
            <a:solidFill>
              <a:srgbClr val="FF0000"/>
            </a:solidFill>
            <a:round/>
            <a:headEnd/>
            <a:tailEnd/>
          </a:ln>
        </p:spPr>
        <p:txBody>
          <a:bodyPr>
            <a:spAutoFit/>
          </a:bodyPr>
          <a:lstStyle/>
          <a:p>
            <a:endParaRPr lang="de-DE"/>
          </a:p>
        </p:txBody>
      </p:sp>
      <p:sp>
        <p:nvSpPr>
          <p:cNvPr id="208926" name="Line 30"/>
          <p:cNvSpPr>
            <a:spLocks noChangeShapeType="1"/>
          </p:cNvSpPr>
          <p:nvPr/>
        </p:nvSpPr>
        <p:spPr bwMode="auto">
          <a:xfrm>
            <a:off x="2438400" y="1524000"/>
            <a:ext cx="1371600" cy="0"/>
          </a:xfrm>
          <a:prstGeom prst="line">
            <a:avLst/>
          </a:prstGeom>
          <a:noFill/>
          <a:ln w="76200">
            <a:solidFill>
              <a:srgbClr val="008000"/>
            </a:solidFill>
            <a:round/>
            <a:headEnd/>
            <a:tailEnd type="triangle" w="med" len="med"/>
          </a:ln>
        </p:spPr>
        <p:txBody>
          <a:bodyPr/>
          <a:lstStyle/>
          <a:p>
            <a:endParaRPr lang="de-DE"/>
          </a:p>
        </p:txBody>
      </p:sp>
      <p:graphicFrame>
        <p:nvGraphicFramePr>
          <p:cNvPr id="4102" name="Object 31"/>
          <p:cNvGraphicFramePr>
            <a:graphicFrameLocks noChangeAspect="1"/>
          </p:cNvGraphicFramePr>
          <p:nvPr/>
        </p:nvGraphicFramePr>
        <p:xfrm>
          <a:off x="3810000" y="838200"/>
          <a:ext cx="2057400" cy="1181100"/>
        </p:xfrm>
        <a:graphic>
          <a:graphicData uri="http://schemas.openxmlformats.org/presentationml/2006/ole">
            <p:oleObj spid="_x0000_s4102" name="Paint Shop Pro Image" r:id="rId8" imgW="5209756" imgH="3570732" progId="">
              <p:embed/>
            </p:oleObj>
          </a:graphicData>
        </a:graphic>
      </p:graphicFrame>
      <p:sp>
        <p:nvSpPr>
          <p:cNvPr id="208928" name="Text Box 32"/>
          <p:cNvSpPr txBox="1">
            <a:spLocks noChangeArrowheads="1"/>
          </p:cNvSpPr>
          <p:nvPr/>
        </p:nvSpPr>
        <p:spPr bwMode="auto">
          <a:xfrm>
            <a:off x="3810000" y="838200"/>
            <a:ext cx="1143000" cy="457200"/>
          </a:xfrm>
          <a:prstGeom prst="rect">
            <a:avLst/>
          </a:prstGeom>
          <a:noFill/>
          <a:ln w="9525">
            <a:noFill/>
            <a:miter lim="800000"/>
            <a:headEnd/>
            <a:tailEnd/>
          </a:ln>
        </p:spPr>
        <p:txBody>
          <a:bodyPr>
            <a:spAutoFit/>
          </a:bodyPr>
          <a:lstStyle/>
          <a:p>
            <a:pPr eaLnBrk="1" hangingPunct="1"/>
            <a:r>
              <a:rPr lang="de-DE" sz="1200"/>
              <a:t>Unter-nehmen</a:t>
            </a:r>
            <a:endParaRPr lang="de-DE" sz="1600"/>
          </a:p>
        </p:txBody>
      </p:sp>
      <p:sp>
        <p:nvSpPr>
          <p:cNvPr id="4128" name="Line 33"/>
          <p:cNvSpPr>
            <a:spLocks noChangeShapeType="1"/>
          </p:cNvSpPr>
          <p:nvPr/>
        </p:nvSpPr>
        <p:spPr bwMode="auto">
          <a:xfrm>
            <a:off x="4800600" y="381000"/>
            <a:ext cx="0" cy="457200"/>
          </a:xfrm>
          <a:prstGeom prst="line">
            <a:avLst/>
          </a:prstGeom>
          <a:noFill/>
          <a:ln w="38100">
            <a:solidFill>
              <a:srgbClr val="FF0000"/>
            </a:solidFill>
            <a:round/>
            <a:headEnd/>
            <a:tailEnd type="triangle" w="med" len="med"/>
          </a:ln>
        </p:spPr>
        <p:txBody>
          <a:bodyPr anchor="ctr">
            <a:spAutoFit/>
          </a:bodyPr>
          <a:lstStyle/>
          <a:p>
            <a:endParaRPr lang="de-DE"/>
          </a:p>
        </p:txBody>
      </p:sp>
      <p:sp>
        <p:nvSpPr>
          <p:cNvPr id="208930" name="Text Box 34"/>
          <p:cNvSpPr txBox="1">
            <a:spLocks noChangeArrowheads="1"/>
          </p:cNvSpPr>
          <p:nvPr/>
        </p:nvSpPr>
        <p:spPr bwMode="auto">
          <a:xfrm>
            <a:off x="3810000" y="152400"/>
            <a:ext cx="1981200" cy="314325"/>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spAutoFit/>
          </a:bodyPr>
          <a:lstStyle/>
          <a:p>
            <a:pPr eaLnBrk="1" hangingPunct="1">
              <a:defRPr/>
            </a:pPr>
            <a:r>
              <a:rPr lang="de-DE"/>
              <a:t>Unternehmenszweck</a:t>
            </a:r>
          </a:p>
        </p:txBody>
      </p:sp>
      <p:sp>
        <p:nvSpPr>
          <p:cNvPr id="208931" name="Text Box 10"/>
          <p:cNvSpPr txBox="1">
            <a:spLocks noChangeArrowheads="1"/>
          </p:cNvSpPr>
          <p:nvPr/>
        </p:nvSpPr>
        <p:spPr bwMode="auto">
          <a:xfrm>
            <a:off x="4876800" y="4114800"/>
            <a:ext cx="2590800" cy="1600200"/>
          </a:xfrm>
          <a:prstGeom prst="rect">
            <a:avLst/>
          </a:prstGeom>
          <a:solidFill>
            <a:srgbClr val="CCFFFF"/>
          </a:solidFill>
          <a:ln w="9525">
            <a:solidFill>
              <a:srgbClr val="000000"/>
            </a:solidFill>
            <a:miter lim="800000"/>
            <a:headEnd/>
            <a:tailEnd/>
          </a:ln>
          <a:effectLst>
            <a:outerShdw dist="35921" dir="2700000" algn="ctr" rotWithShape="0">
              <a:srgbClr val="808080"/>
            </a:outerShdw>
          </a:effectLst>
        </p:spPr>
        <p:txBody>
          <a:bodyPr/>
          <a:lstStyle/>
          <a:p>
            <a:pPr algn="ctr">
              <a:spcBef>
                <a:spcPct val="0"/>
              </a:spcBef>
              <a:defRPr/>
            </a:pPr>
            <a:endParaRPr lang="de-DE" sz="2000"/>
          </a:p>
        </p:txBody>
      </p:sp>
      <p:sp>
        <p:nvSpPr>
          <p:cNvPr id="4131" name="Text Box 36"/>
          <p:cNvSpPr txBox="1">
            <a:spLocks noChangeArrowheads="1"/>
          </p:cNvSpPr>
          <p:nvPr/>
        </p:nvSpPr>
        <p:spPr bwMode="auto">
          <a:xfrm>
            <a:off x="4953000" y="4114800"/>
            <a:ext cx="1752600" cy="336550"/>
          </a:xfrm>
          <a:prstGeom prst="rect">
            <a:avLst/>
          </a:prstGeom>
          <a:noFill/>
          <a:ln w="9525">
            <a:noFill/>
            <a:miter lim="800000"/>
            <a:headEnd/>
            <a:tailEnd/>
          </a:ln>
        </p:spPr>
        <p:txBody>
          <a:bodyPr>
            <a:spAutoFit/>
          </a:bodyPr>
          <a:lstStyle/>
          <a:p>
            <a:pPr eaLnBrk="1" hangingPunct="1"/>
            <a:r>
              <a:rPr lang="de-DE" sz="1600"/>
              <a:t>Rückstellungen</a:t>
            </a:r>
            <a:endParaRPr lang="de-DE"/>
          </a:p>
        </p:txBody>
      </p:sp>
      <p:sp>
        <p:nvSpPr>
          <p:cNvPr id="4132" name="Text Box 37"/>
          <p:cNvSpPr txBox="1">
            <a:spLocks noChangeArrowheads="1"/>
          </p:cNvSpPr>
          <p:nvPr/>
        </p:nvSpPr>
        <p:spPr bwMode="auto">
          <a:xfrm>
            <a:off x="4953000" y="4876800"/>
            <a:ext cx="2209800" cy="336550"/>
          </a:xfrm>
          <a:prstGeom prst="rect">
            <a:avLst/>
          </a:prstGeom>
          <a:noFill/>
          <a:ln w="9525">
            <a:noFill/>
            <a:miter lim="800000"/>
            <a:headEnd/>
            <a:tailEnd/>
          </a:ln>
        </p:spPr>
        <p:txBody>
          <a:bodyPr>
            <a:spAutoFit/>
          </a:bodyPr>
          <a:lstStyle/>
          <a:p>
            <a:pPr eaLnBrk="1" hangingPunct="1"/>
            <a:r>
              <a:rPr lang="de-DE" sz="1600"/>
              <a:t>Verbindlichkeiten</a:t>
            </a:r>
            <a:endParaRPr lang="de-DE"/>
          </a:p>
        </p:txBody>
      </p:sp>
      <p:sp>
        <p:nvSpPr>
          <p:cNvPr id="4133" name="Text Box 38"/>
          <p:cNvSpPr txBox="1">
            <a:spLocks noChangeArrowheads="1"/>
          </p:cNvSpPr>
          <p:nvPr/>
        </p:nvSpPr>
        <p:spPr bwMode="auto">
          <a:xfrm>
            <a:off x="4953000" y="4419600"/>
            <a:ext cx="2209800" cy="428625"/>
          </a:xfrm>
          <a:prstGeom prst="rect">
            <a:avLst/>
          </a:prstGeom>
          <a:noFill/>
          <a:ln w="9525">
            <a:noFill/>
            <a:miter lim="800000"/>
            <a:headEnd/>
            <a:tailEnd/>
          </a:ln>
        </p:spPr>
        <p:txBody>
          <a:bodyPr>
            <a:spAutoFit/>
          </a:bodyPr>
          <a:lstStyle/>
          <a:p>
            <a:pPr eaLnBrk="1" hangingPunct="1"/>
            <a:r>
              <a:rPr lang="de-DE" sz="1100"/>
              <a:t>(der Höhe bzw. Fälligkeit nach ungewisse Schulden)</a:t>
            </a:r>
            <a:endParaRPr lang="de-DE"/>
          </a:p>
        </p:txBody>
      </p:sp>
      <p:sp>
        <p:nvSpPr>
          <p:cNvPr id="4134" name="Text Box 39"/>
          <p:cNvSpPr txBox="1">
            <a:spLocks noChangeArrowheads="1"/>
          </p:cNvSpPr>
          <p:nvPr/>
        </p:nvSpPr>
        <p:spPr bwMode="auto">
          <a:xfrm>
            <a:off x="4953000" y="5181600"/>
            <a:ext cx="2209800" cy="428625"/>
          </a:xfrm>
          <a:prstGeom prst="rect">
            <a:avLst/>
          </a:prstGeom>
          <a:noFill/>
          <a:ln w="9525">
            <a:noFill/>
            <a:miter lim="800000"/>
            <a:headEnd/>
            <a:tailEnd/>
          </a:ln>
        </p:spPr>
        <p:txBody>
          <a:bodyPr>
            <a:spAutoFit/>
          </a:bodyPr>
          <a:lstStyle/>
          <a:p>
            <a:pPr eaLnBrk="1" hangingPunct="1"/>
            <a:r>
              <a:rPr lang="de-DE" sz="1100"/>
              <a:t>(der Höhe und Fälligkeit nach festehende Schulden)</a:t>
            </a:r>
            <a:endParaRPr lang="de-DE"/>
          </a:p>
        </p:txBody>
      </p:sp>
      <p:sp>
        <p:nvSpPr>
          <p:cNvPr id="208938" name="Line 42"/>
          <p:cNvSpPr>
            <a:spLocks noChangeShapeType="1"/>
          </p:cNvSpPr>
          <p:nvPr/>
        </p:nvSpPr>
        <p:spPr bwMode="auto">
          <a:xfrm>
            <a:off x="5867400" y="1447800"/>
            <a:ext cx="1371600" cy="0"/>
          </a:xfrm>
          <a:prstGeom prst="line">
            <a:avLst/>
          </a:prstGeom>
          <a:noFill/>
          <a:ln w="76200">
            <a:solidFill>
              <a:srgbClr val="008000"/>
            </a:solidFill>
            <a:round/>
            <a:headEnd/>
            <a:tailEnd type="triangle" w="med" len="med"/>
          </a:ln>
        </p:spPr>
        <p:txBody>
          <a:bodyPr/>
          <a:lstStyle/>
          <a:p>
            <a:endParaRPr lang="de-DE"/>
          </a:p>
        </p:txBody>
      </p:sp>
      <p:sp>
        <p:nvSpPr>
          <p:cNvPr id="4136" name="Text Box 9"/>
          <p:cNvSpPr txBox="1">
            <a:spLocks noChangeArrowheads="1"/>
          </p:cNvSpPr>
          <p:nvPr/>
        </p:nvSpPr>
        <p:spPr bwMode="auto">
          <a:xfrm>
            <a:off x="4876800" y="5943600"/>
            <a:ext cx="2590800" cy="360363"/>
          </a:xfrm>
          <a:prstGeom prst="rect">
            <a:avLst/>
          </a:prstGeom>
          <a:solidFill>
            <a:srgbClr val="E0E0E0"/>
          </a:solidFill>
          <a:ln w="9525">
            <a:solidFill>
              <a:schemeClr val="tx1"/>
            </a:solidFill>
            <a:miter lim="800000"/>
            <a:headEnd/>
            <a:tailEnd/>
          </a:ln>
        </p:spPr>
        <p:txBody>
          <a:bodyPr anchor="ctr"/>
          <a:lstStyle/>
          <a:p>
            <a:pPr algn="ctr" eaLnBrk="1" hangingPunct="1"/>
            <a:r>
              <a:rPr lang="de-DE" sz="2000"/>
              <a:t>Kapital</a:t>
            </a:r>
          </a:p>
        </p:txBody>
      </p:sp>
      <p:sp>
        <p:nvSpPr>
          <p:cNvPr id="208943" name="Text Box 10"/>
          <p:cNvSpPr txBox="1">
            <a:spLocks noChangeArrowheads="1"/>
          </p:cNvSpPr>
          <p:nvPr/>
        </p:nvSpPr>
        <p:spPr bwMode="auto">
          <a:xfrm>
            <a:off x="4876800" y="2667000"/>
            <a:ext cx="2590800" cy="1371600"/>
          </a:xfrm>
          <a:prstGeom prst="rect">
            <a:avLst/>
          </a:prstGeom>
          <a:solidFill>
            <a:srgbClr val="CCFFCC"/>
          </a:solidFill>
          <a:ln w="9525">
            <a:solidFill>
              <a:srgbClr val="000000"/>
            </a:solidFill>
            <a:miter lim="800000"/>
            <a:headEnd/>
            <a:tailEnd/>
          </a:ln>
          <a:effectLst>
            <a:outerShdw dist="35921" dir="2700000" algn="ctr" rotWithShape="0">
              <a:srgbClr val="808080"/>
            </a:outerShdw>
          </a:effectLst>
        </p:spPr>
        <p:txBody>
          <a:bodyPr/>
          <a:lstStyle/>
          <a:p>
            <a:pPr algn="ctr">
              <a:spcBef>
                <a:spcPct val="0"/>
              </a:spcBef>
              <a:defRPr/>
            </a:pPr>
            <a:r>
              <a:rPr lang="de-DE" sz="2000"/>
              <a:t>Eigenkapital</a:t>
            </a:r>
          </a:p>
        </p:txBody>
      </p:sp>
      <p:sp>
        <p:nvSpPr>
          <p:cNvPr id="4138" name="Text Box 48"/>
          <p:cNvSpPr txBox="1">
            <a:spLocks noChangeArrowheads="1"/>
          </p:cNvSpPr>
          <p:nvPr/>
        </p:nvSpPr>
        <p:spPr bwMode="auto">
          <a:xfrm>
            <a:off x="4495800" y="6019800"/>
            <a:ext cx="457200" cy="396875"/>
          </a:xfrm>
          <a:prstGeom prst="rect">
            <a:avLst/>
          </a:prstGeom>
          <a:noFill/>
          <a:ln w="9525">
            <a:noFill/>
            <a:miter lim="800000"/>
            <a:headEnd/>
            <a:tailEnd/>
          </a:ln>
        </p:spPr>
        <p:txBody>
          <a:bodyPr>
            <a:spAutoFit/>
          </a:bodyPr>
          <a:lstStyle/>
          <a:p>
            <a:pPr algn="ctr" eaLnBrk="1" hangingPunct="1"/>
            <a:r>
              <a:rPr lang="de-DE" sz="2000"/>
              <a:t>=</a:t>
            </a:r>
            <a:endParaRPr lang="de-DE"/>
          </a:p>
        </p:txBody>
      </p:sp>
      <p:sp>
        <p:nvSpPr>
          <p:cNvPr id="4139" name="Line 61"/>
          <p:cNvSpPr>
            <a:spLocks noChangeShapeType="1"/>
          </p:cNvSpPr>
          <p:nvPr/>
        </p:nvSpPr>
        <p:spPr bwMode="auto">
          <a:xfrm flipH="1">
            <a:off x="7239000" y="3276600"/>
            <a:ext cx="1066800" cy="0"/>
          </a:xfrm>
          <a:prstGeom prst="line">
            <a:avLst/>
          </a:prstGeom>
          <a:noFill/>
          <a:ln w="38100">
            <a:solidFill>
              <a:srgbClr val="FF0000"/>
            </a:solidFill>
            <a:round/>
            <a:headEnd/>
            <a:tailEnd type="triangle" w="med" len="med"/>
          </a:ln>
        </p:spPr>
        <p:txBody>
          <a:bodyPr>
            <a:spAutoFit/>
          </a:bodyPr>
          <a:lstStyle/>
          <a:p>
            <a:endParaRPr lang="de-DE"/>
          </a:p>
        </p:txBody>
      </p:sp>
      <p:sp>
        <p:nvSpPr>
          <p:cNvPr id="4140" name="Text Box 50"/>
          <p:cNvSpPr txBox="1">
            <a:spLocks noChangeArrowheads="1"/>
          </p:cNvSpPr>
          <p:nvPr/>
        </p:nvSpPr>
        <p:spPr bwMode="auto">
          <a:xfrm>
            <a:off x="8382000" y="3124200"/>
            <a:ext cx="381000" cy="457200"/>
          </a:xfrm>
          <a:prstGeom prst="rect">
            <a:avLst/>
          </a:prstGeom>
          <a:noFill/>
          <a:ln w="9525">
            <a:noFill/>
            <a:miter lim="800000"/>
            <a:headEnd/>
            <a:tailEnd/>
          </a:ln>
        </p:spPr>
        <p:txBody>
          <a:bodyPr>
            <a:spAutoFit/>
          </a:bodyPr>
          <a:lstStyle/>
          <a:p>
            <a:pPr eaLnBrk="1" hangingPunct="1"/>
            <a:r>
              <a:rPr lang="de-DE" sz="2400"/>
              <a:t>+</a:t>
            </a:r>
            <a:endParaRPr lang="de-DE"/>
          </a:p>
        </p:txBody>
      </p:sp>
      <p:sp>
        <p:nvSpPr>
          <p:cNvPr id="4141" name="Line 61"/>
          <p:cNvSpPr>
            <a:spLocks noChangeShapeType="1"/>
          </p:cNvSpPr>
          <p:nvPr/>
        </p:nvSpPr>
        <p:spPr bwMode="auto">
          <a:xfrm flipH="1">
            <a:off x="7239000" y="3657600"/>
            <a:ext cx="762000" cy="0"/>
          </a:xfrm>
          <a:prstGeom prst="line">
            <a:avLst/>
          </a:prstGeom>
          <a:noFill/>
          <a:ln w="38100">
            <a:solidFill>
              <a:srgbClr val="0000FF"/>
            </a:solidFill>
            <a:round/>
            <a:headEnd/>
            <a:tailEnd type="triangle" w="med" len="med"/>
          </a:ln>
        </p:spPr>
        <p:txBody>
          <a:bodyPr>
            <a:spAutoFit/>
          </a:bodyPr>
          <a:lstStyle/>
          <a:p>
            <a:endParaRPr lang="de-DE"/>
          </a:p>
        </p:txBody>
      </p:sp>
      <p:sp>
        <p:nvSpPr>
          <p:cNvPr id="4142" name="Line 61"/>
          <p:cNvSpPr>
            <a:spLocks noChangeShapeType="1"/>
          </p:cNvSpPr>
          <p:nvPr/>
        </p:nvSpPr>
        <p:spPr bwMode="auto">
          <a:xfrm flipH="1" flipV="1">
            <a:off x="8001000" y="3657600"/>
            <a:ext cx="0" cy="1143000"/>
          </a:xfrm>
          <a:prstGeom prst="line">
            <a:avLst/>
          </a:prstGeom>
          <a:noFill/>
          <a:ln w="38100">
            <a:solidFill>
              <a:srgbClr val="0000FF"/>
            </a:solidFill>
            <a:round/>
            <a:headEnd/>
            <a:tailEnd/>
          </a:ln>
        </p:spPr>
        <p:txBody>
          <a:bodyPr>
            <a:spAutoFit/>
          </a:bodyPr>
          <a:lstStyle/>
          <a:p>
            <a:endParaRPr lang="de-DE"/>
          </a:p>
        </p:txBody>
      </p:sp>
      <p:sp>
        <p:nvSpPr>
          <p:cNvPr id="4143" name="Line 61"/>
          <p:cNvSpPr>
            <a:spLocks noChangeShapeType="1"/>
          </p:cNvSpPr>
          <p:nvPr/>
        </p:nvSpPr>
        <p:spPr bwMode="auto">
          <a:xfrm flipH="1">
            <a:off x="7239000" y="4800600"/>
            <a:ext cx="762000" cy="0"/>
          </a:xfrm>
          <a:prstGeom prst="line">
            <a:avLst/>
          </a:prstGeom>
          <a:noFill/>
          <a:ln w="38100">
            <a:solidFill>
              <a:srgbClr val="0000FF"/>
            </a:solidFill>
            <a:round/>
            <a:headEnd/>
            <a:tailEnd/>
          </a:ln>
        </p:spPr>
        <p:txBody>
          <a:bodyPr>
            <a:spAutoFit/>
          </a:bodyPr>
          <a:lstStyle/>
          <a:p>
            <a:endParaRPr lang="de-DE"/>
          </a:p>
        </p:txBody>
      </p:sp>
      <p:sp>
        <p:nvSpPr>
          <p:cNvPr id="4144" name="Text Box 54"/>
          <p:cNvSpPr txBox="1">
            <a:spLocks noChangeArrowheads="1"/>
          </p:cNvSpPr>
          <p:nvPr/>
        </p:nvSpPr>
        <p:spPr bwMode="auto">
          <a:xfrm>
            <a:off x="7696200" y="3657600"/>
            <a:ext cx="381000" cy="457200"/>
          </a:xfrm>
          <a:prstGeom prst="rect">
            <a:avLst/>
          </a:prstGeom>
          <a:noFill/>
          <a:ln w="9525">
            <a:noFill/>
            <a:miter lim="800000"/>
            <a:headEnd/>
            <a:tailEnd/>
          </a:ln>
        </p:spPr>
        <p:txBody>
          <a:bodyPr>
            <a:spAutoFit/>
          </a:bodyPr>
          <a:lstStyle/>
          <a:p>
            <a:pPr eaLnBrk="1" hangingPunct="1"/>
            <a:r>
              <a:rPr lang="de-DE" sz="2400"/>
              <a:t>-</a:t>
            </a:r>
            <a:endParaRPr lang="de-DE"/>
          </a:p>
        </p:txBody>
      </p:sp>
      <p:sp>
        <p:nvSpPr>
          <p:cNvPr id="4145" name="Text Box 55"/>
          <p:cNvSpPr txBox="1">
            <a:spLocks noChangeArrowheads="1"/>
          </p:cNvSpPr>
          <p:nvPr/>
        </p:nvSpPr>
        <p:spPr bwMode="auto">
          <a:xfrm>
            <a:off x="5562600" y="3124200"/>
            <a:ext cx="990600" cy="260350"/>
          </a:xfrm>
          <a:prstGeom prst="rect">
            <a:avLst/>
          </a:prstGeom>
          <a:noFill/>
          <a:ln w="9525">
            <a:noFill/>
            <a:miter lim="800000"/>
            <a:headEnd/>
            <a:tailEnd/>
          </a:ln>
        </p:spPr>
        <p:txBody>
          <a:bodyPr>
            <a:spAutoFit/>
          </a:bodyPr>
          <a:lstStyle/>
          <a:p>
            <a:pPr eaLnBrk="1" hangingPunct="1"/>
            <a:r>
              <a:rPr lang="de-DE" sz="1100"/>
              <a:t>Nennkapital</a:t>
            </a:r>
            <a:endParaRPr lang="de-DE"/>
          </a:p>
        </p:txBody>
      </p:sp>
      <p:sp>
        <p:nvSpPr>
          <p:cNvPr id="4146" name="Text Box 56"/>
          <p:cNvSpPr txBox="1">
            <a:spLocks noChangeArrowheads="1"/>
          </p:cNvSpPr>
          <p:nvPr/>
        </p:nvSpPr>
        <p:spPr bwMode="auto">
          <a:xfrm>
            <a:off x="5562600" y="3352800"/>
            <a:ext cx="990600" cy="260350"/>
          </a:xfrm>
          <a:prstGeom prst="rect">
            <a:avLst/>
          </a:prstGeom>
          <a:noFill/>
          <a:ln w="9525">
            <a:noFill/>
            <a:miter lim="800000"/>
            <a:headEnd/>
            <a:tailEnd/>
          </a:ln>
        </p:spPr>
        <p:txBody>
          <a:bodyPr>
            <a:spAutoFit/>
          </a:bodyPr>
          <a:lstStyle/>
          <a:p>
            <a:pPr eaLnBrk="1" hangingPunct="1"/>
            <a:r>
              <a:rPr lang="de-DE" sz="1100"/>
              <a:t>Rücklagen</a:t>
            </a:r>
            <a:endParaRPr lang="de-DE"/>
          </a:p>
        </p:txBody>
      </p:sp>
      <p:sp>
        <p:nvSpPr>
          <p:cNvPr id="4147" name="Text Box 57"/>
          <p:cNvSpPr txBox="1">
            <a:spLocks noChangeArrowheads="1"/>
          </p:cNvSpPr>
          <p:nvPr/>
        </p:nvSpPr>
        <p:spPr bwMode="auto">
          <a:xfrm>
            <a:off x="5562600" y="3581400"/>
            <a:ext cx="1295400" cy="260350"/>
          </a:xfrm>
          <a:prstGeom prst="rect">
            <a:avLst/>
          </a:prstGeom>
          <a:noFill/>
          <a:ln w="9525">
            <a:noFill/>
            <a:miter lim="800000"/>
            <a:headEnd/>
            <a:tailEnd/>
          </a:ln>
        </p:spPr>
        <p:txBody>
          <a:bodyPr>
            <a:spAutoFit/>
          </a:bodyPr>
          <a:lstStyle/>
          <a:p>
            <a:pPr eaLnBrk="1" hangingPunct="1"/>
            <a:r>
              <a:rPr lang="de-DE" sz="1100"/>
              <a:t>Jahresergebnis</a:t>
            </a:r>
            <a:endParaRPr lang="de-DE"/>
          </a:p>
        </p:txBody>
      </p:sp>
      <p:sp>
        <p:nvSpPr>
          <p:cNvPr id="4148" name="Textfeld 30"/>
          <p:cNvSpPr txBox="1">
            <a:spLocks noChangeArrowheads="1"/>
          </p:cNvSpPr>
          <p:nvPr/>
        </p:nvSpPr>
        <p:spPr bwMode="auto">
          <a:xfrm>
            <a:off x="0" y="115888"/>
            <a:ext cx="1600200" cy="304800"/>
          </a:xfrm>
          <a:prstGeom prst="rect">
            <a:avLst/>
          </a:prstGeom>
          <a:noFill/>
          <a:ln w="9525">
            <a:noFill/>
            <a:miter lim="800000"/>
            <a:headEnd/>
            <a:tailEnd/>
          </a:ln>
        </p:spPr>
        <p:txBody>
          <a:bodyPr>
            <a:spAutoFit/>
          </a:bodyPr>
          <a:lstStyle/>
          <a:p>
            <a:pPr eaLnBrk="1" hangingPunct="1"/>
            <a:r>
              <a:rPr lang="de-DE"/>
              <a:t>Eigenkapital (1)</a:t>
            </a:r>
          </a:p>
        </p:txBody>
      </p:sp>
      <p:sp>
        <p:nvSpPr>
          <p:cNvPr id="4150" name="Text Box 60"/>
          <p:cNvSpPr txBox="1">
            <a:spLocks noChangeArrowheads="1"/>
          </p:cNvSpPr>
          <p:nvPr/>
        </p:nvSpPr>
        <p:spPr bwMode="auto">
          <a:xfrm>
            <a:off x="7696200" y="2590800"/>
            <a:ext cx="1295400" cy="515938"/>
          </a:xfrm>
          <a:prstGeom prst="rect">
            <a:avLst/>
          </a:prstGeom>
          <a:solidFill>
            <a:srgbClr val="CCFFCC"/>
          </a:solidFill>
          <a:ln w="9525">
            <a:solidFill>
              <a:schemeClr val="tx1"/>
            </a:solidFill>
            <a:miter lim="800000"/>
            <a:headEnd/>
            <a:tailEnd/>
          </a:ln>
        </p:spPr>
        <p:txBody>
          <a:bodyPr anchor="ctr"/>
          <a:lstStyle/>
          <a:p>
            <a:pPr algn="ctr" eaLnBrk="1" hangingPunct="1"/>
            <a:r>
              <a:rPr lang="de-DE"/>
              <a:t>abstrakter Gegenwert</a:t>
            </a:r>
            <a:endParaRPr lang="de-DE" sz="1600"/>
          </a:p>
        </p:txBody>
      </p:sp>
      <p:sp>
        <p:nvSpPr>
          <p:cNvPr id="4151" name="Text Box 60"/>
          <p:cNvSpPr txBox="1">
            <a:spLocks noChangeArrowheads="1"/>
          </p:cNvSpPr>
          <p:nvPr/>
        </p:nvSpPr>
        <p:spPr bwMode="auto">
          <a:xfrm>
            <a:off x="7543800" y="2209800"/>
            <a:ext cx="1524000" cy="896938"/>
          </a:xfrm>
          <a:prstGeom prst="rect">
            <a:avLst/>
          </a:prstGeom>
          <a:solidFill>
            <a:srgbClr val="FFFF99"/>
          </a:solidFill>
          <a:ln w="9525">
            <a:solidFill>
              <a:schemeClr val="tx1"/>
            </a:solidFill>
            <a:miter lim="800000"/>
            <a:headEnd/>
            <a:tailEnd/>
          </a:ln>
        </p:spPr>
        <p:txBody>
          <a:bodyPr anchor="ctr"/>
          <a:lstStyle/>
          <a:p>
            <a:pPr algn="ctr" eaLnBrk="1" hangingPunct="1"/>
            <a:r>
              <a:rPr lang="de-DE" sz="1200"/>
              <a:t>= Saldo „</a:t>
            </a:r>
            <a:r>
              <a:rPr lang="de-DE"/>
              <a:t>Vermögen ./. Fremdkapital“</a:t>
            </a:r>
          </a:p>
        </p:txBody>
      </p:sp>
      <p:sp>
        <p:nvSpPr>
          <p:cNvPr id="4152" name="Rectangle 11"/>
          <p:cNvSpPr>
            <a:spLocks noChangeArrowheads="1"/>
          </p:cNvSpPr>
          <p:nvPr/>
        </p:nvSpPr>
        <p:spPr bwMode="auto">
          <a:xfrm>
            <a:off x="8610600" y="6324600"/>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13"/>
                                        </p:tgtEl>
                                        <p:attrNameLst>
                                          <p:attrName>style.visibility</p:attrName>
                                        </p:attrNameLst>
                                      </p:cBhvr>
                                      <p:to>
                                        <p:strVal val="visible"/>
                                      </p:to>
                                    </p:set>
                                    <p:animEffect transition="in" filter="wipe(left)">
                                      <p:cBhvr>
                                        <p:cTn id="7" dur="500"/>
                                        <p:tgtEl>
                                          <p:spTgt spid="411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114"/>
                                        </p:tgtEl>
                                        <p:attrNameLst>
                                          <p:attrName>style.visibility</p:attrName>
                                        </p:attrNameLst>
                                      </p:cBhvr>
                                      <p:to>
                                        <p:strVal val="visible"/>
                                      </p:to>
                                    </p:set>
                                    <p:animEffect transition="in" filter="wipe(up)">
                                      <p:cBhvr>
                                        <p:cTn id="11" dur="500"/>
                                        <p:tgtEl>
                                          <p:spTgt spid="411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08915"/>
                                        </p:tgtEl>
                                        <p:attrNameLst>
                                          <p:attrName>style.visibility</p:attrName>
                                        </p:attrNameLst>
                                      </p:cBhvr>
                                      <p:to>
                                        <p:strVal val="visible"/>
                                      </p:to>
                                    </p:set>
                                    <p:animEffect transition="in" filter="wipe(up)">
                                      <p:cBhvr>
                                        <p:cTn id="15" dur="500"/>
                                        <p:tgtEl>
                                          <p:spTgt spid="20891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119"/>
                                        </p:tgtEl>
                                        <p:attrNameLst>
                                          <p:attrName>style.visibility</p:attrName>
                                        </p:attrNameLst>
                                      </p:cBhvr>
                                      <p:to>
                                        <p:strVal val="visible"/>
                                      </p:to>
                                    </p:set>
                                    <p:animEffect transition="in" filter="wipe(left)">
                                      <p:cBhvr>
                                        <p:cTn id="19" dur="500"/>
                                        <p:tgtEl>
                                          <p:spTgt spid="411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123"/>
                                        </p:tgtEl>
                                        <p:attrNameLst>
                                          <p:attrName>style.visibility</p:attrName>
                                        </p:attrNameLst>
                                      </p:cBhvr>
                                      <p:to>
                                        <p:strVal val="visible"/>
                                      </p:to>
                                    </p:set>
                                    <p:animEffect transition="in" filter="wipe(left)">
                                      <p:cBhvr>
                                        <p:cTn id="23" dur="500"/>
                                        <p:tgtEl>
                                          <p:spTgt spid="412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208943"/>
                                        </p:tgtEl>
                                        <p:attrNameLst>
                                          <p:attrName>style.visibility</p:attrName>
                                        </p:attrNameLst>
                                      </p:cBhvr>
                                      <p:to>
                                        <p:strVal val="visible"/>
                                      </p:to>
                                    </p:set>
                                    <p:animEffect transition="in" filter="wipe(up)">
                                      <p:cBhvr>
                                        <p:cTn id="28" dur="500"/>
                                        <p:tgtEl>
                                          <p:spTgt spid="208943"/>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4150"/>
                                        </p:tgtEl>
                                        <p:attrNameLst>
                                          <p:attrName>style.visibility</p:attrName>
                                        </p:attrNameLst>
                                      </p:cBhvr>
                                      <p:to>
                                        <p:strVal val="visible"/>
                                      </p:to>
                                    </p:set>
                                    <p:animEffect transition="in" filter="wipe(left)">
                                      <p:cBhvr>
                                        <p:cTn id="32" dur="500"/>
                                        <p:tgtEl>
                                          <p:spTgt spid="415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151"/>
                                        </p:tgtEl>
                                        <p:attrNameLst>
                                          <p:attrName>style.visibility</p:attrName>
                                        </p:attrNameLst>
                                      </p:cBhvr>
                                      <p:to>
                                        <p:strVal val="visible"/>
                                      </p:to>
                                    </p:set>
                                    <p:animEffect transition="in" filter="wipe(left)">
                                      <p:cBhvr>
                                        <p:cTn id="37" dur="500"/>
                                        <p:tgtEl>
                                          <p:spTgt spid="4151"/>
                                        </p:tgtEl>
                                      </p:cBhvr>
                                    </p:animEffect>
                                  </p:childTnLst>
                                </p:cTn>
                              </p:par>
                            </p:childTnLst>
                          </p:cTn>
                        </p:par>
                        <p:par>
                          <p:cTn id="38" fill="hold">
                            <p:stCondLst>
                              <p:cond delay="500"/>
                            </p:stCondLst>
                            <p:childTnLst>
                              <p:par>
                                <p:cTn id="39" presetID="22" presetClass="entr" presetSubtype="1" fill="hold" grpId="0" nodeType="afterEffect">
                                  <p:stCondLst>
                                    <p:cond delay="0"/>
                                  </p:stCondLst>
                                  <p:childTnLst>
                                    <p:set>
                                      <p:cBhvr>
                                        <p:cTn id="40" dur="1" fill="hold">
                                          <p:stCondLst>
                                            <p:cond delay="0"/>
                                          </p:stCondLst>
                                        </p:cTn>
                                        <p:tgtEl>
                                          <p:spTgt spid="4118"/>
                                        </p:tgtEl>
                                        <p:attrNameLst>
                                          <p:attrName>style.visibility</p:attrName>
                                        </p:attrNameLst>
                                      </p:cBhvr>
                                      <p:to>
                                        <p:strVal val="visible"/>
                                      </p:to>
                                    </p:set>
                                    <p:animEffect transition="in" filter="wipe(up)">
                                      <p:cBhvr>
                                        <p:cTn id="41" dur="500"/>
                                        <p:tgtEl>
                                          <p:spTgt spid="4118"/>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4124"/>
                                        </p:tgtEl>
                                        <p:attrNameLst>
                                          <p:attrName>style.visibility</p:attrName>
                                        </p:attrNameLst>
                                      </p:cBhvr>
                                      <p:to>
                                        <p:strVal val="visible"/>
                                      </p:to>
                                    </p:set>
                                    <p:animEffect transition="in" filter="wipe(left)">
                                      <p:cBhvr>
                                        <p:cTn id="45" dur="500"/>
                                        <p:tgtEl>
                                          <p:spTgt spid="4124"/>
                                        </p:tgtEl>
                                      </p:cBhvr>
                                    </p:animEffect>
                                  </p:childTnLst>
                                </p:cTn>
                              </p:par>
                            </p:childTnLst>
                          </p:cTn>
                        </p:par>
                        <p:par>
                          <p:cTn id="46" fill="hold">
                            <p:stCondLst>
                              <p:cond delay="1500"/>
                            </p:stCondLst>
                            <p:childTnLst>
                              <p:par>
                                <p:cTn id="47" presetID="22" presetClass="entr" presetSubtype="4" fill="hold" grpId="0" nodeType="afterEffect">
                                  <p:stCondLst>
                                    <p:cond delay="0"/>
                                  </p:stCondLst>
                                  <p:childTnLst>
                                    <p:set>
                                      <p:cBhvr>
                                        <p:cTn id="48" dur="1" fill="hold">
                                          <p:stCondLst>
                                            <p:cond delay="0"/>
                                          </p:stCondLst>
                                        </p:cTn>
                                        <p:tgtEl>
                                          <p:spTgt spid="4125"/>
                                        </p:tgtEl>
                                        <p:attrNameLst>
                                          <p:attrName>style.visibility</p:attrName>
                                        </p:attrNameLst>
                                      </p:cBhvr>
                                      <p:to>
                                        <p:strVal val="visible"/>
                                      </p:to>
                                    </p:set>
                                    <p:animEffect transition="in" filter="wipe(down)">
                                      <p:cBhvr>
                                        <p:cTn id="49" dur="500"/>
                                        <p:tgtEl>
                                          <p:spTgt spid="4125"/>
                                        </p:tgtEl>
                                      </p:cBhvr>
                                    </p:animEffect>
                                  </p:childTnLst>
                                </p:cTn>
                              </p:par>
                            </p:childTnLst>
                          </p:cTn>
                        </p:par>
                        <p:par>
                          <p:cTn id="50" fill="hold">
                            <p:stCondLst>
                              <p:cond delay="2000"/>
                            </p:stCondLst>
                            <p:childTnLst>
                              <p:par>
                                <p:cTn id="51" presetID="22" presetClass="entr" presetSubtype="2" fill="hold" grpId="0" nodeType="afterEffect">
                                  <p:stCondLst>
                                    <p:cond delay="0"/>
                                  </p:stCondLst>
                                  <p:childTnLst>
                                    <p:set>
                                      <p:cBhvr>
                                        <p:cTn id="52" dur="1" fill="hold">
                                          <p:stCondLst>
                                            <p:cond delay="0"/>
                                          </p:stCondLst>
                                        </p:cTn>
                                        <p:tgtEl>
                                          <p:spTgt spid="4139"/>
                                        </p:tgtEl>
                                        <p:attrNameLst>
                                          <p:attrName>style.visibility</p:attrName>
                                        </p:attrNameLst>
                                      </p:cBhvr>
                                      <p:to>
                                        <p:strVal val="visible"/>
                                      </p:to>
                                    </p:set>
                                    <p:animEffect transition="in" filter="wipe(right)">
                                      <p:cBhvr>
                                        <p:cTn id="53" dur="500"/>
                                        <p:tgtEl>
                                          <p:spTgt spid="4139"/>
                                        </p:tgtEl>
                                      </p:cBhvr>
                                    </p:animEffect>
                                  </p:childTnLst>
                                </p:cTn>
                              </p:par>
                            </p:childTnLst>
                          </p:cTn>
                        </p:par>
                        <p:par>
                          <p:cTn id="54" fill="hold">
                            <p:stCondLst>
                              <p:cond delay="2500"/>
                            </p:stCondLst>
                            <p:childTnLst>
                              <p:par>
                                <p:cTn id="55" presetID="22" presetClass="entr" presetSubtype="8" fill="hold" grpId="0" nodeType="afterEffect">
                                  <p:stCondLst>
                                    <p:cond delay="0"/>
                                  </p:stCondLst>
                                  <p:childTnLst>
                                    <p:set>
                                      <p:cBhvr>
                                        <p:cTn id="56" dur="1" fill="hold">
                                          <p:stCondLst>
                                            <p:cond delay="0"/>
                                          </p:stCondLst>
                                        </p:cTn>
                                        <p:tgtEl>
                                          <p:spTgt spid="4140"/>
                                        </p:tgtEl>
                                        <p:attrNameLst>
                                          <p:attrName>style.visibility</p:attrName>
                                        </p:attrNameLst>
                                      </p:cBhvr>
                                      <p:to>
                                        <p:strVal val="visible"/>
                                      </p:to>
                                    </p:set>
                                    <p:animEffect transition="in" filter="wipe(left)">
                                      <p:cBhvr>
                                        <p:cTn id="57" dur="500"/>
                                        <p:tgtEl>
                                          <p:spTgt spid="4140"/>
                                        </p:tgtEl>
                                      </p:cBhvr>
                                    </p:animEffect>
                                  </p:childTnLst>
                                </p:cTn>
                              </p:par>
                            </p:childTnLst>
                          </p:cTn>
                        </p:par>
                        <p:par>
                          <p:cTn id="58" fill="hold">
                            <p:stCondLst>
                              <p:cond delay="3000"/>
                            </p:stCondLst>
                            <p:childTnLst>
                              <p:par>
                                <p:cTn id="59" presetID="22" presetClass="entr" presetSubtype="8" fill="hold" grpId="0" nodeType="afterEffect">
                                  <p:stCondLst>
                                    <p:cond delay="0"/>
                                  </p:stCondLst>
                                  <p:childTnLst>
                                    <p:set>
                                      <p:cBhvr>
                                        <p:cTn id="60" dur="1" fill="hold">
                                          <p:stCondLst>
                                            <p:cond delay="0"/>
                                          </p:stCondLst>
                                        </p:cTn>
                                        <p:tgtEl>
                                          <p:spTgt spid="4143"/>
                                        </p:tgtEl>
                                        <p:attrNameLst>
                                          <p:attrName>style.visibility</p:attrName>
                                        </p:attrNameLst>
                                      </p:cBhvr>
                                      <p:to>
                                        <p:strVal val="visible"/>
                                      </p:to>
                                    </p:set>
                                    <p:animEffect transition="in" filter="wipe(left)">
                                      <p:cBhvr>
                                        <p:cTn id="61" dur="500"/>
                                        <p:tgtEl>
                                          <p:spTgt spid="4143"/>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4142"/>
                                        </p:tgtEl>
                                        <p:attrNameLst>
                                          <p:attrName>style.visibility</p:attrName>
                                        </p:attrNameLst>
                                      </p:cBhvr>
                                      <p:to>
                                        <p:strVal val="visible"/>
                                      </p:to>
                                    </p:set>
                                    <p:animEffect transition="in" filter="wipe(down)">
                                      <p:cBhvr>
                                        <p:cTn id="65" dur="500"/>
                                        <p:tgtEl>
                                          <p:spTgt spid="4142"/>
                                        </p:tgtEl>
                                      </p:cBhvr>
                                    </p:animEffect>
                                  </p:childTnLst>
                                </p:cTn>
                              </p:par>
                            </p:childTnLst>
                          </p:cTn>
                        </p:par>
                        <p:par>
                          <p:cTn id="66" fill="hold">
                            <p:stCondLst>
                              <p:cond delay="4000"/>
                            </p:stCondLst>
                            <p:childTnLst>
                              <p:par>
                                <p:cTn id="67" presetID="22" presetClass="entr" presetSubtype="2" fill="hold" grpId="0" nodeType="afterEffect">
                                  <p:stCondLst>
                                    <p:cond delay="0"/>
                                  </p:stCondLst>
                                  <p:childTnLst>
                                    <p:set>
                                      <p:cBhvr>
                                        <p:cTn id="68" dur="1" fill="hold">
                                          <p:stCondLst>
                                            <p:cond delay="0"/>
                                          </p:stCondLst>
                                        </p:cTn>
                                        <p:tgtEl>
                                          <p:spTgt spid="4141"/>
                                        </p:tgtEl>
                                        <p:attrNameLst>
                                          <p:attrName>style.visibility</p:attrName>
                                        </p:attrNameLst>
                                      </p:cBhvr>
                                      <p:to>
                                        <p:strVal val="visible"/>
                                      </p:to>
                                    </p:set>
                                    <p:animEffect transition="in" filter="wipe(right)">
                                      <p:cBhvr>
                                        <p:cTn id="69" dur="500"/>
                                        <p:tgtEl>
                                          <p:spTgt spid="4141"/>
                                        </p:tgtEl>
                                      </p:cBhvr>
                                    </p:animEffect>
                                  </p:childTnLst>
                                </p:cTn>
                              </p:par>
                            </p:childTnLst>
                          </p:cTn>
                        </p:par>
                        <p:par>
                          <p:cTn id="70" fill="hold">
                            <p:stCondLst>
                              <p:cond delay="4500"/>
                            </p:stCondLst>
                            <p:childTnLst>
                              <p:par>
                                <p:cTn id="71" presetID="22" presetClass="entr" presetSubtype="8" fill="hold" grpId="0" nodeType="afterEffect">
                                  <p:stCondLst>
                                    <p:cond delay="0"/>
                                  </p:stCondLst>
                                  <p:childTnLst>
                                    <p:set>
                                      <p:cBhvr>
                                        <p:cTn id="72" dur="1" fill="hold">
                                          <p:stCondLst>
                                            <p:cond delay="0"/>
                                          </p:stCondLst>
                                        </p:cTn>
                                        <p:tgtEl>
                                          <p:spTgt spid="4144"/>
                                        </p:tgtEl>
                                        <p:attrNameLst>
                                          <p:attrName>style.visibility</p:attrName>
                                        </p:attrNameLst>
                                      </p:cBhvr>
                                      <p:to>
                                        <p:strVal val="visible"/>
                                      </p:to>
                                    </p:set>
                                    <p:animEffect transition="in" filter="wipe(left)">
                                      <p:cBhvr>
                                        <p:cTn id="73" dur="500"/>
                                        <p:tgtEl>
                                          <p:spTgt spid="414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4145"/>
                                        </p:tgtEl>
                                        <p:attrNameLst>
                                          <p:attrName>style.visibility</p:attrName>
                                        </p:attrNameLst>
                                      </p:cBhvr>
                                      <p:to>
                                        <p:strVal val="visible"/>
                                      </p:to>
                                    </p:set>
                                    <p:animEffect transition="in" filter="wipe(left)">
                                      <p:cBhvr>
                                        <p:cTn id="78" dur="500"/>
                                        <p:tgtEl>
                                          <p:spTgt spid="414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4146"/>
                                        </p:tgtEl>
                                        <p:attrNameLst>
                                          <p:attrName>style.visibility</p:attrName>
                                        </p:attrNameLst>
                                      </p:cBhvr>
                                      <p:to>
                                        <p:strVal val="visible"/>
                                      </p:to>
                                    </p:set>
                                    <p:animEffect transition="in" filter="wipe(left)">
                                      <p:cBhvr>
                                        <p:cTn id="83" dur="500"/>
                                        <p:tgtEl>
                                          <p:spTgt spid="4146"/>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4147"/>
                                        </p:tgtEl>
                                        <p:attrNameLst>
                                          <p:attrName>style.visibility</p:attrName>
                                        </p:attrNameLst>
                                      </p:cBhvr>
                                      <p:to>
                                        <p:strVal val="visible"/>
                                      </p:to>
                                    </p:set>
                                    <p:animEffect transition="in" filter="wipe(left)">
                                      <p:cBhvr>
                                        <p:cTn id="88" dur="500"/>
                                        <p:tgtEl>
                                          <p:spTgt spid="4147"/>
                                        </p:tgtEl>
                                      </p:cBhvr>
                                    </p:animEffect>
                                  </p:childTnLst>
                                </p:cTn>
                              </p:par>
                            </p:childTnLst>
                          </p:cTn>
                        </p:par>
                        <p:par>
                          <p:cTn id="89" fill="hold">
                            <p:stCondLst>
                              <p:cond delay="500"/>
                            </p:stCondLst>
                            <p:childTnLst>
                              <p:par>
                                <p:cTn id="90" presetID="23" presetClass="entr" presetSubtype="528" fill="hold" grpId="0" nodeType="afterEffect">
                                  <p:stCondLst>
                                    <p:cond delay="0"/>
                                  </p:stCondLst>
                                  <p:childTnLst>
                                    <p:set>
                                      <p:cBhvr>
                                        <p:cTn id="91" dur="1" fill="hold">
                                          <p:stCondLst>
                                            <p:cond delay="0"/>
                                          </p:stCondLst>
                                        </p:cTn>
                                        <p:tgtEl>
                                          <p:spTgt spid="4152"/>
                                        </p:tgtEl>
                                        <p:attrNameLst>
                                          <p:attrName>style.visibility</p:attrName>
                                        </p:attrNameLst>
                                      </p:cBhvr>
                                      <p:to>
                                        <p:strVal val="visible"/>
                                      </p:to>
                                    </p:set>
                                    <p:anim calcmode="lin" valueType="num">
                                      <p:cBhvr>
                                        <p:cTn id="92" dur="500" fill="hold"/>
                                        <p:tgtEl>
                                          <p:spTgt spid="4152"/>
                                        </p:tgtEl>
                                        <p:attrNameLst>
                                          <p:attrName>ppt_w</p:attrName>
                                        </p:attrNameLst>
                                      </p:cBhvr>
                                      <p:tavLst>
                                        <p:tav tm="0">
                                          <p:val>
                                            <p:fltVal val="0"/>
                                          </p:val>
                                        </p:tav>
                                        <p:tav tm="100000">
                                          <p:val>
                                            <p:strVal val="#ppt_w"/>
                                          </p:val>
                                        </p:tav>
                                      </p:tavLst>
                                    </p:anim>
                                    <p:anim calcmode="lin" valueType="num">
                                      <p:cBhvr>
                                        <p:cTn id="93" dur="500" fill="hold"/>
                                        <p:tgtEl>
                                          <p:spTgt spid="4152"/>
                                        </p:tgtEl>
                                        <p:attrNameLst>
                                          <p:attrName>ppt_h</p:attrName>
                                        </p:attrNameLst>
                                      </p:cBhvr>
                                      <p:tavLst>
                                        <p:tav tm="0">
                                          <p:val>
                                            <p:fltVal val="0"/>
                                          </p:val>
                                        </p:tav>
                                        <p:tav tm="100000">
                                          <p:val>
                                            <p:strVal val="#ppt_h"/>
                                          </p:val>
                                        </p:tav>
                                      </p:tavLst>
                                    </p:anim>
                                    <p:anim calcmode="lin" valueType="num">
                                      <p:cBhvr>
                                        <p:cTn id="94" dur="500" fill="hold"/>
                                        <p:tgtEl>
                                          <p:spTgt spid="4152"/>
                                        </p:tgtEl>
                                        <p:attrNameLst>
                                          <p:attrName>ppt_x</p:attrName>
                                        </p:attrNameLst>
                                      </p:cBhvr>
                                      <p:tavLst>
                                        <p:tav tm="0">
                                          <p:val>
                                            <p:fltVal val="0.5"/>
                                          </p:val>
                                        </p:tav>
                                        <p:tav tm="100000">
                                          <p:val>
                                            <p:strVal val="#ppt_x"/>
                                          </p:val>
                                        </p:tav>
                                      </p:tavLst>
                                    </p:anim>
                                    <p:anim calcmode="lin" valueType="num">
                                      <p:cBhvr>
                                        <p:cTn id="95" dur="500" fill="hold"/>
                                        <p:tgtEl>
                                          <p:spTgt spid="415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3" grpId="0" animBg="1"/>
      <p:bldP spid="4114" grpId="0" animBg="1"/>
      <p:bldP spid="208915" grpId="0" animBg="1" autoUpdateAnimBg="0"/>
      <p:bldP spid="4118" grpId="0" animBg="1"/>
      <p:bldP spid="4119" grpId="0" animBg="1"/>
      <p:bldP spid="4123" grpId="0" animBg="1"/>
      <p:bldP spid="4124" grpId="0" animBg="1"/>
      <p:bldP spid="4125" grpId="0" animBg="1"/>
      <p:bldP spid="208943" grpId="0" animBg="1" autoUpdateAnimBg="0"/>
      <p:bldP spid="4139" grpId="0" animBg="1"/>
      <p:bldP spid="4140" grpId="0" autoUpdateAnimBg="0"/>
      <p:bldP spid="4141" grpId="0" animBg="1"/>
      <p:bldP spid="4142" grpId="0" animBg="1"/>
      <p:bldP spid="4143" grpId="0" animBg="1"/>
      <p:bldP spid="4144" grpId="0" autoUpdateAnimBg="0"/>
      <p:bldP spid="4145" grpId="0" autoUpdateAnimBg="0"/>
      <p:bldP spid="4146" grpId="0" autoUpdateAnimBg="0"/>
      <p:bldP spid="4147" grpId="0" autoUpdateAnimBg="0"/>
      <p:bldP spid="4150" grpId="0" animBg="1" autoUpdateAnimBg="0"/>
      <p:bldP spid="4151" grpId="0" animBg="1" autoUpdateAnimBg="0"/>
      <p:bldP spid="4152"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ChangeArrowheads="1"/>
          </p:cNvSpPr>
          <p:nvPr/>
        </p:nvSpPr>
        <p:spPr bwMode="auto">
          <a:xfrm>
            <a:off x="4953000" y="609600"/>
            <a:ext cx="2590800" cy="1371600"/>
          </a:xfrm>
          <a:prstGeom prst="rect">
            <a:avLst/>
          </a:prstGeom>
          <a:solidFill>
            <a:srgbClr val="CCFFCC"/>
          </a:solidFill>
          <a:ln w="9525">
            <a:solidFill>
              <a:schemeClr val="tx1"/>
            </a:solidFill>
            <a:prstDash val="sysDot"/>
            <a:miter lim="800000"/>
            <a:headEnd/>
            <a:tailEnd/>
          </a:ln>
        </p:spPr>
        <p:txBody>
          <a:bodyPr anchor="ctr"/>
          <a:lstStyle/>
          <a:p>
            <a:pPr eaLnBrk="1" hangingPunct="1"/>
            <a:endParaRPr lang="de-DE"/>
          </a:p>
        </p:txBody>
      </p:sp>
      <p:sp>
        <p:nvSpPr>
          <p:cNvPr id="178179" name="Text Box 4"/>
          <p:cNvSpPr txBox="1">
            <a:spLocks noChangeArrowheads="1"/>
          </p:cNvSpPr>
          <p:nvPr/>
        </p:nvSpPr>
        <p:spPr bwMode="auto">
          <a:xfrm>
            <a:off x="990600" y="2590800"/>
            <a:ext cx="1752600" cy="1439863"/>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nchor="ctr" anchorCtr="1"/>
          <a:lstStyle/>
          <a:p>
            <a:pPr algn="ctr" eaLnBrk="1" hangingPunct="1">
              <a:defRPr/>
            </a:pPr>
            <a:r>
              <a:rPr lang="de-DE" sz="1800"/>
              <a:t>Vermögen</a:t>
            </a:r>
          </a:p>
        </p:txBody>
      </p:sp>
      <p:sp>
        <p:nvSpPr>
          <p:cNvPr id="178180" name="Text Box 5"/>
          <p:cNvSpPr txBox="1">
            <a:spLocks noChangeArrowheads="1"/>
          </p:cNvSpPr>
          <p:nvPr/>
        </p:nvSpPr>
        <p:spPr bwMode="auto">
          <a:xfrm>
            <a:off x="2895600" y="2590800"/>
            <a:ext cx="1828800" cy="611188"/>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algn="ctr" eaLnBrk="1" hangingPunct="1">
              <a:defRPr/>
            </a:pPr>
            <a:r>
              <a:rPr lang="de-DE" sz="1800"/>
              <a:t>Eigenkapital</a:t>
            </a:r>
          </a:p>
        </p:txBody>
      </p:sp>
      <p:sp>
        <p:nvSpPr>
          <p:cNvPr id="178181" name="Text Box 6"/>
          <p:cNvSpPr txBox="1">
            <a:spLocks noChangeArrowheads="1"/>
          </p:cNvSpPr>
          <p:nvPr/>
        </p:nvSpPr>
        <p:spPr bwMode="auto">
          <a:xfrm>
            <a:off x="2895600" y="3276600"/>
            <a:ext cx="1828800" cy="75565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ctr" eaLnBrk="1" hangingPunct="1">
              <a:defRPr/>
            </a:pPr>
            <a:r>
              <a:rPr lang="de-DE" sz="1800"/>
              <a:t>Fremdkapital</a:t>
            </a:r>
            <a:endParaRPr lang="de-DE" sz="1200"/>
          </a:p>
        </p:txBody>
      </p:sp>
      <p:sp>
        <p:nvSpPr>
          <p:cNvPr id="5129" name="Line 7"/>
          <p:cNvSpPr>
            <a:spLocks noChangeShapeType="1"/>
          </p:cNvSpPr>
          <p:nvPr/>
        </p:nvSpPr>
        <p:spPr bwMode="auto">
          <a:xfrm>
            <a:off x="914400" y="2514600"/>
            <a:ext cx="3886200" cy="0"/>
          </a:xfrm>
          <a:prstGeom prst="line">
            <a:avLst/>
          </a:prstGeom>
          <a:noFill/>
          <a:ln w="28575">
            <a:solidFill>
              <a:schemeClr val="tx1"/>
            </a:solidFill>
            <a:round/>
            <a:headEnd/>
            <a:tailEnd/>
          </a:ln>
        </p:spPr>
        <p:txBody>
          <a:bodyPr>
            <a:spAutoFit/>
          </a:bodyPr>
          <a:lstStyle/>
          <a:p>
            <a:endParaRPr lang="de-DE"/>
          </a:p>
        </p:txBody>
      </p:sp>
      <p:sp>
        <p:nvSpPr>
          <p:cNvPr id="5130" name="Line 8"/>
          <p:cNvSpPr>
            <a:spLocks noChangeShapeType="1"/>
          </p:cNvSpPr>
          <p:nvPr/>
        </p:nvSpPr>
        <p:spPr bwMode="auto">
          <a:xfrm>
            <a:off x="2819400" y="2514600"/>
            <a:ext cx="0" cy="1600200"/>
          </a:xfrm>
          <a:prstGeom prst="line">
            <a:avLst/>
          </a:prstGeom>
          <a:noFill/>
          <a:ln w="28575">
            <a:solidFill>
              <a:schemeClr val="tx1"/>
            </a:solidFill>
            <a:round/>
            <a:headEnd/>
            <a:tailEnd/>
          </a:ln>
        </p:spPr>
        <p:txBody>
          <a:bodyPr>
            <a:spAutoFit/>
          </a:bodyPr>
          <a:lstStyle/>
          <a:p>
            <a:endParaRPr lang="de-DE"/>
          </a:p>
        </p:txBody>
      </p:sp>
      <p:sp>
        <p:nvSpPr>
          <p:cNvPr id="5131" name="Line 9"/>
          <p:cNvSpPr>
            <a:spLocks noChangeShapeType="1"/>
          </p:cNvSpPr>
          <p:nvPr/>
        </p:nvSpPr>
        <p:spPr bwMode="auto">
          <a:xfrm>
            <a:off x="914400" y="4114800"/>
            <a:ext cx="3886200" cy="0"/>
          </a:xfrm>
          <a:prstGeom prst="line">
            <a:avLst/>
          </a:prstGeom>
          <a:noFill/>
          <a:ln w="28575">
            <a:solidFill>
              <a:schemeClr val="tx1"/>
            </a:solidFill>
            <a:round/>
            <a:headEnd/>
            <a:tailEnd/>
          </a:ln>
        </p:spPr>
        <p:txBody>
          <a:bodyPr>
            <a:spAutoFit/>
          </a:bodyPr>
          <a:lstStyle/>
          <a:p>
            <a:endParaRPr lang="de-DE"/>
          </a:p>
        </p:txBody>
      </p:sp>
      <p:sp>
        <p:nvSpPr>
          <p:cNvPr id="5132" name="Text Box 10"/>
          <p:cNvSpPr txBox="1">
            <a:spLocks noChangeArrowheads="1"/>
          </p:cNvSpPr>
          <p:nvPr/>
        </p:nvSpPr>
        <p:spPr bwMode="auto">
          <a:xfrm>
            <a:off x="914400" y="2209800"/>
            <a:ext cx="1981200" cy="336550"/>
          </a:xfrm>
          <a:prstGeom prst="rect">
            <a:avLst/>
          </a:prstGeom>
          <a:noFill/>
          <a:ln w="9525">
            <a:noFill/>
            <a:miter lim="800000"/>
            <a:headEnd/>
            <a:tailEnd/>
          </a:ln>
        </p:spPr>
        <p:txBody>
          <a:bodyPr>
            <a:spAutoFit/>
          </a:bodyPr>
          <a:lstStyle/>
          <a:p>
            <a:pPr eaLnBrk="1" hangingPunct="1"/>
            <a:r>
              <a:rPr lang="de-DE" sz="1600"/>
              <a:t>Verfügbare Mittel</a:t>
            </a:r>
          </a:p>
        </p:txBody>
      </p:sp>
      <p:sp>
        <p:nvSpPr>
          <p:cNvPr id="5133" name="Line 11"/>
          <p:cNvSpPr>
            <a:spLocks noChangeShapeType="1"/>
          </p:cNvSpPr>
          <p:nvPr/>
        </p:nvSpPr>
        <p:spPr bwMode="auto">
          <a:xfrm flipH="1">
            <a:off x="609600" y="2133600"/>
            <a:ext cx="5562600" cy="0"/>
          </a:xfrm>
          <a:prstGeom prst="line">
            <a:avLst/>
          </a:prstGeom>
          <a:noFill/>
          <a:ln w="38100">
            <a:solidFill>
              <a:srgbClr val="008000"/>
            </a:solidFill>
            <a:round/>
            <a:headEnd/>
            <a:tailEnd/>
          </a:ln>
        </p:spPr>
        <p:txBody>
          <a:bodyPr>
            <a:spAutoFit/>
          </a:bodyPr>
          <a:lstStyle/>
          <a:p>
            <a:endParaRPr lang="de-DE"/>
          </a:p>
        </p:txBody>
      </p:sp>
      <p:graphicFrame>
        <p:nvGraphicFramePr>
          <p:cNvPr id="5122" name="Object 14"/>
          <p:cNvGraphicFramePr>
            <a:graphicFrameLocks noChangeAspect="1"/>
          </p:cNvGraphicFramePr>
          <p:nvPr/>
        </p:nvGraphicFramePr>
        <p:xfrm>
          <a:off x="6553200" y="1219200"/>
          <a:ext cx="762000" cy="631825"/>
        </p:xfrm>
        <a:graphic>
          <a:graphicData uri="http://schemas.openxmlformats.org/presentationml/2006/ole">
            <p:oleObj spid="_x0000_s5122" name="Paint Shop Pro Image" r:id="rId4" imgW="634318" imgH="526972" progId="">
              <p:embed/>
            </p:oleObj>
          </a:graphicData>
        </a:graphic>
      </p:graphicFrame>
      <p:sp>
        <p:nvSpPr>
          <p:cNvPr id="5134" name="Text Box 15"/>
          <p:cNvSpPr txBox="1">
            <a:spLocks noChangeArrowheads="1"/>
          </p:cNvSpPr>
          <p:nvPr/>
        </p:nvSpPr>
        <p:spPr bwMode="auto">
          <a:xfrm>
            <a:off x="5943600" y="1524000"/>
            <a:ext cx="685800" cy="336550"/>
          </a:xfrm>
          <a:prstGeom prst="rect">
            <a:avLst/>
          </a:prstGeom>
          <a:noFill/>
          <a:ln w="9525">
            <a:noFill/>
            <a:miter lim="800000"/>
            <a:headEnd/>
            <a:tailEnd/>
          </a:ln>
        </p:spPr>
        <p:txBody>
          <a:bodyPr>
            <a:spAutoFit/>
          </a:bodyPr>
          <a:lstStyle/>
          <a:p>
            <a:pPr algn="ctr" eaLnBrk="1" hangingPunct="1"/>
            <a:r>
              <a:rPr lang="de-DE" sz="1600"/>
              <a:t>...</a:t>
            </a:r>
          </a:p>
        </p:txBody>
      </p:sp>
      <p:sp>
        <p:nvSpPr>
          <p:cNvPr id="5135" name="Text Box 16"/>
          <p:cNvSpPr txBox="1">
            <a:spLocks noChangeArrowheads="1"/>
          </p:cNvSpPr>
          <p:nvPr/>
        </p:nvSpPr>
        <p:spPr bwMode="auto">
          <a:xfrm>
            <a:off x="5105400" y="609600"/>
            <a:ext cx="2209800" cy="581025"/>
          </a:xfrm>
          <a:prstGeom prst="rect">
            <a:avLst/>
          </a:prstGeom>
          <a:noFill/>
          <a:ln w="9525">
            <a:noFill/>
            <a:miter lim="800000"/>
            <a:headEnd/>
            <a:tailEnd/>
          </a:ln>
        </p:spPr>
        <p:txBody>
          <a:bodyPr/>
          <a:lstStyle/>
          <a:p>
            <a:pPr algn="ctr" eaLnBrk="1" hangingPunct="1"/>
            <a:r>
              <a:rPr lang="de-DE" sz="1600"/>
              <a:t>Einlagen der Eigner (Gesellschafter)</a:t>
            </a:r>
          </a:p>
        </p:txBody>
      </p:sp>
      <p:sp>
        <p:nvSpPr>
          <p:cNvPr id="5136" name="Line 17"/>
          <p:cNvSpPr>
            <a:spLocks noChangeShapeType="1"/>
          </p:cNvSpPr>
          <p:nvPr/>
        </p:nvSpPr>
        <p:spPr bwMode="auto">
          <a:xfrm>
            <a:off x="5029200" y="1905000"/>
            <a:ext cx="2286000" cy="0"/>
          </a:xfrm>
          <a:prstGeom prst="line">
            <a:avLst/>
          </a:prstGeom>
          <a:noFill/>
          <a:ln w="38100">
            <a:solidFill>
              <a:schemeClr val="tx1"/>
            </a:solidFill>
            <a:round/>
            <a:headEnd/>
            <a:tailEnd/>
          </a:ln>
        </p:spPr>
        <p:txBody>
          <a:bodyPr>
            <a:spAutoFit/>
          </a:bodyPr>
          <a:lstStyle/>
          <a:p>
            <a:endParaRPr lang="de-DE"/>
          </a:p>
        </p:txBody>
      </p:sp>
      <p:sp>
        <p:nvSpPr>
          <p:cNvPr id="5137" name="Line 18"/>
          <p:cNvSpPr>
            <a:spLocks noChangeShapeType="1"/>
          </p:cNvSpPr>
          <p:nvPr/>
        </p:nvSpPr>
        <p:spPr bwMode="auto">
          <a:xfrm>
            <a:off x="6172200" y="2133600"/>
            <a:ext cx="0" cy="381000"/>
          </a:xfrm>
          <a:prstGeom prst="line">
            <a:avLst/>
          </a:prstGeom>
          <a:noFill/>
          <a:ln w="28575">
            <a:solidFill>
              <a:srgbClr val="008000"/>
            </a:solidFill>
            <a:prstDash val="sysDot"/>
            <a:round/>
            <a:headEnd/>
            <a:tailEnd type="triangle" w="med" len="med"/>
          </a:ln>
        </p:spPr>
        <p:txBody>
          <a:bodyPr>
            <a:spAutoFit/>
          </a:bodyPr>
          <a:lstStyle/>
          <a:p>
            <a:endParaRPr lang="de-DE"/>
          </a:p>
        </p:txBody>
      </p:sp>
      <p:sp>
        <p:nvSpPr>
          <p:cNvPr id="5138" name="Line 19"/>
          <p:cNvSpPr>
            <a:spLocks noChangeShapeType="1"/>
          </p:cNvSpPr>
          <p:nvPr/>
        </p:nvSpPr>
        <p:spPr bwMode="auto">
          <a:xfrm flipV="1">
            <a:off x="6172200" y="2819400"/>
            <a:ext cx="0" cy="1295400"/>
          </a:xfrm>
          <a:prstGeom prst="line">
            <a:avLst/>
          </a:prstGeom>
          <a:noFill/>
          <a:ln w="57150">
            <a:solidFill>
              <a:srgbClr val="008000"/>
            </a:solidFill>
            <a:round/>
            <a:headEnd type="triangle" w="med" len="med"/>
            <a:tailEnd/>
          </a:ln>
        </p:spPr>
        <p:txBody>
          <a:bodyPr>
            <a:spAutoFit/>
          </a:bodyPr>
          <a:lstStyle/>
          <a:p>
            <a:endParaRPr lang="de-DE"/>
          </a:p>
        </p:txBody>
      </p:sp>
      <p:sp>
        <p:nvSpPr>
          <p:cNvPr id="5139" name="Line 20"/>
          <p:cNvSpPr>
            <a:spLocks noChangeShapeType="1"/>
          </p:cNvSpPr>
          <p:nvPr/>
        </p:nvSpPr>
        <p:spPr bwMode="auto">
          <a:xfrm flipV="1">
            <a:off x="7772400" y="381000"/>
            <a:ext cx="0" cy="2743200"/>
          </a:xfrm>
          <a:prstGeom prst="line">
            <a:avLst/>
          </a:prstGeom>
          <a:noFill/>
          <a:ln w="28575">
            <a:solidFill>
              <a:srgbClr val="008000"/>
            </a:solidFill>
            <a:round/>
            <a:headEnd type="triangle" w="med" len="med"/>
            <a:tailEnd/>
          </a:ln>
        </p:spPr>
        <p:txBody>
          <a:bodyPr>
            <a:spAutoFit/>
          </a:bodyPr>
          <a:lstStyle/>
          <a:p>
            <a:endParaRPr lang="de-DE"/>
          </a:p>
        </p:txBody>
      </p:sp>
      <p:sp>
        <p:nvSpPr>
          <p:cNvPr id="5140" name="Rectangle 21"/>
          <p:cNvSpPr>
            <a:spLocks noChangeArrowheads="1"/>
          </p:cNvSpPr>
          <p:nvPr/>
        </p:nvSpPr>
        <p:spPr bwMode="auto">
          <a:xfrm>
            <a:off x="6019800" y="2505075"/>
            <a:ext cx="304800" cy="323850"/>
          </a:xfrm>
          <a:prstGeom prst="rect">
            <a:avLst/>
          </a:prstGeom>
          <a:solidFill>
            <a:srgbClr val="FFEBD7"/>
          </a:solidFill>
          <a:ln w="19050">
            <a:solidFill>
              <a:schemeClr val="tx1"/>
            </a:solidFill>
            <a:miter lim="800000"/>
            <a:headEnd/>
            <a:tailEnd/>
          </a:ln>
        </p:spPr>
        <p:txBody>
          <a:bodyPr anchor="ctr">
            <a:spAutoFit/>
          </a:bodyPr>
          <a:lstStyle/>
          <a:p>
            <a:pPr eaLnBrk="1" hangingPunct="1"/>
            <a:endParaRPr lang="de-DE"/>
          </a:p>
        </p:txBody>
      </p:sp>
      <p:sp>
        <p:nvSpPr>
          <p:cNvPr id="5141" name="Line 22"/>
          <p:cNvSpPr>
            <a:spLocks noChangeShapeType="1"/>
          </p:cNvSpPr>
          <p:nvPr/>
        </p:nvSpPr>
        <p:spPr bwMode="auto">
          <a:xfrm>
            <a:off x="609600" y="2133600"/>
            <a:ext cx="0" cy="914400"/>
          </a:xfrm>
          <a:prstGeom prst="line">
            <a:avLst/>
          </a:prstGeom>
          <a:noFill/>
          <a:ln w="38100">
            <a:solidFill>
              <a:srgbClr val="008000"/>
            </a:solidFill>
            <a:round/>
            <a:headEnd/>
            <a:tailEnd/>
          </a:ln>
        </p:spPr>
        <p:txBody>
          <a:bodyPr>
            <a:spAutoFit/>
          </a:bodyPr>
          <a:lstStyle/>
          <a:p>
            <a:endParaRPr lang="de-DE"/>
          </a:p>
        </p:txBody>
      </p:sp>
      <p:sp>
        <p:nvSpPr>
          <p:cNvPr id="5142" name="Line 23"/>
          <p:cNvSpPr>
            <a:spLocks noChangeShapeType="1"/>
          </p:cNvSpPr>
          <p:nvPr/>
        </p:nvSpPr>
        <p:spPr bwMode="auto">
          <a:xfrm>
            <a:off x="1905000" y="4267200"/>
            <a:ext cx="3429000" cy="0"/>
          </a:xfrm>
          <a:prstGeom prst="line">
            <a:avLst/>
          </a:prstGeom>
          <a:noFill/>
          <a:ln w="38100">
            <a:solidFill>
              <a:srgbClr val="FF0000"/>
            </a:solidFill>
            <a:round/>
            <a:headEnd/>
            <a:tailEnd/>
          </a:ln>
        </p:spPr>
        <p:txBody>
          <a:bodyPr>
            <a:spAutoFit/>
          </a:bodyPr>
          <a:lstStyle/>
          <a:p>
            <a:endParaRPr lang="de-DE"/>
          </a:p>
        </p:txBody>
      </p:sp>
      <p:sp>
        <p:nvSpPr>
          <p:cNvPr id="5143" name="Line 24"/>
          <p:cNvSpPr>
            <a:spLocks noChangeShapeType="1"/>
          </p:cNvSpPr>
          <p:nvPr/>
        </p:nvSpPr>
        <p:spPr bwMode="auto">
          <a:xfrm flipH="1">
            <a:off x="609600" y="3048000"/>
            <a:ext cx="685800" cy="0"/>
          </a:xfrm>
          <a:prstGeom prst="line">
            <a:avLst/>
          </a:prstGeom>
          <a:noFill/>
          <a:ln w="38100">
            <a:solidFill>
              <a:srgbClr val="008000"/>
            </a:solidFill>
            <a:round/>
            <a:headEnd type="triangle" w="med" len="med"/>
            <a:tailEnd/>
          </a:ln>
        </p:spPr>
        <p:txBody>
          <a:bodyPr>
            <a:spAutoFit/>
          </a:bodyPr>
          <a:lstStyle/>
          <a:p>
            <a:endParaRPr lang="de-DE"/>
          </a:p>
        </p:txBody>
      </p:sp>
      <p:sp>
        <p:nvSpPr>
          <p:cNvPr id="178199" name="Text Box 25"/>
          <p:cNvSpPr txBox="1">
            <a:spLocks noChangeArrowheads="1"/>
          </p:cNvSpPr>
          <p:nvPr/>
        </p:nvSpPr>
        <p:spPr bwMode="auto">
          <a:xfrm>
            <a:off x="5486400" y="4114800"/>
            <a:ext cx="1447800" cy="3810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algn="ctr" eaLnBrk="1" hangingPunct="1">
              <a:defRPr/>
            </a:pPr>
            <a:r>
              <a:rPr lang="de-DE" sz="1600"/>
              <a:t>Eigenkapital</a:t>
            </a:r>
          </a:p>
        </p:txBody>
      </p:sp>
      <p:sp>
        <p:nvSpPr>
          <p:cNvPr id="178200" name="Text Box 26"/>
          <p:cNvSpPr txBox="1">
            <a:spLocks noChangeArrowheads="1"/>
          </p:cNvSpPr>
          <p:nvPr/>
        </p:nvSpPr>
        <p:spPr bwMode="auto">
          <a:xfrm>
            <a:off x="6553200" y="3124200"/>
            <a:ext cx="2057400" cy="685800"/>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anchor="ctr" anchorCtr="1"/>
          <a:lstStyle/>
          <a:p>
            <a:pPr algn="ctr" eaLnBrk="1" hangingPunct="1">
              <a:defRPr/>
            </a:pPr>
            <a:r>
              <a:rPr lang="de-DE" sz="1600"/>
              <a:t>Geschäftsbetrieb des Unternehmens</a:t>
            </a:r>
          </a:p>
        </p:txBody>
      </p:sp>
      <p:sp>
        <p:nvSpPr>
          <p:cNvPr id="5146" name="Line 27"/>
          <p:cNvSpPr>
            <a:spLocks noChangeShapeType="1"/>
          </p:cNvSpPr>
          <p:nvPr/>
        </p:nvSpPr>
        <p:spPr bwMode="auto">
          <a:xfrm>
            <a:off x="3581400" y="4648200"/>
            <a:ext cx="3962400" cy="0"/>
          </a:xfrm>
          <a:prstGeom prst="line">
            <a:avLst/>
          </a:prstGeom>
          <a:noFill/>
          <a:ln w="28575">
            <a:solidFill>
              <a:schemeClr val="tx1"/>
            </a:solidFill>
            <a:round/>
            <a:headEnd/>
            <a:tailEnd/>
          </a:ln>
        </p:spPr>
        <p:txBody>
          <a:bodyPr>
            <a:spAutoFit/>
          </a:bodyPr>
          <a:lstStyle/>
          <a:p>
            <a:endParaRPr lang="de-DE"/>
          </a:p>
        </p:txBody>
      </p:sp>
      <p:sp>
        <p:nvSpPr>
          <p:cNvPr id="5147" name="Line 28"/>
          <p:cNvSpPr>
            <a:spLocks noChangeShapeType="1"/>
          </p:cNvSpPr>
          <p:nvPr/>
        </p:nvSpPr>
        <p:spPr bwMode="auto">
          <a:xfrm>
            <a:off x="3581400" y="4648200"/>
            <a:ext cx="0" cy="152400"/>
          </a:xfrm>
          <a:prstGeom prst="line">
            <a:avLst/>
          </a:prstGeom>
          <a:noFill/>
          <a:ln w="28575">
            <a:solidFill>
              <a:schemeClr val="tx1"/>
            </a:solidFill>
            <a:round/>
            <a:headEnd/>
            <a:tailEnd/>
          </a:ln>
        </p:spPr>
        <p:txBody>
          <a:bodyPr>
            <a:spAutoFit/>
          </a:bodyPr>
          <a:lstStyle/>
          <a:p>
            <a:endParaRPr lang="de-DE"/>
          </a:p>
        </p:txBody>
      </p:sp>
      <p:sp>
        <p:nvSpPr>
          <p:cNvPr id="5148" name="Line 29"/>
          <p:cNvSpPr>
            <a:spLocks noChangeShapeType="1"/>
          </p:cNvSpPr>
          <p:nvPr/>
        </p:nvSpPr>
        <p:spPr bwMode="auto">
          <a:xfrm>
            <a:off x="6172200" y="4495800"/>
            <a:ext cx="0" cy="457200"/>
          </a:xfrm>
          <a:prstGeom prst="line">
            <a:avLst/>
          </a:prstGeom>
          <a:noFill/>
          <a:ln w="28575">
            <a:solidFill>
              <a:schemeClr val="tx1"/>
            </a:solidFill>
            <a:round/>
            <a:headEnd/>
            <a:tailEnd/>
          </a:ln>
        </p:spPr>
        <p:txBody>
          <a:bodyPr>
            <a:spAutoFit/>
          </a:bodyPr>
          <a:lstStyle/>
          <a:p>
            <a:endParaRPr lang="de-DE"/>
          </a:p>
        </p:txBody>
      </p:sp>
      <p:sp>
        <p:nvSpPr>
          <p:cNvPr id="5149" name="Line 30"/>
          <p:cNvSpPr>
            <a:spLocks noChangeShapeType="1"/>
          </p:cNvSpPr>
          <p:nvPr/>
        </p:nvSpPr>
        <p:spPr bwMode="auto">
          <a:xfrm>
            <a:off x="7543800" y="4648200"/>
            <a:ext cx="0" cy="152400"/>
          </a:xfrm>
          <a:prstGeom prst="line">
            <a:avLst/>
          </a:prstGeom>
          <a:noFill/>
          <a:ln w="28575">
            <a:solidFill>
              <a:schemeClr val="tx1"/>
            </a:solidFill>
            <a:round/>
            <a:headEnd/>
            <a:tailEnd/>
          </a:ln>
        </p:spPr>
        <p:txBody>
          <a:bodyPr>
            <a:spAutoFit/>
          </a:bodyPr>
          <a:lstStyle/>
          <a:p>
            <a:endParaRPr lang="de-DE"/>
          </a:p>
        </p:txBody>
      </p:sp>
      <p:sp>
        <p:nvSpPr>
          <p:cNvPr id="178205" name="Text Box 31"/>
          <p:cNvSpPr txBox="1">
            <a:spLocks noChangeArrowheads="1"/>
          </p:cNvSpPr>
          <p:nvPr/>
        </p:nvSpPr>
        <p:spPr bwMode="auto">
          <a:xfrm>
            <a:off x="2438400" y="4800600"/>
            <a:ext cx="2362200" cy="762000"/>
          </a:xfrm>
          <a:prstGeom prst="rect">
            <a:avLst/>
          </a:prstGeom>
          <a:solidFill>
            <a:srgbClr val="FFFF99"/>
          </a:solidFill>
          <a:ln w="9525">
            <a:solidFill>
              <a:schemeClr val="tx1"/>
            </a:solidFill>
            <a:miter lim="800000"/>
            <a:headEnd/>
            <a:tailEnd/>
          </a:ln>
          <a:effectLst>
            <a:outerShdw dist="35921" dir="2700000" algn="ctr" rotWithShape="0">
              <a:schemeClr val="bg2"/>
            </a:outerShdw>
          </a:effectLst>
        </p:spPr>
        <p:txBody>
          <a:bodyPr anchor="ctr" anchorCtr="1"/>
          <a:lstStyle/>
          <a:p>
            <a:pPr algn="ctr" eaLnBrk="1" hangingPunct="1">
              <a:defRPr/>
            </a:pPr>
            <a:r>
              <a:rPr lang="de-DE" sz="1600"/>
              <a:t>Nennkapital (gezeichnetes Kapital)</a:t>
            </a:r>
            <a:endParaRPr lang="de-DE"/>
          </a:p>
        </p:txBody>
      </p:sp>
      <p:sp>
        <p:nvSpPr>
          <p:cNvPr id="178206" name="Text Box 32"/>
          <p:cNvSpPr txBox="1">
            <a:spLocks noChangeArrowheads="1"/>
          </p:cNvSpPr>
          <p:nvPr/>
        </p:nvSpPr>
        <p:spPr bwMode="auto">
          <a:xfrm>
            <a:off x="4953000" y="4800600"/>
            <a:ext cx="1752600" cy="762000"/>
          </a:xfrm>
          <a:prstGeom prst="rect">
            <a:avLst/>
          </a:prstGeom>
          <a:solidFill>
            <a:srgbClr val="CCFFCC"/>
          </a:solidFill>
          <a:ln w="9525">
            <a:solidFill>
              <a:schemeClr val="tx1"/>
            </a:solidFill>
            <a:miter lim="800000"/>
            <a:headEnd/>
            <a:tailEnd/>
          </a:ln>
          <a:effectLst>
            <a:outerShdw dist="35921" dir="2700000" algn="ctr" rotWithShape="0">
              <a:schemeClr val="bg2"/>
            </a:outerShdw>
          </a:effectLst>
        </p:spPr>
        <p:txBody>
          <a:bodyPr anchor="ctr" anchorCtr="1"/>
          <a:lstStyle/>
          <a:p>
            <a:pPr algn="ctr" eaLnBrk="1" hangingPunct="1">
              <a:defRPr/>
            </a:pPr>
            <a:r>
              <a:rPr lang="de-DE" sz="1600"/>
              <a:t>Rücklagen </a:t>
            </a:r>
            <a:r>
              <a:rPr lang="de-DE"/>
              <a:t>Kapitalrücklage, Gewinnrücklagen</a:t>
            </a:r>
          </a:p>
        </p:txBody>
      </p:sp>
      <p:sp>
        <p:nvSpPr>
          <p:cNvPr id="178207" name="Text Box 33"/>
          <p:cNvSpPr txBox="1">
            <a:spLocks noChangeArrowheads="1"/>
          </p:cNvSpPr>
          <p:nvPr/>
        </p:nvSpPr>
        <p:spPr bwMode="auto">
          <a:xfrm>
            <a:off x="6858000" y="4800600"/>
            <a:ext cx="1752600" cy="762000"/>
          </a:xfrm>
          <a:prstGeom prst="rect">
            <a:avLst/>
          </a:prstGeom>
          <a:solidFill>
            <a:srgbClr val="D7EBFF"/>
          </a:solidFill>
          <a:ln w="9525">
            <a:solidFill>
              <a:schemeClr val="tx1"/>
            </a:solidFill>
            <a:miter lim="800000"/>
            <a:headEnd/>
            <a:tailEnd/>
          </a:ln>
          <a:effectLst>
            <a:outerShdw dist="35921" dir="2700000" algn="ctr" rotWithShape="0">
              <a:schemeClr val="bg2"/>
            </a:outerShdw>
          </a:effectLst>
        </p:spPr>
        <p:txBody>
          <a:bodyPr anchor="ctr" anchorCtr="1"/>
          <a:lstStyle/>
          <a:p>
            <a:pPr algn="ctr" eaLnBrk="1" hangingPunct="1">
              <a:defRPr/>
            </a:pPr>
            <a:r>
              <a:rPr lang="de-DE" sz="1600"/>
              <a:t>Jahresergebnis</a:t>
            </a:r>
          </a:p>
        </p:txBody>
      </p:sp>
      <p:sp>
        <p:nvSpPr>
          <p:cNvPr id="5153" name="Line 34"/>
          <p:cNvSpPr>
            <a:spLocks noChangeShapeType="1"/>
          </p:cNvSpPr>
          <p:nvPr/>
        </p:nvSpPr>
        <p:spPr bwMode="auto">
          <a:xfrm flipH="1">
            <a:off x="7772400" y="3810000"/>
            <a:ext cx="0" cy="990600"/>
          </a:xfrm>
          <a:prstGeom prst="line">
            <a:avLst/>
          </a:prstGeom>
          <a:noFill/>
          <a:ln w="28575">
            <a:solidFill>
              <a:srgbClr val="008000"/>
            </a:solidFill>
            <a:prstDash val="sysDot"/>
            <a:round/>
            <a:headEnd/>
            <a:tailEnd type="triangle" w="med" len="med"/>
          </a:ln>
        </p:spPr>
        <p:txBody>
          <a:bodyPr>
            <a:spAutoFit/>
          </a:bodyPr>
          <a:lstStyle/>
          <a:p>
            <a:endParaRPr lang="de-DE"/>
          </a:p>
        </p:txBody>
      </p:sp>
      <p:sp>
        <p:nvSpPr>
          <p:cNvPr id="5154" name="Text Box 35"/>
          <p:cNvSpPr txBox="1">
            <a:spLocks noChangeArrowheads="1"/>
          </p:cNvSpPr>
          <p:nvPr/>
        </p:nvSpPr>
        <p:spPr bwMode="auto">
          <a:xfrm>
            <a:off x="304800" y="4724400"/>
            <a:ext cx="2286000" cy="915988"/>
          </a:xfrm>
          <a:prstGeom prst="rect">
            <a:avLst/>
          </a:prstGeom>
          <a:noFill/>
          <a:ln w="9525">
            <a:noFill/>
            <a:miter lim="800000"/>
            <a:headEnd/>
            <a:tailEnd/>
          </a:ln>
        </p:spPr>
        <p:txBody>
          <a:bodyPr>
            <a:spAutoFit/>
          </a:bodyPr>
          <a:lstStyle/>
          <a:p>
            <a:pPr algn="ctr" eaLnBrk="1" hangingPunct="1"/>
            <a:r>
              <a:rPr lang="de-DE" sz="1800"/>
              <a:t>rechnerisches (bilanzielles) Eigenkapital</a:t>
            </a:r>
          </a:p>
        </p:txBody>
      </p:sp>
      <p:sp>
        <p:nvSpPr>
          <p:cNvPr id="5155" name="Line 36"/>
          <p:cNvSpPr>
            <a:spLocks noChangeShapeType="1"/>
          </p:cNvSpPr>
          <p:nvPr/>
        </p:nvSpPr>
        <p:spPr bwMode="auto">
          <a:xfrm>
            <a:off x="609600" y="5715000"/>
            <a:ext cx="8077200" cy="0"/>
          </a:xfrm>
          <a:prstGeom prst="line">
            <a:avLst/>
          </a:prstGeom>
          <a:noFill/>
          <a:ln w="28575">
            <a:solidFill>
              <a:srgbClr val="0000FF"/>
            </a:solidFill>
            <a:round/>
            <a:headEnd/>
            <a:tailEnd/>
          </a:ln>
        </p:spPr>
        <p:txBody>
          <a:bodyPr>
            <a:spAutoFit/>
          </a:bodyPr>
          <a:lstStyle/>
          <a:p>
            <a:endParaRPr lang="de-DE"/>
          </a:p>
        </p:txBody>
      </p:sp>
      <p:sp>
        <p:nvSpPr>
          <p:cNvPr id="5156" name="Text Box 37"/>
          <p:cNvSpPr txBox="1">
            <a:spLocks noChangeArrowheads="1"/>
          </p:cNvSpPr>
          <p:nvPr/>
        </p:nvSpPr>
        <p:spPr bwMode="auto">
          <a:xfrm>
            <a:off x="6248400" y="5715000"/>
            <a:ext cx="609600" cy="457200"/>
          </a:xfrm>
          <a:prstGeom prst="rect">
            <a:avLst/>
          </a:prstGeom>
          <a:noFill/>
          <a:ln w="9525">
            <a:noFill/>
            <a:miter lim="800000"/>
            <a:headEnd/>
            <a:tailEnd/>
          </a:ln>
        </p:spPr>
        <p:txBody>
          <a:bodyPr>
            <a:spAutoFit/>
          </a:bodyPr>
          <a:lstStyle/>
          <a:p>
            <a:pPr algn="ctr" eaLnBrk="1" hangingPunct="1"/>
            <a:r>
              <a:rPr lang="de-DE" sz="2400"/>
              <a:t>+</a:t>
            </a:r>
          </a:p>
        </p:txBody>
      </p:sp>
      <p:sp>
        <p:nvSpPr>
          <p:cNvPr id="178212" name="Text Box 38"/>
          <p:cNvSpPr txBox="1">
            <a:spLocks noChangeArrowheads="1"/>
          </p:cNvSpPr>
          <p:nvPr/>
        </p:nvSpPr>
        <p:spPr bwMode="auto">
          <a:xfrm>
            <a:off x="6781800" y="5791200"/>
            <a:ext cx="1828800" cy="304800"/>
          </a:xfrm>
          <a:prstGeom prst="rect">
            <a:avLst/>
          </a:prstGeom>
          <a:solidFill>
            <a:srgbClr val="EBEBEB"/>
          </a:solidFill>
          <a:ln w="9525">
            <a:solidFill>
              <a:schemeClr val="tx1"/>
            </a:solidFill>
            <a:prstDash val="sysDot"/>
            <a:miter lim="800000"/>
            <a:headEnd/>
            <a:tailEnd/>
          </a:ln>
          <a:effectLst>
            <a:outerShdw dist="35921" dir="2700000" algn="ctr" rotWithShape="0">
              <a:schemeClr val="bg2"/>
            </a:outerShdw>
          </a:effectLst>
        </p:spPr>
        <p:txBody>
          <a:bodyPr/>
          <a:lstStyle/>
          <a:p>
            <a:pPr algn="ctr" eaLnBrk="1" hangingPunct="1">
              <a:defRPr/>
            </a:pPr>
            <a:r>
              <a:rPr lang="de-DE" sz="1600"/>
              <a:t>Stille Reserven</a:t>
            </a:r>
          </a:p>
        </p:txBody>
      </p:sp>
      <p:sp>
        <p:nvSpPr>
          <p:cNvPr id="5158" name="Line 39"/>
          <p:cNvSpPr>
            <a:spLocks noChangeShapeType="1"/>
          </p:cNvSpPr>
          <p:nvPr/>
        </p:nvSpPr>
        <p:spPr bwMode="auto">
          <a:xfrm flipH="1" flipV="1">
            <a:off x="4038600" y="381000"/>
            <a:ext cx="3733800" cy="0"/>
          </a:xfrm>
          <a:prstGeom prst="line">
            <a:avLst/>
          </a:prstGeom>
          <a:noFill/>
          <a:ln w="28575">
            <a:solidFill>
              <a:srgbClr val="008000"/>
            </a:solidFill>
            <a:round/>
            <a:headEnd/>
            <a:tailEnd/>
          </a:ln>
        </p:spPr>
        <p:txBody>
          <a:bodyPr>
            <a:spAutoFit/>
          </a:bodyPr>
          <a:lstStyle/>
          <a:p>
            <a:endParaRPr lang="de-DE"/>
          </a:p>
        </p:txBody>
      </p:sp>
      <p:sp>
        <p:nvSpPr>
          <p:cNvPr id="5159" name="Line 40"/>
          <p:cNvSpPr>
            <a:spLocks noChangeShapeType="1"/>
          </p:cNvSpPr>
          <p:nvPr/>
        </p:nvSpPr>
        <p:spPr bwMode="auto">
          <a:xfrm flipH="1">
            <a:off x="6324600" y="2667000"/>
            <a:ext cx="1066800" cy="0"/>
          </a:xfrm>
          <a:prstGeom prst="line">
            <a:avLst/>
          </a:prstGeom>
          <a:noFill/>
          <a:ln w="28575">
            <a:solidFill>
              <a:srgbClr val="008000"/>
            </a:solidFill>
            <a:prstDash val="sysDot"/>
            <a:round/>
            <a:headEnd/>
            <a:tailEnd type="triangle" w="med" len="med"/>
          </a:ln>
        </p:spPr>
        <p:txBody>
          <a:bodyPr>
            <a:spAutoFit/>
          </a:bodyPr>
          <a:lstStyle/>
          <a:p>
            <a:endParaRPr lang="de-DE"/>
          </a:p>
        </p:txBody>
      </p:sp>
      <p:sp>
        <p:nvSpPr>
          <p:cNvPr id="5160" name="Line 41"/>
          <p:cNvSpPr>
            <a:spLocks noChangeShapeType="1"/>
          </p:cNvSpPr>
          <p:nvPr/>
        </p:nvSpPr>
        <p:spPr bwMode="auto">
          <a:xfrm flipH="1">
            <a:off x="7391400" y="2667000"/>
            <a:ext cx="0" cy="457200"/>
          </a:xfrm>
          <a:prstGeom prst="line">
            <a:avLst/>
          </a:prstGeom>
          <a:noFill/>
          <a:ln w="28575">
            <a:solidFill>
              <a:srgbClr val="008000"/>
            </a:solidFill>
            <a:prstDash val="sysDot"/>
            <a:round/>
            <a:headEnd/>
            <a:tailEnd/>
          </a:ln>
        </p:spPr>
        <p:txBody>
          <a:bodyPr>
            <a:spAutoFit/>
          </a:bodyPr>
          <a:lstStyle/>
          <a:p>
            <a:endParaRPr lang="de-DE"/>
          </a:p>
        </p:txBody>
      </p:sp>
      <p:sp>
        <p:nvSpPr>
          <p:cNvPr id="5161" name="Line 42"/>
          <p:cNvSpPr>
            <a:spLocks noChangeShapeType="1"/>
          </p:cNvSpPr>
          <p:nvPr/>
        </p:nvSpPr>
        <p:spPr bwMode="auto">
          <a:xfrm>
            <a:off x="609600" y="6248400"/>
            <a:ext cx="8077200" cy="0"/>
          </a:xfrm>
          <a:prstGeom prst="line">
            <a:avLst/>
          </a:prstGeom>
          <a:noFill/>
          <a:ln w="28575">
            <a:solidFill>
              <a:srgbClr val="0000FF"/>
            </a:solidFill>
            <a:round/>
            <a:headEnd/>
            <a:tailEnd/>
          </a:ln>
        </p:spPr>
        <p:txBody>
          <a:bodyPr>
            <a:spAutoFit/>
          </a:bodyPr>
          <a:lstStyle/>
          <a:p>
            <a:endParaRPr lang="de-DE"/>
          </a:p>
        </p:txBody>
      </p:sp>
      <p:sp>
        <p:nvSpPr>
          <p:cNvPr id="5162" name="Text Box 43"/>
          <p:cNvSpPr txBox="1">
            <a:spLocks noChangeArrowheads="1"/>
          </p:cNvSpPr>
          <p:nvPr/>
        </p:nvSpPr>
        <p:spPr bwMode="auto">
          <a:xfrm>
            <a:off x="5791200" y="6248400"/>
            <a:ext cx="2895600" cy="366713"/>
          </a:xfrm>
          <a:prstGeom prst="rect">
            <a:avLst/>
          </a:prstGeom>
          <a:noFill/>
          <a:ln w="9525">
            <a:noFill/>
            <a:miter lim="800000"/>
            <a:headEnd/>
            <a:tailEnd/>
          </a:ln>
        </p:spPr>
        <p:txBody>
          <a:bodyPr>
            <a:spAutoFit/>
          </a:bodyPr>
          <a:lstStyle/>
          <a:p>
            <a:pPr eaLnBrk="1" hangingPunct="1"/>
            <a:r>
              <a:rPr lang="de-DE" sz="1800"/>
              <a:t>= effektives Eigenkapital</a:t>
            </a:r>
          </a:p>
        </p:txBody>
      </p:sp>
      <p:sp>
        <p:nvSpPr>
          <p:cNvPr id="5163" name="Text Box 10"/>
          <p:cNvSpPr txBox="1">
            <a:spLocks noChangeArrowheads="1"/>
          </p:cNvSpPr>
          <p:nvPr/>
        </p:nvSpPr>
        <p:spPr bwMode="auto">
          <a:xfrm>
            <a:off x="2819400" y="2178050"/>
            <a:ext cx="1981200" cy="336550"/>
          </a:xfrm>
          <a:prstGeom prst="rect">
            <a:avLst/>
          </a:prstGeom>
          <a:noFill/>
          <a:ln w="9525">
            <a:noFill/>
            <a:miter lim="800000"/>
            <a:headEnd/>
            <a:tailEnd/>
          </a:ln>
        </p:spPr>
        <p:txBody>
          <a:bodyPr>
            <a:spAutoFit/>
          </a:bodyPr>
          <a:lstStyle/>
          <a:p>
            <a:pPr algn="r" eaLnBrk="1" hangingPunct="1"/>
            <a:r>
              <a:rPr lang="de-DE" sz="1600"/>
              <a:t>Mittelherkunft</a:t>
            </a:r>
          </a:p>
        </p:txBody>
      </p:sp>
      <p:sp>
        <p:nvSpPr>
          <p:cNvPr id="5164" name="Line 11"/>
          <p:cNvSpPr>
            <a:spLocks noChangeShapeType="1"/>
          </p:cNvSpPr>
          <p:nvPr/>
        </p:nvSpPr>
        <p:spPr bwMode="auto">
          <a:xfrm flipH="1">
            <a:off x="2819400" y="228600"/>
            <a:ext cx="3352800" cy="0"/>
          </a:xfrm>
          <a:prstGeom prst="line">
            <a:avLst/>
          </a:prstGeom>
          <a:noFill/>
          <a:ln w="19050">
            <a:solidFill>
              <a:srgbClr val="008000"/>
            </a:solidFill>
            <a:round/>
            <a:headEnd/>
            <a:tailEnd/>
          </a:ln>
        </p:spPr>
        <p:txBody>
          <a:bodyPr>
            <a:spAutoFit/>
          </a:bodyPr>
          <a:lstStyle/>
          <a:p>
            <a:endParaRPr lang="de-DE"/>
          </a:p>
        </p:txBody>
      </p:sp>
      <p:sp>
        <p:nvSpPr>
          <p:cNvPr id="5165" name="Line 23"/>
          <p:cNvSpPr>
            <a:spLocks noChangeShapeType="1"/>
          </p:cNvSpPr>
          <p:nvPr/>
        </p:nvSpPr>
        <p:spPr bwMode="auto">
          <a:xfrm>
            <a:off x="6629400" y="5410200"/>
            <a:ext cx="457200" cy="0"/>
          </a:xfrm>
          <a:prstGeom prst="line">
            <a:avLst/>
          </a:prstGeom>
          <a:noFill/>
          <a:ln w="28575">
            <a:solidFill>
              <a:srgbClr val="FF0000"/>
            </a:solidFill>
            <a:prstDash val="sysDot"/>
            <a:round/>
            <a:headEnd/>
            <a:tailEnd/>
          </a:ln>
        </p:spPr>
        <p:txBody>
          <a:bodyPr>
            <a:spAutoFit/>
          </a:bodyPr>
          <a:lstStyle/>
          <a:p>
            <a:endParaRPr lang="de-DE"/>
          </a:p>
        </p:txBody>
      </p:sp>
      <p:sp>
        <p:nvSpPr>
          <p:cNvPr id="178225" name="Line 49"/>
          <p:cNvSpPr>
            <a:spLocks noChangeShapeType="1"/>
          </p:cNvSpPr>
          <p:nvPr/>
        </p:nvSpPr>
        <p:spPr bwMode="auto">
          <a:xfrm>
            <a:off x="914400" y="1066800"/>
            <a:ext cx="914400" cy="0"/>
          </a:xfrm>
          <a:prstGeom prst="line">
            <a:avLst/>
          </a:prstGeom>
          <a:noFill/>
          <a:ln w="76200">
            <a:solidFill>
              <a:srgbClr val="008000"/>
            </a:solidFill>
            <a:round/>
            <a:headEnd/>
            <a:tailEnd type="triangle" w="med" len="med"/>
          </a:ln>
        </p:spPr>
        <p:txBody>
          <a:bodyPr/>
          <a:lstStyle/>
          <a:p>
            <a:endParaRPr lang="de-DE"/>
          </a:p>
        </p:txBody>
      </p:sp>
      <p:graphicFrame>
        <p:nvGraphicFramePr>
          <p:cNvPr id="5123" name="Object 50"/>
          <p:cNvGraphicFramePr>
            <a:graphicFrameLocks noChangeAspect="1"/>
          </p:cNvGraphicFramePr>
          <p:nvPr/>
        </p:nvGraphicFramePr>
        <p:xfrm>
          <a:off x="1828800" y="381000"/>
          <a:ext cx="2057400" cy="1181100"/>
        </p:xfrm>
        <a:graphic>
          <a:graphicData uri="http://schemas.openxmlformats.org/presentationml/2006/ole">
            <p:oleObj spid="_x0000_s5123" name="Paint Shop Pro Image" r:id="rId5" imgW="5209756" imgH="3570732" progId="">
              <p:embed/>
            </p:oleObj>
          </a:graphicData>
        </a:graphic>
      </p:graphicFrame>
      <p:sp>
        <p:nvSpPr>
          <p:cNvPr id="178227" name="Line 51"/>
          <p:cNvSpPr>
            <a:spLocks noChangeShapeType="1"/>
          </p:cNvSpPr>
          <p:nvPr/>
        </p:nvSpPr>
        <p:spPr bwMode="auto">
          <a:xfrm>
            <a:off x="3886200" y="990600"/>
            <a:ext cx="609600" cy="0"/>
          </a:xfrm>
          <a:prstGeom prst="line">
            <a:avLst/>
          </a:prstGeom>
          <a:noFill/>
          <a:ln w="76200">
            <a:solidFill>
              <a:srgbClr val="008000"/>
            </a:solidFill>
            <a:round/>
            <a:headEnd/>
            <a:tailEnd type="triangle" w="med" len="med"/>
          </a:ln>
        </p:spPr>
        <p:txBody>
          <a:bodyPr/>
          <a:lstStyle/>
          <a:p>
            <a:endParaRPr lang="de-DE"/>
          </a:p>
        </p:txBody>
      </p:sp>
      <p:sp>
        <p:nvSpPr>
          <p:cNvPr id="178228" name="Text Box 52"/>
          <p:cNvSpPr txBox="1">
            <a:spLocks noChangeArrowheads="1"/>
          </p:cNvSpPr>
          <p:nvPr/>
        </p:nvSpPr>
        <p:spPr bwMode="auto">
          <a:xfrm>
            <a:off x="1828800" y="381000"/>
            <a:ext cx="1143000" cy="457200"/>
          </a:xfrm>
          <a:prstGeom prst="rect">
            <a:avLst/>
          </a:prstGeom>
          <a:noFill/>
          <a:ln w="9525">
            <a:noFill/>
            <a:miter lim="800000"/>
            <a:headEnd/>
            <a:tailEnd/>
          </a:ln>
        </p:spPr>
        <p:txBody>
          <a:bodyPr>
            <a:spAutoFit/>
          </a:bodyPr>
          <a:lstStyle/>
          <a:p>
            <a:pPr eaLnBrk="1" hangingPunct="1"/>
            <a:r>
              <a:rPr lang="de-DE" sz="1200"/>
              <a:t>Unter-nehmen</a:t>
            </a:r>
            <a:endParaRPr lang="de-DE" sz="1600"/>
          </a:p>
        </p:txBody>
      </p:sp>
      <p:sp>
        <p:nvSpPr>
          <p:cNvPr id="5169" name="Line 39"/>
          <p:cNvSpPr>
            <a:spLocks noChangeShapeType="1"/>
          </p:cNvSpPr>
          <p:nvPr/>
        </p:nvSpPr>
        <p:spPr bwMode="auto">
          <a:xfrm flipH="1">
            <a:off x="4038600" y="381000"/>
            <a:ext cx="0" cy="609600"/>
          </a:xfrm>
          <a:prstGeom prst="line">
            <a:avLst/>
          </a:prstGeom>
          <a:noFill/>
          <a:ln w="28575">
            <a:solidFill>
              <a:srgbClr val="008000"/>
            </a:solidFill>
            <a:round/>
            <a:headEnd/>
            <a:tailEnd/>
          </a:ln>
        </p:spPr>
        <p:txBody>
          <a:bodyPr>
            <a:spAutoFit/>
          </a:bodyPr>
          <a:lstStyle/>
          <a:p>
            <a:endParaRPr lang="de-DE"/>
          </a:p>
        </p:txBody>
      </p:sp>
      <p:sp>
        <p:nvSpPr>
          <p:cNvPr id="5170" name="Line 11"/>
          <p:cNvSpPr>
            <a:spLocks noChangeShapeType="1"/>
          </p:cNvSpPr>
          <p:nvPr/>
        </p:nvSpPr>
        <p:spPr bwMode="auto">
          <a:xfrm flipH="1" flipV="1">
            <a:off x="6172200" y="228600"/>
            <a:ext cx="0" cy="381000"/>
          </a:xfrm>
          <a:prstGeom prst="line">
            <a:avLst/>
          </a:prstGeom>
          <a:noFill/>
          <a:ln w="19050">
            <a:solidFill>
              <a:srgbClr val="008000"/>
            </a:solidFill>
            <a:round/>
            <a:headEnd/>
            <a:tailEnd/>
          </a:ln>
        </p:spPr>
        <p:txBody>
          <a:bodyPr>
            <a:spAutoFit/>
          </a:bodyPr>
          <a:lstStyle/>
          <a:p>
            <a:endParaRPr lang="de-DE"/>
          </a:p>
        </p:txBody>
      </p:sp>
      <p:sp>
        <p:nvSpPr>
          <p:cNvPr id="5171" name="Line 11"/>
          <p:cNvSpPr>
            <a:spLocks noChangeShapeType="1"/>
          </p:cNvSpPr>
          <p:nvPr/>
        </p:nvSpPr>
        <p:spPr bwMode="auto">
          <a:xfrm flipH="1" flipV="1">
            <a:off x="2819400" y="228600"/>
            <a:ext cx="0" cy="381000"/>
          </a:xfrm>
          <a:prstGeom prst="line">
            <a:avLst/>
          </a:prstGeom>
          <a:noFill/>
          <a:ln w="19050">
            <a:solidFill>
              <a:srgbClr val="008000"/>
            </a:solidFill>
            <a:round/>
            <a:headEnd type="triangle" w="med" len="med"/>
            <a:tailEnd/>
          </a:ln>
        </p:spPr>
        <p:txBody>
          <a:bodyPr>
            <a:spAutoFit/>
          </a:bodyPr>
          <a:lstStyle/>
          <a:p>
            <a:endParaRPr lang="de-DE"/>
          </a:p>
        </p:txBody>
      </p:sp>
      <p:sp>
        <p:nvSpPr>
          <p:cNvPr id="5172" name="Line 23"/>
          <p:cNvSpPr>
            <a:spLocks noChangeShapeType="1"/>
          </p:cNvSpPr>
          <p:nvPr/>
        </p:nvSpPr>
        <p:spPr bwMode="auto">
          <a:xfrm flipH="1">
            <a:off x="1905000" y="3810000"/>
            <a:ext cx="0" cy="457200"/>
          </a:xfrm>
          <a:prstGeom prst="line">
            <a:avLst/>
          </a:prstGeom>
          <a:noFill/>
          <a:ln w="38100">
            <a:solidFill>
              <a:srgbClr val="FF0000"/>
            </a:solidFill>
            <a:round/>
            <a:headEnd/>
            <a:tailEnd/>
          </a:ln>
        </p:spPr>
        <p:txBody>
          <a:bodyPr>
            <a:spAutoFit/>
          </a:bodyPr>
          <a:lstStyle/>
          <a:p>
            <a:endParaRPr lang="de-DE"/>
          </a:p>
        </p:txBody>
      </p:sp>
      <p:sp>
        <p:nvSpPr>
          <p:cNvPr id="5173" name="Line 24"/>
          <p:cNvSpPr>
            <a:spLocks noChangeShapeType="1"/>
          </p:cNvSpPr>
          <p:nvPr/>
        </p:nvSpPr>
        <p:spPr bwMode="auto">
          <a:xfrm flipH="1">
            <a:off x="152400" y="3657600"/>
            <a:ext cx="1066800" cy="0"/>
          </a:xfrm>
          <a:prstGeom prst="line">
            <a:avLst/>
          </a:prstGeom>
          <a:noFill/>
          <a:ln w="38100">
            <a:solidFill>
              <a:schemeClr val="tx1"/>
            </a:solidFill>
            <a:round/>
            <a:headEnd type="triangle" w="med" len="med"/>
            <a:tailEnd/>
          </a:ln>
        </p:spPr>
        <p:txBody>
          <a:bodyPr>
            <a:spAutoFit/>
          </a:bodyPr>
          <a:lstStyle/>
          <a:p>
            <a:endParaRPr lang="de-DE"/>
          </a:p>
        </p:txBody>
      </p:sp>
      <p:sp>
        <p:nvSpPr>
          <p:cNvPr id="5174" name="Line 23"/>
          <p:cNvSpPr>
            <a:spLocks noChangeShapeType="1"/>
          </p:cNvSpPr>
          <p:nvPr/>
        </p:nvSpPr>
        <p:spPr bwMode="auto">
          <a:xfrm flipH="1">
            <a:off x="5334000" y="2819400"/>
            <a:ext cx="0" cy="1447800"/>
          </a:xfrm>
          <a:prstGeom prst="line">
            <a:avLst/>
          </a:prstGeom>
          <a:noFill/>
          <a:ln w="38100">
            <a:solidFill>
              <a:srgbClr val="FF0000"/>
            </a:solidFill>
            <a:round/>
            <a:headEnd/>
            <a:tailEnd/>
          </a:ln>
        </p:spPr>
        <p:txBody>
          <a:bodyPr>
            <a:spAutoFit/>
          </a:bodyPr>
          <a:lstStyle/>
          <a:p>
            <a:endParaRPr lang="de-DE"/>
          </a:p>
        </p:txBody>
      </p:sp>
      <p:sp>
        <p:nvSpPr>
          <p:cNvPr id="5175" name="Line 23"/>
          <p:cNvSpPr>
            <a:spLocks noChangeShapeType="1"/>
          </p:cNvSpPr>
          <p:nvPr/>
        </p:nvSpPr>
        <p:spPr bwMode="auto">
          <a:xfrm>
            <a:off x="4724400" y="2819400"/>
            <a:ext cx="609600" cy="0"/>
          </a:xfrm>
          <a:prstGeom prst="line">
            <a:avLst/>
          </a:prstGeom>
          <a:noFill/>
          <a:ln w="38100">
            <a:solidFill>
              <a:srgbClr val="FF0000"/>
            </a:solidFill>
            <a:round/>
            <a:headEnd type="triangle" w="med" len="med"/>
            <a:tailEnd/>
          </a:ln>
        </p:spPr>
        <p:txBody>
          <a:bodyPr>
            <a:spAutoFit/>
          </a:bodyPr>
          <a:lstStyle/>
          <a:p>
            <a:endParaRPr lang="de-DE"/>
          </a:p>
        </p:txBody>
      </p:sp>
      <p:sp>
        <p:nvSpPr>
          <p:cNvPr id="5176" name="Line 23"/>
          <p:cNvSpPr>
            <a:spLocks noChangeShapeType="1"/>
          </p:cNvSpPr>
          <p:nvPr/>
        </p:nvSpPr>
        <p:spPr bwMode="auto">
          <a:xfrm>
            <a:off x="4724400" y="3505200"/>
            <a:ext cx="381000" cy="0"/>
          </a:xfrm>
          <a:prstGeom prst="line">
            <a:avLst/>
          </a:prstGeom>
          <a:noFill/>
          <a:ln w="38100">
            <a:solidFill>
              <a:srgbClr val="0000FF"/>
            </a:solidFill>
            <a:round/>
            <a:headEnd/>
            <a:tailEnd/>
          </a:ln>
        </p:spPr>
        <p:txBody>
          <a:bodyPr>
            <a:spAutoFit/>
          </a:bodyPr>
          <a:lstStyle/>
          <a:p>
            <a:endParaRPr lang="de-DE"/>
          </a:p>
        </p:txBody>
      </p:sp>
      <p:sp>
        <p:nvSpPr>
          <p:cNvPr id="5177" name="Line 23"/>
          <p:cNvSpPr>
            <a:spLocks noChangeShapeType="1"/>
          </p:cNvSpPr>
          <p:nvPr/>
        </p:nvSpPr>
        <p:spPr bwMode="auto">
          <a:xfrm>
            <a:off x="4724400" y="3048000"/>
            <a:ext cx="381000" cy="0"/>
          </a:xfrm>
          <a:prstGeom prst="line">
            <a:avLst/>
          </a:prstGeom>
          <a:noFill/>
          <a:ln w="38100">
            <a:solidFill>
              <a:srgbClr val="0000FF"/>
            </a:solidFill>
            <a:round/>
            <a:headEnd type="triangle" w="med" len="med"/>
            <a:tailEnd/>
          </a:ln>
        </p:spPr>
        <p:txBody>
          <a:bodyPr>
            <a:spAutoFit/>
          </a:bodyPr>
          <a:lstStyle/>
          <a:p>
            <a:endParaRPr lang="de-DE"/>
          </a:p>
        </p:txBody>
      </p:sp>
      <p:sp>
        <p:nvSpPr>
          <p:cNvPr id="5178" name="Line 23"/>
          <p:cNvSpPr>
            <a:spLocks noChangeShapeType="1"/>
          </p:cNvSpPr>
          <p:nvPr/>
        </p:nvSpPr>
        <p:spPr bwMode="auto">
          <a:xfrm>
            <a:off x="5105400" y="3048000"/>
            <a:ext cx="0" cy="457200"/>
          </a:xfrm>
          <a:prstGeom prst="line">
            <a:avLst/>
          </a:prstGeom>
          <a:noFill/>
          <a:ln w="38100">
            <a:solidFill>
              <a:srgbClr val="0000FF"/>
            </a:solidFill>
            <a:round/>
            <a:headEnd/>
            <a:tailEnd/>
          </a:ln>
        </p:spPr>
        <p:txBody>
          <a:bodyPr>
            <a:spAutoFit/>
          </a:bodyPr>
          <a:lstStyle/>
          <a:p>
            <a:endParaRPr lang="de-DE"/>
          </a:p>
        </p:txBody>
      </p:sp>
      <p:sp>
        <p:nvSpPr>
          <p:cNvPr id="5179" name="Text Box 63"/>
          <p:cNvSpPr txBox="1">
            <a:spLocks noChangeArrowheads="1"/>
          </p:cNvSpPr>
          <p:nvPr/>
        </p:nvSpPr>
        <p:spPr bwMode="auto">
          <a:xfrm flipV="1">
            <a:off x="5334000" y="2895600"/>
            <a:ext cx="304800" cy="304800"/>
          </a:xfrm>
          <a:prstGeom prst="rect">
            <a:avLst/>
          </a:prstGeom>
          <a:noFill/>
          <a:ln w="9525">
            <a:noFill/>
            <a:miter lim="800000"/>
            <a:headEnd/>
            <a:tailEnd/>
          </a:ln>
        </p:spPr>
        <p:txBody>
          <a:bodyPr>
            <a:spAutoFit/>
          </a:bodyPr>
          <a:lstStyle/>
          <a:p>
            <a:pPr eaLnBrk="1" hangingPunct="1"/>
            <a:r>
              <a:rPr lang="de-DE"/>
              <a:t>+</a:t>
            </a:r>
          </a:p>
        </p:txBody>
      </p:sp>
      <p:sp>
        <p:nvSpPr>
          <p:cNvPr id="5180" name="Text Box 64"/>
          <p:cNvSpPr txBox="1">
            <a:spLocks noChangeArrowheads="1"/>
          </p:cNvSpPr>
          <p:nvPr/>
        </p:nvSpPr>
        <p:spPr bwMode="auto">
          <a:xfrm>
            <a:off x="4800600" y="3048000"/>
            <a:ext cx="304800" cy="304800"/>
          </a:xfrm>
          <a:prstGeom prst="rect">
            <a:avLst/>
          </a:prstGeom>
          <a:noFill/>
          <a:ln w="9525">
            <a:noFill/>
            <a:miter lim="800000"/>
            <a:headEnd/>
            <a:tailEnd/>
          </a:ln>
        </p:spPr>
        <p:txBody>
          <a:bodyPr>
            <a:spAutoFit/>
          </a:bodyPr>
          <a:lstStyle/>
          <a:p>
            <a:pPr eaLnBrk="1" hangingPunct="1"/>
            <a:r>
              <a:rPr lang="de-DE"/>
              <a:t>-</a:t>
            </a:r>
          </a:p>
        </p:txBody>
      </p:sp>
      <p:sp>
        <p:nvSpPr>
          <p:cNvPr id="5181" name="Line 18"/>
          <p:cNvSpPr>
            <a:spLocks noChangeShapeType="1"/>
          </p:cNvSpPr>
          <p:nvPr/>
        </p:nvSpPr>
        <p:spPr bwMode="auto">
          <a:xfrm>
            <a:off x="4724400" y="2667000"/>
            <a:ext cx="1295400" cy="0"/>
          </a:xfrm>
          <a:prstGeom prst="line">
            <a:avLst/>
          </a:prstGeom>
          <a:noFill/>
          <a:ln w="28575">
            <a:solidFill>
              <a:srgbClr val="008000"/>
            </a:solidFill>
            <a:prstDash val="sysDot"/>
            <a:round/>
            <a:headEnd/>
            <a:tailEnd type="triangle" w="med" len="med"/>
          </a:ln>
        </p:spPr>
        <p:txBody>
          <a:bodyPr>
            <a:spAutoFit/>
          </a:bodyPr>
          <a:lstStyle/>
          <a:p>
            <a:endParaRPr lang="de-DE"/>
          </a:p>
        </p:txBody>
      </p:sp>
      <p:graphicFrame>
        <p:nvGraphicFramePr>
          <p:cNvPr id="5124" name="Object 66"/>
          <p:cNvGraphicFramePr>
            <a:graphicFrameLocks noChangeAspect="1"/>
          </p:cNvGraphicFramePr>
          <p:nvPr/>
        </p:nvGraphicFramePr>
        <p:xfrm>
          <a:off x="5486400" y="1219200"/>
          <a:ext cx="504825" cy="581025"/>
        </p:xfrm>
        <a:graphic>
          <a:graphicData uri="http://schemas.openxmlformats.org/presentationml/2006/ole">
            <p:oleObj spid="_x0000_s5124" name="Bitmap" r:id="rId6" imgW="504762" imgH="581106" progId="PBrush">
              <p:embed/>
            </p:oleObj>
          </a:graphicData>
        </a:graphic>
      </p:graphicFrame>
      <p:sp>
        <p:nvSpPr>
          <p:cNvPr id="5182" name="Text Box 68"/>
          <p:cNvSpPr txBox="1">
            <a:spLocks noChangeArrowheads="1"/>
          </p:cNvSpPr>
          <p:nvPr/>
        </p:nvSpPr>
        <p:spPr bwMode="auto">
          <a:xfrm>
            <a:off x="609600" y="1752600"/>
            <a:ext cx="1066800" cy="336550"/>
          </a:xfrm>
          <a:prstGeom prst="rect">
            <a:avLst/>
          </a:prstGeom>
          <a:noFill/>
          <a:ln w="9525">
            <a:noFill/>
            <a:miter lim="800000"/>
            <a:headEnd/>
            <a:tailEnd/>
          </a:ln>
        </p:spPr>
        <p:txBody>
          <a:bodyPr>
            <a:spAutoFit/>
          </a:bodyPr>
          <a:lstStyle/>
          <a:p>
            <a:pPr eaLnBrk="1" hangingPunct="1"/>
            <a:r>
              <a:rPr lang="de-DE" sz="1600"/>
              <a:t>Einlagen</a:t>
            </a:r>
          </a:p>
        </p:txBody>
      </p:sp>
      <p:sp>
        <p:nvSpPr>
          <p:cNvPr id="5183" name="Text Box 69"/>
          <p:cNvSpPr txBox="1">
            <a:spLocks noChangeArrowheads="1"/>
          </p:cNvSpPr>
          <p:nvPr/>
        </p:nvSpPr>
        <p:spPr bwMode="auto">
          <a:xfrm>
            <a:off x="0" y="3657600"/>
            <a:ext cx="1066800" cy="457200"/>
          </a:xfrm>
          <a:prstGeom prst="rect">
            <a:avLst/>
          </a:prstGeom>
          <a:noFill/>
          <a:ln w="9525">
            <a:noFill/>
            <a:miter lim="800000"/>
            <a:headEnd/>
            <a:tailEnd/>
          </a:ln>
        </p:spPr>
        <p:txBody>
          <a:bodyPr>
            <a:spAutoFit/>
          </a:bodyPr>
          <a:lstStyle/>
          <a:p>
            <a:pPr eaLnBrk="1" hangingPunct="1"/>
            <a:r>
              <a:rPr lang="de-DE" sz="1200"/>
              <a:t>weitere Zugänge</a:t>
            </a:r>
            <a:endParaRPr lang="de-DE"/>
          </a:p>
        </p:txBody>
      </p:sp>
      <p:sp>
        <p:nvSpPr>
          <p:cNvPr id="5184" name="Line 22"/>
          <p:cNvSpPr>
            <a:spLocks noChangeShapeType="1"/>
          </p:cNvSpPr>
          <p:nvPr/>
        </p:nvSpPr>
        <p:spPr bwMode="auto">
          <a:xfrm>
            <a:off x="6172200" y="1905000"/>
            <a:ext cx="0" cy="228600"/>
          </a:xfrm>
          <a:prstGeom prst="line">
            <a:avLst/>
          </a:prstGeom>
          <a:noFill/>
          <a:ln w="38100">
            <a:solidFill>
              <a:srgbClr val="008000"/>
            </a:solidFill>
            <a:round/>
            <a:headEnd/>
            <a:tailEnd/>
          </a:ln>
        </p:spPr>
        <p:txBody>
          <a:bodyPr>
            <a:spAutoFit/>
          </a:bodyPr>
          <a:lstStyle/>
          <a:p>
            <a:endParaRPr lang="de-DE"/>
          </a:p>
        </p:txBody>
      </p:sp>
      <p:sp>
        <p:nvSpPr>
          <p:cNvPr id="5185" name="Textfeld 30"/>
          <p:cNvSpPr txBox="1">
            <a:spLocks noChangeArrowheads="1"/>
          </p:cNvSpPr>
          <p:nvPr/>
        </p:nvSpPr>
        <p:spPr bwMode="auto">
          <a:xfrm>
            <a:off x="0" y="115888"/>
            <a:ext cx="1676400" cy="304800"/>
          </a:xfrm>
          <a:prstGeom prst="rect">
            <a:avLst/>
          </a:prstGeom>
          <a:noFill/>
          <a:ln w="9525">
            <a:noFill/>
            <a:miter lim="800000"/>
            <a:headEnd/>
            <a:tailEnd/>
          </a:ln>
        </p:spPr>
        <p:txBody>
          <a:bodyPr>
            <a:spAutoFit/>
          </a:bodyPr>
          <a:lstStyle/>
          <a:p>
            <a:pPr eaLnBrk="1" hangingPunct="1"/>
            <a:r>
              <a:rPr lang="de-DE"/>
              <a:t>Eigenkapital (2)</a:t>
            </a:r>
          </a:p>
        </p:txBody>
      </p:sp>
      <p:sp>
        <p:nvSpPr>
          <p:cNvPr id="5186" name="Rectangle 11"/>
          <p:cNvSpPr>
            <a:spLocks noChangeArrowheads="1"/>
          </p:cNvSpPr>
          <p:nvPr/>
        </p:nvSpPr>
        <p:spPr bwMode="auto">
          <a:xfrm>
            <a:off x="86868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wipe(up)">
                                      <p:cBhvr>
                                        <p:cTn id="7" dur="500"/>
                                        <p:tgtEl>
                                          <p:spTgt spid="51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135"/>
                                        </p:tgtEl>
                                        <p:attrNameLst>
                                          <p:attrName>style.visibility</p:attrName>
                                        </p:attrNameLst>
                                      </p:cBhvr>
                                      <p:to>
                                        <p:strVal val="visible"/>
                                      </p:to>
                                    </p:set>
                                    <p:animEffect transition="in" filter="wipe(left)">
                                      <p:cBhvr>
                                        <p:cTn id="11" dur="500"/>
                                        <p:tgtEl>
                                          <p:spTgt spid="513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124"/>
                                        </p:tgtEl>
                                        <p:attrNameLst>
                                          <p:attrName>style.visibility</p:attrName>
                                        </p:attrNameLst>
                                      </p:cBhvr>
                                      <p:to>
                                        <p:strVal val="visible"/>
                                      </p:to>
                                    </p:set>
                                    <p:animEffect transition="in" filter="wipe(up)">
                                      <p:cBhvr>
                                        <p:cTn id="15" dur="500"/>
                                        <p:tgtEl>
                                          <p:spTgt spid="51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134"/>
                                        </p:tgtEl>
                                        <p:attrNameLst>
                                          <p:attrName>style.visibility</p:attrName>
                                        </p:attrNameLst>
                                      </p:cBhvr>
                                      <p:to>
                                        <p:strVal val="visible"/>
                                      </p:to>
                                    </p:set>
                                    <p:animEffect transition="in" filter="wipe(left)">
                                      <p:cBhvr>
                                        <p:cTn id="19" dur="500"/>
                                        <p:tgtEl>
                                          <p:spTgt spid="5134"/>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5122"/>
                                        </p:tgtEl>
                                        <p:attrNameLst>
                                          <p:attrName>style.visibility</p:attrName>
                                        </p:attrNameLst>
                                      </p:cBhvr>
                                      <p:to>
                                        <p:strVal val="visible"/>
                                      </p:to>
                                    </p:set>
                                    <p:animEffect transition="in" filter="wipe(up)">
                                      <p:cBhvr>
                                        <p:cTn id="23" dur="500"/>
                                        <p:tgtEl>
                                          <p:spTgt spid="5122"/>
                                        </p:tgtEl>
                                      </p:cBhvr>
                                    </p:animEffect>
                                  </p:childTnLst>
                                </p:cTn>
                              </p:par>
                            </p:childTnLst>
                          </p:cTn>
                        </p:par>
                        <p:par>
                          <p:cTn id="24" fill="hold">
                            <p:stCondLst>
                              <p:cond delay="2500"/>
                            </p:stCondLst>
                            <p:childTnLst>
                              <p:par>
                                <p:cTn id="25" presetID="17" presetClass="entr" presetSubtype="10" fill="hold" grpId="0" nodeType="afterEffect">
                                  <p:stCondLst>
                                    <p:cond delay="0"/>
                                  </p:stCondLst>
                                  <p:childTnLst>
                                    <p:set>
                                      <p:cBhvr>
                                        <p:cTn id="26" dur="1" fill="hold">
                                          <p:stCondLst>
                                            <p:cond delay="0"/>
                                          </p:stCondLst>
                                        </p:cTn>
                                        <p:tgtEl>
                                          <p:spTgt spid="5136"/>
                                        </p:tgtEl>
                                        <p:attrNameLst>
                                          <p:attrName>style.visibility</p:attrName>
                                        </p:attrNameLst>
                                      </p:cBhvr>
                                      <p:to>
                                        <p:strVal val="visible"/>
                                      </p:to>
                                    </p:set>
                                    <p:anim calcmode="lin" valueType="num">
                                      <p:cBhvr>
                                        <p:cTn id="27" dur="500" fill="hold"/>
                                        <p:tgtEl>
                                          <p:spTgt spid="5136"/>
                                        </p:tgtEl>
                                        <p:attrNameLst>
                                          <p:attrName>ppt_w</p:attrName>
                                        </p:attrNameLst>
                                      </p:cBhvr>
                                      <p:tavLst>
                                        <p:tav tm="0">
                                          <p:val>
                                            <p:fltVal val="0"/>
                                          </p:val>
                                        </p:tav>
                                        <p:tav tm="100000">
                                          <p:val>
                                            <p:strVal val="#ppt_w"/>
                                          </p:val>
                                        </p:tav>
                                      </p:tavLst>
                                    </p:anim>
                                    <p:anim calcmode="lin" valueType="num">
                                      <p:cBhvr>
                                        <p:cTn id="28" dur="500" fill="hold"/>
                                        <p:tgtEl>
                                          <p:spTgt spid="5136"/>
                                        </p:tgtEl>
                                        <p:attrNameLst>
                                          <p:attrName>ppt_h</p:attrName>
                                        </p:attrNameLst>
                                      </p:cBhvr>
                                      <p:tavLst>
                                        <p:tav tm="0">
                                          <p:val>
                                            <p:strVal val="#ppt_h"/>
                                          </p:val>
                                        </p:tav>
                                        <p:tav tm="100000">
                                          <p:val>
                                            <p:strVal val="#ppt_h"/>
                                          </p:val>
                                        </p:tav>
                                      </p:tavLst>
                                    </p:anim>
                                  </p:childTnLst>
                                </p:cTn>
                              </p:par>
                            </p:childTnLst>
                          </p:cTn>
                        </p:par>
                        <p:par>
                          <p:cTn id="29" fill="hold">
                            <p:stCondLst>
                              <p:cond delay="3000"/>
                            </p:stCondLst>
                            <p:childTnLst>
                              <p:par>
                                <p:cTn id="30" presetID="22" presetClass="entr" presetSubtype="4" fill="hold" grpId="0" nodeType="afterEffect">
                                  <p:stCondLst>
                                    <p:cond delay="0"/>
                                  </p:stCondLst>
                                  <p:childTnLst>
                                    <p:set>
                                      <p:cBhvr>
                                        <p:cTn id="31" dur="1" fill="hold">
                                          <p:stCondLst>
                                            <p:cond delay="0"/>
                                          </p:stCondLst>
                                        </p:cTn>
                                        <p:tgtEl>
                                          <p:spTgt spid="5170"/>
                                        </p:tgtEl>
                                        <p:attrNameLst>
                                          <p:attrName>style.visibility</p:attrName>
                                        </p:attrNameLst>
                                      </p:cBhvr>
                                      <p:to>
                                        <p:strVal val="visible"/>
                                      </p:to>
                                    </p:set>
                                    <p:animEffect transition="in" filter="wipe(down)">
                                      <p:cBhvr>
                                        <p:cTn id="32" dur="500"/>
                                        <p:tgtEl>
                                          <p:spTgt spid="5170"/>
                                        </p:tgtEl>
                                      </p:cBhvr>
                                    </p:animEffect>
                                  </p:childTnLst>
                                </p:cTn>
                              </p:par>
                            </p:childTnLst>
                          </p:cTn>
                        </p:par>
                        <p:par>
                          <p:cTn id="33" fill="hold">
                            <p:stCondLst>
                              <p:cond delay="3500"/>
                            </p:stCondLst>
                            <p:childTnLst>
                              <p:par>
                                <p:cTn id="34" presetID="22" presetClass="entr" presetSubtype="2" fill="hold" grpId="0" nodeType="afterEffect">
                                  <p:stCondLst>
                                    <p:cond delay="0"/>
                                  </p:stCondLst>
                                  <p:childTnLst>
                                    <p:set>
                                      <p:cBhvr>
                                        <p:cTn id="35" dur="1" fill="hold">
                                          <p:stCondLst>
                                            <p:cond delay="0"/>
                                          </p:stCondLst>
                                        </p:cTn>
                                        <p:tgtEl>
                                          <p:spTgt spid="5164"/>
                                        </p:tgtEl>
                                        <p:attrNameLst>
                                          <p:attrName>style.visibility</p:attrName>
                                        </p:attrNameLst>
                                      </p:cBhvr>
                                      <p:to>
                                        <p:strVal val="visible"/>
                                      </p:to>
                                    </p:set>
                                    <p:animEffect transition="in" filter="wipe(right)">
                                      <p:cBhvr>
                                        <p:cTn id="36" dur="500"/>
                                        <p:tgtEl>
                                          <p:spTgt spid="5164"/>
                                        </p:tgtEl>
                                      </p:cBhvr>
                                    </p:animEffect>
                                  </p:childTnLst>
                                </p:cTn>
                              </p:par>
                            </p:childTnLst>
                          </p:cTn>
                        </p:par>
                        <p:par>
                          <p:cTn id="37" fill="hold">
                            <p:stCondLst>
                              <p:cond delay="4000"/>
                            </p:stCondLst>
                            <p:childTnLst>
                              <p:par>
                                <p:cTn id="38" presetID="22" presetClass="entr" presetSubtype="1" fill="hold" grpId="0" nodeType="afterEffect">
                                  <p:stCondLst>
                                    <p:cond delay="0"/>
                                  </p:stCondLst>
                                  <p:childTnLst>
                                    <p:set>
                                      <p:cBhvr>
                                        <p:cTn id="39" dur="1" fill="hold">
                                          <p:stCondLst>
                                            <p:cond delay="0"/>
                                          </p:stCondLst>
                                        </p:cTn>
                                        <p:tgtEl>
                                          <p:spTgt spid="5171"/>
                                        </p:tgtEl>
                                        <p:attrNameLst>
                                          <p:attrName>style.visibility</p:attrName>
                                        </p:attrNameLst>
                                      </p:cBhvr>
                                      <p:to>
                                        <p:strVal val="visible"/>
                                      </p:to>
                                    </p:set>
                                    <p:animEffect transition="in" filter="wipe(up)">
                                      <p:cBhvr>
                                        <p:cTn id="40" dur="500"/>
                                        <p:tgtEl>
                                          <p:spTgt spid="5171"/>
                                        </p:tgtEl>
                                      </p:cBhvr>
                                    </p:animEffect>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5184"/>
                                        </p:tgtEl>
                                        <p:attrNameLst>
                                          <p:attrName>style.visibility</p:attrName>
                                        </p:attrNameLst>
                                      </p:cBhvr>
                                      <p:to>
                                        <p:strVal val="visible"/>
                                      </p:to>
                                    </p:set>
                                    <p:animEffect transition="in" filter="wipe(up)">
                                      <p:cBhvr>
                                        <p:cTn id="44" dur="500"/>
                                        <p:tgtEl>
                                          <p:spTgt spid="5184"/>
                                        </p:tgtEl>
                                      </p:cBhvr>
                                    </p:animEffect>
                                  </p:childTnLst>
                                </p:cTn>
                              </p:par>
                            </p:childTnLst>
                          </p:cTn>
                        </p:par>
                        <p:par>
                          <p:cTn id="45" fill="hold">
                            <p:stCondLst>
                              <p:cond delay="5000"/>
                            </p:stCondLst>
                            <p:childTnLst>
                              <p:par>
                                <p:cTn id="46" presetID="22" presetClass="entr" presetSubtype="2" fill="hold" grpId="0" nodeType="afterEffect">
                                  <p:stCondLst>
                                    <p:cond delay="0"/>
                                  </p:stCondLst>
                                  <p:childTnLst>
                                    <p:set>
                                      <p:cBhvr>
                                        <p:cTn id="47" dur="1" fill="hold">
                                          <p:stCondLst>
                                            <p:cond delay="0"/>
                                          </p:stCondLst>
                                        </p:cTn>
                                        <p:tgtEl>
                                          <p:spTgt spid="5133"/>
                                        </p:tgtEl>
                                        <p:attrNameLst>
                                          <p:attrName>style.visibility</p:attrName>
                                        </p:attrNameLst>
                                      </p:cBhvr>
                                      <p:to>
                                        <p:strVal val="visible"/>
                                      </p:to>
                                    </p:set>
                                    <p:animEffect transition="in" filter="wipe(right)">
                                      <p:cBhvr>
                                        <p:cTn id="48" dur="500"/>
                                        <p:tgtEl>
                                          <p:spTgt spid="5133"/>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5182"/>
                                        </p:tgtEl>
                                        <p:attrNameLst>
                                          <p:attrName>style.visibility</p:attrName>
                                        </p:attrNameLst>
                                      </p:cBhvr>
                                      <p:to>
                                        <p:strVal val="visible"/>
                                      </p:to>
                                    </p:set>
                                    <p:animEffect transition="in" filter="wipe(left)">
                                      <p:cBhvr>
                                        <p:cTn id="52" dur="500"/>
                                        <p:tgtEl>
                                          <p:spTgt spid="5182"/>
                                        </p:tgtEl>
                                      </p:cBhvr>
                                    </p:animEffect>
                                  </p:childTnLst>
                                </p:cTn>
                              </p:par>
                            </p:childTnLst>
                          </p:cTn>
                        </p:par>
                        <p:par>
                          <p:cTn id="53" fill="hold">
                            <p:stCondLst>
                              <p:cond delay="6000"/>
                            </p:stCondLst>
                            <p:childTnLst>
                              <p:par>
                                <p:cTn id="54" presetID="22" presetClass="entr" presetSubtype="1" fill="hold" grpId="0" nodeType="afterEffect">
                                  <p:stCondLst>
                                    <p:cond delay="0"/>
                                  </p:stCondLst>
                                  <p:childTnLst>
                                    <p:set>
                                      <p:cBhvr>
                                        <p:cTn id="55" dur="1" fill="hold">
                                          <p:stCondLst>
                                            <p:cond delay="0"/>
                                          </p:stCondLst>
                                        </p:cTn>
                                        <p:tgtEl>
                                          <p:spTgt spid="5141"/>
                                        </p:tgtEl>
                                        <p:attrNameLst>
                                          <p:attrName>style.visibility</p:attrName>
                                        </p:attrNameLst>
                                      </p:cBhvr>
                                      <p:to>
                                        <p:strVal val="visible"/>
                                      </p:to>
                                    </p:set>
                                    <p:animEffect transition="in" filter="wipe(up)">
                                      <p:cBhvr>
                                        <p:cTn id="56" dur="500"/>
                                        <p:tgtEl>
                                          <p:spTgt spid="5141"/>
                                        </p:tgtEl>
                                      </p:cBhvr>
                                    </p:animEffect>
                                  </p:childTnLst>
                                </p:cTn>
                              </p:par>
                            </p:childTnLst>
                          </p:cTn>
                        </p:par>
                        <p:par>
                          <p:cTn id="57" fill="hold">
                            <p:stCondLst>
                              <p:cond delay="6500"/>
                            </p:stCondLst>
                            <p:childTnLst>
                              <p:par>
                                <p:cTn id="58" presetID="22" presetClass="entr" presetSubtype="8" fill="hold" grpId="0" nodeType="afterEffect">
                                  <p:stCondLst>
                                    <p:cond delay="0"/>
                                  </p:stCondLst>
                                  <p:childTnLst>
                                    <p:set>
                                      <p:cBhvr>
                                        <p:cTn id="59" dur="1" fill="hold">
                                          <p:stCondLst>
                                            <p:cond delay="0"/>
                                          </p:stCondLst>
                                        </p:cTn>
                                        <p:tgtEl>
                                          <p:spTgt spid="5143"/>
                                        </p:tgtEl>
                                        <p:attrNameLst>
                                          <p:attrName>style.visibility</p:attrName>
                                        </p:attrNameLst>
                                      </p:cBhvr>
                                      <p:to>
                                        <p:strVal val="visible"/>
                                      </p:to>
                                    </p:set>
                                    <p:animEffect transition="in" filter="wipe(left)">
                                      <p:cBhvr>
                                        <p:cTn id="60" dur="500"/>
                                        <p:tgtEl>
                                          <p:spTgt spid="5143"/>
                                        </p:tgtEl>
                                      </p:cBhvr>
                                    </p:animEffect>
                                  </p:childTnLst>
                                </p:cTn>
                              </p:par>
                            </p:childTnLst>
                          </p:cTn>
                        </p:par>
                        <p:par>
                          <p:cTn id="61" fill="hold">
                            <p:stCondLst>
                              <p:cond delay="7000"/>
                            </p:stCondLst>
                            <p:childTnLst>
                              <p:par>
                                <p:cTn id="62" presetID="22" presetClass="entr" presetSubtype="8" fill="hold" grpId="0" nodeType="afterEffect">
                                  <p:stCondLst>
                                    <p:cond delay="0"/>
                                  </p:stCondLst>
                                  <p:childTnLst>
                                    <p:set>
                                      <p:cBhvr>
                                        <p:cTn id="63" dur="1" fill="hold">
                                          <p:stCondLst>
                                            <p:cond delay="0"/>
                                          </p:stCondLst>
                                        </p:cTn>
                                        <p:tgtEl>
                                          <p:spTgt spid="5173"/>
                                        </p:tgtEl>
                                        <p:attrNameLst>
                                          <p:attrName>style.visibility</p:attrName>
                                        </p:attrNameLst>
                                      </p:cBhvr>
                                      <p:to>
                                        <p:strVal val="visible"/>
                                      </p:to>
                                    </p:set>
                                    <p:animEffect transition="in" filter="wipe(left)">
                                      <p:cBhvr>
                                        <p:cTn id="64" dur="500"/>
                                        <p:tgtEl>
                                          <p:spTgt spid="5173"/>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5183"/>
                                        </p:tgtEl>
                                        <p:attrNameLst>
                                          <p:attrName>style.visibility</p:attrName>
                                        </p:attrNameLst>
                                      </p:cBhvr>
                                      <p:to>
                                        <p:strVal val="visible"/>
                                      </p:to>
                                    </p:set>
                                    <p:animEffect transition="in" filter="wipe(left)">
                                      <p:cBhvr>
                                        <p:cTn id="68" dur="500"/>
                                        <p:tgtEl>
                                          <p:spTgt spid="518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5172"/>
                                        </p:tgtEl>
                                        <p:attrNameLst>
                                          <p:attrName>style.visibility</p:attrName>
                                        </p:attrNameLst>
                                      </p:cBhvr>
                                      <p:to>
                                        <p:strVal val="visible"/>
                                      </p:to>
                                    </p:set>
                                    <p:animEffect transition="in" filter="wipe(up)">
                                      <p:cBhvr>
                                        <p:cTn id="73" dur="500"/>
                                        <p:tgtEl>
                                          <p:spTgt spid="5172"/>
                                        </p:tgtEl>
                                      </p:cBhvr>
                                    </p:animEffect>
                                  </p:childTnLst>
                                </p:cTn>
                              </p:par>
                            </p:childTnLst>
                          </p:cTn>
                        </p:par>
                        <p:par>
                          <p:cTn id="74" fill="hold">
                            <p:stCondLst>
                              <p:cond delay="500"/>
                            </p:stCondLst>
                            <p:childTnLst>
                              <p:par>
                                <p:cTn id="75" presetID="22" presetClass="entr" presetSubtype="8" fill="hold" grpId="0" nodeType="afterEffect">
                                  <p:stCondLst>
                                    <p:cond delay="0"/>
                                  </p:stCondLst>
                                  <p:childTnLst>
                                    <p:set>
                                      <p:cBhvr>
                                        <p:cTn id="76" dur="1" fill="hold">
                                          <p:stCondLst>
                                            <p:cond delay="0"/>
                                          </p:stCondLst>
                                        </p:cTn>
                                        <p:tgtEl>
                                          <p:spTgt spid="5142"/>
                                        </p:tgtEl>
                                        <p:attrNameLst>
                                          <p:attrName>style.visibility</p:attrName>
                                        </p:attrNameLst>
                                      </p:cBhvr>
                                      <p:to>
                                        <p:strVal val="visible"/>
                                      </p:to>
                                    </p:set>
                                    <p:animEffect transition="in" filter="wipe(left)">
                                      <p:cBhvr>
                                        <p:cTn id="77" dur="500"/>
                                        <p:tgtEl>
                                          <p:spTgt spid="5142"/>
                                        </p:tgtEl>
                                      </p:cBhvr>
                                    </p:animEffect>
                                  </p:childTnLst>
                                </p:cTn>
                              </p:par>
                            </p:childTnLst>
                          </p:cTn>
                        </p:par>
                        <p:par>
                          <p:cTn id="78" fill="hold">
                            <p:stCondLst>
                              <p:cond delay="1000"/>
                            </p:stCondLst>
                            <p:childTnLst>
                              <p:par>
                                <p:cTn id="79" presetID="22" presetClass="entr" presetSubtype="4" fill="hold" grpId="0" nodeType="afterEffect">
                                  <p:stCondLst>
                                    <p:cond delay="0"/>
                                  </p:stCondLst>
                                  <p:childTnLst>
                                    <p:set>
                                      <p:cBhvr>
                                        <p:cTn id="80" dur="1" fill="hold">
                                          <p:stCondLst>
                                            <p:cond delay="0"/>
                                          </p:stCondLst>
                                        </p:cTn>
                                        <p:tgtEl>
                                          <p:spTgt spid="5174"/>
                                        </p:tgtEl>
                                        <p:attrNameLst>
                                          <p:attrName>style.visibility</p:attrName>
                                        </p:attrNameLst>
                                      </p:cBhvr>
                                      <p:to>
                                        <p:strVal val="visible"/>
                                      </p:to>
                                    </p:set>
                                    <p:animEffect transition="in" filter="wipe(down)">
                                      <p:cBhvr>
                                        <p:cTn id="81" dur="500"/>
                                        <p:tgtEl>
                                          <p:spTgt spid="5174"/>
                                        </p:tgtEl>
                                      </p:cBhvr>
                                    </p:animEffect>
                                  </p:childTnLst>
                                </p:cTn>
                              </p:par>
                            </p:childTnLst>
                          </p:cTn>
                        </p:par>
                        <p:par>
                          <p:cTn id="82" fill="hold">
                            <p:stCondLst>
                              <p:cond delay="1500"/>
                            </p:stCondLst>
                            <p:childTnLst>
                              <p:par>
                                <p:cTn id="83" presetID="17" presetClass="entr" presetSubtype="2" fill="hold" grpId="0" nodeType="afterEffect">
                                  <p:stCondLst>
                                    <p:cond delay="0"/>
                                  </p:stCondLst>
                                  <p:childTnLst>
                                    <p:set>
                                      <p:cBhvr>
                                        <p:cTn id="84" dur="1" fill="hold">
                                          <p:stCondLst>
                                            <p:cond delay="0"/>
                                          </p:stCondLst>
                                        </p:cTn>
                                        <p:tgtEl>
                                          <p:spTgt spid="5175"/>
                                        </p:tgtEl>
                                        <p:attrNameLst>
                                          <p:attrName>style.visibility</p:attrName>
                                        </p:attrNameLst>
                                      </p:cBhvr>
                                      <p:to>
                                        <p:strVal val="visible"/>
                                      </p:to>
                                    </p:set>
                                    <p:anim calcmode="lin" valueType="num">
                                      <p:cBhvr>
                                        <p:cTn id="85" dur="500" fill="hold"/>
                                        <p:tgtEl>
                                          <p:spTgt spid="5175"/>
                                        </p:tgtEl>
                                        <p:attrNameLst>
                                          <p:attrName>ppt_x</p:attrName>
                                        </p:attrNameLst>
                                      </p:cBhvr>
                                      <p:tavLst>
                                        <p:tav tm="0">
                                          <p:val>
                                            <p:strVal val="#ppt_x+#ppt_w/2"/>
                                          </p:val>
                                        </p:tav>
                                        <p:tav tm="100000">
                                          <p:val>
                                            <p:strVal val="#ppt_x"/>
                                          </p:val>
                                        </p:tav>
                                      </p:tavLst>
                                    </p:anim>
                                    <p:anim calcmode="lin" valueType="num">
                                      <p:cBhvr>
                                        <p:cTn id="86" dur="500" fill="hold"/>
                                        <p:tgtEl>
                                          <p:spTgt spid="5175"/>
                                        </p:tgtEl>
                                        <p:attrNameLst>
                                          <p:attrName>ppt_y</p:attrName>
                                        </p:attrNameLst>
                                      </p:cBhvr>
                                      <p:tavLst>
                                        <p:tav tm="0">
                                          <p:val>
                                            <p:strVal val="#ppt_y"/>
                                          </p:val>
                                        </p:tav>
                                        <p:tav tm="100000">
                                          <p:val>
                                            <p:strVal val="#ppt_y"/>
                                          </p:val>
                                        </p:tav>
                                      </p:tavLst>
                                    </p:anim>
                                    <p:anim calcmode="lin" valueType="num">
                                      <p:cBhvr>
                                        <p:cTn id="87" dur="500" fill="hold"/>
                                        <p:tgtEl>
                                          <p:spTgt spid="5175"/>
                                        </p:tgtEl>
                                        <p:attrNameLst>
                                          <p:attrName>ppt_w</p:attrName>
                                        </p:attrNameLst>
                                      </p:cBhvr>
                                      <p:tavLst>
                                        <p:tav tm="0">
                                          <p:val>
                                            <p:fltVal val="0"/>
                                          </p:val>
                                        </p:tav>
                                        <p:tav tm="100000">
                                          <p:val>
                                            <p:strVal val="#ppt_w"/>
                                          </p:val>
                                        </p:tav>
                                      </p:tavLst>
                                    </p:anim>
                                    <p:anim calcmode="lin" valueType="num">
                                      <p:cBhvr>
                                        <p:cTn id="88" dur="500" fill="hold"/>
                                        <p:tgtEl>
                                          <p:spTgt spid="5175"/>
                                        </p:tgtEl>
                                        <p:attrNameLst>
                                          <p:attrName>ppt_h</p:attrName>
                                        </p:attrNameLst>
                                      </p:cBhvr>
                                      <p:tavLst>
                                        <p:tav tm="0">
                                          <p:val>
                                            <p:strVal val="#ppt_h"/>
                                          </p:val>
                                        </p:tav>
                                        <p:tav tm="100000">
                                          <p:val>
                                            <p:strVal val="#ppt_h"/>
                                          </p:val>
                                        </p:tav>
                                      </p:tavLst>
                                    </p:anim>
                                  </p:childTnLst>
                                </p:cTn>
                              </p:par>
                            </p:childTnLst>
                          </p:cTn>
                        </p:par>
                        <p:par>
                          <p:cTn id="89" fill="hold">
                            <p:stCondLst>
                              <p:cond delay="2000"/>
                            </p:stCondLst>
                            <p:childTnLst>
                              <p:par>
                                <p:cTn id="90" presetID="22" presetClass="entr" presetSubtype="8" fill="hold" grpId="0" nodeType="afterEffect">
                                  <p:stCondLst>
                                    <p:cond delay="0"/>
                                  </p:stCondLst>
                                  <p:childTnLst>
                                    <p:set>
                                      <p:cBhvr>
                                        <p:cTn id="91" dur="1" fill="hold">
                                          <p:stCondLst>
                                            <p:cond delay="0"/>
                                          </p:stCondLst>
                                        </p:cTn>
                                        <p:tgtEl>
                                          <p:spTgt spid="5179"/>
                                        </p:tgtEl>
                                        <p:attrNameLst>
                                          <p:attrName>style.visibility</p:attrName>
                                        </p:attrNameLst>
                                      </p:cBhvr>
                                      <p:to>
                                        <p:strVal val="visible"/>
                                      </p:to>
                                    </p:set>
                                    <p:animEffect transition="in" filter="wipe(left)">
                                      <p:cBhvr>
                                        <p:cTn id="92" dur="500"/>
                                        <p:tgtEl>
                                          <p:spTgt spid="5179"/>
                                        </p:tgtEl>
                                      </p:cBhvr>
                                    </p:animEffect>
                                  </p:childTnLst>
                                </p:cTn>
                              </p:par>
                            </p:childTnLst>
                          </p:cTn>
                        </p:par>
                        <p:par>
                          <p:cTn id="93" fill="hold">
                            <p:stCondLst>
                              <p:cond delay="2500"/>
                            </p:stCondLst>
                            <p:childTnLst>
                              <p:par>
                                <p:cTn id="94" presetID="22" presetClass="entr" presetSubtype="8" fill="hold" grpId="0" nodeType="afterEffect">
                                  <p:stCondLst>
                                    <p:cond delay="0"/>
                                  </p:stCondLst>
                                  <p:childTnLst>
                                    <p:set>
                                      <p:cBhvr>
                                        <p:cTn id="95" dur="1" fill="hold">
                                          <p:stCondLst>
                                            <p:cond delay="0"/>
                                          </p:stCondLst>
                                        </p:cTn>
                                        <p:tgtEl>
                                          <p:spTgt spid="5176"/>
                                        </p:tgtEl>
                                        <p:attrNameLst>
                                          <p:attrName>style.visibility</p:attrName>
                                        </p:attrNameLst>
                                      </p:cBhvr>
                                      <p:to>
                                        <p:strVal val="visible"/>
                                      </p:to>
                                    </p:set>
                                    <p:animEffect transition="in" filter="wipe(left)">
                                      <p:cBhvr>
                                        <p:cTn id="96" dur="500"/>
                                        <p:tgtEl>
                                          <p:spTgt spid="5176"/>
                                        </p:tgtEl>
                                      </p:cBhvr>
                                    </p:animEffect>
                                  </p:childTnLst>
                                </p:cTn>
                              </p:par>
                            </p:childTnLst>
                          </p:cTn>
                        </p:par>
                        <p:par>
                          <p:cTn id="97" fill="hold">
                            <p:stCondLst>
                              <p:cond delay="3000"/>
                            </p:stCondLst>
                            <p:childTnLst>
                              <p:par>
                                <p:cTn id="98" presetID="22" presetClass="entr" presetSubtype="4" fill="hold" grpId="0" nodeType="afterEffect">
                                  <p:stCondLst>
                                    <p:cond delay="0"/>
                                  </p:stCondLst>
                                  <p:childTnLst>
                                    <p:set>
                                      <p:cBhvr>
                                        <p:cTn id="99" dur="1" fill="hold">
                                          <p:stCondLst>
                                            <p:cond delay="0"/>
                                          </p:stCondLst>
                                        </p:cTn>
                                        <p:tgtEl>
                                          <p:spTgt spid="5178"/>
                                        </p:tgtEl>
                                        <p:attrNameLst>
                                          <p:attrName>style.visibility</p:attrName>
                                        </p:attrNameLst>
                                      </p:cBhvr>
                                      <p:to>
                                        <p:strVal val="visible"/>
                                      </p:to>
                                    </p:set>
                                    <p:animEffect transition="in" filter="wipe(down)">
                                      <p:cBhvr>
                                        <p:cTn id="100" dur="500"/>
                                        <p:tgtEl>
                                          <p:spTgt spid="5178"/>
                                        </p:tgtEl>
                                      </p:cBhvr>
                                    </p:animEffect>
                                  </p:childTnLst>
                                </p:cTn>
                              </p:par>
                            </p:childTnLst>
                          </p:cTn>
                        </p:par>
                        <p:par>
                          <p:cTn id="101" fill="hold">
                            <p:stCondLst>
                              <p:cond delay="3500"/>
                            </p:stCondLst>
                            <p:childTnLst>
                              <p:par>
                                <p:cTn id="102" presetID="22" presetClass="entr" presetSubtype="2" fill="hold" grpId="0" nodeType="afterEffect">
                                  <p:stCondLst>
                                    <p:cond delay="0"/>
                                  </p:stCondLst>
                                  <p:childTnLst>
                                    <p:set>
                                      <p:cBhvr>
                                        <p:cTn id="103" dur="1" fill="hold">
                                          <p:stCondLst>
                                            <p:cond delay="0"/>
                                          </p:stCondLst>
                                        </p:cTn>
                                        <p:tgtEl>
                                          <p:spTgt spid="5177"/>
                                        </p:tgtEl>
                                        <p:attrNameLst>
                                          <p:attrName>style.visibility</p:attrName>
                                        </p:attrNameLst>
                                      </p:cBhvr>
                                      <p:to>
                                        <p:strVal val="visible"/>
                                      </p:to>
                                    </p:set>
                                    <p:animEffect transition="in" filter="wipe(right)">
                                      <p:cBhvr>
                                        <p:cTn id="104" dur="500"/>
                                        <p:tgtEl>
                                          <p:spTgt spid="5177"/>
                                        </p:tgtEl>
                                      </p:cBhvr>
                                    </p:animEffect>
                                  </p:childTnLst>
                                </p:cTn>
                              </p:par>
                            </p:childTnLst>
                          </p:cTn>
                        </p:par>
                        <p:par>
                          <p:cTn id="105" fill="hold">
                            <p:stCondLst>
                              <p:cond delay="4000"/>
                            </p:stCondLst>
                            <p:childTnLst>
                              <p:par>
                                <p:cTn id="106" presetID="22" presetClass="entr" presetSubtype="8" fill="hold" grpId="0" nodeType="afterEffect">
                                  <p:stCondLst>
                                    <p:cond delay="0"/>
                                  </p:stCondLst>
                                  <p:childTnLst>
                                    <p:set>
                                      <p:cBhvr>
                                        <p:cTn id="107" dur="1" fill="hold">
                                          <p:stCondLst>
                                            <p:cond delay="0"/>
                                          </p:stCondLst>
                                        </p:cTn>
                                        <p:tgtEl>
                                          <p:spTgt spid="5180"/>
                                        </p:tgtEl>
                                        <p:attrNameLst>
                                          <p:attrName>style.visibility</p:attrName>
                                        </p:attrNameLst>
                                      </p:cBhvr>
                                      <p:to>
                                        <p:strVal val="visible"/>
                                      </p:to>
                                    </p:set>
                                    <p:animEffect transition="in" filter="wipe(left)">
                                      <p:cBhvr>
                                        <p:cTn id="108" dur="500"/>
                                        <p:tgtEl>
                                          <p:spTgt spid="5180"/>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1" fill="hold" grpId="0" nodeType="clickEffect">
                                  <p:stCondLst>
                                    <p:cond delay="0"/>
                                  </p:stCondLst>
                                  <p:childTnLst>
                                    <p:set>
                                      <p:cBhvr>
                                        <p:cTn id="112" dur="1" fill="hold">
                                          <p:stCondLst>
                                            <p:cond delay="0"/>
                                          </p:stCondLst>
                                        </p:cTn>
                                        <p:tgtEl>
                                          <p:spTgt spid="5140"/>
                                        </p:tgtEl>
                                        <p:attrNameLst>
                                          <p:attrName>style.visibility</p:attrName>
                                        </p:attrNameLst>
                                      </p:cBhvr>
                                      <p:to>
                                        <p:strVal val="visible"/>
                                      </p:to>
                                    </p:set>
                                    <p:animEffect transition="in" filter="wipe(up)">
                                      <p:cBhvr>
                                        <p:cTn id="113" dur="500"/>
                                        <p:tgtEl>
                                          <p:spTgt spid="5140"/>
                                        </p:tgtEl>
                                      </p:cBhvr>
                                    </p:animEffect>
                                  </p:childTnLst>
                                </p:cTn>
                              </p:par>
                            </p:childTnLst>
                          </p:cTn>
                        </p:par>
                        <p:par>
                          <p:cTn id="114" fill="hold">
                            <p:stCondLst>
                              <p:cond delay="500"/>
                            </p:stCondLst>
                            <p:childTnLst>
                              <p:par>
                                <p:cTn id="115" presetID="22" presetClass="entr" presetSubtype="1" fill="hold" grpId="0" nodeType="afterEffect">
                                  <p:stCondLst>
                                    <p:cond delay="0"/>
                                  </p:stCondLst>
                                  <p:childTnLst>
                                    <p:set>
                                      <p:cBhvr>
                                        <p:cTn id="116" dur="1" fill="hold">
                                          <p:stCondLst>
                                            <p:cond delay="0"/>
                                          </p:stCondLst>
                                        </p:cTn>
                                        <p:tgtEl>
                                          <p:spTgt spid="5137"/>
                                        </p:tgtEl>
                                        <p:attrNameLst>
                                          <p:attrName>style.visibility</p:attrName>
                                        </p:attrNameLst>
                                      </p:cBhvr>
                                      <p:to>
                                        <p:strVal val="visible"/>
                                      </p:to>
                                    </p:set>
                                    <p:animEffect transition="in" filter="wipe(up)">
                                      <p:cBhvr>
                                        <p:cTn id="117" dur="500"/>
                                        <p:tgtEl>
                                          <p:spTgt spid="5137"/>
                                        </p:tgtEl>
                                      </p:cBhvr>
                                    </p:animEffect>
                                  </p:childTnLst>
                                </p:cTn>
                              </p:par>
                            </p:childTnLst>
                          </p:cTn>
                        </p:par>
                        <p:par>
                          <p:cTn id="118" fill="hold">
                            <p:stCondLst>
                              <p:cond delay="1000"/>
                            </p:stCondLst>
                            <p:childTnLst>
                              <p:par>
                                <p:cTn id="119" presetID="22" presetClass="entr" presetSubtype="8" fill="hold" grpId="0" nodeType="afterEffect">
                                  <p:stCondLst>
                                    <p:cond delay="0"/>
                                  </p:stCondLst>
                                  <p:childTnLst>
                                    <p:set>
                                      <p:cBhvr>
                                        <p:cTn id="120" dur="1" fill="hold">
                                          <p:stCondLst>
                                            <p:cond delay="0"/>
                                          </p:stCondLst>
                                        </p:cTn>
                                        <p:tgtEl>
                                          <p:spTgt spid="5181"/>
                                        </p:tgtEl>
                                        <p:attrNameLst>
                                          <p:attrName>style.visibility</p:attrName>
                                        </p:attrNameLst>
                                      </p:cBhvr>
                                      <p:to>
                                        <p:strVal val="visible"/>
                                      </p:to>
                                    </p:set>
                                    <p:animEffect transition="in" filter="wipe(left)">
                                      <p:cBhvr>
                                        <p:cTn id="121" dur="500"/>
                                        <p:tgtEl>
                                          <p:spTgt spid="5181"/>
                                        </p:tgtEl>
                                      </p:cBhvr>
                                    </p:animEffect>
                                  </p:childTnLst>
                                </p:cTn>
                              </p:par>
                            </p:childTnLst>
                          </p:cTn>
                        </p:par>
                        <p:par>
                          <p:cTn id="122" fill="hold">
                            <p:stCondLst>
                              <p:cond delay="1500"/>
                            </p:stCondLst>
                            <p:childTnLst>
                              <p:par>
                                <p:cTn id="123" presetID="22" presetClass="entr" presetSubtype="1" fill="hold" grpId="0" nodeType="afterEffect">
                                  <p:stCondLst>
                                    <p:cond delay="0"/>
                                  </p:stCondLst>
                                  <p:childTnLst>
                                    <p:set>
                                      <p:cBhvr>
                                        <p:cTn id="124" dur="1" fill="hold">
                                          <p:stCondLst>
                                            <p:cond delay="0"/>
                                          </p:stCondLst>
                                        </p:cTn>
                                        <p:tgtEl>
                                          <p:spTgt spid="5138"/>
                                        </p:tgtEl>
                                        <p:attrNameLst>
                                          <p:attrName>style.visibility</p:attrName>
                                        </p:attrNameLst>
                                      </p:cBhvr>
                                      <p:to>
                                        <p:strVal val="visible"/>
                                      </p:to>
                                    </p:set>
                                    <p:animEffect transition="in" filter="wipe(up)">
                                      <p:cBhvr>
                                        <p:cTn id="125" dur="500"/>
                                        <p:tgtEl>
                                          <p:spTgt spid="5138"/>
                                        </p:tgtEl>
                                      </p:cBhvr>
                                    </p:animEffect>
                                  </p:childTnLst>
                                </p:cTn>
                              </p:par>
                            </p:childTnLst>
                          </p:cTn>
                        </p:par>
                        <p:par>
                          <p:cTn id="126" fill="hold">
                            <p:stCondLst>
                              <p:cond delay="2000"/>
                            </p:stCondLst>
                            <p:childTnLst>
                              <p:par>
                                <p:cTn id="127" presetID="22" presetClass="entr" presetSubtype="8" fill="hold" grpId="0" nodeType="afterEffect">
                                  <p:stCondLst>
                                    <p:cond delay="0"/>
                                  </p:stCondLst>
                                  <p:childTnLst>
                                    <p:set>
                                      <p:cBhvr>
                                        <p:cTn id="128" dur="1" fill="hold">
                                          <p:stCondLst>
                                            <p:cond delay="0"/>
                                          </p:stCondLst>
                                        </p:cTn>
                                        <p:tgtEl>
                                          <p:spTgt spid="178199"/>
                                        </p:tgtEl>
                                        <p:attrNameLst>
                                          <p:attrName>style.visibility</p:attrName>
                                        </p:attrNameLst>
                                      </p:cBhvr>
                                      <p:to>
                                        <p:strVal val="visible"/>
                                      </p:to>
                                    </p:set>
                                    <p:animEffect transition="in" filter="wipe(left)">
                                      <p:cBhvr>
                                        <p:cTn id="129" dur="500"/>
                                        <p:tgtEl>
                                          <p:spTgt spid="178199"/>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4" fill="hold" grpId="0" nodeType="clickEffect">
                                  <p:stCondLst>
                                    <p:cond delay="0"/>
                                  </p:stCondLst>
                                  <p:childTnLst>
                                    <p:set>
                                      <p:cBhvr>
                                        <p:cTn id="133" dur="1" fill="hold">
                                          <p:stCondLst>
                                            <p:cond delay="0"/>
                                          </p:stCondLst>
                                        </p:cTn>
                                        <p:tgtEl>
                                          <p:spTgt spid="5169"/>
                                        </p:tgtEl>
                                        <p:attrNameLst>
                                          <p:attrName>style.visibility</p:attrName>
                                        </p:attrNameLst>
                                      </p:cBhvr>
                                      <p:to>
                                        <p:strVal val="visible"/>
                                      </p:to>
                                    </p:set>
                                    <p:animEffect transition="in" filter="wipe(down)">
                                      <p:cBhvr>
                                        <p:cTn id="134" dur="500"/>
                                        <p:tgtEl>
                                          <p:spTgt spid="5169"/>
                                        </p:tgtEl>
                                      </p:cBhvr>
                                    </p:animEffect>
                                  </p:childTnLst>
                                </p:cTn>
                              </p:par>
                            </p:childTnLst>
                          </p:cTn>
                        </p:par>
                        <p:par>
                          <p:cTn id="135" fill="hold">
                            <p:stCondLst>
                              <p:cond delay="500"/>
                            </p:stCondLst>
                            <p:childTnLst>
                              <p:par>
                                <p:cTn id="136" presetID="22" presetClass="entr" presetSubtype="8" fill="hold" grpId="0" nodeType="afterEffect">
                                  <p:stCondLst>
                                    <p:cond delay="0"/>
                                  </p:stCondLst>
                                  <p:childTnLst>
                                    <p:set>
                                      <p:cBhvr>
                                        <p:cTn id="137" dur="1" fill="hold">
                                          <p:stCondLst>
                                            <p:cond delay="0"/>
                                          </p:stCondLst>
                                        </p:cTn>
                                        <p:tgtEl>
                                          <p:spTgt spid="5158"/>
                                        </p:tgtEl>
                                        <p:attrNameLst>
                                          <p:attrName>style.visibility</p:attrName>
                                        </p:attrNameLst>
                                      </p:cBhvr>
                                      <p:to>
                                        <p:strVal val="visible"/>
                                      </p:to>
                                    </p:set>
                                    <p:animEffect transition="in" filter="wipe(left)">
                                      <p:cBhvr>
                                        <p:cTn id="138" dur="500"/>
                                        <p:tgtEl>
                                          <p:spTgt spid="5158"/>
                                        </p:tgtEl>
                                      </p:cBhvr>
                                    </p:animEffect>
                                  </p:childTnLst>
                                </p:cTn>
                              </p:par>
                            </p:childTnLst>
                          </p:cTn>
                        </p:par>
                        <p:par>
                          <p:cTn id="139" fill="hold">
                            <p:stCondLst>
                              <p:cond delay="1000"/>
                            </p:stCondLst>
                            <p:childTnLst>
                              <p:par>
                                <p:cTn id="140" presetID="22" presetClass="entr" presetSubtype="1" fill="hold" grpId="0" nodeType="afterEffect">
                                  <p:stCondLst>
                                    <p:cond delay="0"/>
                                  </p:stCondLst>
                                  <p:childTnLst>
                                    <p:set>
                                      <p:cBhvr>
                                        <p:cTn id="141" dur="1" fill="hold">
                                          <p:stCondLst>
                                            <p:cond delay="0"/>
                                          </p:stCondLst>
                                        </p:cTn>
                                        <p:tgtEl>
                                          <p:spTgt spid="5139"/>
                                        </p:tgtEl>
                                        <p:attrNameLst>
                                          <p:attrName>style.visibility</p:attrName>
                                        </p:attrNameLst>
                                      </p:cBhvr>
                                      <p:to>
                                        <p:strVal val="visible"/>
                                      </p:to>
                                    </p:set>
                                    <p:animEffect transition="in" filter="wipe(up)">
                                      <p:cBhvr>
                                        <p:cTn id="142" dur="500"/>
                                        <p:tgtEl>
                                          <p:spTgt spid="5139"/>
                                        </p:tgtEl>
                                      </p:cBhvr>
                                    </p:animEffect>
                                  </p:childTnLst>
                                </p:cTn>
                              </p:par>
                            </p:childTnLst>
                          </p:cTn>
                        </p:par>
                        <p:par>
                          <p:cTn id="143" fill="hold">
                            <p:stCondLst>
                              <p:cond delay="1500"/>
                            </p:stCondLst>
                            <p:childTnLst>
                              <p:par>
                                <p:cTn id="144" presetID="22" presetClass="entr" presetSubtype="8" fill="hold" grpId="0" nodeType="afterEffect">
                                  <p:stCondLst>
                                    <p:cond delay="0"/>
                                  </p:stCondLst>
                                  <p:childTnLst>
                                    <p:set>
                                      <p:cBhvr>
                                        <p:cTn id="145" dur="1" fill="hold">
                                          <p:stCondLst>
                                            <p:cond delay="0"/>
                                          </p:stCondLst>
                                        </p:cTn>
                                        <p:tgtEl>
                                          <p:spTgt spid="178200"/>
                                        </p:tgtEl>
                                        <p:attrNameLst>
                                          <p:attrName>style.visibility</p:attrName>
                                        </p:attrNameLst>
                                      </p:cBhvr>
                                      <p:to>
                                        <p:strVal val="visible"/>
                                      </p:to>
                                    </p:set>
                                    <p:animEffect transition="in" filter="wipe(left)">
                                      <p:cBhvr>
                                        <p:cTn id="146" dur="500"/>
                                        <p:tgtEl>
                                          <p:spTgt spid="178200"/>
                                        </p:tgtEl>
                                      </p:cBhvr>
                                    </p:animEffect>
                                  </p:childTnLst>
                                </p:cTn>
                              </p:par>
                            </p:childTnLst>
                          </p:cTn>
                        </p:par>
                        <p:par>
                          <p:cTn id="147" fill="hold">
                            <p:stCondLst>
                              <p:cond delay="2000"/>
                            </p:stCondLst>
                            <p:childTnLst>
                              <p:par>
                                <p:cTn id="148" presetID="22" presetClass="entr" presetSubtype="1" fill="hold" grpId="0" nodeType="afterEffect">
                                  <p:stCondLst>
                                    <p:cond delay="0"/>
                                  </p:stCondLst>
                                  <p:childTnLst>
                                    <p:set>
                                      <p:cBhvr>
                                        <p:cTn id="149" dur="1" fill="hold">
                                          <p:stCondLst>
                                            <p:cond delay="0"/>
                                          </p:stCondLst>
                                        </p:cTn>
                                        <p:tgtEl>
                                          <p:spTgt spid="5153"/>
                                        </p:tgtEl>
                                        <p:attrNameLst>
                                          <p:attrName>style.visibility</p:attrName>
                                        </p:attrNameLst>
                                      </p:cBhvr>
                                      <p:to>
                                        <p:strVal val="visible"/>
                                      </p:to>
                                    </p:set>
                                    <p:animEffect transition="in" filter="wipe(up)">
                                      <p:cBhvr>
                                        <p:cTn id="150" dur="500"/>
                                        <p:tgtEl>
                                          <p:spTgt spid="5153"/>
                                        </p:tgtEl>
                                      </p:cBhvr>
                                    </p:animEffect>
                                  </p:childTnLst>
                                </p:cTn>
                              </p:par>
                            </p:childTnLst>
                          </p:cTn>
                        </p:par>
                        <p:par>
                          <p:cTn id="151" fill="hold">
                            <p:stCondLst>
                              <p:cond delay="2500"/>
                            </p:stCondLst>
                            <p:childTnLst>
                              <p:par>
                                <p:cTn id="152" presetID="22" presetClass="entr" presetSubtype="8" fill="hold" grpId="0" nodeType="afterEffect">
                                  <p:stCondLst>
                                    <p:cond delay="0"/>
                                  </p:stCondLst>
                                  <p:childTnLst>
                                    <p:set>
                                      <p:cBhvr>
                                        <p:cTn id="153" dur="1" fill="hold">
                                          <p:stCondLst>
                                            <p:cond delay="0"/>
                                          </p:stCondLst>
                                        </p:cTn>
                                        <p:tgtEl>
                                          <p:spTgt spid="178207"/>
                                        </p:tgtEl>
                                        <p:attrNameLst>
                                          <p:attrName>style.visibility</p:attrName>
                                        </p:attrNameLst>
                                      </p:cBhvr>
                                      <p:to>
                                        <p:strVal val="visible"/>
                                      </p:to>
                                    </p:set>
                                    <p:animEffect transition="in" filter="wipe(left)">
                                      <p:cBhvr>
                                        <p:cTn id="154" dur="500"/>
                                        <p:tgtEl>
                                          <p:spTgt spid="178207"/>
                                        </p:tgtEl>
                                      </p:cBhvr>
                                    </p:animEffect>
                                  </p:childTnLst>
                                </p:cTn>
                              </p:par>
                            </p:childTnLst>
                          </p:cTn>
                        </p:par>
                        <p:par>
                          <p:cTn id="155" fill="hold">
                            <p:stCondLst>
                              <p:cond delay="3000"/>
                            </p:stCondLst>
                            <p:childTnLst>
                              <p:par>
                                <p:cTn id="156" presetID="22" presetClass="entr" presetSubtype="4" fill="hold" grpId="0" nodeType="afterEffect">
                                  <p:stCondLst>
                                    <p:cond delay="0"/>
                                  </p:stCondLst>
                                  <p:childTnLst>
                                    <p:set>
                                      <p:cBhvr>
                                        <p:cTn id="157" dur="1" fill="hold">
                                          <p:stCondLst>
                                            <p:cond delay="0"/>
                                          </p:stCondLst>
                                        </p:cTn>
                                        <p:tgtEl>
                                          <p:spTgt spid="5160"/>
                                        </p:tgtEl>
                                        <p:attrNameLst>
                                          <p:attrName>style.visibility</p:attrName>
                                        </p:attrNameLst>
                                      </p:cBhvr>
                                      <p:to>
                                        <p:strVal val="visible"/>
                                      </p:to>
                                    </p:set>
                                    <p:animEffect transition="in" filter="wipe(down)">
                                      <p:cBhvr>
                                        <p:cTn id="158" dur="500"/>
                                        <p:tgtEl>
                                          <p:spTgt spid="5160"/>
                                        </p:tgtEl>
                                      </p:cBhvr>
                                    </p:animEffect>
                                  </p:childTnLst>
                                </p:cTn>
                              </p:par>
                            </p:childTnLst>
                          </p:cTn>
                        </p:par>
                        <p:par>
                          <p:cTn id="159" fill="hold">
                            <p:stCondLst>
                              <p:cond delay="3500"/>
                            </p:stCondLst>
                            <p:childTnLst>
                              <p:par>
                                <p:cTn id="160" presetID="22" presetClass="entr" presetSubtype="2" fill="hold" grpId="0" nodeType="afterEffect">
                                  <p:stCondLst>
                                    <p:cond delay="0"/>
                                  </p:stCondLst>
                                  <p:childTnLst>
                                    <p:set>
                                      <p:cBhvr>
                                        <p:cTn id="161" dur="1" fill="hold">
                                          <p:stCondLst>
                                            <p:cond delay="0"/>
                                          </p:stCondLst>
                                        </p:cTn>
                                        <p:tgtEl>
                                          <p:spTgt spid="5159"/>
                                        </p:tgtEl>
                                        <p:attrNameLst>
                                          <p:attrName>style.visibility</p:attrName>
                                        </p:attrNameLst>
                                      </p:cBhvr>
                                      <p:to>
                                        <p:strVal val="visible"/>
                                      </p:to>
                                    </p:set>
                                    <p:animEffect transition="in" filter="wipe(right)">
                                      <p:cBhvr>
                                        <p:cTn id="162" dur="500"/>
                                        <p:tgtEl>
                                          <p:spTgt spid="5159"/>
                                        </p:tgtEl>
                                      </p:cBhvr>
                                    </p:animEffect>
                                  </p:childTnLst>
                                </p:cTn>
                              </p:par>
                            </p:childTnLst>
                          </p:cTn>
                        </p:par>
                      </p:childTnLst>
                    </p:cTn>
                  </p:par>
                  <p:par>
                    <p:cTn id="163" fill="hold">
                      <p:stCondLst>
                        <p:cond delay="indefinite"/>
                      </p:stCondLst>
                      <p:childTnLst>
                        <p:par>
                          <p:cTn id="164" fill="hold">
                            <p:stCondLst>
                              <p:cond delay="0"/>
                            </p:stCondLst>
                            <p:childTnLst>
                              <p:par>
                                <p:cTn id="165" presetID="22" presetClass="entr" presetSubtype="8" fill="hold" grpId="0" nodeType="clickEffect">
                                  <p:stCondLst>
                                    <p:cond delay="0"/>
                                  </p:stCondLst>
                                  <p:childTnLst>
                                    <p:set>
                                      <p:cBhvr>
                                        <p:cTn id="166" dur="1" fill="hold">
                                          <p:stCondLst>
                                            <p:cond delay="0"/>
                                          </p:stCondLst>
                                        </p:cTn>
                                        <p:tgtEl>
                                          <p:spTgt spid="5154"/>
                                        </p:tgtEl>
                                        <p:attrNameLst>
                                          <p:attrName>style.visibility</p:attrName>
                                        </p:attrNameLst>
                                      </p:cBhvr>
                                      <p:to>
                                        <p:strVal val="visible"/>
                                      </p:to>
                                    </p:set>
                                    <p:animEffect transition="in" filter="wipe(left)">
                                      <p:cBhvr>
                                        <p:cTn id="167" dur="500"/>
                                        <p:tgtEl>
                                          <p:spTgt spid="5154"/>
                                        </p:tgtEl>
                                      </p:cBhvr>
                                    </p:animEffect>
                                  </p:childTnLst>
                                </p:cTn>
                              </p:par>
                            </p:childTnLst>
                          </p:cTn>
                        </p:par>
                        <p:par>
                          <p:cTn id="168" fill="hold">
                            <p:stCondLst>
                              <p:cond delay="500"/>
                            </p:stCondLst>
                            <p:childTnLst>
                              <p:par>
                                <p:cTn id="169" presetID="22" presetClass="entr" presetSubtype="1" fill="hold" grpId="0" nodeType="afterEffect">
                                  <p:stCondLst>
                                    <p:cond delay="0"/>
                                  </p:stCondLst>
                                  <p:childTnLst>
                                    <p:set>
                                      <p:cBhvr>
                                        <p:cTn id="170" dur="1" fill="hold">
                                          <p:stCondLst>
                                            <p:cond delay="0"/>
                                          </p:stCondLst>
                                        </p:cTn>
                                        <p:tgtEl>
                                          <p:spTgt spid="5148"/>
                                        </p:tgtEl>
                                        <p:attrNameLst>
                                          <p:attrName>style.visibility</p:attrName>
                                        </p:attrNameLst>
                                      </p:cBhvr>
                                      <p:to>
                                        <p:strVal val="visible"/>
                                      </p:to>
                                    </p:set>
                                    <p:animEffect transition="in" filter="wipe(up)">
                                      <p:cBhvr>
                                        <p:cTn id="171" dur="500"/>
                                        <p:tgtEl>
                                          <p:spTgt spid="5148"/>
                                        </p:tgtEl>
                                      </p:cBhvr>
                                    </p:animEffect>
                                  </p:childTnLst>
                                </p:cTn>
                              </p:par>
                            </p:childTnLst>
                          </p:cTn>
                        </p:par>
                        <p:par>
                          <p:cTn id="172" fill="hold">
                            <p:stCondLst>
                              <p:cond delay="1000"/>
                            </p:stCondLst>
                            <p:childTnLst>
                              <p:par>
                                <p:cTn id="173" presetID="17" presetClass="entr" presetSubtype="10" fill="hold" grpId="0" nodeType="afterEffect">
                                  <p:stCondLst>
                                    <p:cond delay="0"/>
                                  </p:stCondLst>
                                  <p:childTnLst>
                                    <p:set>
                                      <p:cBhvr>
                                        <p:cTn id="174" dur="1" fill="hold">
                                          <p:stCondLst>
                                            <p:cond delay="0"/>
                                          </p:stCondLst>
                                        </p:cTn>
                                        <p:tgtEl>
                                          <p:spTgt spid="5146"/>
                                        </p:tgtEl>
                                        <p:attrNameLst>
                                          <p:attrName>style.visibility</p:attrName>
                                        </p:attrNameLst>
                                      </p:cBhvr>
                                      <p:to>
                                        <p:strVal val="visible"/>
                                      </p:to>
                                    </p:set>
                                    <p:anim calcmode="lin" valueType="num">
                                      <p:cBhvr>
                                        <p:cTn id="175" dur="500" fill="hold"/>
                                        <p:tgtEl>
                                          <p:spTgt spid="5146"/>
                                        </p:tgtEl>
                                        <p:attrNameLst>
                                          <p:attrName>ppt_w</p:attrName>
                                        </p:attrNameLst>
                                      </p:cBhvr>
                                      <p:tavLst>
                                        <p:tav tm="0">
                                          <p:val>
                                            <p:fltVal val="0"/>
                                          </p:val>
                                        </p:tav>
                                        <p:tav tm="100000">
                                          <p:val>
                                            <p:strVal val="#ppt_w"/>
                                          </p:val>
                                        </p:tav>
                                      </p:tavLst>
                                    </p:anim>
                                    <p:anim calcmode="lin" valueType="num">
                                      <p:cBhvr>
                                        <p:cTn id="176" dur="500" fill="hold"/>
                                        <p:tgtEl>
                                          <p:spTgt spid="5146"/>
                                        </p:tgtEl>
                                        <p:attrNameLst>
                                          <p:attrName>ppt_h</p:attrName>
                                        </p:attrNameLst>
                                      </p:cBhvr>
                                      <p:tavLst>
                                        <p:tav tm="0">
                                          <p:val>
                                            <p:strVal val="#ppt_h"/>
                                          </p:val>
                                        </p:tav>
                                        <p:tav tm="100000">
                                          <p:val>
                                            <p:strVal val="#ppt_h"/>
                                          </p:val>
                                        </p:tav>
                                      </p:tavLst>
                                    </p:anim>
                                  </p:childTnLst>
                                </p:cTn>
                              </p:par>
                            </p:childTnLst>
                          </p:cTn>
                        </p:par>
                        <p:par>
                          <p:cTn id="177" fill="hold">
                            <p:stCondLst>
                              <p:cond delay="1500"/>
                            </p:stCondLst>
                            <p:childTnLst>
                              <p:par>
                                <p:cTn id="178" presetID="22" presetClass="entr" presetSubtype="1" fill="hold" grpId="0" nodeType="afterEffect">
                                  <p:stCondLst>
                                    <p:cond delay="0"/>
                                  </p:stCondLst>
                                  <p:childTnLst>
                                    <p:set>
                                      <p:cBhvr>
                                        <p:cTn id="179" dur="1" fill="hold">
                                          <p:stCondLst>
                                            <p:cond delay="0"/>
                                          </p:stCondLst>
                                        </p:cTn>
                                        <p:tgtEl>
                                          <p:spTgt spid="5147"/>
                                        </p:tgtEl>
                                        <p:attrNameLst>
                                          <p:attrName>style.visibility</p:attrName>
                                        </p:attrNameLst>
                                      </p:cBhvr>
                                      <p:to>
                                        <p:strVal val="visible"/>
                                      </p:to>
                                    </p:set>
                                    <p:animEffect transition="in" filter="wipe(up)">
                                      <p:cBhvr>
                                        <p:cTn id="180" dur="500"/>
                                        <p:tgtEl>
                                          <p:spTgt spid="5147"/>
                                        </p:tgtEl>
                                      </p:cBhvr>
                                    </p:animEffect>
                                  </p:childTnLst>
                                </p:cTn>
                              </p:par>
                            </p:childTnLst>
                          </p:cTn>
                        </p:par>
                        <p:par>
                          <p:cTn id="181" fill="hold">
                            <p:stCondLst>
                              <p:cond delay="2000"/>
                            </p:stCondLst>
                            <p:childTnLst>
                              <p:par>
                                <p:cTn id="182" presetID="22" presetClass="entr" presetSubtype="1" fill="hold" grpId="0" nodeType="afterEffect">
                                  <p:stCondLst>
                                    <p:cond delay="0"/>
                                  </p:stCondLst>
                                  <p:childTnLst>
                                    <p:set>
                                      <p:cBhvr>
                                        <p:cTn id="183" dur="1" fill="hold">
                                          <p:stCondLst>
                                            <p:cond delay="0"/>
                                          </p:stCondLst>
                                        </p:cTn>
                                        <p:tgtEl>
                                          <p:spTgt spid="5149"/>
                                        </p:tgtEl>
                                        <p:attrNameLst>
                                          <p:attrName>style.visibility</p:attrName>
                                        </p:attrNameLst>
                                      </p:cBhvr>
                                      <p:to>
                                        <p:strVal val="visible"/>
                                      </p:to>
                                    </p:set>
                                    <p:animEffect transition="in" filter="wipe(up)">
                                      <p:cBhvr>
                                        <p:cTn id="184" dur="500"/>
                                        <p:tgtEl>
                                          <p:spTgt spid="5149"/>
                                        </p:tgtEl>
                                      </p:cBhvr>
                                    </p:animEffect>
                                  </p:childTnLst>
                                </p:cTn>
                              </p:par>
                            </p:childTnLst>
                          </p:cTn>
                        </p:par>
                      </p:childTnLst>
                    </p:cTn>
                  </p:par>
                  <p:par>
                    <p:cTn id="185" fill="hold">
                      <p:stCondLst>
                        <p:cond delay="indefinite"/>
                      </p:stCondLst>
                      <p:childTnLst>
                        <p:par>
                          <p:cTn id="186" fill="hold">
                            <p:stCondLst>
                              <p:cond delay="0"/>
                            </p:stCondLst>
                            <p:childTnLst>
                              <p:par>
                                <p:cTn id="187" presetID="22" presetClass="entr" presetSubtype="8" fill="hold" grpId="0" nodeType="clickEffect">
                                  <p:stCondLst>
                                    <p:cond delay="0"/>
                                  </p:stCondLst>
                                  <p:childTnLst>
                                    <p:set>
                                      <p:cBhvr>
                                        <p:cTn id="188" dur="1" fill="hold">
                                          <p:stCondLst>
                                            <p:cond delay="0"/>
                                          </p:stCondLst>
                                        </p:cTn>
                                        <p:tgtEl>
                                          <p:spTgt spid="178205"/>
                                        </p:tgtEl>
                                        <p:attrNameLst>
                                          <p:attrName>style.visibility</p:attrName>
                                        </p:attrNameLst>
                                      </p:cBhvr>
                                      <p:to>
                                        <p:strVal val="visible"/>
                                      </p:to>
                                    </p:set>
                                    <p:animEffect transition="in" filter="wipe(left)">
                                      <p:cBhvr>
                                        <p:cTn id="189" dur="500"/>
                                        <p:tgtEl>
                                          <p:spTgt spid="178205"/>
                                        </p:tgtEl>
                                      </p:cBhvr>
                                    </p:animEffect>
                                  </p:childTnLst>
                                </p:cTn>
                              </p:par>
                            </p:childTnLst>
                          </p:cTn>
                        </p:par>
                      </p:childTnLst>
                    </p:cTn>
                  </p:par>
                  <p:par>
                    <p:cTn id="190" fill="hold">
                      <p:stCondLst>
                        <p:cond delay="indefinite"/>
                      </p:stCondLst>
                      <p:childTnLst>
                        <p:par>
                          <p:cTn id="191" fill="hold">
                            <p:stCondLst>
                              <p:cond delay="0"/>
                            </p:stCondLst>
                            <p:childTnLst>
                              <p:par>
                                <p:cTn id="192" presetID="22" presetClass="entr" presetSubtype="8" fill="hold" grpId="0" nodeType="clickEffect">
                                  <p:stCondLst>
                                    <p:cond delay="0"/>
                                  </p:stCondLst>
                                  <p:childTnLst>
                                    <p:set>
                                      <p:cBhvr>
                                        <p:cTn id="193" dur="1" fill="hold">
                                          <p:stCondLst>
                                            <p:cond delay="0"/>
                                          </p:stCondLst>
                                        </p:cTn>
                                        <p:tgtEl>
                                          <p:spTgt spid="178206"/>
                                        </p:tgtEl>
                                        <p:attrNameLst>
                                          <p:attrName>style.visibility</p:attrName>
                                        </p:attrNameLst>
                                      </p:cBhvr>
                                      <p:to>
                                        <p:strVal val="visible"/>
                                      </p:to>
                                    </p:set>
                                    <p:animEffect transition="in" filter="wipe(left)">
                                      <p:cBhvr>
                                        <p:cTn id="194" dur="500"/>
                                        <p:tgtEl>
                                          <p:spTgt spid="178206"/>
                                        </p:tgtEl>
                                      </p:cBhvr>
                                    </p:animEffect>
                                  </p:childTnLst>
                                </p:cTn>
                              </p:par>
                            </p:childTnLst>
                          </p:cTn>
                        </p:par>
                        <p:par>
                          <p:cTn id="195" fill="hold">
                            <p:stCondLst>
                              <p:cond delay="500"/>
                            </p:stCondLst>
                            <p:childTnLst>
                              <p:par>
                                <p:cTn id="196" presetID="17" presetClass="entr" presetSubtype="10" fill="hold" grpId="0" nodeType="afterEffect">
                                  <p:stCondLst>
                                    <p:cond delay="0"/>
                                  </p:stCondLst>
                                  <p:childTnLst>
                                    <p:set>
                                      <p:cBhvr>
                                        <p:cTn id="197" dur="1" fill="hold">
                                          <p:stCondLst>
                                            <p:cond delay="0"/>
                                          </p:stCondLst>
                                        </p:cTn>
                                        <p:tgtEl>
                                          <p:spTgt spid="5165"/>
                                        </p:tgtEl>
                                        <p:attrNameLst>
                                          <p:attrName>style.visibility</p:attrName>
                                        </p:attrNameLst>
                                      </p:cBhvr>
                                      <p:to>
                                        <p:strVal val="visible"/>
                                      </p:to>
                                    </p:set>
                                    <p:anim calcmode="lin" valueType="num">
                                      <p:cBhvr>
                                        <p:cTn id="198" dur="500" fill="hold"/>
                                        <p:tgtEl>
                                          <p:spTgt spid="5165"/>
                                        </p:tgtEl>
                                        <p:attrNameLst>
                                          <p:attrName>ppt_w</p:attrName>
                                        </p:attrNameLst>
                                      </p:cBhvr>
                                      <p:tavLst>
                                        <p:tav tm="0">
                                          <p:val>
                                            <p:fltVal val="0"/>
                                          </p:val>
                                        </p:tav>
                                        <p:tav tm="100000">
                                          <p:val>
                                            <p:strVal val="#ppt_w"/>
                                          </p:val>
                                        </p:tav>
                                      </p:tavLst>
                                    </p:anim>
                                    <p:anim calcmode="lin" valueType="num">
                                      <p:cBhvr>
                                        <p:cTn id="199" dur="500" fill="hold"/>
                                        <p:tgtEl>
                                          <p:spTgt spid="5165"/>
                                        </p:tgtEl>
                                        <p:attrNameLst>
                                          <p:attrName>ppt_h</p:attrName>
                                        </p:attrNameLst>
                                      </p:cBhvr>
                                      <p:tavLst>
                                        <p:tav tm="0">
                                          <p:val>
                                            <p:strVal val="#ppt_h"/>
                                          </p:val>
                                        </p:tav>
                                        <p:tav tm="100000">
                                          <p:val>
                                            <p:strVal val="#ppt_h"/>
                                          </p:val>
                                        </p:tav>
                                      </p:tavLst>
                                    </p:anim>
                                  </p:childTnLst>
                                </p:cTn>
                              </p:par>
                            </p:childTnLst>
                          </p:cTn>
                        </p:par>
                        <p:par>
                          <p:cTn id="200" fill="hold">
                            <p:stCondLst>
                              <p:cond delay="1000"/>
                            </p:stCondLst>
                            <p:childTnLst>
                              <p:par>
                                <p:cTn id="201" presetID="17" presetClass="entr" presetSubtype="10" fill="hold" grpId="0" nodeType="afterEffect">
                                  <p:stCondLst>
                                    <p:cond delay="0"/>
                                  </p:stCondLst>
                                  <p:childTnLst>
                                    <p:set>
                                      <p:cBhvr>
                                        <p:cTn id="202" dur="1" fill="hold">
                                          <p:stCondLst>
                                            <p:cond delay="0"/>
                                          </p:stCondLst>
                                        </p:cTn>
                                        <p:tgtEl>
                                          <p:spTgt spid="5155"/>
                                        </p:tgtEl>
                                        <p:attrNameLst>
                                          <p:attrName>style.visibility</p:attrName>
                                        </p:attrNameLst>
                                      </p:cBhvr>
                                      <p:to>
                                        <p:strVal val="visible"/>
                                      </p:to>
                                    </p:set>
                                    <p:anim calcmode="lin" valueType="num">
                                      <p:cBhvr>
                                        <p:cTn id="203" dur="500" fill="hold"/>
                                        <p:tgtEl>
                                          <p:spTgt spid="5155"/>
                                        </p:tgtEl>
                                        <p:attrNameLst>
                                          <p:attrName>ppt_w</p:attrName>
                                        </p:attrNameLst>
                                      </p:cBhvr>
                                      <p:tavLst>
                                        <p:tav tm="0">
                                          <p:val>
                                            <p:fltVal val="0"/>
                                          </p:val>
                                        </p:tav>
                                        <p:tav tm="100000">
                                          <p:val>
                                            <p:strVal val="#ppt_w"/>
                                          </p:val>
                                        </p:tav>
                                      </p:tavLst>
                                    </p:anim>
                                    <p:anim calcmode="lin" valueType="num">
                                      <p:cBhvr>
                                        <p:cTn id="204" dur="500" fill="hold"/>
                                        <p:tgtEl>
                                          <p:spTgt spid="5155"/>
                                        </p:tgtEl>
                                        <p:attrNameLst>
                                          <p:attrName>ppt_h</p:attrName>
                                        </p:attrNameLst>
                                      </p:cBhvr>
                                      <p:tavLst>
                                        <p:tav tm="0">
                                          <p:val>
                                            <p:strVal val="#ppt_h"/>
                                          </p:val>
                                        </p:tav>
                                        <p:tav tm="100000">
                                          <p:val>
                                            <p:strVal val="#ppt_h"/>
                                          </p:val>
                                        </p:tav>
                                      </p:tavLst>
                                    </p:anim>
                                  </p:childTnLst>
                                </p:cTn>
                              </p:par>
                            </p:childTnLst>
                          </p:cTn>
                        </p:par>
                      </p:childTnLst>
                    </p:cTn>
                  </p:par>
                  <p:par>
                    <p:cTn id="205" fill="hold">
                      <p:stCondLst>
                        <p:cond delay="indefinite"/>
                      </p:stCondLst>
                      <p:childTnLst>
                        <p:par>
                          <p:cTn id="206" fill="hold">
                            <p:stCondLst>
                              <p:cond delay="0"/>
                            </p:stCondLst>
                            <p:childTnLst>
                              <p:par>
                                <p:cTn id="207" presetID="22" presetClass="entr" presetSubtype="8" fill="hold" grpId="0" nodeType="clickEffect">
                                  <p:stCondLst>
                                    <p:cond delay="0"/>
                                  </p:stCondLst>
                                  <p:childTnLst>
                                    <p:set>
                                      <p:cBhvr>
                                        <p:cTn id="208" dur="1" fill="hold">
                                          <p:stCondLst>
                                            <p:cond delay="0"/>
                                          </p:stCondLst>
                                        </p:cTn>
                                        <p:tgtEl>
                                          <p:spTgt spid="5156"/>
                                        </p:tgtEl>
                                        <p:attrNameLst>
                                          <p:attrName>style.visibility</p:attrName>
                                        </p:attrNameLst>
                                      </p:cBhvr>
                                      <p:to>
                                        <p:strVal val="visible"/>
                                      </p:to>
                                    </p:set>
                                    <p:animEffect transition="in" filter="wipe(left)">
                                      <p:cBhvr>
                                        <p:cTn id="209" dur="500"/>
                                        <p:tgtEl>
                                          <p:spTgt spid="5156"/>
                                        </p:tgtEl>
                                      </p:cBhvr>
                                    </p:animEffect>
                                  </p:childTnLst>
                                </p:cTn>
                              </p:par>
                            </p:childTnLst>
                          </p:cTn>
                        </p:par>
                        <p:par>
                          <p:cTn id="210" fill="hold">
                            <p:stCondLst>
                              <p:cond delay="500"/>
                            </p:stCondLst>
                            <p:childTnLst>
                              <p:par>
                                <p:cTn id="211" presetID="22" presetClass="entr" presetSubtype="8" fill="hold" grpId="0" nodeType="afterEffect">
                                  <p:stCondLst>
                                    <p:cond delay="0"/>
                                  </p:stCondLst>
                                  <p:childTnLst>
                                    <p:set>
                                      <p:cBhvr>
                                        <p:cTn id="212" dur="1" fill="hold">
                                          <p:stCondLst>
                                            <p:cond delay="0"/>
                                          </p:stCondLst>
                                        </p:cTn>
                                        <p:tgtEl>
                                          <p:spTgt spid="178212"/>
                                        </p:tgtEl>
                                        <p:attrNameLst>
                                          <p:attrName>style.visibility</p:attrName>
                                        </p:attrNameLst>
                                      </p:cBhvr>
                                      <p:to>
                                        <p:strVal val="visible"/>
                                      </p:to>
                                    </p:set>
                                    <p:animEffect transition="in" filter="wipe(left)">
                                      <p:cBhvr>
                                        <p:cTn id="213" dur="500"/>
                                        <p:tgtEl>
                                          <p:spTgt spid="178212"/>
                                        </p:tgtEl>
                                      </p:cBhvr>
                                    </p:animEffect>
                                  </p:childTnLst>
                                </p:cTn>
                              </p:par>
                            </p:childTnLst>
                          </p:cTn>
                        </p:par>
                        <p:par>
                          <p:cTn id="214" fill="hold">
                            <p:stCondLst>
                              <p:cond delay="1000"/>
                            </p:stCondLst>
                            <p:childTnLst>
                              <p:par>
                                <p:cTn id="215" presetID="17" presetClass="entr" presetSubtype="10" fill="hold" grpId="0" nodeType="afterEffect">
                                  <p:stCondLst>
                                    <p:cond delay="0"/>
                                  </p:stCondLst>
                                  <p:childTnLst>
                                    <p:set>
                                      <p:cBhvr>
                                        <p:cTn id="216" dur="1" fill="hold">
                                          <p:stCondLst>
                                            <p:cond delay="0"/>
                                          </p:stCondLst>
                                        </p:cTn>
                                        <p:tgtEl>
                                          <p:spTgt spid="5161"/>
                                        </p:tgtEl>
                                        <p:attrNameLst>
                                          <p:attrName>style.visibility</p:attrName>
                                        </p:attrNameLst>
                                      </p:cBhvr>
                                      <p:to>
                                        <p:strVal val="visible"/>
                                      </p:to>
                                    </p:set>
                                    <p:anim calcmode="lin" valueType="num">
                                      <p:cBhvr>
                                        <p:cTn id="217" dur="500" fill="hold"/>
                                        <p:tgtEl>
                                          <p:spTgt spid="5161"/>
                                        </p:tgtEl>
                                        <p:attrNameLst>
                                          <p:attrName>ppt_w</p:attrName>
                                        </p:attrNameLst>
                                      </p:cBhvr>
                                      <p:tavLst>
                                        <p:tav tm="0">
                                          <p:val>
                                            <p:fltVal val="0"/>
                                          </p:val>
                                        </p:tav>
                                        <p:tav tm="100000">
                                          <p:val>
                                            <p:strVal val="#ppt_w"/>
                                          </p:val>
                                        </p:tav>
                                      </p:tavLst>
                                    </p:anim>
                                    <p:anim calcmode="lin" valueType="num">
                                      <p:cBhvr>
                                        <p:cTn id="218" dur="500" fill="hold"/>
                                        <p:tgtEl>
                                          <p:spTgt spid="5161"/>
                                        </p:tgtEl>
                                        <p:attrNameLst>
                                          <p:attrName>ppt_h</p:attrName>
                                        </p:attrNameLst>
                                      </p:cBhvr>
                                      <p:tavLst>
                                        <p:tav tm="0">
                                          <p:val>
                                            <p:strVal val="#ppt_h"/>
                                          </p:val>
                                        </p:tav>
                                        <p:tav tm="100000">
                                          <p:val>
                                            <p:strVal val="#ppt_h"/>
                                          </p:val>
                                        </p:tav>
                                      </p:tavLst>
                                    </p:anim>
                                  </p:childTnLst>
                                </p:cTn>
                              </p:par>
                            </p:childTnLst>
                          </p:cTn>
                        </p:par>
                        <p:par>
                          <p:cTn id="219" fill="hold">
                            <p:stCondLst>
                              <p:cond delay="1500"/>
                            </p:stCondLst>
                            <p:childTnLst>
                              <p:par>
                                <p:cTn id="220" presetID="22" presetClass="entr" presetSubtype="8" fill="hold" grpId="0" nodeType="afterEffect">
                                  <p:stCondLst>
                                    <p:cond delay="0"/>
                                  </p:stCondLst>
                                  <p:childTnLst>
                                    <p:set>
                                      <p:cBhvr>
                                        <p:cTn id="221" dur="1" fill="hold">
                                          <p:stCondLst>
                                            <p:cond delay="0"/>
                                          </p:stCondLst>
                                        </p:cTn>
                                        <p:tgtEl>
                                          <p:spTgt spid="5162"/>
                                        </p:tgtEl>
                                        <p:attrNameLst>
                                          <p:attrName>style.visibility</p:attrName>
                                        </p:attrNameLst>
                                      </p:cBhvr>
                                      <p:to>
                                        <p:strVal val="visible"/>
                                      </p:to>
                                    </p:set>
                                    <p:animEffect transition="in" filter="wipe(left)">
                                      <p:cBhvr>
                                        <p:cTn id="222" dur="500"/>
                                        <p:tgtEl>
                                          <p:spTgt spid="5162"/>
                                        </p:tgtEl>
                                      </p:cBhvr>
                                    </p:animEffect>
                                  </p:childTnLst>
                                </p:cTn>
                              </p:par>
                            </p:childTnLst>
                          </p:cTn>
                        </p:par>
                        <p:par>
                          <p:cTn id="223" fill="hold">
                            <p:stCondLst>
                              <p:cond delay="2000"/>
                            </p:stCondLst>
                            <p:childTnLst>
                              <p:par>
                                <p:cTn id="224" presetID="23" presetClass="entr" presetSubtype="528" fill="hold" grpId="0" nodeType="afterEffect">
                                  <p:stCondLst>
                                    <p:cond delay="0"/>
                                  </p:stCondLst>
                                  <p:childTnLst>
                                    <p:set>
                                      <p:cBhvr>
                                        <p:cTn id="225" dur="1" fill="hold">
                                          <p:stCondLst>
                                            <p:cond delay="0"/>
                                          </p:stCondLst>
                                        </p:cTn>
                                        <p:tgtEl>
                                          <p:spTgt spid="5186"/>
                                        </p:tgtEl>
                                        <p:attrNameLst>
                                          <p:attrName>style.visibility</p:attrName>
                                        </p:attrNameLst>
                                      </p:cBhvr>
                                      <p:to>
                                        <p:strVal val="visible"/>
                                      </p:to>
                                    </p:set>
                                    <p:anim calcmode="lin" valueType="num">
                                      <p:cBhvr>
                                        <p:cTn id="226" dur="500" fill="hold"/>
                                        <p:tgtEl>
                                          <p:spTgt spid="5186"/>
                                        </p:tgtEl>
                                        <p:attrNameLst>
                                          <p:attrName>ppt_w</p:attrName>
                                        </p:attrNameLst>
                                      </p:cBhvr>
                                      <p:tavLst>
                                        <p:tav tm="0">
                                          <p:val>
                                            <p:fltVal val="0"/>
                                          </p:val>
                                        </p:tav>
                                        <p:tav tm="100000">
                                          <p:val>
                                            <p:strVal val="#ppt_w"/>
                                          </p:val>
                                        </p:tav>
                                      </p:tavLst>
                                    </p:anim>
                                    <p:anim calcmode="lin" valueType="num">
                                      <p:cBhvr>
                                        <p:cTn id="227" dur="500" fill="hold"/>
                                        <p:tgtEl>
                                          <p:spTgt spid="5186"/>
                                        </p:tgtEl>
                                        <p:attrNameLst>
                                          <p:attrName>ppt_h</p:attrName>
                                        </p:attrNameLst>
                                      </p:cBhvr>
                                      <p:tavLst>
                                        <p:tav tm="0">
                                          <p:val>
                                            <p:fltVal val="0"/>
                                          </p:val>
                                        </p:tav>
                                        <p:tav tm="100000">
                                          <p:val>
                                            <p:strVal val="#ppt_h"/>
                                          </p:val>
                                        </p:tav>
                                      </p:tavLst>
                                    </p:anim>
                                    <p:anim calcmode="lin" valueType="num">
                                      <p:cBhvr>
                                        <p:cTn id="228" dur="500" fill="hold"/>
                                        <p:tgtEl>
                                          <p:spTgt spid="5186"/>
                                        </p:tgtEl>
                                        <p:attrNameLst>
                                          <p:attrName>ppt_x</p:attrName>
                                        </p:attrNameLst>
                                      </p:cBhvr>
                                      <p:tavLst>
                                        <p:tav tm="0">
                                          <p:val>
                                            <p:fltVal val="0.5"/>
                                          </p:val>
                                        </p:tav>
                                        <p:tav tm="100000">
                                          <p:val>
                                            <p:strVal val="#ppt_x"/>
                                          </p:val>
                                        </p:tav>
                                      </p:tavLst>
                                    </p:anim>
                                    <p:anim calcmode="lin" valueType="num">
                                      <p:cBhvr>
                                        <p:cTn id="229" dur="500" fill="hold"/>
                                        <p:tgtEl>
                                          <p:spTgt spid="518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autoUpdateAnimBg="0"/>
      <p:bldP spid="5133" grpId="0" animBg="1"/>
      <p:bldP spid="5134" grpId="0" autoUpdateAnimBg="0"/>
      <p:bldP spid="5135" grpId="0" autoUpdateAnimBg="0"/>
      <p:bldP spid="5136" grpId="0" animBg="1"/>
      <p:bldP spid="5137" grpId="0" animBg="1"/>
      <p:bldP spid="5138" grpId="0" animBg="1"/>
      <p:bldP spid="5139" grpId="0" animBg="1"/>
      <p:bldP spid="5140" grpId="0" animBg="1" autoUpdateAnimBg="0"/>
      <p:bldP spid="5141" grpId="0" animBg="1"/>
      <p:bldP spid="5142" grpId="0" animBg="1"/>
      <p:bldP spid="5143" grpId="0" animBg="1"/>
      <p:bldP spid="178199" grpId="0" animBg="1" autoUpdateAnimBg="0"/>
      <p:bldP spid="178200" grpId="0" animBg="1" autoUpdateAnimBg="0"/>
      <p:bldP spid="5146" grpId="0" animBg="1"/>
      <p:bldP spid="5147" grpId="0" animBg="1"/>
      <p:bldP spid="5148" grpId="0" animBg="1"/>
      <p:bldP spid="5149" grpId="0" animBg="1"/>
      <p:bldP spid="178205" grpId="0" animBg="1" autoUpdateAnimBg="0"/>
      <p:bldP spid="178206" grpId="0" animBg="1" autoUpdateAnimBg="0"/>
      <p:bldP spid="178207" grpId="0" animBg="1" autoUpdateAnimBg="0"/>
      <p:bldP spid="5153" grpId="0" animBg="1"/>
      <p:bldP spid="5154" grpId="0" autoUpdateAnimBg="0"/>
      <p:bldP spid="5155" grpId="0" animBg="1"/>
      <p:bldP spid="5156" grpId="0" autoUpdateAnimBg="0"/>
      <p:bldP spid="178212" grpId="0" animBg="1" autoUpdateAnimBg="0"/>
      <p:bldP spid="5158" grpId="0" animBg="1"/>
      <p:bldP spid="5159" grpId="0" animBg="1"/>
      <p:bldP spid="5160" grpId="0" animBg="1"/>
      <p:bldP spid="5161" grpId="0" animBg="1"/>
      <p:bldP spid="5162" grpId="0" autoUpdateAnimBg="0"/>
      <p:bldP spid="5164" grpId="0" animBg="1"/>
      <p:bldP spid="5165" grpId="0" animBg="1"/>
      <p:bldP spid="5169" grpId="0" animBg="1"/>
      <p:bldP spid="5170" grpId="0" animBg="1"/>
      <p:bldP spid="5171" grpId="0" animBg="1"/>
      <p:bldP spid="5172" grpId="0" animBg="1"/>
      <p:bldP spid="5173" grpId="0" animBg="1"/>
      <p:bldP spid="5174" grpId="0" animBg="1"/>
      <p:bldP spid="5175" grpId="0" animBg="1"/>
      <p:bldP spid="5176" grpId="0" animBg="1"/>
      <p:bldP spid="5177" grpId="0" animBg="1"/>
      <p:bldP spid="5178" grpId="0" animBg="1"/>
      <p:bldP spid="5179" grpId="0" autoUpdateAnimBg="0"/>
      <p:bldP spid="5180" grpId="0" autoUpdateAnimBg="0"/>
      <p:bldP spid="5181" grpId="0" animBg="1"/>
      <p:bldP spid="5182" grpId="0" autoUpdateAnimBg="0"/>
      <p:bldP spid="5183" grpId="0" autoUpdateAnimBg="0"/>
      <p:bldP spid="5184" grpId="0" animBg="1"/>
      <p:bldP spid="5186"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Oval 53"/>
          <p:cNvSpPr>
            <a:spLocks noChangeArrowheads="1"/>
          </p:cNvSpPr>
          <p:nvPr/>
        </p:nvSpPr>
        <p:spPr bwMode="auto">
          <a:xfrm>
            <a:off x="3048000" y="4953000"/>
            <a:ext cx="5181600" cy="1752600"/>
          </a:xfrm>
          <a:prstGeom prst="ellipse">
            <a:avLst/>
          </a:prstGeom>
          <a:solidFill>
            <a:srgbClr val="B1F3D7"/>
          </a:solidFill>
          <a:ln w="12700">
            <a:solidFill>
              <a:schemeClr val="tx1"/>
            </a:solidFill>
            <a:round/>
            <a:headEnd/>
            <a:tailEnd/>
          </a:ln>
        </p:spPr>
        <p:txBody>
          <a:bodyPr wrap="none" anchor="ctr"/>
          <a:lstStyle/>
          <a:p>
            <a:pPr eaLnBrk="1" hangingPunct="1"/>
            <a:endParaRPr lang="de-DE"/>
          </a:p>
        </p:txBody>
      </p:sp>
      <p:sp>
        <p:nvSpPr>
          <p:cNvPr id="6149" name="Oval 51"/>
          <p:cNvSpPr>
            <a:spLocks noChangeArrowheads="1"/>
          </p:cNvSpPr>
          <p:nvPr/>
        </p:nvSpPr>
        <p:spPr bwMode="auto">
          <a:xfrm>
            <a:off x="76200" y="2590800"/>
            <a:ext cx="2743200" cy="4038600"/>
          </a:xfrm>
          <a:prstGeom prst="ellipse">
            <a:avLst/>
          </a:prstGeom>
          <a:solidFill>
            <a:srgbClr val="FFE7F3"/>
          </a:solidFill>
          <a:ln w="12700">
            <a:solidFill>
              <a:schemeClr val="tx1"/>
            </a:solidFill>
            <a:round/>
            <a:headEnd/>
            <a:tailEnd/>
          </a:ln>
        </p:spPr>
        <p:txBody>
          <a:bodyPr anchor="ctr"/>
          <a:lstStyle/>
          <a:p>
            <a:pPr eaLnBrk="1" hangingPunct="1"/>
            <a:endParaRPr lang="de-DE"/>
          </a:p>
        </p:txBody>
      </p:sp>
      <p:sp>
        <p:nvSpPr>
          <p:cNvPr id="6150" name="Oval 50"/>
          <p:cNvSpPr>
            <a:spLocks noChangeArrowheads="1"/>
          </p:cNvSpPr>
          <p:nvPr/>
        </p:nvSpPr>
        <p:spPr bwMode="auto">
          <a:xfrm>
            <a:off x="3352800" y="3505200"/>
            <a:ext cx="5638800" cy="1371600"/>
          </a:xfrm>
          <a:prstGeom prst="ellipse">
            <a:avLst/>
          </a:prstGeom>
          <a:solidFill>
            <a:srgbClr val="DBF8FF"/>
          </a:solidFill>
          <a:ln w="12700">
            <a:solidFill>
              <a:schemeClr val="tx1"/>
            </a:solidFill>
            <a:round/>
            <a:headEnd/>
            <a:tailEnd/>
          </a:ln>
        </p:spPr>
        <p:txBody>
          <a:bodyPr wrap="none" anchor="ctr"/>
          <a:lstStyle/>
          <a:p>
            <a:pPr eaLnBrk="1" hangingPunct="1"/>
            <a:endParaRPr lang="de-DE"/>
          </a:p>
        </p:txBody>
      </p:sp>
      <p:sp>
        <p:nvSpPr>
          <p:cNvPr id="6151" name="Oval 49"/>
          <p:cNvSpPr>
            <a:spLocks noChangeArrowheads="1"/>
          </p:cNvSpPr>
          <p:nvPr/>
        </p:nvSpPr>
        <p:spPr bwMode="auto">
          <a:xfrm>
            <a:off x="4114800" y="1447800"/>
            <a:ext cx="2971800" cy="1981200"/>
          </a:xfrm>
          <a:prstGeom prst="ellipse">
            <a:avLst/>
          </a:prstGeom>
          <a:solidFill>
            <a:srgbClr val="F1FFCB"/>
          </a:solidFill>
          <a:ln w="12700">
            <a:solidFill>
              <a:schemeClr val="tx1"/>
            </a:solidFill>
            <a:round/>
            <a:headEnd/>
            <a:tailEnd/>
          </a:ln>
        </p:spPr>
        <p:txBody>
          <a:bodyPr anchor="ctr"/>
          <a:lstStyle/>
          <a:p>
            <a:pPr eaLnBrk="1" hangingPunct="1"/>
            <a:endParaRPr lang="de-DE"/>
          </a:p>
        </p:txBody>
      </p:sp>
      <p:sp>
        <p:nvSpPr>
          <p:cNvPr id="209922" name="Line 2"/>
          <p:cNvSpPr>
            <a:spLocks noChangeShapeType="1"/>
          </p:cNvSpPr>
          <p:nvPr/>
        </p:nvSpPr>
        <p:spPr bwMode="auto">
          <a:xfrm>
            <a:off x="152400" y="2667000"/>
            <a:ext cx="8610600" cy="0"/>
          </a:xfrm>
          <a:prstGeom prst="line">
            <a:avLst/>
          </a:prstGeom>
          <a:noFill/>
          <a:ln w="76200">
            <a:solidFill>
              <a:schemeClr val="tx1"/>
            </a:solidFill>
            <a:round/>
            <a:headEnd/>
            <a:tailEnd type="triangle" w="med" len="med"/>
          </a:ln>
        </p:spPr>
        <p:txBody>
          <a:bodyPr/>
          <a:lstStyle/>
          <a:p>
            <a:endParaRPr lang="de-DE"/>
          </a:p>
        </p:txBody>
      </p:sp>
      <p:sp>
        <p:nvSpPr>
          <p:cNvPr id="209923" name="Text Box 3"/>
          <p:cNvSpPr txBox="1">
            <a:spLocks noChangeArrowheads="1"/>
          </p:cNvSpPr>
          <p:nvPr/>
        </p:nvSpPr>
        <p:spPr bwMode="auto">
          <a:xfrm>
            <a:off x="2971800" y="762000"/>
            <a:ext cx="1600200" cy="342900"/>
          </a:xfrm>
          <a:prstGeom prst="rect">
            <a:avLst/>
          </a:prstGeom>
          <a:solidFill>
            <a:srgbClr val="CCFFCC"/>
          </a:solidFill>
          <a:ln w="9525">
            <a:solidFill>
              <a:srgbClr val="000000"/>
            </a:solidFill>
            <a:miter lim="800000"/>
            <a:headEnd/>
            <a:tailEnd/>
          </a:ln>
        </p:spPr>
        <p:txBody>
          <a:bodyPr/>
          <a:lstStyle/>
          <a:p>
            <a:pPr algn="ctr">
              <a:spcBef>
                <a:spcPct val="0"/>
              </a:spcBef>
            </a:pPr>
            <a:r>
              <a:rPr lang="de-DE" sz="1600"/>
              <a:t>Bilanzstichtag</a:t>
            </a:r>
          </a:p>
        </p:txBody>
      </p:sp>
      <p:sp>
        <p:nvSpPr>
          <p:cNvPr id="209924" name="Line 4"/>
          <p:cNvSpPr>
            <a:spLocks noChangeShapeType="1"/>
          </p:cNvSpPr>
          <p:nvPr/>
        </p:nvSpPr>
        <p:spPr bwMode="auto">
          <a:xfrm>
            <a:off x="4267200" y="2362200"/>
            <a:ext cx="0" cy="838200"/>
          </a:xfrm>
          <a:prstGeom prst="line">
            <a:avLst/>
          </a:prstGeom>
          <a:noFill/>
          <a:ln w="28575">
            <a:solidFill>
              <a:srgbClr val="0000FF"/>
            </a:solidFill>
            <a:round/>
            <a:headEnd/>
            <a:tailEnd/>
          </a:ln>
        </p:spPr>
        <p:txBody>
          <a:bodyPr/>
          <a:lstStyle/>
          <a:p>
            <a:endParaRPr lang="de-DE"/>
          </a:p>
        </p:txBody>
      </p:sp>
      <p:sp>
        <p:nvSpPr>
          <p:cNvPr id="209925" name="Line 5"/>
          <p:cNvSpPr>
            <a:spLocks noChangeShapeType="1"/>
          </p:cNvSpPr>
          <p:nvPr/>
        </p:nvSpPr>
        <p:spPr bwMode="auto">
          <a:xfrm>
            <a:off x="6858000" y="2286000"/>
            <a:ext cx="0" cy="914400"/>
          </a:xfrm>
          <a:prstGeom prst="line">
            <a:avLst/>
          </a:prstGeom>
          <a:noFill/>
          <a:ln w="28575">
            <a:solidFill>
              <a:srgbClr val="0000FF"/>
            </a:solidFill>
            <a:round/>
            <a:headEnd/>
            <a:tailEnd/>
          </a:ln>
        </p:spPr>
        <p:txBody>
          <a:bodyPr/>
          <a:lstStyle/>
          <a:p>
            <a:endParaRPr lang="de-DE"/>
          </a:p>
        </p:txBody>
      </p:sp>
      <p:sp>
        <p:nvSpPr>
          <p:cNvPr id="209926" name="Line 6"/>
          <p:cNvSpPr>
            <a:spLocks noChangeShapeType="1"/>
          </p:cNvSpPr>
          <p:nvPr/>
        </p:nvSpPr>
        <p:spPr bwMode="auto">
          <a:xfrm>
            <a:off x="4343400" y="2438400"/>
            <a:ext cx="1219200" cy="0"/>
          </a:xfrm>
          <a:prstGeom prst="line">
            <a:avLst/>
          </a:prstGeom>
          <a:noFill/>
          <a:ln w="28575">
            <a:solidFill>
              <a:srgbClr val="000000"/>
            </a:solidFill>
            <a:round/>
            <a:headEnd type="triangle" w="med" len="med"/>
            <a:tailEnd type="triangle" w="med" len="med"/>
          </a:ln>
        </p:spPr>
        <p:txBody>
          <a:bodyPr/>
          <a:lstStyle/>
          <a:p>
            <a:endParaRPr lang="de-DE"/>
          </a:p>
        </p:txBody>
      </p:sp>
      <p:sp>
        <p:nvSpPr>
          <p:cNvPr id="209927" name="Line 7"/>
          <p:cNvSpPr>
            <a:spLocks noChangeShapeType="1"/>
          </p:cNvSpPr>
          <p:nvPr/>
        </p:nvSpPr>
        <p:spPr bwMode="auto">
          <a:xfrm>
            <a:off x="5562600" y="2438400"/>
            <a:ext cx="1295400" cy="0"/>
          </a:xfrm>
          <a:prstGeom prst="line">
            <a:avLst/>
          </a:prstGeom>
          <a:noFill/>
          <a:ln w="28575">
            <a:solidFill>
              <a:srgbClr val="000000"/>
            </a:solidFill>
            <a:round/>
            <a:headEnd type="triangle" w="med" len="med"/>
            <a:tailEnd type="triangle" w="med" len="med"/>
          </a:ln>
        </p:spPr>
        <p:txBody>
          <a:bodyPr/>
          <a:lstStyle/>
          <a:p>
            <a:endParaRPr lang="de-DE"/>
          </a:p>
        </p:txBody>
      </p:sp>
      <p:sp>
        <p:nvSpPr>
          <p:cNvPr id="209928" name="Text Box 8"/>
          <p:cNvSpPr txBox="1">
            <a:spLocks noChangeArrowheads="1"/>
          </p:cNvSpPr>
          <p:nvPr/>
        </p:nvSpPr>
        <p:spPr bwMode="auto">
          <a:xfrm>
            <a:off x="4419600" y="2743200"/>
            <a:ext cx="1143000" cy="342900"/>
          </a:xfrm>
          <a:prstGeom prst="rect">
            <a:avLst/>
          </a:prstGeom>
          <a:solidFill>
            <a:srgbClr val="FFEBD7"/>
          </a:solidFill>
          <a:ln w="9525">
            <a:solidFill>
              <a:schemeClr val="tx1"/>
            </a:solidFill>
            <a:prstDash val="sysDot"/>
            <a:miter lim="800000"/>
            <a:headEnd/>
            <a:tailEnd/>
          </a:ln>
        </p:spPr>
        <p:txBody>
          <a:bodyPr/>
          <a:lstStyle/>
          <a:p>
            <a:pPr algn="ctr">
              <a:spcBef>
                <a:spcPct val="0"/>
              </a:spcBef>
            </a:pPr>
            <a:r>
              <a:rPr lang="de-DE" sz="1600"/>
              <a:t>- 10 Tage</a:t>
            </a:r>
          </a:p>
        </p:txBody>
      </p:sp>
      <p:sp>
        <p:nvSpPr>
          <p:cNvPr id="209929" name="Text Box 9"/>
          <p:cNvSpPr txBox="1">
            <a:spLocks noChangeArrowheads="1"/>
          </p:cNvSpPr>
          <p:nvPr/>
        </p:nvSpPr>
        <p:spPr bwMode="auto">
          <a:xfrm>
            <a:off x="5638800" y="2743200"/>
            <a:ext cx="1143000" cy="342900"/>
          </a:xfrm>
          <a:prstGeom prst="rect">
            <a:avLst/>
          </a:prstGeom>
          <a:solidFill>
            <a:srgbClr val="FFEBD7"/>
          </a:solidFill>
          <a:ln w="9525">
            <a:solidFill>
              <a:schemeClr val="tx1"/>
            </a:solidFill>
            <a:prstDash val="sysDot"/>
            <a:miter lim="800000"/>
            <a:headEnd/>
            <a:tailEnd/>
          </a:ln>
        </p:spPr>
        <p:txBody>
          <a:bodyPr/>
          <a:lstStyle/>
          <a:p>
            <a:pPr algn="ctr">
              <a:spcBef>
                <a:spcPct val="0"/>
              </a:spcBef>
            </a:pPr>
            <a:r>
              <a:rPr lang="de-DE" sz="1600"/>
              <a:t>+ 10 Tage</a:t>
            </a:r>
          </a:p>
        </p:txBody>
      </p:sp>
      <p:sp>
        <p:nvSpPr>
          <p:cNvPr id="6160" name="Line 10"/>
          <p:cNvSpPr>
            <a:spLocks noChangeShapeType="1"/>
          </p:cNvSpPr>
          <p:nvPr/>
        </p:nvSpPr>
        <p:spPr bwMode="auto">
          <a:xfrm>
            <a:off x="152400" y="1295400"/>
            <a:ext cx="609600" cy="0"/>
          </a:xfrm>
          <a:prstGeom prst="line">
            <a:avLst/>
          </a:prstGeom>
          <a:noFill/>
          <a:ln w="76200">
            <a:solidFill>
              <a:srgbClr val="008000"/>
            </a:solidFill>
            <a:round/>
            <a:headEnd/>
            <a:tailEnd type="triangle" w="med" len="med"/>
          </a:ln>
        </p:spPr>
        <p:txBody>
          <a:bodyPr/>
          <a:lstStyle/>
          <a:p>
            <a:endParaRPr lang="de-DE"/>
          </a:p>
        </p:txBody>
      </p:sp>
      <p:sp>
        <p:nvSpPr>
          <p:cNvPr id="6161" name="Line 11"/>
          <p:cNvSpPr>
            <a:spLocks noChangeShapeType="1"/>
          </p:cNvSpPr>
          <p:nvPr/>
        </p:nvSpPr>
        <p:spPr bwMode="auto">
          <a:xfrm>
            <a:off x="2667000" y="1371600"/>
            <a:ext cx="5181600" cy="0"/>
          </a:xfrm>
          <a:prstGeom prst="line">
            <a:avLst/>
          </a:prstGeom>
          <a:noFill/>
          <a:ln w="76200">
            <a:solidFill>
              <a:srgbClr val="008000"/>
            </a:solidFill>
            <a:round/>
            <a:headEnd/>
            <a:tailEnd type="triangle" w="med" len="med"/>
          </a:ln>
        </p:spPr>
        <p:txBody>
          <a:bodyPr/>
          <a:lstStyle/>
          <a:p>
            <a:endParaRPr lang="de-DE"/>
          </a:p>
        </p:txBody>
      </p:sp>
      <p:sp>
        <p:nvSpPr>
          <p:cNvPr id="6162" name="Text Box 12"/>
          <p:cNvSpPr txBox="1">
            <a:spLocks noChangeArrowheads="1"/>
          </p:cNvSpPr>
          <p:nvPr/>
        </p:nvSpPr>
        <p:spPr bwMode="auto">
          <a:xfrm>
            <a:off x="5105400" y="990600"/>
            <a:ext cx="1828800" cy="304800"/>
          </a:xfrm>
          <a:prstGeom prst="rect">
            <a:avLst/>
          </a:prstGeom>
          <a:noFill/>
          <a:ln w="9525">
            <a:noFill/>
            <a:miter lim="800000"/>
            <a:headEnd/>
            <a:tailEnd/>
          </a:ln>
        </p:spPr>
        <p:txBody>
          <a:bodyPr>
            <a:spAutoFit/>
          </a:bodyPr>
          <a:lstStyle/>
          <a:p>
            <a:pPr eaLnBrk="1" hangingPunct="1"/>
            <a:r>
              <a:rPr lang="de-DE"/>
              <a:t>Geschäftsbetrieb</a:t>
            </a:r>
          </a:p>
        </p:txBody>
      </p:sp>
      <p:pic>
        <p:nvPicPr>
          <p:cNvPr id="209933" name="Picture 13" descr="3112"/>
          <p:cNvPicPr>
            <a:picLocks noChangeAspect="1" noChangeArrowheads="1"/>
          </p:cNvPicPr>
          <p:nvPr/>
        </p:nvPicPr>
        <p:blipFill>
          <a:blip r:embed="rId4" cstate="print"/>
          <a:srcRect/>
          <a:stretch>
            <a:fillRect/>
          </a:stretch>
        </p:blipFill>
        <p:spPr bwMode="auto">
          <a:xfrm>
            <a:off x="3276600" y="1143000"/>
            <a:ext cx="533400" cy="609600"/>
          </a:xfrm>
          <a:prstGeom prst="rect">
            <a:avLst/>
          </a:prstGeom>
          <a:noFill/>
          <a:ln w="9525">
            <a:solidFill>
              <a:schemeClr val="tx1"/>
            </a:solidFill>
            <a:miter lim="800000"/>
            <a:headEnd/>
            <a:tailEnd/>
          </a:ln>
        </p:spPr>
      </p:pic>
      <p:sp>
        <p:nvSpPr>
          <p:cNvPr id="209934" name="Text Box 14"/>
          <p:cNvSpPr txBox="1">
            <a:spLocks noChangeArrowheads="1"/>
          </p:cNvSpPr>
          <p:nvPr/>
        </p:nvSpPr>
        <p:spPr bwMode="auto">
          <a:xfrm>
            <a:off x="3886200" y="4038600"/>
            <a:ext cx="1447800" cy="342900"/>
          </a:xfrm>
          <a:prstGeom prst="rect">
            <a:avLst/>
          </a:prstGeom>
          <a:solidFill>
            <a:srgbClr val="FFEBD7"/>
          </a:solidFill>
          <a:ln w="9525">
            <a:solidFill>
              <a:schemeClr val="tx1"/>
            </a:solidFill>
            <a:prstDash val="sysDot"/>
            <a:miter lim="800000"/>
            <a:headEnd/>
            <a:tailEnd/>
          </a:ln>
        </p:spPr>
        <p:txBody>
          <a:bodyPr/>
          <a:lstStyle/>
          <a:p>
            <a:pPr algn="ctr">
              <a:spcBef>
                <a:spcPct val="0"/>
              </a:spcBef>
            </a:pPr>
            <a:r>
              <a:rPr lang="de-DE" sz="2000"/>
              <a:t>-</a:t>
            </a:r>
            <a:r>
              <a:rPr lang="de-DE" sz="1600"/>
              <a:t> 3 Monate</a:t>
            </a:r>
          </a:p>
        </p:txBody>
      </p:sp>
      <p:sp>
        <p:nvSpPr>
          <p:cNvPr id="209935" name="Text Box 15"/>
          <p:cNvSpPr txBox="1">
            <a:spLocks noChangeArrowheads="1"/>
          </p:cNvSpPr>
          <p:nvPr/>
        </p:nvSpPr>
        <p:spPr bwMode="auto">
          <a:xfrm>
            <a:off x="5562600" y="4038600"/>
            <a:ext cx="1371600" cy="342900"/>
          </a:xfrm>
          <a:prstGeom prst="rect">
            <a:avLst/>
          </a:prstGeom>
          <a:solidFill>
            <a:srgbClr val="FFEBD7"/>
          </a:solidFill>
          <a:ln w="9525">
            <a:solidFill>
              <a:schemeClr val="tx1"/>
            </a:solidFill>
            <a:prstDash val="sysDot"/>
            <a:miter lim="800000"/>
            <a:headEnd/>
            <a:tailEnd/>
          </a:ln>
        </p:spPr>
        <p:txBody>
          <a:bodyPr/>
          <a:lstStyle/>
          <a:p>
            <a:pPr algn="ctr">
              <a:spcBef>
                <a:spcPct val="0"/>
              </a:spcBef>
            </a:pPr>
            <a:r>
              <a:rPr lang="de-DE" sz="1600"/>
              <a:t>+ 2 Monate</a:t>
            </a:r>
          </a:p>
        </p:txBody>
      </p:sp>
      <p:sp>
        <p:nvSpPr>
          <p:cNvPr id="209936" name="Line 16"/>
          <p:cNvSpPr>
            <a:spLocks noChangeShapeType="1"/>
          </p:cNvSpPr>
          <p:nvPr/>
        </p:nvSpPr>
        <p:spPr bwMode="auto">
          <a:xfrm>
            <a:off x="5562600" y="2057400"/>
            <a:ext cx="0" cy="2438400"/>
          </a:xfrm>
          <a:prstGeom prst="line">
            <a:avLst/>
          </a:prstGeom>
          <a:noFill/>
          <a:ln w="28575">
            <a:solidFill>
              <a:srgbClr val="0000FF"/>
            </a:solidFill>
            <a:round/>
            <a:headEnd/>
            <a:tailEnd/>
          </a:ln>
        </p:spPr>
        <p:txBody>
          <a:bodyPr/>
          <a:lstStyle/>
          <a:p>
            <a:endParaRPr lang="de-DE"/>
          </a:p>
        </p:txBody>
      </p:sp>
      <p:sp>
        <p:nvSpPr>
          <p:cNvPr id="209937" name="Line 17"/>
          <p:cNvSpPr>
            <a:spLocks noChangeShapeType="1"/>
          </p:cNvSpPr>
          <p:nvPr/>
        </p:nvSpPr>
        <p:spPr bwMode="auto">
          <a:xfrm>
            <a:off x="3733800" y="3505200"/>
            <a:ext cx="0" cy="762000"/>
          </a:xfrm>
          <a:prstGeom prst="line">
            <a:avLst/>
          </a:prstGeom>
          <a:noFill/>
          <a:ln w="28575">
            <a:solidFill>
              <a:srgbClr val="0000FF"/>
            </a:solidFill>
            <a:round/>
            <a:headEnd/>
            <a:tailEnd/>
          </a:ln>
        </p:spPr>
        <p:txBody>
          <a:bodyPr/>
          <a:lstStyle/>
          <a:p>
            <a:endParaRPr lang="de-DE"/>
          </a:p>
        </p:txBody>
      </p:sp>
      <p:sp>
        <p:nvSpPr>
          <p:cNvPr id="209938" name="Line 18"/>
          <p:cNvSpPr>
            <a:spLocks noChangeShapeType="1"/>
          </p:cNvSpPr>
          <p:nvPr/>
        </p:nvSpPr>
        <p:spPr bwMode="auto">
          <a:xfrm>
            <a:off x="7086600" y="3581400"/>
            <a:ext cx="0" cy="914400"/>
          </a:xfrm>
          <a:prstGeom prst="line">
            <a:avLst/>
          </a:prstGeom>
          <a:noFill/>
          <a:ln w="28575">
            <a:solidFill>
              <a:srgbClr val="0000FF"/>
            </a:solidFill>
            <a:round/>
            <a:headEnd/>
            <a:tailEnd/>
          </a:ln>
        </p:spPr>
        <p:txBody>
          <a:bodyPr/>
          <a:lstStyle/>
          <a:p>
            <a:endParaRPr lang="de-DE"/>
          </a:p>
        </p:txBody>
      </p:sp>
      <p:sp>
        <p:nvSpPr>
          <p:cNvPr id="209941" name="Line 21"/>
          <p:cNvSpPr>
            <a:spLocks noChangeShapeType="1"/>
          </p:cNvSpPr>
          <p:nvPr/>
        </p:nvSpPr>
        <p:spPr bwMode="auto">
          <a:xfrm flipV="1">
            <a:off x="2133600" y="2667000"/>
            <a:ext cx="0" cy="2819400"/>
          </a:xfrm>
          <a:prstGeom prst="line">
            <a:avLst/>
          </a:prstGeom>
          <a:noFill/>
          <a:ln w="38100">
            <a:solidFill>
              <a:srgbClr val="0000FF"/>
            </a:solidFill>
            <a:round/>
            <a:headEnd type="triangle" w="med" len="med"/>
            <a:tailEnd type="triangle" w="med" len="med"/>
          </a:ln>
        </p:spPr>
        <p:txBody>
          <a:bodyPr/>
          <a:lstStyle/>
          <a:p>
            <a:endParaRPr lang="de-DE"/>
          </a:p>
        </p:txBody>
      </p:sp>
      <p:sp>
        <p:nvSpPr>
          <p:cNvPr id="209942" name="AutoShape 22"/>
          <p:cNvSpPr>
            <a:spLocks noChangeArrowheads="1"/>
          </p:cNvSpPr>
          <p:nvPr/>
        </p:nvSpPr>
        <p:spPr bwMode="auto">
          <a:xfrm>
            <a:off x="457200" y="4800600"/>
            <a:ext cx="1524000" cy="838200"/>
          </a:xfrm>
          <a:prstGeom prst="flowChartMultidocument">
            <a:avLst/>
          </a:prstGeom>
          <a:solidFill>
            <a:srgbClr val="CCFFFF"/>
          </a:solidFill>
          <a:ln w="9525">
            <a:solidFill>
              <a:srgbClr val="000000"/>
            </a:solidFill>
            <a:miter lim="800000"/>
            <a:headEnd/>
            <a:tailEnd/>
          </a:ln>
        </p:spPr>
        <p:txBody>
          <a:bodyPr/>
          <a:lstStyle/>
          <a:p>
            <a:pPr eaLnBrk="1" hangingPunct="1"/>
            <a:endParaRPr lang="de-DE"/>
          </a:p>
        </p:txBody>
      </p:sp>
      <p:sp>
        <p:nvSpPr>
          <p:cNvPr id="209943" name="Text Box 23"/>
          <p:cNvSpPr txBox="1">
            <a:spLocks noChangeArrowheads="1"/>
          </p:cNvSpPr>
          <p:nvPr/>
        </p:nvSpPr>
        <p:spPr bwMode="auto">
          <a:xfrm>
            <a:off x="609600" y="5029200"/>
            <a:ext cx="1143000" cy="304800"/>
          </a:xfrm>
          <a:prstGeom prst="rect">
            <a:avLst/>
          </a:prstGeom>
          <a:solidFill>
            <a:srgbClr val="CCFFFF"/>
          </a:solidFill>
          <a:ln w="9525">
            <a:noFill/>
            <a:miter lim="800000"/>
            <a:headEnd/>
            <a:tailEnd/>
          </a:ln>
        </p:spPr>
        <p:txBody>
          <a:bodyPr/>
          <a:lstStyle/>
          <a:p>
            <a:pPr algn="ctr">
              <a:spcBef>
                <a:spcPct val="0"/>
              </a:spcBef>
            </a:pPr>
            <a:r>
              <a:rPr lang="de-DE"/>
              <a:t>Kartei</a:t>
            </a:r>
          </a:p>
        </p:txBody>
      </p:sp>
      <p:sp>
        <p:nvSpPr>
          <p:cNvPr id="209944" name="Line 24"/>
          <p:cNvSpPr>
            <a:spLocks noChangeShapeType="1"/>
          </p:cNvSpPr>
          <p:nvPr/>
        </p:nvSpPr>
        <p:spPr bwMode="auto">
          <a:xfrm flipV="1">
            <a:off x="914400" y="2667000"/>
            <a:ext cx="0" cy="2133600"/>
          </a:xfrm>
          <a:prstGeom prst="line">
            <a:avLst/>
          </a:prstGeom>
          <a:noFill/>
          <a:ln w="28575">
            <a:solidFill>
              <a:srgbClr val="0000FF"/>
            </a:solidFill>
            <a:round/>
            <a:headEnd/>
            <a:tailEnd type="triangle" w="med" len="med"/>
          </a:ln>
        </p:spPr>
        <p:txBody>
          <a:bodyPr/>
          <a:lstStyle/>
          <a:p>
            <a:endParaRPr lang="de-DE"/>
          </a:p>
        </p:txBody>
      </p:sp>
      <p:sp>
        <p:nvSpPr>
          <p:cNvPr id="209945" name="Line 25"/>
          <p:cNvSpPr>
            <a:spLocks noChangeShapeType="1"/>
          </p:cNvSpPr>
          <p:nvPr/>
        </p:nvSpPr>
        <p:spPr bwMode="auto">
          <a:xfrm flipH="1">
            <a:off x="1371600" y="2667000"/>
            <a:ext cx="0" cy="2133600"/>
          </a:xfrm>
          <a:prstGeom prst="line">
            <a:avLst/>
          </a:prstGeom>
          <a:noFill/>
          <a:ln w="28575">
            <a:solidFill>
              <a:srgbClr val="0000FF"/>
            </a:solidFill>
            <a:round/>
            <a:headEnd/>
            <a:tailEnd type="triangle" w="med" len="med"/>
          </a:ln>
        </p:spPr>
        <p:txBody>
          <a:bodyPr/>
          <a:lstStyle/>
          <a:p>
            <a:endParaRPr lang="de-DE"/>
          </a:p>
        </p:txBody>
      </p:sp>
      <p:sp>
        <p:nvSpPr>
          <p:cNvPr id="209946" name="Text Box 26"/>
          <p:cNvSpPr txBox="1">
            <a:spLocks noChangeArrowheads="1"/>
          </p:cNvSpPr>
          <p:nvPr/>
        </p:nvSpPr>
        <p:spPr bwMode="auto">
          <a:xfrm>
            <a:off x="5029200" y="1600200"/>
            <a:ext cx="1219200" cy="6477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lstStyle/>
          <a:p>
            <a:pPr eaLnBrk="1" hangingPunct="1">
              <a:defRPr/>
            </a:pPr>
            <a:r>
              <a:rPr lang="de-DE" sz="1600"/>
              <a:t>Stichtags-inventur</a:t>
            </a:r>
          </a:p>
        </p:txBody>
      </p:sp>
      <p:sp>
        <p:nvSpPr>
          <p:cNvPr id="209947" name="Text Box 27"/>
          <p:cNvSpPr txBox="1">
            <a:spLocks noChangeArrowheads="1"/>
          </p:cNvSpPr>
          <p:nvPr/>
        </p:nvSpPr>
        <p:spPr bwMode="auto">
          <a:xfrm>
            <a:off x="7239000" y="3810000"/>
            <a:ext cx="1600200" cy="6477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lstStyle/>
          <a:p>
            <a:pPr eaLnBrk="1" hangingPunct="1">
              <a:defRPr/>
            </a:pPr>
            <a:r>
              <a:rPr lang="de-DE" sz="1600"/>
              <a:t>zeitlich ver-legte Inventur</a:t>
            </a:r>
          </a:p>
        </p:txBody>
      </p:sp>
      <p:sp>
        <p:nvSpPr>
          <p:cNvPr id="209948" name="Text Box 28"/>
          <p:cNvSpPr txBox="1">
            <a:spLocks noChangeArrowheads="1"/>
          </p:cNvSpPr>
          <p:nvPr/>
        </p:nvSpPr>
        <p:spPr bwMode="auto">
          <a:xfrm>
            <a:off x="381000" y="3505200"/>
            <a:ext cx="1447800" cy="6477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lstStyle/>
          <a:p>
            <a:pPr eaLnBrk="1" hangingPunct="1">
              <a:defRPr/>
            </a:pPr>
            <a:r>
              <a:rPr lang="de-DE" sz="1600"/>
              <a:t>Permanente Inventur</a:t>
            </a:r>
          </a:p>
        </p:txBody>
      </p:sp>
      <p:sp>
        <p:nvSpPr>
          <p:cNvPr id="209949" name="Text Box 29"/>
          <p:cNvSpPr txBox="1">
            <a:spLocks noChangeArrowheads="1"/>
          </p:cNvSpPr>
          <p:nvPr/>
        </p:nvSpPr>
        <p:spPr bwMode="auto">
          <a:xfrm>
            <a:off x="6477000" y="5943600"/>
            <a:ext cx="1257300" cy="304800"/>
          </a:xfrm>
          <a:prstGeom prst="rect">
            <a:avLst/>
          </a:prstGeom>
          <a:solidFill>
            <a:srgbClr val="FBD899"/>
          </a:solidFill>
          <a:ln w="9525">
            <a:solidFill>
              <a:schemeClr val="tx1"/>
            </a:solidFill>
            <a:prstDash val="sysDot"/>
            <a:miter lim="800000"/>
            <a:headEnd/>
            <a:tailEnd/>
          </a:ln>
        </p:spPr>
        <p:txBody>
          <a:bodyPr/>
          <a:lstStyle/>
          <a:p>
            <a:pPr>
              <a:spcBef>
                <a:spcPct val="0"/>
              </a:spcBef>
            </a:pPr>
            <a:r>
              <a:rPr lang="de-DE"/>
              <a:t>Stichprobe</a:t>
            </a:r>
          </a:p>
        </p:txBody>
      </p:sp>
      <p:sp>
        <p:nvSpPr>
          <p:cNvPr id="209950" name="Text Box 30"/>
          <p:cNvSpPr txBox="1">
            <a:spLocks noChangeArrowheads="1"/>
          </p:cNvSpPr>
          <p:nvPr/>
        </p:nvSpPr>
        <p:spPr bwMode="auto">
          <a:xfrm>
            <a:off x="6096000" y="5943600"/>
            <a:ext cx="304800" cy="304800"/>
          </a:xfrm>
          <a:prstGeom prst="rect">
            <a:avLst/>
          </a:prstGeom>
          <a:solidFill>
            <a:srgbClr val="969696"/>
          </a:solidFill>
          <a:ln w="9525">
            <a:solidFill>
              <a:srgbClr val="000000"/>
            </a:solidFill>
            <a:miter lim="800000"/>
            <a:headEnd/>
            <a:tailEnd/>
          </a:ln>
        </p:spPr>
        <p:txBody>
          <a:bodyPr/>
          <a:lstStyle/>
          <a:p>
            <a:pPr>
              <a:spcBef>
                <a:spcPct val="0"/>
              </a:spcBef>
            </a:pPr>
            <a:endParaRPr lang="de-DE" sz="1200" b="0">
              <a:latin typeface="Times New Roman" pitchFamily="18" charset="0"/>
            </a:endParaRPr>
          </a:p>
        </p:txBody>
      </p:sp>
      <p:sp>
        <p:nvSpPr>
          <p:cNvPr id="209951" name="Line 31"/>
          <p:cNvSpPr>
            <a:spLocks noChangeShapeType="1"/>
          </p:cNvSpPr>
          <p:nvPr/>
        </p:nvSpPr>
        <p:spPr bwMode="auto">
          <a:xfrm flipV="1">
            <a:off x="5486400" y="6096000"/>
            <a:ext cx="609600" cy="0"/>
          </a:xfrm>
          <a:prstGeom prst="line">
            <a:avLst/>
          </a:prstGeom>
          <a:noFill/>
          <a:ln w="28575">
            <a:solidFill>
              <a:schemeClr val="tx1"/>
            </a:solidFill>
            <a:round/>
            <a:headEnd type="triangle" w="med" len="med"/>
            <a:tailEnd type="triangle" w="med" len="med"/>
          </a:ln>
        </p:spPr>
        <p:txBody>
          <a:bodyPr/>
          <a:lstStyle/>
          <a:p>
            <a:endParaRPr lang="de-DE"/>
          </a:p>
        </p:txBody>
      </p:sp>
      <p:sp>
        <p:nvSpPr>
          <p:cNvPr id="209952" name="Text Box 32"/>
          <p:cNvSpPr txBox="1">
            <a:spLocks noChangeArrowheads="1"/>
          </p:cNvSpPr>
          <p:nvPr/>
        </p:nvSpPr>
        <p:spPr bwMode="auto">
          <a:xfrm>
            <a:off x="3810000" y="5105400"/>
            <a:ext cx="1371600" cy="304800"/>
          </a:xfrm>
          <a:prstGeom prst="rect">
            <a:avLst/>
          </a:prstGeom>
          <a:solidFill>
            <a:srgbClr val="E9E9E9"/>
          </a:solidFill>
          <a:ln w="9525">
            <a:solidFill>
              <a:schemeClr val="tx1"/>
            </a:solidFill>
            <a:prstDash val="sysDot"/>
            <a:miter lim="800000"/>
            <a:headEnd/>
            <a:tailEnd/>
          </a:ln>
        </p:spPr>
        <p:txBody>
          <a:bodyPr/>
          <a:lstStyle/>
          <a:p>
            <a:pPr>
              <a:spcBef>
                <a:spcPct val="0"/>
              </a:spcBef>
            </a:pPr>
            <a:r>
              <a:rPr lang="de-DE"/>
              <a:t>Gesamtheit</a:t>
            </a:r>
          </a:p>
        </p:txBody>
      </p:sp>
      <p:graphicFrame>
        <p:nvGraphicFramePr>
          <p:cNvPr id="209953" name="Object 33"/>
          <p:cNvGraphicFramePr>
            <a:graphicFrameLocks noChangeAspect="1"/>
          </p:cNvGraphicFramePr>
          <p:nvPr/>
        </p:nvGraphicFramePr>
        <p:xfrm>
          <a:off x="3581400" y="5410200"/>
          <a:ext cx="1905000" cy="1322388"/>
        </p:xfrm>
        <a:graphic>
          <a:graphicData uri="http://schemas.openxmlformats.org/presentationml/2006/ole">
            <p:oleObj spid="_x0000_s6146" name="Bitmap" r:id="rId5" imgW="1857143" imgH="1295238" progId="PBrush">
              <p:embed/>
            </p:oleObj>
          </a:graphicData>
        </a:graphic>
      </p:graphicFrame>
      <p:sp>
        <p:nvSpPr>
          <p:cNvPr id="209954" name="Line 34"/>
          <p:cNvSpPr>
            <a:spLocks noChangeShapeType="1"/>
          </p:cNvSpPr>
          <p:nvPr/>
        </p:nvSpPr>
        <p:spPr bwMode="auto">
          <a:xfrm flipV="1">
            <a:off x="3200400" y="2667000"/>
            <a:ext cx="0" cy="3505200"/>
          </a:xfrm>
          <a:prstGeom prst="line">
            <a:avLst/>
          </a:prstGeom>
          <a:noFill/>
          <a:ln w="38100">
            <a:solidFill>
              <a:srgbClr val="0000FF"/>
            </a:solidFill>
            <a:round/>
            <a:headEnd/>
            <a:tailEnd type="triangle" w="med" len="med"/>
          </a:ln>
        </p:spPr>
        <p:txBody>
          <a:bodyPr/>
          <a:lstStyle/>
          <a:p>
            <a:endParaRPr lang="de-DE"/>
          </a:p>
        </p:txBody>
      </p:sp>
      <p:sp>
        <p:nvSpPr>
          <p:cNvPr id="209955" name="Line 35"/>
          <p:cNvSpPr>
            <a:spLocks noChangeShapeType="1"/>
          </p:cNvSpPr>
          <p:nvPr/>
        </p:nvSpPr>
        <p:spPr bwMode="auto">
          <a:xfrm>
            <a:off x="3200400" y="6172200"/>
            <a:ext cx="381000" cy="0"/>
          </a:xfrm>
          <a:prstGeom prst="line">
            <a:avLst/>
          </a:prstGeom>
          <a:noFill/>
          <a:ln w="38100">
            <a:solidFill>
              <a:srgbClr val="0000FF"/>
            </a:solidFill>
            <a:round/>
            <a:headEnd/>
            <a:tailEnd/>
          </a:ln>
        </p:spPr>
        <p:txBody>
          <a:bodyPr/>
          <a:lstStyle/>
          <a:p>
            <a:endParaRPr lang="de-DE"/>
          </a:p>
        </p:txBody>
      </p:sp>
      <p:sp>
        <p:nvSpPr>
          <p:cNvPr id="209956" name="Text Box 36"/>
          <p:cNvSpPr txBox="1">
            <a:spLocks noChangeArrowheads="1"/>
          </p:cNvSpPr>
          <p:nvPr/>
        </p:nvSpPr>
        <p:spPr bwMode="auto">
          <a:xfrm>
            <a:off x="5486400" y="5181600"/>
            <a:ext cx="1447800" cy="647700"/>
          </a:xfrm>
          <a:prstGeom prst="rect">
            <a:avLst/>
          </a:prstGeom>
          <a:solidFill>
            <a:srgbClr val="FFEBD7"/>
          </a:solidFill>
          <a:ln w="9525">
            <a:solidFill>
              <a:schemeClr val="tx1"/>
            </a:solidFill>
            <a:miter lim="800000"/>
            <a:headEnd/>
            <a:tailEnd/>
          </a:ln>
          <a:effectLst>
            <a:outerShdw dist="35921" dir="2700000" algn="ctr" rotWithShape="0">
              <a:schemeClr val="bg2"/>
            </a:outerShdw>
          </a:effectLst>
        </p:spPr>
        <p:txBody>
          <a:bodyPr/>
          <a:lstStyle/>
          <a:p>
            <a:pPr eaLnBrk="1" hangingPunct="1">
              <a:defRPr/>
            </a:pPr>
            <a:r>
              <a:rPr lang="de-DE" sz="1600"/>
              <a:t>Stichproben-inventur</a:t>
            </a:r>
          </a:p>
        </p:txBody>
      </p:sp>
      <p:sp>
        <p:nvSpPr>
          <p:cNvPr id="209957" name="Line 37"/>
          <p:cNvSpPr>
            <a:spLocks noChangeShapeType="1"/>
          </p:cNvSpPr>
          <p:nvPr/>
        </p:nvSpPr>
        <p:spPr bwMode="auto">
          <a:xfrm>
            <a:off x="3733800" y="3886200"/>
            <a:ext cx="1828800" cy="0"/>
          </a:xfrm>
          <a:prstGeom prst="line">
            <a:avLst/>
          </a:prstGeom>
          <a:noFill/>
          <a:ln w="28575">
            <a:solidFill>
              <a:srgbClr val="000000"/>
            </a:solidFill>
            <a:round/>
            <a:headEnd type="triangle" w="med" len="med"/>
            <a:tailEnd type="triangle" w="med" len="med"/>
          </a:ln>
        </p:spPr>
        <p:txBody>
          <a:bodyPr/>
          <a:lstStyle/>
          <a:p>
            <a:endParaRPr lang="de-DE"/>
          </a:p>
        </p:txBody>
      </p:sp>
      <p:sp>
        <p:nvSpPr>
          <p:cNvPr id="209958" name="Line 38"/>
          <p:cNvSpPr>
            <a:spLocks noChangeShapeType="1"/>
          </p:cNvSpPr>
          <p:nvPr/>
        </p:nvSpPr>
        <p:spPr bwMode="auto">
          <a:xfrm>
            <a:off x="5562600" y="3886200"/>
            <a:ext cx="1524000" cy="0"/>
          </a:xfrm>
          <a:prstGeom prst="line">
            <a:avLst/>
          </a:prstGeom>
          <a:noFill/>
          <a:ln w="28575">
            <a:solidFill>
              <a:srgbClr val="000000"/>
            </a:solidFill>
            <a:round/>
            <a:headEnd type="triangle" w="med" len="med"/>
            <a:tailEnd type="triangle" w="med" len="med"/>
          </a:ln>
        </p:spPr>
        <p:txBody>
          <a:bodyPr/>
          <a:lstStyle/>
          <a:p>
            <a:endParaRPr lang="de-DE"/>
          </a:p>
        </p:txBody>
      </p:sp>
      <p:sp>
        <p:nvSpPr>
          <p:cNvPr id="209959" name="Line 39"/>
          <p:cNvSpPr>
            <a:spLocks noChangeShapeType="1"/>
          </p:cNvSpPr>
          <p:nvPr/>
        </p:nvSpPr>
        <p:spPr bwMode="auto">
          <a:xfrm>
            <a:off x="3505200" y="1981200"/>
            <a:ext cx="1524000" cy="0"/>
          </a:xfrm>
          <a:prstGeom prst="line">
            <a:avLst/>
          </a:prstGeom>
          <a:noFill/>
          <a:ln w="28575">
            <a:solidFill>
              <a:srgbClr val="FF0000"/>
            </a:solidFill>
            <a:round/>
            <a:headEnd/>
            <a:tailEnd type="triangle" w="med" len="med"/>
          </a:ln>
        </p:spPr>
        <p:txBody>
          <a:bodyPr>
            <a:spAutoFit/>
          </a:bodyPr>
          <a:lstStyle/>
          <a:p>
            <a:endParaRPr lang="de-DE"/>
          </a:p>
        </p:txBody>
      </p:sp>
      <p:sp>
        <p:nvSpPr>
          <p:cNvPr id="209960" name="Text Box 40"/>
          <p:cNvSpPr txBox="1">
            <a:spLocks noChangeArrowheads="1"/>
          </p:cNvSpPr>
          <p:nvPr/>
        </p:nvSpPr>
        <p:spPr bwMode="auto">
          <a:xfrm>
            <a:off x="7239000" y="2286000"/>
            <a:ext cx="1219200" cy="304800"/>
          </a:xfrm>
          <a:prstGeom prst="rect">
            <a:avLst/>
          </a:prstGeom>
          <a:noFill/>
          <a:ln w="9525">
            <a:noFill/>
            <a:miter lim="800000"/>
            <a:headEnd/>
            <a:tailEnd/>
          </a:ln>
        </p:spPr>
        <p:txBody>
          <a:bodyPr>
            <a:spAutoFit/>
          </a:bodyPr>
          <a:lstStyle/>
          <a:p>
            <a:pPr algn="ctr" eaLnBrk="1" hangingPunct="1"/>
            <a:r>
              <a:rPr lang="de-DE"/>
              <a:t>Zeitachse</a:t>
            </a:r>
          </a:p>
        </p:txBody>
      </p:sp>
      <p:sp>
        <p:nvSpPr>
          <p:cNvPr id="209961" name="Line 41"/>
          <p:cNvSpPr>
            <a:spLocks noChangeShapeType="1"/>
          </p:cNvSpPr>
          <p:nvPr/>
        </p:nvSpPr>
        <p:spPr bwMode="auto">
          <a:xfrm>
            <a:off x="3505200" y="1752600"/>
            <a:ext cx="0" cy="914400"/>
          </a:xfrm>
          <a:prstGeom prst="line">
            <a:avLst/>
          </a:prstGeom>
          <a:noFill/>
          <a:ln w="28575">
            <a:solidFill>
              <a:srgbClr val="FF0000"/>
            </a:solidFill>
            <a:round/>
            <a:headEnd/>
            <a:tailEnd/>
          </a:ln>
        </p:spPr>
        <p:txBody>
          <a:bodyPr>
            <a:spAutoFit/>
          </a:bodyPr>
          <a:lstStyle/>
          <a:p>
            <a:endParaRPr lang="de-DE"/>
          </a:p>
        </p:txBody>
      </p:sp>
      <p:sp>
        <p:nvSpPr>
          <p:cNvPr id="6189" name="Text Box 43"/>
          <p:cNvSpPr txBox="1">
            <a:spLocks noChangeArrowheads="1"/>
          </p:cNvSpPr>
          <p:nvPr/>
        </p:nvSpPr>
        <p:spPr bwMode="auto">
          <a:xfrm>
            <a:off x="533400" y="1905000"/>
            <a:ext cx="2514600" cy="314325"/>
          </a:xfrm>
          <a:prstGeom prst="rect">
            <a:avLst/>
          </a:prstGeom>
          <a:solidFill>
            <a:srgbClr val="EFEFEF"/>
          </a:solidFill>
          <a:ln w="9525">
            <a:solidFill>
              <a:schemeClr val="tx1"/>
            </a:solidFill>
            <a:miter lim="800000"/>
            <a:headEnd/>
            <a:tailEnd/>
          </a:ln>
        </p:spPr>
        <p:txBody>
          <a:bodyPr anchor="ctr">
            <a:spAutoFit/>
          </a:bodyPr>
          <a:lstStyle/>
          <a:p>
            <a:pPr algn="ctr" eaLnBrk="1" hangingPunct="1"/>
            <a:r>
              <a:rPr lang="de-DE"/>
              <a:t>Geschäftsjahr</a:t>
            </a:r>
          </a:p>
        </p:txBody>
      </p:sp>
      <p:graphicFrame>
        <p:nvGraphicFramePr>
          <p:cNvPr id="6147" name="Object 47"/>
          <p:cNvGraphicFramePr>
            <a:graphicFrameLocks noChangeAspect="1"/>
          </p:cNvGraphicFramePr>
          <p:nvPr/>
        </p:nvGraphicFramePr>
        <p:xfrm>
          <a:off x="762000" y="609600"/>
          <a:ext cx="2057400" cy="1181100"/>
        </p:xfrm>
        <a:graphic>
          <a:graphicData uri="http://schemas.openxmlformats.org/presentationml/2006/ole">
            <p:oleObj spid="_x0000_s6147" name="Paint Shop Pro Image" r:id="rId6" imgW="5209756" imgH="3570732" progId="">
              <p:embed/>
            </p:oleObj>
          </a:graphicData>
        </a:graphic>
      </p:graphicFrame>
      <p:sp>
        <p:nvSpPr>
          <p:cNvPr id="209968" name="Text Box 48"/>
          <p:cNvSpPr txBox="1">
            <a:spLocks noChangeArrowheads="1"/>
          </p:cNvSpPr>
          <p:nvPr/>
        </p:nvSpPr>
        <p:spPr bwMode="auto">
          <a:xfrm>
            <a:off x="762000" y="609600"/>
            <a:ext cx="1143000" cy="457200"/>
          </a:xfrm>
          <a:prstGeom prst="rect">
            <a:avLst/>
          </a:prstGeom>
          <a:noFill/>
          <a:ln w="9525">
            <a:noFill/>
            <a:miter lim="800000"/>
            <a:headEnd/>
            <a:tailEnd/>
          </a:ln>
        </p:spPr>
        <p:txBody>
          <a:bodyPr>
            <a:spAutoFit/>
          </a:bodyPr>
          <a:lstStyle/>
          <a:p>
            <a:pPr eaLnBrk="1" hangingPunct="1"/>
            <a:r>
              <a:rPr lang="de-DE" sz="1200"/>
              <a:t>Unter-nehmen</a:t>
            </a:r>
            <a:endParaRPr lang="de-DE" sz="1600"/>
          </a:p>
        </p:txBody>
      </p:sp>
      <p:sp>
        <p:nvSpPr>
          <p:cNvPr id="209972" name="Text Box 52"/>
          <p:cNvSpPr txBox="1">
            <a:spLocks noChangeArrowheads="1"/>
          </p:cNvSpPr>
          <p:nvPr/>
        </p:nvSpPr>
        <p:spPr bwMode="auto">
          <a:xfrm>
            <a:off x="457200" y="5486400"/>
            <a:ext cx="1828800" cy="533400"/>
          </a:xfrm>
          <a:prstGeom prst="rect">
            <a:avLst/>
          </a:prstGeom>
          <a:solidFill>
            <a:srgbClr val="C5E2FF"/>
          </a:solidFill>
          <a:ln w="9525">
            <a:solidFill>
              <a:srgbClr val="000000"/>
            </a:solidFill>
            <a:miter lim="800000"/>
            <a:headEnd/>
            <a:tailEnd/>
          </a:ln>
        </p:spPr>
        <p:txBody>
          <a:bodyPr anchor="ctr"/>
          <a:lstStyle/>
          <a:p>
            <a:pPr algn="ctr">
              <a:spcBef>
                <a:spcPct val="0"/>
              </a:spcBef>
            </a:pPr>
            <a:r>
              <a:rPr lang="de-DE" sz="1200"/>
              <a:t>mind. einmal körperliche Inventur</a:t>
            </a:r>
            <a:endParaRPr lang="de-DE"/>
          </a:p>
        </p:txBody>
      </p:sp>
      <p:sp>
        <p:nvSpPr>
          <p:cNvPr id="6192" name="Textfeld 30"/>
          <p:cNvSpPr txBox="1">
            <a:spLocks noChangeArrowheads="1"/>
          </p:cNvSpPr>
          <p:nvPr/>
        </p:nvSpPr>
        <p:spPr bwMode="auto">
          <a:xfrm>
            <a:off x="0" y="115888"/>
            <a:ext cx="1152525" cy="304800"/>
          </a:xfrm>
          <a:prstGeom prst="rect">
            <a:avLst/>
          </a:prstGeom>
          <a:noFill/>
          <a:ln w="9525">
            <a:noFill/>
            <a:miter lim="800000"/>
            <a:headEnd/>
            <a:tailEnd/>
          </a:ln>
        </p:spPr>
        <p:txBody>
          <a:bodyPr>
            <a:spAutoFit/>
          </a:bodyPr>
          <a:lstStyle/>
          <a:p>
            <a:pPr eaLnBrk="1" hangingPunct="1"/>
            <a:r>
              <a:rPr lang="de-DE"/>
              <a:t>Inventur</a:t>
            </a:r>
          </a:p>
        </p:txBody>
      </p:sp>
      <p:sp>
        <p:nvSpPr>
          <p:cNvPr id="6193" name="Rectangle 11"/>
          <p:cNvSpPr>
            <a:spLocks noChangeArrowheads="1"/>
          </p:cNvSpPr>
          <p:nvPr/>
        </p:nvSpPr>
        <p:spPr bwMode="auto">
          <a:xfrm>
            <a:off x="86868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9922"/>
                                        </p:tgtEl>
                                        <p:attrNameLst>
                                          <p:attrName>style.visibility</p:attrName>
                                        </p:attrNameLst>
                                      </p:cBhvr>
                                      <p:to>
                                        <p:strVal val="visible"/>
                                      </p:to>
                                    </p:set>
                                    <p:animEffect transition="in" filter="wipe(left)">
                                      <p:cBhvr>
                                        <p:cTn id="7" dur="500"/>
                                        <p:tgtEl>
                                          <p:spTgt spid="2099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9960"/>
                                        </p:tgtEl>
                                        <p:attrNameLst>
                                          <p:attrName>style.visibility</p:attrName>
                                        </p:attrNameLst>
                                      </p:cBhvr>
                                      <p:to>
                                        <p:strVal val="visible"/>
                                      </p:to>
                                    </p:set>
                                    <p:animEffect transition="in" filter="wipe(left)">
                                      <p:cBhvr>
                                        <p:cTn id="11" dur="500"/>
                                        <p:tgtEl>
                                          <p:spTgt spid="20996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189"/>
                                        </p:tgtEl>
                                        <p:attrNameLst>
                                          <p:attrName>style.visibility</p:attrName>
                                        </p:attrNameLst>
                                      </p:cBhvr>
                                      <p:to>
                                        <p:strVal val="visible"/>
                                      </p:to>
                                    </p:set>
                                    <p:animEffect transition="in" filter="wipe(left)">
                                      <p:cBhvr>
                                        <p:cTn id="15" dur="500"/>
                                        <p:tgtEl>
                                          <p:spTgt spid="618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09933"/>
                                        </p:tgtEl>
                                        <p:attrNameLst>
                                          <p:attrName>style.visibility</p:attrName>
                                        </p:attrNameLst>
                                      </p:cBhvr>
                                      <p:to>
                                        <p:strVal val="visible"/>
                                      </p:to>
                                    </p:set>
                                    <p:animEffect transition="in" filter="wipe(up)">
                                      <p:cBhvr>
                                        <p:cTn id="20" dur="500"/>
                                        <p:tgtEl>
                                          <p:spTgt spid="209933"/>
                                        </p:tgtEl>
                                      </p:cBhvr>
                                    </p:animEffect>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209923"/>
                                        </p:tgtEl>
                                        <p:attrNameLst>
                                          <p:attrName>style.visibility</p:attrName>
                                        </p:attrNameLst>
                                      </p:cBhvr>
                                      <p:to>
                                        <p:strVal val="visible"/>
                                      </p:to>
                                    </p:set>
                                    <p:animEffect transition="in" filter="wipe(left)">
                                      <p:cBhvr>
                                        <p:cTn id="24" dur="500"/>
                                        <p:tgtEl>
                                          <p:spTgt spid="209923"/>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09961"/>
                                        </p:tgtEl>
                                        <p:attrNameLst>
                                          <p:attrName>style.visibility</p:attrName>
                                        </p:attrNameLst>
                                      </p:cBhvr>
                                      <p:to>
                                        <p:strVal val="visible"/>
                                      </p:to>
                                    </p:set>
                                    <p:animEffect transition="in" filter="wipe(up)">
                                      <p:cBhvr>
                                        <p:cTn id="28" dur="500"/>
                                        <p:tgtEl>
                                          <p:spTgt spid="209961"/>
                                        </p:tgtEl>
                                      </p:cBhvr>
                                    </p:animEffect>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209959"/>
                                        </p:tgtEl>
                                        <p:attrNameLst>
                                          <p:attrName>style.visibility</p:attrName>
                                        </p:attrNameLst>
                                      </p:cBhvr>
                                      <p:to>
                                        <p:strVal val="visible"/>
                                      </p:to>
                                    </p:set>
                                    <p:animEffect transition="in" filter="wipe(left)">
                                      <p:cBhvr>
                                        <p:cTn id="32" dur="500"/>
                                        <p:tgtEl>
                                          <p:spTgt spid="209959"/>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209946"/>
                                        </p:tgtEl>
                                        <p:attrNameLst>
                                          <p:attrName>style.visibility</p:attrName>
                                        </p:attrNameLst>
                                      </p:cBhvr>
                                      <p:to>
                                        <p:strVal val="visible"/>
                                      </p:to>
                                    </p:set>
                                    <p:animEffect transition="in" filter="wipe(left)">
                                      <p:cBhvr>
                                        <p:cTn id="36" dur="500"/>
                                        <p:tgtEl>
                                          <p:spTgt spid="209946"/>
                                        </p:tgtEl>
                                      </p:cBhvr>
                                    </p:animEffect>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6151"/>
                                        </p:tgtEl>
                                        <p:attrNameLst>
                                          <p:attrName>style.visibility</p:attrName>
                                        </p:attrNameLst>
                                      </p:cBhvr>
                                      <p:to>
                                        <p:strVal val="visible"/>
                                      </p:to>
                                    </p:set>
                                    <p:animEffect transition="in" filter="wipe(up)">
                                      <p:cBhvr>
                                        <p:cTn id="40" dur="500"/>
                                        <p:tgtEl>
                                          <p:spTgt spid="6151"/>
                                        </p:tgtEl>
                                      </p:cBhvr>
                                    </p:animEffect>
                                  </p:childTnLst>
                                </p:cTn>
                              </p:par>
                            </p:childTnLst>
                          </p:cTn>
                        </p:par>
                        <p:par>
                          <p:cTn id="41" fill="hold">
                            <p:stCondLst>
                              <p:cond delay="3000"/>
                            </p:stCondLst>
                            <p:childTnLst>
                              <p:par>
                                <p:cTn id="42" presetID="22" presetClass="entr" presetSubtype="1" fill="hold" grpId="0" nodeType="afterEffect">
                                  <p:stCondLst>
                                    <p:cond delay="0"/>
                                  </p:stCondLst>
                                  <p:childTnLst>
                                    <p:set>
                                      <p:cBhvr>
                                        <p:cTn id="43" dur="1" fill="hold">
                                          <p:stCondLst>
                                            <p:cond delay="0"/>
                                          </p:stCondLst>
                                        </p:cTn>
                                        <p:tgtEl>
                                          <p:spTgt spid="209936"/>
                                        </p:tgtEl>
                                        <p:attrNameLst>
                                          <p:attrName>style.visibility</p:attrName>
                                        </p:attrNameLst>
                                      </p:cBhvr>
                                      <p:to>
                                        <p:strVal val="visible"/>
                                      </p:to>
                                    </p:set>
                                    <p:animEffect transition="in" filter="wipe(up)">
                                      <p:cBhvr>
                                        <p:cTn id="44" dur="500"/>
                                        <p:tgtEl>
                                          <p:spTgt spid="20993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209924"/>
                                        </p:tgtEl>
                                        <p:attrNameLst>
                                          <p:attrName>style.visibility</p:attrName>
                                        </p:attrNameLst>
                                      </p:cBhvr>
                                      <p:to>
                                        <p:strVal val="visible"/>
                                      </p:to>
                                    </p:set>
                                    <p:animEffect transition="in" filter="wipe(up)">
                                      <p:cBhvr>
                                        <p:cTn id="49" dur="500"/>
                                        <p:tgtEl>
                                          <p:spTgt spid="209924"/>
                                        </p:tgtEl>
                                      </p:cBhvr>
                                    </p:animEffect>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209925"/>
                                        </p:tgtEl>
                                        <p:attrNameLst>
                                          <p:attrName>style.visibility</p:attrName>
                                        </p:attrNameLst>
                                      </p:cBhvr>
                                      <p:to>
                                        <p:strVal val="visible"/>
                                      </p:to>
                                    </p:set>
                                    <p:animEffect transition="in" filter="wipe(up)">
                                      <p:cBhvr>
                                        <p:cTn id="53" dur="500"/>
                                        <p:tgtEl>
                                          <p:spTgt spid="209925"/>
                                        </p:tgtEl>
                                      </p:cBhvr>
                                    </p:animEffect>
                                  </p:childTnLst>
                                </p:cTn>
                              </p:par>
                            </p:childTnLst>
                          </p:cTn>
                        </p:par>
                        <p:par>
                          <p:cTn id="54" fill="hold">
                            <p:stCondLst>
                              <p:cond delay="1000"/>
                            </p:stCondLst>
                            <p:childTnLst>
                              <p:par>
                                <p:cTn id="55" presetID="17" presetClass="entr" presetSubtype="10" fill="hold" grpId="0" nodeType="afterEffect">
                                  <p:stCondLst>
                                    <p:cond delay="0"/>
                                  </p:stCondLst>
                                  <p:childTnLst>
                                    <p:set>
                                      <p:cBhvr>
                                        <p:cTn id="56" dur="1" fill="hold">
                                          <p:stCondLst>
                                            <p:cond delay="0"/>
                                          </p:stCondLst>
                                        </p:cTn>
                                        <p:tgtEl>
                                          <p:spTgt spid="209926"/>
                                        </p:tgtEl>
                                        <p:attrNameLst>
                                          <p:attrName>style.visibility</p:attrName>
                                        </p:attrNameLst>
                                      </p:cBhvr>
                                      <p:to>
                                        <p:strVal val="visible"/>
                                      </p:to>
                                    </p:set>
                                    <p:anim calcmode="lin" valueType="num">
                                      <p:cBhvr>
                                        <p:cTn id="57" dur="500" fill="hold"/>
                                        <p:tgtEl>
                                          <p:spTgt spid="209926"/>
                                        </p:tgtEl>
                                        <p:attrNameLst>
                                          <p:attrName>ppt_w</p:attrName>
                                        </p:attrNameLst>
                                      </p:cBhvr>
                                      <p:tavLst>
                                        <p:tav tm="0">
                                          <p:val>
                                            <p:fltVal val="0"/>
                                          </p:val>
                                        </p:tav>
                                        <p:tav tm="100000">
                                          <p:val>
                                            <p:strVal val="#ppt_w"/>
                                          </p:val>
                                        </p:tav>
                                      </p:tavLst>
                                    </p:anim>
                                    <p:anim calcmode="lin" valueType="num">
                                      <p:cBhvr>
                                        <p:cTn id="58" dur="500" fill="hold"/>
                                        <p:tgtEl>
                                          <p:spTgt spid="209926"/>
                                        </p:tgtEl>
                                        <p:attrNameLst>
                                          <p:attrName>ppt_h</p:attrName>
                                        </p:attrNameLst>
                                      </p:cBhvr>
                                      <p:tavLst>
                                        <p:tav tm="0">
                                          <p:val>
                                            <p:strVal val="#ppt_h"/>
                                          </p:val>
                                        </p:tav>
                                        <p:tav tm="100000">
                                          <p:val>
                                            <p:strVal val="#ppt_h"/>
                                          </p:val>
                                        </p:tav>
                                      </p:tavLst>
                                    </p:anim>
                                  </p:childTnLst>
                                </p:cTn>
                              </p:par>
                            </p:childTnLst>
                          </p:cTn>
                        </p:par>
                        <p:par>
                          <p:cTn id="59" fill="hold">
                            <p:stCondLst>
                              <p:cond delay="1500"/>
                            </p:stCondLst>
                            <p:childTnLst>
                              <p:par>
                                <p:cTn id="60" presetID="17" presetClass="entr" presetSubtype="10" fill="hold" grpId="0" nodeType="afterEffect">
                                  <p:stCondLst>
                                    <p:cond delay="0"/>
                                  </p:stCondLst>
                                  <p:childTnLst>
                                    <p:set>
                                      <p:cBhvr>
                                        <p:cTn id="61" dur="1" fill="hold">
                                          <p:stCondLst>
                                            <p:cond delay="0"/>
                                          </p:stCondLst>
                                        </p:cTn>
                                        <p:tgtEl>
                                          <p:spTgt spid="209927"/>
                                        </p:tgtEl>
                                        <p:attrNameLst>
                                          <p:attrName>style.visibility</p:attrName>
                                        </p:attrNameLst>
                                      </p:cBhvr>
                                      <p:to>
                                        <p:strVal val="visible"/>
                                      </p:to>
                                    </p:set>
                                    <p:anim calcmode="lin" valueType="num">
                                      <p:cBhvr>
                                        <p:cTn id="62" dur="500" fill="hold"/>
                                        <p:tgtEl>
                                          <p:spTgt spid="209927"/>
                                        </p:tgtEl>
                                        <p:attrNameLst>
                                          <p:attrName>ppt_w</p:attrName>
                                        </p:attrNameLst>
                                      </p:cBhvr>
                                      <p:tavLst>
                                        <p:tav tm="0">
                                          <p:val>
                                            <p:fltVal val="0"/>
                                          </p:val>
                                        </p:tav>
                                        <p:tav tm="100000">
                                          <p:val>
                                            <p:strVal val="#ppt_w"/>
                                          </p:val>
                                        </p:tav>
                                      </p:tavLst>
                                    </p:anim>
                                    <p:anim calcmode="lin" valueType="num">
                                      <p:cBhvr>
                                        <p:cTn id="63" dur="500" fill="hold"/>
                                        <p:tgtEl>
                                          <p:spTgt spid="209927"/>
                                        </p:tgtEl>
                                        <p:attrNameLst>
                                          <p:attrName>ppt_h</p:attrName>
                                        </p:attrNameLst>
                                      </p:cBhvr>
                                      <p:tavLst>
                                        <p:tav tm="0">
                                          <p:val>
                                            <p:strVal val="#ppt_h"/>
                                          </p:val>
                                        </p:tav>
                                        <p:tav tm="100000">
                                          <p:val>
                                            <p:strVal val="#ppt_h"/>
                                          </p:val>
                                        </p:tav>
                                      </p:tavLst>
                                    </p:anim>
                                  </p:childTnLst>
                                </p:cTn>
                              </p:par>
                            </p:childTnLst>
                          </p:cTn>
                        </p:par>
                        <p:par>
                          <p:cTn id="64" fill="hold">
                            <p:stCondLst>
                              <p:cond delay="2000"/>
                            </p:stCondLst>
                            <p:childTnLst>
                              <p:par>
                                <p:cTn id="65" presetID="22" presetClass="entr" presetSubtype="8" fill="hold" grpId="0" nodeType="afterEffect">
                                  <p:stCondLst>
                                    <p:cond delay="0"/>
                                  </p:stCondLst>
                                  <p:childTnLst>
                                    <p:set>
                                      <p:cBhvr>
                                        <p:cTn id="66" dur="1" fill="hold">
                                          <p:stCondLst>
                                            <p:cond delay="0"/>
                                          </p:stCondLst>
                                        </p:cTn>
                                        <p:tgtEl>
                                          <p:spTgt spid="209928"/>
                                        </p:tgtEl>
                                        <p:attrNameLst>
                                          <p:attrName>style.visibility</p:attrName>
                                        </p:attrNameLst>
                                      </p:cBhvr>
                                      <p:to>
                                        <p:strVal val="visible"/>
                                      </p:to>
                                    </p:set>
                                    <p:animEffect transition="in" filter="wipe(left)">
                                      <p:cBhvr>
                                        <p:cTn id="67" dur="500"/>
                                        <p:tgtEl>
                                          <p:spTgt spid="209928"/>
                                        </p:tgtEl>
                                      </p:cBhvr>
                                    </p:animEffect>
                                  </p:childTnLst>
                                </p:cTn>
                              </p:par>
                            </p:childTnLst>
                          </p:cTn>
                        </p:par>
                        <p:par>
                          <p:cTn id="68" fill="hold">
                            <p:stCondLst>
                              <p:cond delay="2500"/>
                            </p:stCondLst>
                            <p:childTnLst>
                              <p:par>
                                <p:cTn id="69" presetID="22" presetClass="entr" presetSubtype="8" fill="hold" grpId="0" nodeType="afterEffect">
                                  <p:stCondLst>
                                    <p:cond delay="0"/>
                                  </p:stCondLst>
                                  <p:childTnLst>
                                    <p:set>
                                      <p:cBhvr>
                                        <p:cTn id="70" dur="1" fill="hold">
                                          <p:stCondLst>
                                            <p:cond delay="0"/>
                                          </p:stCondLst>
                                        </p:cTn>
                                        <p:tgtEl>
                                          <p:spTgt spid="209929"/>
                                        </p:tgtEl>
                                        <p:attrNameLst>
                                          <p:attrName>style.visibility</p:attrName>
                                        </p:attrNameLst>
                                      </p:cBhvr>
                                      <p:to>
                                        <p:strVal val="visible"/>
                                      </p:to>
                                    </p:set>
                                    <p:animEffect transition="in" filter="wipe(left)">
                                      <p:cBhvr>
                                        <p:cTn id="71" dur="500"/>
                                        <p:tgtEl>
                                          <p:spTgt spid="209929"/>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209947"/>
                                        </p:tgtEl>
                                        <p:attrNameLst>
                                          <p:attrName>style.visibility</p:attrName>
                                        </p:attrNameLst>
                                      </p:cBhvr>
                                      <p:to>
                                        <p:strVal val="visible"/>
                                      </p:to>
                                    </p:set>
                                    <p:animEffect transition="in" filter="wipe(left)">
                                      <p:cBhvr>
                                        <p:cTn id="76" dur="500"/>
                                        <p:tgtEl>
                                          <p:spTgt spid="209947"/>
                                        </p:tgtEl>
                                      </p:cBhvr>
                                    </p:animEffect>
                                  </p:childTnLst>
                                </p:cTn>
                              </p:par>
                            </p:childTnLst>
                          </p:cTn>
                        </p:par>
                        <p:par>
                          <p:cTn id="77" fill="hold">
                            <p:stCondLst>
                              <p:cond delay="500"/>
                            </p:stCondLst>
                            <p:childTnLst>
                              <p:par>
                                <p:cTn id="78" presetID="22" presetClass="entr" presetSubtype="1" fill="hold" grpId="0" nodeType="afterEffect">
                                  <p:stCondLst>
                                    <p:cond delay="0"/>
                                  </p:stCondLst>
                                  <p:childTnLst>
                                    <p:set>
                                      <p:cBhvr>
                                        <p:cTn id="79" dur="1" fill="hold">
                                          <p:stCondLst>
                                            <p:cond delay="0"/>
                                          </p:stCondLst>
                                        </p:cTn>
                                        <p:tgtEl>
                                          <p:spTgt spid="6150"/>
                                        </p:tgtEl>
                                        <p:attrNameLst>
                                          <p:attrName>style.visibility</p:attrName>
                                        </p:attrNameLst>
                                      </p:cBhvr>
                                      <p:to>
                                        <p:strVal val="visible"/>
                                      </p:to>
                                    </p:set>
                                    <p:animEffect transition="in" filter="wipe(up)">
                                      <p:cBhvr>
                                        <p:cTn id="80" dur="500"/>
                                        <p:tgtEl>
                                          <p:spTgt spid="6150"/>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grpId="0" nodeType="clickEffect">
                                  <p:stCondLst>
                                    <p:cond delay="0"/>
                                  </p:stCondLst>
                                  <p:childTnLst>
                                    <p:set>
                                      <p:cBhvr>
                                        <p:cTn id="84" dur="1" fill="hold">
                                          <p:stCondLst>
                                            <p:cond delay="0"/>
                                          </p:stCondLst>
                                        </p:cTn>
                                        <p:tgtEl>
                                          <p:spTgt spid="209937"/>
                                        </p:tgtEl>
                                        <p:attrNameLst>
                                          <p:attrName>style.visibility</p:attrName>
                                        </p:attrNameLst>
                                      </p:cBhvr>
                                      <p:to>
                                        <p:strVal val="visible"/>
                                      </p:to>
                                    </p:set>
                                    <p:animEffect transition="in" filter="wipe(up)">
                                      <p:cBhvr>
                                        <p:cTn id="85" dur="500"/>
                                        <p:tgtEl>
                                          <p:spTgt spid="209937"/>
                                        </p:tgtEl>
                                      </p:cBhvr>
                                    </p:animEffect>
                                  </p:childTnLst>
                                </p:cTn>
                              </p:par>
                            </p:childTnLst>
                          </p:cTn>
                        </p:par>
                        <p:par>
                          <p:cTn id="86" fill="hold">
                            <p:stCondLst>
                              <p:cond delay="500"/>
                            </p:stCondLst>
                            <p:childTnLst>
                              <p:par>
                                <p:cTn id="87" presetID="22" presetClass="entr" presetSubtype="1" fill="hold" grpId="0" nodeType="afterEffect">
                                  <p:stCondLst>
                                    <p:cond delay="0"/>
                                  </p:stCondLst>
                                  <p:childTnLst>
                                    <p:set>
                                      <p:cBhvr>
                                        <p:cTn id="88" dur="1" fill="hold">
                                          <p:stCondLst>
                                            <p:cond delay="0"/>
                                          </p:stCondLst>
                                        </p:cTn>
                                        <p:tgtEl>
                                          <p:spTgt spid="209938"/>
                                        </p:tgtEl>
                                        <p:attrNameLst>
                                          <p:attrName>style.visibility</p:attrName>
                                        </p:attrNameLst>
                                      </p:cBhvr>
                                      <p:to>
                                        <p:strVal val="visible"/>
                                      </p:to>
                                    </p:set>
                                    <p:animEffect transition="in" filter="wipe(up)">
                                      <p:cBhvr>
                                        <p:cTn id="89" dur="500"/>
                                        <p:tgtEl>
                                          <p:spTgt spid="209938"/>
                                        </p:tgtEl>
                                      </p:cBhvr>
                                    </p:animEffect>
                                  </p:childTnLst>
                                </p:cTn>
                              </p:par>
                            </p:childTnLst>
                          </p:cTn>
                        </p:par>
                        <p:par>
                          <p:cTn id="90" fill="hold">
                            <p:stCondLst>
                              <p:cond delay="1000"/>
                            </p:stCondLst>
                            <p:childTnLst>
                              <p:par>
                                <p:cTn id="91" presetID="17" presetClass="entr" presetSubtype="10" fill="hold" grpId="0" nodeType="afterEffect">
                                  <p:stCondLst>
                                    <p:cond delay="0"/>
                                  </p:stCondLst>
                                  <p:childTnLst>
                                    <p:set>
                                      <p:cBhvr>
                                        <p:cTn id="92" dur="1" fill="hold">
                                          <p:stCondLst>
                                            <p:cond delay="0"/>
                                          </p:stCondLst>
                                        </p:cTn>
                                        <p:tgtEl>
                                          <p:spTgt spid="209957"/>
                                        </p:tgtEl>
                                        <p:attrNameLst>
                                          <p:attrName>style.visibility</p:attrName>
                                        </p:attrNameLst>
                                      </p:cBhvr>
                                      <p:to>
                                        <p:strVal val="visible"/>
                                      </p:to>
                                    </p:set>
                                    <p:anim calcmode="lin" valueType="num">
                                      <p:cBhvr>
                                        <p:cTn id="93" dur="500" fill="hold"/>
                                        <p:tgtEl>
                                          <p:spTgt spid="209957"/>
                                        </p:tgtEl>
                                        <p:attrNameLst>
                                          <p:attrName>ppt_w</p:attrName>
                                        </p:attrNameLst>
                                      </p:cBhvr>
                                      <p:tavLst>
                                        <p:tav tm="0">
                                          <p:val>
                                            <p:fltVal val="0"/>
                                          </p:val>
                                        </p:tav>
                                        <p:tav tm="100000">
                                          <p:val>
                                            <p:strVal val="#ppt_w"/>
                                          </p:val>
                                        </p:tav>
                                      </p:tavLst>
                                    </p:anim>
                                    <p:anim calcmode="lin" valueType="num">
                                      <p:cBhvr>
                                        <p:cTn id="94" dur="500" fill="hold"/>
                                        <p:tgtEl>
                                          <p:spTgt spid="209957"/>
                                        </p:tgtEl>
                                        <p:attrNameLst>
                                          <p:attrName>ppt_h</p:attrName>
                                        </p:attrNameLst>
                                      </p:cBhvr>
                                      <p:tavLst>
                                        <p:tav tm="0">
                                          <p:val>
                                            <p:strVal val="#ppt_h"/>
                                          </p:val>
                                        </p:tav>
                                        <p:tav tm="100000">
                                          <p:val>
                                            <p:strVal val="#ppt_h"/>
                                          </p:val>
                                        </p:tav>
                                      </p:tavLst>
                                    </p:anim>
                                  </p:childTnLst>
                                </p:cTn>
                              </p:par>
                            </p:childTnLst>
                          </p:cTn>
                        </p:par>
                        <p:par>
                          <p:cTn id="95" fill="hold">
                            <p:stCondLst>
                              <p:cond delay="1500"/>
                            </p:stCondLst>
                            <p:childTnLst>
                              <p:par>
                                <p:cTn id="96" presetID="17" presetClass="entr" presetSubtype="10" fill="hold" grpId="0" nodeType="afterEffect">
                                  <p:stCondLst>
                                    <p:cond delay="0"/>
                                  </p:stCondLst>
                                  <p:childTnLst>
                                    <p:set>
                                      <p:cBhvr>
                                        <p:cTn id="97" dur="1" fill="hold">
                                          <p:stCondLst>
                                            <p:cond delay="0"/>
                                          </p:stCondLst>
                                        </p:cTn>
                                        <p:tgtEl>
                                          <p:spTgt spid="209958"/>
                                        </p:tgtEl>
                                        <p:attrNameLst>
                                          <p:attrName>style.visibility</p:attrName>
                                        </p:attrNameLst>
                                      </p:cBhvr>
                                      <p:to>
                                        <p:strVal val="visible"/>
                                      </p:to>
                                    </p:set>
                                    <p:anim calcmode="lin" valueType="num">
                                      <p:cBhvr>
                                        <p:cTn id="98" dur="500" fill="hold"/>
                                        <p:tgtEl>
                                          <p:spTgt spid="209958"/>
                                        </p:tgtEl>
                                        <p:attrNameLst>
                                          <p:attrName>ppt_w</p:attrName>
                                        </p:attrNameLst>
                                      </p:cBhvr>
                                      <p:tavLst>
                                        <p:tav tm="0">
                                          <p:val>
                                            <p:fltVal val="0"/>
                                          </p:val>
                                        </p:tav>
                                        <p:tav tm="100000">
                                          <p:val>
                                            <p:strVal val="#ppt_w"/>
                                          </p:val>
                                        </p:tav>
                                      </p:tavLst>
                                    </p:anim>
                                    <p:anim calcmode="lin" valueType="num">
                                      <p:cBhvr>
                                        <p:cTn id="99" dur="500" fill="hold"/>
                                        <p:tgtEl>
                                          <p:spTgt spid="209958"/>
                                        </p:tgtEl>
                                        <p:attrNameLst>
                                          <p:attrName>ppt_h</p:attrName>
                                        </p:attrNameLst>
                                      </p:cBhvr>
                                      <p:tavLst>
                                        <p:tav tm="0">
                                          <p:val>
                                            <p:strVal val="#ppt_h"/>
                                          </p:val>
                                        </p:tav>
                                        <p:tav tm="100000">
                                          <p:val>
                                            <p:strVal val="#ppt_h"/>
                                          </p:val>
                                        </p:tav>
                                      </p:tavLst>
                                    </p:anim>
                                  </p:childTnLst>
                                </p:cTn>
                              </p:par>
                            </p:childTnLst>
                          </p:cTn>
                        </p:par>
                        <p:par>
                          <p:cTn id="100" fill="hold">
                            <p:stCondLst>
                              <p:cond delay="2000"/>
                            </p:stCondLst>
                            <p:childTnLst>
                              <p:par>
                                <p:cTn id="101" presetID="22" presetClass="entr" presetSubtype="8" fill="hold" grpId="0" nodeType="afterEffect">
                                  <p:stCondLst>
                                    <p:cond delay="0"/>
                                  </p:stCondLst>
                                  <p:childTnLst>
                                    <p:set>
                                      <p:cBhvr>
                                        <p:cTn id="102" dur="1" fill="hold">
                                          <p:stCondLst>
                                            <p:cond delay="0"/>
                                          </p:stCondLst>
                                        </p:cTn>
                                        <p:tgtEl>
                                          <p:spTgt spid="209934"/>
                                        </p:tgtEl>
                                        <p:attrNameLst>
                                          <p:attrName>style.visibility</p:attrName>
                                        </p:attrNameLst>
                                      </p:cBhvr>
                                      <p:to>
                                        <p:strVal val="visible"/>
                                      </p:to>
                                    </p:set>
                                    <p:animEffect transition="in" filter="wipe(left)">
                                      <p:cBhvr>
                                        <p:cTn id="103" dur="500"/>
                                        <p:tgtEl>
                                          <p:spTgt spid="209934"/>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209935"/>
                                        </p:tgtEl>
                                        <p:attrNameLst>
                                          <p:attrName>style.visibility</p:attrName>
                                        </p:attrNameLst>
                                      </p:cBhvr>
                                      <p:to>
                                        <p:strVal val="visible"/>
                                      </p:to>
                                    </p:set>
                                    <p:animEffect transition="in" filter="wipe(left)">
                                      <p:cBhvr>
                                        <p:cTn id="108" dur="500"/>
                                        <p:tgtEl>
                                          <p:spTgt spid="209935"/>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grpId="0" nodeType="clickEffect">
                                  <p:stCondLst>
                                    <p:cond delay="0"/>
                                  </p:stCondLst>
                                  <p:childTnLst>
                                    <p:set>
                                      <p:cBhvr>
                                        <p:cTn id="112" dur="1" fill="hold">
                                          <p:stCondLst>
                                            <p:cond delay="0"/>
                                          </p:stCondLst>
                                        </p:cTn>
                                        <p:tgtEl>
                                          <p:spTgt spid="209948"/>
                                        </p:tgtEl>
                                        <p:attrNameLst>
                                          <p:attrName>style.visibility</p:attrName>
                                        </p:attrNameLst>
                                      </p:cBhvr>
                                      <p:to>
                                        <p:strVal val="visible"/>
                                      </p:to>
                                    </p:set>
                                    <p:animEffect transition="in" filter="wipe(left)">
                                      <p:cBhvr>
                                        <p:cTn id="113" dur="500"/>
                                        <p:tgtEl>
                                          <p:spTgt spid="209948"/>
                                        </p:tgtEl>
                                      </p:cBhvr>
                                    </p:animEffect>
                                  </p:childTnLst>
                                </p:cTn>
                              </p:par>
                            </p:childTnLst>
                          </p:cTn>
                        </p:par>
                        <p:par>
                          <p:cTn id="114" fill="hold">
                            <p:stCondLst>
                              <p:cond delay="500"/>
                            </p:stCondLst>
                            <p:childTnLst>
                              <p:par>
                                <p:cTn id="115" presetID="22" presetClass="entr" presetSubtype="1" fill="hold" grpId="0" nodeType="afterEffect">
                                  <p:stCondLst>
                                    <p:cond delay="0"/>
                                  </p:stCondLst>
                                  <p:childTnLst>
                                    <p:set>
                                      <p:cBhvr>
                                        <p:cTn id="116" dur="1" fill="hold">
                                          <p:stCondLst>
                                            <p:cond delay="0"/>
                                          </p:stCondLst>
                                        </p:cTn>
                                        <p:tgtEl>
                                          <p:spTgt spid="6149"/>
                                        </p:tgtEl>
                                        <p:attrNameLst>
                                          <p:attrName>style.visibility</p:attrName>
                                        </p:attrNameLst>
                                      </p:cBhvr>
                                      <p:to>
                                        <p:strVal val="visible"/>
                                      </p:to>
                                    </p:set>
                                    <p:animEffect transition="in" filter="wipe(up)">
                                      <p:cBhvr>
                                        <p:cTn id="117" dur="500"/>
                                        <p:tgtEl>
                                          <p:spTgt spid="6149"/>
                                        </p:tgtEl>
                                      </p:cBhvr>
                                    </p:animEffect>
                                  </p:childTnLst>
                                </p:cTn>
                              </p:par>
                            </p:childTnLst>
                          </p:cTn>
                        </p:par>
                        <p:par>
                          <p:cTn id="118" fill="hold">
                            <p:stCondLst>
                              <p:cond delay="1000"/>
                            </p:stCondLst>
                            <p:childTnLst>
                              <p:par>
                                <p:cTn id="119" presetID="22" presetClass="entr" presetSubtype="8" fill="hold" grpId="0" nodeType="afterEffect">
                                  <p:stCondLst>
                                    <p:cond delay="0"/>
                                  </p:stCondLst>
                                  <p:childTnLst>
                                    <p:set>
                                      <p:cBhvr>
                                        <p:cTn id="120" dur="1" fill="hold">
                                          <p:stCondLst>
                                            <p:cond delay="0"/>
                                          </p:stCondLst>
                                        </p:cTn>
                                        <p:tgtEl>
                                          <p:spTgt spid="209942"/>
                                        </p:tgtEl>
                                        <p:attrNameLst>
                                          <p:attrName>style.visibility</p:attrName>
                                        </p:attrNameLst>
                                      </p:cBhvr>
                                      <p:to>
                                        <p:strVal val="visible"/>
                                      </p:to>
                                    </p:set>
                                    <p:animEffect transition="in" filter="wipe(left)">
                                      <p:cBhvr>
                                        <p:cTn id="121" dur="500"/>
                                        <p:tgtEl>
                                          <p:spTgt spid="209942"/>
                                        </p:tgtEl>
                                      </p:cBhvr>
                                    </p:animEffect>
                                  </p:childTnLst>
                                </p:cTn>
                              </p:par>
                            </p:childTnLst>
                          </p:cTn>
                        </p:par>
                        <p:par>
                          <p:cTn id="122" fill="hold">
                            <p:stCondLst>
                              <p:cond delay="1500"/>
                            </p:stCondLst>
                            <p:childTnLst>
                              <p:par>
                                <p:cTn id="123" presetID="22" presetClass="entr" presetSubtype="8" fill="hold" grpId="0" nodeType="afterEffect">
                                  <p:stCondLst>
                                    <p:cond delay="0"/>
                                  </p:stCondLst>
                                  <p:childTnLst>
                                    <p:set>
                                      <p:cBhvr>
                                        <p:cTn id="124" dur="1" fill="hold">
                                          <p:stCondLst>
                                            <p:cond delay="0"/>
                                          </p:stCondLst>
                                        </p:cTn>
                                        <p:tgtEl>
                                          <p:spTgt spid="209943"/>
                                        </p:tgtEl>
                                        <p:attrNameLst>
                                          <p:attrName>style.visibility</p:attrName>
                                        </p:attrNameLst>
                                      </p:cBhvr>
                                      <p:to>
                                        <p:strVal val="visible"/>
                                      </p:to>
                                    </p:set>
                                    <p:animEffect transition="in" filter="wipe(left)">
                                      <p:cBhvr>
                                        <p:cTn id="125" dur="500"/>
                                        <p:tgtEl>
                                          <p:spTgt spid="209943"/>
                                        </p:tgtEl>
                                      </p:cBhvr>
                                    </p:animEffect>
                                  </p:childTnLst>
                                </p:cTn>
                              </p:par>
                            </p:childTnLst>
                          </p:cTn>
                        </p:par>
                        <p:par>
                          <p:cTn id="126" fill="hold">
                            <p:stCondLst>
                              <p:cond delay="2000"/>
                            </p:stCondLst>
                            <p:childTnLst>
                              <p:par>
                                <p:cTn id="127" presetID="22" presetClass="entr" presetSubtype="1" fill="hold" grpId="0" nodeType="afterEffect">
                                  <p:stCondLst>
                                    <p:cond delay="0"/>
                                  </p:stCondLst>
                                  <p:childTnLst>
                                    <p:set>
                                      <p:cBhvr>
                                        <p:cTn id="128" dur="1" fill="hold">
                                          <p:stCondLst>
                                            <p:cond delay="0"/>
                                          </p:stCondLst>
                                        </p:cTn>
                                        <p:tgtEl>
                                          <p:spTgt spid="209945"/>
                                        </p:tgtEl>
                                        <p:attrNameLst>
                                          <p:attrName>style.visibility</p:attrName>
                                        </p:attrNameLst>
                                      </p:cBhvr>
                                      <p:to>
                                        <p:strVal val="visible"/>
                                      </p:to>
                                    </p:set>
                                    <p:animEffect transition="in" filter="wipe(up)">
                                      <p:cBhvr>
                                        <p:cTn id="129" dur="500"/>
                                        <p:tgtEl>
                                          <p:spTgt spid="209945"/>
                                        </p:tgtEl>
                                      </p:cBhvr>
                                    </p:animEffect>
                                  </p:childTnLst>
                                </p:cTn>
                              </p:par>
                            </p:childTnLst>
                          </p:cTn>
                        </p:par>
                        <p:par>
                          <p:cTn id="130" fill="hold">
                            <p:stCondLst>
                              <p:cond delay="2500"/>
                            </p:stCondLst>
                            <p:childTnLst>
                              <p:par>
                                <p:cTn id="131" presetID="22" presetClass="entr" presetSubtype="4" fill="hold" grpId="0" nodeType="afterEffect">
                                  <p:stCondLst>
                                    <p:cond delay="0"/>
                                  </p:stCondLst>
                                  <p:childTnLst>
                                    <p:set>
                                      <p:cBhvr>
                                        <p:cTn id="132" dur="1" fill="hold">
                                          <p:stCondLst>
                                            <p:cond delay="0"/>
                                          </p:stCondLst>
                                        </p:cTn>
                                        <p:tgtEl>
                                          <p:spTgt spid="209944"/>
                                        </p:tgtEl>
                                        <p:attrNameLst>
                                          <p:attrName>style.visibility</p:attrName>
                                        </p:attrNameLst>
                                      </p:cBhvr>
                                      <p:to>
                                        <p:strVal val="visible"/>
                                      </p:to>
                                    </p:set>
                                    <p:animEffect transition="in" filter="wipe(down)">
                                      <p:cBhvr>
                                        <p:cTn id="133" dur="500"/>
                                        <p:tgtEl>
                                          <p:spTgt spid="209944"/>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8" fill="hold" grpId="0" nodeType="clickEffect">
                                  <p:stCondLst>
                                    <p:cond delay="0"/>
                                  </p:stCondLst>
                                  <p:childTnLst>
                                    <p:set>
                                      <p:cBhvr>
                                        <p:cTn id="137" dur="1" fill="hold">
                                          <p:stCondLst>
                                            <p:cond delay="0"/>
                                          </p:stCondLst>
                                        </p:cTn>
                                        <p:tgtEl>
                                          <p:spTgt spid="209972"/>
                                        </p:tgtEl>
                                        <p:attrNameLst>
                                          <p:attrName>style.visibility</p:attrName>
                                        </p:attrNameLst>
                                      </p:cBhvr>
                                      <p:to>
                                        <p:strVal val="visible"/>
                                      </p:to>
                                    </p:set>
                                    <p:animEffect transition="in" filter="wipe(left)">
                                      <p:cBhvr>
                                        <p:cTn id="138" dur="500"/>
                                        <p:tgtEl>
                                          <p:spTgt spid="209972"/>
                                        </p:tgtEl>
                                      </p:cBhvr>
                                    </p:animEffect>
                                  </p:childTnLst>
                                </p:cTn>
                              </p:par>
                            </p:childTnLst>
                          </p:cTn>
                        </p:par>
                        <p:par>
                          <p:cTn id="139" fill="hold">
                            <p:stCondLst>
                              <p:cond delay="500"/>
                            </p:stCondLst>
                            <p:childTnLst>
                              <p:par>
                                <p:cTn id="140" presetID="22" presetClass="entr" presetSubtype="4" fill="hold" grpId="0" nodeType="afterEffect">
                                  <p:stCondLst>
                                    <p:cond delay="0"/>
                                  </p:stCondLst>
                                  <p:childTnLst>
                                    <p:set>
                                      <p:cBhvr>
                                        <p:cTn id="141" dur="1" fill="hold">
                                          <p:stCondLst>
                                            <p:cond delay="0"/>
                                          </p:stCondLst>
                                        </p:cTn>
                                        <p:tgtEl>
                                          <p:spTgt spid="209941"/>
                                        </p:tgtEl>
                                        <p:attrNameLst>
                                          <p:attrName>style.visibility</p:attrName>
                                        </p:attrNameLst>
                                      </p:cBhvr>
                                      <p:to>
                                        <p:strVal val="visible"/>
                                      </p:to>
                                    </p:set>
                                    <p:animEffect transition="in" filter="wipe(down)">
                                      <p:cBhvr>
                                        <p:cTn id="142" dur="500"/>
                                        <p:tgtEl>
                                          <p:spTgt spid="209941"/>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grpId="0" nodeType="clickEffect">
                                  <p:stCondLst>
                                    <p:cond delay="0"/>
                                  </p:stCondLst>
                                  <p:childTnLst>
                                    <p:set>
                                      <p:cBhvr>
                                        <p:cTn id="146" dur="1" fill="hold">
                                          <p:stCondLst>
                                            <p:cond delay="0"/>
                                          </p:stCondLst>
                                        </p:cTn>
                                        <p:tgtEl>
                                          <p:spTgt spid="209956"/>
                                        </p:tgtEl>
                                        <p:attrNameLst>
                                          <p:attrName>style.visibility</p:attrName>
                                        </p:attrNameLst>
                                      </p:cBhvr>
                                      <p:to>
                                        <p:strVal val="visible"/>
                                      </p:to>
                                    </p:set>
                                    <p:animEffect transition="in" filter="wipe(left)">
                                      <p:cBhvr>
                                        <p:cTn id="147" dur="500"/>
                                        <p:tgtEl>
                                          <p:spTgt spid="209956"/>
                                        </p:tgtEl>
                                      </p:cBhvr>
                                    </p:animEffect>
                                  </p:childTnLst>
                                </p:cTn>
                              </p:par>
                            </p:childTnLst>
                          </p:cTn>
                        </p:par>
                        <p:par>
                          <p:cTn id="148" fill="hold">
                            <p:stCondLst>
                              <p:cond delay="500"/>
                            </p:stCondLst>
                            <p:childTnLst>
                              <p:par>
                                <p:cTn id="149" presetID="22" presetClass="entr" presetSubtype="1" fill="hold" grpId="0" nodeType="afterEffect">
                                  <p:stCondLst>
                                    <p:cond delay="0"/>
                                  </p:stCondLst>
                                  <p:childTnLst>
                                    <p:set>
                                      <p:cBhvr>
                                        <p:cTn id="150" dur="1" fill="hold">
                                          <p:stCondLst>
                                            <p:cond delay="0"/>
                                          </p:stCondLst>
                                        </p:cTn>
                                        <p:tgtEl>
                                          <p:spTgt spid="6148"/>
                                        </p:tgtEl>
                                        <p:attrNameLst>
                                          <p:attrName>style.visibility</p:attrName>
                                        </p:attrNameLst>
                                      </p:cBhvr>
                                      <p:to>
                                        <p:strVal val="visible"/>
                                      </p:to>
                                    </p:set>
                                    <p:animEffect transition="in" filter="wipe(up)">
                                      <p:cBhvr>
                                        <p:cTn id="151" dur="500"/>
                                        <p:tgtEl>
                                          <p:spTgt spid="6148"/>
                                        </p:tgtEl>
                                      </p:cBhvr>
                                    </p:animEffect>
                                  </p:childTnLst>
                                </p:cTn>
                              </p:par>
                            </p:childTnLst>
                          </p:cTn>
                        </p:par>
                        <p:par>
                          <p:cTn id="152" fill="hold">
                            <p:stCondLst>
                              <p:cond delay="1000"/>
                            </p:stCondLst>
                            <p:childTnLst>
                              <p:par>
                                <p:cTn id="153" presetID="22" presetClass="entr" presetSubtype="8" fill="hold" nodeType="afterEffect">
                                  <p:stCondLst>
                                    <p:cond delay="0"/>
                                  </p:stCondLst>
                                  <p:childTnLst>
                                    <p:set>
                                      <p:cBhvr>
                                        <p:cTn id="154" dur="1" fill="hold">
                                          <p:stCondLst>
                                            <p:cond delay="0"/>
                                          </p:stCondLst>
                                        </p:cTn>
                                        <p:tgtEl>
                                          <p:spTgt spid="209953"/>
                                        </p:tgtEl>
                                        <p:attrNameLst>
                                          <p:attrName>style.visibility</p:attrName>
                                        </p:attrNameLst>
                                      </p:cBhvr>
                                      <p:to>
                                        <p:strVal val="visible"/>
                                      </p:to>
                                    </p:set>
                                    <p:animEffect transition="in" filter="wipe(left)">
                                      <p:cBhvr>
                                        <p:cTn id="155" dur="500"/>
                                        <p:tgtEl>
                                          <p:spTgt spid="209953"/>
                                        </p:tgtEl>
                                      </p:cBhvr>
                                    </p:animEffect>
                                  </p:childTnLst>
                                </p:cTn>
                              </p:par>
                            </p:childTnLst>
                          </p:cTn>
                        </p:par>
                        <p:par>
                          <p:cTn id="156" fill="hold">
                            <p:stCondLst>
                              <p:cond delay="1500"/>
                            </p:stCondLst>
                            <p:childTnLst>
                              <p:par>
                                <p:cTn id="157" presetID="22" presetClass="entr" presetSubtype="8" fill="hold" grpId="0" nodeType="afterEffect">
                                  <p:stCondLst>
                                    <p:cond delay="0"/>
                                  </p:stCondLst>
                                  <p:childTnLst>
                                    <p:set>
                                      <p:cBhvr>
                                        <p:cTn id="158" dur="1" fill="hold">
                                          <p:stCondLst>
                                            <p:cond delay="0"/>
                                          </p:stCondLst>
                                        </p:cTn>
                                        <p:tgtEl>
                                          <p:spTgt spid="209952"/>
                                        </p:tgtEl>
                                        <p:attrNameLst>
                                          <p:attrName>style.visibility</p:attrName>
                                        </p:attrNameLst>
                                      </p:cBhvr>
                                      <p:to>
                                        <p:strVal val="visible"/>
                                      </p:to>
                                    </p:set>
                                    <p:animEffect transition="in" filter="wipe(left)">
                                      <p:cBhvr>
                                        <p:cTn id="159" dur="500"/>
                                        <p:tgtEl>
                                          <p:spTgt spid="209952"/>
                                        </p:tgtEl>
                                      </p:cBhvr>
                                    </p:animEffect>
                                  </p:childTnLst>
                                </p:cTn>
                              </p:par>
                            </p:childTnLst>
                          </p:cTn>
                        </p:par>
                        <p:par>
                          <p:cTn id="160" fill="hold">
                            <p:stCondLst>
                              <p:cond delay="2000"/>
                            </p:stCondLst>
                            <p:childTnLst>
                              <p:par>
                                <p:cTn id="161" presetID="17" presetClass="entr" presetSubtype="10" fill="hold" grpId="0" nodeType="afterEffect">
                                  <p:stCondLst>
                                    <p:cond delay="0"/>
                                  </p:stCondLst>
                                  <p:childTnLst>
                                    <p:set>
                                      <p:cBhvr>
                                        <p:cTn id="162" dur="1" fill="hold">
                                          <p:stCondLst>
                                            <p:cond delay="0"/>
                                          </p:stCondLst>
                                        </p:cTn>
                                        <p:tgtEl>
                                          <p:spTgt spid="209951"/>
                                        </p:tgtEl>
                                        <p:attrNameLst>
                                          <p:attrName>style.visibility</p:attrName>
                                        </p:attrNameLst>
                                      </p:cBhvr>
                                      <p:to>
                                        <p:strVal val="visible"/>
                                      </p:to>
                                    </p:set>
                                    <p:anim calcmode="lin" valueType="num">
                                      <p:cBhvr>
                                        <p:cTn id="163" dur="500" fill="hold"/>
                                        <p:tgtEl>
                                          <p:spTgt spid="209951"/>
                                        </p:tgtEl>
                                        <p:attrNameLst>
                                          <p:attrName>ppt_w</p:attrName>
                                        </p:attrNameLst>
                                      </p:cBhvr>
                                      <p:tavLst>
                                        <p:tav tm="0">
                                          <p:val>
                                            <p:fltVal val="0"/>
                                          </p:val>
                                        </p:tav>
                                        <p:tav tm="100000">
                                          <p:val>
                                            <p:strVal val="#ppt_w"/>
                                          </p:val>
                                        </p:tav>
                                      </p:tavLst>
                                    </p:anim>
                                    <p:anim calcmode="lin" valueType="num">
                                      <p:cBhvr>
                                        <p:cTn id="164" dur="500" fill="hold"/>
                                        <p:tgtEl>
                                          <p:spTgt spid="209951"/>
                                        </p:tgtEl>
                                        <p:attrNameLst>
                                          <p:attrName>ppt_h</p:attrName>
                                        </p:attrNameLst>
                                      </p:cBhvr>
                                      <p:tavLst>
                                        <p:tav tm="0">
                                          <p:val>
                                            <p:strVal val="#ppt_h"/>
                                          </p:val>
                                        </p:tav>
                                        <p:tav tm="100000">
                                          <p:val>
                                            <p:strVal val="#ppt_h"/>
                                          </p:val>
                                        </p:tav>
                                      </p:tavLst>
                                    </p:anim>
                                  </p:childTnLst>
                                </p:cTn>
                              </p:par>
                            </p:childTnLst>
                          </p:cTn>
                        </p:par>
                      </p:childTnLst>
                    </p:cTn>
                  </p:par>
                  <p:par>
                    <p:cTn id="165" fill="hold">
                      <p:stCondLst>
                        <p:cond delay="indefinite"/>
                      </p:stCondLst>
                      <p:childTnLst>
                        <p:par>
                          <p:cTn id="166" fill="hold">
                            <p:stCondLst>
                              <p:cond delay="0"/>
                            </p:stCondLst>
                            <p:childTnLst>
                              <p:par>
                                <p:cTn id="167" presetID="22" presetClass="entr" presetSubtype="8" fill="hold" grpId="0" nodeType="clickEffect">
                                  <p:stCondLst>
                                    <p:cond delay="0"/>
                                  </p:stCondLst>
                                  <p:childTnLst>
                                    <p:set>
                                      <p:cBhvr>
                                        <p:cTn id="168" dur="1" fill="hold">
                                          <p:stCondLst>
                                            <p:cond delay="0"/>
                                          </p:stCondLst>
                                        </p:cTn>
                                        <p:tgtEl>
                                          <p:spTgt spid="209950"/>
                                        </p:tgtEl>
                                        <p:attrNameLst>
                                          <p:attrName>style.visibility</p:attrName>
                                        </p:attrNameLst>
                                      </p:cBhvr>
                                      <p:to>
                                        <p:strVal val="visible"/>
                                      </p:to>
                                    </p:set>
                                    <p:animEffect transition="in" filter="wipe(left)">
                                      <p:cBhvr>
                                        <p:cTn id="169" dur="500"/>
                                        <p:tgtEl>
                                          <p:spTgt spid="209950"/>
                                        </p:tgtEl>
                                      </p:cBhvr>
                                    </p:animEffect>
                                  </p:childTnLst>
                                </p:cTn>
                              </p:par>
                            </p:childTnLst>
                          </p:cTn>
                        </p:par>
                        <p:par>
                          <p:cTn id="170" fill="hold">
                            <p:stCondLst>
                              <p:cond delay="500"/>
                            </p:stCondLst>
                            <p:childTnLst>
                              <p:par>
                                <p:cTn id="171" presetID="22" presetClass="entr" presetSubtype="8" fill="hold" grpId="0" nodeType="afterEffect">
                                  <p:stCondLst>
                                    <p:cond delay="0"/>
                                  </p:stCondLst>
                                  <p:childTnLst>
                                    <p:set>
                                      <p:cBhvr>
                                        <p:cTn id="172" dur="1" fill="hold">
                                          <p:stCondLst>
                                            <p:cond delay="0"/>
                                          </p:stCondLst>
                                        </p:cTn>
                                        <p:tgtEl>
                                          <p:spTgt spid="209949"/>
                                        </p:tgtEl>
                                        <p:attrNameLst>
                                          <p:attrName>style.visibility</p:attrName>
                                        </p:attrNameLst>
                                      </p:cBhvr>
                                      <p:to>
                                        <p:strVal val="visible"/>
                                      </p:to>
                                    </p:set>
                                    <p:animEffect transition="in" filter="wipe(left)">
                                      <p:cBhvr>
                                        <p:cTn id="173" dur="500"/>
                                        <p:tgtEl>
                                          <p:spTgt spid="209949"/>
                                        </p:tgtEl>
                                      </p:cBhvr>
                                    </p:animEffect>
                                  </p:childTnLst>
                                </p:cTn>
                              </p:par>
                            </p:childTnLst>
                          </p:cTn>
                        </p:par>
                        <p:par>
                          <p:cTn id="174" fill="hold">
                            <p:stCondLst>
                              <p:cond delay="1000"/>
                            </p:stCondLst>
                            <p:childTnLst>
                              <p:par>
                                <p:cTn id="175" presetID="22" presetClass="entr" presetSubtype="2" fill="hold" grpId="0" nodeType="afterEffect">
                                  <p:stCondLst>
                                    <p:cond delay="0"/>
                                  </p:stCondLst>
                                  <p:childTnLst>
                                    <p:set>
                                      <p:cBhvr>
                                        <p:cTn id="176" dur="1" fill="hold">
                                          <p:stCondLst>
                                            <p:cond delay="0"/>
                                          </p:stCondLst>
                                        </p:cTn>
                                        <p:tgtEl>
                                          <p:spTgt spid="209955"/>
                                        </p:tgtEl>
                                        <p:attrNameLst>
                                          <p:attrName>style.visibility</p:attrName>
                                        </p:attrNameLst>
                                      </p:cBhvr>
                                      <p:to>
                                        <p:strVal val="visible"/>
                                      </p:to>
                                    </p:set>
                                    <p:animEffect transition="in" filter="wipe(right)">
                                      <p:cBhvr>
                                        <p:cTn id="177" dur="500"/>
                                        <p:tgtEl>
                                          <p:spTgt spid="209955"/>
                                        </p:tgtEl>
                                      </p:cBhvr>
                                    </p:animEffect>
                                  </p:childTnLst>
                                </p:cTn>
                              </p:par>
                            </p:childTnLst>
                          </p:cTn>
                        </p:par>
                        <p:par>
                          <p:cTn id="178" fill="hold">
                            <p:stCondLst>
                              <p:cond delay="1500"/>
                            </p:stCondLst>
                            <p:childTnLst>
                              <p:par>
                                <p:cTn id="179" presetID="22" presetClass="entr" presetSubtype="4" fill="hold" grpId="0" nodeType="afterEffect">
                                  <p:stCondLst>
                                    <p:cond delay="0"/>
                                  </p:stCondLst>
                                  <p:childTnLst>
                                    <p:set>
                                      <p:cBhvr>
                                        <p:cTn id="180" dur="1" fill="hold">
                                          <p:stCondLst>
                                            <p:cond delay="0"/>
                                          </p:stCondLst>
                                        </p:cTn>
                                        <p:tgtEl>
                                          <p:spTgt spid="209954"/>
                                        </p:tgtEl>
                                        <p:attrNameLst>
                                          <p:attrName>style.visibility</p:attrName>
                                        </p:attrNameLst>
                                      </p:cBhvr>
                                      <p:to>
                                        <p:strVal val="visible"/>
                                      </p:to>
                                    </p:set>
                                    <p:animEffect transition="in" filter="wipe(down)">
                                      <p:cBhvr>
                                        <p:cTn id="181" dur="500"/>
                                        <p:tgtEl>
                                          <p:spTgt spid="209954"/>
                                        </p:tgtEl>
                                      </p:cBhvr>
                                    </p:animEffect>
                                  </p:childTnLst>
                                </p:cTn>
                              </p:par>
                            </p:childTnLst>
                          </p:cTn>
                        </p:par>
                        <p:par>
                          <p:cTn id="182" fill="hold">
                            <p:stCondLst>
                              <p:cond delay="2000"/>
                            </p:stCondLst>
                            <p:childTnLst>
                              <p:par>
                                <p:cTn id="183" presetID="23" presetClass="entr" presetSubtype="528" fill="hold" grpId="0" nodeType="afterEffect">
                                  <p:stCondLst>
                                    <p:cond delay="0"/>
                                  </p:stCondLst>
                                  <p:childTnLst>
                                    <p:set>
                                      <p:cBhvr>
                                        <p:cTn id="184" dur="1" fill="hold">
                                          <p:stCondLst>
                                            <p:cond delay="0"/>
                                          </p:stCondLst>
                                        </p:cTn>
                                        <p:tgtEl>
                                          <p:spTgt spid="6193"/>
                                        </p:tgtEl>
                                        <p:attrNameLst>
                                          <p:attrName>style.visibility</p:attrName>
                                        </p:attrNameLst>
                                      </p:cBhvr>
                                      <p:to>
                                        <p:strVal val="visible"/>
                                      </p:to>
                                    </p:set>
                                    <p:anim calcmode="lin" valueType="num">
                                      <p:cBhvr>
                                        <p:cTn id="185" dur="500" fill="hold"/>
                                        <p:tgtEl>
                                          <p:spTgt spid="6193"/>
                                        </p:tgtEl>
                                        <p:attrNameLst>
                                          <p:attrName>ppt_w</p:attrName>
                                        </p:attrNameLst>
                                      </p:cBhvr>
                                      <p:tavLst>
                                        <p:tav tm="0">
                                          <p:val>
                                            <p:fltVal val="0"/>
                                          </p:val>
                                        </p:tav>
                                        <p:tav tm="100000">
                                          <p:val>
                                            <p:strVal val="#ppt_w"/>
                                          </p:val>
                                        </p:tav>
                                      </p:tavLst>
                                    </p:anim>
                                    <p:anim calcmode="lin" valueType="num">
                                      <p:cBhvr>
                                        <p:cTn id="186" dur="500" fill="hold"/>
                                        <p:tgtEl>
                                          <p:spTgt spid="6193"/>
                                        </p:tgtEl>
                                        <p:attrNameLst>
                                          <p:attrName>ppt_h</p:attrName>
                                        </p:attrNameLst>
                                      </p:cBhvr>
                                      <p:tavLst>
                                        <p:tav tm="0">
                                          <p:val>
                                            <p:fltVal val="0"/>
                                          </p:val>
                                        </p:tav>
                                        <p:tav tm="100000">
                                          <p:val>
                                            <p:strVal val="#ppt_h"/>
                                          </p:val>
                                        </p:tav>
                                      </p:tavLst>
                                    </p:anim>
                                    <p:anim calcmode="lin" valueType="num">
                                      <p:cBhvr>
                                        <p:cTn id="187" dur="500" fill="hold"/>
                                        <p:tgtEl>
                                          <p:spTgt spid="6193"/>
                                        </p:tgtEl>
                                        <p:attrNameLst>
                                          <p:attrName>ppt_x</p:attrName>
                                        </p:attrNameLst>
                                      </p:cBhvr>
                                      <p:tavLst>
                                        <p:tav tm="0">
                                          <p:val>
                                            <p:fltVal val="0.5"/>
                                          </p:val>
                                        </p:tav>
                                        <p:tav tm="100000">
                                          <p:val>
                                            <p:strVal val="#ppt_x"/>
                                          </p:val>
                                        </p:tav>
                                      </p:tavLst>
                                    </p:anim>
                                    <p:anim calcmode="lin" valueType="num">
                                      <p:cBhvr>
                                        <p:cTn id="188" dur="500" fill="hold"/>
                                        <p:tgtEl>
                                          <p:spTgt spid="619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autoUpdateAnimBg="0"/>
      <p:bldP spid="6149" grpId="0" animBg="1" autoUpdateAnimBg="0"/>
      <p:bldP spid="6150" grpId="0" animBg="1" autoUpdateAnimBg="0"/>
      <p:bldP spid="6151" grpId="0" animBg="1" autoUpdateAnimBg="0"/>
      <p:bldP spid="209922" grpId="0" animBg="1"/>
      <p:bldP spid="209923" grpId="0" animBg="1" autoUpdateAnimBg="0"/>
      <p:bldP spid="209924" grpId="0" animBg="1"/>
      <p:bldP spid="209925" grpId="0" animBg="1"/>
      <p:bldP spid="209926" grpId="0" animBg="1"/>
      <p:bldP spid="209927" grpId="0" animBg="1"/>
      <p:bldP spid="209928" grpId="0" animBg="1" autoUpdateAnimBg="0"/>
      <p:bldP spid="209929" grpId="0" animBg="1" autoUpdateAnimBg="0"/>
      <p:bldP spid="209934" grpId="0" animBg="1" autoUpdateAnimBg="0"/>
      <p:bldP spid="209935" grpId="0" animBg="1" autoUpdateAnimBg="0"/>
      <p:bldP spid="209936" grpId="0" animBg="1"/>
      <p:bldP spid="209937" grpId="0" animBg="1"/>
      <p:bldP spid="209938" grpId="0" animBg="1"/>
      <p:bldP spid="209941" grpId="0" animBg="1"/>
      <p:bldP spid="209942" grpId="0" animBg="1" autoUpdateAnimBg="0"/>
      <p:bldP spid="209943" grpId="0" animBg="1" autoUpdateAnimBg="0"/>
      <p:bldP spid="209944" grpId="0" animBg="1"/>
      <p:bldP spid="209945" grpId="0" animBg="1"/>
      <p:bldP spid="209946" grpId="0" animBg="1" autoUpdateAnimBg="0"/>
      <p:bldP spid="209947" grpId="0" animBg="1" autoUpdateAnimBg="0"/>
      <p:bldP spid="209948" grpId="0" animBg="1" autoUpdateAnimBg="0"/>
      <p:bldP spid="209949" grpId="0" animBg="1" autoUpdateAnimBg="0"/>
      <p:bldP spid="209950" grpId="0" animBg="1" autoUpdateAnimBg="0"/>
      <p:bldP spid="209951" grpId="0" animBg="1"/>
      <p:bldP spid="209952" grpId="0" animBg="1" autoUpdateAnimBg="0"/>
      <p:bldP spid="209954" grpId="0" animBg="1"/>
      <p:bldP spid="209955" grpId="0" animBg="1"/>
      <p:bldP spid="209956" grpId="0" animBg="1" autoUpdateAnimBg="0"/>
      <p:bldP spid="209957" grpId="0" animBg="1"/>
      <p:bldP spid="209958" grpId="0" animBg="1"/>
      <p:bldP spid="209959" grpId="0" animBg="1"/>
      <p:bldP spid="209960" grpId="0" autoUpdateAnimBg="0"/>
      <p:bldP spid="209961" grpId="0" animBg="1"/>
      <p:bldP spid="6189" grpId="0" animBg="1" autoUpdateAnimBg="0"/>
      <p:bldP spid="209972" grpId="0" animBg="1" autoUpdateAnimBg="0"/>
      <p:bldP spid="6193"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0"/>
          <p:cNvSpPr>
            <a:spLocks noChangeArrowheads="1"/>
          </p:cNvSpPr>
          <p:nvPr/>
        </p:nvSpPr>
        <p:spPr bwMode="auto">
          <a:xfrm>
            <a:off x="457200" y="5486400"/>
            <a:ext cx="6629400" cy="1219200"/>
          </a:xfrm>
          <a:prstGeom prst="rect">
            <a:avLst/>
          </a:prstGeom>
          <a:solidFill>
            <a:srgbClr val="CCFFCC"/>
          </a:solidFill>
          <a:ln w="12700">
            <a:solidFill>
              <a:schemeClr val="tx1"/>
            </a:solidFill>
            <a:miter lim="800000"/>
            <a:headEnd/>
            <a:tailEnd/>
          </a:ln>
        </p:spPr>
        <p:txBody>
          <a:bodyPr anchor="ctr">
            <a:spAutoFit/>
          </a:bodyPr>
          <a:lstStyle/>
          <a:p>
            <a:pPr eaLnBrk="1" hangingPunct="1"/>
            <a:endParaRPr lang="de-DE"/>
          </a:p>
        </p:txBody>
      </p:sp>
      <p:sp>
        <p:nvSpPr>
          <p:cNvPr id="32771" name="Rectangle 29"/>
          <p:cNvSpPr>
            <a:spLocks noChangeArrowheads="1"/>
          </p:cNvSpPr>
          <p:nvPr/>
        </p:nvSpPr>
        <p:spPr bwMode="auto">
          <a:xfrm>
            <a:off x="457200" y="3429000"/>
            <a:ext cx="6629400" cy="2057400"/>
          </a:xfrm>
          <a:prstGeom prst="rect">
            <a:avLst/>
          </a:prstGeom>
          <a:solidFill>
            <a:srgbClr val="CCFFFF"/>
          </a:solidFill>
          <a:ln w="12700">
            <a:solidFill>
              <a:schemeClr val="tx1"/>
            </a:solidFill>
            <a:miter lim="800000"/>
            <a:headEnd/>
            <a:tailEnd/>
          </a:ln>
        </p:spPr>
        <p:txBody>
          <a:bodyPr anchor="ctr">
            <a:spAutoFit/>
          </a:bodyPr>
          <a:lstStyle/>
          <a:p>
            <a:pPr eaLnBrk="1" hangingPunct="1"/>
            <a:endParaRPr lang="de-DE"/>
          </a:p>
        </p:txBody>
      </p:sp>
      <p:sp>
        <p:nvSpPr>
          <p:cNvPr id="32772" name="Rectangle 28"/>
          <p:cNvSpPr>
            <a:spLocks noChangeArrowheads="1"/>
          </p:cNvSpPr>
          <p:nvPr/>
        </p:nvSpPr>
        <p:spPr bwMode="auto">
          <a:xfrm>
            <a:off x="457200" y="609600"/>
            <a:ext cx="6629400" cy="2819400"/>
          </a:xfrm>
          <a:prstGeom prst="rect">
            <a:avLst/>
          </a:prstGeom>
          <a:solidFill>
            <a:srgbClr val="FFF3E7"/>
          </a:solidFill>
          <a:ln w="12700">
            <a:solidFill>
              <a:schemeClr val="tx1"/>
            </a:solidFill>
            <a:miter lim="800000"/>
            <a:headEnd/>
            <a:tailEnd/>
          </a:ln>
        </p:spPr>
        <p:txBody>
          <a:bodyPr anchor="ctr">
            <a:spAutoFit/>
          </a:bodyPr>
          <a:lstStyle/>
          <a:p>
            <a:pPr eaLnBrk="1" hangingPunct="1"/>
            <a:endParaRPr lang="de-DE"/>
          </a:p>
        </p:txBody>
      </p:sp>
      <p:sp>
        <p:nvSpPr>
          <p:cNvPr id="32773" name="Text Box 3"/>
          <p:cNvSpPr txBox="1">
            <a:spLocks noChangeArrowheads="1"/>
          </p:cNvSpPr>
          <p:nvPr/>
        </p:nvSpPr>
        <p:spPr bwMode="auto">
          <a:xfrm>
            <a:off x="304800" y="152400"/>
            <a:ext cx="7772400" cy="457200"/>
          </a:xfrm>
          <a:prstGeom prst="rect">
            <a:avLst/>
          </a:prstGeom>
          <a:noFill/>
          <a:ln w="9525">
            <a:noFill/>
            <a:miter lim="800000"/>
            <a:headEnd/>
            <a:tailEnd/>
          </a:ln>
        </p:spPr>
        <p:txBody>
          <a:bodyPr>
            <a:spAutoFit/>
          </a:bodyPr>
          <a:lstStyle/>
          <a:p>
            <a:pPr eaLnBrk="1" hangingPunct="1"/>
            <a:r>
              <a:rPr lang="de-DE" sz="2400"/>
              <a:t>INVENTAR der Fa. X zum 31.12.201x (Beispiel)</a:t>
            </a:r>
            <a:endParaRPr lang="de-DE" sz="1800"/>
          </a:p>
        </p:txBody>
      </p:sp>
      <p:sp>
        <p:nvSpPr>
          <p:cNvPr id="32774" name="Text Box 4"/>
          <p:cNvSpPr txBox="1">
            <a:spLocks noChangeArrowheads="1"/>
          </p:cNvSpPr>
          <p:nvPr/>
        </p:nvSpPr>
        <p:spPr bwMode="auto">
          <a:xfrm>
            <a:off x="609600" y="685800"/>
            <a:ext cx="2590800" cy="336550"/>
          </a:xfrm>
          <a:prstGeom prst="rect">
            <a:avLst/>
          </a:prstGeom>
          <a:noFill/>
          <a:ln w="9525">
            <a:noFill/>
            <a:miter lim="800000"/>
            <a:headEnd/>
            <a:tailEnd/>
          </a:ln>
        </p:spPr>
        <p:txBody>
          <a:bodyPr>
            <a:spAutoFit/>
          </a:bodyPr>
          <a:lstStyle/>
          <a:p>
            <a:pPr eaLnBrk="1" hangingPunct="1"/>
            <a:r>
              <a:rPr lang="de-DE" sz="1600"/>
              <a:t>I. VERMÖGEN</a:t>
            </a:r>
            <a:endParaRPr lang="de-DE"/>
          </a:p>
        </p:txBody>
      </p:sp>
      <p:sp>
        <p:nvSpPr>
          <p:cNvPr id="32775" name="Text Box 5"/>
          <p:cNvSpPr txBox="1">
            <a:spLocks noChangeArrowheads="1"/>
          </p:cNvSpPr>
          <p:nvPr/>
        </p:nvSpPr>
        <p:spPr bwMode="auto">
          <a:xfrm>
            <a:off x="762000" y="990600"/>
            <a:ext cx="2286000" cy="304800"/>
          </a:xfrm>
          <a:prstGeom prst="rect">
            <a:avLst/>
          </a:prstGeom>
          <a:noFill/>
          <a:ln w="9525">
            <a:noFill/>
            <a:miter lim="800000"/>
            <a:headEnd/>
            <a:tailEnd/>
          </a:ln>
        </p:spPr>
        <p:txBody>
          <a:bodyPr>
            <a:spAutoFit/>
          </a:bodyPr>
          <a:lstStyle/>
          <a:p>
            <a:pPr eaLnBrk="1" hangingPunct="1"/>
            <a:r>
              <a:rPr lang="de-DE"/>
              <a:t>1. Anlagevermögen</a:t>
            </a:r>
          </a:p>
        </p:txBody>
      </p:sp>
      <p:sp>
        <p:nvSpPr>
          <p:cNvPr id="32776" name="Text Box 6"/>
          <p:cNvSpPr txBox="1">
            <a:spLocks noChangeArrowheads="1"/>
          </p:cNvSpPr>
          <p:nvPr/>
        </p:nvSpPr>
        <p:spPr bwMode="auto">
          <a:xfrm>
            <a:off x="990600" y="1219200"/>
            <a:ext cx="6096000" cy="274638"/>
          </a:xfrm>
          <a:prstGeom prst="rect">
            <a:avLst/>
          </a:prstGeom>
          <a:noFill/>
          <a:ln w="9525">
            <a:noFill/>
            <a:miter lim="800000"/>
            <a:headEnd/>
            <a:tailEnd/>
          </a:ln>
        </p:spPr>
        <p:txBody>
          <a:bodyPr>
            <a:spAutoFit/>
          </a:bodyPr>
          <a:lstStyle/>
          <a:p>
            <a:pPr eaLnBrk="1" hangingPunct="1"/>
            <a:r>
              <a:rPr lang="de-DE" sz="1200"/>
              <a:t>1.1 Immaterielle Vermögensgegenstände		    15.000</a:t>
            </a:r>
            <a:endParaRPr lang="de-DE"/>
          </a:p>
        </p:txBody>
      </p:sp>
      <p:sp>
        <p:nvSpPr>
          <p:cNvPr id="32777" name="Text Box 7"/>
          <p:cNvSpPr txBox="1">
            <a:spLocks noChangeArrowheads="1"/>
          </p:cNvSpPr>
          <p:nvPr/>
        </p:nvSpPr>
        <p:spPr bwMode="auto">
          <a:xfrm>
            <a:off x="990600" y="1447800"/>
            <a:ext cx="6096000" cy="274638"/>
          </a:xfrm>
          <a:prstGeom prst="rect">
            <a:avLst/>
          </a:prstGeom>
          <a:noFill/>
          <a:ln w="9525">
            <a:noFill/>
            <a:miter lim="800000"/>
            <a:headEnd/>
            <a:tailEnd/>
          </a:ln>
        </p:spPr>
        <p:txBody>
          <a:bodyPr>
            <a:spAutoFit/>
          </a:bodyPr>
          <a:lstStyle/>
          <a:p>
            <a:pPr eaLnBrk="1" hangingPunct="1"/>
            <a:r>
              <a:rPr lang="de-DE" sz="1200"/>
              <a:t>1.2 Grundstücke und Bauten		                     1.050.000</a:t>
            </a:r>
            <a:endParaRPr lang="de-DE"/>
          </a:p>
        </p:txBody>
      </p:sp>
      <p:sp>
        <p:nvSpPr>
          <p:cNvPr id="32778" name="Text Box 8"/>
          <p:cNvSpPr txBox="1">
            <a:spLocks noChangeArrowheads="1"/>
          </p:cNvSpPr>
          <p:nvPr/>
        </p:nvSpPr>
        <p:spPr bwMode="auto">
          <a:xfrm>
            <a:off x="990600" y="1676400"/>
            <a:ext cx="6324600" cy="457200"/>
          </a:xfrm>
          <a:prstGeom prst="rect">
            <a:avLst/>
          </a:prstGeom>
          <a:noFill/>
          <a:ln w="9525">
            <a:noFill/>
            <a:miter lim="800000"/>
            <a:headEnd/>
            <a:tailEnd/>
          </a:ln>
        </p:spPr>
        <p:txBody>
          <a:bodyPr>
            <a:spAutoFit/>
          </a:bodyPr>
          <a:lstStyle/>
          <a:p>
            <a:pPr eaLnBrk="1" hangingPunct="1"/>
            <a:r>
              <a:rPr lang="de-DE" sz="1200"/>
              <a:t>1.3 Maschinen und technische Anlagen		   180.000			</a:t>
            </a:r>
            <a:endParaRPr lang="de-DE"/>
          </a:p>
        </p:txBody>
      </p:sp>
      <p:sp>
        <p:nvSpPr>
          <p:cNvPr id="32779" name="Text Box 9"/>
          <p:cNvSpPr txBox="1">
            <a:spLocks noChangeArrowheads="1"/>
          </p:cNvSpPr>
          <p:nvPr/>
        </p:nvSpPr>
        <p:spPr bwMode="auto">
          <a:xfrm>
            <a:off x="990600" y="1905000"/>
            <a:ext cx="6172200" cy="274638"/>
          </a:xfrm>
          <a:prstGeom prst="rect">
            <a:avLst/>
          </a:prstGeom>
          <a:noFill/>
          <a:ln w="9525">
            <a:noFill/>
            <a:miter lim="800000"/>
            <a:headEnd/>
            <a:tailEnd/>
          </a:ln>
        </p:spPr>
        <p:txBody>
          <a:bodyPr>
            <a:spAutoFit/>
          </a:bodyPr>
          <a:lstStyle/>
          <a:p>
            <a:pPr eaLnBrk="1" hangingPunct="1"/>
            <a:r>
              <a:rPr lang="de-DE" sz="1200"/>
              <a:t>1.4 Büro- und Geschäftsausstattung			     90.000</a:t>
            </a:r>
            <a:endParaRPr lang="de-DE"/>
          </a:p>
        </p:txBody>
      </p:sp>
      <p:sp>
        <p:nvSpPr>
          <p:cNvPr id="32780" name="Text Box 10"/>
          <p:cNvSpPr txBox="1">
            <a:spLocks noChangeArrowheads="1"/>
          </p:cNvSpPr>
          <p:nvPr/>
        </p:nvSpPr>
        <p:spPr bwMode="auto">
          <a:xfrm>
            <a:off x="762000" y="2209800"/>
            <a:ext cx="2286000" cy="304800"/>
          </a:xfrm>
          <a:prstGeom prst="rect">
            <a:avLst/>
          </a:prstGeom>
          <a:noFill/>
          <a:ln w="9525">
            <a:noFill/>
            <a:miter lim="800000"/>
            <a:headEnd/>
            <a:tailEnd/>
          </a:ln>
        </p:spPr>
        <p:txBody>
          <a:bodyPr>
            <a:spAutoFit/>
          </a:bodyPr>
          <a:lstStyle/>
          <a:p>
            <a:pPr eaLnBrk="1" hangingPunct="1"/>
            <a:r>
              <a:rPr lang="de-DE"/>
              <a:t>2. Umlaufvermögen</a:t>
            </a:r>
          </a:p>
        </p:txBody>
      </p:sp>
      <p:sp>
        <p:nvSpPr>
          <p:cNvPr id="32781" name="Text Box 11"/>
          <p:cNvSpPr txBox="1">
            <a:spLocks noChangeArrowheads="1"/>
          </p:cNvSpPr>
          <p:nvPr/>
        </p:nvSpPr>
        <p:spPr bwMode="auto">
          <a:xfrm>
            <a:off x="990600" y="2438400"/>
            <a:ext cx="6172200" cy="274638"/>
          </a:xfrm>
          <a:prstGeom prst="rect">
            <a:avLst/>
          </a:prstGeom>
          <a:noFill/>
          <a:ln w="9525">
            <a:noFill/>
            <a:miter lim="800000"/>
            <a:headEnd/>
            <a:tailEnd/>
          </a:ln>
        </p:spPr>
        <p:txBody>
          <a:bodyPr>
            <a:spAutoFit/>
          </a:bodyPr>
          <a:lstStyle/>
          <a:p>
            <a:pPr eaLnBrk="1" hangingPunct="1"/>
            <a:r>
              <a:rPr lang="de-DE" sz="1200"/>
              <a:t>2.1 Vorräte					     20.500</a:t>
            </a:r>
            <a:endParaRPr lang="de-DE"/>
          </a:p>
        </p:txBody>
      </p:sp>
      <p:sp>
        <p:nvSpPr>
          <p:cNvPr id="32782" name="Text Box 12"/>
          <p:cNvSpPr txBox="1">
            <a:spLocks noChangeArrowheads="1"/>
          </p:cNvSpPr>
          <p:nvPr/>
        </p:nvSpPr>
        <p:spPr bwMode="auto">
          <a:xfrm>
            <a:off x="990600" y="2667000"/>
            <a:ext cx="6172200" cy="274638"/>
          </a:xfrm>
          <a:prstGeom prst="rect">
            <a:avLst/>
          </a:prstGeom>
          <a:noFill/>
          <a:ln w="9525">
            <a:noFill/>
            <a:miter lim="800000"/>
            <a:headEnd/>
            <a:tailEnd/>
          </a:ln>
        </p:spPr>
        <p:txBody>
          <a:bodyPr>
            <a:spAutoFit/>
          </a:bodyPr>
          <a:lstStyle/>
          <a:p>
            <a:pPr eaLnBrk="1" hangingPunct="1"/>
            <a:r>
              <a:rPr lang="de-DE" sz="1200"/>
              <a:t>2.2 Forderungen				     14.500</a:t>
            </a:r>
            <a:endParaRPr lang="de-DE"/>
          </a:p>
        </p:txBody>
      </p:sp>
      <p:sp>
        <p:nvSpPr>
          <p:cNvPr id="32783" name="Text Box 13"/>
          <p:cNvSpPr txBox="1">
            <a:spLocks noChangeArrowheads="1"/>
          </p:cNvSpPr>
          <p:nvPr/>
        </p:nvSpPr>
        <p:spPr bwMode="auto">
          <a:xfrm>
            <a:off x="990600" y="2895600"/>
            <a:ext cx="6172200" cy="274638"/>
          </a:xfrm>
          <a:prstGeom prst="rect">
            <a:avLst/>
          </a:prstGeom>
          <a:noFill/>
          <a:ln w="9525">
            <a:noFill/>
            <a:miter lim="800000"/>
            <a:headEnd/>
            <a:tailEnd/>
          </a:ln>
        </p:spPr>
        <p:txBody>
          <a:bodyPr>
            <a:spAutoFit/>
          </a:bodyPr>
          <a:lstStyle/>
          <a:p>
            <a:pPr eaLnBrk="1" hangingPunct="1"/>
            <a:r>
              <a:rPr lang="de-DE" sz="1200"/>
              <a:t>2.3 Kassenbestand, Bankguthaben			     40.000</a:t>
            </a:r>
            <a:endParaRPr lang="de-DE"/>
          </a:p>
        </p:txBody>
      </p:sp>
      <p:sp>
        <p:nvSpPr>
          <p:cNvPr id="32784" name="Text Box 14"/>
          <p:cNvSpPr txBox="1">
            <a:spLocks noChangeArrowheads="1"/>
          </p:cNvSpPr>
          <p:nvPr/>
        </p:nvSpPr>
        <p:spPr bwMode="auto">
          <a:xfrm>
            <a:off x="762000" y="3124200"/>
            <a:ext cx="6400800" cy="304800"/>
          </a:xfrm>
          <a:prstGeom prst="rect">
            <a:avLst/>
          </a:prstGeom>
          <a:noFill/>
          <a:ln w="9525">
            <a:noFill/>
            <a:miter lim="800000"/>
            <a:headEnd/>
            <a:tailEnd/>
          </a:ln>
        </p:spPr>
        <p:txBody>
          <a:bodyPr>
            <a:spAutoFit/>
          </a:bodyPr>
          <a:lstStyle/>
          <a:p>
            <a:pPr eaLnBrk="1" hangingPunct="1"/>
            <a:r>
              <a:rPr lang="de-DE"/>
              <a:t>Summe des Vermögens			   1.410.000</a:t>
            </a:r>
          </a:p>
        </p:txBody>
      </p:sp>
      <p:sp>
        <p:nvSpPr>
          <p:cNvPr id="32785" name="Text Box 15"/>
          <p:cNvSpPr txBox="1">
            <a:spLocks noChangeArrowheads="1"/>
          </p:cNvSpPr>
          <p:nvPr/>
        </p:nvSpPr>
        <p:spPr bwMode="auto">
          <a:xfrm>
            <a:off x="685800" y="3429000"/>
            <a:ext cx="2590800" cy="336550"/>
          </a:xfrm>
          <a:prstGeom prst="rect">
            <a:avLst/>
          </a:prstGeom>
          <a:noFill/>
          <a:ln w="9525">
            <a:noFill/>
            <a:miter lim="800000"/>
            <a:headEnd/>
            <a:tailEnd/>
          </a:ln>
        </p:spPr>
        <p:txBody>
          <a:bodyPr>
            <a:spAutoFit/>
          </a:bodyPr>
          <a:lstStyle/>
          <a:p>
            <a:pPr eaLnBrk="1" hangingPunct="1"/>
            <a:r>
              <a:rPr lang="de-DE" sz="1600"/>
              <a:t>II. SCHULDEN</a:t>
            </a:r>
            <a:endParaRPr lang="de-DE"/>
          </a:p>
        </p:txBody>
      </p:sp>
      <p:sp>
        <p:nvSpPr>
          <p:cNvPr id="32786" name="Text Box 16"/>
          <p:cNvSpPr txBox="1">
            <a:spLocks noChangeArrowheads="1"/>
          </p:cNvSpPr>
          <p:nvPr/>
        </p:nvSpPr>
        <p:spPr bwMode="auto">
          <a:xfrm>
            <a:off x="838200" y="3733800"/>
            <a:ext cx="2286000" cy="304800"/>
          </a:xfrm>
          <a:prstGeom prst="rect">
            <a:avLst/>
          </a:prstGeom>
          <a:noFill/>
          <a:ln w="9525">
            <a:noFill/>
            <a:miter lim="800000"/>
            <a:headEnd/>
            <a:tailEnd/>
          </a:ln>
        </p:spPr>
        <p:txBody>
          <a:bodyPr>
            <a:spAutoFit/>
          </a:bodyPr>
          <a:lstStyle/>
          <a:p>
            <a:pPr eaLnBrk="1" hangingPunct="1"/>
            <a:r>
              <a:rPr lang="de-DE"/>
              <a:t>1. Langfristige Schulden</a:t>
            </a:r>
          </a:p>
        </p:txBody>
      </p:sp>
      <p:sp>
        <p:nvSpPr>
          <p:cNvPr id="32787" name="Text Box 17"/>
          <p:cNvSpPr txBox="1">
            <a:spLocks noChangeArrowheads="1"/>
          </p:cNvSpPr>
          <p:nvPr/>
        </p:nvSpPr>
        <p:spPr bwMode="auto">
          <a:xfrm>
            <a:off x="1066800" y="4038600"/>
            <a:ext cx="6096000" cy="274638"/>
          </a:xfrm>
          <a:prstGeom prst="rect">
            <a:avLst/>
          </a:prstGeom>
          <a:noFill/>
          <a:ln w="9525">
            <a:noFill/>
            <a:miter lim="800000"/>
            <a:headEnd/>
            <a:tailEnd/>
          </a:ln>
        </p:spPr>
        <p:txBody>
          <a:bodyPr>
            <a:spAutoFit/>
          </a:bodyPr>
          <a:lstStyle/>
          <a:p>
            <a:pPr eaLnBrk="1" hangingPunct="1"/>
            <a:r>
              <a:rPr lang="de-DE" sz="1200"/>
              <a:t>1.1 Verbindlichkeiten gegenüber Kreditinstituten	                       863.000</a:t>
            </a:r>
            <a:endParaRPr lang="de-DE"/>
          </a:p>
        </p:txBody>
      </p:sp>
      <p:sp>
        <p:nvSpPr>
          <p:cNvPr id="32788" name="Text Box 18"/>
          <p:cNvSpPr txBox="1">
            <a:spLocks noChangeArrowheads="1"/>
          </p:cNvSpPr>
          <p:nvPr/>
        </p:nvSpPr>
        <p:spPr bwMode="auto">
          <a:xfrm>
            <a:off x="838200" y="4343400"/>
            <a:ext cx="2286000" cy="304800"/>
          </a:xfrm>
          <a:prstGeom prst="rect">
            <a:avLst/>
          </a:prstGeom>
          <a:noFill/>
          <a:ln w="9525">
            <a:noFill/>
            <a:miter lim="800000"/>
            <a:headEnd/>
            <a:tailEnd/>
          </a:ln>
        </p:spPr>
        <p:txBody>
          <a:bodyPr>
            <a:spAutoFit/>
          </a:bodyPr>
          <a:lstStyle/>
          <a:p>
            <a:pPr eaLnBrk="1" hangingPunct="1"/>
            <a:r>
              <a:rPr lang="de-DE"/>
              <a:t>2. Kurzfristige Schulden</a:t>
            </a:r>
          </a:p>
        </p:txBody>
      </p:sp>
      <p:sp>
        <p:nvSpPr>
          <p:cNvPr id="32789" name="Text Box 19"/>
          <p:cNvSpPr txBox="1">
            <a:spLocks noChangeArrowheads="1"/>
          </p:cNvSpPr>
          <p:nvPr/>
        </p:nvSpPr>
        <p:spPr bwMode="auto">
          <a:xfrm>
            <a:off x="1066800" y="4648200"/>
            <a:ext cx="6096000" cy="274638"/>
          </a:xfrm>
          <a:prstGeom prst="rect">
            <a:avLst/>
          </a:prstGeom>
          <a:noFill/>
          <a:ln w="9525">
            <a:noFill/>
            <a:miter lim="800000"/>
            <a:headEnd/>
            <a:tailEnd/>
          </a:ln>
        </p:spPr>
        <p:txBody>
          <a:bodyPr>
            <a:spAutoFit/>
          </a:bodyPr>
          <a:lstStyle/>
          <a:p>
            <a:pPr eaLnBrk="1" hangingPunct="1"/>
            <a:r>
              <a:rPr lang="de-DE" sz="1200"/>
              <a:t>2.1 Verbindlichkeiten aus Lieferungen und Leistungen	    35.000</a:t>
            </a:r>
            <a:endParaRPr lang="de-DE"/>
          </a:p>
        </p:txBody>
      </p:sp>
      <p:sp>
        <p:nvSpPr>
          <p:cNvPr id="32790" name="Text Box 20"/>
          <p:cNvSpPr txBox="1">
            <a:spLocks noChangeArrowheads="1"/>
          </p:cNvSpPr>
          <p:nvPr/>
        </p:nvSpPr>
        <p:spPr bwMode="auto">
          <a:xfrm>
            <a:off x="1066800" y="4953000"/>
            <a:ext cx="6172200" cy="274638"/>
          </a:xfrm>
          <a:prstGeom prst="rect">
            <a:avLst/>
          </a:prstGeom>
          <a:noFill/>
          <a:ln w="9525">
            <a:noFill/>
            <a:miter lim="800000"/>
            <a:headEnd/>
            <a:tailEnd/>
          </a:ln>
        </p:spPr>
        <p:txBody>
          <a:bodyPr>
            <a:spAutoFit/>
          </a:bodyPr>
          <a:lstStyle/>
          <a:p>
            <a:pPr eaLnBrk="1" hangingPunct="1"/>
            <a:r>
              <a:rPr lang="de-DE" sz="1200"/>
              <a:t>2.2 Sonstige Verbindlichkeiten			    12.000</a:t>
            </a:r>
            <a:endParaRPr lang="de-DE"/>
          </a:p>
        </p:txBody>
      </p:sp>
      <p:sp>
        <p:nvSpPr>
          <p:cNvPr id="32791" name="Text Box 21"/>
          <p:cNvSpPr txBox="1">
            <a:spLocks noChangeArrowheads="1"/>
          </p:cNvSpPr>
          <p:nvPr/>
        </p:nvSpPr>
        <p:spPr bwMode="auto">
          <a:xfrm>
            <a:off x="838200" y="5181600"/>
            <a:ext cx="6324600" cy="304800"/>
          </a:xfrm>
          <a:prstGeom prst="rect">
            <a:avLst/>
          </a:prstGeom>
          <a:noFill/>
          <a:ln w="9525">
            <a:noFill/>
            <a:miter lim="800000"/>
            <a:headEnd/>
            <a:tailEnd/>
          </a:ln>
        </p:spPr>
        <p:txBody>
          <a:bodyPr>
            <a:spAutoFit/>
          </a:bodyPr>
          <a:lstStyle/>
          <a:p>
            <a:pPr eaLnBrk="1" hangingPunct="1"/>
            <a:r>
              <a:rPr lang="de-DE"/>
              <a:t>Summe der Schulden				     910.000</a:t>
            </a:r>
          </a:p>
        </p:txBody>
      </p:sp>
      <p:sp>
        <p:nvSpPr>
          <p:cNvPr id="32792" name="Text Box 22"/>
          <p:cNvSpPr txBox="1">
            <a:spLocks noChangeArrowheads="1"/>
          </p:cNvSpPr>
          <p:nvPr/>
        </p:nvSpPr>
        <p:spPr bwMode="auto">
          <a:xfrm>
            <a:off x="762000" y="5486400"/>
            <a:ext cx="2590800" cy="336550"/>
          </a:xfrm>
          <a:prstGeom prst="rect">
            <a:avLst/>
          </a:prstGeom>
          <a:noFill/>
          <a:ln w="9525">
            <a:noFill/>
            <a:miter lim="800000"/>
            <a:headEnd/>
            <a:tailEnd/>
          </a:ln>
        </p:spPr>
        <p:txBody>
          <a:bodyPr>
            <a:spAutoFit/>
          </a:bodyPr>
          <a:lstStyle/>
          <a:p>
            <a:pPr eaLnBrk="1" hangingPunct="1"/>
            <a:r>
              <a:rPr lang="de-DE" sz="1600"/>
              <a:t>III. REINVERMÖGEN</a:t>
            </a:r>
            <a:endParaRPr lang="de-DE"/>
          </a:p>
        </p:txBody>
      </p:sp>
      <p:sp>
        <p:nvSpPr>
          <p:cNvPr id="32793" name="Text Box 23"/>
          <p:cNvSpPr txBox="1">
            <a:spLocks noChangeArrowheads="1"/>
          </p:cNvSpPr>
          <p:nvPr/>
        </p:nvSpPr>
        <p:spPr bwMode="auto">
          <a:xfrm>
            <a:off x="1066800" y="5791200"/>
            <a:ext cx="6096000" cy="304800"/>
          </a:xfrm>
          <a:prstGeom prst="rect">
            <a:avLst/>
          </a:prstGeom>
          <a:noFill/>
          <a:ln w="9525">
            <a:noFill/>
            <a:miter lim="800000"/>
            <a:headEnd/>
            <a:tailEnd/>
          </a:ln>
        </p:spPr>
        <p:txBody>
          <a:bodyPr>
            <a:spAutoFit/>
          </a:bodyPr>
          <a:lstStyle/>
          <a:p>
            <a:pPr eaLnBrk="1" hangingPunct="1"/>
            <a:r>
              <a:rPr lang="de-DE"/>
              <a:t>Vermögen				                1.410.000</a:t>
            </a:r>
          </a:p>
        </p:txBody>
      </p:sp>
      <p:sp>
        <p:nvSpPr>
          <p:cNvPr id="32794" name="Text Box 24"/>
          <p:cNvSpPr txBox="1">
            <a:spLocks noChangeArrowheads="1"/>
          </p:cNvSpPr>
          <p:nvPr/>
        </p:nvSpPr>
        <p:spPr bwMode="auto">
          <a:xfrm>
            <a:off x="838200" y="6096000"/>
            <a:ext cx="6324600" cy="304800"/>
          </a:xfrm>
          <a:prstGeom prst="rect">
            <a:avLst/>
          </a:prstGeom>
          <a:noFill/>
          <a:ln w="9525">
            <a:noFill/>
            <a:miter lim="800000"/>
            <a:headEnd/>
            <a:tailEnd/>
          </a:ln>
        </p:spPr>
        <p:txBody>
          <a:bodyPr>
            <a:spAutoFit/>
          </a:bodyPr>
          <a:lstStyle/>
          <a:p>
            <a:pPr eaLnBrk="1" hangingPunct="1"/>
            <a:r>
              <a:rPr lang="de-DE"/>
              <a:t>./.  Schulden				     910.000</a:t>
            </a:r>
          </a:p>
        </p:txBody>
      </p:sp>
      <p:sp>
        <p:nvSpPr>
          <p:cNvPr id="32795" name="Text Box 25"/>
          <p:cNvSpPr txBox="1">
            <a:spLocks noChangeArrowheads="1"/>
          </p:cNvSpPr>
          <p:nvPr/>
        </p:nvSpPr>
        <p:spPr bwMode="auto">
          <a:xfrm>
            <a:off x="914400" y="6400800"/>
            <a:ext cx="6096000" cy="304800"/>
          </a:xfrm>
          <a:prstGeom prst="rect">
            <a:avLst/>
          </a:prstGeom>
          <a:noFill/>
          <a:ln w="9525">
            <a:noFill/>
            <a:miter lim="800000"/>
            <a:headEnd/>
            <a:tailEnd/>
          </a:ln>
        </p:spPr>
        <p:txBody>
          <a:bodyPr>
            <a:spAutoFit/>
          </a:bodyPr>
          <a:lstStyle/>
          <a:p>
            <a:pPr eaLnBrk="1" hangingPunct="1"/>
            <a:r>
              <a:rPr lang="de-DE"/>
              <a:t>= Reinvermögen				    500.000</a:t>
            </a:r>
          </a:p>
        </p:txBody>
      </p:sp>
      <p:sp>
        <p:nvSpPr>
          <p:cNvPr id="32796" name="Line 26"/>
          <p:cNvSpPr>
            <a:spLocks noChangeShapeType="1"/>
          </p:cNvSpPr>
          <p:nvPr/>
        </p:nvSpPr>
        <p:spPr bwMode="auto">
          <a:xfrm>
            <a:off x="914400" y="6400800"/>
            <a:ext cx="2819400" cy="0"/>
          </a:xfrm>
          <a:prstGeom prst="line">
            <a:avLst/>
          </a:prstGeom>
          <a:noFill/>
          <a:ln w="19050">
            <a:solidFill>
              <a:schemeClr val="tx1"/>
            </a:solidFill>
            <a:round/>
            <a:headEnd/>
            <a:tailEnd/>
          </a:ln>
        </p:spPr>
        <p:txBody>
          <a:bodyPr wrap="none" anchor="ctr">
            <a:spAutoFit/>
          </a:bodyPr>
          <a:lstStyle/>
          <a:p>
            <a:endParaRPr lang="de-DE"/>
          </a:p>
        </p:txBody>
      </p:sp>
      <p:sp>
        <p:nvSpPr>
          <p:cNvPr id="32797" name="Rectangle 27"/>
          <p:cNvSpPr>
            <a:spLocks noChangeArrowheads="1"/>
          </p:cNvSpPr>
          <p:nvPr/>
        </p:nvSpPr>
        <p:spPr bwMode="auto">
          <a:xfrm>
            <a:off x="533400" y="3352800"/>
            <a:ext cx="76200" cy="76200"/>
          </a:xfrm>
          <a:prstGeom prst="rect">
            <a:avLst/>
          </a:prstGeom>
          <a:noFill/>
          <a:ln w="9525">
            <a:noFill/>
            <a:miter lim="800000"/>
            <a:headEnd/>
            <a:tailEnd/>
          </a:ln>
        </p:spPr>
        <p:txBody>
          <a:bodyPr wrap="none" anchor="ctr">
            <a:spAutoFit/>
          </a:bodyPr>
          <a:lstStyle/>
          <a:p>
            <a:pPr eaLnBrk="1" hangingPunct="1"/>
            <a:endParaRPr lang="de-DE"/>
          </a:p>
        </p:txBody>
      </p:sp>
      <p:sp>
        <p:nvSpPr>
          <p:cNvPr id="32798" name="Text Box 31"/>
          <p:cNvSpPr txBox="1">
            <a:spLocks noChangeArrowheads="1"/>
          </p:cNvSpPr>
          <p:nvPr/>
        </p:nvSpPr>
        <p:spPr bwMode="auto">
          <a:xfrm>
            <a:off x="7086600" y="533400"/>
            <a:ext cx="1524000" cy="581025"/>
          </a:xfrm>
          <a:prstGeom prst="rect">
            <a:avLst/>
          </a:prstGeom>
          <a:noFill/>
          <a:ln w="9525">
            <a:noFill/>
            <a:miter lim="800000"/>
            <a:headEnd/>
            <a:tailEnd/>
          </a:ln>
        </p:spPr>
        <p:txBody>
          <a:bodyPr>
            <a:spAutoFit/>
          </a:bodyPr>
          <a:lstStyle/>
          <a:p>
            <a:pPr eaLnBrk="1" hangingPunct="1"/>
            <a:r>
              <a:rPr lang="de-DE" sz="1600"/>
              <a:t>Angaben in Euro</a:t>
            </a:r>
          </a:p>
        </p:txBody>
      </p:sp>
      <p:sp>
        <p:nvSpPr>
          <p:cNvPr id="32800" name="Rectangle 11"/>
          <p:cNvSpPr>
            <a:spLocks noChangeArrowheads="1"/>
          </p:cNvSpPr>
          <p:nvPr/>
        </p:nvSpPr>
        <p:spPr bwMode="auto">
          <a:xfrm>
            <a:off x="8686800" y="6461125"/>
            <a:ext cx="381000" cy="320675"/>
          </a:xfrm>
          <a:prstGeom prst="rect">
            <a:avLst/>
          </a:prstGeom>
          <a:solidFill>
            <a:srgbClr val="FF3300"/>
          </a:solidFill>
          <a:ln w="15875">
            <a:solidFill>
              <a:schemeClr val="tx1"/>
            </a:solidFill>
            <a:miter lim="800000"/>
            <a:headEnd/>
            <a:tailEnd/>
          </a:ln>
        </p:spPr>
        <p:txBody>
          <a:bodyPr anchor="ctr">
            <a:spAutoFit/>
          </a:bodyPr>
          <a:lstStyle/>
          <a:p>
            <a:pPr eaLnBrk="1" hangingPunct="1"/>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wipe(up)">
                                      <p:cBhvr>
                                        <p:cTn id="7" dur="500"/>
                                        <p:tgtEl>
                                          <p:spTgt spid="3277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2771"/>
                                        </p:tgtEl>
                                        <p:attrNameLst>
                                          <p:attrName>style.visibility</p:attrName>
                                        </p:attrNameLst>
                                      </p:cBhvr>
                                      <p:to>
                                        <p:strVal val="visible"/>
                                      </p:to>
                                    </p:set>
                                    <p:animEffect transition="in" filter="wipe(up)">
                                      <p:cBhvr>
                                        <p:cTn id="11" dur="500"/>
                                        <p:tgtEl>
                                          <p:spTgt spid="3277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2770"/>
                                        </p:tgtEl>
                                        <p:attrNameLst>
                                          <p:attrName>style.visibility</p:attrName>
                                        </p:attrNameLst>
                                      </p:cBhvr>
                                      <p:to>
                                        <p:strVal val="visible"/>
                                      </p:to>
                                    </p:set>
                                    <p:animEffect transition="in" filter="wipe(up)">
                                      <p:cBhvr>
                                        <p:cTn id="15" dur="500"/>
                                        <p:tgtEl>
                                          <p:spTgt spid="3277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2774"/>
                                        </p:tgtEl>
                                        <p:attrNameLst>
                                          <p:attrName>style.visibility</p:attrName>
                                        </p:attrNameLst>
                                      </p:cBhvr>
                                      <p:to>
                                        <p:strVal val="visible"/>
                                      </p:to>
                                    </p:set>
                                    <p:animEffect transition="in" filter="wipe(left)">
                                      <p:cBhvr>
                                        <p:cTn id="19" dur="500"/>
                                        <p:tgtEl>
                                          <p:spTgt spid="3277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2785"/>
                                        </p:tgtEl>
                                        <p:attrNameLst>
                                          <p:attrName>style.visibility</p:attrName>
                                        </p:attrNameLst>
                                      </p:cBhvr>
                                      <p:to>
                                        <p:strVal val="visible"/>
                                      </p:to>
                                    </p:set>
                                    <p:animEffect transition="in" filter="wipe(left)">
                                      <p:cBhvr>
                                        <p:cTn id="24" dur="500"/>
                                        <p:tgtEl>
                                          <p:spTgt spid="3278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2792"/>
                                        </p:tgtEl>
                                        <p:attrNameLst>
                                          <p:attrName>style.visibility</p:attrName>
                                        </p:attrNameLst>
                                      </p:cBhvr>
                                      <p:to>
                                        <p:strVal val="visible"/>
                                      </p:to>
                                    </p:set>
                                    <p:animEffect transition="in" filter="wipe(left)">
                                      <p:cBhvr>
                                        <p:cTn id="29" dur="500"/>
                                        <p:tgtEl>
                                          <p:spTgt spid="3279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2775"/>
                                        </p:tgtEl>
                                        <p:attrNameLst>
                                          <p:attrName>style.visibility</p:attrName>
                                        </p:attrNameLst>
                                      </p:cBhvr>
                                      <p:to>
                                        <p:strVal val="visible"/>
                                      </p:to>
                                    </p:set>
                                    <p:animEffect transition="in" filter="wipe(left)">
                                      <p:cBhvr>
                                        <p:cTn id="34" dur="500"/>
                                        <p:tgtEl>
                                          <p:spTgt spid="32775"/>
                                        </p:tgtEl>
                                      </p:cBhvr>
                                    </p:animEffec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32776"/>
                                        </p:tgtEl>
                                        <p:attrNameLst>
                                          <p:attrName>style.visibility</p:attrName>
                                        </p:attrNameLst>
                                      </p:cBhvr>
                                      <p:to>
                                        <p:strVal val="visible"/>
                                      </p:to>
                                    </p:set>
                                    <p:animEffect transition="in" filter="wipe(left)">
                                      <p:cBhvr>
                                        <p:cTn id="38" dur="500"/>
                                        <p:tgtEl>
                                          <p:spTgt spid="32776"/>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32777"/>
                                        </p:tgtEl>
                                        <p:attrNameLst>
                                          <p:attrName>style.visibility</p:attrName>
                                        </p:attrNameLst>
                                      </p:cBhvr>
                                      <p:to>
                                        <p:strVal val="visible"/>
                                      </p:to>
                                    </p:set>
                                    <p:animEffect transition="in" filter="wipe(left)">
                                      <p:cBhvr>
                                        <p:cTn id="42" dur="500"/>
                                        <p:tgtEl>
                                          <p:spTgt spid="32777"/>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32778"/>
                                        </p:tgtEl>
                                        <p:attrNameLst>
                                          <p:attrName>style.visibility</p:attrName>
                                        </p:attrNameLst>
                                      </p:cBhvr>
                                      <p:to>
                                        <p:strVal val="visible"/>
                                      </p:to>
                                    </p:set>
                                    <p:animEffect transition="in" filter="wipe(left)">
                                      <p:cBhvr>
                                        <p:cTn id="46" dur="500"/>
                                        <p:tgtEl>
                                          <p:spTgt spid="32778"/>
                                        </p:tgtEl>
                                      </p:cBhvr>
                                    </p:animEffect>
                                  </p:childTnLst>
                                </p:cTn>
                              </p:par>
                            </p:childTnLst>
                          </p:cTn>
                        </p:par>
                        <p:par>
                          <p:cTn id="47" fill="hold">
                            <p:stCondLst>
                              <p:cond delay="2000"/>
                            </p:stCondLst>
                            <p:childTnLst>
                              <p:par>
                                <p:cTn id="48" presetID="22" presetClass="entr" presetSubtype="8" fill="hold" grpId="0" nodeType="afterEffect">
                                  <p:stCondLst>
                                    <p:cond delay="0"/>
                                  </p:stCondLst>
                                  <p:childTnLst>
                                    <p:set>
                                      <p:cBhvr>
                                        <p:cTn id="49" dur="1" fill="hold">
                                          <p:stCondLst>
                                            <p:cond delay="0"/>
                                          </p:stCondLst>
                                        </p:cTn>
                                        <p:tgtEl>
                                          <p:spTgt spid="32779"/>
                                        </p:tgtEl>
                                        <p:attrNameLst>
                                          <p:attrName>style.visibility</p:attrName>
                                        </p:attrNameLst>
                                      </p:cBhvr>
                                      <p:to>
                                        <p:strVal val="visible"/>
                                      </p:to>
                                    </p:set>
                                    <p:animEffect transition="in" filter="wipe(left)">
                                      <p:cBhvr>
                                        <p:cTn id="50" dur="500"/>
                                        <p:tgtEl>
                                          <p:spTgt spid="3277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32780"/>
                                        </p:tgtEl>
                                        <p:attrNameLst>
                                          <p:attrName>style.visibility</p:attrName>
                                        </p:attrNameLst>
                                      </p:cBhvr>
                                      <p:to>
                                        <p:strVal val="visible"/>
                                      </p:to>
                                    </p:set>
                                    <p:animEffect transition="in" filter="wipe(left)">
                                      <p:cBhvr>
                                        <p:cTn id="55" dur="500"/>
                                        <p:tgtEl>
                                          <p:spTgt spid="32780"/>
                                        </p:tgtEl>
                                      </p:cBhvr>
                                    </p:animEffect>
                                  </p:childTnLst>
                                </p:cTn>
                              </p:par>
                            </p:childTnLst>
                          </p:cTn>
                        </p:par>
                        <p:par>
                          <p:cTn id="56" fill="hold">
                            <p:stCondLst>
                              <p:cond delay="500"/>
                            </p:stCondLst>
                            <p:childTnLst>
                              <p:par>
                                <p:cTn id="57" presetID="22" presetClass="entr" presetSubtype="8" fill="hold" grpId="0" nodeType="afterEffect">
                                  <p:stCondLst>
                                    <p:cond delay="0"/>
                                  </p:stCondLst>
                                  <p:childTnLst>
                                    <p:set>
                                      <p:cBhvr>
                                        <p:cTn id="58" dur="1" fill="hold">
                                          <p:stCondLst>
                                            <p:cond delay="0"/>
                                          </p:stCondLst>
                                        </p:cTn>
                                        <p:tgtEl>
                                          <p:spTgt spid="32781"/>
                                        </p:tgtEl>
                                        <p:attrNameLst>
                                          <p:attrName>style.visibility</p:attrName>
                                        </p:attrNameLst>
                                      </p:cBhvr>
                                      <p:to>
                                        <p:strVal val="visible"/>
                                      </p:to>
                                    </p:set>
                                    <p:animEffect transition="in" filter="wipe(left)">
                                      <p:cBhvr>
                                        <p:cTn id="59" dur="500"/>
                                        <p:tgtEl>
                                          <p:spTgt spid="32781"/>
                                        </p:tgtEl>
                                      </p:cBhvr>
                                    </p:animEffect>
                                  </p:childTnLst>
                                </p:cTn>
                              </p:par>
                            </p:childTnLst>
                          </p:cTn>
                        </p:par>
                        <p:par>
                          <p:cTn id="60" fill="hold">
                            <p:stCondLst>
                              <p:cond delay="1000"/>
                            </p:stCondLst>
                            <p:childTnLst>
                              <p:par>
                                <p:cTn id="61" presetID="22" presetClass="entr" presetSubtype="8" fill="hold" grpId="0" nodeType="afterEffect">
                                  <p:stCondLst>
                                    <p:cond delay="0"/>
                                  </p:stCondLst>
                                  <p:childTnLst>
                                    <p:set>
                                      <p:cBhvr>
                                        <p:cTn id="62" dur="1" fill="hold">
                                          <p:stCondLst>
                                            <p:cond delay="0"/>
                                          </p:stCondLst>
                                        </p:cTn>
                                        <p:tgtEl>
                                          <p:spTgt spid="32782"/>
                                        </p:tgtEl>
                                        <p:attrNameLst>
                                          <p:attrName>style.visibility</p:attrName>
                                        </p:attrNameLst>
                                      </p:cBhvr>
                                      <p:to>
                                        <p:strVal val="visible"/>
                                      </p:to>
                                    </p:set>
                                    <p:animEffect transition="in" filter="wipe(left)">
                                      <p:cBhvr>
                                        <p:cTn id="63" dur="500"/>
                                        <p:tgtEl>
                                          <p:spTgt spid="32782"/>
                                        </p:tgtEl>
                                      </p:cBhvr>
                                    </p:animEffect>
                                  </p:childTnLst>
                                </p:cTn>
                              </p:par>
                            </p:childTnLst>
                          </p:cTn>
                        </p:par>
                        <p:par>
                          <p:cTn id="64" fill="hold">
                            <p:stCondLst>
                              <p:cond delay="1500"/>
                            </p:stCondLst>
                            <p:childTnLst>
                              <p:par>
                                <p:cTn id="65" presetID="22" presetClass="entr" presetSubtype="8" fill="hold" grpId="0" nodeType="afterEffect">
                                  <p:stCondLst>
                                    <p:cond delay="0"/>
                                  </p:stCondLst>
                                  <p:childTnLst>
                                    <p:set>
                                      <p:cBhvr>
                                        <p:cTn id="66" dur="1" fill="hold">
                                          <p:stCondLst>
                                            <p:cond delay="0"/>
                                          </p:stCondLst>
                                        </p:cTn>
                                        <p:tgtEl>
                                          <p:spTgt spid="32783"/>
                                        </p:tgtEl>
                                        <p:attrNameLst>
                                          <p:attrName>style.visibility</p:attrName>
                                        </p:attrNameLst>
                                      </p:cBhvr>
                                      <p:to>
                                        <p:strVal val="visible"/>
                                      </p:to>
                                    </p:set>
                                    <p:animEffect transition="in" filter="wipe(left)">
                                      <p:cBhvr>
                                        <p:cTn id="67" dur="500"/>
                                        <p:tgtEl>
                                          <p:spTgt spid="3278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2784"/>
                                        </p:tgtEl>
                                        <p:attrNameLst>
                                          <p:attrName>style.visibility</p:attrName>
                                        </p:attrNameLst>
                                      </p:cBhvr>
                                      <p:to>
                                        <p:strVal val="visible"/>
                                      </p:to>
                                    </p:set>
                                    <p:animEffect transition="in" filter="wipe(left)">
                                      <p:cBhvr>
                                        <p:cTn id="72" dur="500"/>
                                        <p:tgtEl>
                                          <p:spTgt spid="3278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32786"/>
                                        </p:tgtEl>
                                        <p:attrNameLst>
                                          <p:attrName>style.visibility</p:attrName>
                                        </p:attrNameLst>
                                      </p:cBhvr>
                                      <p:to>
                                        <p:strVal val="visible"/>
                                      </p:to>
                                    </p:set>
                                    <p:animEffect transition="in" filter="wipe(left)">
                                      <p:cBhvr>
                                        <p:cTn id="77" dur="500"/>
                                        <p:tgtEl>
                                          <p:spTgt spid="3278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32787"/>
                                        </p:tgtEl>
                                        <p:attrNameLst>
                                          <p:attrName>style.visibility</p:attrName>
                                        </p:attrNameLst>
                                      </p:cBhvr>
                                      <p:to>
                                        <p:strVal val="visible"/>
                                      </p:to>
                                    </p:set>
                                    <p:animEffect transition="in" filter="wipe(left)">
                                      <p:cBhvr>
                                        <p:cTn id="82" dur="500"/>
                                        <p:tgtEl>
                                          <p:spTgt spid="3278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32788"/>
                                        </p:tgtEl>
                                        <p:attrNameLst>
                                          <p:attrName>style.visibility</p:attrName>
                                        </p:attrNameLst>
                                      </p:cBhvr>
                                      <p:to>
                                        <p:strVal val="visible"/>
                                      </p:to>
                                    </p:set>
                                    <p:animEffect transition="in" filter="wipe(left)">
                                      <p:cBhvr>
                                        <p:cTn id="87" dur="500"/>
                                        <p:tgtEl>
                                          <p:spTgt spid="32788"/>
                                        </p:tgtEl>
                                      </p:cBhvr>
                                    </p:animEffect>
                                  </p:childTnLst>
                                </p:cTn>
                              </p:par>
                            </p:childTnLst>
                          </p:cTn>
                        </p:par>
                        <p:par>
                          <p:cTn id="88" fill="hold">
                            <p:stCondLst>
                              <p:cond delay="500"/>
                            </p:stCondLst>
                            <p:childTnLst>
                              <p:par>
                                <p:cTn id="89" presetID="22" presetClass="entr" presetSubtype="8" fill="hold" grpId="0" nodeType="afterEffect">
                                  <p:stCondLst>
                                    <p:cond delay="0"/>
                                  </p:stCondLst>
                                  <p:childTnLst>
                                    <p:set>
                                      <p:cBhvr>
                                        <p:cTn id="90" dur="1" fill="hold">
                                          <p:stCondLst>
                                            <p:cond delay="0"/>
                                          </p:stCondLst>
                                        </p:cTn>
                                        <p:tgtEl>
                                          <p:spTgt spid="32789"/>
                                        </p:tgtEl>
                                        <p:attrNameLst>
                                          <p:attrName>style.visibility</p:attrName>
                                        </p:attrNameLst>
                                      </p:cBhvr>
                                      <p:to>
                                        <p:strVal val="visible"/>
                                      </p:to>
                                    </p:set>
                                    <p:animEffect transition="in" filter="wipe(left)">
                                      <p:cBhvr>
                                        <p:cTn id="91" dur="500"/>
                                        <p:tgtEl>
                                          <p:spTgt spid="32789"/>
                                        </p:tgtEl>
                                      </p:cBhvr>
                                    </p:animEffect>
                                  </p:childTnLst>
                                </p:cTn>
                              </p:par>
                            </p:childTnLst>
                          </p:cTn>
                        </p:par>
                        <p:par>
                          <p:cTn id="92" fill="hold">
                            <p:stCondLst>
                              <p:cond delay="1000"/>
                            </p:stCondLst>
                            <p:childTnLst>
                              <p:par>
                                <p:cTn id="93" presetID="22" presetClass="entr" presetSubtype="8" fill="hold" grpId="0" nodeType="afterEffect">
                                  <p:stCondLst>
                                    <p:cond delay="0"/>
                                  </p:stCondLst>
                                  <p:childTnLst>
                                    <p:set>
                                      <p:cBhvr>
                                        <p:cTn id="94" dur="1" fill="hold">
                                          <p:stCondLst>
                                            <p:cond delay="0"/>
                                          </p:stCondLst>
                                        </p:cTn>
                                        <p:tgtEl>
                                          <p:spTgt spid="32790"/>
                                        </p:tgtEl>
                                        <p:attrNameLst>
                                          <p:attrName>style.visibility</p:attrName>
                                        </p:attrNameLst>
                                      </p:cBhvr>
                                      <p:to>
                                        <p:strVal val="visible"/>
                                      </p:to>
                                    </p:set>
                                    <p:animEffect transition="in" filter="wipe(left)">
                                      <p:cBhvr>
                                        <p:cTn id="95" dur="500"/>
                                        <p:tgtEl>
                                          <p:spTgt spid="32790"/>
                                        </p:tgtEl>
                                      </p:cBhvr>
                                    </p:animEffect>
                                  </p:childTnLst>
                                </p:cTn>
                              </p:par>
                            </p:childTnLst>
                          </p:cTn>
                        </p:par>
                        <p:par>
                          <p:cTn id="96" fill="hold">
                            <p:stCondLst>
                              <p:cond delay="1500"/>
                            </p:stCondLst>
                            <p:childTnLst>
                              <p:par>
                                <p:cTn id="97" presetID="22" presetClass="entr" presetSubtype="8" fill="hold" grpId="0" nodeType="afterEffect">
                                  <p:stCondLst>
                                    <p:cond delay="0"/>
                                  </p:stCondLst>
                                  <p:childTnLst>
                                    <p:set>
                                      <p:cBhvr>
                                        <p:cTn id="98" dur="1" fill="hold">
                                          <p:stCondLst>
                                            <p:cond delay="0"/>
                                          </p:stCondLst>
                                        </p:cTn>
                                        <p:tgtEl>
                                          <p:spTgt spid="32791"/>
                                        </p:tgtEl>
                                        <p:attrNameLst>
                                          <p:attrName>style.visibility</p:attrName>
                                        </p:attrNameLst>
                                      </p:cBhvr>
                                      <p:to>
                                        <p:strVal val="visible"/>
                                      </p:to>
                                    </p:set>
                                    <p:animEffect transition="in" filter="wipe(left)">
                                      <p:cBhvr>
                                        <p:cTn id="99" dur="500"/>
                                        <p:tgtEl>
                                          <p:spTgt spid="32791"/>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grpId="0" nodeType="clickEffect">
                                  <p:stCondLst>
                                    <p:cond delay="0"/>
                                  </p:stCondLst>
                                  <p:childTnLst>
                                    <p:set>
                                      <p:cBhvr>
                                        <p:cTn id="103" dur="1" fill="hold">
                                          <p:stCondLst>
                                            <p:cond delay="0"/>
                                          </p:stCondLst>
                                        </p:cTn>
                                        <p:tgtEl>
                                          <p:spTgt spid="32793"/>
                                        </p:tgtEl>
                                        <p:attrNameLst>
                                          <p:attrName>style.visibility</p:attrName>
                                        </p:attrNameLst>
                                      </p:cBhvr>
                                      <p:to>
                                        <p:strVal val="visible"/>
                                      </p:to>
                                    </p:set>
                                    <p:animEffect transition="in" filter="wipe(left)">
                                      <p:cBhvr>
                                        <p:cTn id="104" dur="500"/>
                                        <p:tgtEl>
                                          <p:spTgt spid="32793"/>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2794"/>
                                        </p:tgtEl>
                                        <p:attrNameLst>
                                          <p:attrName>style.visibility</p:attrName>
                                        </p:attrNameLst>
                                      </p:cBhvr>
                                      <p:to>
                                        <p:strVal val="visible"/>
                                      </p:to>
                                    </p:set>
                                    <p:animEffect transition="in" filter="wipe(left)">
                                      <p:cBhvr>
                                        <p:cTn id="109" dur="500"/>
                                        <p:tgtEl>
                                          <p:spTgt spid="32794"/>
                                        </p:tgtEl>
                                      </p:cBhvr>
                                    </p:animEffect>
                                  </p:childTnLst>
                                </p:cTn>
                              </p:par>
                            </p:childTnLst>
                          </p:cTn>
                        </p:par>
                        <p:par>
                          <p:cTn id="110" fill="hold">
                            <p:stCondLst>
                              <p:cond delay="500"/>
                            </p:stCondLst>
                            <p:childTnLst>
                              <p:par>
                                <p:cTn id="111" presetID="17" presetClass="entr" presetSubtype="10" fill="hold" grpId="0" nodeType="afterEffect">
                                  <p:stCondLst>
                                    <p:cond delay="0"/>
                                  </p:stCondLst>
                                  <p:childTnLst>
                                    <p:set>
                                      <p:cBhvr>
                                        <p:cTn id="112" dur="1" fill="hold">
                                          <p:stCondLst>
                                            <p:cond delay="0"/>
                                          </p:stCondLst>
                                        </p:cTn>
                                        <p:tgtEl>
                                          <p:spTgt spid="32796"/>
                                        </p:tgtEl>
                                        <p:attrNameLst>
                                          <p:attrName>style.visibility</p:attrName>
                                        </p:attrNameLst>
                                      </p:cBhvr>
                                      <p:to>
                                        <p:strVal val="visible"/>
                                      </p:to>
                                    </p:set>
                                    <p:anim calcmode="lin" valueType="num">
                                      <p:cBhvr>
                                        <p:cTn id="113" dur="500" fill="hold"/>
                                        <p:tgtEl>
                                          <p:spTgt spid="32796"/>
                                        </p:tgtEl>
                                        <p:attrNameLst>
                                          <p:attrName>ppt_w</p:attrName>
                                        </p:attrNameLst>
                                      </p:cBhvr>
                                      <p:tavLst>
                                        <p:tav tm="0">
                                          <p:val>
                                            <p:fltVal val="0"/>
                                          </p:val>
                                        </p:tav>
                                        <p:tav tm="100000">
                                          <p:val>
                                            <p:strVal val="#ppt_w"/>
                                          </p:val>
                                        </p:tav>
                                      </p:tavLst>
                                    </p:anim>
                                    <p:anim calcmode="lin" valueType="num">
                                      <p:cBhvr>
                                        <p:cTn id="114" dur="500" fill="hold"/>
                                        <p:tgtEl>
                                          <p:spTgt spid="32796"/>
                                        </p:tgtEl>
                                        <p:attrNameLst>
                                          <p:attrName>ppt_h</p:attrName>
                                        </p:attrNameLst>
                                      </p:cBhvr>
                                      <p:tavLst>
                                        <p:tav tm="0">
                                          <p:val>
                                            <p:strVal val="#ppt_h"/>
                                          </p:val>
                                        </p:tav>
                                        <p:tav tm="100000">
                                          <p:val>
                                            <p:strVal val="#ppt_h"/>
                                          </p:val>
                                        </p:tav>
                                      </p:tavLst>
                                    </p:anim>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32795"/>
                                        </p:tgtEl>
                                        <p:attrNameLst>
                                          <p:attrName>style.visibility</p:attrName>
                                        </p:attrNameLst>
                                      </p:cBhvr>
                                      <p:to>
                                        <p:strVal val="visible"/>
                                      </p:to>
                                    </p:set>
                                    <p:animEffect transition="in" filter="wipe(left)">
                                      <p:cBhvr>
                                        <p:cTn id="119" dur="500"/>
                                        <p:tgtEl>
                                          <p:spTgt spid="32795"/>
                                        </p:tgtEl>
                                      </p:cBhvr>
                                    </p:animEffect>
                                  </p:childTnLst>
                                </p:cTn>
                              </p:par>
                            </p:childTnLst>
                          </p:cTn>
                        </p:par>
                        <p:par>
                          <p:cTn id="120" fill="hold">
                            <p:stCondLst>
                              <p:cond delay="500"/>
                            </p:stCondLst>
                            <p:childTnLst>
                              <p:par>
                                <p:cTn id="121" presetID="23" presetClass="entr" presetSubtype="528" fill="hold" grpId="0" nodeType="afterEffect">
                                  <p:stCondLst>
                                    <p:cond delay="0"/>
                                  </p:stCondLst>
                                  <p:childTnLst>
                                    <p:set>
                                      <p:cBhvr>
                                        <p:cTn id="122" dur="1" fill="hold">
                                          <p:stCondLst>
                                            <p:cond delay="0"/>
                                          </p:stCondLst>
                                        </p:cTn>
                                        <p:tgtEl>
                                          <p:spTgt spid="32800"/>
                                        </p:tgtEl>
                                        <p:attrNameLst>
                                          <p:attrName>style.visibility</p:attrName>
                                        </p:attrNameLst>
                                      </p:cBhvr>
                                      <p:to>
                                        <p:strVal val="visible"/>
                                      </p:to>
                                    </p:set>
                                    <p:anim calcmode="lin" valueType="num">
                                      <p:cBhvr>
                                        <p:cTn id="123" dur="500" fill="hold"/>
                                        <p:tgtEl>
                                          <p:spTgt spid="32800"/>
                                        </p:tgtEl>
                                        <p:attrNameLst>
                                          <p:attrName>ppt_w</p:attrName>
                                        </p:attrNameLst>
                                      </p:cBhvr>
                                      <p:tavLst>
                                        <p:tav tm="0">
                                          <p:val>
                                            <p:fltVal val="0"/>
                                          </p:val>
                                        </p:tav>
                                        <p:tav tm="100000">
                                          <p:val>
                                            <p:strVal val="#ppt_w"/>
                                          </p:val>
                                        </p:tav>
                                      </p:tavLst>
                                    </p:anim>
                                    <p:anim calcmode="lin" valueType="num">
                                      <p:cBhvr>
                                        <p:cTn id="124" dur="500" fill="hold"/>
                                        <p:tgtEl>
                                          <p:spTgt spid="32800"/>
                                        </p:tgtEl>
                                        <p:attrNameLst>
                                          <p:attrName>ppt_h</p:attrName>
                                        </p:attrNameLst>
                                      </p:cBhvr>
                                      <p:tavLst>
                                        <p:tav tm="0">
                                          <p:val>
                                            <p:fltVal val="0"/>
                                          </p:val>
                                        </p:tav>
                                        <p:tav tm="100000">
                                          <p:val>
                                            <p:strVal val="#ppt_h"/>
                                          </p:val>
                                        </p:tav>
                                      </p:tavLst>
                                    </p:anim>
                                    <p:anim calcmode="lin" valueType="num">
                                      <p:cBhvr>
                                        <p:cTn id="125" dur="500" fill="hold"/>
                                        <p:tgtEl>
                                          <p:spTgt spid="32800"/>
                                        </p:tgtEl>
                                        <p:attrNameLst>
                                          <p:attrName>ppt_x</p:attrName>
                                        </p:attrNameLst>
                                      </p:cBhvr>
                                      <p:tavLst>
                                        <p:tav tm="0">
                                          <p:val>
                                            <p:fltVal val="0.5"/>
                                          </p:val>
                                        </p:tav>
                                        <p:tav tm="100000">
                                          <p:val>
                                            <p:strVal val="#ppt_x"/>
                                          </p:val>
                                        </p:tav>
                                      </p:tavLst>
                                    </p:anim>
                                    <p:anim calcmode="lin" valueType="num">
                                      <p:cBhvr>
                                        <p:cTn id="126" dur="500" fill="hold"/>
                                        <p:tgtEl>
                                          <p:spTgt spid="3280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autoUpdateAnimBg="0"/>
      <p:bldP spid="32771" grpId="0" animBg="1" autoUpdateAnimBg="0"/>
      <p:bldP spid="32772" grpId="0" animBg="1" autoUpdateAnimBg="0"/>
      <p:bldP spid="32774" grpId="0" autoUpdateAnimBg="0"/>
      <p:bldP spid="32775" grpId="0" autoUpdateAnimBg="0"/>
      <p:bldP spid="32776" grpId="0" autoUpdateAnimBg="0"/>
      <p:bldP spid="32777" grpId="0" autoUpdateAnimBg="0"/>
      <p:bldP spid="32778" grpId="0" autoUpdateAnimBg="0"/>
      <p:bldP spid="32779" grpId="0" autoUpdateAnimBg="0"/>
      <p:bldP spid="32780" grpId="0" autoUpdateAnimBg="0"/>
      <p:bldP spid="32781" grpId="0" autoUpdateAnimBg="0"/>
      <p:bldP spid="32782" grpId="0" autoUpdateAnimBg="0"/>
      <p:bldP spid="32783" grpId="0" autoUpdateAnimBg="0"/>
      <p:bldP spid="32784" grpId="0" autoUpdateAnimBg="0"/>
      <p:bldP spid="32785" grpId="0" autoUpdateAnimBg="0"/>
      <p:bldP spid="32786" grpId="0" autoUpdateAnimBg="0"/>
      <p:bldP spid="32787" grpId="0" autoUpdateAnimBg="0"/>
      <p:bldP spid="32788" grpId="0" autoUpdateAnimBg="0"/>
      <p:bldP spid="32789" grpId="0" autoUpdateAnimBg="0"/>
      <p:bldP spid="32790" grpId="0" autoUpdateAnimBg="0"/>
      <p:bldP spid="32791" grpId="0" autoUpdateAnimBg="0"/>
      <p:bldP spid="32792" grpId="0" autoUpdateAnimBg="0"/>
      <p:bldP spid="32793" grpId="0" autoUpdateAnimBg="0"/>
      <p:bldP spid="32794" grpId="0" autoUpdateAnimBg="0"/>
      <p:bldP spid="32795" grpId="0" autoUpdateAnimBg="0"/>
      <p:bldP spid="32796" grpId="0" animBg="1"/>
      <p:bldP spid="32800" grpId="0" animBg="1" autoUpdateAnimBg="0"/>
    </p:bldLst>
  </p:timing>
</p:sld>
</file>

<file path=ppt/theme/theme1.xml><?xml version="1.0" encoding="utf-8"?>
<a:theme xmlns:a="http://schemas.openxmlformats.org/drawingml/2006/main" name="Standarddesign">
  <a:themeElements>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Times New Roman"/>
        <a:ea typeface=""/>
        <a:cs typeface=""/>
      </a:majorFont>
      <a:minorFont>
        <a:latin typeface="Times New Roman"/>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de-DE" sz="1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de-DE" sz="1400" b="1" i="0" u="none" strike="noStrike" cap="none" normalizeH="0" baseline="0" smtClean="0">
            <a:ln>
              <a:noFill/>
            </a:ln>
            <a:solidFill>
              <a:schemeClr val="tx1"/>
            </a:solidFill>
            <a:effectLst/>
            <a:latin typeface="Arial" charset="0"/>
          </a:defRPr>
        </a:defPPr>
      </a:lstStyle>
    </a:lnDef>
  </a:objectDefaults>
  <a:extraClrSchemeLst>
    <a:extraClrScheme>
      <a:clrScheme name="Standard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4108</Words>
  <Application>Microsoft Office PowerPoint</Application>
  <PresentationFormat>Bildschirmpräsentation (4:3)</PresentationFormat>
  <Paragraphs>951</Paragraphs>
  <Slides>41</Slides>
  <Notes>40</Notes>
  <HiddenSlides>0</HiddenSlides>
  <MMClips>0</MMClips>
  <ScaleCrop>false</ScaleCrop>
  <HeadingPairs>
    <vt:vector size="6" baseType="variant">
      <vt:variant>
        <vt:lpstr>Design</vt:lpstr>
      </vt:variant>
      <vt:variant>
        <vt:i4>1</vt:i4>
      </vt:variant>
      <vt:variant>
        <vt:lpstr>Eingebettete OLE-Server</vt:lpstr>
      </vt:variant>
      <vt:variant>
        <vt:i4>2</vt:i4>
      </vt:variant>
      <vt:variant>
        <vt:lpstr>Folientitel</vt:lpstr>
      </vt:variant>
      <vt:variant>
        <vt:i4>41</vt:i4>
      </vt:variant>
    </vt:vector>
  </HeadingPairs>
  <TitlesOfParts>
    <vt:vector size="44" baseType="lpstr">
      <vt:lpstr>Standarddesign</vt:lpstr>
      <vt:lpstr>Paint Shop Pro Image</vt:lpstr>
      <vt:lpstr>Bitmap</vt:lpstr>
      <vt:lpstr>Folie 1</vt:lpstr>
      <vt:lpstr>Folie 2</vt:lpstr>
      <vt:lpstr>Folie 3</vt:lpstr>
      <vt:lpstr>Folie 4</vt:lpstr>
      <vt:lpstr>Folie 5</vt:lpstr>
      <vt:lpstr>Folie 6</vt:lpstr>
      <vt:lpstr>Folie 7</vt:lpstr>
      <vt:lpstr>Folie 8</vt:lpstr>
      <vt:lpstr>Folie 9</vt:lpstr>
      <vt:lpstr>Folie 10</vt:lpstr>
      <vt:lpstr>Folie 11</vt:lpstr>
      <vt:lpstr>Folie 12</vt:lpstr>
      <vt:lpstr>Folie 13</vt:lpstr>
      <vt:lpstr>Folie 14</vt:lpstr>
      <vt:lpstr>Folie 15</vt:lpstr>
      <vt:lpstr>Folie 16</vt:lpstr>
      <vt:lpstr>Folie 17</vt:lpstr>
      <vt:lpstr>Folie 18</vt:lpstr>
      <vt:lpstr>Folie 19</vt:lpstr>
      <vt:lpstr>Folie 20</vt:lpstr>
      <vt:lpstr>Folie 21</vt:lpstr>
      <vt:lpstr>Folie 22</vt:lpstr>
      <vt:lpstr>Folie 23</vt:lpstr>
      <vt:lpstr>Folie 24</vt:lpstr>
      <vt:lpstr>Folie 25</vt:lpstr>
      <vt:lpstr>Folie 26</vt:lpstr>
      <vt:lpstr>Folie 27</vt:lpstr>
      <vt:lpstr>Folie 28</vt:lpstr>
      <vt:lpstr>Folie 29</vt:lpstr>
      <vt:lpstr>Folie 30</vt:lpstr>
      <vt:lpstr>Folie 31</vt:lpstr>
      <vt:lpstr>Folie 32</vt:lpstr>
      <vt:lpstr>Folie 33</vt:lpstr>
      <vt:lpstr>Folie 34</vt:lpstr>
      <vt:lpstr>Folie 35</vt:lpstr>
      <vt:lpstr>Folie 36</vt:lpstr>
      <vt:lpstr>Folie 37</vt:lpstr>
      <vt:lpstr>Folie 38</vt:lpstr>
      <vt:lpstr>Folie 39</vt:lpstr>
      <vt:lpstr>Folie 40</vt:lpstr>
      <vt:lpstr>Folie 41</vt:lpstr>
    </vt:vector>
  </TitlesOfParts>
  <Company>IWK-Prof. Dr. Siegfried von Känel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von Känel</dc:creator>
  <cp:lastModifiedBy>IWK-Siegfried von Känel</cp:lastModifiedBy>
  <cp:revision>499</cp:revision>
  <dcterms:created xsi:type="dcterms:W3CDTF">2012-05-20T08:57:24Z</dcterms:created>
  <dcterms:modified xsi:type="dcterms:W3CDTF">2017-09-21T13:30:30Z</dcterms:modified>
</cp:coreProperties>
</file>