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324" r:id="rId2"/>
    <p:sldId id="298" r:id="rId3"/>
    <p:sldId id="300" r:id="rId4"/>
    <p:sldId id="301" r:id="rId5"/>
    <p:sldId id="302" r:id="rId6"/>
    <p:sldId id="303" r:id="rId7"/>
    <p:sldId id="304" r:id="rId8"/>
    <p:sldId id="326" r:id="rId9"/>
    <p:sldId id="312" r:id="rId10"/>
    <p:sldId id="308" r:id="rId11"/>
    <p:sldId id="309" r:id="rId12"/>
    <p:sldId id="310" r:id="rId13"/>
    <p:sldId id="311" r:id="rId14"/>
    <p:sldId id="313" r:id="rId15"/>
    <p:sldId id="314" r:id="rId16"/>
    <p:sldId id="315" r:id="rId17"/>
    <p:sldId id="317" r:id="rId18"/>
    <p:sldId id="318" r:id="rId19"/>
    <p:sldId id="319" r:id="rId20"/>
    <p:sldId id="320" r:id="rId21"/>
    <p:sldId id="321" r:id="rId22"/>
    <p:sldId id="322" r:id="rId23"/>
    <p:sldId id="325" r:id="rId24"/>
  </p:sldIdLst>
  <p:sldSz cx="9144000" cy="6858000" type="screen4x3"/>
  <p:notesSz cx="6858000" cy="9144000"/>
  <p:defaultTextStyle>
    <a:defPPr>
      <a:defRPr lang="de-DE"/>
    </a:defPPr>
    <a:lvl1pPr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FCB"/>
    <a:srgbClr val="E7F3FF"/>
    <a:srgbClr val="FFE3F1"/>
    <a:srgbClr val="FFF1E3"/>
    <a:srgbClr val="FF3300"/>
    <a:srgbClr val="F5FFD7"/>
    <a:srgbClr val="008080"/>
    <a:srgbClr val="CFE7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4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image" Target="../media/image2.png"/><Relationship Id="rId4" Type="http://schemas.openxmlformats.org/officeDocument/2006/relationships/image" Target="../media/image18.png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image" Target="../media/image1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image" Target="../media/image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5.png"/><Relationship Id="rId1" Type="http://schemas.openxmlformats.org/officeDocument/2006/relationships/image" Target="../media/image38.png"/><Relationship Id="rId4" Type="http://schemas.openxmlformats.org/officeDocument/2006/relationships/image" Target="../media/image46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3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11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4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0488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>
              <a:spcBef>
                <a:spcPct val="0"/>
              </a:spcBef>
              <a:defRPr sz="1200">
                <a:latin typeface="Times New Roman"/>
              </a:defRPr>
            </a:lvl1pPr>
          </a:lstStyle>
          <a:p>
            <a:endParaRPr lang="de-DE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90488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ct val="0"/>
              </a:spcBef>
              <a:defRPr sz="1200">
                <a:latin typeface="Times New Roman"/>
              </a:defRPr>
            </a:lvl1pPr>
          </a:lstStyle>
          <a:p>
            <a:fld id="{44F94557-6C2E-4AF5-9D4D-9990F5006800}" type="datetimeFigureOut">
              <a:rPr lang="de-DE"/>
              <a:pPr/>
              <a:t>21.09.2017</a:t>
            </a:fld>
            <a:endParaRPr lang="de-DE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5786438"/>
            <a:ext cx="502920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693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>
              <a:spcBef>
                <a:spcPct val="0"/>
              </a:spcBef>
              <a:defRPr sz="1200">
                <a:latin typeface="Times New Roman"/>
              </a:defRPr>
            </a:lvl1pPr>
          </a:lstStyle>
          <a:p>
            <a:endParaRPr lang="de-DE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693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ct val="0"/>
              </a:spcBef>
              <a:defRPr sz="1200">
                <a:latin typeface="Times New Roman"/>
              </a:defRPr>
            </a:lvl1pPr>
          </a:lstStyle>
          <a:p>
            <a:fld id="{EB23D684-2D51-46EF-BA81-3E90A4583B36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206875"/>
            <a:ext cx="5029200" cy="10064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6.01: Unternehmenszusammenschlüsse (Ziele)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4792663"/>
            <a:ext cx="5029200" cy="939800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6.10: Wirkungen von  Unternehmenskonzentrationen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4945063"/>
            <a:ext cx="50292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6.11: Beteiligungen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219200" y="4648200"/>
            <a:ext cx="50292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6.12: Fusionen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219200" y="4648200"/>
            <a:ext cx="50292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6.13: Unternehmenskrisen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714875"/>
            <a:ext cx="55626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6.14: Stadien von Unternehmenskrisen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38200" y="4562475"/>
            <a:ext cx="5562600" cy="9398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6.15: Nutzung von Frühwarnsystemen zur Krisenverhinderung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714875"/>
            <a:ext cx="55626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6.16: Überwindung von Krisen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714875"/>
            <a:ext cx="55626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6.17: Sanierung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562475"/>
            <a:ext cx="5562600" cy="9398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6.18: Insolvenz, Einleiten des Verfahrens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714875"/>
            <a:ext cx="55626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6.19: Insolvenzverfahren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505325"/>
            <a:ext cx="5715000" cy="10191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6.02: Unternehmenszusammenschlüsse (Grundformen [1])</a:t>
            </a:r>
          </a:p>
          <a:p>
            <a:endParaRPr lang="de-DE" sz="1600" b="1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562475"/>
            <a:ext cx="5562600" cy="9398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6.20: Wirkungen des Insolvenzverfahrens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38200" y="4572000"/>
            <a:ext cx="5562600" cy="635000"/>
          </a:xfrm>
          <a:noFill/>
          <a:ln/>
        </p:spPr>
        <p:txBody>
          <a:bodyPr/>
          <a:lstStyle/>
          <a:p>
            <a:r>
              <a:rPr lang="de-DE" sz="2000" b="1">
                <a:latin typeface="Arial" charset="0"/>
              </a:rPr>
              <a:t>Abb. 6.21: Verwertung der Insolvenzmasse</a:t>
            </a:r>
          </a:p>
          <a:p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5135563"/>
            <a:ext cx="5029200" cy="366712"/>
          </a:xfrm>
        </p:spPr>
        <p:txBody>
          <a:bodyPr/>
          <a:lstStyle/>
          <a:p>
            <a:r>
              <a:rPr lang="de-DE" sz="1800" b="1"/>
              <a:t>Abb. 6_22_Insolvenzplan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383088"/>
            <a:ext cx="5029200" cy="13239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6.03: Unternehmenszusammenschlüsse (Grundformen [2])</a:t>
            </a:r>
          </a:p>
          <a:p>
            <a:pPr algn="ctr"/>
            <a:endParaRPr lang="de-DE" sz="1600" b="1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352925"/>
            <a:ext cx="5029200" cy="10191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6.04: Grundform: Arbeitsgemeinschaft (projektbezogen)</a:t>
            </a:r>
          </a:p>
          <a:p>
            <a:pPr algn="ctr"/>
            <a:endParaRPr lang="de-DE" sz="1600" b="1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52938"/>
            <a:ext cx="5029200" cy="939800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6.05: Grundform: Konsortium (Finanzierungszwecke)</a:t>
            </a:r>
          </a:p>
          <a:p>
            <a:pPr algn="ctr"/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359275"/>
            <a:ext cx="5791200" cy="7016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6.06: Grundform: Interessengemeinschaft (Beispiel „Einkauf“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4572000"/>
            <a:ext cx="5029200" cy="7016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6.07: Grundform: Joint-Ventures (im Ausland)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838200" y="5029200"/>
            <a:ext cx="502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30000"/>
              </a:spcBef>
            </a:pPr>
            <a:r>
              <a:rPr lang="de-DE" sz="2000"/>
              <a:t>Abb. 6.08: Kooperationsformen im Handel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838200" y="4724400"/>
            <a:ext cx="502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30000"/>
              </a:spcBef>
            </a:pPr>
            <a:r>
              <a:rPr lang="de-DE" sz="2000"/>
              <a:t>Abb. 6.09: Motive für Unternehmenskonzentrationen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E6C64-A9E1-44BD-860B-A8424B19400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5D1E3-73A7-4EEA-95FE-B160F205772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A1DB9-23EB-4B45-B249-EADB1D52F55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55527-9BE9-4DD1-9580-92560B02D01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D61BA-B04D-46C7-B775-BD31DDFDFD5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9B25C-678B-4C3D-A2E9-6C6D1EF6EB0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5F47F-B8FD-4D3D-96E5-BFB20347113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11EB-3D5F-43CF-A982-D216FF4E5A8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303BA-2F4D-473C-B652-D55694E3406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17270-6470-4433-B054-9650B1F360C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DA7C5-EC24-42F1-94D6-02904037895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Formate des Vorlagentextes zu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 smtClean="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 smtClean="0">
                <a:latin typeface="+mn-lt"/>
              </a:defRPr>
            </a:lvl1pPr>
          </a:lstStyle>
          <a:p>
            <a:pPr>
              <a:defRPr/>
            </a:pPr>
            <a:fld id="{028D1A7B-A607-4AEB-BCEE-5E15FD419F6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31.bin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2.bin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5.png"/><Relationship Id="rId5" Type="http://schemas.openxmlformats.org/officeDocument/2006/relationships/oleObject" Target="../embeddings/oleObject34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27.png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oleObject" Target="../embeddings/oleObject4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37.png"/><Relationship Id="rId5" Type="http://schemas.openxmlformats.org/officeDocument/2006/relationships/oleObject" Target="../embeddings/oleObject53.bin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1.png"/><Relationship Id="rId11" Type="http://schemas.openxmlformats.org/officeDocument/2006/relationships/image" Target="../media/image44.png"/><Relationship Id="rId5" Type="http://schemas.openxmlformats.org/officeDocument/2006/relationships/oleObject" Target="../embeddings/oleObject60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oleObject" Target="../embeddings/oleObject69.bin"/><Relationship Id="rId4" Type="http://schemas.openxmlformats.org/officeDocument/2006/relationships/oleObject" Target="../embeddings/oleObject6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3" Type="http://schemas.openxmlformats.org/officeDocument/2006/relationships/notesSlide" Target="../notesSlides/notesSlide22.xml"/><Relationship Id="rId7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1.png"/><Relationship Id="rId5" Type="http://schemas.openxmlformats.org/officeDocument/2006/relationships/oleObject" Target="../embeddings/oleObject70.bin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ChangeArrowheads="1"/>
          </p:cNvSpPr>
          <p:nvPr/>
        </p:nvSpPr>
        <p:spPr bwMode="auto">
          <a:xfrm>
            <a:off x="152400" y="228600"/>
            <a:ext cx="8763000" cy="2895600"/>
          </a:xfrm>
          <a:prstGeom prst="rect">
            <a:avLst/>
          </a:prstGeom>
          <a:solidFill>
            <a:srgbClr val="F1FFCB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 dirty="0"/>
          </a:p>
        </p:txBody>
      </p:sp>
      <p:sp>
        <p:nvSpPr>
          <p:cNvPr id="59395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391400" cy="914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4800" dirty="0">
                <a:solidFill>
                  <a:srgbClr val="0000FF"/>
                </a:solidFill>
                <a:latin typeface="Times New Roman"/>
              </a:rPr>
              <a:t>Betriebswirtschaftslehre</a:t>
            </a:r>
            <a:endParaRPr lang="de-DE" sz="4000" dirty="0">
              <a:latin typeface="Times New Roman"/>
            </a:endParaRPr>
          </a:p>
        </p:txBody>
      </p:sp>
      <p:sp>
        <p:nvSpPr>
          <p:cNvPr id="59396" name="Text Box 3"/>
          <p:cNvSpPr txBox="1">
            <a:spLocks noChangeArrowheads="1"/>
          </p:cNvSpPr>
          <p:nvPr/>
        </p:nvSpPr>
        <p:spPr bwMode="auto">
          <a:xfrm>
            <a:off x="1835150" y="2246313"/>
            <a:ext cx="5029200" cy="641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3200" dirty="0">
                <a:latin typeface="Times New Roman"/>
              </a:rPr>
              <a:t>Eine Einf</a:t>
            </a:r>
            <a:r>
              <a:rPr lang="de-DE" sz="3200" dirty="0"/>
              <a:t>ü</a:t>
            </a:r>
            <a:r>
              <a:rPr lang="de-DE" sz="3200" dirty="0">
                <a:latin typeface="Times New Roman"/>
              </a:rPr>
              <a:t>hrung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57200" y="350838"/>
            <a:ext cx="5029200" cy="641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3200" i="1" dirty="0">
                <a:latin typeface="Times New Roman"/>
              </a:rPr>
              <a:t>Siegfried von Känel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762000" y="3205163"/>
            <a:ext cx="7772400" cy="9445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2000" dirty="0">
                <a:cs typeface="Arial" charset="0"/>
              </a:rPr>
              <a:t>Animierte und kommentierte PowerPoint-Folien</a:t>
            </a:r>
          </a:p>
          <a:p>
            <a:pPr algn="l"/>
            <a:r>
              <a:rPr lang="de-DE" sz="2000" dirty="0">
                <a:cs typeface="Arial" charset="0"/>
              </a:rPr>
              <a:t> zu allen Grafiken im Buch</a:t>
            </a:r>
            <a:r>
              <a:rPr lang="de-DE" sz="2400" dirty="0">
                <a:cs typeface="Arial" charset="0"/>
              </a:rPr>
              <a:t> [Kapitel </a:t>
            </a:r>
            <a:r>
              <a:rPr lang="de-DE" sz="2400" dirty="0">
                <a:solidFill>
                  <a:srgbClr val="FF3300"/>
                </a:solidFill>
                <a:cs typeface="Arial" charset="0"/>
              </a:rPr>
              <a:t>6</a:t>
            </a:r>
            <a:r>
              <a:rPr lang="de-DE" sz="2400" dirty="0">
                <a:cs typeface="Arial" charset="0"/>
              </a:rPr>
              <a:t>]</a:t>
            </a:r>
          </a:p>
        </p:txBody>
      </p:sp>
      <p:sp>
        <p:nvSpPr>
          <p:cNvPr id="59399" name="Text Box 9"/>
          <p:cNvSpPr txBox="1">
            <a:spLocks noChangeArrowheads="1"/>
          </p:cNvSpPr>
          <p:nvPr/>
        </p:nvSpPr>
        <p:spPr bwMode="auto">
          <a:xfrm>
            <a:off x="381000" y="4191000"/>
            <a:ext cx="8382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2000" dirty="0">
                <a:solidFill>
                  <a:srgbClr val="FF3300"/>
                </a:solidFill>
              </a:rPr>
              <a:t>Hinweise:</a:t>
            </a:r>
            <a:endParaRPr lang="de-DE" sz="2400" dirty="0">
              <a:latin typeface="Times New Roman"/>
            </a:endParaRPr>
          </a:p>
        </p:txBody>
      </p:sp>
      <p:sp>
        <p:nvSpPr>
          <p:cNvPr id="59400" name="Textfeld 9"/>
          <p:cNvSpPr txBox="1">
            <a:spLocks noChangeArrowheads="1"/>
          </p:cNvSpPr>
          <p:nvPr/>
        </p:nvSpPr>
        <p:spPr bwMode="auto">
          <a:xfrm>
            <a:off x="457200" y="4648200"/>
            <a:ext cx="853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 dirty="0"/>
              <a:t>Start der Präsentation:  Funktionstaste </a:t>
            </a:r>
            <a:r>
              <a:rPr lang="de-DE" sz="2000" dirty="0">
                <a:solidFill>
                  <a:srgbClr val="0000FF"/>
                </a:solidFill>
              </a:rPr>
              <a:t>[F5] </a:t>
            </a:r>
            <a:r>
              <a:rPr lang="de-DE" sz="1400" dirty="0"/>
              <a:t>drücken oder über Menü „Bildschirmpräsentation“.</a:t>
            </a:r>
          </a:p>
          <a:p>
            <a:pPr algn="l"/>
            <a:r>
              <a:rPr lang="de-DE" sz="1400" dirty="0"/>
              <a:t>Kommentare zu den Folien: </a:t>
            </a:r>
            <a:r>
              <a:rPr lang="de-DE" sz="1400" dirty="0">
                <a:solidFill>
                  <a:srgbClr val="0000FF"/>
                </a:solidFill>
              </a:rPr>
              <a:t>Notizseitenansicht!</a:t>
            </a:r>
            <a:endParaRPr lang="de-DE" sz="1400" dirty="0"/>
          </a:p>
          <a:p>
            <a:pPr algn="l"/>
            <a:r>
              <a:rPr lang="de-DE" sz="1400" dirty="0"/>
              <a:t>Im Weiteren immer mit dem </a:t>
            </a:r>
            <a:r>
              <a:rPr lang="de-DE" sz="1400" dirty="0">
                <a:solidFill>
                  <a:srgbClr val="0000FF"/>
                </a:solidFill>
              </a:rPr>
              <a:t>Mauszeiger </a:t>
            </a:r>
            <a:r>
              <a:rPr lang="de-DE" sz="1400" dirty="0"/>
              <a:t>solange auf die Folienfläche klicken,</a:t>
            </a:r>
          </a:p>
          <a:p>
            <a:pPr algn="l"/>
            <a:r>
              <a:rPr lang="de-DE" sz="1400" dirty="0"/>
              <a:t>bis das das kleine </a:t>
            </a:r>
            <a:r>
              <a:rPr lang="de-DE" sz="1400" dirty="0">
                <a:solidFill>
                  <a:srgbClr val="0000FF"/>
                </a:solidFill>
              </a:rPr>
              <a:t>rote Viereck</a:t>
            </a:r>
            <a:r>
              <a:rPr lang="de-DE" sz="1400" dirty="0"/>
              <a:t> erscheint.  </a:t>
            </a:r>
          </a:p>
        </p:txBody>
      </p:sp>
      <p:sp>
        <p:nvSpPr>
          <p:cNvPr id="59401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utoUpdateAnimBg="0"/>
      <p:bldP spid="59399" grpId="0" autoUpdateAnimBg="0"/>
      <p:bldP spid="59401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6"/>
          <p:cNvSpPr>
            <a:spLocks noChangeShapeType="1"/>
          </p:cNvSpPr>
          <p:nvPr/>
        </p:nvSpPr>
        <p:spPr bwMode="auto">
          <a:xfrm>
            <a:off x="3429000" y="2057400"/>
            <a:ext cx="0" cy="457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20" name="Line 7"/>
          <p:cNvSpPr>
            <a:spLocks noChangeShapeType="1"/>
          </p:cNvSpPr>
          <p:nvPr/>
        </p:nvSpPr>
        <p:spPr bwMode="auto">
          <a:xfrm flipV="1">
            <a:off x="1219200" y="2057400"/>
            <a:ext cx="6629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21" name="Line 8"/>
          <p:cNvSpPr>
            <a:spLocks noChangeShapeType="1"/>
          </p:cNvSpPr>
          <p:nvPr/>
        </p:nvSpPr>
        <p:spPr bwMode="auto">
          <a:xfrm>
            <a:off x="1219200" y="2057400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5943600" y="20574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23" name="Rectangle 10"/>
          <p:cNvSpPr>
            <a:spLocks noChangeArrowheads="1"/>
          </p:cNvSpPr>
          <p:nvPr/>
        </p:nvSpPr>
        <p:spPr bwMode="auto">
          <a:xfrm>
            <a:off x="0" y="3124200"/>
            <a:ext cx="2438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Erzielen von  Kosten-ersparnissen durch </a:t>
            </a:r>
            <a:r>
              <a:rPr lang="de-DE" smtClean="0"/>
              <a:t>Größenvorteile</a:t>
            </a:r>
            <a:endParaRPr lang="de-DE"/>
          </a:p>
        </p:txBody>
      </p:sp>
      <p:sp>
        <p:nvSpPr>
          <p:cNvPr id="9224" name="Text Box 11"/>
          <p:cNvSpPr txBox="1">
            <a:spLocks noChangeArrowheads="1"/>
          </p:cNvSpPr>
          <p:nvPr/>
        </p:nvSpPr>
        <p:spPr bwMode="auto">
          <a:xfrm>
            <a:off x="228600" y="2438400"/>
            <a:ext cx="1981200" cy="611188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/>
              <a:t>Economies of Scale</a:t>
            </a:r>
          </a:p>
        </p:txBody>
      </p:sp>
      <p:sp>
        <p:nvSpPr>
          <p:cNvPr id="9225" name="Rectangle 12"/>
          <p:cNvSpPr>
            <a:spLocks noChangeArrowheads="1"/>
          </p:cNvSpPr>
          <p:nvPr/>
        </p:nvSpPr>
        <p:spPr bwMode="auto">
          <a:xfrm>
            <a:off x="2362200" y="3089275"/>
            <a:ext cx="22860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Die Koordination wirtschaftlicher Aktivitäten innerhalb eines Unter-nehmens ist kostengünstiger ist als über den Markt.</a:t>
            </a:r>
          </a:p>
        </p:txBody>
      </p:sp>
      <p:sp>
        <p:nvSpPr>
          <p:cNvPr id="9226" name="Text Box 13"/>
          <p:cNvSpPr txBox="1">
            <a:spLocks noChangeArrowheads="1"/>
          </p:cNvSpPr>
          <p:nvPr/>
        </p:nvSpPr>
        <p:spPr bwMode="auto">
          <a:xfrm>
            <a:off x="2362200" y="2438400"/>
            <a:ext cx="2209800" cy="611188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/>
              <a:t>Senkung von Trans-aktionskosten</a:t>
            </a:r>
          </a:p>
        </p:txBody>
      </p:sp>
      <p:sp>
        <p:nvSpPr>
          <p:cNvPr id="9227" name="Line 14"/>
          <p:cNvSpPr>
            <a:spLocks noChangeShapeType="1"/>
          </p:cNvSpPr>
          <p:nvPr/>
        </p:nvSpPr>
        <p:spPr bwMode="auto">
          <a:xfrm>
            <a:off x="4724400" y="1676400"/>
            <a:ext cx="0" cy="3581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28" name="Text Box 16"/>
          <p:cNvSpPr txBox="1">
            <a:spLocks noChangeArrowheads="1"/>
          </p:cNvSpPr>
          <p:nvPr/>
        </p:nvSpPr>
        <p:spPr bwMode="auto">
          <a:xfrm>
            <a:off x="4876800" y="2438400"/>
            <a:ext cx="1981200" cy="611188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/>
              <a:t>Economies of Scope</a:t>
            </a:r>
          </a:p>
        </p:txBody>
      </p:sp>
      <p:sp>
        <p:nvSpPr>
          <p:cNvPr id="9229" name="Rectangle 17"/>
          <p:cNvSpPr>
            <a:spLocks noChangeArrowheads="1"/>
          </p:cNvSpPr>
          <p:nvPr/>
        </p:nvSpPr>
        <p:spPr bwMode="auto">
          <a:xfrm>
            <a:off x="4724400" y="3124200"/>
            <a:ext cx="21336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Erzielen von  Kos-tenersparnissen durch Verbund-vorteile.</a:t>
            </a:r>
          </a:p>
        </p:txBody>
      </p:sp>
      <p:sp>
        <p:nvSpPr>
          <p:cNvPr id="9230" name="Line 19"/>
          <p:cNvSpPr>
            <a:spLocks noChangeShapeType="1"/>
          </p:cNvSpPr>
          <p:nvPr/>
        </p:nvSpPr>
        <p:spPr bwMode="auto">
          <a:xfrm>
            <a:off x="7848600" y="20574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1" name="Text Box 20"/>
          <p:cNvSpPr txBox="1">
            <a:spLocks noChangeArrowheads="1"/>
          </p:cNvSpPr>
          <p:nvPr/>
        </p:nvSpPr>
        <p:spPr bwMode="auto">
          <a:xfrm>
            <a:off x="7086600" y="2436813"/>
            <a:ext cx="1447800" cy="611187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/>
              <a:t>Risikostreu-ung</a:t>
            </a:r>
          </a:p>
        </p:txBody>
      </p:sp>
      <p:sp>
        <p:nvSpPr>
          <p:cNvPr id="9232" name="Rectangle 21"/>
          <p:cNvSpPr>
            <a:spLocks noChangeArrowheads="1"/>
          </p:cNvSpPr>
          <p:nvPr/>
        </p:nvSpPr>
        <p:spPr bwMode="auto">
          <a:xfrm>
            <a:off x="6934200" y="3124200"/>
            <a:ext cx="2057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mtClean="0"/>
              <a:t>Verringerung </a:t>
            </a:r>
            <a:r>
              <a:rPr lang="de-DE"/>
              <a:t>des Marktrisikos durch Diversifikation</a:t>
            </a:r>
          </a:p>
        </p:txBody>
      </p:sp>
      <p:sp>
        <p:nvSpPr>
          <p:cNvPr id="9233" name="Line 23"/>
          <p:cNvSpPr>
            <a:spLocks noChangeShapeType="1"/>
          </p:cNvSpPr>
          <p:nvPr/>
        </p:nvSpPr>
        <p:spPr bwMode="auto">
          <a:xfrm>
            <a:off x="1143000" y="4038600"/>
            <a:ext cx="0" cy="1447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4" name="Line 24"/>
          <p:cNvSpPr>
            <a:spLocks noChangeShapeType="1"/>
          </p:cNvSpPr>
          <p:nvPr/>
        </p:nvSpPr>
        <p:spPr bwMode="auto">
          <a:xfrm>
            <a:off x="3352800" y="4724400"/>
            <a:ext cx="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5" name="Line 25"/>
          <p:cNvSpPr>
            <a:spLocks noChangeShapeType="1"/>
          </p:cNvSpPr>
          <p:nvPr/>
        </p:nvSpPr>
        <p:spPr bwMode="auto">
          <a:xfrm flipV="1">
            <a:off x="1143000" y="5486400"/>
            <a:ext cx="6705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6" name="Text Box 26"/>
          <p:cNvSpPr txBox="1">
            <a:spLocks noChangeArrowheads="1"/>
          </p:cNvSpPr>
          <p:nvPr/>
        </p:nvSpPr>
        <p:spPr bwMode="auto">
          <a:xfrm>
            <a:off x="3810000" y="5181600"/>
            <a:ext cx="1981200" cy="611188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/>
              <a:t>Marktstrategische Zielsetzungen</a:t>
            </a:r>
          </a:p>
        </p:txBody>
      </p:sp>
      <p:sp>
        <p:nvSpPr>
          <p:cNvPr id="9237" name="Line 27"/>
          <p:cNvSpPr>
            <a:spLocks noChangeShapeType="1"/>
          </p:cNvSpPr>
          <p:nvPr/>
        </p:nvSpPr>
        <p:spPr bwMode="auto">
          <a:xfrm>
            <a:off x="6019800" y="4114800"/>
            <a:ext cx="0" cy="1371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8" name="Line 28"/>
          <p:cNvSpPr>
            <a:spLocks noChangeShapeType="1"/>
          </p:cNvSpPr>
          <p:nvPr/>
        </p:nvSpPr>
        <p:spPr bwMode="auto">
          <a:xfrm>
            <a:off x="7848600" y="3962400"/>
            <a:ext cx="0" cy="1524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239" name="Text Box 29"/>
          <p:cNvSpPr txBox="1">
            <a:spLocks noChangeArrowheads="1"/>
          </p:cNvSpPr>
          <p:nvPr/>
        </p:nvSpPr>
        <p:spPr bwMode="auto">
          <a:xfrm>
            <a:off x="1066800" y="5867400"/>
            <a:ext cx="7696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Erringung einer marktbeherrschenden Stellung in Absatzmärkten,                           Beherrschung wichtiger Bezugsquellen, Erschwerung des Marktzutritts für Konkurrenten u. a. </a:t>
            </a:r>
          </a:p>
        </p:txBody>
      </p:sp>
      <p:pic>
        <p:nvPicPr>
          <p:cNvPr id="36866" name="Picture 2" descr="C:\Business_Studio\DAA\DAA_2013\WFW_2013_Archiv\Allgemein\ART-MX Gmb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52400"/>
            <a:ext cx="2362200" cy="156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graphicFrame>
        <p:nvGraphicFramePr>
          <p:cNvPr id="9218" name="Object 59"/>
          <p:cNvGraphicFramePr>
            <a:graphicFrameLocks noChangeAspect="1"/>
          </p:cNvGraphicFramePr>
          <p:nvPr/>
        </p:nvGraphicFramePr>
        <p:xfrm>
          <a:off x="990600" y="381000"/>
          <a:ext cx="2362200" cy="1393825"/>
        </p:xfrm>
        <a:graphic>
          <a:graphicData uri="http://schemas.openxmlformats.org/presentationml/2006/ole">
            <p:oleObj spid="_x0000_s9218" name="Paint Shop Pro Image" r:id="rId5" imgW="5209756" imgH="3570732" progId="">
              <p:embed/>
            </p:oleObj>
          </a:graphicData>
        </a:graphic>
      </p:graphicFrame>
      <p:sp>
        <p:nvSpPr>
          <p:cNvPr id="9241" name="Oval 34"/>
          <p:cNvSpPr>
            <a:spLocks noChangeArrowheads="1"/>
          </p:cNvSpPr>
          <p:nvPr/>
        </p:nvSpPr>
        <p:spPr bwMode="auto">
          <a:xfrm>
            <a:off x="3048000" y="609600"/>
            <a:ext cx="3200400" cy="12954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9242" name="Text Box 35"/>
          <p:cNvSpPr txBox="1">
            <a:spLocks noChangeArrowheads="1"/>
          </p:cNvSpPr>
          <p:nvPr/>
        </p:nvSpPr>
        <p:spPr bwMode="auto">
          <a:xfrm>
            <a:off x="3429000" y="9144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/>
              <a:t>Motive für Unterneh-menskonzentrationen</a:t>
            </a:r>
            <a:endParaRPr lang="de-DE" sz="1400"/>
          </a:p>
        </p:txBody>
      </p:sp>
      <p:sp>
        <p:nvSpPr>
          <p:cNvPr id="9244" name="Text Box 32"/>
          <p:cNvSpPr txBox="1">
            <a:spLocks noChangeArrowheads="1"/>
          </p:cNvSpPr>
          <p:nvPr/>
        </p:nvSpPr>
        <p:spPr bwMode="auto">
          <a:xfrm>
            <a:off x="0" y="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Unternehmenskonzentrationen: Motive</a:t>
            </a:r>
          </a:p>
        </p:txBody>
      </p:sp>
      <p:sp>
        <p:nvSpPr>
          <p:cNvPr id="9247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  <p:bldP spid="9222" grpId="0" animBg="1"/>
      <p:bldP spid="9223" grpId="0" autoUpdateAnimBg="0"/>
      <p:bldP spid="9224" grpId="0" animBg="1" autoUpdateAnimBg="0"/>
      <p:bldP spid="9225" grpId="0" autoUpdateAnimBg="0"/>
      <p:bldP spid="9226" grpId="0" animBg="1" autoUpdateAnimBg="0"/>
      <p:bldP spid="9227" grpId="0" animBg="1"/>
      <p:bldP spid="9228" grpId="0" animBg="1" autoUpdateAnimBg="0"/>
      <p:bldP spid="9229" grpId="0" autoUpdateAnimBg="0"/>
      <p:bldP spid="9230" grpId="0" animBg="1"/>
      <p:bldP spid="9231" grpId="0" animBg="1" autoUpdateAnimBg="0"/>
      <p:bldP spid="9232" grpId="0" autoUpdateAnimBg="0"/>
      <p:bldP spid="9233" grpId="0" animBg="1"/>
      <p:bldP spid="9234" grpId="0" animBg="1"/>
      <p:bldP spid="9235" grpId="0" animBg="1"/>
      <p:bldP spid="9236" grpId="0" animBg="1" autoUpdateAnimBg="0"/>
      <p:bldP spid="9237" grpId="0" animBg="1"/>
      <p:bldP spid="9238" grpId="0" animBg="1"/>
      <p:bldP spid="9239" grpId="0" autoUpdateAnimBg="0"/>
      <p:bldP spid="9241" grpId="0" animBg="1" autoUpdateAnimBg="0"/>
      <p:bldP spid="9242" grpId="0" autoUpdateAnimBg="0"/>
      <p:bldP spid="924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52400" y="2971800"/>
            <a:ext cx="2743200" cy="914400"/>
          </a:xfrm>
          <a:prstGeom prst="rect">
            <a:avLst/>
          </a:prstGeom>
          <a:solidFill>
            <a:srgbClr val="EBFFEB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44" name="Line 7"/>
          <p:cNvSpPr>
            <a:spLocks noChangeShapeType="1"/>
          </p:cNvSpPr>
          <p:nvPr/>
        </p:nvSpPr>
        <p:spPr bwMode="auto">
          <a:xfrm>
            <a:off x="4495800" y="17526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245" name="Line 8"/>
          <p:cNvSpPr>
            <a:spLocks noChangeShapeType="1"/>
          </p:cNvSpPr>
          <p:nvPr/>
        </p:nvSpPr>
        <p:spPr bwMode="auto">
          <a:xfrm flipV="1">
            <a:off x="1524000" y="1981200"/>
            <a:ext cx="6019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246" name="Line 9"/>
          <p:cNvSpPr>
            <a:spLocks noChangeShapeType="1"/>
          </p:cNvSpPr>
          <p:nvPr/>
        </p:nvSpPr>
        <p:spPr bwMode="auto">
          <a:xfrm>
            <a:off x="1524000" y="1981200"/>
            <a:ext cx="0" cy="990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247" name="Line 10"/>
          <p:cNvSpPr>
            <a:spLocks noChangeShapeType="1"/>
          </p:cNvSpPr>
          <p:nvPr/>
        </p:nvSpPr>
        <p:spPr bwMode="auto">
          <a:xfrm>
            <a:off x="7543800" y="1981200"/>
            <a:ext cx="0" cy="1447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248" name="Text Box 11"/>
          <p:cNvSpPr txBox="1">
            <a:spLocks noChangeArrowheads="1"/>
          </p:cNvSpPr>
          <p:nvPr/>
        </p:nvSpPr>
        <p:spPr bwMode="auto">
          <a:xfrm>
            <a:off x="228600" y="3019425"/>
            <a:ext cx="2590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Internes Wachstum</a:t>
            </a:r>
            <a:r>
              <a:rPr lang="de-DE" sz="1400"/>
              <a:t>: Ein Un-ternehmen wächst schneller als seine Konkurrenten</a:t>
            </a:r>
          </a:p>
        </p:txBody>
      </p:sp>
      <p:sp>
        <p:nvSpPr>
          <p:cNvPr id="130060" name="Text Box 12"/>
          <p:cNvSpPr txBox="1">
            <a:spLocks noChangeArrowheads="1"/>
          </p:cNvSpPr>
          <p:nvPr/>
        </p:nvSpPr>
        <p:spPr bwMode="auto">
          <a:xfrm>
            <a:off x="609600" y="2133600"/>
            <a:ext cx="16764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Art des Wachstums</a:t>
            </a:r>
          </a:p>
        </p:txBody>
      </p:sp>
      <p:sp>
        <p:nvSpPr>
          <p:cNvPr id="130062" name="Text Box 14"/>
          <p:cNvSpPr txBox="1">
            <a:spLocks noChangeArrowheads="1"/>
          </p:cNvSpPr>
          <p:nvPr/>
        </p:nvSpPr>
        <p:spPr bwMode="auto">
          <a:xfrm>
            <a:off x="3352800" y="2133600"/>
            <a:ext cx="2209800" cy="685800"/>
          </a:xfrm>
          <a:prstGeom prst="rect">
            <a:avLst/>
          </a:prstGeom>
          <a:solidFill>
            <a:srgbClr val="FFEBD7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Richtung (Produk-tionsstufen)</a:t>
            </a:r>
          </a:p>
        </p:txBody>
      </p:sp>
      <p:sp>
        <p:nvSpPr>
          <p:cNvPr id="130063" name="Text Box 15"/>
          <p:cNvSpPr txBox="1">
            <a:spLocks noChangeArrowheads="1"/>
          </p:cNvSpPr>
          <p:nvPr/>
        </p:nvSpPr>
        <p:spPr bwMode="auto">
          <a:xfrm>
            <a:off x="6553200" y="2133600"/>
            <a:ext cx="1676400" cy="6858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Wirtschafts-raum</a:t>
            </a:r>
          </a:p>
        </p:txBody>
      </p:sp>
      <p:sp>
        <p:nvSpPr>
          <p:cNvPr id="10252" name="Rectangle 16"/>
          <p:cNvSpPr>
            <a:spLocks noChangeArrowheads="1"/>
          </p:cNvSpPr>
          <p:nvPr/>
        </p:nvSpPr>
        <p:spPr bwMode="auto">
          <a:xfrm>
            <a:off x="3048000" y="2971800"/>
            <a:ext cx="3048000" cy="1447800"/>
          </a:xfrm>
          <a:prstGeom prst="rect">
            <a:avLst/>
          </a:prstGeom>
          <a:solidFill>
            <a:srgbClr val="FFF1E3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53" name="Text Box 17"/>
          <p:cNvSpPr txBox="1">
            <a:spLocks noChangeArrowheads="1"/>
          </p:cNvSpPr>
          <p:nvPr/>
        </p:nvSpPr>
        <p:spPr bwMode="auto">
          <a:xfrm>
            <a:off x="3048000" y="3048000"/>
            <a:ext cx="29718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Horizontale </a:t>
            </a:r>
            <a:r>
              <a:rPr lang="de-DE" sz="1400"/>
              <a:t>Unternehmenskon-zentration: Vereinigung von Un-ternehmen auf der gleichen Pro-duktionsstufe und demselben relevanten Markt (z. B. Auto-konzern)</a:t>
            </a:r>
          </a:p>
        </p:txBody>
      </p:sp>
      <p:sp>
        <p:nvSpPr>
          <p:cNvPr id="10254" name="Rectangle 19"/>
          <p:cNvSpPr>
            <a:spLocks noChangeArrowheads="1"/>
          </p:cNvSpPr>
          <p:nvPr/>
        </p:nvSpPr>
        <p:spPr bwMode="auto">
          <a:xfrm>
            <a:off x="6248400" y="2971800"/>
            <a:ext cx="2667000" cy="6858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55" name="Text Box 20"/>
          <p:cNvSpPr txBox="1">
            <a:spLocks noChangeArrowheads="1"/>
          </p:cNvSpPr>
          <p:nvPr/>
        </p:nvSpPr>
        <p:spPr bwMode="auto">
          <a:xfrm>
            <a:off x="6324600" y="3048000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Regionale </a:t>
            </a:r>
            <a:r>
              <a:rPr lang="de-DE" sz="1400"/>
              <a:t>Unternehmens-konzentration (z. B. Werften)</a:t>
            </a:r>
          </a:p>
        </p:txBody>
      </p:sp>
      <p:sp>
        <p:nvSpPr>
          <p:cNvPr id="10256" name="Rectangle 22"/>
          <p:cNvSpPr>
            <a:spLocks noChangeArrowheads="1"/>
          </p:cNvSpPr>
          <p:nvPr/>
        </p:nvSpPr>
        <p:spPr bwMode="auto">
          <a:xfrm>
            <a:off x="152400" y="3962400"/>
            <a:ext cx="2743200" cy="1143000"/>
          </a:xfrm>
          <a:prstGeom prst="rect">
            <a:avLst/>
          </a:prstGeom>
          <a:solidFill>
            <a:srgbClr val="EBFFEB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57" name="Text Box 23"/>
          <p:cNvSpPr txBox="1">
            <a:spLocks noChangeArrowheads="1"/>
          </p:cNvSpPr>
          <p:nvPr/>
        </p:nvSpPr>
        <p:spPr bwMode="auto">
          <a:xfrm>
            <a:off x="228600" y="4038600"/>
            <a:ext cx="2667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Externes  Wachstum</a:t>
            </a:r>
            <a:r>
              <a:rPr lang="de-DE" sz="1400"/>
              <a:t>: Ein Un-ternehmen wächst durch Ein-gehen von Beteiligungen oder durch Fusionen</a:t>
            </a:r>
          </a:p>
        </p:txBody>
      </p:sp>
      <p:sp>
        <p:nvSpPr>
          <p:cNvPr id="10258" name="Rectangle 24"/>
          <p:cNvSpPr>
            <a:spLocks noChangeArrowheads="1"/>
          </p:cNvSpPr>
          <p:nvPr/>
        </p:nvSpPr>
        <p:spPr bwMode="auto">
          <a:xfrm>
            <a:off x="3048000" y="4495800"/>
            <a:ext cx="3048000" cy="1447800"/>
          </a:xfrm>
          <a:prstGeom prst="rect">
            <a:avLst/>
          </a:prstGeom>
          <a:solidFill>
            <a:srgbClr val="FFF1E3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0259" name="Text Box 25"/>
          <p:cNvSpPr txBox="1">
            <a:spLocks noChangeArrowheads="1"/>
          </p:cNvSpPr>
          <p:nvPr/>
        </p:nvSpPr>
        <p:spPr bwMode="auto">
          <a:xfrm>
            <a:off x="3124200" y="4495800"/>
            <a:ext cx="29718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Vertikale </a:t>
            </a:r>
            <a:r>
              <a:rPr lang="de-DE" sz="1400"/>
              <a:t>Unternehmenskon-zentration: Vereinigung von Un-ternehmen in aufeinanderfol-genden Produktionsstufen (z. B. Autokonzern mit Zuliefer-betrieben)</a:t>
            </a:r>
          </a:p>
        </p:txBody>
      </p:sp>
      <p:sp>
        <p:nvSpPr>
          <p:cNvPr id="10260" name="Text Box 27"/>
          <p:cNvSpPr txBox="1">
            <a:spLocks noChangeArrowheads="1"/>
          </p:cNvSpPr>
          <p:nvPr/>
        </p:nvSpPr>
        <p:spPr bwMode="auto">
          <a:xfrm>
            <a:off x="1371600" y="6091238"/>
            <a:ext cx="6934200" cy="527050"/>
          </a:xfrm>
          <a:prstGeom prst="rect">
            <a:avLst/>
          </a:prstGeom>
          <a:solidFill>
            <a:srgbClr val="FFFFE7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 u="sng"/>
              <a:t>Konglomerale </a:t>
            </a:r>
            <a:r>
              <a:rPr lang="de-DE" sz="1400"/>
              <a:t>Unternehmenskonzentration: Vereinigung von Unternehmen unterschiedlichsten Typs aus unterschiedlichen Stufen</a:t>
            </a:r>
          </a:p>
        </p:txBody>
      </p:sp>
      <p:sp>
        <p:nvSpPr>
          <p:cNvPr id="10261" name="Rectangle 28"/>
          <p:cNvSpPr>
            <a:spLocks noChangeArrowheads="1"/>
          </p:cNvSpPr>
          <p:nvPr/>
        </p:nvSpPr>
        <p:spPr bwMode="auto">
          <a:xfrm>
            <a:off x="6248400" y="3733800"/>
            <a:ext cx="2667000" cy="9144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62" name="Text Box 29"/>
          <p:cNvSpPr txBox="1">
            <a:spLocks noChangeArrowheads="1"/>
          </p:cNvSpPr>
          <p:nvPr/>
        </p:nvSpPr>
        <p:spPr bwMode="auto">
          <a:xfrm>
            <a:off x="6324600" y="3810000"/>
            <a:ext cx="2590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Nationale </a:t>
            </a:r>
            <a:r>
              <a:rPr lang="de-DE" sz="1400"/>
              <a:t>Unternehmens-konzentration (innerhalb eines Landes)</a:t>
            </a:r>
          </a:p>
        </p:txBody>
      </p:sp>
      <p:sp>
        <p:nvSpPr>
          <p:cNvPr id="10263" name="Rectangle 30"/>
          <p:cNvSpPr>
            <a:spLocks noChangeArrowheads="1"/>
          </p:cNvSpPr>
          <p:nvPr/>
        </p:nvSpPr>
        <p:spPr bwMode="auto">
          <a:xfrm>
            <a:off x="6248400" y="4724400"/>
            <a:ext cx="2667000" cy="9144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0264" name="Text Box 31"/>
          <p:cNvSpPr txBox="1">
            <a:spLocks noChangeArrowheads="1"/>
          </p:cNvSpPr>
          <p:nvPr/>
        </p:nvSpPr>
        <p:spPr bwMode="auto">
          <a:xfrm>
            <a:off x="6324600" y="4800600"/>
            <a:ext cx="2590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Internationale </a:t>
            </a:r>
            <a:r>
              <a:rPr lang="de-DE" sz="1400"/>
              <a:t>Unterneh-menskonzentration (z. B. multinationale Konzerne)</a:t>
            </a:r>
          </a:p>
        </p:txBody>
      </p:sp>
      <p:pic>
        <p:nvPicPr>
          <p:cNvPr id="36866" name="Picture 2" descr="C:\Business_Studio\DAA\DAA_2013\WFW_2013_Archiv\Allgemein\ART-MX Gmb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04800"/>
            <a:ext cx="2362200" cy="140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graphicFrame>
        <p:nvGraphicFramePr>
          <p:cNvPr id="10242" name="Object 59"/>
          <p:cNvGraphicFramePr>
            <a:graphicFrameLocks noChangeAspect="1"/>
          </p:cNvGraphicFramePr>
          <p:nvPr/>
        </p:nvGraphicFramePr>
        <p:xfrm>
          <a:off x="990600" y="381000"/>
          <a:ext cx="2362200" cy="1393825"/>
        </p:xfrm>
        <a:graphic>
          <a:graphicData uri="http://schemas.openxmlformats.org/presentationml/2006/ole">
            <p:oleObj spid="_x0000_s10242" name="Paint Shop Pro Image" r:id="rId5" imgW="5209756" imgH="3570732" progId="">
              <p:embed/>
            </p:oleObj>
          </a:graphicData>
        </a:graphic>
      </p:graphicFrame>
      <p:sp>
        <p:nvSpPr>
          <p:cNvPr id="10266" name="Oval 38"/>
          <p:cNvSpPr>
            <a:spLocks noChangeArrowheads="1"/>
          </p:cNvSpPr>
          <p:nvPr/>
        </p:nvSpPr>
        <p:spPr bwMode="auto">
          <a:xfrm>
            <a:off x="2819400" y="609600"/>
            <a:ext cx="3200400" cy="11430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0267" name="Text Box 39"/>
          <p:cNvSpPr txBox="1">
            <a:spLocks noChangeArrowheads="1"/>
          </p:cNvSpPr>
          <p:nvPr/>
        </p:nvSpPr>
        <p:spPr bwMode="auto">
          <a:xfrm>
            <a:off x="3200400" y="8382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/>
              <a:t>Unternehmens-konzentrationen</a:t>
            </a:r>
            <a:endParaRPr lang="de-DE" sz="1400"/>
          </a:p>
        </p:txBody>
      </p:sp>
      <p:sp>
        <p:nvSpPr>
          <p:cNvPr id="10269" name="Text Box 32"/>
          <p:cNvSpPr txBox="1">
            <a:spLocks noChangeArrowheads="1"/>
          </p:cNvSpPr>
          <p:nvPr/>
        </p:nvSpPr>
        <p:spPr bwMode="auto">
          <a:xfrm>
            <a:off x="0" y="0"/>
            <a:ext cx="441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Unternehmenskonzentrationen: Wirkungen</a:t>
            </a:r>
          </a:p>
        </p:txBody>
      </p:sp>
      <p:sp>
        <p:nvSpPr>
          <p:cNvPr id="10270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4" grpId="0" animBg="1"/>
      <p:bldP spid="10245" grpId="0" animBg="1"/>
      <p:bldP spid="10246" grpId="0" animBg="1"/>
      <p:bldP spid="10247" grpId="0" animBg="1"/>
      <p:bldP spid="10248" grpId="0" autoUpdateAnimBg="0"/>
      <p:bldP spid="130060" grpId="0" animBg="1" autoUpdateAnimBg="0"/>
      <p:bldP spid="130062" grpId="0" animBg="1" autoUpdateAnimBg="0"/>
      <p:bldP spid="130063" grpId="0" animBg="1" autoUpdateAnimBg="0"/>
      <p:bldP spid="10252" grpId="0" animBg="1" autoUpdateAnimBg="0"/>
      <p:bldP spid="10253" grpId="0" autoUpdateAnimBg="0"/>
      <p:bldP spid="10254" grpId="0" animBg="1" autoUpdateAnimBg="0"/>
      <p:bldP spid="10255" grpId="0" autoUpdateAnimBg="0"/>
      <p:bldP spid="10256" grpId="0" animBg="1" autoUpdateAnimBg="0"/>
      <p:bldP spid="10257" grpId="0" autoUpdateAnimBg="0"/>
      <p:bldP spid="10258" grpId="0" animBg="1" autoUpdateAnimBg="0"/>
      <p:bldP spid="10259" grpId="0" autoUpdateAnimBg="0"/>
      <p:bldP spid="10260" grpId="0" animBg="1" autoUpdateAnimBg="0"/>
      <p:bldP spid="10261" grpId="0" animBg="1" autoUpdateAnimBg="0"/>
      <p:bldP spid="10262" grpId="0" autoUpdateAnimBg="0"/>
      <p:bldP spid="10263" grpId="0" animBg="1" autoUpdateAnimBg="0"/>
      <p:bldP spid="10264" grpId="0" autoUpdateAnimBg="0"/>
      <p:bldP spid="10266" grpId="0" animBg="1" autoUpdateAnimBg="0"/>
      <p:bldP spid="10267" grpId="0" autoUpdateAnimBg="0"/>
      <p:bldP spid="10270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15"/>
          <p:cNvGraphicFramePr>
            <a:graphicFrameLocks noChangeAspect="1"/>
          </p:cNvGraphicFramePr>
          <p:nvPr/>
        </p:nvGraphicFramePr>
        <p:xfrm>
          <a:off x="4724400" y="357188"/>
          <a:ext cx="4114800" cy="2133600"/>
        </p:xfrm>
        <a:graphic>
          <a:graphicData uri="http://schemas.openxmlformats.org/presentationml/2006/ole">
            <p:oleObj spid="_x0000_s11266" name="Bitmap" r:id="rId4" imgW="3580952" imgH="1685714" progId="PBrush">
              <p:embed/>
            </p:oleObj>
          </a:graphicData>
        </a:graphic>
      </p:graphicFrame>
      <p:graphicFrame>
        <p:nvGraphicFramePr>
          <p:cNvPr id="11267" name="Object 59"/>
          <p:cNvGraphicFramePr>
            <a:graphicFrameLocks noChangeAspect="1"/>
          </p:cNvGraphicFramePr>
          <p:nvPr/>
        </p:nvGraphicFramePr>
        <p:xfrm>
          <a:off x="457200" y="357188"/>
          <a:ext cx="3657600" cy="2157412"/>
        </p:xfrm>
        <a:graphic>
          <a:graphicData uri="http://schemas.openxmlformats.org/presentationml/2006/ole">
            <p:oleObj spid="_x0000_s11267" name="Paint Shop Pro Image" r:id="rId5" imgW="5209756" imgH="3570732" progId="">
              <p:embed/>
            </p:oleObj>
          </a:graphicData>
        </a:graphic>
      </p:graphicFrame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6324600" y="365125"/>
            <a:ext cx="228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Unternehmen </a:t>
            </a:r>
            <a:r>
              <a:rPr lang="de-DE" sz="2000">
                <a:solidFill>
                  <a:schemeClr val="accent2"/>
                </a:solidFill>
              </a:rPr>
              <a:t>Y</a:t>
            </a:r>
            <a:r>
              <a:rPr lang="de-DE"/>
              <a:t> AG</a:t>
            </a:r>
          </a:p>
        </p:txBody>
      </p:sp>
      <p:sp>
        <p:nvSpPr>
          <p:cNvPr id="11271" name="Oval 10"/>
          <p:cNvSpPr>
            <a:spLocks noChangeArrowheads="1"/>
          </p:cNvSpPr>
          <p:nvPr/>
        </p:nvSpPr>
        <p:spPr bwMode="auto">
          <a:xfrm>
            <a:off x="3048000" y="685800"/>
            <a:ext cx="3124200" cy="15240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3429000" y="1219200"/>
            <a:ext cx="25908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>
                <a:solidFill>
                  <a:srgbClr val="FF0000"/>
                </a:solidFill>
              </a:rPr>
              <a:t>X</a:t>
            </a:r>
            <a:r>
              <a:rPr lang="de-DE" sz="1800"/>
              <a:t> beteiligt sich an </a:t>
            </a:r>
            <a:r>
              <a:rPr lang="de-DE" sz="1800">
                <a:solidFill>
                  <a:schemeClr val="accent2"/>
                </a:solidFill>
              </a:rPr>
              <a:t>Y</a:t>
            </a:r>
          </a:p>
          <a:p>
            <a:r>
              <a:rPr lang="de-DE" sz="1800"/>
              <a:t>zu ... %</a:t>
            </a:r>
            <a:endParaRPr lang="de-DE" sz="1400"/>
          </a:p>
        </p:txBody>
      </p:sp>
      <p:sp>
        <p:nvSpPr>
          <p:cNvPr id="11273" name="Line 12"/>
          <p:cNvSpPr>
            <a:spLocks noChangeShapeType="1"/>
          </p:cNvSpPr>
          <p:nvPr/>
        </p:nvSpPr>
        <p:spPr bwMode="auto">
          <a:xfrm>
            <a:off x="3733800" y="1066800"/>
            <a:ext cx="18288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auto">
          <a:xfrm>
            <a:off x="457200" y="365125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/>
              <a:t>Unternehmen </a:t>
            </a:r>
            <a:r>
              <a:rPr lang="de-DE" sz="2000">
                <a:solidFill>
                  <a:srgbClr val="FF0000"/>
                </a:solidFill>
              </a:rPr>
              <a:t>X</a:t>
            </a:r>
            <a:r>
              <a:rPr lang="de-DE"/>
              <a:t> AG </a:t>
            </a:r>
          </a:p>
        </p:txBody>
      </p:sp>
      <p:sp>
        <p:nvSpPr>
          <p:cNvPr id="11275" name="Line 16"/>
          <p:cNvSpPr>
            <a:spLocks noChangeShapeType="1"/>
          </p:cNvSpPr>
          <p:nvPr/>
        </p:nvSpPr>
        <p:spPr bwMode="auto">
          <a:xfrm>
            <a:off x="228600" y="2819400"/>
            <a:ext cx="8763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1276" name="Line 21"/>
          <p:cNvSpPr>
            <a:spLocks noChangeShapeType="1"/>
          </p:cNvSpPr>
          <p:nvPr/>
        </p:nvSpPr>
        <p:spPr bwMode="auto">
          <a:xfrm>
            <a:off x="1600200" y="4267200"/>
            <a:ext cx="0" cy="2057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7" name="Line 22"/>
          <p:cNvSpPr>
            <a:spLocks noChangeShapeType="1"/>
          </p:cNvSpPr>
          <p:nvPr/>
        </p:nvSpPr>
        <p:spPr bwMode="auto">
          <a:xfrm>
            <a:off x="7467600" y="4267200"/>
            <a:ext cx="0" cy="2057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8" name="Line 23"/>
          <p:cNvSpPr>
            <a:spLocks noChangeShapeType="1"/>
          </p:cNvSpPr>
          <p:nvPr/>
        </p:nvSpPr>
        <p:spPr bwMode="auto">
          <a:xfrm>
            <a:off x="4648200" y="3657600"/>
            <a:ext cx="0" cy="2667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9" name="Text Box 24"/>
          <p:cNvSpPr txBox="1">
            <a:spLocks noChangeArrowheads="1"/>
          </p:cNvSpPr>
          <p:nvPr/>
        </p:nvSpPr>
        <p:spPr bwMode="auto">
          <a:xfrm>
            <a:off x="3505200" y="6400800"/>
            <a:ext cx="2743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/>
              <a:t>Abhängige Unternehmen</a:t>
            </a:r>
          </a:p>
        </p:txBody>
      </p:sp>
      <p:sp>
        <p:nvSpPr>
          <p:cNvPr id="11280" name="Line 25"/>
          <p:cNvSpPr>
            <a:spLocks noChangeShapeType="1"/>
          </p:cNvSpPr>
          <p:nvPr/>
        </p:nvSpPr>
        <p:spPr bwMode="auto">
          <a:xfrm>
            <a:off x="1600200" y="6324600"/>
            <a:ext cx="5867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131098" name="Picture 26" descr="C:\Business_Studio\Archiv\Images\Images_neu\Handel1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4953000"/>
            <a:ext cx="1905000" cy="11064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graphicFrame>
        <p:nvGraphicFramePr>
          <p:cNvPr id="11268" name="Object 27"/>
          <p:cNvGraphicFramePr>
            <a:graphicFrameLocks noChangeAspect="1"/>
          </p:cNvGraphicFramePr>
          <p:nvPr/>
        </p:nvGraphicFramePr>
        <p:xfrm>
          <a:off x="3505200" y="5029200"/>
          <a:ext cx="2540000" cy="1066800"/>
        </p:xfrm>
        <a:graphic>
          <a:graphicData uri="http://schemas.openxmlformats.org/presentationml/2006/ole">
            <p:oleObj spid="_x0000_s11268" name="Paint Shop Pro Image" r:id="rId7" imgW="2517073" imgH="1297913" progId="">
              <p:embed/>
            </p:oleObj>
          </a:graphicData>
        </a:graphic>
      </p:graphicFrame>
      <p:pic>
        <p:nvPicPr>
          <p:cNvPr id="131100" name="Picture 2" descr="C:\Business_Studio\DAA\DAA_2013\WFW_2013_Archiv\Allgemein\ART-MX GmbH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5029200"/>
            <a:ext cx="2268538" cy="1136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graphicFrame>
        <p:nvGraphicFramePr>
          <p:cNvPr id="11269" name="Object 29"/>
          <p:cNvGraphicFramePr>
            <a:graphicFrameLocks noChangeAspect="1"/>
          </p:cNvGraphicFramePr>
          <p:nvPr/>
        </p:nvGraphicFramePr>
        <p:xfrm>
          <a:off x="3657600" y="2959100"/>
          <a:ext cx="1981200" cy="1157288"/>
        </p:xfrm>
        <a:graphic>
          <a:graphicData uri="http://schemas.openxmlformats.org/presentationml/2006/ole">
            <p:oleObj spid="_x0000_s11269" name="Paint Shop Pro Image" r:id="rId9" imgW="2273171" imgH="1590675" progId="">
              <p:embed/>
            </p:oleObj>
          </a:graphicData>
        </a:graphic>
      </p:graphicFrame>
      <p:sp>
        <p:nvSpPr>
          <p:cNvPr id="11283" name="Text Box 30"/>
          <p:cNvSpPr txBox="1">
            <a:spLocks noChangeArrowheads="1"/>
          </p:cNvSpPr>
          <p:nvPr/>
        </p:nvSpPr>
        <p:spPr bwMode="auto">
          <a:xfrm>
            <a:off x="5715000" y="31242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/>
              <a:t>Unternehmen </a:t>
            </a:r>
            <a:r>
              <a:rPr lang="de-DE" sz="2000">
                <a:solidFill>
                  <a:srgbClr val="FF0000"/>
                </a:solidFill>
              </a:rPr>
              <a:t>X</a:t>
            </a:r>
            <a:r>
              <a:rPr lang="de-DE"/>
              <a:t> AG (Dachgesellschaft) </a:t>
            </a:r>
          </a:p>
        </p:txBody>
      </p:sp>
      <p:sp>
        <p:nvSpPr>
          <p:cNvPr id="11284" name="Text Box 31"/>
          <p:cNvSpPr txBox="1">
            <a:spLocks noChangeArrowheads="1"/>
          </p:cNvSpPr>
          <p:nvPr/>
        </p:nvSpPr>
        <p:spPr bwMode="auto">
          <a:xfrm>
            <a:off x="4724400" y="4343400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80 % Kapitalanteile</a:t>
            </a:r>
          </a:p>
        </p:txBody>
      </p:sp>
      <p:sp>
        <p:nvSpPr>
          <p:cNvPr id="11285" name="Text Box 32"/>
          <p:cNvSpPr txBox="1">
            <a:spLocks noChangeArrowheads="1"/>
          </p:cNvSpPr>
          <p:nvPr/>
        </p:nvSpPr>
        <p:spPr bwMode="auto">
          <a:xfrm>
            <a:off x="1676400" y="4343400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100 % Kapitalanteile</a:t>
            </a:r>
          </a:p>
        </p:txBody>
      </p:sp>
      <p:sp>
        <p:nvSpPr>
          <p:cNvPr id="11286" name="Text Box 33"/>
          <p:cNvSpPr txBox="1">
            <a:spLocks noChangeArrowheads="1"/>
          </p:cNvSpPr>
          <p:nvPr/>
        </p:nvSpPr>
        <p:spPr bwMode="auto">
          <a:xfrm>
            <a:off x="7467600" y="4191000"/>
            <a:ext cx="167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55 % Kapitalanteile</a:t>
            </a:r>
          </a:p>
        </p:txBody>
      </p:sp>
      <p:sp>
        <p:nvSpPr>
          <p:cNvPr id="11287" name="Line 34"/>
          <p:cNvSpPr>
            <a:spLocks noChangeShapeType="1"/>
          </p:cNvSpPr>
          <p:nvPr/>
        </p:nvSpPr>
        <p:spPr bwMode="auto">
          <a:xfrm flipV="1">
            <a:off x="1600200" y="4267200"/>
            <a:ext cx="5867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88" name="Text Box 35"/>
          <p:cNvSpPr txBox="1">
            <a:spLocks noChangeArrowheads="1"/>
          </p:cNvSpPr>
          <p:nvPr/>
        </p:nvSpPr>
        <p:spPr bwMode="auto">
          <a:xfrm>
            <a:off x="7010400" y="50292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>
                <a:solidFill>
                  <a:srgbClr val="FF0000"/>
                </a:solidFill>
              </a:rPr>
              <a:t>Y3</a:t>
            </a:r>
            <a:r>
              <a:rPr lang="de-DE"/>
              <a:t> </a:t>
            </a:r>
            <a:r>
              <a:rPr lang="de-DE" sz="1400"/>
              <a:t>GmbH</a:t>
            </a:r>
            <a:endParaRPr lang="de-DE"/>
          </a:p>
        </p:txBody>
      </p:sp>
      <p:sp>
        <p:nvSpPr>
          <p:cNvPr id="11289" name="Text Box 36"/>
          <p:cNvSpPr txBox="1">
            <a:spLocks noChangeArrowheads="1"/>
          </p:cNvSpPr>
          <p:nvPr/>
        </p:nvSpPr>
        <p:spPr bwMode="auto">
          <a:xfrm>
            <a:off x="533400" y="4678363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>
                <a:solidFill>
                  <a:srgbClr val="FF0000"/>
                </a:solidFill>
              </a:rPr>
              <a:t>Y1</a:t>
            </a:r>
            <a:r>
              <a:rPr lang="de-DE"/>
              <a:t> </a:t>
            </a:r>
            <a:r>
              <a:rPr lang="de-DE" sz="1400"/>
              <a:t>AG</a:t>
            </a:r>
            <a:endParaRPr lang="de-DE"/>
          </a:p>
        </p:txBody>
      </p:sp>
      <p:sp>
        <p:nvSpPr>
          <p:cNvPr id="11290" name="Text Box 37"/>
          <p:cNvSpPr txBox="1">
            <a:spLocks noChangeArrowheads="1"/>
          </p:cNvSpPr>
          <p:nvPr/>
        </p:nvSpPr>
        <p:spPr bwMode="auto">
          <a:xfrm>
            <a:off x="3505200" y="4724400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>
                <a:solidFill>
                  <a:srgbClr val="FF0000"/>
                </a:solidFill>
              </a:rPr>
              <a:t>Y2</a:t>
            </a:r>
            <a:r>
              <a:rPr lang="de-DE"/>
              <a:t> </a:t>
            </a:r>
            <a:r>
              <a:rPr lang="de-DE" sz="1400"/>
              <a:t>GmbH</a:t>
            </a:r>
            <a:endParaRPr lang="de-DE"/>
          </a:p>
        </p:txBody>
      </p:sp>
      <p:sp>
        <p:nvSpPr>
          <p:cNvPr id="11291" name="Text Box 38"/>
          <p:cNvSpPr txBox="1">
            <a:spLocks noChangeArrowheads="1"/>
          </p:cNvSpPr>
          <p:nvPr/>
        </p:nvSpPr>
        <p:spPr bwMode="auto">
          <a:xfrm>
            <a:off x="0" y="23622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2000"/>
              <a:t>a)</a:t>
            </a:r>
            <a:endParaRPr lang="de-DE" sz="1400"/>
          </a:p>
        </p:txBody>
      </p:sp>
      <p:sp>
        <p:nvSpPr>
          <p:cNvPr id="11292" name="Text Box 39"/>
          <p:cNvSpPr txBox="1">
            <a:spLocks noChangeArrowheads="1"/>
          </p:cNvSpPr>
          <p:nvPr/>
        </p:nvSpPr>
        <p:spPr bwMode="auto">
          <a:xfrm>
            <a:off x="152400" y="6324600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2000"/>
              <a:t>b)</a:t>
            </a:r>
            <a:endParaRPr lang="de-DE" sz="1400"/>
          </a:p>
        </p:txBody>
      </p:sp>
      <p:sp>
        <p:nvSpPr>
          <p:cNvPr id="11294" name="Text Box 32"/>
          <p:cNvSpPr txBox="1">
            <a:spLocks noChangeArrowheads="1"/>
          </p:cNvSpPr>
          <p:nvPr/>
        </p:nvSpPr>
        <p:spPr bwMode="auto">
          <a:xfrm>
            <a:off x="0" y="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Beteiligungen</a:t>
            </a:r>
          </a:p>
        </p:txBody>
      </p:sp>
      <p:sp>
        <p:nvSpPr>
          <p:cNvPr id="11295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1" grpId="0" animBg="1" autoUpdateAnimBg="0"/>
      <p:bldP spid="11272" grpId="0" autoUpdateAnimBg="0"/>
      <p:bldP spid="11273" grpId="0" animBg="1"/>
      <p:bldP spid="11274" grpId="0" autoUpdateAnimBg="0"/>
      <p:bldP spid="11275" grpId="0" animBg="1"/>
      <p:bldP spid="11276" grpId="0" animBg="1"/>
      <p:bldP spid="11277" grpId="0" animBg="1"/>
      <p:bldP spid="11278" grpId="0" animBg="1"/>
      <p:bldP spid="11279" grpId="0" autoUpdateAnimBg="0"/>
      <p:bldP spid="11280" grpId="0" animBg="1"/>
      <p:bldP spid="11283" grpId="0" autoUpdateAnimBg="0"/>
      <p:bldP spid="11284" grpId="0" autoUpdateAnimBg="0"/>
      <p:bldP spid="11285" grpId="0" autoUpdateAnimBg="0"/>
      <p:bldP spid="11286" grpId="0" autoUpdateAnimBg="0"/>
      <p:bldP spid="11287" grpId="0" animBg="1"/>
      <p:bldP spid="11288" grpId="0" autoUpdateAnimBg="0"/>
      <p:bldP spid="11289" grpId="0" autoUpdateAnimBg="0"/>
      <p:bldP spid="11290" grpId="0" autoUpdateAnimBg="0"/>
      <p:bldP spid="11291" grpId="0" autoUpdateAnimBg="0"/>
      <p:bldP spid="11292" grpId="0" autoUpdateAnimBg="0"/>
      <p:bldP spid="1129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4"/>
          <p:cNvGraphicFramePr>
            <a:graphicFrameLocks noChangeAspect="1"/>
          </p:cNvGraphicFramePr>
          <p:nvPr/>
        </p:nvGraphicFramePr>
        <p:xfrm>
          <a:off x="228600" y="1477963"/>
          <a:ext cx="1981200" cy="1274762"/>
        </p:xfrm>
        <a:graphic>
          <a:graphicData uri="http://schemas.openxmlformats.org/presentationml/2006/ole">
            <p:oleObj spid="_x0000_s12290" name="Paint Shop Pro Image" r:id="rId4" imgW="2273171" imgH="1590675" progId="">
              <p:embed/>
            </p:oleObj>
          </a:graphicData>
        </a:graphic>
      </p:graphicFrame>
      <p:graphicFrame>
        <p:nvGraphicFramePr>
          <p:cNvPr id="12291" name="Object 26"/>
          <p:cNvGraphicFramePr>
            <a:graphicFrameLocks noChangeAspect="1"/>
          </p:cNvGraphicFramePr>
          <p:nvPr/>
        </p:nvGraphicFramePr>
        <p:xfrm>
          <a:off x="2362200" y="1477963"/>
          <a:ext cx="1981200" cy="1295400"/>
        </p:xfrm>
        <a:graphic>
          <a:graphicData uri="http://schemas.openxmlformats.org/presentationml/2006/ole">
            <p:oleObj spid="_x0000_s12291" name="Paint Shop Pro Image" r:id="rId5" imgW="2517073" imgH="1297913" progId="">
              <p:embed/>
            </p:oleObj>
          </a:graphicData>
        </a:graphic>
      </p:graphicFrame>
      <p:graphicFrame>
        <p:nvGraphicFramePr>
          <p:cNvPr id="12292" name="Object 33"/>
          <p:cNvGraphicFramePr>
            <a:graphicFrameLocks noChangeAspect="1"/>
          </p:cNvGraphicFramePr>
          <p:nvPr/>
        </p:nvGraphicFramePr>
        <p:xfrm>
          <a:off x="4724400" y="1477963"/>
          <a:ext cx="1981200" cy="1274762"/>
        </p:xfrm>
        <a:graphic>
          <a:graphicData uri="http://schemas.openxmlformats.org/presentationml/2006/ole">
            <p:oleObj spid="_x0000_s12292" name="Paint Shop Pro Image" r:id="rId6" imgW="2273171" imgH="1590675" progId="">
              <p:embed/>
            </p:oleObj>
          </a:graphicData>
        </a:graphic>
      </p:graphicFrame>
      <p:graphicFrame>
        <p:nvGraphicFramePr>
          <p:cNvPr id="12293" name="Object 34"/>
          <p:cNvGraphicFramePr>
            <a:graphicFrameLocks noChangeAspect="1"/>
          </p:cNvGraphicFramePr>
          <p:nvPr/>
        </p:nvGraphicFramePr>
        <p:xfrm>
          <a:off x="6858000" y="1477963"/>
          <a:ext cx="1981200" cy="1295400"/>
        </p:xfrm>
        <a:graphic>
          <a:graphicData uri="http://schemas.openxmlformats.org/presentationml/2006/ole">
            <p:oleObj spid="_x0000_s12293" name="Paint Shop Pro Image" r:id="rId7" imgW="2517073" imgH="1297913" progId="">
              <p:embed/>
            </p:oleObj>
          </a:graphicData>
        </a:graphic>
      </p:graphicFrame>
      <p:graphicFrame>
        <p:nvGraphicFramePr>
          <p:cNvPr id="12294" name="Object 35"/>
          <p:cNvGraphicFramePr>
            <a:graphicFrameLocks noChangeAspect="1"/>
          </p:cNvGraphicFramePr>
          <p:nvPr/>
        </p:nvGraphicFramePr>
        <p:xfrm>
          <a:off x="381000" y="3382963"/>
          <a:ext cx="3733800" cy="2401887"/>
        </p:xfrm>
        <a:graphic>
          <a:graphicData uri="http://schemas.openxmlformats.org/presentationml/2006/ole">
            <p:oleObj spid="_x0000_s12294" name="Paint Shop Pro Image" r:id="rId8" imgW="2273171" imgH="1590675" progId="">
              <p:embed/>
            </p:oleObj>
          </a:graphicData>
        </a:graphic>
      </p:graphicFrame>
      <p:graphicFrame>
        <p:nvGraphicFramePr>
          <p:cNvPr id="12295" name="Object 39"/>
          <p:cNvGraphicFramePr>
            <a:graphicFrameLocks noChangeAspect="1"/>
          </p:cNvGraphicFramePr>
          <p:nvPr/>
        </p:nvGraphicFramePr>
        <p:xfrm>
          <a:off x="4953000" y="3687763"/>
          <a:ext cx="3733800" cy="2066925"/>
        </p:xfrm>
        <a:graphic>
          <a:graphicData uri="http://schemas.openxmlformats.org/presentationml/2006/ole">
            <p:oleObj spid="_x0000_s12295" name="Bitmap" r:id="rId9" imgW="4334480" imgH="1762371" progId="PBrush">
              <p:embed/>
            </p:oleObj>
          </a:graphicData>
        </a:graphic>
      </p:graphicFrame>
      <p:sp>
        <p:nvSpPr>
          <p:cNvPr id="132136" name="Text Box 40"/>
          <p:cNvSpPr txBox="1">
            <a:spLocks noChangeArrowheads="1"/>
          </p:cNvSpPr>
          <p:nvPr/>
        </p:nvSpPr>
        <p:spPr bwMode="auto">
          <a:xfrm>
            <a:off x="3124200" y="192088"/>
            <a:ext cx="2590800" cy="4699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 sz="2400"/>
              <a:t>Fusion</a:t>
            </a:r>
          </a:p>
        </p:txBody>
      </p:sp>
      <p:sp>
        <p:nvSpPr>
          <p:cNvPr id="12297" name="Text Box 41"/>
          <p:cNvSpPr txBox="1">
            <a:spLocks noChangeArrowheads="1"/>
          </p:cNvSpPr>
          <p:nvPr/>
        </p:nvSpPr>
        <p:spPr bwMode="auto">
          <a:xfrm>
            <a:off x="304800" y="11271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0000FF"/>
                </a:solidFill>
              </a:rPr>
              <a:t>X</a:t>
            </a:r>
            <a:endParaRPr lang="de-DE" sz="1400"/>
          </a:p>
        </p:txBody>
      </p:sp>
      <p:sp>
        <p:nvSpPr>
          <p:cNvPr id="12298" name="Text Box 42"/>
          <p:cNvSpPr txBox="1">
            <a:spLocks noChangeArrowheads="1"/>
          </p:cNvSpPr>
          <p:nvPr/>
        </p:nvSpPr>
        <p:spPr bwMode="auto">
          <a:xfrm>
            <a:off x="2514600" y="11271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FF3300"/>
                </a:solidFill>
              </a:rPr>
              <a:t>Y</a:t>
            </a:r>
            <a:endParaRPr lang="de-DE" sz="1400"/>
          </a:p>
        </p:txBody>
      </p:sp>
      <p:sp>
        <p:nvSpPr>
          <p:cNvPr id="12299" name="Text Box 43"/>
          <p:cNvSpPr txBox="1">
            <a:spLocks noChangeArrowheads="1"/>
          </p:cNvSpPr>
          <p:nvPr/>
        </p:nvSpPr>
        <p:spPr bwMode="auto">
          <a:xfrm>
            <a:off x="1600200" y="58515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0000FF"/>
                </a:solidFill>
              </a:rPr>
              <a:t>X</a:t>
            </a:r>
            <a:endParaRPr lang="de-DE" sz="1400"/>
          </a:p>
        </p:txBody>
      </p:sp>
      <p:sp>
        <p:nvSpPr>
          <p:cNvPr id="12300" name="Line 44"/>
          <p:cNvSpPr>
            <a:spLocks noChangeShapeType="1"/>
          </p:cNvSpPr>
          <p:nvPr/>
        </p:nvSpPr>
        <p:spPr bwMode="auto">
          <a:xfrm>
            <a:off x="2362200" y="1401763"/>
            <a:ext cx="19812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01" name="Line 45"/>
          <p:cNvSpPr>
            <a:spLocks noChangeShapeType="1"/>
          </p:cNvSpPr>
          <p:nvPr/>
        </p:nvSpPr>
        <p:spPr bwMode="auto">
          <a:xfrm flipH="1">
            <a:off x="2438400" y="1401763"/>
            <a:ext cx="19050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02" name="Oval 48"/>
          <p:cNvSpPr>
            <a:spLocks noChangeArrowheads="1"/>
          </p:cNvSpPr>
          <p:nvPr/>
        </p:nvSpPr>
        <p:spPr bwMode="auto">
          <a:xfrm>
            <a:off x="914400" y="2743200"/>
            <a:ext cx="2819400" cy="13716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2303" name="Line 49"/>
          <p:cNvSpPr>
            <a:spLocks noChangeShapeType="1"/>
          </p:cNvSpPr>
          <p:nvPr/>
        </p:nvSpPr>
        <p:spPr bwMode="auto">
          <a:xfrm>
            <a:off x="609600" y="2697163"/>
            <a:ext cx="0" cy="12954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2304" name="Line 50"/>
          <p:cNvSpPr>
            <a:spLocks noChangeShapeType="1"/>
          </p:cNvSpPr>
          <p:nvPr/>
        </p:nvSpPr>
        <p:spPr bwMode="auto">
          <a:xfrm flipH="1">
            <a:off x="1752600" y="2620963"/>
            <a:ext cx="1219200" cy="9144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05" name="Text Box 51"/>
          <p:cNvSpPr txBox="1">
            <a:spLocks noChangeArrowheads="1"/>
          </p:cNvSpPr>
          <p:nvPr/>
        </p:nvSpPr>
        <p:spPr bwMode="auto">
          <a:xfrm>
            <a:off x="2362200" y="31242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Fall 1: Aufnahme </a:t>
            </a:r>
          </a:p>
        </p:txBody>
      </p:sp>
      <p:pic>
        <p:nvPicPr>
          <p:cNvPr id="12306" name="Grafik 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9200" y="3535363"/>
            <a:ext cx="596900" cy="604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307" name="Line 55"/>
          <p:cNvSpPr>
            <a:spLocks noChangeShapeType="1"/>
          </p:cNvSpPr>
          <p:nvPr/>
        </p:nvSpPr>
        <p:spPr bwMode="auto">
          <a:xfrm>
            <a:off x="4648200" y="1401763"/>
            <a:ext cx="19812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08" name="Line 56"/>
          <p:cNvSpPr>
            <a:spLocks noChangeShapeType="1"/>
          </p:cNvSpPr>
          <p:nvPr/>
        </p:nvSpPr>
        <p:spPr bwMode="auto">
          <a:xfrm flipH="1">
            <a:off x="4724400" y="1401763"/>
            <a:ext cx="19050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09" name="Line 57"/>
          <p:cNvSpPr>
            <a:spLocks noChangeShapeType="1"/>
          </p:cNvSpPr>
          <p:nvPr/>
        </p:nvSpPr>
        <p:spPr bwMode="auto">
          <a:xfrm>
            <a:off x="6858000" y="1401763"/>
            <a:ext cx="19812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10" name="Line 58"/>
          <p:cNvSpPr>
            <a:spLocks noChangeShapeType="1"/>
          </p:cNvSpPr>
          <p:nvPr/>
        </p:nvSpPr>
        <p:spPr bwMode="auto">
          <a:xfrm flipH="1">
            <a:off x="6934200" y="1401763"/>
            <a:ext cx="19050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11" name="Oval 59"/>
          <p:cNvSpPr>
            <a:spLocks noChangeArrowheads="1"/>
          </p:cNvSpPr>
          <p:nvPr/>
        </p:nvSpPr>
        <p:spPr bwMode="auto">
          <a:xfrm>
            <a:off x="5943600" y="3306763"/>
            <a:ext cx="2819400" cy="13716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2312" name="Text Box 60"/>
          <p:cNvSpPr txBox="1">
            <a:spLocks noChangeArrowheads="1"/>
          </p:cNvSpPr>
          <p:nvPr/>
        </p:nvSpPr>
        <p:spPr bwMode="auto">
          <a:xfrm>
            <a:off x="6858000" y="3687763"/>
            <a:ext cx="1447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Fall 2: Neugründung </a:t>
            </a:r>
          </a:p>
        </p:txBody>
      </p:sp>
      <p:sp>
        <p:nvSpPr>
          <p:cNvPr id="12313" name="Line 61"/>
          <p:cNvSpPr>
            <a:spLocks noChangeShapeType="1"/>
          </p:cNvSpPr>
          <p:nvPr/>
        </p:nvSpPr>
        <p:spPr bwMode="auto">
          <a:xfrm flipH="1">
            <a:off x="7543800" y="2773363"/>
            <a:ext cx="685800" cy="762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14" name="Line 62"/>
          <p:cNvSpPr>
            <a:spLocks noChangeShapeType="1"/>
          </p:cNvSpPr>
          <p:nvPr/>
        </p:nvSpPr>
        <p:spPr bwMode="auto">
          <a:xfrm>
            <a:off x="5791200" y="2773363"/>
            <a:ext cx="1143000" cy="8382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315" name="Text Box 63"/>
          <p:cNvSpPr txBox="1">
            <a:spLocks noChangeArrowheads="1"/>
          </p:cNvSpPr>
          <p:nvPr/>
        </p:nvSpPr>
        <p:spPr bwMode="auto">
          <a:xfrm>
            <a:off x="6172200" y="58515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008080"/>
                </a:solidFill>
              </a:rPr>
              <a:t>Z</a:t>
            </a:r>
            <a:endParaRPr lang="de-DE" sz="1400"/>
          </a:p>
        </p:txBody>
      </p:sp>
      <p:sp>
        <p:nvSpPr>
          <p:cNvPr id="12316" name="Text Box 64"/>
          <p:cNvSpPr txBox="1">
            <a:spLocks noChangeArrowheads="1"/>
          </p:cNvSpPr>
          <p:nvPr/>
        </p:nvSpPr>
        <p:spPr bwMode="auto">
          <a:xfrm>
            <a:off x="4876800" y="11271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0000FF"/>
                </a:solidFill>
              </a:rPr>
              <a:t>X</a:t>
            </a:r>
            <a:endParaRPr lang="de-DE" sz="1400"/>
          </a:p>
        </p:txBody>
      </p:sp>
      <p:sp>
        <p:nvSpPr>
          <p:cNvPr id="12317" name="Text Box 65"/>
          <p:cNvSpPr txBox="1">
            <a:spLocks noChangeArrowheads="1"/>
          </p:cNvSpPr>
          <p:nvPr/>
        </p:nvSpPr>
        <p:spPr bwMode="auto">
          <a:xfrm>
            <a:off x="7086600" y="1127125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/>
              <a:t>Unternehmen </a:t>
            </a:r>
            <a:r>
              <a:rPr lang="de-DE" sz="2000">
                <a:solidFill>
                  <a:srgbClr val="FF3300"/>
                </a:solidFill>
              </a:rPr>
              <a:t>Y</a:t>
            </a:r>
            <a:endParaRPr lang="de-DE" sz="1400"/>
          </a:p>
        </p:txBody>
      </p:sp>
      <p:sp>
        <p:nvSpPr>
          <p:cNvPr id="12320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36" grpId="0" animBg="1" autoUpdateAnimBg="0"/>
      <p:bldP spid="12297" grpId="0" autoUpdateAnimBg="0"/>
      <p:bldP spid="12298" grpId="0" autoUpdateAnimBg="0"/>
      <p:bldP spid="12299" grpId="0" autoUpdateAnimBg="0"/>
      <p:bldP spid="12300" grpId="0" animBg="1"/>
      <p:bldP spid="12301" grpId="0" animBg="1"/>
      <p:bldP spid="12302" grpId="0" animBg="1" autoUpdateAnimBg="0"/>
      <p:bldP spid="12303" grpId="0" animBg="1"/>
      <p:bldP spid="12304" grpId="0" animBg="1"/>
      <p:bldP spid="12305" grpId="0" autoUpdateAnimBg="0"/>
      <p:bldP spid="12307" grpId="0" animBg="1"/>
      <p:bldP spid="12308" grpId="0" animBg="1"/>
      <p:bldP spid="12309" grpId="0" animBg="1"/>
      <p:bldP spid="12310" grpId="0" animBg="1"/>
      <p:bldP spid="12311" grpId="0" animBg="1" autoUpdateAnimBg="0"/>
      <p:bldP spid="12312" grpId="0" autoUpdateAnimBg="0"/>
      <p:bldP spid="12313" grpId="0" animBg="1"/>
      <p:bldP spid="12314" grpId="0" animBg="1"/>
      <p:bldP spid="12315" grpId="0" autoUpdateAnimBg="0"/>
      <p:bldP spid="12316" grpId="0" autoUpdateAnimBg="0"/>
      <p:bldP spid="12317" grpId="0" autoUpdateAnimBg="0"/>
      <p:bldP spid="1232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3"/>
          <p:cNvSpPr>
            <a:spLocks noChangeArrowheads="1"/>
          </p:cNvSpPr>
          <p:nvPr/>
        </p:nvSpPr>
        <p:spPr bwMode="auto">
          <a:xfrm>
            <a:off x="4343400" y="3124200"/>
            <a:ext cx="4648200" cy="3581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16" name="Text Box 44"/>
          <p:cNvSpPr txBox="1">
            <a:spLocks noChangeArrowheads="1"/>
          </p:cNvSpPr>
          <p:nvPr/>
        </p:nvSpPr>
        <p:spPr bwMode="auto">
          <a:xfrm>
            <a:off x="4876800" y="3186113"/>
            <a:ext cx="38862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Krise in der Branche wegen Globalisierung, Konkurrenz aus Billiglohnländern</a:t>
            </a:r>
          </a:p>
        </p:txBody>
      </p:sp>
      <p:sp>
        <p:nvSpPr>
          <p:cNvPr id="13317" name="Rectangle 42"/>
          <p:cNvSpPr>
            <a:spLocks noChangeArrowheads="1"/>
          </p:cNvSpPr>
          <p:nvPr/>
        </p:nvSpPr>
        <p:spPr bwMode="auto">
          <a:xfrm>
            <a:off x="152400" y="3124200"/>
            <a:ext cx="4038600" cy="3581400"/>
          </a:xfrm>
          <a:prstGeom prst="rect">
            <a:avLst/>
          </a:prstGeom>
          <a:solidFill>
            <a:srgbClr val="F5FF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18" name="Rectangle 18"/>
          <p:cNvSpPr>
            <a:spLocks noChangeArrowheads="1"/>
          </p:cNvSpPr>
          <p:nvPr/>
        </p:nvSpPr>
        <p:spPr bwMode="auto">
          <a:xfrm>
            <a:off x="5638800" y="152400"/>
            <a:ext cx="2590800" cy="1447800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19" name="Rectangle 5"/>
          <p:cNvSpPr>
            <a:spLocks noChangeArrowheads="1"/>
          </p:cNvSpPr>
          <p:nvPr/>
        </p:nvSpPr>
        <p:spPr bwMode="auto">
          <a:xfrm>
            <a:off x="5791200" y="457200"/>
            <a:ext cx="228600" cy="990600"/>
          </a:xfrm>
          <a:prstGeom prst="rect">
            <a:avLst/>
          </a:prstGeom>
          <a:solidFill>
            <a:srgbClr val="FFF1E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20" name="Line 6"/>
          <p:cNvSpPr>
            <a:spLocks noChangeShapeType="1"/>
          </p:cNvSpPr>
          <p:nvPr/>
        </p:nvSpPr>
        <p:spPr bwMode="auto">
          <a:xfrm>
            <a:off x="5715000" y="1447800"/>
            <a:ext cx="2438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21" name="Rectangle 7"/>
          <p:cNvSpPr>
            <a:spLocks noChangeArrowheads="1"/>
          </p:cNvSpPr>
          <p:nvPr/>
        </p:nvSpPr>
        <p:spPr bwMode="auto">
          <a:xfrm>
            <a:off x="6172200" y="381000"/>
            <a:ext cx="228600" cy="1066800"/>
          </a:xfrm>
          <a:prstGeom prst="rect">
            <a:avLst/>
          </a:prstGeom>
          <a:solidFill>
            <a:srgbClr val="D7EB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22" name="Rectangle 9"/>
          <p:cNvSpPr>
            <a:spLocks noChangeArrowheads="1"/>
          </p:cNvSpPr>
          <p:nvPr/>
        </p:nvSpPr>
        <p:spPr bwMode="auto">
          <a:xfrm>
            <a:off x="6553200" y="609600"/>
            <a:ext cx="228600" cy="838200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6934200" y="838200"/>
            <a:ext cx="228600" cy="6096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24" name="Rectangle 13"/>
          <p:cNvSpPr>
            <a:spLocks noChangeArrowheads="1"/>
          </p:cNvSpPr>
          <p:nvPr/>
        </p:nvSpPr>
        <p:spPr bwMode="auto">
          <a:xfrm>
            <a:off x="7315200" y="990600"/>
            <a:ext cx="228600" cy="457200"/>
          </a:xfrm>
          <a:prstGeom prst="rect">
            <a:avLst/>
          </a:prstGeom>
          <a:solidFill>
            <a:srgbClr val="FFE3F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3325" name="Line 14"/>
          <p:cNvSpPr>
            <a:spLocks noChangeShapeType="1"/>
          </p:cNvSpPr>
          <p:nvPr/>
        </p:nvSpPr>
        <p:spPr bwMode="auto">
          <a:xfrm flipV="1">
            <a:off x="5867400" y="609600"/>
            <a:ext cx="3810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26" name="Line 15"/>
          <p:cNvSpPr>
            <a:spLocks noChangeShapeType="1"/>
          </p:cNvSpPr>
          <p:nvPr/>
        </p:nvSpPr>
        <p:spPr bwMode="auto">
          <a:xfrm>
            <a:off x="6248400" y="609600"/>
            <a:ext cx="3810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27" name="Line 16"/>
          <p:cNvSpPr>
            <a:spLocks noChangeShapeType="1"/>
          </p:cNvSpPr>
          <p:nvPr/>
        </p:nvSpPr>
        <p:spPr bwMode="auto">
          <a:xfrm>
            <a:off x="6629400" y="914400"/>
            <a:ext cx="381000" cy="76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28" name="Line 17"/>
          <p:cNvSpPr>
            <a:spLocks noChangeShapeType="1"/>
          </p:cNvSpPr>
          <p:nvPr/>
        </p:nvSpPr>
        <p:spPr bwMode="auto">
          <a:xfrm>
            <a:off x="7010400" y="990600"/>
            <a:ext cx="4572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29" name="Line 20"/>
          <p:cNvSpPr>
            <a:spLocks noChangeShapeType="1"/>
          </p:cNvSpPr>
          <p:nvPr/>
        </p:nvSpPr>
        <p:spPr bwMode="auto">
          <a:xfrm>
            <a:off x="4648200" y="1524000"/>
            <a:ext cx="0" cy="76200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4165" name="Text Box 21"/>
          <p:cNvSpPr txBox="1">
            <a:spLocks noChangeArrowheads="1"/>
          </p:cNvSpPr>
          <p:nvPr/>
        </p:nvSpPr>
        <p:spPr bwMode="auto">
          <a:xfrm>
            <a:off x="2590800" y="1752600"/>
            <a:ext cx="4114800" cy="346075"/>
          </a:xfrm>
          <a:prstGeom prst="rect">
            <a:avLst/>
          </a:prstGeom>
          <a:solidFill>
            <a:srgbClr val="FFE7F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Ursachen von Unternehmenskrisen</a:t>
            </a:r>
          </a:p>
        </p:txBody>
      </p:sp>
      <p:sp>
        <p:nvSpPr>
          <p:cNvPr id="13331" name="Line 22"/>
          <p:cNvSpPr>
            <a:spLocks noChangeShapeType="1"/>
          </p:cNvSpPr>
          <p:nvPr/>
        </p:nvSpPr>
        <p:spPr bwMode="auto">
          <a:xfrm flipH="1" flipV="1">
            <a:off x="2438400" y="2286000"/>
            <a:ext cx="45720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32" name="Line 23"/>
          <p:cNvSpPr>
            <a:spLocks noChangeShapeType="1"/>
          </p:cNvSpPr>
          <p:nvPr/>
        </p:nvSpPr>
        <p:spPr bwMode="auto">
          <a:xfrm>
            <a:off x="2438400" y="2286000"/>
            <a:ext cx="0" cy="68580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33" name="Line 24"/>
          <p:cNvSpPr>
            <a:spLocks noChangeShapeType="1"/>
          </p:cNvSpPr>
          <p:nvPr/>
        </p:nvSpPr>
        <p:spPr bwMode="auto">
          <a:xfrm>
            <a:off x="7010400" y="2286000"/>
            <a:ext cx="0" cy="68580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4169" name="Text Box 25"/>
          <p:cNvSpPr txBox="1">
            <a:spLocks noChangeArrowheads="1"/>
          </p:cNvSpPr>
          <p:nvPr/>
        </p:nvSpPr>
        <p:spPr bwMode="auto">
          <a:xfrm>
            <a:off x="1066800" y="2438400"/>
            <a:ext cx="2819400" cy="346075"/>
          </a:xfrm>
          <a:prstGeom prst="rect">
            <a:avLst/>
          </a:prstGeom>
          <a:solidFill>
            <a:srgbClr val="F5FFD7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Innerbetriebliche Ursachen</a:t>
            </a:r>
          </a:p>
        </p:txBody>
      </p:sp>
      <p:sp>
        <p:nvSpPr>
          <p:cNvPr id="134170" name="Text Box 26"/>
          <p:cNvSpPr txBox="1">
            <a:spLocks noChangeArrowheads="1"/>
          </p:cNvSpPr>
          <p:nvPr/>
        </p:nvSpPr>
        <p:spPr bwMode="auto">
          <a:xfrm>
            <a:off x="5486400" y="2438400"/>
            <a:ext cx="31242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Außerbetriebliche Ursachen</a:t>
            </a:r>
          </a:p>
        </p:txBody>
      </p:sp>
      <p:sp>
        <p:nvSpPr>
          <p:cNvPr id="13336" name="Text Box 27"/>
          <p:cNvSpPr txBox="1">
            <a:spLocks noChangeArrowheads="1"/>
          </p:cNvSpPr>
          <p:nvPr/>
        </p:nvSpPr>
        <p:spPr bwMode="auto">
          <a:xfrm>
            <a:off x="1066800" y="3886200"/>
            <a:ext cx="2667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/>
          </a:p>
        </p:txBody>
      </p:sp>
      <p:sp>
        <p:nvSpPr>
          <p:cNvPr id="13337" name="Text Box 28"/>
          <p:cNvSpPr txBox="1">
            <a:spLocks noChangeArrowheads="1"/>
          </p:cNvSpPr>
          <p:nvPr/>
        </p:nvSpPr>
        <p:spPr bwMode="auto">
          <a:xfrm>
            <a:off x="838200" y="3197553"/>
            <a:ext cx="3505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unzureichende Eigenkapitalbasis </a:t>
            </a:r>
            <a:r>
              <a:rPr lang="de-DE" sz="1400" smtClean="0"/>
              <a:t>, zu </a:t>
            </a:r>
            <a:r>
              <a:rPr lang="de-DE" sz="1400"/>
              <a:t>hohe Kostenbelastungen</a:t>
            </a:r>
          </a:p>
        </p:txBody>
      </p:sp>
      <p:sp>
        <p:nvSpPr>
          <p:cNvPr id="13338" name="Line 29"/>
          <p:cNvSpPr>
            <a:spLocks noChangeShapeType="1"/>
          </p:cNvSpPr>
          <p:nvPr/>
        </p:nvSpPr>
        <p:spPr bwMode="auto">
          <a:xfrm>
            <a:off x="457200" y="2971800"/>
            <a:ext cx="19812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39" name="Line 30"/>
          <p:cNvSpPr>
            <a:spLocks noChangeShapeType="1"/>
          </p:cNvSpPr>
          <p:nvPr/>
        </p:nvSpPr>
        <p:spPr bwMode="auto">
          <a:xfrm>
            <a:off x="457200" y="2971800"/>
            <a:ext cx="0" cy="320040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0" name="Line 31"/>
          <p:cNvSpPr>
            <a:spLocks noChangeShapeType="1"/>
          </p:cNvSpPr>
          <p:nvPr/>
        </p:nvSpPr>
        <p:spPr bwMode="auto">
          <a:xfrm flipV="1">
            <a:off x="457200" y="33528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1" name="Text Box 32"/>
          <p:cNvSpPr txBox="1">
            <a:spLocks noChangeArrowheads="1"/>
          </p:cNvSpPr>
          <p:nvPr/>
        </p:nvSpPr>
        <p:spPr bwMode="auto">
          <a:xfrm>
            <a:off x="838200" y="3657600"/>
            <a:ext cx="3276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unzureichende Marktanpassung (bestimmte Entwicklungen werden „verschlafen“)</a:t>
            </a:r>
          </a:p>
        </p:txBody>
      </p:sp>
      <p:sp>
        <p:nvSpPr>
          <p:cNvPr id="13342" name="Line 33"/>
          <p:cNvSpPr>
            <a:spLocks noChangeShapeType="1"/>
          </p:cNvSpPr>
          <p:nvPr/>
        </p:nvSpPr>
        <p:spPr bwMode="auto">
          <a:xfrm>
            <a:off x="457200" y="38100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3" name="Text Box 34"/>
          <p:cNvSpPr txBox="1">
            <a:spLocks noChangeArrowheads="1"/>
          </p:cNvSpPr>
          <p:nvPr/>
        </p:nvSpPr>
        <p:spPr bwMode="auto">
          <a:xfrm>
            <a:off x="838200" y="4343400"/>
            <a:ext cx="32766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unzureichendes betriebswirtschaft-liches „Know-how“, kein wirksames Controlling, Führungsschwächen: Fehlentscheidungen bei Produkt-entwicklungen und Investitionen</a:t>
            </a:r>
          </a:p>
        </p:txBody>
      </p:sp>
      <p:sp>
        <p:nvSpPr>
          <p:cNvPr id="13344" name="Line 35"/>
          <p:cNvSpPr>
            <a:spLocks noChangeShapeType="1"/>
          </p:cNvSpPr>
          <p:nvPr/>
        </p:nvSpPr>
        <p:spPr bwMode="auto">
          <a:xfrm>
            <a:off x="457200" y="45720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5" name="Line 36"/>
          <p:cNvSpPr>
            <a:spLocks noChangeShapeType="1"/>
          </p:cNvSpPr>
          <p:nvPr/>
        </p:nvSpPr>
        <p:spPr bwMode="auto">
          <a:xfrm>
            <a:off x="457200" y="56388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6" name="Line 37"/>
          <p:cNvSpPr>
            <a:spLocks noChangeShapeType="1"/>
          </p:cNvSpPr>
          <p:nvPr/>
        </p:nvSpPr>
        <p:spPr bwMode="auto">
          <a:xfrm>
            <a:off x="4572000" y="38100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7" name="Line 38"/>
          <p:cNvSpPr>
            <a:spLocks noChangeShapeType="1"/>
          </p:cNvSpPr>
          <p:nvPr/>
        </p:nvSpPr>
        <p:spPr bwMode="auto">
          <a:xfrm>
            <a:off x="4572000" y="2971800"/>
            <a:ext cx="24384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48" name="Text Box 39"/>
          <p:cNvSpPr txBox="1">
            <a:spLocks noChangeArrowheads="1"/>
          </p:cNvSpPr>
          <p:nvPr/>
        </p:nvSpPr>
        <p:spPr bwMode="auto">
          <a:xfrm>
            <a:off x="838200" y="5483553"/>
            <a:ext cx="33737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de-DE" sz="1400"/>
              <a:t>keine „lernende Organisation“, unzureichende </a:t>
            </a:r>
            <a:r>
              <a:rPr lang="de-DE" sz="1400" smtClean="0"/>
              <a:t>Mitarbeitermotivation</a:t>
            </a:r>
            <a:endParaRPr lang="de-DE" sz="1400"/>
          </a:p>
        </p:txBody>
      </p:sp>
      <p:sp>
        <p:nvSpPr>
          <p:cNvPr id="13349" name="Line 40"/>
          <p:cNvSpPr>
            <a:spLocks noChangeShapeType="1"/>
          </p:cNvSpPr>
          <p:nvPr/>
        </p:nvSpPr>
        <p:spPr bwMode="auto">
          <a:xfrm>
            <a:off x="4572000" y="2971800"/>
            <a:ext cx="0" cy="335280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0" name="Line 41"/>
          <p:cNvSpPr>
            <a:spLocks noChangeShapeType="1"/>
          </p:cNvSpPr>
          <p:nvPr/>
        </p:nvSpPr>
        <p:spPr bwMode="auto">
          <a:xfrm>
            <a:off x="4572000" y="33528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1" name="Text Box 45"/>
          <p:cNvSpPr txBox="1">
            <a:spLocks noChangeArrowheads="1"/>
          </p:cNvSpPr>
          <p:nvPr/>
        </p:nvSpPr>
        <p:spPr bwMode="auto">
          <a:xfrm>
            <a:off x="4876800" y="3673475"/>
            <a:ext cx="38862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Abschwächung der Konjunktur, Nachfrage-rückgang, Kaufkraftrückgang</a:t>
            </a:r>
          </a:p>
        </p:txBody>
      </p:sp>
      <p:sp>
        <p:nvSpPr>
          <p:cNvPr id="13352" name="Text Box 46"/>
          <p:cNvSpPr txBox="1">
            <a:spLocks noChangeArrowheads="1"/>
          </p:cNvSpPr>
          <p:nvPr/>
        </p:nvSpPr>
        <p:spPr bwMode="auto">
          <a:xfrm>
            <a:off x="4876800" y="4176713"/>
            <a:ext cx="38862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Veränderungen der Verbrauchergewohn-heiten </a:t>
            </a:r>
          </a:p>
        </p:txBody>
      </p:sp>
      <p:sp>
        <p:nvSpPr>
          <p:cNvPr id="13353" name="Line 47"/>
          <p:cNvSpPr>
            <a:spLocks noChangeShapeType="1"/>
          </p:cNvSpPr>
          <p:nvPr/>
        </p:nvSpPr>
        <p:spPr bwMode="auto">
          <a:xfrm>
            <a:off x="4572000" y="43434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4" name="Line 48"/>
          <p:cNvSpPr>
            <a:spLocks noChangeShapeType="1"/>
          </p:cNvSpPr>
          <p:nvPr/>
        </p:nvSpPr>
        <p:spPr bwMode="auto">
          <a:xfrm>
            <a:off x="4572000" y="48006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5" name="Text Box 49"/>
          <p:cNvSpPr txBox="1">
            <a:spLocks noChangeArrowheads="1"/>
          </p:cNvSpPr>
          <p:nvPr/>
        </p:nvSpPr>
        <p:spPr bwMode="auto">
          <a:xfrm>
            <a:off x="4876800" y="4664075"/>
            <a:ext cx="40386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Verschlechterung der Zahlungsmoral (Li-quiditätsprobleme bei hohen Außenständen)</a:t>
            </a:r>
          </a:p>
        </p:txBody>
      </p:sp>
      <p:sp>
        <p:nvSpPr>
          <p:cNvPr id="13356" name="Line 50"/>
          <p:cNvSpPr>
            <a:spLocks noChangeShapeType="1"/>
          </p:cNvSpPr>
          <p:nvPr/>
        </p:nvSpPr>
        <p:spPr bwMode="auto">
          <a:xfrm>
            <a:off x="4572000" y="52578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7" name="Text Box 51"/>
          <p:cNvSpPr txBox="1">
            <a:spLocks noChangeArrowheads="1"/>
          </p:cNvSpPr>
          <p:nvPr/>
        </p:nvSpPr>
        <p:spPr bwMode="auto">
          <a:xfrm>
            <a:off x="4876800" y="5121275"/>
            <a:ext cx="38100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Tempo des technischen Fortschritts (verkürzte Produktlebenszyklen)</a:t>
            </a:r>
          </a:p>
        </p:txBody>
      </p:sp>
      <p:sp>
        <p:nvSpPr>
          <p:cNvPr id="13358" name="Line 52"/>
          <p:cNvSpPr>
            <a:spLocks noChangeShapeType="1"/>
          </p:cNvSpPr>
          <p:nvPr/>
        </p:nvSpPr>
        <p:spPr bwMode="auto">
          <a:xfrm>
            <a:off x="4572000" y="57912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59" name="Line 53"/>
          <p:cNvSpPr>
            <a:spLocks noChangeShapeType="1"/>
          </p:cNvSpPr>
          <p:nvPr/>
        </p:nvSpPr>
        <p:spPr bwMode="auto">
          <a:xfrm>
            <a:off x="4572000" y="63246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60" name="Text Box 54"/>
          <p:cNvSpPr txBox="1">
            <a:spLocks noChangeArrowheads="1"/>
          </p:cNvSpPr>
          <p:nvPr/>
        </p:nvSpPr>
        <p:spPr bwMode="auto">
          <a:xfrm>
            <a:off x="4876800" y="5638800"/>
            <a:ext cx="3962400" cy="5175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Veränderte Rahmenbedingen durch Ge-setzgebung (z. B. Umweltauflagen u. a.)</a:t>
            </a:r>
          </a:p>
        </p:txBody>
      </p:sp>
      <p:sp>
        <p:nvSpPr>
          <p:cNvPr id="13361" name="Text Box 55"/>
          <p:cNvSpPr txBox="1">
            <a:spLocks noChangeArrowheads="1"/>
          </p:cNvSpPr>
          <p:nvPr/>
        </p:nvSpPr>
        <p:spPr bwMode="auto">
          <a:xfrm>
            <a:off x="4876800" y="6172200"/>
            <a:ext cx="3962400" cy="3048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Finanzkrise (zögerliche Kreditbereitstellung)</a:t>
            </a:r>
          </a:p>
        </p:txBody>
      </p:sp>
      <p:sp>
        <p:nvSpPr>
          <p:cNvPr id="13362" name="Line 56"/>
          <p:cNvSpPr>
            <a:spLocks noChangeShapeType="1"/>
          </p:cNvSpPr>
          <p:nvPr/>
        </p:nvSpPr>
        <p:spPr bwMode="auto">
          <a:xfrm>
            <a:off x="457200" y="6172200"/>
            <a:ext cx="304800" cy="0"/>
          </a:xfrm>
          <a:prstGeom prst="line">
            <a:avLst/>
          </a:prstGeom>
          <a:noFill/>
          <a:ln w="44450">
            <a:solidFill>
              <a:srgbClr val="3366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63" name="Text Box 57"/>
          <p:cNvSpPr txBox="1">
            <a:spLocks noChangeArrowheads="1"/>
          </p:cNvSpPr>
          <p:nvPr/>
        </p:nvSpPr>
        <p:spPr bwMode="auto">
          <a:xfrm>
            <a:off x="838200" y="6019800"/>
            <a:ext cx="3276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/>
              <a:t>unzureichendes vorausschauendes Liquiditätsmanagement</a:t>
            </a:r>
          </a:p>
        </p:txBody>
      </p:sp>
      <p:graphicFrame>
        <p:nvGraphicFramePr>
          <p:cNvPr id="13314" name="Object 59"/>
          <p:cNvGraphicFramePr>
            <a:graphicFrameLocks noChangeAspect="1"/>
          </p:cNvGraphicFramePr>
          <p:nvPr/>
        </p:nvGraphicFramePr>
        <p:xfrm>
          <a:off x="3276600" y="228600"/>
          <a:ext cx="2286000" cy="1349375"/>
        </p:xfrm>
        <a:graphic>
          <a:graphicData uri="http://schemas.openxmlformats.org/presentationml/2006/ole">
            <p:oleObj spid="_x0000_s13314" name="Paint Shop Pro Image" r:id="rId4" imgW="5209756" imgH="3570732" progId="">
              <p:embed/>
            </p:oleObj>
          </a:graphicData>
        </a:graphic>
      </p:graphicFrame>
      <p:sp>
        <p:nvSpPr>
          <p:cNvPr id="13364" name="Text Box 59"/>
          <p:cNvSpPr txBox="1">
            <a:spLocks noChangeArrowheads="1"/>
          </p:cNvSpPr>
          <p:nvPr/>
        </p:nvSpPr>
        <p:spPr bwMode="auto">
          <a:xfrm>
            <a:off x="3352800" y="2286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200"/>
              <a:t>Unter-nehmen</a:t>
            </a:r>
          </a:p>
        </p:txBody>
      </p:sp>
      <p:sp>
        <p:nvSpPr>
          <p:cNvPr id="13367" name="Text Box 32"/>
          <p:cNvSpPr txBox="1">
            <a:spLocks noChangeArrowheads="1"/>
          </p:cNvSpPr>
          <p:nvPr/>
        </p:nvSpPr>
        <p:spPr bwMode="auto">
          <a:xfrm>
            <a:off x="0" y="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Unternehmenskrisen [1]</a:t>
            </a:r>
          </a:p>
        </p:txBody>
      </p:sp>
      <p:sp>
        <p:nvSpPr>
          <p:cNvPr id="13368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4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autoUpdateAnimBg="0"/>
      <p:bldP spid="13316" grpId="0" animBg="1" autoUpdateAnimBg="0"/>
      <p:bldP spid="13317" grpId="0" animBg="1" autoUpdateAnimBg="0"/>
      <p:bldP spid="13318" grpId="0" animBg="1" autoUpdateAnimBg="0"/>
      <p:bldP spid="13319" grpId="0" animBg="1" autoUpdateAnimBg="0"/>
      <p:bldP spid="13320" grpId="0" animBg="1"/>
      <p:bldP spid="13321" grpId="0" animBg="1" autoUpdateAnimBg="0"/>
      <p:bldP spid="13322" grpId="0" animBg="1" autoUpdateAnimBg="0"/>
      <p:bldP spid="13323" grpId="0" animBg="1" autoUpdateAnimBg="0"/>
      <p:bldP spid="13324" grpId="0" animBg="1" autoUpdateAnimBg="0"/>
      <p:bldP spid="13325" grpId="0" animBg="1"/>
      <p:bldP spid="13326" grpId="0" animBg="1"/>
      <p:bldP spid="13327" grpId="0" animBg="1"/>
      <p:bldP spid="13328" grpId="0" animBg="1"/>
      <p:bldP spid="13329" grpId="0" animBg="1"/>
      <p:bldP spid="134165" grpId="0" animBg="1" autoUpdateAnimBg="0"/>
      <p:bldP spid="13331" grpId="0" animBg="1"/>
      <p:bldP spid="13332" grpId="0" animBg="1"/>
      <p:bldP spid="13333" grpId="0" animBg="1"/>
      <p:bldP spid="134169" grpId="0" animBg="1" autoUpdateAnimBg="0"/>
      <p:bldP spid="134170" grpId="0" animBg="1" autoUpdateAnimBg="0"/>
      <p:bldP spid="13337" grpId="0" autoUpdateAnimBg="0"/>
      <p:bldP spid="13338" grpId="0" animBg="1"/>
      <p:bldP spid="13339" grpId="0" animBg="1"/>
      <p:bldP spid="13340" grpId="0" animBg="1"/>
      <p:bldP spid="13341" grpId="0" autoUpdateAnimBg="0"/>
      <p:bldP spid="13342" grpId="0" animBg="1"/>
      <p:bldP spid="13343" grpId="0" autoUpdateAnimBg="0"/>
      <p:bldP spid="13344" grpId="0" animBg="1"/>
      <p:bldP spid="13345" grpId="0" animBg="1"/>
      <p:bldP spid="13346" grpId="0" animBg="1"/>
      <p:bldP spid="13347" grpId="0" animBg="1"/>
      <p:bldP spid="13348" grpId="0" autoUpdateAnimBg="0"/>
      <p:bldP spid="13349" grpId="0" animBg="1"/>
      <p:bldP spid="13350" grpId="0" animBg="1"/>
      <p:bldP spid="13351" grpId="0" animBg="1" autoUpdateAnimBg="0"/>
      <p:bldP spid="13352" grpId="0" animBg="1" autoUpdateAnimBg="0"/>
      <p:bldP spid="13353" grpId="0" animBg="1"/>
      <p:bldP spid="13354" grpId="0" animBg="1"/>
      <p:bldP spid="13355" grpId="0" animBg="1" autoUpdateAnimBg="0"/>
      <p:bldP spid="13356" grpId="0" animBg="1"/>
      <p:bldP spid="13357" grpId="0" animBg="1" autoUpdateAnimBg="0"/>
      <p:bldP spid="13358" grpId="0" animBg="1"/>
      <p:bldP spid="13359" grpId="0" animBg="1"/>
      <p:bldP spid="13360" grpId="0" animBg="1" autoUpdateAnimBg="0"/>
      <p:bldP spid="13361" grpId="0" animBg="1" autoUpdateAnimBg="0"/>
      <p:bldP spid="13362" grpId="0" animBg="1"/>
      <p:bldP spid="13363" grpId="0" autoUpdateAnimBg="0"/>
      <p:bldP spid="13364" grpId="0" autoUpdateAnimBg="0"/>
      <p:bldP spid="13368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49"/>
          <p:cNvGraphicFramePr>
            <a:graphicFrameLocks noChangeAspect="1"/>
          </p:cNvGraphicFramePr>
          <p:nvPr/>
        </p:nvGraphicFramePr>
        <p:xfrm>
          <a:off x="1371600" y="533400"/>
          <a:ext cx="1219200" cy="788988"/>
        </p:xfrm>
        <a:graphic>
          <a:graphicData uri="http://schemas.openxmlformats.org/presentationml/2006/ole">
            <p:oleObj spid="_x0000_s14338" name="Paint Shop Pro Image" r:id="rId4" imgW="2175610" imgH="1405259" progId="">
              <p:embed/>
            </p:oleObj>
          </a:graphicData>
        </a:graphic>
      </p:graphicFrame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6858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Management</a:t>
            </a: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304800" y="1828800"/>
            <a:ext cx="1066800" cy="0"/>
          </a:xfrm>
          <a:prstGeom prst="line">
            <a:avLst/>
          </a:prstGeom>
          <a:noFill/>
          <a:ln w="76200">
            <a:solidFill>
              <a:srgbClr val="00808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2743200" y="1828800"/>
            <a:ext cx="762000" cy="0"/>
          </a:xfrm>
          <a:prstGeom prst="line">
            <a:avLst/>
          </a:prstGeom>
          <a:noFill/>
          <a:ln w="76200">
            <a:solidFill>
              <a:srgbClr val="00808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3505200" y="1524000"/>
            <a:ext cx="914400" cy="762000"/>
          </a:xfrm>
          <a:custGeom>
            <a:avLst/>
            <a:gdLst>
              <a:gd name="T0" fmla="*/ 104 w 496"/>
              <a:gd name="T1" fmla="*/ 272 h 432"/>
              <a:gd name="T2" fmla="*/ 8 w 496"/>
              <a:gd name="T3" fmla="*/ 128 h 432"/>
              <a:gd name="T4" fmla="*/ 152 w 496"/>
              <a:gd name="T5" fmla="*/ 32 h 432"/>
              <a:gd name="T6" fmla="*/ 296 w 496"/>
              <a:gd name="T7" fmla="*/ 80 h 432"/>
              <a:gd name="T8" fmla="*/ 440 w 496"/>
              <a:gd name="T9" fmla="*/ 32 h 432"/>
              <a:gd name="T10" fmla="*/ 488 w 496"/>
              <a:gd name="T11" fmla="*/ 272 h 432"/>
              <a:gd name="T12" fmla="*/ 392 w 496"/>
              <a:gd name="T13" fmla="*/ 272 h 432"/>
              <a:gd name="T14" fmla="*/ 296 w 496"/>
              <a:gd name="T15" fmla="*/ 368 h 432"/>
              <a:gd name="T16" fmla="*/ 152 w 496"/>
              <a:gd name="T17" fmla="*/ 416 h 432"/>
              <a:gd name="T18" fmla="*/ 104 w 496"/>
              <a:gd name="T19" fmla="*/ 272 h 4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96"/>
              <a:gd name="T31" fmla="*/ 0 h 432"/>
              <a:gd name="T32" fmla="*/ 496 w 496"/>
              <a:gd name="T33" fmla="*/ 432 h 43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96" h="432">
                <a:moveTo>
                  <a:pt x="104" y="272"/>
                </a:moveTo>
                <a:cubicBezTo>
                  <a:pt x="80" y="224"/>
                  <a:pt x="0" y="168"/>
                  <a:pt x="8" y="128"/>
                </a:cubicBezTo>
                <a:cubicBezTo>
                  <a:pt x="16" y="88"/>
                  <a:pt x="104" y="40"/>
                  <a:pt x="152" y="32"/>
                </a:cubicBezTo>
                <a:cubicBezTo>
                  <a:pt x="200" y="24"/>
                  <a:pt x="248" y="80"/>
                  <a:pt x="296" y="80"/>
                </a:cubicBezTo>
                <a:cubicBezTo>
                  <a:pt x="344" y="80"/>
                  <a:pt x="408" y="0"/>
                  <a:pt x="440" y="32"/>
                </a:cubicBezTo>
                <a:cubicBezTo>
                  <a:pt x="472" y="64"/>
                  <a:pt x="496" y="232"/>
                  <a:pt x="488" y="272"/>
                </a:cubicBezTo>
                <a:cubicBezTo>
                  <a:pt x="480" y="312"/>
                  <a:pt x="424" y="256"/>
                  <a:pt x="392" y="272"/>
                </a:cubicBezTo>
                <a:cubicBezTo>
                  <a:pt x="360" y="288"/>
                  <a:pt x="336" y="344"/>
                  <a:pt x="296" y="368"/>
                </a:cubicBezTo>
                <a:cubicBezTo>
                  <a:pt x="256" y="392"/>
                  <a:pt x="184" y="432"/>
                  <a:pt x="152" y="416"/>
                </a:cubicBezTo>
                <a:cubicBezTo>
                  <a:pt x="120" y="400"/>
                  <a:pt x="128" y="320"/>
                  <a:pt x="104" y="272"/>
                </a:cubicBezTo>
                <a:close/>
              </a:path>
            </a:pathLst>
          </a:custGeom>
          <a:solidFill>
            <a:srgbClr val="CCFFFF"/>
          </a:solidFill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3581400" y="16764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Markt</a:t>
            </a:r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4648200" y="838200"/>
            <a:ext cx="3581400" cy="360363"/>
          </a:xfrm>
          <a:prstGeom prst="rect">
            <a:avLst/>
          </a:prstGeom>
          <a:solidFill>
            <a:srgbClr val="FFFFE7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1. Stadium: Potenzielle </a:t>
            </a:r>
            <a:r>
              <a:rPr lang="de-DE" sz="1400" smtClean="0"/>
              <a:t>Krisensituation</a:t>
            </a:r>
            <a:endParaRPr lang="de-DE" sz="1400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3886200" y="914400"/>
            <a:ext cx="0" cy="685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2667000" y="914400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2743200" y="5334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Strategiekrise</a:t>
            </a:r>
          </a:p>
        </p:txBody>
      </p:sp>
      <p:sp>
        <p:nvSpPr>
          <p:cNvPr id="14351" name="Line 16"/>
          <p:cNvSpPr>
            <a:spLocks noChangeShapeType="1"/>
          </p:cNvSpPr>
          <p:nvPr/>
        </p:nvSpPr>
        <p:spPr bwMode="auto">
          <a:xfrm>
            <a:off x="6248400" y="12192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5185" name="Text Box 17"/>
          <p:cNvSpPr txBox="1">
            <a:spLocks noChangeArrowheads="1"/>
          </p:cNvSpPr>
          <p:nvPr/>
        </p:nvSpPr>
        <p:spPr bwMode="auto">
          <a:xfrm>
            <a:off x="4648200" y="1828800"/>
            <a:ext cx="3581400" cy="360363"/>
          </a:xfrm>
          <a:prstGeom prst="rect">
            <a:avLst/>
          </a:prstGeom>
          <a:solidFill>
            <a:srgbClr val="E7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2. Stadium: Latente </a:t>
            </a:r>
            <a:r>
              <a:rPr lang="de-DE" sz="1400" smtClean="0"/>
              <a:t>Krisensituation</a:t>
            </a:r>
            <a:endParaRPr lang="de-DE" sz="1400"/>
          </a:p>
        </p:txBody>
      </p:sp>
      <p:sp>
        <p:nvSpPr>
          <p:cNvPr id="14353" name="Text Box 18"/>
          <p:cNvSpPr txBox="1">
            <a:spLocks noChangeArrowheads="1"/>
          </p:cNvSpPr>
          <p:nvPr/>
        </p:nvSpPr>
        <p:spPr bwMode="auto">
          <a:xfrm>
            <a:off x="2133600" y="2514600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Produkt-/ Absatz- und Ergebniskrise</a:t>
            </a:r>
          </a:p>
        </p:txBody>
      </p:sp>
      <p:sp>
        <p:nvSpPr>
          <p:cNvPr id="14354" name="Line 19"/>
          <p:cNvSpPr>
            <a:spLocks noChangeShapeType="1"/>
          </p:cNvSpPr>
          <p:nvPr/>
        </p:nvSpPr>
        <p:spPr bwMode="auto">
          <a:xfrm>
            <a:off x="3886200" y="20574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55" name="Line 20"/>
          <p:cNvSpPr>
            <a:spLocks noChangeShapeType="1"/>
          </p:cNvSpPr>
          <p:nvPr/>
        </p:nvSpPr>
        <p:spPr bwMode="auto">
          <a:xfrm>
            <a:off x="2133600" y="22098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56" name="Line 21"/>
          <p:cNvSpPr>
            <a:spLocks noChangeShapeType="1"/>
          </p:cNvSpPr>
          <p:nvPr/>
        </p:nvSpPr>
        <p:spPr bwMode="auto">
          <a:xfrm>
            <a:off x="2133600" y="25146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5190" name="Text Box 22"/>
          <p:cNvSpPr txBox="1">
            <a:spLocks noChangeArrowheads="1"/>
          </p:cNvSpPr>
          <p:nvPr/>
        </p:nvSpPr>
        <p:spPr bwMode="auto">
          <a:xfrm>
            <a:off x="4648200" y="3429000"/>
            <a:ext cx="3581400" cy="3603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3. Stadium: Akute </a:t>
            </a:r>
            <a:r>
              <a:rPr lang="de-DE" sz="1400" smtClean="0"/>
              <a:t>Krisensituation</a:t>
            </a:r>
            <a:endParaRPr lang="de-DE" sz="1400"/>
          </a:p>
        </p:txBody>
      </p:sp>
      <p:sp>
        <p:nvSpPr>
          <p:cNvPr id="14358" name="Line 23"/>
          <p:cNvSpPr>
            <a:spLocks noChangeShapeType="1"/>
          </p:cNvSpPr>
          <p:nvPr/>
        </p:nvSpPr>
        <p:spPr bwMode="auto">
          <a:xfrm>
            <a:off x="6248400" y="2286000"/>
            <a:ext cx="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59" name="Line 24"/>
          <p:cNvSpPr>
            <a:spLocks noChangeShapeType="1"/>
          </p:cNvSpPr>
          <p:nvPr/>
        </p:nvSpPr>
        <p:spPr bwMode="auto">
          <a:xfrm>
            <a:off x="2895600" y="3048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60" name="Line 25"/>
          <p:cNvSpPr>
            <a:spLocks noChangeShapeType="1"/>
          </p:cNvSpPr>
          <p:nvPr/>
        </p:nvSpPr>
        <p:spPr bwMode="auto">
          <a:xfrm flipV="1">
            <a:off x="2667000" y="29718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4339" name="Object 6"/>
          <p:cNvGraphicFramePr>
            <a:graphicFrameLocks noChangeAspect="1"/>
          </p:cNvGraphicFramePr>
          <p:nvPr/>
        </p:nvGraphicFramePr>
        <p:xfrm>
          <a:off x="2362200" y="3505200"/>
          <a:ext cx="735013" cy="752475"/>
        </p:xfrm>
        <a:graphic>
          <a:graphicData uri="http://schemas.openxmlformats.org/presentationml/2006/ole">
            <p:oleObj spid="_x0000_s14339" name="Paint Shop Pro Image" r:id="rId5" imgW="1171049" imgH="1200325" progId="">
              <p:embed/>
            </p:oleObj>
          </a:graphicData>
        </a:graphic>
      </p:graphicFrame>
      <p:sp>
        <p:nvSpPr>
          <p:cNvPr id="14361" name="Text Box 27"/>
          <p:cNvSpPr txBox="1">
            <a:spLocks noChangeArrowheads="1"/>
          </p:cNvSpPr>
          <p:nvPr/>
        </p:nvSpPr>
        <p:spPr bwMode="auto">
          <a:xfrm>
            <a:off x="3048000" y="35814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Liquiditätskrise</a:t>
            </a:r>
          </a:p>
        </p:txBody>
      </p:sp>
      <p:sp>
        <p:nvSpPr>
          <p:cNvPr id="14362" name="Line 31"/>
          <p:cNvSpPr>
            <a:spLocks noChangeShapeType="1"/>
          </p:cNvSpPr>
          <p:nvPr/>
        </p:nvSpPr>
        <p:spPr bwMode="auto">
          <a:xfrm flipH="1">
            <a:off x="3048000" y="3200400"/>
            <a:ext cx="3048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63" name="Line 32"/>
          <p:cNvSpPr>
            <a:spLocks noChangeShapeType="1"/>
          </p:cNvSpPr>
          <p:nvPr/>
        </p:nvSpPr>
        <p:spPr bwMode="auto">
          <a:xfrm flipH="1">
            <a:off x="2971800" y="3048000"/>
            <a:ext cx="3048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64" name="Line 33"/>
          <p:cNvSpPr>
            <a:spLocks noChangeShapeType="1"/>
          </p:cNvSpPr>
          <p:nvPr/>
        </p:nvSpPr>
        <p:spPr bwMode="auto">
          <a:xfrm flipH="1">
            <a:off x="2971800" y="3200400"/>
            <a:ext cx="381000" cy="304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5202" name="Text Box 34"/>
          <p:cNvSpPr txBox="1">
            <a:spLocks noChangeArrowheads="1"/>
          </p:cNvSpPr>
          <p:nvPr/>
        </p:nvSpPr>
        <p:spPr bwMode="auto">
          <a:xfrm>
            <a:off x="4648200" y="4953000"/>
            <a:ext cx="3581400" cy="360363"/>
          </a:xfrm>
          <a:prstGeom prst="rect">
            <a:avLst/>
          </a:prstGeom>
          <a:solidFill>
            <a:srgbClr val="FFE7F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4. Stadium: Insolvenz</a:t>
            </a:r>
          </a:p>
        </p:txBody>
      </p:sp>
      <p:sp>
        <p:nvSpPr>
          <p:cNvPr id="14366" name="Line 35"/>
          <p:cNvSpPr>
            <a:spLocks noChangeShapeType="1"/>
          </p:cNvSpPr>
          <p:nvPr/>
        </p:nvSpPr>
        <p:spPr bwMode="auto">
          <a:xfrm>
            <a:off x="6248400" y="3810000"/>
            <a:ext cx="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4340" name="Object 6"/>
          <p:cNvGraphicFramePr>
            <a:graphicFrameLocks noChangeAspect="1"/>
          </p:cNvGraphicFramePr>
          <p:nvPr/>
        </p:nvGraphicFramePr>
        <p:xfrm>
          <a:off x="2362200" y="4876800"/>
          <a:ext cx="735013" cy="752475"/>
        </p:xfrm>
        <a:graphic>
          <a:graphicData uri="http://schemas.openxmlformats.org/presentationml/2006/ole">
            <p:oleObj spid="_x0000_s14340" name="Paint Shop Pro Image" r:id="rId6" imgW="1171049" imgH="1200325" progId="">
              <p:embed/>
            </p:oleObj>
          </a:graphicData>
        </a:graphic>
      </p:graphicFrame>
      <p:sp>
        <p:nvSpPr>
          <p:cNvPr id="14367" name="Text Box 37"/>
          <p:cNvSpPr txBox="1">
            <a:spLocks noChangeArrowheads="1"/>
          </p:cNvSpPr>
          <p:nvPr/>
        </p:nvSpPr>
        <p:spPr bwMode="auto">
          <a:xfrm>
            <a:off x="3124200" y="495300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Zahlungs-unfähigkeit</a:t>
            </a:r>
          </a:p>
        </p:txBody>
      </p:sp>
      <p:sp>
        <p:nvSpPr>
          <p:cNvPr id="14368" name="Line 38"/>
          <p:cNvSpPr>
            <a:spLocks noChangeShapeType="1"/>
          </p:cNvSpPr>
          <p:nvPr/>
        </p:nvSpPr>
        <p:spPr bwMode="auto">
          <a:xfrm flipH="1" flipV="1">
            <a:off x="3048000" y="39624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69" name="Line 39"/>
          <p:cNvSpPr>
            <a:spLocks noChangeShapeType="1"/>
          </p:cNvSpPr>
          <p:nvPr/>
        </p:nvSpPr>
        <p:spPr bwMode="auto">
          <a:xfrm flipH="1" flipV="1">
            <a:off x="1600200" y="3810000"/>
            <a:ext cx="762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0" name="Text Box 40"/>
          <p:cNvSpPr txBox="1">
            <a:spLocks noChangeArrowheads="1"/>
          </p:cNvSpPr>
          <p:nvPr/>
        </p:nvSpPr>
        <p:spPr bwMode="auto">
          <a:xfrm>
            <a:off x="3200400" y="40386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Einzahlungen gering</a:t>
            </a:r>
          </a:p>
        </p:txBody>
      </p:sp>
      <p:sp>
        <p:nvSpPr>
          <p:cNvPr id="14371" name="Line 41"/>
          <p:cNvSpPr>
            <a:spLocks noChangeShapeType="1"/>
          </p:cNvSpPr>
          <p:nvPr/>
        </p:nvSpPr>
        <p:spPr bwMode="auto">
          <a:xfrm flipH="1" flipV="1">
            <a:off x="1600200" y="4038600"/>
            <a:ext cx="762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2" name="Text Box 42"/>
          <p:cNvSpPr txBox="1">
            <a:spLocks noChangeArrowheads="1"/>
          </p:cNvSpPr>
          <p:nvPr/>
        </p:nvSpPr>
        <p:spPr bwMode="auto">
          <a:xfrm>
            <a:off x="1066800" y="4114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Auszahungs-verpflichtungen hoch</a:t>
            </a:r>
          </a:p>
        </p:txBody>
      </p:sp>
      <p:sp>
        <p:nvSpPr>
          <p:cNvPr id="14373" name="Line 43"/>
          <p:cNvSpPr>
            <a:spLocks noChangeShapeType="1"/>
          </p:cNvSpPr>
          <p:nvPr/>
        </p:nvSpPr>
        <p:spPr bwMode="auto">
          <a:xfrm>
            <a:off x="2362200" y="4953000"/>
            <a:ext cx="7620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4" name="Line 44"/>
          <p:cNvSpPr>
            <a:spLocks noChangeShapeType="1"/>
          </p:cNvSpPr>
          <p:nvPr/>
        </p:nvSpPr>
        <p:spPr bwMode="auto">
          <a:xfrm flipH="1">
            <a:off x="2362200" y="4876800"/>
            <a:ext cx="6096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5" name="Line 45"/>
          <p:cNvSpPr>
            <a:spLocks noChangeShapeType="1"/>
          </p:cNvSpPr>
          <p:nvPr/>
        </p:nvSpPr>
        <p:spPr bwMode="auto">
          <a:xfrm>
            <a:off x="609600" y="21336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6" name="Line 46"/>
          <p:cNvSpPr>
            <a:spLocks noChangeShapeType="1"/>
          </p:cNvSpPr>
          <p:nvPr/>
        </p:nvSpPr>
        <p:spPr bwMode="auto">
          <a:xfrm>
            <a:off x="609600" y="2133600"/>
            <a:ext cx="0" cy="3124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7" name="Line 47"/>
          <p:cNvSpPr>
            <a:spLocks noChangeShapeType="1"/>
          </p:cNvSpPr>
          <p:nvPr/>
        </p:nvSpPr>
        <p:spPr bwMode="auto">
          <a:xfrm>
            <a:off x="609600" y="2819400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8" name="Line 48"/>
          <p:cNvSpPr>
            <a:spLocks noChangeShapeType="1"/>
          </p:cNvSpPr>
          <p:nvPr/>
        </p:nvSpPr>
        <p:spPr bwMode="auto">
          <a:xfrm>
            <a:off x="609600" y="3962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79" name="Line 49"/>
          <p:cNvSpPr>
            <a:spLocks noChangeShapeType="1"/>
          </p:cNvSpPr>
          <p:nvPr/>
        </p:nvSpPr>
        <p:spPr bwMode="auto">
          <a:xfrm>
            <a:off x="609600" y="5257800"/>
            <a:ext cx="1600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80" name="Text Box 50"/>
          <p:cNvSpPr txBox="1">
            <a:spLocks noChangeArrowheads="1"/>
          </p:cNvSpPr>
          <p:nvPr/>
        </p:nvSpPr>
        <p:spPr bwMode="auto">
          <a:xfrm>
            <a:off x="4648200" y="1219200"/>
            <a:ext cx="31242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1" name="Text Box 51"/>
          <p:cNvSpPr txBox="1">
            <a:spLocks noChangeArrowheads="1"/>
          </p:cNvSpPr>
          <p:nvPr/>
        </p:nvSpPr>
        <p:spPr bwMode="auto">
          <a:xfrm>
            <a:off x="7772400" y="1219200"/>
            <a:ext cx="457200" cy="3143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2" name="Text Box 52"/>
          <p:cNvSpPr txBox="1">
            <a:spLocks noChangeArrowheads="1"/>
          </p:cNvSpPr>
          <p:nvPr/>
        </p:nvSpPr>
        <p:spPr bwMode="auto">
          <a:xfrm>
            <a:off x="4648200" y="2209800"/>
            <a:ext cx="26670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3" name="Text Box 53"/>
          <p:cNvSpPr txBox="1">
            <a:spLocks noChangeArrowheads="1"/>
          </p:cNvSpPr>
          <p:nvPr/>
        </p:nvSpPr>
        <p:spPr bwMode="auto">
          <a:xfrm>
            <a:off x="7315200" y="2209800"/>
            <a:ext cx="914400" cy="3143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4" name="Text Box 54"/>
          <p:cNvSpPr txBox="1">
            <a:spLocks noChangeArrowheads="1"/>
          </p:cNvSpPr>
          <p:nvPr/>
        </p:nvSpPr>
        <p:spPr bwMode="auto">
          <a:xfrm>
            <a:off x="4648200" y="3810000"/>
            <a:ext cx="12954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5" name="Text Box 55"/>
          <p:cNvSpPr txBox="1">
            <a:spLocks noChangeArrowheads="1"/>
          </p:cNvSpPr>
          <p:nvPr/>
        </p:nvSpPr>
        <p:spPr bwMode="auto">
          <a:xfrm>
            <a:off x="5867400" y="3810000"/>
            <a:ext cx="2362200" cy="3143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6" name="Text Box 56"/>
          <p:cNvSpPr txBox="1">
            <a:spLocks noChangeArrowheads="1"/>
          </p:cNvSpPr>
          <p:nvPr/>
        </p:nvSpPr>
        <p:spPr bwMode="auto">
          <a:xfrm>
            <a:off x="4648200" y="5334000"/>
            <a:ext cx="762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7" name="Text Box 57"/>
          <p:cNvSpPr txBox="1">
            <a:spLocks noChangeArrowheads="1"/>
          </p:cNvSpPr>
          <p:nvPr/>
        </p:nvSpPr>
        <p:spPr bwMode="auto">
          <a:xfrm>
            <a:off x="4724400" y="5334000"/>
            <a:ext cx="3505200" cy="3143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8" name="Text Box 58"/>
          <p:cNvSpPr txBox="1">
            <a:spLocks noChangeArrowheads="1"/>
          </p:cNvSpPr>
          <p:nvPr/>
        </p:nvSpPr>
        <p:spPr bwMode="auto">
          <a:xfrm>
            <a:off x="685800" y="6096000"/>
            <a:ext cx="6096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89" name="Text Box 59"/>
          <p:cNvSpPr txBox="1">
            <a:spLocks noChangeArrowheads="1"/>
          </p:cNvSpPr>
          <p:nvPr/>
        </p:nvSpPr>
        <p:spPr bwMode="auto">
          <a:xfrm>
            <a:off x="3505200" y="6096000"/>
            <a:ext cx="457200" cy="314325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de-DE" sz="1400"/>
          </a:p>
        </p:txBody>
      </p:sp>
      <p:sp>
        <p:nvSpPr>
          <p:cNvPr id="14390" name="Text Box 60"/>
          <p:cNvSpPr txBox="1">
            <a:spLocks noChangeArrowheads="1"/>
          </p:cNvSpPr>
          <p:nvPr/>
        </p:nvSpPr>
        <p:spPr bwMode="auto">
          <a:xfrm>
            <a:off x="1295400" y="60960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= Handlungsspielraum</a:t>
            </a:r>
          </a:p>
        </p:txBody>
      </p:sp>
      <p:sp>
        <p:nvSpPr>
          <p:cNvPr id="14391" name="Text Box 61"/>
          <p:cNvSpPr txBox="1">
            <a:spLocks noChangeArrowheads="1"/>
          </p:cNvSpPr>
          <p:nvPr/>
        </p:nvSpPr>
        <p:spPr bwMode="auto">
          <a:xfrm>
            <a:off x="3962400" y="609600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= Krisenbewusstsein</a:t>
            </a:r>
          </a:p>
        </p:txBody>
      </p:sp>
      <p:graphicFrame>
        <p:nvGraphicFramePr>
          <p:cNvPr id="14341" name="Object 59"/>
          <p:cNvGraphicFramePr>
            <a:graphicFrameLocks noChangeAspect="1"/>
          </p:cNvGraphicFramePr>
          <p:nvPr/>
        </p:nvGraphicFramePr>
        <p:xfrm>
          <a:off x="1371600" y="1447800"/>
          <a:ext cx="1295400" cy="765175"/>
        </p:xfrm>
        <a:graphic>
          <a:graphicData uri="http://schemas.openxmlformats.org/presentationml/2006/ole">
            <p:oleObj spid="_x0000_s14341" name="Paint Shop Pro Image" r:id="rId7" imgW="5209756" imgH="3570732" progId="">
              <p:embed/>
            </p:oleObj>
          </a:graphicData>
        </a:graphic>
      </p:graphicFrame>
      <p:sp>
        <p:nvSpPr>
          <p:cNvPr id="14393" name="Text Box 32"/>
          <p:cNvSpPr txBox="1">
            <a:spLocks noChangeArrowheads="1"/>
          </p:cNvSpPr>
          <p:nvPr/>
        </p:nvSpPr>
        <p:spPr bwMode="auto">
          <a:xfrm>
            <a:off x="0" y="0"/>
            <a:ext cx="259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Unternehmenskrisen [2]</a:t>
            </a:r>
          </a:p>
        </p:txBody>
      </p:sp>
      <p:sp>
        <p:nvSpPr>
          <p:cNvPr id="14394" name="Line 16"/>
          <p:cNvSpPr>
            <a:spLocks noChangeShapeType="1"/>
          </p:cNvSpPr>
          <p:nvPr/>
        </p:nvSpPr>
        <p:spPr bwMode="auto">
          <a:xfrm>
            <a:off x="1905000" y="12192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95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3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50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5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135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13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utoUpdateAnimBg="0"/>
      <p:bldP spid="14343" grpId="0" animBg="1"/>
      <p:bldP spid="14344" grpId="0" animBg="1"/>
      <p:bldP spid="14345" grpId="0" animBg="1"/>
      <p:bldP spid="14346" grpId="0" autoUpdateAnimBg="0"/>
      <p:bldP spid="135179" grpId="0" animBg="1" autoUpdateAnimBg="0"/>
      <p:bldP spid="14348" grpId="0" animBg="1"/>
      <p:bldP spid="14349" grpId="0" animBg="1"/>
      <p:bldP spid="14350" grpId="0" autoUpdateAnimBg="0"/>
      <p:bldP spid="14351" grpId="0" animBg="1"/>
      <p:bldP spid="135185" grpId="0" animBg="1" autoUpdateAnimBg="0"/>
      <p:bldP spid="14353" grpId="0" autoUpdateAnimBg="0"/>
      <p:bldP spid="14354" grpId="0" animBg="1"/>
      <p:bldP spid="14355" grpId="0" animBg="1"/>
      <p:bldP spid="14356" grpId="0" animBg="1"/>
      <p:bldP spid="135190" grpId="0" animBg="1" autoUpdateAnimBg="0"/>
      <p:bldP spid="14358" grpId="0" animBg="1"/>
      <p:bldP spid="14359" grpId="0" animBg="1"/>
      <p:bldP spid="14360" grpId="0" animBg="1"/>
      <p:bldP spid="14361" grpId="0" autoUpdateAnimBg="0"/>
      <p:bldP spid="14362" grpId="0" animBg="1"/>
      <p:bldP spid="14363" grpId="0" animBg="1"/>
      <p:bldP spid="14364" grpId="0" animBg="1"/>
      <p:bldP spid="135202" grpId="0" animBg="1" autoUpdateAnimBg="0"/>
      <p:bldP spid="14366" grpId="0" animBg="1"/>
      <p:bldP spid="14367" grpId="0" autoUpdateAnimBg="0"/>
      <p:bldP spid="14368" grpId="0" animBg="1"/>
      <p:bldP spid="14369" grpId="0" animBg="1"/>
      <p:bldP spid="14370" grpId="0" autoUpdateAnimBg="0"/>
      <p:bldP spid="14371" grpId="0" animBg="1"/>
      <p:bldP spid="14372" grpId="0" autoUpdateAnimBg="0"/>
      <p:bldP spid="14373" grpId="0" animBg="1"/>
      <p:bldP spid="14374" grpId="0" animBg="1"/>
      <p:bldP spid="14375" grpId="0" animBg="1"/>
      <p:bldP spid="14376" grpId="0" animBg="1"/>
      <p:bldP spid="14377" grpId="0" animBg="1"/>
      <p:bldP spid="14378" grpId="0" animBg="1"/>
      <p:bldP spid="14379" grpId="0" animBg="1"/>
      <p:bldP spid="14380" grpId="0" animBg="1" autoUpdateAnimBg="0"/>
      <p:bldP spid="14381" grpId="0" animBg="1" autoUpdateAnimBg="0"/>
      <p:bldP spid="14382" grpId="0" animBg="1" autoUpdateAnimBg="0"/>
      <p:bldP spid="14383" grpId="0" animBg="1" autoUpdateAnimBg="0"/>
      <p:bldP spid="14384" grpId="0" animBg="1" autoUpdateAnimBg="0"/>
      <p:bldP spid="14385" grpId="0" animBg="1" autoUpdateAnimBg="0"/>
      <p:bldP spid="14386" grpId="0" animBg="1" autoUpdateAnimBg="0"/>
      <p:bldP spid="14387" grpId="0" animBg="1" autoUpdateAnimBg="0"/>
      <p:bldP spid="14388" grpId="0" animBg="1" autoUpdateAnimBg="0"/>
      <p:bldP spid="14389" grpId="0" animBg="1" autoUpdateAnimBg="0"/>
      <p:bldP spid="14390" grpId="0" autoUpdateAnimBg="0"/>
      <p:bldP spid="14391" grpId="0" autoUpdateAnimBg="0"/>
      <p:bldP spid="14394" grpId="0" animBg="1"/>
      <p:bldP spid="14395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AutoShape 12"/>
          <p:cNvSpPr>
            <a:spLocks noChangeArrowheads="1"/>
          </p:cNvSpPr>
          <p:nvPr/>
        </p:nvSpPr>
        <p:spPr bwMode="auto">
          <a:xfrm>
            <a:off x="381000" y="457200"/>
            <a:ext cx="1676400" cy="1219200"/>
          </a:xfrm>
          <a:prstGeom prst="flowChartMultidocumen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457200" y="8382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Strategien (Pläne)</a:t>
            </a:r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1066800" y="2133600"/>
            <a:ext cx="1524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74" name="Line 15"/>
          <p:cNvSpPr>
            <a:spLocks noChangeShapeType="1"/>
          </p:cNvSpPr>
          <p:nvPr/>
        </p:nvSpPr>
        <p:spPr bwMode="auto">
          <a:xfrm>
            <a:off x="1066800" y="15240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75" name="Oval 16"/>
          <p:cNvSpPr>
            <a:spLocks noChangeArrowheads="1"/>
          </p:cNvSpPr>
          <p:nvPr/>
        </p:nvSpPr>
        <p:spPr bwMode="auto">
          <a:xfrm>
            <a:off x="4876800" y="1524000"/>
            <a:ext cx="1600200" cy="1524000"/>
          </a:xfrm>
          <a:prstGeom prst="ellipse">
            <a:avLst/>
          </a:prstGeom>
          <a:solidFill>
            <a:srgbClr val="CCFF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5376" name="Text Box 17"/>
          <p:cNvSpPr txBox="1">
            <a:spLocks noChangeArrowheads="1"/>
          </p:cNvSpPr>
          <p:nvPr/>
        </p:nvSpPr>
        <p:spPr bwMode="auto">
          <a:xfrm>
            <a:off x="4953000" y="12192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>
                <a:solidFill>
                  <a:srgbClr val="FF3300"/>
                </a:solidFill>
              </a:rPr>
              <a:t>Früherkennung</a:t>
            </a:r>
          </a:p>
        </p:txBody>
      </p:sp>
      <p:sp>
        <p:nvSpPr>
          <p:cNvPr id="15377" name="Oval 18"/>
          <p:cNvSpPr>
            <a:spLocks noChangeArrowheads="1"/>
          </p:cNvSpPr>
          <p:nvPr/>
        </p:nvSpPr>
        <p:spPr bwMode="auto">
          <a:xfrm>
            <a:off x="5562600" y="2209800"/>
            <a:ext cx="228600" cy="228600"/>
          </a:xfrm>
          <a:prstGeom prst="ellipse">
            <a:avLst/>
          </a:prstGeom>
          <a:solidFill>
            <a:srgbClr val="EFEFE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 flipV="1">
            <a:off x="5715000" y="1752600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79" name="Line 21"/>
          <p:cNvSpPr>
            <a:spLocks noChangeShapeType="1"/>
          </p:cNvSpPr>
          <p:nvPr/>
        </p:nvSpPr>
        <p:spPr bwMode="auto">
          <a:xfrm flipH="1">
            <a:off x="6400800" y="2590800"/>
            <a:ext cx="533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1" name="Line 23"/>
          <p:cNvSpPr>
            <a:spLocks noChangeShapeType="1"/>
          </p:cNvSpPr>
          <p:nvPr/>
        </p:nvSpPr>
        <p:spPr bwMode="auto">
          <a:xfrm flipH="1">
            <a:off x="6477000" y="2362200"/>
            <a:ext cx="1066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6" name="Line 28"/>
          <p:cNvSpPr>
            <a:spLocks noChangeShapeType="1"/>
          </p:cNvSpPr>
          <p:nvPr/>
        </p:nvSpPr>
        <p:spPr bwMode="auto">
          <a:xfrm flipH="1">
            <a:off x="2057400" y="838200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7" name="Line 29"/>
          <p:cNvSpPr>
            <a:spLocks noChangeShapeType="1"/>
          </p:cNvSpPr>
          <p:nvPr/>
        </p:nvSpPr>
        <p:spPr bwMode="auto">
          <a:xfrm>
            <a:off x="3200400" y="838200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8" name="Text Box 30"/>
          <p:cNvSpPr txBox="1">
            <a:spLocks noChangeArrowheads="1"/>
          </p:cNvSpPr>
          <p:nvPr/>
        </p:nvSpPr>
        <p:spPr bwMode="auto">
          <a:xfrm>
            <a:off x="2286000" y="457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Korrekturen</a:t>
            </a:r>
          </a:p>
        </p:txBody>
      </p:sp>
      <p:sp>
        <p:nvSpPr>
          <p:cNvPr id="15389" name="Line 32"/>
          <p:cNvSpPr>
            <a:spLocks noChangeShapeType="1"/>
          </p:cNvSpPr>
          <p:nvPr/>
        </p:nvSpPr>
        <p:spPr bwMode="auto">
          <a:xfrm flipH="1">
            <a:off x="4191000" y="2286000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0" name="Line 33"/>
          <p:cNvSpPr>
            <a:spLocks noChangeShapeType="1"/>
          </p:cNvSpPr>
          <p:nvPr/>
        </p:nvSpPr>
        <p:spPr bwMode="auto">
          <a:xfrm>
            <a:off x="762000" y="2819400"/>
            <a:ext cx="396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2" name="Line 35"/>
          <p:cNvSpPr>
            <a:spLocks noChangeShapeType="1"/>
          </p:cNvSpPr>
          <p:nvPr/>
        </p:nvSpPr>
        <p:spPr bwMode="auto">
          <a:xfrm flipH="1">
            <a:off x="6477000" y="2133600"/>
            <a:ext cx="1828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3" name="Text Box 36"/>
          <p:cNvSpPr txBox="1">
            <a:spLocks noChangeArrowheads="1"/>
          </p:cNvSpPr>
          <p:nvPr/>
        </p:nvSpPr>
        <p:spPr bwMode="auto">
          <a:xfrm>
            <a:off x="7086600" y="1295400"/>
            <a:ext cx="1676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weitere Beobachtungs-Sachverhalte</a:t>
            </a:r>
          </a:p>
        </p:txBody>
      </p:sp>
      <p:sp>
        <p:nvSpPr>
          <p:cNvPr id="15394" name="Line 37"/>
          <p:cNvSpPr>
            <a:spLocks noChangeShapeType="1"/>
          </p:cNvSpPr>
          <p:nvPr/>
        </p:nvSpPr>
        <p:spPr bwMode="auto">
          <a:xfrm flipV="1">
            <a:off x="4724400" y="2667000"/>
            <a:ext cx="304800" cy="152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5" name="Line 38"/>
          <p:cNvSpPr>
            <a:spLocks noChangeShapeType="1"/>
          </p:cNvSpPr>
          <p:nvPr/>
        </p:nvSpPr>
        <p:spPr bwMode="auto">
          <a:xfrm flipV="1">
            <a:off x="4495800" y="2819400"/>
            <a:ext cx="68580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7" name="Line 40"/>
          <p:cNvSpPr>
            <a:spLocks noChangeShapeType="1"/>
          </p:cNvSpPr>
          <p:nvPr/>
        </p:nvSpPr>
        <p:spPr bwMode="auto">
          <a:xfrm>
            <a:off x="3505200" y="685800"/>
            <a:ext cx="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98" name="Text Box 41"/>
          <p:cNvSpPr txBox="1">
            <a:spLocks noChangeArrowheads="1"/>
          </p:cNvSpPr>
          <p:nvPr/>
        </p:nvSpPr>
        <p:spPr bwMode="auto">
          <a:xfrm>
            <a:off x="3581400" y="8382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Ziele</a:t>
            </a:r>
          </a:p>
        </p:txBody>
      </p:sp>
      <p:sp>
        <p:nvSpPr>
          <p:cNvPr id="15399" name="Text Box 42"/>
          <p:cNvSpPr txBox="1">
            <a:spLocks noChangeArrowheads="1"/>
          </p:cNvSpPr>
          <p:nvPr/>
        </p:nvSpPr>
        <p:spPr bwMode="auto">
          <a:xfrm>
            <a:off x="4267200" y="1676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>
                <a:solidFill>
                  <a:srgbClr val="FF3300"/>
                </a:solidFill>
              </a:rPr>
              <a:t>War-nung</a:t>
            </a:r>
          </a:p>
        </p:txBody>
      </p:sp>
      <p:graphicFrame>
        <p:nvGraphicFramePr>
          <p:cNvPr id="15363" name="Object 49"/>
          <p:cNvGraphicFramePr>
            <a:graphicFrameLocks noChangeAspect="1"/>
          </p:cNvGraphicFramePr>
          <p:nvPr/>
        </p:nvGraphicFramePr>
        <p:xfrm>
          <a:off x="2590800" y="1600200"/>
          <a:ext cx="1600200" cy="1035050"/>
        </p:xfrm>
        <a:graphic>
          <a:graphicData uri="http://schemas.openxmlformats.org/presentationml/2006/ole">
            <p:oleObj spid="_x0000_s15363" name="Paint Shop Pro Image" r:id="rId4" imgW="2175610" imgH="1405259" progId="">
              <p:embed/>
            </p:oleObj>
          </a:graphicData>
        </a:graphic>
      </p:graphicFrame>
      <p:sp>
        <p:nvSpPr>
          <p:cNvPr id="15410" name="Line 53"/>
          <p:cNvSpPr>
            <a:spLocks noChangeShapeType="1"/>
          </p:cNvSpPr>
          <p:nvPr/>
        </p:nvSpPr>
        <p:spPr bwMode="auto">
          <a:xfrm flipH="1" flipV="1">
            <a:off x="838200" y="1676400"/>
            <a:ext cx="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11" name="Line 54"/>
          <p:cNvSpPr>
            <a:spLocks noChangeShapeType="1"/>
          </p:cNvSpPr>
          <p:nvPr/>
        </p:nvSpPr>
        <p:spPr bwMode="auto">
          <a:xfrm>
            <a:off x="838200" y="2362200"/>
            <a:ext cx="13716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12" name="Line 55"/>
          <p:cNvSpPr>
            <a:spLocks noChangeShapeType="1"/>
          </p:cNvSpPr>
          <p:nvPr/>
        </p:nvSpPr>
        <p:spPr bwMode="auto">
          <a:xfrm flipH="1">
            <a:off x="2209800" y="3352800"/>
            <a:ext cx="30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13" name="Text Box 31"/>
          <p:cNvSpPr txBox="1">
            <a:spLocks noChangeArrowheads="1"/>
          </p:cNvSpPr>
          <p:nvPr/>
        </p:nvSpPr>
        <p:spPr bwMode="auto">
          <a:xfrm>
            <a:off x="5257800" y="2438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„Radar“</a:t>
            </a:r>
          </a:p>
        </p:txBody>
      </p:sp>
      <p:sp>
        <p:nvSpPr>
          <p:cNvPr id="15415" name="Line 59"/>
          <p:cNvSpPr>
            <a:spLocks noChangeShapeType="1"/>
          </p:cNvSpPr>
          <p:nvPr/>
        </p:nvSpPr>
        <p:spPr bwMode="auto">
          <a:xfrm>
            <a:off x="6172200" y="1905000"/>
            <a:ext cx="76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17" name="Text Box 32"/>
          <p:cNvSpPr txBox="1">
            <a:spLocks noChangeArrowheads="1"/>
          </p:cNvSpPr>
          <p:nvPr/>
        </p:nvSpPr>
        <p:spPr bwMode="auto">
          <a:xfrm>
            <a:off x="0" y="0"/>
            <a:ext cx="7543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Konsequenz: Nutzung von Frühwarnsystemen und „schwachen Signalen“</a:t>
            </a:r>
          </a:p>
        </p:txBody>
      </p:sp>
      <p:graphicFrame>
        <p:nvGraphicFramePr>
          <p:cNvPr id="15418" name="Object 58"/>
          <p:cNvGraphicFramePr>
            <a:graphicFrameLocks noChangeAspect="1"/>
          </p:cNvGraphicFramePr>
          <p:nvPr/>
        </p:nvGraphicFramePr>
        <p:xfrm>
          <a:off x="274638" y="3962400"/>
          <a:ext cx="8869362" cy="2686050"/>
        </p:xfrm>
        <a:graphic>
          <a:graphicData uri="http://schemas.openxmlformats.org/presentationml/2006/ole">
            <p:oleObj spid="_x0000_s15418" name="Bitmap" r:id="rId5" imgW="8869013" imgH="2685714" progId="PBrush">
              <p:embed/>
            </p:oleObj>
          </a:graphicData>
        </a:graphic>
      </p:graphicFrame>
      <p:sp>
        <p:nvSpPr>
          <p:cNvPr id="15419" name="Line 10"/>
          <p:cNvSpPr>
            <a:spLocks noChangeShapeType="1"/>
          </p:cNvSpPr>
          <p:nvPr/>
        </p:nvSpPr>
        <p:spPr bwMode="auto">
          <a:xfrm>
            <a:off x="3352800" y="2667000"/>
            <a:ext cx="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0" name="Line 22"/>
          <p:cNvSpPr>
            <a:spLocks noChangeShapeType="1"/>
          </p:cNvSpPr>
          <p:nvPr/>
        </p:nvSpPr>
        <p:spPr bwMode="auto">
          <a:xfrm flipV="1">
            <a:off x="6934200" y="2590800"/>
            <a:ext cx="0" cy="1828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1" name="Line 24"/>
          <p:cNvSpPr>
            <a:spLocks noChangeShapeType="1"/>
          </p:cNvSpPr>
          <p:nvPr/>
        </p:nvSpPr>
        <p:spPr bwMode="auto">
          <a:xfrm flipV="1">
            <a:off x="7543800" y="2362200"/>
            <a:ext cx="0" cy="1828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2" name="Line 34"/>
          <p:cNvSpPr>
            <a:spLocks noChangeShapeType="1"/>
          </p:cNvSpPr>
          <p:nvPr/>
        </p:nvSpPr>
        <p:spPr bwMode="auto">
          <a:xfrm flipV="1">
            <a:off x="762000" y="2819400"/>
            <a:ext cx="0" cy="1676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3" name="Line 39"/>
          <p:cNvSpPr>
            <a:spLocks noChangeShapeType="1"/>
          </p:cNvSpPr>
          <p:nvPr/>
        </p:nvSpPr>
        <p:spPr bwMode="auto">
          <a:xfrm flipV="1">
            <a:off x="4495800" y="3429000"/>
            <a:ext cx="0" cy="685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4" name="Line 21"/>
          <p:cNvSpPr>
            <a:spLocks noChangeShapeType="1"/>
          </p:cNvSpPr>
          <p:nvPr/>
        </p:nvSpPr>
        <p:spPr bwMode="auto">
          <a:xfrm flipH="1" flipV="1">
            <a:off x="5638800" y="3048000"/>
            <a:ext cx="0" cy="2895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5" name="Line 22"/>
          <p:cNvSpPr>
            <a:spLocks noChangeShapeType="1"/>
          </p:cNvSpPr>
          <p:nvPr/>
        </p:nvSpPr>
        <p:spPr bwMode="auto">
          <a:xfrm flipH="1" flipV="1">
            <a:off x="5638800" y="5943600"/>
            <a:ext cx="83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7" name="Line 10"/>
          <p:cNvSpPr>
            <a:spLocks noChangeShapeType="1"/>
          </p:cNvSpPr>
          <p:nvPr/>
        </p:nvSpPr>
        <p:spPr bwMode="auto">
          <a:xfrm>
            <a:off x="3048000" y="2667000"/>
            <a:ext cx="0" cy="144780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8" name="Line 10"/>
          <p:cNvSpPr>
            <a:spLocks noChangeShapeType="1"/>
          </p:cNvSpPr>
          <p:nvPr/>
        </p:nvSpPr>
        <p:spPr bwMode="auto">
          <a:xfrm>
            <a:off x="3733800" y="2667000"/>
            <a:ext cx="0" cy="144780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29" name="Text Box 11"/>
          <p:cNvSpPr txBox="1">
            <a:spLocks noChangeArrowheads="1"/>
          </p:cNvSpPr>
          <p:nvPr/>
        </p:nvSpPr>
        <p:spPr bwMode="auto">
          <a:xfrm>
            <a:off x="2514600" y="3048000"/>
            <a:ext cx="1752600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 sz="1400"/>
              <a:t>Maßnahmen zur Krisenvermeidung</a:t>
            </a:r>
          </a:p>
        </p:txBody>
      </p:sp>
      <p:sp>
        <p:nvSpPr>
          <p:cNvPr id="15430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"/>
                            </p:stCondLst>
                            <p:childTnLst>
                              <p:par>
                                <p:cTn id="1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5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5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 autoUpdateAnimBg="0"/>
      <p:bldP spid="15372" grpId="0" autoUpdateAnimBg="0"/>
      <p:bldP spid="15373" grpId="0" animBg="1"/>
      <p:bldP spid="15374" grpId="0" animBg="1"/>
      <p:bldP spid="15375" grpId="0" animBg="1" autoUpdateAnimBg="0"/>
      <p:bldP spid="15376" grpId="0" autoUpdateAnimBg="0"/>
      <p:bldP spid="15377" grpId="0" animBg="1" autoUpdateAnimBg="0"/>
      <p:bldP spid="15378" grpId="0" animBg="1"/>
      <p:bldP spid="15379" grpId="0" animBg="1"/>
      <p:bldP spid="15381" grpId="0" animBg="1"/>
      <p:bldP spid="15386" grpId="0" animBg="1"/>
      <p:bldP spid="15387" grpId="0" animBg="1"/>
      <p:bldP spid="15388" grpId="0" autoUpdateAnimBg="0"/>
      <p:bldP spid="15389" grpId="0" animBg="1"/>
      <p:bldP spid="15390" grpId="0" animBg="1"/>
      <p:bldP spid="15392" grpId="0" animBg="1"/>
      <p:bldP spid="15393" grpId="0" autoUpdateAnimBg="0"/>
      <p:bldP spid="15394" grpId="0" animBg="1"/>
      <p:bldP spid="15395" grpId="0" animBg="1"/>
      <p:bldP spid="15397" grpId="0" animBg="1"/>
      <p:bldP spid="15398" grpId="0" autoUpdateAnimBg="0"/>
      <p:bldP spid="15399" grpId="0" autoUpdateAnimBg="0"/>
      <p:bldP spid="15410" grpId="0" animBg="1"/>
      <p:bldP spid="15411" grpId="0" animBg="1"/>
      <p:bldP spid="15412" grpId="0" animBg="1"/>
      <p:bldP spid="15413" grpId="0" autoUpdateAnimBg="0"/>
      <p:bldP spid="15415" grpId="0" animBg="1"/>
      <p:bldP spid="15419" grpId="0" animBg="1"/>
      <p:bldP spid="15420" grpId="0" animBg="1"/>
      <p:bldP spid="15421" grpId="0" animBg="1"/>
      <p:bldP spid="15422" grpId="0" animBg="1"/>
      <p:bldP spid="15423" grpId="0" animBg="1"/>
      <p:bldP spid="15424" grpId="0" animBg="1"/>
      <p:bldP spid="15425" grpId="0" animBg="1"/>
      <p:bldP spid="15427" grpId="0" animBg="1"/>
      <p:bldP spid="15428" grpId="0" animBg="1"/>
      <p:bldP spid="15429" grpId="0" animBg="1" autoUpdateAnimBg="0"/>
      <p:bldP spid="15430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59"/>
          <p:cNvGraphicFramePr>
            <a:graphicFrameLocks noChangeAspect="1"/>
          </p:cNvGraphicFramePr>
          <p:nvPr/>
        </p:nvGraphicFramePr>
        <p:xfrm>
          <a:off x="7162800" y="1600200"/>
          <a:ext cx="1371600" cy="809625"/>
        </p:xfrm>
        <a:graphic>
          <a:graphicData uri="http://schemas.openxmlformats.org/presentationml/2006/ole">
            <p:oleObj spid="_x0000_s16386" name="Paint Shop Pro Image" r:id="rId4" imgW="5209756" imgH="3570732" progId="">
              <p:embed/>
            </p:oleObj>
          </a:graphicData>
        </a:graphic>
      </p:graphicFrame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228600" y="990600"/>
            <a:ext cx="1828800" cy="1447800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6389" name="Rectangle 7"/>
          <p:cNvSpPr>
            <a:spLocks noChangeArrowheads="1"/>
          </p:cNvSpPr>
          <p:nvPr/>
        </p:nvSpPr>
        <p:spPr bwMode="auto">
          <a:xfrm>
            <a:off x="381000" y="1295400"/>
            <a:ext cx="228600" cy="990600"/>
          </a:xfrm>
          <a:prstGeom prst="rect">
            <a:avLst/>
          </a:prstGeom>
          <a:solidFill>
            <a:srgbClr val="FFF1E3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6390" name="Line 8"/>
          <p:cNvSpPr>
            <a:spLocks noChangeShapeType="1"/>
          </p:cNvSpPr>
          <p:nvPr/>
        </p:nvSpPr>
        <p:spPr bwMode="auto">
          <a:xfrm>
            <a:off x="304800" y="22860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391" name="Rectangle 9"/>
          <p:cNvSpPr>
            <a:spLocks noChangeArrowheads="1"/>
          </p:cNvSpPr>
          <p:nvPr/>
        </p:nvSpPr>
        <p:spPr bwMode="auto">
          <a:xfrm>
            <a:off x="762000" y="1219200"/>
            <a:ext cx="228600" cy="1066800"/>
          </a:xfrm>
          <a:prstGeom prst="rect">
            <a:avLst/>
          </a:prstGeom>
          <a:solidFill>
            <a:srgbClr val="D7EB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6392" name="Rectangle 10"/>
          <p:cNvSpPr>
            <a:spLocks noChangeArrowheads="1"/>
          </p:cNvSpPr>
          <p:nvPr/>
        </p:nvSpPr>
        <p:spPr bwMode="auto">
          <a:xfrm>
            <a:off x="1143000" y="1676400"/>
            <a:ext cx="228600" cy="609600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6393" name="Rectangle 11"/>
          <p:cNvSpPr>
            <a:spLocks noChangeArrowheads="1"/>
          </p:cNvSpPr>
          <p:nvPr/>
        </p:nvSpPr>
        <p:spPr bwMode="auto">
          <a:xfrm>
            <a:off x="1524000" y="1219200"/>
            <a:ext cx="228600" cy="106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6394" name="Line 13"/>
          <p:cNvSpPr>
            <a:spLocks noChangeShapeType="1"/>
          </p:cNvSpPr>
          <p:nvPr/>
        </p:nvSpPr>
        <p:spPr bwMode="auto">
          <a:xfrm flipV="1">
            <a:off x="457200" y="1447800"/>
            <a:ext cx="3810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395" name="Line 14"/>
          <p:cNvSpPr>
            <a:spLocks noChangeShapeType="1"/>
          </p:cNvSpPr>
          <p:nvPr/>
        </p:nvSpPr>
        <p:spPr bwMode="auto">
          <a:xfrm>
            <a:off x="838200" y="1447800"/>
            <a:ext cx="3810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396" name="Line 16"/>
          <p:cNvSpPr>
            <a:spLocks noChangeShapeType="1"/>
          </p:cNvSpPr>
          <p:nvPr/>
        </p:nvSpPr>
        <p:spPr bwMode="auto">
          <a:xfrm flipV="1">
            <a:off x="1219200" y="1447800"/>
            <a:ext cx="5334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397" name="Line 17"/>
          <p:cNvSpPr>
            <a:spLocks noChangeShapeType="1"/>
          </p:cNvSpPr>
          <p:nvPr/>
        </p:nvSpPr>
        <p:spPr bwMode="auto">
          <a:xfrm>
            <a:off x="4648200" y="1524000"/>
            <a:ext cx="0" cy="762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258" name="Text Box 18"/>
          <p:cNvSpPr txBox="1">
            <a:spLocks noChangeArrowheads="1"/>
          </p:cNvSpPr>
          <p:nvPr/>
        </p:nvSpPr>
        <p:spPr bwMode="auto">
          <a:xfrm>
            <a:off x="2590800" y="1752600"/>
            <a:ext cx="4114800" cy="346075"/>
          </a:xfrm>
          <a:prstGeom prst="rect">
            <a:avLst/>
          </a:prstGeom>
          <a:solidFill>
            <a:srgbClr val="F1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Überwindung von Unternehmenskrisen</a:t>
            </a:r>
          </a:p>
        </p:txBody>
      </p:sp>
      <p:sp>
        <p:nvSpPr>
          <p:cNvPr id="16399" name="Line 19"/>
          <p:cNvSpPr>
            <a:spLocks noChangeShapeType="1"/>
          </p:cNvSpPr>
          <p:nvPr/>
        </p:nvSpPr>
        <p:spPr bwMode="auto">
          <a:xfrm flipH="1" flipV="1">
            <a:off x="2438400" y="2286000"/>
            <a:ext cx="43434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0" name="Line 20"/>
          <p:cNvSpPr>
            <a:spLocks noChangeShapeType="1"/>
          </p:cNvSpPr>
          <p:nvPr/>
        </p:nvSpPr>
        <p:spPr bwMode="auto">
          <a:xfrm>
            <a:off x="2438400" y="2286000"/>
            <a:ext cx="0" cy="762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1" name="Line 21"/>
          <p:cNvSpPr>
            <a:spLocks noChangeShapeType="1"/>
          </p:cNvSpPr>
          <p:nvPr/>
        </p:nvSpPr>
        <p:spPr bwMode="auto">
          <a:xfrm>
            <a:off x="6781800" y="2286000"/>
            <a:ext cx="0" cy="762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262" name="Text Box 22"/>
          <p:cNvSpPr txBox="1">
            <a:spLocks noChangeArrowheads="1"/>
          </p:cNvSpPr>
          <p:nvPr/>
        </p:nvSpPr>
        <p:spPr bwMode="auto">
          <a:xfrm>
            <a:off x="1066800" y="2438400"/>
            <a:ext cx="2819400" cy="3460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Gesundung</a:t>
            </a:r>
          </a:p>
        </p:txBody>
      </p:sp>
      <p:sp>
        <p:nvSpPr>
          <p:cNvPr id="138263" name="Text Box 23"/>
          <p:cNvSpPr txBox="1">
            <a:spLocks noChangeArrowheads="1"/>
          </p:cNvSpPr>
          <p:nvPr/>
        </p:nvSpPr>
        <p:spPr bwMode="auto">
          <a:xfrm>
            <a:off x="5257800" y="2438400"/>
            <a:ext cx="3124200" cy="346075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de-DE"/>
              <a:t>Auflösung</a:t>
            </a:r>
          </a:p>
        </p:txBody>
      </p:sp>
      <p:sp>
        <p:nvSpPr>
          <p:cNvPr id="16404" name="Text Box 24"/>
          <p:cNvSpPr txBox="1">
            <a:spLocks noChangeArrowheads="1"/>
          </p:cNvSpPr>
          <p:nvPr/>
        </p:nvSpPr>
        <p:spPr bwMode="auto">
          <a:xfrm>
            <a:off x="1066800" y="3886200"/>
            <a:ext cx="2667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/>
          </a:p>
        </p:txBody>
      </p:sp>
      <p:sp>
        <p:nvSpPr>
          <p:cNvPr id="16405" name="Line 35"/>
          <p:cNvSpPr>
            <a:spLocks noChangeShapeType="1"/>
          </p:cNvSpPr>
          <p:nvPr/>
        </p:nvSpPr>
        <p:spPr bwMode="auto">
          <a:xfrm>
            <a:off x="6019800" y="3048000"/>
            <a:ext cx="16764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6" name="Line 37"/>
          <p:cNvSpPr>
            <a:spLocks noChangeShapeType="1"/>
          </p:cNvSpPr>
          <p:nvPr/>
        </p:nvSpPr>
        <p:spPr bwMode="auto">
          <a:xfrm>
            <a:off x="6019800" y="3048000"/>
            <a:ext cx="0" cy="2133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7" name="Line 60"/>
          <p:cNvSpPr>
            <a:spLocks noChangeShapeType="1"/>
          </p:cNvSpPr>
          <p:nvPr/>
        </p:nvSpPr>
        <p:spPr bwMode="auto">
          <a:xfrm>
            <a:off x="7543800" y="1752600"/>
            <a:ext cx="7620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8" name="Line 61"/>
          <p:cNvSpPr>
            <a:spLocks noChangeShapeType="1"/>
          </p:cNvSpPr>
          <p:nvPr/>
        </p:nvSpPr>
        <p:spPr bwMode="auto">
          <a:xfrm flipH="1">
            <a:off x="7543800" y="1752600"/>
            <a:ext cx="6096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09" name="Line 62"/>
          <p:cNvSpPr>
            <a:spLocks noChangeShapeType="1"/>
          </p:cNvSpPr>
          <p:nvPr/>
        </p:nvSpPr>
        <p:spPr bwMode="auto">
          <a:xfrm>
            <a:off x="1143000" y="3048000"/>
            <a:ext cx="24384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10" name="Line 65"/>
          <p:cNvSpPr>
            <a:spLocks noChangeShapeType="1"/>
          </p:cNvSpPr>
          <p:nvPr/>
        </p:nvSpPr>
        <p:spPr bwMode="auto">
          <a:xfrm>
            <a:off x="1143000" y="3048000"/>
            <a:ext cx="0" cy="2133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306" name="Text Box 66"/>
          <p:cNvSpPr txBox="1">
            <a:spLocks noChangeArrowheads="1"/>
          </p:cNvSpPr>
          <p:nvPr/>
        </p:nvSpPr>
        <p:spPr bwMode="auto">
          <a:xfrm>
            <a:off x="228600" y="3657600"/>
            <a:ext cx="1752600" cy="611188"/>
          </a:xfrm>
          <a:prstGeom prst="rect">
            <a:avLst/>
          </a:prstGeom>
          <a:solidFill>
            <a:srgbClr val="F1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auf Kosten der Eigentümer</a:t>
            </a:r>
          </a:p>
        </p:txBody>
      </p:sp>
      <p:sp>
        <p:nvSpPr>
          <p:cNvPr id="16412" name="Line 67"/>
          <p:cNvSpPr>
            <a:spLocks noChangeShapeType="1"/>
          </p:cNvSpPr>
          <p:nvPr/>
        </p:nvSpPr>
        <p:spPr bwMode="auto">
          <a:xfrm>
            <a:off x="3581400" y="3048000"/>
            <a:ext cx="0" cy="1600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308" name="Text Box 68"/>
          <p:cNvSpPr txBox="1">
            <a:spLocks noChangeArrowheads="1"/>
          </p:cNvSpPr>
          <p:nvPr/>
        </p:nvSpPr>
        <p:spPr bwMode="auto">
          <a:xfrm>
            <a:off x="2667000" y="3657600"/>
            <a:ext cx="1752600" cy="6111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auf Kosten der Gläubiger</a:t>
            </a:r>
          </a:p>
        </p:txBody>
      </p:sp>
      <p:sp>
        <p:nvSpPr>
          <p:cNvPr id="138309" name="Text Box 69"/>
          <p:cNvSpPr txBox="1">
            <a:spLocks noChangeArrowheads="1"/>
          </p:cNvSpPr>
          <p:nvPr/>
        </p:nvSpPr>
        <p:spPr bwMode="auto">
          <a:xfrm>
            <a:off x="228600" y="5181600"/>
            <a:ext cx="1752600" cy="982663"/>
          </a:xfrm>
          <a:prstGeom prst="rect">
            <a:avLst/>
          </a:prstGeom>
          <a:solidFill>
            <a:srgbClr val="F1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Sanierung</a:t>
            </a:r>
          </a:p>
        </p:txBody>
      </p:sp>
      <p:sp>
        <p:nvSpPr>
          <p:cNvPr id="138310" name="Text Box 70"/>
          <p:cNvSpPr txBox="1">
            <a:spLocks noChangeArrowheads="1"/>
          </p:cNvSpPr>
          <p:nvPr/>
        </p:nvSpPr>
        <p:spPr bwMode="auto">
          <a:xfrm>
            <a:off x="2209800" y="5181600"/>
            <a:ext cx="1219200" cy="9826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Insolvenz-plan</a:t>
            </a:r>
          </a:p>
        </p:txBody>
      </p:sp>
      <p:sp>
        <p:nvSpPr>
          <p:cNvPr id="138311" name="Text Box 71"/>
          <p:cNvSpPr txBox="1">
            <a:spLocks noChangeArrowheads="1"/>
          </p:cNvSpPr>
          <p:nvPr/>
        </p:nvSpPr>
        <p:spPr bwMode="auto">
          <a:xfrm>
            <a:off x="3733800" y="5189538"/>
            <a:ext cx="1524000" cy="9826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außer-gerichtlicher Vergleich</a:t>
            </a:r>
          </a:p>
        </p:txBody>
      </p:sp>
      <p:sp>
        <p:nvSpPr>
          <p:cNvPr id="16417" name="Line 72"/>
          <p:cNvSpPr>
            <a:spLocks noChangeShapeType="1"/>
          </p:cNvSpPr>
          <p:nvPr/>
        </p:nvSpPr>
        <p:spPr bwMode="auto">
          <a:xfrm>
            <a:off x="2819400" y="4648200"/>
            <a:ext cx="16764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18" name="Line 73"/>
          <p:cNvSpPr>
            <a:spLocks noChangeShapeType="1"/>
          </p:cNvSpPr>
          <p:nvPr/>
        </p:nvSpPr>
        <p:spPr bwMode="auto">
          <a:xfrm>
            <a:off x="2819400" y="4648200"/>
            <a:ext cx="0" cy="5334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6419" name="Line 74"/>
          <p:cNvSpPr>
            <a:spLocks noChangeShapeType="1"/>
          </p:cNvSpPr>
          <p:nvPr/>
        </p:nvSpPr>
        <p:spPr bwMode="auto">
          <a:xfrm>
            <a:off x="4495800" y="4648200"/>
            <a:ext cx="0" cy="5334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315" name="Text Box 75"/>
          <p:cNvSpPr txBox="1">
            <a:spLocks noChangeArrowheads="1"/>
          </p:cNvSpPr>
          <p:nvPr/>
        </p:nvSpPr>
        <p:spPr bwMode="auto">
          <a:xfrm>
            <a:off x="5257800" y="3657600"/>
            <a:ext cx="1600200" cy="611188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zwangsweise</a:t>
            </a:r>
          </a:p>
        </p:txBody>
      </p:sp>
      <p:sp>
        <p:nvSpPr>
          <p:cNvPr id="16421" name="Line 77"/>
          <p:cNvSpPr>
            <a:spLocks noChangeShapeType="1"/>
          </p:cNvSpPr>
          <p:nvPr/>
        </p:nvSpPr>
        <p:spPr bwMode="auto">
          <a:xfrm>
            <a:off x="7696200" y="3048000"/>
            <a:ext cx="0" cy="2133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8318" name="Text Box 78"/>
          <p:cNvSpPr txBox="1">
            <a:spLocks noChangeArrowheads="1"/>
          </p:cNvSpPr>
          <p:nvPr/>
        </p:nvSpPr>
        <p:spPr bwMode="auto">
          <a:xfrm>
            <a:off x="7010400" y="3657600"/>
            <a:ext cx="1600200" cy="611188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freiwillig</a:t>
            </a:r>
          </a:p>
        </p:txBody>
      </p:sp>
      <p:sp>
        <p:nvSpPr>
          <p:cNvPr id="138319" name="Text Box 79"/>
          <p:cNvSpPr txBox="1">
            <a:spLocks noChangeArrowheads="1"/>
          </p:cNvSpPr>
          <p:nvPr/>
        </p:nvSpPr>
        <p:spPr bwMode="auto">
          <a:xfrm>
            <a:off x="5410200" y="5181600"/>
            <a:ext cx="1524000" cy="982663"/>
          </a:xfrm>
          <a:prstGeom prst="rect">
            <a:avLst/>
          </a:prstGeom>
          <a:solidFill>
            <a:srgbClr val="FFE7F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Insolvenz-verfahren</a:t>
            </a:r>
          </a:p>
        </p:txBody>
      </p:sp>
      <p:sp>
        <p:nvSpPr>
          <p:cNvPr id="138320" name="Text Box 80"/>
          <p:cNvSpPr txBox="1">
            <a:spLocks noChangeArrowheads="1"/>
          </p:cNvSpPr>
          <p:nvPr/>
        </p:nvSpPr>
        <p:spPr bwMode="auto">
          <a:xfrm>
            <a:off x="7086600" y="5181600"/>
            <a:ext cx="1524000" cy="9826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Liquidation</a:t>
            </a:r>
          </a:p>
        </p:txBody>
      </p:sp>
      <p:graphicFrame>
        <p:nvGraphicFramePr>
          <p:cNvPr id="16387" name="Object 59"/>
          <p:cNvGraphicFramePr>
            <a:graphicFrameLocks noChangeAspect="1"/>
          </p:cNvGraphicFramePr>
          <p:nvPr/>
        </p:nvGraphicFramePr>
        <p:xfrm>
          <a:off x="3352800" y="152400"/>
          <a:ext cx="2438400" cy="1438275"/>
        </p:xfrm>
        <a:graphic>
          <a:graphicData uri="http://schemas.openxmlformats.org/presentationml/2006/ole">
            <p:oleObj spid="_x0000_s16387" name="Paint Shop Pro Image" r:id="rId5" imgW="5209756" imgH="3570732" progId="">
              <p:embed/>
            </p:oleObj>
          </a:graphicData>
        </a:graphic>
      </p:graphicFrame>
      <p:sp>
        <p:nvSpPr>
          <p:cNvPr id="16425" name="Line 82"/>
          <p:cNvSpPr>
            <a:spLocks noChangeShapeType="1"/>
          </p:cNvSpPr>
          <p:nvPr/>
        </p:nvSpPr>
        <p:spPr bwMode="auto">
          <a:xfrm flipH="1">
            <a:off x="4191000" y="304800"/>
            <a:ext cx="3810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6426" name="Line 83"/>
          <p:cNvSpPr>
            <a:spLocks noChangeShapeType="1"/>
          </p:cNvSpPr>
          <p:nvPr/>
        </p:nvSpPr>
        <p:spPr bwMode="auto">
          <a:xfrm flipH="1">
            <a:off x="4191000" y="152400"/>
            <a:ext cx="3048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6427" name="Line 84"/>
          <p:cNvSpPr>
            <a:spLocks noChangeShapeType="1"/>
          </p:cNvSpPr>
          <p:nvPr/>
        </p:nvSpPr>
        <p:spPr bwMode="auto">
          <a:xfrm flipH="1">
            <a:off x="4191000" y="304800"/>
            <a:ext cx="3810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6428" name="Text Box 85"/>
          <p:cNvSpPr txBox="1">
            <a:spLocks noChangeArrowheads="1"/>
          </p:cNvSpPr>
          <p:nvPr/>
        </p:nvSpPr>
        <p:spPr bwMode="auto">
          <a:xfrm>
            <a:off x="1828800" y="228600"/>
            <a:ext cx="2133600" cy="346075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/>
            <a:r>
              <a:rPr lang="de-DE"/>
              <a:t>Unternehmenskrise</a:t>
            </a:r>
          </a:p>
        </p:txBody>
      </p:sp>
      <p:sp>
        <p:nvSpPr>
          <p:cNvPr id="16429" name="Line 6"/>
          <p:cNvSpPr>
            <a:spLocks noChangeShapeType="1"/>
          </p:cNvSpPr>
          <p:nvPr/>
        </p:nvSpPr>
        <p:spPr bwMode="auto">
          <a:xfrm>
            <a:off x="5867400" y="914400"/>
            <a:ext cx="15240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6430" name="Line 25"/>
          <p:cNvSpPr>
            <a:spLocks noChangeShapeType="1"/>
          </p:cNvSpPr>
          <p:nvPr/>
        </p:nvSpPr>
        <p:spPr bwMode="auto">
          <a:xfrm>
            <a:off x="2133600" y="914400"/>
            <a:ext cx="12192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6432" name="Text Box 32"/>
          <p:cNvSpPr txBox="1">
            <a:spLocks noChangeArrowheads="1"/>
          </p:cNvSpPr>
          <p:nvPr/>
        </p:nvSpPr>
        <p:spPr bwMode="auto">
          <a:xfrm>
            <a:off x="0" y="0"/>
            <a:ext cx="2057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Überwindung von Krisen</a:t>
            </a:r>
          </a:p>
        </p:txBody>
      </p:sp>
      <p:sp>
        <p:nvSpPr>
          <p:cNvPr id="16433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3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3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3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13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13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3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13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6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 autoUpdateAnimBg="0"/>
      <p:bldP spid="16389" grpId="0" animBg="1" autoUpdateAnimBg="0"/>
      <p:bldP spid="16390" grpId="0" animBg="1"/>
      <p:bldP spid="16391" grpId="0" animBg="1" autoUpdateAnimBg="0"/>
      <p:bldP spid="16392" grpId="0" animBg="1" autoUpdateAnimBg="0"/>
      <p:bldP spid="16393" grpId="0" animBg="1" autoUpdateAnimBg="0"/>
      <p:bldP spid="16394" grpId="0" animBg="1"/>
      <p:bldP spid="16395" grpId="0" animBg="1"/>
      <p:bldP spid="16396" grpId="0" animBg="1"/>
      <p:bldP spid="16397" grpId="0" animBg="1"/>
      <p:bldP spid="138258" grpId="0" animBg="1" autoUpdateAnimBg="0"/>
      <p:bldP spid="16399" grpId="0" animBg="1"/>
      <p:bldP spid="16400" grpId="0" animBg="1"/>
      <p:bldP spid="16401" grpId="0" animBg="1"/>
      <p:bldP spid="138262" grpId="0" animBg="1" autoUpdateAnimBg="0"/>
      <p:bldP spid="138263" grpId="0" animBg="1" autoUpdateAnimBg="0"/>
      <p:bldP spid="16405" grpId="0" animBg="1"/>
      <p:bldP spid="16406" grpId="0" animBg="1"/>
      <p:bldP spid="16407" grpId="0" animBg="1"/>
      <p:bldP spid="16408" grpId="0" animBg="1"/>
      <p:bldP spid="16409" grpId="0" animBg="1"/>
      <p:bldP spid="16410" grpId="0" animBg="1"/>
      <p:bldP spid="138306" grpId="0" animBg="1" autoUpdateAnimBg="0"/>
      <p:bldP spid="16412" grpId="0" animBg="1"/>
      <p:bldP spid="138308" grpId="0" animBg="1" autoUpdateAnimBg="0"/>
      <p:bldP spid="138309" grpId="0" animBg="1" autoUpdateAnimBg="0"/>
      <p:bldP spid="138310" grpId="0" animBg="1" autoUpdateAnimBg="0"/>
      <p:bldP spid="138311" grpId="0" animBg="1" autoUpdateAnimBg="0"/>
      <p:bldP spid="16417" grpId="0" animBg="1"/>
      <p:bldP spid="16418" grpId="0" animBg="1"/>
      <p:bldP spid="16419" grpId="0" animBg="1"/>
      <p:bldP spid="138315" grpId="0" animBg="1" autoUpdateAnimBg="0"/>
      <p:bldP spid="16421" grpId="0" animBg="1"/>
      <p:bldP spid="138318" grpId="0" animBg="1" autoUpdateAnimBg="0"/>
      <p:bldP spid="138319" grpId="0" animBg="1" autoUpdateAnimBg="0"/>
      <p:bldP spid="138320" grpId="0" animBg="1" autoUpdateAnimBg="0"/>
      <p:bldP spid="16425" grpId="0" animBg="1"/>
      <p:bldP spid="16426" grpId="0" animBg="1"/>
      <p:bldP spid="16427" grpId="0" animBg="1"/>
      <p:bldP spid="16428" grpId="0" animBg="1" autoUpdateAnimBg="0"/>
      <p:bldP spid="16429" grpId="0" animBg="1"/>
      <p:bldP spid="16430" grpId="0" animBg="1"/>
      <p:bldP spid="16433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86" name="Text Box 22"/>
          <p:cNvSpPr txBox="1">
            <a:spLocks noChangeArrowheads="1"/>
          </p:cNvSpPr>
          <p:nvPr/>
        </p:nvSpPr>
        <p:spPr bwMode="auto">
          <a:xfrm>
            <a:off x="1524000" y="4038600"/>
            <a:ext cx="1371600" cy="2286000"/>
          </a:xfrm>
          <a:prstGeom prst="rect">
            <a:avLst/>
          </a:prstGeom>
          <a:solidFill>
            <a:srgbClr val="FFE2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Vermögen (10)</a:t>
            </a:r>
          </a:p>
        </p:txBody>
      </p:sp>
      <p:sp>
        <p:nvSpPr>
          <p:cNvPr id="139287" name="Text Box 23"/>
          <p:cNvSpPr txBox="1">
            <a:spLocks noChangeArrowheads="1"/>
          </p:cNvSpPr>
          <p:nvPr/>
        </p:nvSpPr>
        <p:spPr bwMode="auto">
          <a:xfrm>
            <a:off x="2971800" y="4038600"/>
            <a:ext cx="1371600" cy="8382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Gezeichnetes Kapital (6)</a:t>
            </a:r>
          </a:p>
        </p:txBody>
      </p:sp>
      <p:sp>
        <p:nvSpPr>
          <p:cNvPr id="23556" name="Text Box 24"/>
          <p:cNvSpPr txBox="1">
            <a:spLocks noChangeArrowheads="1"/>
          </p:cNvSpPr>
          <p:nvPr/>
        </p:nvSpPr>
        <p:spPr bwMode="auto">
          <a:xfrm>
            <a:off x="1524000" y="3657600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A                  Bilanz                   P</a:t>
            </a:r>
          </a:p>
        </p:txBody>
      </p:sp>
      <p:sp>
        <p:nvSpPr>
          <p:cNvPr id="23557" name="Line 25"/>
          <p:cNvSpPr>
            <a:spLocks noChangeShapeType="1"/>
          </p:cNvSpPr>
          <p:nvPr/>
        </p:nvSpPr>
        <p:spPr bwMode="auto">
          <a:xfrm>
            <a:off x="1524000" y="39624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9290" name="Text Box 26"/>
          <p:cNvSpPr txBox="1">
            <a:spLocks noChangeArrowheads="1"/>
          </p:cNvSpPr>
          <p:nvPr/>
        </p:nvSpPr>
        <p:spPr bwMode="auto">
          <a:xfrm>
            <a:off x="2971800" y="4876800"/>
            <a:ext cx="1371600" cy="3048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Fehlbetrag (-1)</a:t>
            </a:r>
          </a:p>
        </p:txBody>
      </p:sp>
      <p:sp>
        <p:nvSpPr>
          <p:cNvPr id="23559" name="Text Box 27"/>
          <p:cNvSpPr txBox="1">
            <a:spLocks noChangeArrowheads="1"/>
          </p:cNvSpPr>
          <p:nvPr/>
        </p:nvSpPr>
        <p:spPr bwMode="auto">
          <a:xfrm>
            <a:off x="2286000" y="64770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vor Sanierung</a:t>
            </a:r>
          </a:p>
        </p:txBody>
      </p:sp>
      <p:sp>
        <p:nvSpPr>
          <p:cNvPr id="139292" name="Text Box 28"/>
          <p:cNvSpPr txBox="1">
            <a:spLocks noChangeArrowheads="1"/>
          </p:cNvSpPr>
          <p:nvPr/>
        </p:nvSpPr>
        <p:spPr bwMode="auto">
          <a:xfrm>
            <a:off x="4648200" y="4038600"/>
            <a:ext cx="1371600" cy="2286000"/>
          </a:xfrm>
          <a:prstGeom prst="rect">
            <a:avLst/>
          </a:prstGeom>
          <a:solidFill>
            <a:srgbClr val="FFE2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Vermögen (10)</a:t>
            </a:r>
          </a:p>
        </p:txBody>
      </p:sp>
      <p:sp>
        <p:nvSpPr>
          <p:cNvPr id="139293" name="Text Box 29"/>
          <p:cNvSpPr txBox="1">
            <a:spLocks noChangeArrowheads="1"/>
          </p:cNvSpPr>
          <p:nvPr/>
        </p:nvSpPr>
        <p:spPr bwMode="auto">
          <a:xfrm>
            <a:off x="6096000" y="4038600"/>
            <a:ext cx="1371600" cy="762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Gezeichnetes Kapital (4)</a:t>
            </a:r>
          </a:p>
        </p:txBody>
      </p:sp>
      <p:sp>
        <p:nvSpPr>
          <p:cNvPr id="23562" name="Text Box 30"/>
          <p:cNvSpPr txBox="1">
            <a:spLocks noChangeArrowheads="1"/>
          </p:cNvSpPr>
          <p:nvPr/>
        </p:nvSpPr>
        <p:spPr bwMode="auto">
          <a:xfrm>
            <a:off x="4724400" y="3657600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A                  Bilanz                   P</a:t>
            </a:r>
          </a:p>
        </p:txBody>
      </p:sp>
      <p:sp>
        <p:nvSpPr>
          <p:cNvPr id="23563" name="Line 31"/>
          <p:cNvSpPr>
            <a:spLocks noChangeShapeType="1"/>
          </p:cNvSpPr>
          <p:nvPr/>
        </p:nvSpPr>
        <p:spPr bwMode="auto">
          <a:xfrm>
            <a:off x="4648200" y="39624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9296" name="Text Box 32"/>
          <p:cNvSpPr txBox="1">
            <a:spLocks noChangeArrowheads="1"/>
          </p:cNvSpPr>
          <p:nvPr/>
        </p:nvSpPr>
        <p:spPr bwMode="auto">
          <a:xfrm>
            <a:off x="6096000" y="4800600"/>
            <a:ext cx="1371600" cy="381000"/>
          </a:xfrm>
          <a:prstGeom prst="rect">
            <a:avLst/>
          </a:prstGeom>
          <a:solidFill>
            <a:srgbClr val="D2FD9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Rücklagen (1)</a:t>
            </a:r>
          </a:p>
        </p:txBody>
      </p:sp>
      <p:sp>
        <p:nvSpPr>
          <p:cNvPr id="23565" name="Text Box 34"/>
          <p:cNvSpPr txBox="1">
            <a:spLocks noChangeArrowheads="1"/>
          </p:cNvSpPr>
          <p:nvPr/>
        </p:nvSpPr>
        <p:spPr bwMode="auto">
          <a:xfrm>
            <a:off x="4572000" y="647700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ordentliche Kapitalherabsetzung</a:t>
            </a:r>
          </a:p>
        </p:txBody>
      </p:sp>
      <p:sp>
        <p:nvSpPr>
          <p:cNvPr id="139299" name="Text Box 35"/>
          <p:cNvSpPr txBox="1">
            <a:spLocks noChangeArrowheads="1"/>
          </p:cNvSpPr>
          <p:nvPr/>
        </p:nvSpPr>
        <p:spPr bwMode="auto">
          <a:xfrm>
            <a:off x="2971800" y="5181600"/>
            <a:ext cx="1371600" cy="1143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Fremd-kapital (5)</a:t>
            </a:r>
          </a:p>
        </p:txBody>
      </p:sp>
      <p:sp>
        <p:nvSpPr>
          <p:cNvPr id="139300" name="Text Box 36"/>
          <p:cNvSpPr txBox="1">
            <a:spLocks noChangeArrowheads="1"/>
          </p:cNvSpPr>
          <p:nvPr/>
        </p:nvSpPr>
        <p:spPr bwMode="auto">
          <a:xfrm>
            <a:off x="6096000" y="5181600"/>
            <a:ext cx="1371600" cy="1143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Fremd-kapital (5)</a:t>
            </a:r>
          </a:p>
        </p:txBody>
      </p:sp>
      <p:sp>
        <p:nvSpPr>
          <p:cNvPr id="23568" name="Line 37"/>
          <p:cNvSpPr>
            <a:spLocks noChangeShapeType="1"/>
          </p:cNvSpPr>
          <p:nvPr/>
        </p:nvSpPr>
        <p:spPr bwMode="auto">
          <a:xfrm flipV="1">
            <a:off x="2819400" y="3429000"/>
            <a:ext cx="0" cy="228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3569" name="Line 38"/>
          <p:cNvSpPr>
            <a:spLocks noChangeShapeType="1"/>
          </p:cNvSpPr>
          <p:nvPr/>
        </p:nvSpPr>
        <p:spPr bwMode="auto">
          <a:xfrm flipV="1">
            <a:off x="2819400" y="3429000"/>
            <a:ext cx="3200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3570" name="Line 39"/>
          <p:cNvSpPr>
            <a:spLocks noChangeShapeType="1"/>
          </p:cNvSpPr>
          <p:nvPr/>
        </p:nvSpPr>
        <p:spPr bwMode="auto">
          <a:xfrm flipV="1">
            <a:off x="6019800" y="34290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9304" name="Text Box 40"/>
          <p:cNvSpPr txBox="1">
            <a:spLocks noChangeArrowheads="1"/>
          </p:cNvSpPr>
          <p:nvPr/>
        </p:nvSpPr>
        <p:spPr bwMode="auto">
          <a:xfrm>
            <a:off x="1447800" y="533400"/>
            <a:ext cx="1371600" cy="2286000"/>
          </a:xfrm>
          <a:prstGeom prst="rect">
            <a:avLst/>
          </a:prstGeom>
          <a:solidFill>
            <a:srgbClr val="FFE2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Vermögen (10)</a:t>
            </a:r>
          </a:p>
        </p:txBody>
      </p:sp>
      <p:sp>
        <p:nvSpPr>
          <p:cNvPr id="139305" name="Text Box 41"/>
          <p:cNvSpPr txBox="1">
            <a:spLocks noChangeArrowheads="1"/>
          </p:cNvSpPr>
          <p:nvPr/>
        </p:nvSpPr>
        <p:spPr bwMode="auto">
          <a:xfrm>
            <a:off x="2895600" y="533400"/>
            <a:ext cx="1371600" cy="533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Gezeichnetes Kapital (4)</a:t>
            </a:r>
          </a:p>
        </p:txBody>
      </p:sp>
      <p:sp>
        <p:nvSpPr>
          <p:cNvPr id="23573" name="Text Box 42"/>
          <p:cNvSpPr txBox="1">
            <a:spLocks noChangeArrowheads="1"/>
          </p:cNvSpPr>
          <p:nvPr/>
        </p:nvSpPr>
        <p:spPr bwMode="auto">
          <a:xfrm>
            <a:off x="1447800" y="152400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A                  Bilanz                   P</a:t>
            </a:r>
          </a:p>
        </p:txBody>
      </p:sp>
      <p:sp>
        <p:nvSpPr>
          <p:cNvPr id="23574" name="Line 43"/>
          <p:cNvSpPr>
            <a:spLocks noChangeShapeType="1"/>
          </p:cNvSpPr>
          <p:nvPr/>
        </p:nvSpPr>
        <p:spPr bwMode="auto">
          <a:xfrm>
            <a:off x="1447800" y="4572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3575" name="Text Box 45"/>
          <p:cNvSpPr txBox="1">
            <a:spLocks noChangeArrowheads="1"/>
          </p:cNvSpPr>
          <p:nvPr/>
        </p:nvSpPr>
        <p:spPr bwMode="auto">
          <a:xfrm>
            <a:off x="2209800" y="28956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Unterbilanz</a:t>
            </a:r>
          </a:p>
        </p:txBody>
      </p:sp>
      <p:sp>
        <p:nvSpPr>
          <p:cNvPr id="139310" name="Text Box 46"/>
          <p:cNvSpPr txBox="1">
            <a:spLocks noChangeArrowheads="1"/>
          </p:cNvSpPr>
          <p:nvPr/>
        </p:nvSpPr>
        <p:spPr bwMode="auto">
          <a:xfrm>
            <a:off x="4572000" y="533400"/>
            <a:ext cx="1371600" cy="2286000"/>
          </a:xfrm>
          <a:prstGeom prst="rect">
            <a:avLst/>
          </a:prstGeom>
          <a:solidFill>
            <a:srgbClr val="FFE2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Vermögen (10)</a:t>
            </a:r>
          </a:p>
        </p:txBody>
      </p:sp>
      <p:sp>
        <p:nvSpPr>
          <p:cNvPr id="139311" name="Text Box 47"/>
          <p:cNvSpPr txBox="1">
            <a:spLocks noChangeArrowheads="1"/>
          </p:cNvSpPr>
          <p:nvPr/>
        </p:nvSpPr>
        <p:spPr bwMode="auto">
          <a:xfrm>
            <a:off x="6019800" y="533400"/>
            <a:ext cx="1371600" cy="914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Gezeichnetes Kapital (4)</a:t>
            </a:r>
          </a:p>
        </p:txBody>
      </p:sp>
      <p:sp>
        <p:nvSpPr>
          <p:cNvPr id="23578" name="Text Box 48"/>
          <p:cNvSpPr txBox="1">
            <a:spLocks noChangeArrowheads="1"/>
          </p:cNvSpPr>
          <p:nvPr/>
        </p:nvSpPr>
        <p:spPr bwMode="auto">
          <a:xfrm>
            <a:off x="4648200" y="76200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A                  Bilanz                   P</a:t>
            </a:r>
          </a:p>
        </p:txBody>
      </p:sp>
      <p:sp>
        <p:nvSpPr>
          <p:cNvPr id="23579" name="Line 49"/>
          <p:cNvSpPr>
            <a:spLocks noChangeShapeType="1"/>
          </p:cNvSpPr>
          <p:nvPr/>
        </p:nvSpPr>
        <p:spPr bwMode="auto">
          <a:xfrm>
            <a:off x="4572000" y="4572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9314" name="Text Box 50"/>
          <p:cNvSpPr txBox="1">
            <a:spLocks noChangeArrowheads="1"/>
          </p:cNvSpPr>
          <p:nvPr/>
        </p:nvSpPr>
        <p:spPr bwMode="auto">
          <a:xfrm>
            <a:off x="6019800" y="1447800"/>
            <a:ext cx="1371600" cy="304800"/>
          </a:xfrm>
          <a:prstGeom prst="rect">
            <a:avLst/>
          </a:prstGeom>
          <a:solidFill>
            <a:srgbClr val="D2FD9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Rücklagen (1)</a:t>
            </a:r>
          </a:p>
        </p:txBody>
      </p:sp>
      <p:sp>
        <p:nvSpPr>
          <p:cNvPr id="23581" name="Text Box 52"/>
          <p:cNvSpPr txBox="1">
            <a:spLocks noChangeArrowheads="1"/>
          </p:cNvSpPr>
          <p:nvPr/>
        </p:nvSpPr>
        <p:spPr bwMode="auto">
          <a:xfrm>
            <a:off x="4572000" y="28956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Verrechnung mit Rücklagen</a:t>
            </a:r>
          </a:p>
        </p:txBody>
      </p:sp>
      <p:sp>
        <p:nvSpPr>
          <p:cNvPr id="139318" name="Text Box 54"/>
          <p:cNvSpPr txBox="1">
            <a:spLocks noChangeArrowheads="1"/>
          </p:cNvSpPr>
          <p:nvPr/>
        </p:nvSpPr>
        <p:spPr bwMode="auto">
          <a:xfrm>
            <a:off x="6019800" y="1752600"/>
            <a:ext cx="1371600" cy="1066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Fremd-kapital (5)</a:t>
            </a:r>
          </a:p>
        </p:txBody>
      </p:sp>
      <p:sp>
        <p:nvSpPr>
          <p:cNvPr id="23583" name="Line 55"/>
          <p:cNvSpPr>
            <a:spLocks noChangeShapeType="1"/>
          </p:cNvSpPr>
          <p:nvPr/>
        </p:nvSpPr>
        <p:spPr bwMode="auto">
          <a:xfrm>
            <a:off x="381000" y="3276600"/>
            <a:ext cx="792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84" name="Text Box 57"/>
          <p:cNvSpPr txBox="1">
            <a:spLocks noChangeArrowheads="1"/>
          </p:cNvSpPr>
          <p:nvPr/>
        </p:nvSpPr>
        <p:spPr bwMode="auto">
          <a:xfrm>
            <a:off x="381000" y="487363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2000"/>
              <a:t>a)</a:t>
            </a:r>
            <a:endParaRPr lang="de-DE" sz="1400"/>
          </a:p>
        </p:txBody>
      </p:sp>
      <p:sp>
        <p:nvSpPr>
          <p:cNvPr id="23585" name="Rectangle 58"/>
          <p:cNvSpPr>
            <a:spLocks noChangeArrowheads="1"/>
          </p:cNvSpPr>
          <p:nvPr/>
        </p:nvSpPr>
        <p:spPr bwMode="auto">
          <a:xfrm>
            <a:off x="450850" y="3810000"/>
            <a:ext cx="4238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de-DE" sz="2000"/>
              <a:t>b)</a:t>
            </a:r>
          </a:p>
        </p:txBody>
      </p:sp>
      <p:sp>
        <p:nvSpPr>
          <p:cNvPr id="139323" name="Text Box 59"/>
          <p:cNvSpPr txBox="1">
            <a:spLocks noChangeArrowheads="1"/>
          </p:cNvSpPr>
          <p:nvPr/>
        </p:nvSpPr>
        <p:spPr bwMode="auto">
          <a:xfrm>
            <a:off x="2895600" y="1066800"/>
            <a:ext cx="1371600" cy="381000"/>
          </a:xfrm>
          <a:prstGeom prst="rect">
            <a:avLst/>
          </a:prstGeom>
          <a:solidFill>
            <a:srgbClr val="D2FD9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Rücklagen (2)</a:t>
            </a:r>
          </a:p>
        </p:txBody>
      </p:sp>
      <p:sp>
        <p:nvSpPr>
          <p:cNvPr id="139324" name="Text Box 60"/>
          <p:cNvSpPr txBox="1">
            <a:spLocks noChangeArrowheads="1"/>
          </p:cNvSpPr>
          <p:nvPr/>
        </p:nvSpPr>
        <p:spPr bwMode="auto">
          <a:xfrm>
            <a:off x="2895600" y="1447800"/>
            <a:ext cx="1371600" cy="3048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200"/>
              <a:t>Fehlbetrag (-1)</a:t>
            </a:r>
          </a:p>
        </p:txBody>
      </p:sp>
      <p:sp>
        <p:nvSpPr>
          <p:cNvPr id="139325" name="Text Box 61"/>
          <p:cNvSpPr txBox="1">
            <a:spLocks noChangeArrowheads="1"/>
          </p:cNvSpPr>
          <p:nvPr/>
        </p:nvSpPr>
        <p:spPr bwMode="auto">
          <a:xfrm>
            <a:off x="2895600" y="1752600"/>
            <a:ext cx="1371600" cy="1066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/>
              <a:t>Fremd-kapital (5)</a:t>
            </a:r>
          </a:p>
        </p:txBody>
      </p:sp>
      <p:sp>
        <p:nvSpPr>
          <p:cNvPr id="23590" name="Text Box 32"/>
          <p:cNvSpPr txBox="1">
            <a:spLocks noChangeArrowheads="1"/>
          </p:cNvSpPr>
          <p:nvPr/>
        </p:nvSpPr>
        <p:spPr bwMode="auto">
          <a:xfrm>
            <a:off x="0" y="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Sanierung</a:t>
            </a:r>
          </a:p>
        </p:txBody>
      </p:sp>
      <p:sp>
        <p:nvSpPr>
          <p:cNvPr id="23591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23592" name="Line 40"/>
          <p:cNvSpPr>
            <a:spLocks noChangeShapeType="1"/>
          </p:cNvSpPr>
          <p:nvPr/>
        </p:nvSpPr>
        <p:spPr bwMode="auto">
          <a:xfrm>
            <a:off x="4114800" y="1219200"/>
            <a:ext cx="1981200" cy="30480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23593" name="Line 41"/>
          <p:cNvSpPr>
            <a:spLocks noChangeShapeType="1"/>
          </p:cNvSpPr>
          <p:nvPr/>
        </p:nvSpPr>
        <p:spPr bwMode="auto">
          <a:xfrm flipV="1">
            <a:off x="4191000" y="1676400"/>
            <a:ext cx="1981200" cy="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23594" name="Line 42"/>
          <p:cNvSpPr>
            <a:spLocks noChangeShapeType="1"/>
          </p:cNvSpPr>
          <p:nvPr/>
        </p:nvSpPr>
        <p:spPr bwMode="auto">
          <a:xfrm>
            <a:off x="7391400" y="45720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9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9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9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9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9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9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9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9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39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3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000"/>
                            </p:stCondLst>
                            <p:childTnLst>
                              <p:par>
                                <p:cTn id="1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139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39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39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9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86" grpId="0" animBg="1" autoUpdateAnimBg="0"/>
      <p:bldP spid="139287" grpId="0" animBg="1" autoUpdateAnimBg="0"/>
      <p:bldP spid="23556" grpId="0" autoUpdateAnimBg="0"/>
      <p:bldP spid="23557" grpId="0" animBg="1"/>
      <p:bldP spid="139290" grpId="0" animBg="1" autoUpdateAnimBg="0"/>
      <p:bldP spid="23559" grpId="0" autoUpdateAnimBg="0"/>
      <p:bldP spid="139292" grpId="0" animBg="1" autoUpdateAnimBg="0"/>
      <p:bldP spid="139293" grpId="0" animBg="1" autoUpdateAnimBg="0"/>
      <p:bldP spid="23562" grpId="0" autoUpdateAnimBg="0"/>
      <p:bldP spid="23563" grpId="0" animBg="1"/>
      <p:bldP spid="139296" grpId="0" animBg="1" autoUpdateAnimBg="0"/>
      <p:bldP spid="23565" grpId="0" autoUpdateAnimBg="0"/>
      <p:bldP spid="139299" grpId="0" animBg="1" autoUpdateAnimBg="0"/>
      <p:bldP spid="139300" grpId="0" animBg="1" autoUpdateAnimBg="0"/>
      <p:bldP spid="23568" grpId="0" animBg="1"/>
      <p:bldP spid="23569" grpId="0" animBg="1"/>
      <p:bldP spid="23570" grpId="0" animBg="1"/>
      <p:bldP spid="139304" grpId="0" animBg="1" autoUpdateAnimBg="0"/>
      <p:bldP spid="139305" grpId="0" animBg="1" autoUpdateAnimBg="0"/>
      <p:bldP spid="23573" grpId="0" autoUpdateAnimBg="0"/>
      <p:bldP spid="23574" grpId="0" animBg="1"/>
      <p:bldP spid="23575" grpId="0" autoUpdateAnimBg="0"/>
      <p:bldP spid="139310" grpId="0" animBg="1" autoUpdateAnimBg="0"/>
      <p:bldP spid="139311" grpId="0" animBg="1" autoUpdateAnimBg="0"/>
      <p:bldP spid="23578" grpId="0" autoUpdateAnimBg="0"/>
      <p:bldP spid="23579" grpId="0" animBg="1"/>
      <p:bldP spid="139314" grpId="0" animBg="1" autoUpdateAnimBg="0"/>
      <p:bldP spid="23581" grpId="0" autoUpdateAnimBg="0"/>
      <p:bldP spid="139318" grpId="0" animBg="1" autoUpdateAnimBg="0"/>
      <p:bldP spid="23583" grpId="0" animBg="1"/>
      <p:bldP spid="23584" grpId="0" autoUpdateAnimBg="0"/>
      <p:bldP spid="23585" grpId="0" autoUpdateAnimBg="0"/>
      <p:bldP spid="139323" grpId="0" animBg="1" autoUpdateAnimBg="0"/>
      <p:bldP spid="139324" grpId="0" animBg="1" autoUpdateAnimBg="0"/>
      <p:bldP spid="139325" grpId="0" animBg="1" autoUpdateAnimBg="0"/>
      <p:bldP spid="23591" grpId="0" animBg="1" autoUpdateAnimBg="0"/>
      <p:bldP spid="23592" grpId="0" animBg="1"/>
      <p:bldP spid="23593" grpId="0" animBg="1"/>
      <p:bldP spid="2359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59"/>
          <p:cNvGraphicFramePr>
            <a:graphicFrameLocks noChangeAspect="1"/>
          </p:cNvGraphicFramePr>
          <p:nvPr/>
        </p:nvGraphicFramePr>
        <p:xfrm>
          <a:off x="3352800" y="381000"/>
          <a:ext cx="1981200" cy="1168400"/>
        </p:xfrm>
        <a:graphic>
          <a:graphicData uri="http://schemas.openxmlformats.org/presentationml/2006/ole">
            <p:oleObj spid="_x0000_s17410" name="Paint Shop Pro Image" r:id="rId4" imgW="5209756" imgH="3570732" progId="">
              <p:embed/>
            </p:oleObj>
          </a:graphicData>
        </a:graphic>
      </p:graphicFrame>
      <p:sp>
        <p:nvSpPr>
          <p:cNvPr id="17417" name="Text Box 3"/>
          <p:cNvSpPr txBox="1">
            <a:spLocks noChangeArrowheads="1"/>
          </p:cNvSpPr>
          <p:nvPr/>
        </p:nvSpPr>
        <p:spPr bwMode="auto">
          <a:xfrm>
            <a:off x="3581400" y="1524000"/>
            <a:ext cx="15240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>
                <a:cs typeface="Arial" charset="0"/>
              </a:rPr>
              <a:t>Schuldner</a:t>
            </a:r>
          </a:p>
        </p:txBody>
      </p:sp>
      <p:sp>
        <p:nvSpPr>
          <p:cNvPr id="17418" name="Text Box 4"/>
          <p:cNvSpPr txBox="1">
            <a:spLocks noChangeArrowheads="1"/>
          </p:cNvSpPr>
          <p:nvPr/>
        </p:nvSpPr>
        <p:spPr bwMode="auto">
          <a:xfrm>
            <a:off x="1371600" y="1066800"/>
            <a:ext cx="2133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solidFill>
                  <a:srgbClr val="FF3300"/>
                </a:solidFill>
                <a:cs typeface="Arial" charset="0"/>
              </a:rPr>
              <a:t>(= Verbindlichkeiten)</a:t>
            </a:r>
          </a:p>
        </p:txBody>
      </p:sp>
      <p:sp>
        <p:nvSpPr>
          <p:cNvPr id="17419" name="Line 5"/>
          <p:cNvSpPr>
            <a:spLocks noChangeShapeType="1"/>
          </p:cNvSpPr>
          <p:nvPr/>
        </p:nvSpPr>
        <p:spPr bwMode="auto">
          <a:xfrm>
            <a:off x="5334000" y="990600"/>
            <a:ext cx="10668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0" name="Text Box 6"/>
          <p:cNvSpPr txBox="1">
            <a:spLocks noChangeArrowheads="1"/>
          </p:cNvSpPr>
          <p:nvPr/>
        </p:nvSpPr>
        <p:spPr bwMode="auto">
          <a:xfrm>
            <a:off x="5257800" y="1447800"/>
            <a:ext cx="19812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mtClean="0">
                <a:cs typeface="Arial" charset="0"/>
              </a:rPr>
              <a:t>kaum </a:t>
            </a:r>
            <a:r>
              <a:rPr lang="de-DE">
                <a:cs typeface="Arial" charset="0"/>
              </a:rPr>
              <a:t>oder keine Einnahmen</a:t>
            </a:r>
          </a:p>
        </p:txBody>
      </p:sp>
      <p:sp>
        <p:nvSpPr>
          <p:cNvPr id="17421" name="Line 7"/>
          <p:cNvSpPr>
            <a:spLocks noChangeShapeType="1"/>
          </p:cNvSpPr>
          <p:nvPr/>
        </p:nvSpPr>
        <p:spPr bwMode="auto">
          <a:xfrm>
            <a:off x="5867400" y="1066800"/>
            <a:ext cx="0" cy="457200"/>
          </a:xfrm>
          <a:prstGeom prst="line">
            <a:avLst/>
          </a:prstGeom>
          <a:noFill/>
          <a:ln w="5715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7411" name="Object 8"/>
          <p:cNvGraphicFramePr>
            <a:graphicFrameLocks noChangeAspect="1"/>
          </p:cNvGraphicFramePr>
          <p:nvPr/>
        </p:nvGraphicFramePr>
        <p:xfrm>
          <a:off x="3657600" y="1828800"/>
          <a:ext cx="1322388" cy="1600200"/>
        </p:xfrm>
        <a:graphic>
          <a:graphicData uri="http://schemas.openxmlformats.org/presentationml/2006/ole">
            <p:oleObj spid="_x0000_s17411" name="Paint Shop Pro Image" r:id="rId5" imgW="1571157" imgH="1902439" progId="">
              <p:embed/>
            </p:oleObj>
          </a:graphicData>
        </a:graphic>
      </p:graphicFrame>
      <p:sp>
        <p:nvSpPr>
          <p:cNvPr id="17422" name="Line 9"/>
          <p:cNvSpPr>
            <a:spLocks noChangeShapeType="1"/>
          </p:cNvSpPr>
          <p:nvPr/>
        </p:nvSpPr>
        <p:spPr bwMode="auto">
          <a:xfrm>
            <a:off x="2209800" y="1447800"/>
            <a:ext cx="0" cy="1219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3" name="Line 10"/>
          <p:cNvSpPr>
            <a:spLocks noChangeShapeType="1"/>
          </p:cNvSpPr>
          <p:nvPr/>
        </p:nvSpPr>
        <p:spPr bwMode="auto">
          <a:xfrm>
            <a:off x="2209800" y="2667000"/>
            <a:ext cx="1447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4" name="Line 11"/>
          <p:cNvSpPr>
            <a:spLocks noChangeShapeType="1"/>
          </p:cNvSpPr>
          <p:nvPr/>
        </p:nvSpPr>
        <p:spPr bwMode="auto">
          <a:xfrm>
            <a:off x="5867400" y="1981200"/>
            <a:ext cx="0" cy="685800"/>
          </a:xfrm>
          <a:prstGeom prst="line">
            <a:avLst/>
          </a:prstGeom>
          <a:noFill/>
          <a:ln w="5715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5" name="Line 12"/>
          <p:cNvSpPr>
            <a:spLocks noChangeShapeType="1"/>
          </p:cNvSpPr>
          <p:nvPr/>
        </p:nvSpPr>
        <p:spPr bwMode="auto">
          <a:xfrm>
            <a:off x="5029200" y="2667000"/>
            <a:ext cx="838200" cy="0"/>
          </a:xfrm>
          <a:prstGeom prst="line">
            <a:avLst/>
          </a:prstGeom>
          <a:noFill/>
          <a:ln w="57150">
            <a:solidFill>
              <a:srgbClr val="0000FF"/>
            </a:solidFill>
            <a:prstDash val="sysDot"/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6" name="Text Box 13"/>
          <p:cNvSpPr txBox="1">
            <a:spLocks noChangeArrowheads="1"/>
          </p:cNvSpPr>
          <p:nvPr/>
        </p:nvSpPr>
        <p:spPr bwMode="auto">
          <a:xfrm>
            <a:off x="1676400" y="304800"/>
            <a:ext cx="1524000" cy="581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>
                <a:cs typeface="Arial" charset="0"/>
              </a:rPr>
              <a:t>Forderungen der Gläubiger</a:t>
            </a:r>
          </a:p>
        </p:txBody>
      </p:sp>
      <p:graphicFrame>
        <p:nvGraphicFramePr>
          <p:cNvPr id="17412" name="Object 14"/>
          <p:cNvGraphicFramePr>
            <a:graphicFrameLocks noChangeAspect="1"/>
          </p:cNvGraphicFramePr>
          <p:nvPr/>
        </p:nvGraphicFramePr>
        <p:xfrm>
          <a:off x="7620000" y="3505200"/>
          <a:ext cx="723900" cy="735013"/>
        </p:xfrm>
        <a:graphic>
          <a:graphicData uri="http://schemas.openxmlformats.org/presentationml/2006/ole">
            <p:oleObj spid="_x0000_s17412" name="Paint Shop Pro Image" r:id="rId6" imgW="1248780" imgH="1268636" progId="">
              <p:embed/>
            </p:oleObj>
          </a:graphicData>
        </a:graphic>
      </p:graphicFrame>
      <p:sp>
        <p:nvSpPr>
          <p:cNvPr id="17427" name="Line 15"/>
          <p:cNvSpPr>
            <a:spLocks noChangeShapeType="1"/>
          </p:cNvSpPr>
          <p:nvPr/>
        </p:nvSpPr>
        <p:spPr bwMode="auto">
          <a:xfrm>
            <a:off x="1905000" y="3810000"/>
            <a:ext cx="487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8" name="Line 16"/>
          <p:cNvSpPr>
            <a:spLocks noChangeShapeType="1"/>
          </p:cNvSpPr>
          <p:nvPr/>
        </p:nvSpPr>
        <p:spPr bwMode="auto">
          <a:xfrm>
            <a:off x="6781800" y="38100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29" name="Line 17"/>
          <p:cNvSpPr>
            <a:spLocks noChangeShapeType="1"/>
          </p:cNvSpPr>
          <p:nvPr/>
        </p:nvSpPr>
        <p:spPr bwMode="auto">
          <a:xfrm>
            <a:off x="1905000" y="38100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0306" name="Text Box 18"/>
          <p:cNvSpPr txBox="1">
            <a:spLocks noChangeArrowheads="1"/>
          </p:cNvSpPr>
          <p:nvPr/>
        </p:nvSpPr>
        <p:spPr bwMode="auto">
          <a:xfrm>
            <a:off x="914400" y="3962400"/>
            <a:ext cx="1981200" cy="630238"/>
          </a:xfrm>
          <a:prstGeom prst="rect">
            <a:avLst/>
          </a:prstGeom>
          <a:solidFill>
            <a:srgbClr val="FFD3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>
                <a:cs typeface="Arial" charset="0"/>
              </a:rPr>
              <a:t>Zahlungsunfähig-keit (§ 17 InsO)</a:t>
            </a:r>
          </a:p>
        </p:txBody>
      </p:sp>
      <p:sp>
        <p:nvSpPr>
          <p:cNvPr id="140307" name="Text Box 19"/>
          <p:cNvSpPr txBox="1">
            <a:spLocks noChangeArrowheads="1"/>
          </p:cNvSpPr>
          <p:nvPr/>
        </p:nvSpPr>
        <p:spPr bwMode="auto">
          <a:xfrm>
            <a:off x="5943600" y="3962400"/>
            <a:ext cx="1752600" cy="630238"/>
          </a:xfrm>
          <a:prstGeom prst="rect">
            <a:avLst/>
          </a:prstGeom>
          <a:solidFill>
            <a:srgbClr val="FFD3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>
                <a:cs typeface="Arial" charset="0"/>
              </a:rPr>
              <a:t>Überschuldung (§ 19 InsO)</a:t>
            </a:r>
          </a:p>
        </p:txBody>
      </p:sp>
      <p:sp>
        <p:nvSpPr>
          <p:cNvPr id="17432" name="Line 20"/>
          <p:cNvSpPr>
            <a:spLocks noChangeShapeType="1"/>
          </p:cNvSpPr>
          <p:nvPr/>
        </p:nvSpPr>
        <p:spPr bwMode="auto">
          <a:xfrm>
            <a:off x="1905000" y="4800600"/>
            <a:ext cx="487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7413" name="Object 21"/>
          <p:cNvGraphicFramePr>
            <a:graphicFrameLocks noChangeAspect="1"/>
          </p:cNvGraphicFramePr>
          <p:nvPr/>
        </p:nvGraphicFramePr>
        <p:xfrm>
          <a:off x="3505200" y="4953000"/>
          <a:ext cx="1447800" cy="976313"/>
        </p:xfrm>
        <a:graphic>
          <a:graphicData uri="http://schemas.openxmlformats.org/presentationml/2006/ole">
            <p:oleObj spid="_x0000_s17413" name="Paint Shop Pro Image" r:id="rId7" imgW="1854161" imgH="1248780" progId="">
              <p:embed/>
            </p:oleObj>
          </a:graphicData>
        </a:graphic>
      </p:graphicFrame>
      <p:graphicFrame>
        <p:nvGraphicFramePr>
          <p:cNvPr id="17414" name="Object 22"/>
          <p:cNvGraphicFramePr>
            <a:graphicFrameLocks noChangeAspect="1"/>
          </p:cNvGraphicFramePr>
          <p:nvPr/>
        </p:nvGraphicFramePr>
        <p:xfrm>
          <a:off x="228600" y="457200"/>
          <a:ext cx="1295400" cy="1198563"/>
        </p:xfrm>
        <a:graphic>
          <a:graphicData uri="http://schemas.openxmlformats.org/presentationml/2006/ole">
            <p:oleObj spid="_x0000_s17414" name="Paint Shop Pro Image" r:id="rId8" imgW="917322" imgH="848780" progId="">
              <p:embed/>
            </p:oleObj>
          </a:graphicData>
        </a:graphic>
      </p:graphicFrame>
      <p:sp>
        <p:nvSpPr>
          <p:cNvPr id="17433" name="Line 23"/>
          <p:cNvSpPr>
            <a:spLocks noChangeShapeType="1"/>
          </p:cNvSpPr>
          <p:nvPr/>
        </p:nvSpPr>
        <p:spPr bwMode="auto">
          <a:xfrm>
            <a:off x="1447800" y="990600"/>
            <a:ext cx="19050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7415" name="Object 24"/>
          <p:cNvGraphicFramePr>
            <a:graphicFrameLocks noChangeAspect="1"/>
          </p:cNvGraphicFramePr>
          <p:nvPr/>
        </p:nvGraphicFramePr>
        <p:xfrm>
          <a:off x="5334000" y="5038725"/>
          <a:ext cx="838200" cy="727075"/>
        </p:xfrm>
        <a:graphic>
          <a:graphicData uri="http://schemas.openxmlformats.org/presentationml/2006/ole">
            <p:oleObj spid="_x0000_s17415" name="Paint Shop Pro Image" r:id="rId9" imgW="1083220" imgH="936839" progId="">
              <p:embed/>
            </p:oleObj>
          </a:graphicData>
        </a:graphic>
      </p:graphicFrame>
      <p:graphicFrame>
        <p:nvGraphicFramePr>
          <p:cNvPr id="17416" name="Object 25"/>
          <p:cNvGraphicFramePr>
            <a:graphicFrameLocks noChangeAspect="1"/>
          </p:cNvGraphicFramePr>
          <p:nvPr/>
        </p:nvGraphicFramePr>
        <p:xfrm>
          <a:off x="1828800" y="5029200"/>
          <a:ext cx="1033463" cy="1066800"/>
        </p:xfrm>
        <a:graphic>
          <a:graphicData uri="http://schemas.openxmlformats.org/presentationml/2006/ole">
            <p:oleObj spid="_x0000_s17416" name="Paint Shop Pro Image" r:id="rId10" imgW="1268636" imgH="1307671" progId="">
              <p:embed/>
            </p:oleObj>
          </a:graphicData>
        </a:graphic>
      </p:graphicFrame>
      <p:sp>
        <p:nvSpPr>
          <p:cNvPr id="17434" name="Line 26"/>
          <p:cNvSpPr>
            <a:spLocks noChangeShapeType="1"/>
          </p:cNvSpPr>
          <p:nvPr/>
        </p:nvSpPr>
        <p:spPr bwMode="auto">
          <a:xfrm>
            <a:off x="4267200" y="34290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0315" name="Text Box 27"/>
          <p:cNvSpPr txBox="1">
            <a:spLocks noChangeArrowheads="1"/>
          </p:cNvSpPr>
          <p:nvPr/>
        </p:nvSpPr>
        <p:spPr bwMode="auto">
          <a:xfrm>
            <a:off x="3124200" y="3962400"/>
            <a:ext cx="2590800" cy="630238"/>
          </a:xfrm>
          <a:prstGeom prst="rect">
            <a:avLst/>
          </a:prstGeom>
          <a:solidFill>
            <a:srgbClr val="FFD3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>
                <a:cs typeface="Arial" charset="0"/>
              </a:rPr>
              <a:t>Drohende Zahlungs-unfähigkeit (§ 18 InsO)</a:t>
            </a:r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>
            <a:off x="2743200" y="5410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3505200" y="5943600"/>
            <a:ext cx="15240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>
                <a:cs typeface="Arial" charset="0"/>
              </a:rPr>
              <a:t>Amtsgericht</a:t>
            </a: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5029200" y="5715000"/>
            <a:ext cx="15240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>
                <a:cs typeface="Arial" charset="0"/>
              </a:rPr>
              <a:t>Prüfung</a:t>
            </a:r>
          </a:p>
        </p:txBody>
      </p:sp>
      <p:sp>
        <p:nvSpPr>
          <p:cNvPr id="17439" name="Line 31"/>
          <p:cNvSpPr>
            <a:spLocks noChangeShapeType="1"/>
          </p:cNvSpPr>
          <p:nvPr/>
        </p:nvSpPr>
        <p:spPr bwMode="auto">
          <a:xfrm>
            <a:off x="4953000" y="54102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0" name="Text Box 33"/>
          <p:cNvSpPr txBox="1">
            <a:spLocks noChangeArrowheads="1"/>
          </p:cNvSpPr>
          <p:nvPr/>
        </p:nvSpPr>
        <p:spPr bwMode="auto">
          <a:xfrm>
            <a:off x="4953000" y="2971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Geschäftsleitung</a:t>
            </a:r>
          </a:p>
        </p:txBody>
      </p:sp>
      <p:sp>
        <p:nvSpPr>
          <p:cNvPr id="17441" name="Line 34"/>
          <p:cNvSpPr>
            <a:spLocks noChangeShapeType="1"/>
          </p:cNvSpPr>
          <p:nvPr/>
        </p:nvSpPr>
        <p:spPr bwMode="auto">
          <a:xfrm flipH="1">
            <a:off x="4191000" y="152400"/>
            <a:ext cx="3810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2" name="Line 35"/>
          <p:cNvSpPr>
            <a:spLocks noChangeShapeType="1"/>
          </p:cNvSpPr>
          <p:nvPr/>
        </p:nvSpPr>
        <p:spPr bwMode="auto">
          <a:xfrm flipH="1">
            <a:off x="4191000" y="76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3" name="Line 36"/>
          <p:cNvSpPr>
            <a:spLocks noChangeShapeType="1"/>
          </p:cNvSpPr>
          <p:nvPr/>
        </p:nvSpPr>
        <p:spPr bwMode="auto">
          <a:xfrm flipH="1">
            <a:off x="4191000" y="152400"/>
            <a:ext cx="3810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4" name="Line 38"/>
          <p:cNvSpPr>
            <a:spLocks noChangeShapeType="1"/>
          </p:cNvSpPr>
          <p:nvPr/>
        </p:nvSpPr>
        <p:spPr bwMode="auto">
          <a:xfrm>
            <a:off x="2286000" y="48006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5" name="Line 40"/>
          <p:cNvSpPr>
            <a:spLocks noChangeShapeType="1"/>
          </p:cNvSpPr>
          <p:nvPr/>
        </p:nvSpPr>
        <p:spPr bwMode="auto">
          <a:xfrm>
            <a:off x="6172200" y="54102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7446" name="Line 41"/>
          <p:cNvSpPr>
            <a:spLocks noChangeShapeType="1"/>
          </p:cNvSpPr>
          <p:nvPr/>
        </p:nvSpPr>
        <p:spPr bwMode="auto">
          <a:xfrm flipV="1">
            <a:off x="6553200" y="51054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7" name="Line 42"/>
          <p:cNvSpPr>
            <a:spLocks noChangeShapeType="1"/>
          </p:cNvSpPr>
          <p:nvPr/>
        </p:nvSpPr>
        <p:spPr bwMode="auto">
          <a:xfrm>
            <a:off x="6553200" y="5105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8" name="Line 43"/>
          <p:cNvSpPr>
            <a:spLocks noChangeShapeType="1"/>
          </p:cNvSpPr>
          <p:nvPr/>
        </p:nvSpPr>
        <p:spPr bwMode="auto">
          <a:xfrm>
            <a:off x="6553200" y="57150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49" name="Text Box 44"/>
          <p:cNvSpPr txBox="1">
            <a:spLocks noChangeArrowheads="1"/>
          </p:cNvSpPr>
          <p:nvPr/>
        </p:nvSpPr>
        <p:spPr bwMode="auto">
          <a:xfrm>
            <a:off x="6934200" y="4862513"/>
            <a:ext cx="19812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Einleitung des Verfahrens</a:t>
            </a:r>
          </a:p>
        </p:txBody>
      </p:sp>
      <p:sp>
        <p:nvSpPr>
          <p:cNvPr id="17450" name="Text Box 45"/>
          <p:cNvSpPr txBox="1">
            <a:spLocks noChangeArrowheads="1"/>
          </p:cNvSpPr>
          <p:nvPr/>
        </p:nvSpPr>
        <p:spPr bwMode="auto">
          <a:xfrm>
            <a:off x="6934200" y="5518150"/>
            <a:ext cx="19812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Ablehnung wegen „mangelder Masse“</a:t>
            </a:r>
          </a:p>
        </p:txBody>
      </p:sp>
      <p:pic>
        <p:nvPicPr>
          <p:cNvPr id="17451" name="Picture 46" descr="C:\Business_Studio\Archiv\Images\Images_neu\Tresor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96000" y="20574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53" name="Text Box 32"/>
          <p:cNvSpPr txBox="1">
            <a:spLocks noChangeArrowheads="1"/>
          </p:cNvSpPr>
          <p:nvPr/>
        </p:nvSpPr>
        <p:spPr bwMode="auto">
          <a:xfrm>
            <a:off x="0" y="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Insolvenz</a:t>
            </a:r>
          </a:p>
        </p:txBody>
      </p:sp>
      <p:sp>
        <p:nvSpPr>
          <p:cNvPr id="17454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40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utoUpdateAnimBg="0"/>
      <p:bldP spid="17418" grpId="0" autoUpdateAnimBg="0"/>
      <p:bldP spid="17419" grpId="0" animBg="1"/>
      <p:bldP spid="17420" grpId="0" autoUpdateAnimBg="0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utoUpdateAnimBg="0"/>
      <p:bldP spid="17427" grpId="0" animBg="1"/>
      <p:bldP spid="17428" grpId="0" animBg="1"/>
      <p:bldP spid="17429" grpId="0" animBg="1"/>
      <p:bldP spid="140306" grpId="0" animBg="1" autoUpdateAnimBg="0"/>
      <p:bldP spid="140307" grpId="0" animBg="1" autoUpdateAnimBg="0"/>
      <p:bldP spid="17432" grpId="0" animBg="1"/>
      <p:bldP spid="17433" grpId="0" animBg="1"/>
      <p:bldP spid="17434" grpId="0" animBg="1"/>
      <p:bldP spid="140315" grpId="0" animBg="1" autoUpdateAnimBg="0"/>
      <p:bldP spid="17436" grpId="0" animBg="1"/>
      <p:bldP spid="17437" grpId="0" autoUpdateAnimBg="0"/>
      <p:bldP spid="17438" grpId="0" autoUpdateAnimBg="0"/>
      <p:bldP spid="17439" grpId="0" animBg="1"/>
      <p:bldP spid="17440" grpId="0" autoUpdateAnimBg="0"/>
      <p:bldP spid="17441" grpId="0" animBg="1"/>
      <p:bldP spid="17442" grpId="0" animBg="1"/>
      <p:bldP spid="17443" grpId="0" animBg="1"/>
      <p:bldP spid="17444" grpId="0" animBg="1"/>
      <p:bldP spid="17445" grpId="0" animBg="1"/>
      <p:bldP spid="17446" grpId="0" animBg="1"/>
      <p:bldP spid="17447" grpId="0" animBg="1"/>
      <p:bldP spid="17448" grpId="0" animBg="1"/>
      <p:bldP spid="17449" grpId="0" autoUpdateAnimBg="0"/>
      <p:bldP spid="17450" grpId="0" autoUpdateAnimBg="0"/>
      <p:bldP spid="17454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5"/>
          <p:cNvSpPr>
            <a:spLocks noChangeArrowheads="1"/>
          </p:cNvSpPr>
          <p:nvPr/>
        </p:nvSpPr>
        <p:spPr bwMode="auto">
          <a:xfrm>
            <a:off x="152400" y="2971800"/>
            <a:ext cx="2514600" cy="3733800"/>
          </a:xfrm>
          <a:prstGeom prst="rect">
            <a:avLst/>
          </a:prstGeom>
          <a:solidFill>
            <a:srgbClr val="EBFFEB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 dirty="0"/>
          </a:p>
        </p:txBody>
      </p:sp>
      <p:sp>
        <p:nvSpPr>
          <p:cNvPr id="1030" name="Line 11"/>
          <p:cNvSpPr>
            <a:spLocks noChangeShapeType="1"/>
          </p:cNvSpPr>
          <p:nvPr/>
        </p:nvSpPr>
        <p:spPr bwMode="auto">
          <a:xfrm>
            <a:off x="4267200" y="1828800"/>
            <a:ext cx="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 dirty="0"/>
          </a:p>
        </p:txBody>
      </p:sp>
      <p:sp>
        <p:nvSpPr>
          <p:cNvPr id="1031" name="Line 12"/>
          <p:cNvSpPr>
            <a:spLocks noChangeShapeType="1"/>
          </p:cNvSpPr>
          <p:nvPr/>
        </p:nvSpPr>
        <p:spPr bwMode="auto">
          <a:xfrm flipV="1">
            <a:off x="1447800" y="2057400"/>
            <a:ext cx="5791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 dirty="0"/>
          </a:p>
        </p:txBody>
      </p:sp>
      <p:sp>
        <p:nvSpPr>
          <p:cNvPr id="1032" name="Line 13"/>
          <p:cNvSpPr>
            <a:spLocks noChangeShapeType="1"/>
          </p:cNvSpPr>
          <p:nvPr/>
        </p:nvSpPr>
        <p:spPr bwMode="auto">
          <a:xfrm>
            <a:off x="1447800" y="20574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 dirty="0"/>
          </a:p>
        </p:txBody>
      </p:sp>
      <p:sp>
        <p:nvSpPr>
          <p:cNvPr id="1033" name="Line 14"/>
          <p:cNvSpPr>
            <a:spLocks noChangeShapeType="1"/>
          </p:cNvSpPr>
          <p:nvPr/>
        </p:nvSpPr>
        <p:spPr bwMode="auto">
          <a:xfrm>
            <a:off x="7239000" y="20574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 dirty="0"/>
          </a:p>
        </p:txBody>
      </p:sp>
      <p:sp>
        <p:nvSpPr>
          <p:cNvPr id="1034" name="Text Box 15"/>
          <p:cNvSpPr txBox="1">
            <a:spLocks noChangeArrowheads="1"/>
          </p:cNvSpPr>
          <p:nvPr/>
        </p:nvSpPr>
        <p:spPr bwMode="auto">
          <a:xfrm>
            <a:off x="304800" y="3048000"/>
            <a:ext cx="2286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Bündelung wirtschaft-licher Interessen</a:t>
            </a:r>
          </a:p>
        </p:txBody>
      </p:sp>
      <p:sp>
        <p:nvSpPr>
          <p:cNvPr id="1035" name="Text Box 16"/>
          <p:cNvSpPr txBox="1">
            <a:spLocks noChangeArrowheads="1"/>
          </p:cNvSpPr>
          <p:nvPr/>
        </p:nvSpPr>
        <p:spPr bwMode="auto">
          <a:xfrm>
            <a:off x="304800" y="3657600"/>
            <a:ext cx="2286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Gemeinsame Werbung, Marktanalysen</a:t>
            </a:r>
          </a:p>
        </p:txBody>
      </p:sp>
      <p:sp>
        <p:nvSpPr>
          <p:cNvPr id="1036" name="Text Box 17"/>
          <p:cNvSpPr txBox="1">
            <a:spLocks noChangeArrowheads="1"/>
          </p:cNvSpPr>
          <p:nvPr/>
        </p:nvSpPr>
        <p:spPr bwMode="auto">
          <a:xfrm>
            <a:off x="304800" y="4191000"/>
            <a:ext cx="2438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Gemeinsame Forschungs-projekte</a:t>
            </a:r>
          </a:p>
        </p:txBody>
      </p:sp>
      <p:sp>
        <p:nvSpPr>
          <p:cNvPr id="1037" name="Text Box 18"/>
          <p:cNvSpPr txBox="1">
            <a:spLocks noChangeArrowheads="1"/>
          </p:cNvSpPr>
          <p:nvPr/>
        </p:nvSpPr>
        <p:spPr bwMode="auto">
          <a:xfrm>
            <a:off x="304800" y="4800600"/>
            <a:ext cx="2286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Abgestimmte Lobby-arbeit</a:t>
            </a:r>
          </a:p>
        </p:txBody>
      </p:sp>
      <p:sp>
        <p:nvSpPr>
          <p:cNvPr id="118803" name="Text Box 19"/>
          <p:cNvSpPr txBox="1">
            <a:spLocks noChangeArrowheads="1"/>
          </p:cNvSpPr>
          <p:nvPr/>
        </p:nvSpPr>
        <p:spPr bwMode="auto">
          <a:xfrm>
            <a:off x="304800" y="2362200"/>
            <a:ext cx="22860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dirty="0"/>
              <a:t>Allgemeine Ziele</a:t>
            </a:r>
          </a:p>
        </p:txBody>
      </p:sp>
      <p:sp>
        <p:nvSpPr>
          <p:cNvPr id="1039" name="Text Box 24"/>
          <p:cNvSpPr txBox="1">
            <a:spLocks noChangeArrowheads="1"/>
          </p:cNvSpPr>
          <p:nvPr/>
        </p:nvSpPr>
        <p:spPr bwMode="auto">
          <a:xfrm>
            <a:off x="304800" y="5410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u. a. m.</a:t>
            </a:r>
          </a:p>
        </p:txBody>
      </p:sp>
      <p:sp>
        <p:nvSpPr>
          <p:cNvPr id="118810" name="Text Box 26"/>
          <p:cNvSpPr txBox="1">
            <a:spLocks noChangeArrowheads="1"/>
          </p:cNvSpPr>
          <p:nvPr/>
        </p:nvSpPr>
        <p:spPr bwMode="auto">
          <a:xfrm>
            <a:off x="3124200" y="2362200"/>
            <a:ext cx="2286000" cy="4318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dirty="0"/>
              <a:t>Generelle Oberziele</a:t>
            </a:r>
          </a:p>
        </p:txBody>
      </p:sp>
      <p:sp>
        <p:nvSpPr>
          <p:cNvPr id="1041" name="Rectangle 27"/>
          <p:cNvSpPr>
            <a:spLocks noChangeArrowheads="1"/>
          </p:cNvSpPr>
          <p:nvPr/>
        </p:nvSpPr>
        <p:spPr bwMode="auto">
          <a:xfrm>
            <a:off x="2971800" y="2971800"/>
            <a:ext cx="2514600" cy="3733800"/>
          </a:xfrm>
          <a:prstGeom prst="rect">
            <a:avLst/>
          </a:prstGeom>
          <a:solidFill>
            <a:srgbClr val="FFF9F3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 dirty="0"/>
          </a:p>
        </p:txBody>
      </p:sp>
      <p:sp>
        <p:nvSpPr>
          <p:cNvPr id="1042" name="Text Box 28"/>
          <p:cNvSpPr txBox="1">
            <a:spLocks noChangeArrowheads="1"/>
          </p:cNvSpPr>
          <p:nvPr/>
        </p:nvSpPr>
        <p:spPr bwMode="auto">
          <a:xfrm>
            <a:off x="3124200" y="30480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dirty="0"/>
              <a:t>Verbesserung der Wirt-</a:t>
            </a:r>
            <a:r>
              <a:rPr lang="de-DE" sz="1400" dirty="0" err="1"/>
              <a:t>schaftlichkeit</a:t>
            </a:r>
            <a:r>
              <a:rPr lang="de-DE" sz="1400"/>
              <a:t> und der Rentabilität</a:t>
            </a:r>
          </a:p>
        </p:txBody>
      </p:sp>
      <p:sp>
        <p:nvSpPr>
          <p:cNvPr id="1043" name="Text Box 29"/>
          <p:cNvSpPr txBox="1">
            <a:spLocks noChangeArrowheads="1"/>
          </p:cNvSpPr>
          <p:nvPr/>
        </p:nvSpPr>
        <p:spPr bwMode="auto">
          <a:xfrm>
            <a:off x="3124200" y="38100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Stärkung der Wettbe-werbsfähigkeit und der Marktposition</a:t>
            </a:r>
          </a:p>
        </p:txBody>
      </p:sp>
      <p:sp>
        <p:nvSpPr>
          <p:cNvPr id="1044" name="Text Box 30"/>
          <p:cNvSpPr txBox="1">
            <a:spLocks noChangeArrowheads="1"/>
          </p:cNvSpPr>
          <p:nvPr/>
        </p:nvSpPr>
        <p:spPr bwMode="auto">
          <a:xfrm>
            <a:off x="3124200" y="45720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Minderung von Markt- und Finanzierungs-risiken</a:t>
            </a:r>
          </a:p>
        </p:txBody>
      </p:sp>
      <p:sp>
        <p:nvSpPr>
          <p:cNvPr id="1045" name="Text Box 31"/>
          <p:cNvSpPr txBox="1">
            <a:spLocks noChangeArrowheads="1"/>
          </p:cNvSpPr>
          <p:nvPr/>
        </p:nvSpPr>
        <p:spPr bwMode="auto">
          <a:xfrm>
            <a:off x="3200400" y="60960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u. a. m.</a:t>
            </a: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5638800" y="2971800"/>
            <a:ext cx="3276600" cy="37338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1047" name="Text Box 33"/>
          <p:cNvSpPr txBox="1">
            <a:spLocks noChangeArrowheads="1"/>
          </p:cNvSpPr>
          <p:nvPr/>
        </p:nvSpPr>
        <p:spPr bwMode="auto">
          <a:xfrm>
            <a:off x="5791200" y="3048000"/>
            <a:ext cx="3124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Verbesserung der Einkaufsmacht (günstigere Konditionen)</a:t>
            </a:r>
          </a:p>
        </p:txBody>
      </p:sp>
      <p:sp>
        <p:nvSpPr>
          <p:cNvPr id="1048" name="Text Box 36"/>
          <p:cNvSpPr txBox="1">
            <a:spLocks noChangeArrowheads="1"/>
          </p:cNvSpPr>
          <p:nvPr/>
        </p:nvSpPr>
        <p:spPr bwMode="auto">
          <a:xfrm>
            <a:off x="5791200" y="3581400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Verbesserung der Kapaitätsaus-lastung durch Zusammenlegen von Produktionsstätten</a:t>
            </a:r>
          </a:p>
        </p:txBody>
      </p:sp>
      <p:sp>
        <p:nvSpPr>
          <p:cNvPr id="1049" name="Text Box 37"/>
          <p:cNvSpPr txBox="1">
            <a:spLocks noChangeArrowheads="1"/>
          </p:cNvSpPr>
          <p:nvPr/>
        </p:nvSpPr>
        <p:spPr bwMode="auto">
          <a:xfrm>
            <a:off x="5791200" y="4267200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Erhöhung der Wirksamkeit von Forschung und Entwicklung durch gemeinsame Projekte</a:t>
            </a:r>
          </a:p>
        </p:txBody>
      </p:sp>
      <p:sp>
        <p:nvSpPr>
          <p:cNvPr id="1050" name="Text Box 38"/>
          <p:cNvSpPr txBox="1">
            <a:spLocks noChangeArrowheads="1"/>
          </p:cNvSpPr>
          <p:nvPr/>
        </p:nvSpPr>
        <p:spPr bwMode="auto">
          <a:xfrm>
            <a:off x="5791200" y="4953000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Stärkung der Finanzierungskraft durch gemeinsame Kapitalauf-bringung</a:t>
            </a:r>
          </a:p>
        </p:txBody>
      </p:sp>
      <p:sp>
        <p:nvSpPr>
          <p:cNvPr id="1051" name="Text Box 39"/>
          <p:cNvSpPr txBox="1">
            <a:spLocks noChangeArrowheads="1"/>
          </p:cNvSpPr>
          <p:nvPr/>
        </p:nvSpPr>
        <p:spPr bwMode="auto">
          <a:xfrm>
            <a:off x="5791200" y="5715000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Verbesserung der Absatzsituation durch gemeinsame Vertriebsorga-nisation</a:t>
            </a:r>
          </a:p>
        </p:txBody>
      </p:sp>
      <p:sp>
        <p:nvSpPr>
          <p:cNvPr id="1052" name="Text Box 40"/>
          <p:cNvSpPr txBox="1">
            <a:spLocks noChangeArrowheads="1"/>
          </p:cNvSpPr>
          <p:nvPr/>
        </p:nvSpPr>
        <p:spPr bwMode="auto">
          <a:xfrm>
            <a:off x="5791200" y="64008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u. a. m.</a:t>
            </a:r>
          </a:p>
        </p:txBody>
      </p:sp>
      <p:sp>
        <p:nvSpPr>
          <p:cNvPr id="1053" name="Text Box 42"/>
          <p:cNvSpPr txBox="1">
            <a:spLocks noChangeArrowheads="1"/>
          </p:cNvSpPr>
          <p:nvPr/>
        </p:nvSpPr>
        <p:spPr bwMode="auto">
          <a:xfrm>
            <a:off x="3124200" y="53340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Minderung der Steuer-last durch Verlagerun-gen</a:t>
            </a:r>
          </a:p>
        </p:txBody>
      </p:sp>
      <p:sp>
        <p:nvSpPr>
          <p:cNvPr id="118827" name="Text Box 43"/>
          <p:cNvSpPr txBox="1">
            <a:spLocks noChangeArrowheads="1"/>
          </p:cNvSpPr>
          <p:nvPr/>
        </p:nvSpPr>
        <p:spPr bwMode="auto">
          <a:xfrm>
            <a:off x="5638800" y="2362200"/>
            <a:ext cx="3200400" cy="4318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Funktionsspezifische Ziele</a:t>
            </a:r>
          </a:p>
        </p:txBody>
      </p:sp>
      <p:graphicFrame>
        <p:nvGraphicFramePr>
          <p:cNvPr id="1026" name="Object 59"/>
          <p:cNvGraphicFramePr>
            <a:graphicFrameLocks noChangeAspect="1"/>
          </p:cNvGraphicFramePr>
          <p:nvPr/>
        </p:nvGraphicFramePr>
        <p:xfrm>
          <a:off x="381000" y="381000"/>
          <a:ext cx="2362200" cy="1393825"/>
        </p:xfrm>
        <a:graphic>
          <a:graphicData uri="http://schemas.openxmlformats.org/presentationml/2006/ole">
            <p:oleObj spid="_x0000_s1026" name="Paint Shop Pro Image" r:id="rId4" imgW="5209756" imgH="3570732" progId="">
              <p:embed/>
            </p:oleObj>
          </a:graphicData>
        </a:graphic>
      </p:graphicFrame>
      <p:sp>
        <p:nvSpPr>
          <p:cNvPr id="1055" name="Text Box 53"/>
          <p:cNvSpPr txBox="1">
            <a:spLocks noChangeArrowheads="1"/>
          </p:cNvSpPr>
          <p:nvPr/>
        </p:nvSpPr>
        <p:spPr bwMode="auto">
          <a:xfrm>
            <a:off x="381000" y="381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A</a:t>
            </a:r>
            <a:endParaRPr lang="de-DE" sz="1200"/>
          </a:p>
        </p:txBody>
      </p:sp>
      <p:graphicFrame>
        <p:nvGraphicFramePr>
          <p:cNvPr id="1027" name="Object 54"/>
          <p:cNvGraphicFramePr>
            <a:graphicFrameLocks noChangeAspect="1"/>
          </p:cNvGraphicFramePr>
          <p:nvPr/>
        </p:nvGraphicFramePr>
        <p:xfrm>
          <a:off x="5334000" y="304800"/>
          <a:ext cx="3352800" cy="1577975"/>
        </p:xfrm>
        <a:graphic>
          <a:graphicData uri="http://schemas.openxmlformats.org/presentationml/2006/ole">
            <p:oleObj spid="_x0000_s1027" name="Bitmap" r:id="rId5" imgW="3580952" imgH="1685714" progId="PBrush">
              <p:embed/>
            </p:oleObj>
          </a:graphicData>
        </a:graphic>
      </p:graphicFrame>
      <p:sp>
        <p:nvSpPr>
          <p:cNvPr id="1056" name="Oval 55"/>
          <p:cNvSpPr>
            <a:spLocks noChangeArrowheads="1"/>
          </p:cNvSpPr>
          <p:nvPr/>
        </p:nvSpPr>
        <p:spPr bwMode="auto">
          <a:xfrm>
            <a:off x="2590800" y="533400"/>
            <a:ext cx="3200400" cy="12954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057" name="Text Box 56"/>
          <p:cNvSpPr txBox="1">
            <a:spLocks noChangeArrowheads="1"/>
          </p:cNvSpPr>
          <p:nvPr/>
        </p:nvSpPr>
        <p:spPr bwMode="auto">
          <a:xfrm>
            <a:off x="2971800" y="684213"/>
            <a:ext cx="2590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/>
              <a:t>Ziele von Unternehmens-zusammenschlussen</a:t>
            </a:r>
            <a:endParaRPr lang="de-DE" sz="1400"/>
          </a:p>
        </p:txBody>
      </p:sp>
      <p:sp>
        <p:nvSpPr>
          <p:cNvPr id="1058" name="Text Box 57"/>
          <p:cNvSpPr txBox="1">
            <a:spLocks noChangeArrowheads="1"/>
          </p:cNvSpPr>
          <p:nvPr/>
        </p:nvSpPr>
        <p:spPr bwMode="auto">
          <a:xfrm>
            <a:off x="7086600" y="4572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B</a:t>
            </a:r>
            <a:endParaRPr lang="de-DE" sz="1200"/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8610600" y="6461125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0" y="0"/>
            <a:ext cx="525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Unternehmenszusammenschlüsse (Ziele)</a:t>
            </a:r>
            <a:endParaRPr lang="de-DE" sz="2400"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1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18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 autoUpdateAnimBg="0"/>
      <p:bldP spid="1030" grpId="0" animBg="1"/>
      <p:bldP spid="1031" grpId="0" animBg="1"/>
      <p:bldP spid="1032" grpId="0" animBg="1"/>
      <p:bldP spid="1033" grpId="0" animBg="1"/>
      <p:bldP spid="1034" grpId="0" autoUpdateAnimBg="0"/>
      <p:bldP spid="1035" grpId="0" autoUpdateAnimBg="0"/>
      <p:bldP spid="1036" grpId="0" autoUpdateAnimBg="0"/>
      <p:bldP spid="1037" grpId="0" autoUpdateAnimBg="0"/>
      <p:bldP spid="118803" grpId="0" animBg="1" autoUpdateAnimBg="0"/>
      <p:bldP spid="1039" grpId="0" autoUpdateAnimBg="0"/>
      <p:bldP spid="118810" grpId="0" animBg="1" autoUpdateAnimBg="0"/>
      <p:bldP spid="1041" grpId="0" animBg="1" autoUpdateAnimBg="0"/>
      <p:bldP spid="1042" grpId="0" autoUpdateAnimBg="0"/>
      <p:bldP spid="1043" grpId="0" autoUpdateAnimBg="0"/>
      <p:bldP spid="1044" grpId="0" autoUpdateAnimBg="0"/>
      <p:bldP spid="1045" grpId="0" autoUpdateAnimBg="0"/>
      <p:bldP spid="1046" grpId="0" animBg="1" autoUpdateAnimBg="0"/>
      <p:bldP spid="1047" grpId="0" autoUpdateAnimBg="0"/>
      <p:bldP spid="1048" grpId="0" autoUpdateAnimBg="0"/>
      <p:bldP spid="1049" grpId="0" autoUpdateAnimBg="0"/>
      <p:bldP spid="1050" grpId="0" autoUpdateAnimBg="0"/>
      <p:bldP spid="1051" grpId="0" autoUpdateAnimBg="0"/>
      <p:bldP spid="1052" grpId="0" autoUpdateAnimBg="0"/>
      <p:bldP spid="1053" grpId="0" autoUpdateAnimBg="0"/>
      <p:bldP spid="118827" grpId="0" animBg="1" autoUpdateAnimBg="0"/>
      <p:bldP spid="1055" grpId="0" autoUpdateAnimBg="0"/>
      <p:bldP spid="1056" grpId="0" animBg="1" autoUpdateAnimBg="0"/>
      <p:bldP spid="1057" grpId="0" autoUpdateAnimBg="0"/>
      <p:bldP spid="1058" grpId="0" autoUpdateAnimBg="0"/>
      <p:bldP spid="36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59"/>
          <p:cNvGraphicFramePr>
            <a:graphicFrameLocks noChangeAspect="1"/>
          </p:cNvGraphicFramePr>
          <p:nvPr/>
        </p:nvGraphicFramePr>
        <p:xfrm>
          <a:off x="7086600" y="381000"/>
          <a:ext cx="1676400" cy="989013"/>
        </p:xfrm>
        <a:graphic>
          <a:graphicData uri="http://schemas.openxmlformats.org/presentationml/2006/ole">
            <p:oleObj spid="_x0000_s18434" name="Paint Shop Pro Image" r:id="rId4" imgW="5209756" imgH="3570732" progId="">
              <p:embed/>
            </p:oleObj>
          </a:graphicData>
        </a:graphic>
      </p:graphicFrame>
      <p:graphicFrame>
        <p:nvGraphicFramePr>
          <p:cNvPr id="18435" name="Object 2"/>
          <p:cNvGraphicFramePr>
            <a:graphicFrameLocks noChangeAspect="1"/>
          </p:cNvGraphicFramePr>
          <p:nvPr/>
        </p:nvGraphicFramePr>
        <p:xfrm>
          <a:off x="3581400" y="228600"/>
          <a:ext cx="1295400" cy="873125"/>
        </p:xfrm>
        <a:graphic>
          <a:graphicData uri="http://schemas.openxmlformats.org/presentationml/2006/ole">
            <p:oleObj spid="_x0000_s18435" name="Paint Shop Pro Image" r:id="rId5" imgW="1854161" imgH="1248780" progId="">
              <p:embed/>
            </p:oleObj>
          </a:graphicData>
        </a:graphic>
      </p:graphicFrame>
      <p:sp>
        <p:nvSpPr>
          <p:cNvPr id="18439" name="Text Box 3"/>
          <p:cNvSpPr txBox="1">
            <a:spLocks noChangeArrowheads="1"/>
          </p:cNvSpPr>
          <p:nvPr/>
        </p:nvSpPr>
        <p:spPr bwMode="auto">
          <a:xfrm>
            <a:off x="2209800" y="304800"/>
            <a:ext cx="14605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Amtsgericht</a:t>
            </a:r>
          </a:p>
        </p:txBody>
      </p:sp>
      <p:sp>
        <p:nvSpPr>
          <p:cNvPr id="18441" name="Line 6"/>
          <p:cNvSpPr>
            <a:spLocks noChangeShapeType="1"/>
          </p:cNvSpPr>
          <p:nvPr/>
        </p:nvSpPr>
        <p:spPr bwMode="auto">
          <a:xfrm flipH="1">
            <a:off x="3048000" y="2057400"/>
            <a:ext cx="685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42" name="Line 7"/>
          <p:cNvSpPr>
            <a:spLocks noChangeShapeType="1"/>
          </p:cNvSpPr>
          <p:nvPr/>
        </p:nvSpPr>
        <p:spPr bwMode="auto">
          <a:xfrm flipV="1">
            <a:off x="1828800" y="21336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44" name="Text Box 10"/>
          <p:cNvSpPr txBox="1">
            <a:spLocks noChangeArrowheads="1"/>
          </p:cNvSpPr>
          <p:nvPr/>
        </p:nvSpPr>
        <p:spPr bwMode="auto">
          <a:xfrm>
            <a:off x="1676400" y="1524000"/>
            <a:ext cx="19177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Insolvenzverwalter</a:t>
            </a:r>
          </a:p>
        </p:txBody>
      </p:sp>
      <p:pic>
        <p:nvPicPr>
          <p:cNvPr id="1844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1905000"/>
            <a:ext cx="1381125" cy="8842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46" name="Text Box 12"/>
          <p:cNvSpPr txBox="1">
            <a:spLocks noChangeArrowheads="1"/>
          </p:cNvSpPr>
          <p:nvPr/>
        </p:nvSpPr>
        <p:spPr bwMode="auto">
          <a:xfrm>
            <a:off x="381000" y="2819400"/>
            <a:ext cx="15240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Gläubiger-versammlung</a:t>
            </a:r>
          </a:p>
        </p:txBody>
      </p:sp>
      <p:sp>
        <p:nvSpPr>
          <p:cNvPr id="18448" name="Line 14"/>
          <p:cNvSpPr>
            <a:spLocks noChangeShapeType="1"/>
          </p:cNvSpPr>
          <p:nvPr/>
        </p:nvSpPr>
        <p:spPr bwMode="auto">
          <a:xfrm flipH="1">
            <a:off x="2590800" y="2133600"/>
            <a:ext cx="0" cy="1524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49" name="Text Box 16"/>
          <p:cNvSpPr txBox="1">
            <a:spLocks noChangeArrowheads="1"/>
          </p:cNvSpPr>
          <p:nvPr/>
        </p:nvSpPr>
        <p:spPr bwMode="auto">
          <a:xfrm>
            <a:off x="7010400" y="1371600"/>
            <a:ext cx="10668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Schuldner</a:t>
            </a:r>
          </a:p>
        </p:txBody>
      </p:sp>
      <p:sp>
        <p:nvSpPr>
          <p:cNvPr id="18451" name="Line 18"/>
          <p:cNvSpPr>
            <a:spLocks noChangeShapeType="1"/>
          </p:cNvSpPr>
          <p:nvPr/>
        </p:nvSpPr>
        <p:spPr bwMode="auto">
          <a:xfrm flipH="1">
            <a:off x="5867400" y="914400"/>
            <a:ext cx="0" cy="1219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52" name="Line 19"/>
          <p:cNvSpPr>
            <a:spLocks noChangeShapeType="1"/>
          </p:cNvSpPr>
          <p:nvPr/>
        </p:nvSpPr>
        <p:spPr bwMode="auto">
          <a:xfrm flipH="1">
            <a:off x="5867400" y="914400"/>
            <a:ext cx="12192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8437" name="Object 23"/>
          <p:cNvGraphicFramePr>
            <a:graphicFrameLocks noChangeAspect="1"/>
          </p:cNvGraphicFramePr>
          <p:nvPr/>
        </p:nvGraphicFramePr>
        <p:xfrm>
          <a:off x="3581400" y="2971800"/>
          <a:ext cx="1354138" cy="1439863"/>
        </p:xfrm>
        <a:graphic>
          <a:graphicData uri="http://schemas.openxmlformats.org/presentationml/2006/ole">
            <p:oleObj spid="_x0000_s18437" name="Paint Shop Pro Image" r:id="rId7" imgW="1707317" imgH="1814634" progId="">
              <p:embed/>
            </p:oleObj>
          </a:graphicData>
        </a:graphic>
      </p:graphicFrame>
      <p:sp>
        <p:nvSpPr>
          <p:cNvPr id="18456" name="Line 24"/>
          <p:cNvSpPr>
            <a:spLocks noChangeShapeType="1"/>
          </p:cNvSpPr>
          <p:nvPr/>
        </p:nvSpPr>
        <p:spPr bwMode="auto">
          <a:xfrm flipH="1">
            <a:off x="4191000" y="2438400"/>
            <a:ext cx="0" cy="6096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4800600" y="3886200"/>
            <a:ext cx="26670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18460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3200400"/>
            <a:ext cx="1341438" cy="1133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7467600" y="4267200"/>
            <a:ext cx="15240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Handelsregister</a:t>
            </a:r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7467600" y="4495800"/>
            <a:ext cx="15240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Grundbuch</a:t>
            </a: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7467600" y="3124200"/>
            <a:ext cx="1524000" cy="1676400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pic>
        <p:nvPicPr>
          <p:cNvPr id="18465" name="Picture 3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1200" y="4648200"/>
            <a:ext cx="1173163" cy="64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5715000" y="5334000"/>
            <a:ext cx="29718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Bundesanzeiger, überregionale Zeitung</a:t>
            </a: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 flipH="1">
            <a:off x="6324600" y="3886200"/>
            <a:ext cx="0" cy="762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 flipH="1" flipV="1">
            <a:off x="1219200" y="3276600"/>
            <a:ext cx="0" cy="6096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1219200" y="3886200"/>
            <a:ext cx="24384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6629400" y="1295400"/>
            <a:ext cx="0" cy="2590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1" name="Line 39"/>
          <p:cNvSpPr>
            <a:spLocks noChangeShapeType="1"/>
          </p:cNvSpPr>
          <p:nvPr/>
        </p:nvSpPr>
        <p:spPr bwMode="auto">
          <a:xfrm flipH="1">
            <a:off x="4114800" y="4114800"/>
            <a:ext cx="0" cy="685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2" name="Line 40"/>
          <p:cNvSpPr>
            <a:spLocks noChangeShapeType="1"/>
          </p:cNvSpPr>
          <p:nvPr/>
        </p:nvSpPr>
        <p:spPr bwMode="auto">
          <a:xfrm flipH="1">
            <a:off x="3048000" y="2209800"/>
            <a:ext cx="41910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3" name="Line 41"/>
          <p:cNvSpPr>
            <a:spLocks noChangeShapeType="1"/>
          </p:cNvSpPr>
          <p:nvPr/>
        </p:nvSpPr>
        <p:spPr bwMode="auto">
          <a:xfrm>
            <a:off x="8077200" y="1371600"/>
            <a:ext cx="0" cy="1752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1354" name="Text Box 42"/>
          <p:cNvSpPr txBox="1">
            <a:spLocks noChangeArrowheads="1"/>
          </p:cNvSpPr>
          <p:nvPr/>
        </p:nvSpPr>
        <p:spPr bwMode="auto">
          <a:xfrm>
            <a:off x="7239000" y="2057400"/>
            <a:ext cx="1676400" cy="439738"/>
          </a:xfrm>
          <a:prstGeom prst="rect">
            <a:avLst/>
          </a:prstGeom>
          <a:solidFill>
            <a:srgbClr val="FFD3E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400">
                <a:cs typeface="Arial" charset="0"/>
              </a:rPr>
              <a:t>Insolvenzmasse</a:t>
            </a:r>
          </a:p>
        </p:txBody>
      </p:sp>
      <p:sp>
        <p:nvSpPr>
          <p:cNvPr id="18475" name="Line 43"/>
          <p:cNvSpPr>
            <a:spLocks noChangeShapeType="1"/>
          </p:cNvSpPr>
          <p:nvPr/>
        </p:nvSpPr>
        <p:spPr bwMode="auto">
          <a:xfrm flipH="1">
            <a:off x="4876800" y="533400"/>
            <a:ext cx="22098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6" name="Line 44"/>
          <p:cNvSpPr>
            <a:spLocks noChangeShapeType="1"/>
          </p:cNvSpPr>
          <p:nvPr/>
        </p:nvSpPr>
        <p:spPr bwMode="auto">
          <a:xfrm>
            <a:off x="6629400" y="1295400"/>
            <a:ext cx="4572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7" name="Line 45"/>
          <p:cNvSpPr>
            <a:spLocks noChangeShapeType="1"/>
          </p:cNvSpPr>
          <p:nvPr/>
        </p:nvSpPr>
        <p:spPr bwMode="auto">
          <a:xfrm>
            <a:off x="762000" y="3657600"/>
            <a:ext cx="18288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78" name="Line 46"/>
          <p:cNvSpPr>
            <a:spLocks noChangeShapeType="1"/>
          </p:cNvSpPr>
          <p:nvPr/>
        </p:nvSpPr>
        <p:spPr bwMode="auto">
          <a:xfrm flipH="1">
            <a:off x="762000" y="3276600"/>
            <a:ext cx="0" cy="10668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8438" name="Object 47"/>
          <p:cNvGraphicFramePr>
            <a:graphicFrameLocks noChangeAspect="1"/>
          </p:cNvGraphicFramePr>
          <p:nvPr/>
        </p:nvGraphicFramePr>
        <p:xfrm>
          <a:off x="152400" y="4343400"/>
          <a:ext cx="1752600" cy="1639888"/>
        </p:xfrm>
        <a:graphic>
          <a:graphicData uri="http://schemas.openxmlformats.org/presentationml/2006/ole">
            <p:oleObj spid="_x0000_s18438" name="Paint Shop Pro Image" r:id="rId10" imgW="1971266" imgH="1843902" progId="">
              <p:embed/>
            </p:oleObj>
          </a:graphicData>
        </a:graphic>
      </p:graphicFrame>
      <p:sp>
        <p:nvSpPr>
          <p:cNvPr id="18479" name="Line 49"/>
          <p:cNvSpPr>
            <a:spLocks noChangeShapeType="1"/>
          </p:cNvSpPr>
          <p:nvPr/>
        </p:nvSpPr>
        <p:spPr bwMode="auto">
          <a:xfrm flipH="1">
            <a:off x="7543800" y="152400"/>
            <a:ext cx="3810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80" name="Line 50"/>
          <p:cNvSpPr>
            <a:spLocks noChangeShapeType="1"/>
          </p:cNvSpPr>
          <p:nvPr/>
        </p:nvSpPr>
        <p:spPr bwMode="auto">
          <a:xfrm flipH="1">
            <a:off x="7543800" y="76200"/>
            <a:ext cx="228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81" name="Line 51"/>
          <p:cNvSpPr>
            <a:spLocks noChangeShapeType="1"/>
          </p:cNvSpPr>
          <p:nvPr/>
        </p:nvSpPr>
        <p:spPr bwMode="auto">
          <a:xfrm flipH="1">
            <a:off x="7543800" y="152400"/>
            <a:ext cx="3810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1365" name="Text Box 53"/>
          <p:cNvSpPr txBox="1">
            <a:spLocks noChangeArrowheads="1"/>
          </p:cNvSpPr>
          <p:nvPr/>
        </p:nvSpPr>
        <p:spPr bwMode="auto">
          <a:xfrm>
            <a:off x="2133600" y="4800600"/>
            <a:ext cx="3429000" cy="1524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l">
              <a:defRPr/>
            </a:pPr>
            <a:r>
              <a:rPr lang="de-DE" sz="1200"/>
              <a:t>Firma, Name, Geschäftszweig, Anschrift,</a:t>
            </a:r>
          </a:p>
          <a:p>
            <a:pPr algn="l">
              <a:defRPr/>
            </a:pPr>
            <a:r>
              <a:rPr lang="de-DE" sz="1200"/>
              <a:t>Name, Anschrift des Insolvenzverwalters,</a:t>
            </a:r>
          </a:p>
          <a:p>
            <a:pPr algn="l">
              <a:defRPr/>
            </a:pPr>
            <a:r>
              <a:rPr lang="de-DE" sz="1200"/>
              <a:t>Tag und Stunde der Eröffnung,</a:t>
            </a:r>
          </a:p>
          <a:p>
            <a:pPr algn="l">
              <a:defRPr/>
            </a:pPr>
            <a:r>
              <a:rPr lang="de-DE" sz="1200"/>
              <a:t>Aufforderung an Gläubiger und Schuldner,</a:t>
            </a:r>
          </a:p>
          <a:p>
            <a:pPr algn="l">
              <a:defRPr/>
            </a:pPr>
            <a:r>
              <a:rPr lang="de-DE" sz="1200"/>
              <a:t>Termine (Berichtstermine, Prüftermine)</a:t>
            </a:r>
          </a:p>
        </p:txBody>
      </p:sp>
      <p:pic>
        <p:nvPicPr>
          <p:cNvPr id="18483" name="Picture 54" descr="C:\Business_Studio\Archiv\Images\Images_neu\Chef1.bmp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09800" y="1828800"/>
            <a:ext cx="838200" cy="811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85" name="Text Box 32"/>
          <p:cNvSpPr txBox="1">
            <a:spLocks noChangeArrowheads="1"/>
          </p:cNvSpPr>
          <p:nvPr/>
        </p:nvSpPr>
        <p:spPr bwMode="auto">
          <a:xfrm>
            <a:off x="0" y="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Insolvenzverfahren</a:t>
            </a:r>
          </a:p>
        </p:txBody>
      </p:sp>
      <p:sp>
        <p:nvSpPr>
          <p:cNvPr id="18486" name="Text Box 16"/>
          <p:cNvSpPr txBox="1">
            <a:spLocks noChangeArrowheads="1"/>
          </p:cNvSpPr>
          <p:nvPr/>
        </p:nvSpPr>
        <p:spPr bwMode="auto">
          <a:xfrm>
            <a:off x="5334000" y="228600"/>
            <a:ext cx="10668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Antrag</a:t>
            </a:r>
          </a:p>
        </p:txBody>
      </p:sp>
      <p:graphicFrame>
        <p:nvGraphicFramePr>
          <p:cNvPr id="18487" name="Object 4"/>
          <p:cNvGraphicFramePr>
            <a:graphicFrameLocks noChangeAspect="1"/>
          </p:cNvGraphicFramePr>
          <p:nvPr/>
        </p:nvGraphicFramePr>
        <p:xfrm>
          <a:off x="3657600" y="1371600"/>
          <a:ext cx="1217613" cy="1219200"/>
        </p:xfrm>
        <a:graphic>
          <a:graphicData uri="http://schemas.openxmlformats.org/presentationml/2006/ole">
            <p:oleObj spid="_x0000_s18487" name="Paint Shop Pro Image" r:id="rId12" imgW="1824390" imgH="1980488" progId="">
              <p:embed/>
            </p:oleObj>
          </a:graphicData>
        </a:graphic>
      </p:graphicFrame>
      <p:sp>
        <p:nvSpPr>
          <p:cNvPr id="18488" name="Line 5"/>
          <p:cNvSpPr>
            <a:spLocks noChangeShapeType="1"/>
          </p:cNvSpPr>
          <p:nvPr/>
        </p:nvSpPr>
        <p:spPr bwMode="auto">
          <a:xfrm>
            <a:off x="4191000" y="1143000"/>
            <a:ext cx="0" cy="304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489" name="Text Box 20"/>
          <p:cNvSpPr txBox="1">
            <a:spLocks noChangeArrowheads="1"/>
          </p:cNvSpPr>
          <p:nvPr/>
        </p:nvSpPr>
        <p:spPr bwMode="auto">
          <a:xfrm>
            <a:off x="5105400" y="2057400"/>
            <a:ext cx="1371600" cy="439738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400">
                <a:cs typeface="Arial" charset="0"/>
              </a:rPr>
              <a:t>Verfügungen</a:t>
            </a:r>
          </a:p>
        </p:txBody>
      </p:sp>
      <p:sp>
        <p:nvSpPr>
          <p:cNvPr id="18490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4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8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utoUpdateAnimBg="0"/>
      <p:bldP spid="18441" grpId="0" animBg="1"/>
      <p:bldP spid="18442" grpId="0" animBg="1"/>
      <p:bldP spid="18444" grpId="0" autoUpdateAnimBg="0"/>
      <p:bldP spid="18446" grpId="0" autoUpdateAnimBg="0"/>
      <p:bldP spid="18448" grpId="0" animBg="1"/>
      <p:bldP spid="18449" grpId="0" autoUpdateAnimBg="0"/>
      <p:bldP spid="18451" grpId="0" animBg="1"/>
      <p:bldP spid="18452" grpId="0" animBg="1"/>
      <p:bldP spid="18456" grpId="0" animBg="1"/>
      <p:bldP spid="18459" grpId="0" animBg="1"/>
      <p:bldP spid="18461" grpId="0" autoUpdateAnimBg="0"/>
      <p:bldP spid="18462" grpId="0" autoUpdateAnimBg="0"/>
      <p:bldP spid="18463" grpId="0" animBg="1" autoUpdateAnimBg="0"/>
      <p:bldP spid="18466" grpId="0" autoUpdateAnimBg="0"/>
      <p:bldP spid="18467" grpId="0" animBg="1"/>
      <p:bldP spid="18468" grpId="0" animBg="1"/>
      <p:bldP spid="18469" grpId="0" animBg="1"/>
      <p:bldP spid="18470" grpId="0" animBg="1"/>
      <p:bldP spid="18471" grpId="0" animBg="1"/>
      <p:bldP spid="18472" grpId="0" animBg="1"/>
      <p:bldP spid="18473" grpId="0" animBg="1"/>
      <p:bldP spid="141354" grpId="0" animBg="1" autoUpdateAnimBg="0"/>
      <p:bldP spid="18475" grpId="0" animBg="1"/>
      <p:bldP spid="18476" grpId="0" animBg="1"/>
      <p:bldP spid="18477" grpId="0" animBg="1"/>
      <p:bldP spid="18478" grpId="0" animBg="1"/>
      <p:bldP spid="18479" grpId="0" animBg="1"/>
      <p:bldP spid="18480" grpId="0" animBg="1"/>
      <p:bldP spid="18481" grpId="0" animBg="1"/>
      <p:bldP spid="141365" grpId="0" animBg="1" autoUpdateAnimBg="0"/>
      <p:bldP spid="18486" grpId="0" autoUpdateAnimBg="0"/>
      <p:bldP spid="18488" grpId="0" animBg="1"/>
      <p:bldP spid="18489" grpId="0" animBg="1" autoUpdateAnimBg="0"/>
      <p:bldP spid="18490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9" name="Rectangle 24"/>
          <p:cNvSpPr>
            <a:spLocks noChangeArrowheads="1"/>
          </p:cNvSpPr>
          <p:nvPr/>
        </p:nvSpPr>
        <p:spPr bwMode="auto">
          <a:xfrm>
            <a:off x="6324600" y="3962400"/>
            <a:ext cx="2590800" cy="2438400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228600" y="3962400"/>
            <a:ext cx="2514600" cy="2438400"/>
          </a:xfrm>
          <a:prstGeom prst="rect">
            <a:avLst/>
          </a:prstGeom>
          <a:solidFill>
            <a:srgbClr val="FFF1E3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9462" name="Line 8"/>
          <p:cNvSpPr>
            <a:spLocks noChangeShapeType="1"/>
          </p:cNvSpPr>
          <p:nvPr/>
        </p:nvSpPr>
        <p:spPr bwMode="auto">
          <a:xfrm flipV="1">
            <a:off x="4343400" y="1981200"/>
            <a:ext cx="0" cy="1981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9463" name="Rectangle 20"/>
          <p:cNvSpPr>
            <a:spLocks noChangeArrowheads="1"/>
          </p:cNvSpPr>
          <p:nvPr/>
        </p:nvSpPr>
        <p:spPr bwMode="auto">
          <a:xfrm>
            <a:off x="2971800" y="3962400"/>
            <a:ext cx="3124200" cy="2438400"/>
          </a:xfrm>
          <a:prstGeom prst="rect">
            <a:avLst/>
          </a:prstGeom>
          <a:solidFill>
            <a:srgbClr val="F5FFD7"/>
          </a:solidFill>
          <a:ln w="1905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42338" name="Text Box 2"/>
          <p:cNvSpPr txBox="1">
            <a:spLocks noChangeArrowheads="1"/>
          </p:cNvSpPr>
          <p:nvPr/>
        </p:nvSpPr>
        <p:spPr bwMode="auto">
          <a:xfrm>
            <a:off x="2438400" y="228600"/>
            <a:ext cx="3886200" cy="609600"/>
          </a:xfrm>
          <a:prstGeom prst="rect">
            <a:avLst/>
          </a:prstGeom>
          <a:solidFill>
            <a:srgbClr val="FFF5C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>
                <a:cs typeface="Arial" charset="0"/>
              </a:rPr>
              <a:t>Wirkungen des Indolvenzverfahrens</a:t>
            </a:r>
          </a:p>
        </p:txBody>
      </p:sp>
      <p:sp>
        <p:nvSpPr>
          <p:cNvPr id="19465" name="Line 3"/>
          <p:cNvSpPr>
            <a:spLocks noChangeShapeType="1"/>
          </p:cNvSpPr>
          <p:nvPr/>
        </p:nvSpPr>
        <p:spPr bwMode="auto">
          <a:xfrm flipH="1">
            <a:off x="1371600" y="1447800"/>
            <a:ext cx="61722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9459" name="Object 4"/>
          <p:cNvGraphicFramePr>
            <a:graphicFrameLocks noChangeAspect="1"/>
          </p:cNvGraphicFramePr>
          <p:nvPr/>
        </p:nvGraphicFramePr>
        <p:xfrm>
          <a:off x="3870325" y="762000"/>
          <a:ext cx="1217613" cy="1295400"/>
        </p:xfrm>
        <a:graphic>
          <a:graphicData uri="http://schemas.openxmlformats.org/presentationml/2006/ole">
            <p:oleObj spid="_x0000_s19459" name="Paint Shop Pro Image" r:id="rId4" imgW="1707317" imgH="1814634" progId="">
              <p:embed/>
            </p:oleObj>
          </a:graphicData>
        </a:graphic>
      </p:graphicFrame>
      <p:sp>
        <p:nvSpPr>
          <p:cNvPr id="19466" name="Line 5"/>
          <p:cNvSpPr>
            <a:spLocks noChangeShapeType="1"/>
          </p:cNvSpPr>
          <p:nvPr/>
        </p:nvSpPr>
        <p:spPr bwMode="auto">
          <a:xfrm flipV="1">
            <a:off x="1371600" y="1447800"/>
            <a:ext cx="0" cy="25146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9460" name="Object 6"/>
          <p:cNvGraphicFramePr>
            <a:graphicFrameLocks noChangeAspect="1"/>
          </p:cNvGraphicFramePr>
          <p:nvPr/>
        </p:nvGraphicFramePr>
        <p:xfrm>
          <a:off x="609600" y="1752600"/>
          <a:ext cx="1417638" cy="1428750"/>
        </p:xfrm>
        <a:graphic>
          <a:graphicData uri="http://schemas.openxmlformats.org/presentationml/2006/ole">
            <p:oleObj spid="_x0000_s19460" name="Paint Shop Pro Image" r:id="rId5" imgW="1190567" imgH="1200325" progId="">
              <p:embed/>
            </p:oleObj>
          </a:graphicData>
        </a:graphic>
      </p:graphicFrame>
      <p:sp>
        <p:nvSpPr>
          <p:cNvPr id="19467" name="Text Box 7"/>
          <p:cNvSpPr txBox="1">
            <a:spLocks noChangeArrowheads="1"/>
          </p:cNvSpPr>
          <p:nvPr/>
        </p:nvSpPr>
        <p:spPr bwMode="auto">
          <a:xfrm>
            <a:off x="533400" y="3194050"/>
            <a:ext cx="1524000" cy="317500"/>
          </a:xfrm>
          <a:prstGeom prst="rect">
            <a:avLst/>
          </a:prstGeom>
          <a:solidFill>
            <a:srgbClr val="FFF1E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Gläubiger</a:t>
            </a:r>
          </a:p>
        </p:txBody>
      </p:sp>
      <p:sp>
        <p:nvSpPr>
          <p:cNvPr id="19468" name="Line 11"/>
          <p:cNvSpPr>
            <a:spLocks noChangeShapeType="1"/>
          </p:cNvSpPr>
          <p:nvPr/>
        </p:nvSpPr>
        <p:spPr bwMode="auto">
          <a:xfrm flipV="1">
            <a:off x="7543800" y="1447800"/>
            <a:ext cx="0" cy="25146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9461" name="Object 12"/>
          <p:cNvGraphicFramePr>
            <a:graphicFrameLocks noChangeAspect="1"/>
          </p:cNvGraphicFramePr>
          <p:nvPr/>
        </p:nvGraphicFramePr>
        <p:xfrm>
          <a:off x="6172200" y="1828800"/>
          <a:ext cx="2590800" cy="1295400"/>
        </p:xfrm>
        <a:graphic>
          <a:graphicData uri="http://schemas.openxmlformats.org/presentationml/2006/ole">
            <p:oleObj spid="_x0000_s19461" name="Paint Shop Pro Image" r:id="rId6" imgW="2517073" imgH="1297913" progId="">
              <p:embed/>
            </p:oleObj>
          </a:graphicData>
        </a:graphic>
      </p:graphicFrame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6629400" y="3124200"/>
            <a:ext cx="1828800" cy="3175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Drittschuldner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04800" y="4111953"/>
            <a:ext cx="23622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Sie verlieren das Recht auf </a:t>
            </a:r>
            <a:r>
              <a:rPr lang="de-DE" sz="1400" smtClean="0">
                <a:cs typeface="Arial" charset="0"/>
              </a:rPr>
              <a:t>Zwangsvollstreckung.</a:t>
            </a:r>
            <a:endParaRPr lang="de-DE" sz="1400">
              <a:cs typeface="Arial" charset="0"/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04800" y="4690031"/>
            <a:ext cx="2362200" cy="7386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Bestehende Forderungen müssen beim Gericht angemeldet </a:t>
            </a:r>
            <a:r>
              <a:rPr lang="de-DE" sz="1400" smtClean="0">
                <a:cs typeface="Arial" charset="0"/>
              </a:rPr>
              <a:t>werden.</a:t>
            </a:r>
            <a:endParaRPr lang="de-DE" sz="1400">
              <a:cs typeface="Arial" charset="0"/>
            </a:endParaRP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04800" y="5559753"/>
            <a:ext cx="2362200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Die Verjährung der For-derungen ist </a:t>
            </a:r>
            <a:r>
              <a:rPr lang="de-DE" sz="1400" smtClean="0">
                <a:cs typeface="Arial" charset="0"/>
              </a:rPr>
              <a:t>gehemmt.</a:t>
            </a:r>
            <a:endParaRPr lang="de-DE" sz="1400">
              <a:cs typeface="Arial" charset="0"/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3048000" y="4038600"/>
            <a:ext cx="30480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Er verliert das Recht, das Vermö- gen zu verwalten und darüber zu verfügen.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048000" y="4724400"/>
            <a:ext cx="2971800" cy="115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Er ist verpflichtet, jederzeit auf Anordnung des Gerichts zur Ver-fügung zu stehen und dem Ver-walter Auskunft und Unterstüt-zung zu geben.</a:t>
            </a:r>
          </a:p>
        </p:txBody>
      </p:sp>
      <p:sp>
        <p:nvSpPr>
          <p:cNvPr id="19476" name="Text Box 21"/>
          <p:cNvSpPr txBox="1">
            <a:spLocks noChangeArrowheads="1"/>
          </p:cNvSpPr>
          <p:nvPr/>
        </p:nvSpPr>
        <p:spPr bwMode="auto">
          <a:xfrm>
            <a:off x="3048000" y="5807075"/>
            <a:ext cx="30480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Er verliert seine Vollmachten, ggf. auch „Postsperre“.</a:t>
            </a:r>
          </a:p>
        </p:txBody>
      </p:sp>
      <p:sp>
        <p:nvSpPr>
          <p:cNvPr id="19477" name="Text Box 22"/>
          <p:cNvSpPr txBox="1">
            <a:spLocks noChangeArrowheads="1"/>
          </p:cNvSpPr>
          <p:nvPr/>
        </p:nvSpPr>
        <p:spPr bwMode="auto">
          <a:xfrm>
            <a:off x="6324600" y="4068763"/>
            <a:ext cx="25146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Es ist ihnen untersagt, an den Schuldner zu leisten.</a:t>
            </a:r>
          </a:p>
        </p:txBody>
      </p:sp>
      <p:sp>
        <p:nvSpPr>
          <p:cNvPr id="19478" name="Text Box 23"/>
          <p:cNvSpPr txBox="1">
            <a:spLocks noChangeArrowheads="1"/>
          </p:cNvSpPr>
          <p:nvPr/>
        </p:nvSpPr>
        <p:spPr bwMode="auto">
          <a:xfrm>
            <a:off x="6324600" y="4648200"/>
            <a:ext cx="251460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Leistungen gehen nur an den Insolvenzverwalter.</a:t>
            </a:r>
          </a:p>
        </p:txBody>
      </p:sp>
      <p:sp>
        <p:nvSpPr>
          <p:cNvPr id="19485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graphicFrame>
        <p:nvGraphicFramePr>
          <p:cNvPr id="19487" name="Object 31"/>
          <p:cNvGraphicFramePr>
            <a:graphicFrameLocks noChangeAspect="1"/>
          </p:cNvGraphicFramePr>
          <p:nvPr/>
        </p:nvGraphicFramePr>
        <p:xfrm>
          <a:off x="3457575" y="2286000"/>
          <a:ext cx="1800225" cy="1171575"/>
        </p:xfrm>
        <a:graphic>
          <a:graphicData uri="http://schemas.openxmlformats.org/presentationml/2006/ole">
            <p:oleObj spid="_x0000_s19487" name="Bitmap" r:id="rId7" imgW="1800476" imgH="1171429" progId="PBrush">
              <p:embed/>
            </p:oleObj>
          </a:graphicData>
        </a:graphic>
      </p:graphicFrame>
      <p:sp>
        <p:nvSpPr>
          <p:cNvPr id="19488" name="Text Box 30"/>
          <p:cNvSpPr txBox="1">
            <a:spLocks noChangeArrowheads="1"/>
          </p:cNvSpPr>
          <p:nvPr/>
        </p:nvSpPr>
        <p:spPr bwMode="auto">
          <a:xfrm>
            <a:off x="3352800" y="3352800"/>
            <a:ext cx="1981200" cy="317500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>
                <a:cs typeface="Arial" charset="0"/>
              </a:rPr>
              <a:t>Schuldner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 animBg="1" autoUpdateAnimBg="0"/>
      <p:bldP spid="19474" grpId="0" animBg="1" autoUpdateAnimBg="0"/>
      <p:bldP spid="19462" grpId="0" animBg="1"/>
      <p:bldP spid="19463" grpId="0" animBg="1" autoUpdateAnimBg="0"/>
      <p:bldP spid="142338" grpId="0" animBg="1" autoUpdateAnimBg="0"/>
      <p:bldP spid="19465" grpId="0" animBg="1"/>
      <p:bldP spid="19466" grpId="0" animBg="1"/>
      <p:bldP spid="19467" grpId="0" animBg="1" autoUpdateAnimBg="0"/>
      <p:bldP spid="19468" grpId="0" animBg="1"/>
      <p:bldP spid="19469" grpId="0" animBg="1" autoUpdateAnimBg="0"/>
      <p:bldP spid="19470" grpId="0" autoUpdateAnimBg="0"/>
      <p:bldP spid="19471" grpId="0" autoUpdateAnimBg="0"/>
      <p:bldP spid="19472" grpId="0" autoUpdateAnimBg="0"/>
      <p:bldP spid="19473" grpId="0" autoUpdateAnimBg="0"/>
      <p:bldP spid="19475" grpId="0" autoUpdateAnimBg="0"/>
      <p:bldP spid="19476" grpId="0" autoUpdateAnimBg="0"/>
      <p:bldP spid="19477" grpId="0" autoUpdateAnimBg="0"/>
      <p:bldP spid="19478" grpId="0" autoUpdateAnimBg="0"/>
      <p:bldP spid="19485" grpId="0" animBg="1" autoUpdateAnimBg="0"/>
      <p:bldP spid="19488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7" name="Object 37"/>
          <p:cNvGraphicFramePr>
            <a:graphicFrameLocks noChangeAspect="1"/>
          </p:cNvGraphicFramePr>
          <p:nvPr/>
        </p:nvGraphicFramePr>
        <p:xfrm>
          <a:off x="381000" y="1600200"/>
          <a:ext cx="2219325" cy="1781175"/>
        </p:xfrm>
        <a:graphic>
          <a:graphicData uri="http://schemas.openxmlformats.org/presentationml/2006/ole">
            <p:oleObj spid="_x0000_s20517" name="Bitmap" r:id="rId4" imgW="2219635" imgH="1781424" progId="PBrush">
              <p:embed/>
            </p:oleObj>
          </a:graphicData>
        </a:graphic>
      </p:graphicFrame>
      <p:sp>
        <p:nvSpPr>
          <p:cNvPr id="20488" name="Line 9"/>
          <p:cNvSpPr>
            <a:spLocks noChangeShapeType="1"/>
          </p:cNvSpPr>
          <p:nvPr/>
        </p:nvSpPr>
        <p:spPr bwMode="auto">
          <a:xfrm flipV="1">
            <a:off x="1371600" y="1447800"/>
            <a:ext cx="0" cy="2286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490" name="Line 11"/>
          <p:cNvSpPr>
            <a:spLocks noChangeShapeType="1"/>
          </p:cNvSpPr>
          <p:nvPr/>
        </p:nvSpPr>
        <p:spPr bwMode="auto">
          <a:xfrm flipH="1" flipV="1">
            <a:off x="2514600" y="1905000"/>
            <a:ext cx="6096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491" name="Line 12"/>
          <p:cNvSpPr>
            <a:spLocks noChangeShapeType="1"/>
          </p:cNvSpPr>
          <p:nvPr/>
        </p:nvSpPr>
        <p:spPr bwMode="auto">
          <a:xfrm flipH="1" flipV="1">
            <a:off x="3124200" y="838200"/>
            <a:ext cx="0" cy="3124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3373" name="Text Box 13"/>
          <p:cNvSpPr txBox="1">
            <a:spLocks noChangeArrowheads="1"/>
          </p:cNvSpPr>
          <p:nvPr/>
        </p:nvSpPr>
        <p:spPr bwMode="auto">
          <a:xfrm>
            <a:off x="2438400" y="228600"/>
            <a:ext cx="3886200" cy="609600"/>
          </a:xfrm>
          <a:prstGeom prst="rect">
            <a:avLst/>
          </a:prstGeom>
          <a:solidFill>
            <a:srgbClr val="FFF5C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>
                <a:cs typeface="Arial" charset="0"/>
              </a:rPr>
              <a:t>Rangfolge bei der Verwertung und Verteilung der Insolvenzmasse</a:t>
            </a:r>
          </a:p>
        </p:txBody>
      </p:sp>
      <p:sp>
        <p:nvSpPr>
          <p:cNvPr id="20493" name="Line 14"/>
          <p:cNvSpPr>
            <a:spLocks noChangeShapeType="1"/>
          </p:cNvSpPr>
          <p:nvPr/>
        </p:nvSpPr>
        <p:spPr bwMode="auto">
          <a:xfrm flipH="1" flipV="1">
            <a:off x="3124200" y="1143000"/>
            <a:ext cx="2286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auto">
          <a:xfrm>
            <a:off x="3352800" y="990600"/>
            <a:ext cx="2514600" cy="431800"/>
          </a:xfrm>
          <a:prstGeom prst="rect">
            <a:avLst/>
          </a:prstGeom>
          <a:solidFill>
            <a:srgbClr val="EFEFE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>
                <a:cs typeface="Arial" charset="0"/>
              </a:rPr>
              <a:t>1. Aussonderung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auto">
          <a:xfrm>
            <a:off x="6019800" y="914400"/>
            <a:ext cx="28956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z. B. unter Eigentumsvorbehalt gelieferte Waren. Die betreffen-den Gläubiger gehören nicht zu den Insolvenzgläubigern.</a:t>
            </a:r>
          </a:p>
        </p:txBody>
      </p:sp>
      <p:sp>
        <p:nvSpPr>
          <p:cNvPr id="20496" name="Line 17"/>
          <p:cNvSpPr>
            <a:spLocks noChangeShapeType="1"/>
          </p:cNvSpPr>
          <p:nvPr/>
        </p:nvSpPr>
        <p:spPr bwMode="auto">
          <a:xfrm flipH="1" flipV="1">
            <a:off x="3124200" y="2133600"/>
            <a:ext cx="304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497" name="Text Box 18"/>
          <p:cNvSpPr txBox="1">
            <a:spLocks noChangeArrowheads="1"/>
          </p:cNvSpPr>
          <p:nvPr/>
        </p:nvSpPr>
        <p:spPr bwMode="auto">
          <a:xfrm>
            <a:off x="3429000" y="1981200"/>
            <a:ext cx="2514600" cy="431800"/>
          </a:xfrm>
          <a:prstGeom prst="rect">
            <a:avLst/>
          </a:prstGeom>
          <a:solidFill>
            <a:srgbClr val="D3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>
                <a:cs typeface="Arial" charset="0"/>
              </a:rPr>
              <a:t>2. Aussonderung</a:t>
            </a: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6019800" y="1905000"/>
            <a:ext cx="31242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z. B. belastete Immobilien, Pfandrechte. Diese Gläubiger werden vorrangig, z. B. über Zwangsversteigerung befriedigt.</a:t>
            </a:r>
          </a:p>
        </p:txBody>
      </p:sp>
      <p:sp>
        <p:nvSpPr>
          <p:cNvPr id="20499" name="Line 20"/>
          <p:cNvSpPr>
            <a:spLocks noChangeShapeType="1"/>
          </p:cNvSpPr>
          <p:nvPr/>
        </p:nvSpPr>
        <p:spPr bwMode="auto">
          <a:xfrm flipH="1" flipV="1">
            <a:off x="3124200" y="3200400"/>
            <a:ext cx="304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3429000" y="3048000"/>
            <a:ext cx="2514600" cy="431800"/>
          </a:xfrm>
          <a:prstGeom prst="rect">
            <a:avLst/>
          </a:prstGeom>
          <a:solidFill>
            <a:srgbClr val="FFEFD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>
                <a:cs typeface="Arial" charset="0"/>
              </a:rPr>
              <a:t>3. Massegläubiger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6019800" y="2964875"/>
            <a:ext cx="3124200" cy="11695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z. B. Gerichtskosten, Massever-bindlichkeiten (Löhne, Miete, Käufe nach Eröffnung des Ver-fahrens, Verbindl. aus Sozialplan u. a</a:t>
            </a:r>
            <a:r>
              <a:rPr lang="de-DE" sz="1400" smtClean="0">
                <a:cs typeface="Arial" charset="0"/>
              </a:rPr>
              <a:t>.)</a:t>
            </a:r>
            <a:endParaRPr lang="de-DE" sz="1400">
              <a:cs typeface="Arial" charset="0"/>
            </a:endParaRPr>
          </a:p>
        </p:txBody>
      </p:sp>
      <p:sp>
        <p:nvSpPr>
          <p:cNvPr id="20502" name="Line 23"/>
          <p:cNvSpPr>
            <a:spLocks noChangeShapeType="1"/>
          </p:cNvSpPr>
          <p:nvPr/>
        </p:nvSpPr>
        <p:spPr bwMode="auto">
          <a:xfrm flipH="1" flipV="1">
            <a:off x="1295400" y="3962400"/>
            <a:ext cx="1828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03" name="Line 24"/>
          <p:cNvSpPr>
            <a:spLocks noChangeShapeType="1"/>
          </p:cNvSpPr>
          <p:nvPr/>
        </p:nvSpPr>
        <p:spPr bwMode="auto">
          <a:xfrm flipH="1" flipV="1">
            <a:off x="1295400" y="3962400"/>
            <a:ext cx="0" cy="1524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04" name="Line 25"/>
          <p:cNvSpPr>
            <a:spLocks noChangeShapeType="1"/>
          </p:cNvSpPr>
          <p:nvPr/>
        </p:nvSpPr>
        <p:spPr bwMode="auto">
          <a:xfrm flipH="1" flipV="1">
            <a:off x="1295400" y="4419600"/>
            <a:ext cx="304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05" name="Text Box 26"/>
          <p:cNvSpPr txBox="1">
            <a:spLocks noChangeArrowheads="1"/>
          </p:cNvSpPr>
          <p:nvPr/>
        </p:nvSpPr>
        <p:spPr bwMode="auto">
          <a:xfrm>
            <a:off x="1524000" y="4167188"/>
            <a:ext cx="2209800" cy="633412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>
                <a:cs typeface="Arial" charset="0"/>
              </a:rPr>
              <a:t>4. Persönliche Insolvenzgläubiger</a:t>
            </a:r>
          </a:p>
        </p:txBody>
      </p:sp>
      <p:sp>
        <p:nvSpPr>
          <p:cNvPr id="20506" name="Text Box 27"/>
          <p:cNvSpPr txBox="1">
            <a:spLocks noChangeArrowheads="1"/>
          </p:cNvSpPr>
          <p:nvPr/>
        </p:nvSpPr>
        <p:spPr bwMode="auto">
          <a:xfrm>
            <a:off x="3886200" y="4114800"/>
            <a:ext cx="49530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Alle Gläubiger, die zur Zeit der Insolvenzeröffnung einen begründeten Vermögensanspruch angemeldet haben und deren Anspruch erfasst wurde (z. B. Lieferanten). Sie erhalten ein bestimmten Bruchteil ihres Anspruchs.</a:t>
            </a:r>
          </a:p>
        </p:txBody>
      </p:sp>
      <p:sp>
        <p:nvSpPr>
          <p:cNvPr id="20507" name="Line 28"/>
          <p:cNvSpPr>
            <a:spLocks noChangeShapeType="1"/>
          </p:cNvSpPr>
          <p:nvPr/>
        </p:nvSpPr>
        <p:spPr bwMode="auto">
          <a:xfrm flipH="1" flipV="1">
            <a:off x="1295400" y="5486400"/>
            <a:ext cx="304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08" name="Text Box 29"/>
          <p:cNvSpPr txBox="1">
            <a:spLocks noChangeArrowheads="1"/>
          </p:cNvSpPr>
          <p:nvPr/>
        </p:nvSpPr>
        <p:spPr bwMode="auto">
          <a:xfrm>
            <a:off x="1524000" y="5149850"/>
            <a:ext cx="2209800" cy="633413"/>
          </a:xfrm>
          <a:prstGeom prst="rect">
            <a:avLst/>
          </a:prstGeom>
          <a:solidFill>
            <a:srgbClr val="F5FFD7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>
                <a:cs typeface="Arial" charset="0"/>
              </a:rPr>
              <a:t>5. Nachrangige Insolvenzgläubiger</a:t>
            </a:r>
          </a:p>
        </p:txBody>
      </p:sp>
      <p:sp>
        <p:nvSpPr>
          <p:cNvPr id="20509" name="Text Box 30"/>
          <p:cNvSpPr txBox="1">
            <a:spLocks noChangeArrowheads="1"/>
          </p:cNvSpPr>
          <p:nvPr/>
        </p:nvSpPr>
        <p:spPr bwMode="auto">
          <a:xfrm>
            <a:off x="3886200" y="5105400"/>
            <a:ext cx="52578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Forderungen dieser Gläubiger werden zum Schluss be-rücksichtigt, z. B. Zinsen aus Forderungen der Insolvenz-gläubiger seit Eröffnung des Verfahrens.</a:t>
            </a:r>
          </a:p>
        </p:txBody>
      </p:sp>
      <p:graphicFrame>
        <p:nvGraphicFramePr>
          <p:cNvPr id="20515" name="Object 35"/>
          <p:cNvGraphicFramePr>
            <a:graphicFrameLocks noChangeAspect="1"/>
          </p:cNvGraphicFramePr>
          <p:nvPr/>
        </p:nvGraphicFramePr>
        <p:xfrm>
          <a:off x="457200" y="123825"/>
          <a:ext cx="1800225" cy="1171575"/>
        </p:xfrm>
        <a:graphic>
          <a:graphicData uri="http://schemas.openxmlformats.org/presentationml/2006/ole">
            <p:oleObj spid="_x0000_s20515" name="Bitmap" r:id="rId5" imgW="1800476" imgH="1171429" progId="PBrush">
              <p:embed/>
            </p:oleObj>
          </a:graphicData>
        </a:graphic>
      </p:graphicFrame>
      <p:sp>
        <p:nvSpPr>
          <p:cNvPr id="20516" name="Text Box 35"/>
          <p:cNvSpPr txBox="1">
            <a:spLocks noChangeArrowheads="1"/>
          </p:cNvSpPr>
          <p:nvPr/>
        </p:nvSpPr>
        <p:spPr bwMode="auto">
          <a:xfrm>
            <a:off x="457200" y="1219200"/>
            <a:ext cx="1828800" cy="317500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>
                <a:cs typeface="Arial" charset="0"/>
              </a:rPr>
              <a:t>Schuldner</a:t>
            </a:r>
          </a:p>
        </p:txBody>
      </p:sp>
      <p:sp>
        <p:nvSpPr>
          <p:cNvPr id="20518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  <p:bldP spid="20490" grpId="0" animBg="1"/>
      <p:bldP spid="20491" grpId="0" animBg="1"/>
      <p:bldP spid="143373" grpId="0" animBg="1" autoUpdateAnimBg="0"/>
      <p:bldP spid="20493" grpId="0" animBg="1"/>
      <p:bldP spid="20494" grpId="0" animBg="1" autoUpdateAnimBg="0"/>
      <p:bldP spid="20495" grpId="0" autoUpdateAnimBg="0"/>
      <p:bldP spid="20496" grpId="0" animBg="1"/>
      <p:bldP spid="20497" grpId="0" animBg="1" autoUpdateAnimBg="0"/>
      <p:bldP spid="20498" grpId="0" autoUpdateAnimBg="0"/>
      <p:bldP spid="20499" grpId="0" animBg="1"/>
      <p:bldP spid="20500" grpId="0" animBg="1" autoUpdateAnimBg="0"/>
      <p:bldP spid="20501" grpId="0" autoUpdateAnimBg="0"/>
      <p:bldP spid="20502" grpId="0" animBg="1"/>
      <p:bldP spid="20503" grpId="0" animBg="1"/>
      <p:bldP spid="20504" grpId="0" animBg="1"/>
      <p:bldP spid="20505" grpId="0" animBg="1" autoUpdateAnimBg="0"/>
      <p:bldP spid="20506" grpId="0" autoUpdateAnimBg="0"/>
      <p:bldP spid="20507" grpId="0" animBg="1"/>
      <p:bldP spid="20508" grpId="0" animBg="1" autoUpdateAnimBg="0"/>
      <p:bldP spid="20509" grpId="0" autoUpdateAnimBg="0"/>
      <p:bldP spid="20516" grpId="0" animBg="1" autoUpdateAnimBg="0"/>
      <p:bldP spid="20518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Line 10"/>
          <p:cNvSpPr>
            <a:spLocks noChangeShapeType="1"/>
          </p:cNvSpPr>
          <p:nvPr/>
        </p:nvSpPr>
        <p:spPr bwMode="auto">
          <a:xfrm flipH="1" flipV="1">
            <a:off x="2514600" y="1905000"/>
            <a:ext cx="5334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16" name="Line 11"/>
          <p:cNvSpPr>
            <a:spLocks noChangeShapeType="1"/>
          </p:cNvSpPr>
          <p:nvPr/>
        </p:nvSpPr>
        <p:spPr bwMode="auto">
          <a:xfrm flipH="1" flipV="1">
            <a:off x="3048000" y="1066800"/>
            <a:ext cx="0" cy="838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17" name="Line 16"/>
          <p:cNvSpPr>
            <a:spLocks noChangeShapeType="1"/>
          </p:cNvSpPr>
          <p:nvPr/>
        </p:nvSpPr>
        <p:spPr bwMode="auto">
          <a:xfrm flipH="1" flipV="1">
            <a:off x="3048000" y="1066800"/>
            <a:ext cx="6096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18" name="Line 19"/>
          <p:cNvSpPr>
            <a:spLocks noChangeShapeType="1"/>
          </p:cNvSpPr>
          <p:nvPr/>
        </p:nvSpPr>
        <p:spPr bwMode="auto">
          <a:xfrm flipH="1" flipV="1">
            <a:off x="4267200" y="1447800"/>
            <a:ext cx="0" cy="32004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19" name="Line 22"/>
          <p:cNvSpPr>
            <a:spLocks noChangeShapeType="1"/>
          </p:cNvSpPr>
          <p:nvPr/>
        </p:nvSpPr>
        <p:spPr bwMode="auto">
          <a:xfrm flipH="1" flipV="1">
            <a:off x="2971800" y="4648200"/>
            <a:ext cx="24384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20" name="Line 23"/>
          <p:cNvSpPr>
            <a:spLocks noChangeShapeType="1"/>
          </p:cNvSpPr>
          <p:nvPr/>
        </p:nvSpPr>
        <p:spPr bwMode="auto">
          <a:xfrm flipH="1" flipV="1">
            <a:off x="2971800" y="4648200"/>
            <a:ext cx="0" cy="5334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5433" name="Text Box 25"/>
          <p:cNvSpPr txBox="1">
            <a:spLocks noChangeArrowheads="1"/>
          </p:cNvSpPr>
          <p:nvPr/>
        </p:nvSpPr>
        <p:spPr bwMode="auto">
          <a:xfrm>
            <a:off x="1981200" y="5029200"/>
            <a:ext cx="2057400" cy="633413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>
                <a:cs typeface="Arial" charset="0"/>
              </a:rPr>
              <a:t>darstellender Teil</a:t>
            </a:r>
          </a:p>
        </p:txBody>
      </p:sp>
      <p:sp>
        <p:nvSpPr>
          <p:cNvPr id="21522" name="Text Box 29"/>
          <p:cNvSpPr txBox="1">
            <a:spLocks noChangeArrowheads="1"/>
          </p:cNvSpPr>
          <p:nvPr/>
        </p:nvSpPr>
        <p:spPr bwMode="auto">
          <a:xfrm>
            <a:off x="1143000" y="5791200"/>
            <a:ext cx="3200400" cy="9429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Maßnahmen zur Fortsetzung des Geschäftsberiebs, sonstige Anga-ben zu Grundlagen und Auswir-kungen des Planes</a:t>
            </a:r>
          </a:p>
        </p:txBody>
      </p:sp>
      <p:sp>
        <p:nvSpPr>
          <p:cNvPr id="21527" name="AutoShape 34"/>
          <p:cNvSpPr>
            <a:spLocks noChangeArrowheads="1"/>
          </p:cNvSpPr>
          <p:nvPr/>
        </p:nvSpPr>
        <p:spPr bwMode="auto">
          <a:xfrm>
            <a:off x="3200400" y="152400"/>
            <a:ext cx="2819400" cy="2286000"/>
          </a:xfrm>
          <a:prstGeom prst="flowChartMultidocument">
            <a:avLst/>
          </a:prstGeom>
          <a:solidFill>
            <a:srgbClr val="FFFFE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21528" name="Text Box 35"/>
          <p:cNvSpPr txBox="1">
            <a:spLocks noChangeArrowheads="1"/>
          </p:cNvSpPr>
          <p:nvPr/>
        </p:nvSpPr>
        <p:spPr bwMode="auto">
          <a:xfrm>
            <a:off x="3429000" y="6096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/>
              <a:t>Insolvenzplan</a:t>
            </a:r>
            <a:endParaRPr lang="de-DE" sz="1400"/>
          </a:p>
        </p:txBody>
      </p:sp>
      <p:sp>
        <p:nvSpPr>
          <p:cNvPr id="21529" name="Line 36"/>
          <p:cNvSpPr>
            <a:spLocks noChangeShapeType="1"/>
          </p:cNvSpPr>
          <p:nvPr/>
        </p:nvSpPr>
        <p:spPr bwMode="auto">
          <a:xfrm flipH="1" flipV="1">
            <a:off x="2209800" y="762000"/>
            <a:ext cx="9906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30" name="Text Box 37"/>
          <p:cNvSpPr txBox="1">
            <a:spLocks noChangeArrowheads="1"/>
          </p:cNvSpPr>
          <p:nvPr/>
        </p:nvSpPr>
        <p:spPr bwMode="auto">
          <a:xfrm>
            <a:off x="6769100" y="1828800"/>
            <a:ext cx="19177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Insolvenzverwalter</a:t>
            </a:r>
          </a:p>
        </p:txBody>
      </p:sp>
      <p:pic>
        <p:nvPicPr>
          <p:cNvPr id="145446" name="Picture 38" descr="C:\Business_Studio\Archiv\Images\Images_neu\Chef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228600"/>
            <a:ext cx="1676400" cy="1622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21532" name="Line 39"/>
          <p:cNvSpPr>
            <a:spLocks noChangeShapeType="1"/>
          </p:cNvSpPr>
          <p:nvPr/>
        </p:nvSpPr>
        <p:spPr bwMode="auto">
          <a:xfrm flipV="1">
            <a:off x="6019800" y="762000"/>
            <a:ext cx="9144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21509" name="Object 40"/>
          <p:cNvGraphicFramePr>
            <a:graphicFrameLocks noChangeAspect="1"/>
          </p:cNvGraphicFramePr>
          <p:nvPr/>
        </p:nvGraphicFramePr>
        <p:xfrm>
          <a:off x="7239000" y="3124200"/>
          <a:ext cx="1676400" cy="1128713"/>
        </p:xfrm>
        <a:graphic>
          <a:graphicData uri="http://schemas.openxmlformats.org/presentationml/2006/ole">
            <p:oleObj spid="_x0000_s71682" name="Paint Shop Pro Image" r:id="rId5" imgW="1854161" imgH="1248780" progId="">
              <p:embed/>
            </p:oleObj>
          </a:graphicData>
        </a:graphic>
      </p:graphicFrame>
      <p:sp>
        <p:nvSpPr>
          <p:cNvPr id="21533" name="Text Box 41"/>
          <p:cNvSpPr txBox="1">
            <a:spLocks noChangeArrowheads="1"/>
          </p:cNvSpPr>
          <p:nvPr/>
        </p:nvSpPr>
        <p:spPr bwMode="auto">
          <a:xfrm>
            <a:off x="7162800" y="4267200"/>
            <a:ext cx="17526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Insolvenzgericht</a:t>
            </a:r>
          </a:p>
        </p:txBody>
      </p:sp>
      <p:sp>
        <p:nvSpPr>
          <p:cNvPr id="21534" name="Line 43"/>
          <p:cNvSpPr>
            <a:spLocks noChangeShapeType="1"/>
          </p:cNvSpPr>
          <p:nvPr/>
        </p:nvSpPr>
        <p:spPr bwMode="auto">
          <a:xfrm flipH="1" flipV="1">
            <a:off x="5410200" y="4648200"/>
            <a:ext cx="0" cy="5334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5452" name="Text Box 44"/>
          <p:cNvSpPr txBox="1">
            <a:spLocks noChangeArrowheads="1"/>
          </p:cNvSpPr>
          <p:nvPr/>
        </p:nvSpPr>
        <p:spPr bwMode="auto">
          <a:xfrm>
            <a:off x="4419600" y="5029200"/>
            <a:ext cx="1981200" cy="633413"/>
          </a:xfrm>
          <a:prstGeom prst="rect">
            <a:avLst/>
          </a:prstGeom>
          <a:solidFill>
            <a:srgbClr val="FFF1E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>
                <a:cs typeface="Arial" charset="0"/>
              </a:rPr>
              <a:t>gestaltender Teil</a:t>
            </a:r>
          </a:p>
        </p:txBody>
      </p:sp>
      <p:sp>
        <p:nvSpPr>
          <p:cNvPr id="21536" name="Text Box 45"/>
          <p:cNvSpPr txBox="1">
            <a:spLocks noChangeArrowheads="1"/>
          </p:cNvSpPr>
          <p:nvPr/>
        </p:nvSpPr>
        <p:spPr bwMode="auto">
          <a:xfrm>
            <a:off x="4343400" y="5791200"/>
            <a:ext cx="2743200" cy="7302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Festlegungen zur Verände-rung der Rechtsstellung der Beteiligten durch den Plan</a:t>
            </a:r>
          </a:p>
        </p:txBody>
      </p:sp>
      <p:sp>
        <p:nvSpPr>
          <p:cNvPr id="21537" name="Line 46"/>
          <p:cNvSpPr>
            <a:spLocks noChangeShapeType="1"/>
          </p:cNvSpPr>
          <p:nvPr/>
        </p:nvSpPr>
        <p:spPr bwMode="auto">
          <a:xfrm flipH="1" flipV="1">
            <a:off x="4267200" y="3505200"/>
            <a:ext cx="29718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38" name="Text Box 47"/>
          <p:cNvSpPr txBox="1">
            <a:spLocks noChangeArrowheads="1"/>
          </p:cNvSpPr>
          <p:nvPr/>
        </p:nvSpPr>
        <p:spPr bwMode="auto">
          <a:xfrm>
            <a:off x="3352800" y="914400"/>
            <a:ext cx="2286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1200"/>
              <a:t>Befriedigung der Gläubiger-ansprüche, Verwertung und Verteilung der Insolvenz-masse, Haftung des Schuld-ners nach Beendigung des Verfahrens u. a.</a:t>
            </a:r>
            <a:endParaRPr lang="de-DE" sz="1400"/>
          </a:p>
        </p:txBody>
      </p:sp>
      <p:pic>
        <p:nvPicPr>
          <p:cNvPr id="21539" name="Picture 4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3048000"/>
            <a:ext cx="1381125" cy="8842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40" name="Text Box 49"/>
          <p:cNvSpPr txBox="1">
            <a:spLocks noChangeArrowheads="1"/>
          </p:cNvSpPr>
          <p:nvPr/>
        </p:nvSpPr>
        <p:spPr bwMode="auto">
          <a:xfrm>
            <a:off x="4343400" y="3962400"/>
            <a:ext cx="22860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Gläubigerversammlung</a:t>
            </a:r>
          </a:p>
        </p:txBody>
      </p:sp>
      <p:sp>
        <p:nvSpPr>
          <p:cNvPr id="21541" name="Text Box 50"/>
          <p:cNvSpPr txBox="1">
            <a:spLocks noChangeArrowheads="1"/>
          </p:cNvSpPr>
          <p:nvPr/>
        </p:nvSpPr>
        <p:spPr bwMode="auto">
          <a:xfrm>
            <a:off x="6172200" y="2971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200"/>
              <a:t>Zustim-mung</a:t>
            </a:r>
            <a:endParaRPr lang="de-DE" sz="1400"/>
          </a:p>
        </p:txBody>
      </p:sp>
      <p:sp>
        <p:nvSpPr>
          <p:cNvPr id="21542" name="Line 51"/>
          <p:cNvSpPr>
            <a:spLocks noChangeShapeType="1"/>
          </p:cNvSpPr>
          <p:nvPr/>
        </p:nvSpPr>
        <p:spPr bwMode="auto">
          <a:xfrm flipH="1" flipV="1">
            <a:off x="8077200" y="4572000"/>
            <a:ext cx="0" cy="5334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43" name="Text Box 52"/>
          <p:cNvSpPr txBox="1">
            <a:spLocks noChangeArrowheads="1"/>
          </p:cNvSpPr>
          <p:nvPr/>
        </p:nvSpPr>
        <p:spPr bwMode="auto">
          <a:xfrm>
            <a:off x="7239000" y="5145088"/>
            <a:ext cx="1752600" cy="530225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 sz="1400">
                <a:cs typeface="Arial" charset="0"/>
              </a:rPr>
              <a:t>Aufhebung des Verfahrens</a:t>
            </a:r>
          </a:p>
        </p:txBody>
      </p:sp>
      <p:graphicFrame>
        <p:nvGraphicFramePr>
          <p:cNvPr id="21545" name="Object 41"/>
          <p:cNvGraphicFramePr>
            <a:graphicFrameLocks noChangeAspect="1"/>
          </p:cNvGraphicFramePr>
          <p:nvPr/>
        </p:nvGraphicFramePr>
        <p:xfrm>
          <a:off x="381000" y="0"/>
          <a:ext cx="1800225" cy="1171575"/>
        </p:xfrm>
        <a:graphic>
          <a:graphicData uri="http://schemas.openxmlformats.org/presentationml/2006/ole">
            <p:oleObj spid="_x0000_s71683" name="Bitmap" r:id="rId7" imgW="1800476" imgH="1171429" progId="PBrush">
              <p:embed/>
            </p:oleObj>
          </a:graphicData>
        </a:graphic>
      </p:graphicFrame>
      <p:sp>
        <p:nvSpPr>
          <p:cNvPr id="21546" name="Text Box 33"/>
          <p:cNvSpPr txBox="1">
            <a:spLocks noChangeArrowheads="1"/>
          </p:cNvSpPr>
          <p:nvPr/>
        </p:nvSpPr>
        <p:spPr bwMode="auto">
          <a:xfrm>
            <a:off x="381000" y="1066800"/>
            <a:ext cx="1828800" cy="317500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1400">
                <a:cs typeface="Arial" charset="0"/>
              </a:rPr>
              <a:t>Schuldner</a:t>
            </a:r>
          </a:p>
        </p:txBody>
      </p:sp>
      <p:graphicFrame>
        <p:nvGraphicFramePr>
          <p:cNvPr id="21547" name="Object 43"/>
          <p:cNvGraphicFramePr>
            <a:graphicFrameLocks noChangeAspect="1"/>
          </p:cNvGraphicFramePr>
          <p:nvPr/>
        </p:nvGraphicFramePr>
        <p:xfrm>
          <a:off x="304800" y="1600200"/>
          <a:ext cx="2219325" cy="1781175"/>
        </p:xfrm>
        <a:graphic>
          <a:graphicData uri="http://schemas.openxmlformats.org/presentationml/2006/ole">
            <p:oleObj spid="_x0000_s71684" name="Bitmap" r:id="rId8" imgW="2219635" imgH="1781424" progId="PBrush">
              <p:embed/>
            </p:oleObj>
          </a:graphicData>
        </a:graphic>
      </p:graphicFrame>
      <p:sp>
        <p:nvSpPr>
          <p:cNvPr id="21548" name="Line 8"/>
          <p:cNvSpPr>
            <a:spLocks noChangeShapeType="1"/>
          </p:cNvSpPr>
          <p:nvPr/>
        </p:nvSpPr>
        <p:spPr bwMode="auto">
          <a:xfrm flipV="1">
            <a:off x="1295400" y="1371600"/>
            <a:ext cx="0" cy="304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49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4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21516" grpId="0" animBg="1"/>
      <p:bldP spid="21517" grpId="0" animBg="1"/>
      <p:bldP spid="21518" grpId="0" animBg="1"/>
      <p:bldP spid="21519" grpId="0" animBg="1"/>
      <p:bldP spid="21520" grpId="0" animBg="1"/>
      <p:bldP spid="145433" grpId="0" animBg="1" autoUpdateAnimBg="0"/>
      <p:bldP spid="21522" grpId="0" autoUpdateAnimBg="0"/>
      <p:bldP spid="21527" grpId="0" animBg="1" autoUpdateAnimBg="0"/>
      <p:bldP spid="21528" grpId="0" autoUpdateAnimBg="0"/>
      <p:bldP spid="21529" grpId="0" animBg="1"/>
      <p:bldP spid="21530" grpId="0" autoUpdateAnimBg="0"/>
      <p:bldP spid="21532" grpId="0" animBg="1"/>
      <p:bldP spid="21533" grpId="0" autoUpdateAnimBg="0"/>
      <p:bldP spid="21534" grpId="0" animBg="1"/>
      <p:bldP spid="145452" grpId="0" animBg="1" autoUpdateAnimBg="0"/>
      <p:bldP spid="21536" grpId="0" autoUpdateAnimBg="0"/>
      <p:bldP spid="21537" grpId="0" animBg="1"/>
      <p:bldP spid="21538" grpId="0" autoUpdateAnimBg="0"/>
      <p:bldP spid="21540" grpId="0" autoUpdateAnimBg="0"/>
      <p:bldP spid="21541" grpId="0" autoUpdateAnimBg="0"/>
      <p:bldP spid="21542" grpId="0" animBg="1"/>
      <p:bldP spid="21543" grpId="0" animBg="1" autoUpdateAnimBg="0"/>
      <p:bldP spid="21546" grpId="0" animBg="1" autoUpdateAnimBg="0"/>
      <p:bldP spid="21548" grpId="0" animBg="1"/>
      <p:bldP spid="21549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52400" y="2971800"/>
            <a:ext cx="3886200" cy="1371600"/>
          </a:xfrm>
          <a:prstGeom prst="rect">
            <a:avLst/>
          </a:prstGeom>
          <a:solidFill>
            <a:srgbClr val="EBFFEB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2054" name="Line 9"/>
          <p:cNvSpPr>
            <a:spLocks noChangeShapeType="1"/>
          </p:cNvSpPr>
          <p:nvPr/>
        </p:nvSpPr>
        <p:spPr bwMode="auto">
          <a:xfrm>
            <a:off x="4267200" y="17526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5" name="Line 10"/>
          <p:cNvSpPr>
            <a:spLocks noChangeShapeType="1"/>
          </p:cNvSpPr>
          <p:nvPr/>
        </p:nvSpPr>
        <p:spPr bwMode="auto">
          <a:xfrm flipV="1">
            <a:off x="1828800" y="2057400"/>
            <a:ext cx="502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6" name="Line 11"/>
          <p:cNvSpPr>
            <a:spLocks noChangeShapeType="1"/>
          </p:cNvSpPr>
          <p:nvPr/>
        </p:nvSpPr>
        <p:spPr bwMode="auto">
          <a:xfrm>
            <a:off x="1828800" y="20574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7" name="Line 12"/>
          <p:cNvSpPr>
            <a:spLocks noChangeShapeType="1"/>
          </p:cNvSpPr>
          <p:nvPr/>
        </p:nvSpPr>
        <p:spPr bwMode="auto">
          <a:xfrm>
            <a:off x="6858000" y="20574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8" name="Text Box 13"/>
          <p:cNvSpPr txBox="1">
            <a:spLocks noChangeArrowheads="1"/>
          </p:cNvSpPr>
          <p:nvPr/>
        </p:nvSpPr>
        <p:spPr bwMode="auto">
          <a:xfrm>
            <a:off x="228600" y="3048000"/>
            <a:ext cx="3733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Zusammenarbeit rechtlich selbstständi-ger Unternehmen, wobei die </a:t>
            </a:r>
            <a:r>
              <a:rPr lang="de-DE" sz="1400" i="1"/>
              <a:t>wirtschaft-liche</a:t>
            </a:r>
            <a:r>
              <a:rPr lang="de-DE" sz="1400"/>
              <a:t> Selbstständigkeit auf vertraglicher Grundlage nur in Teilbereichen aufgege-ben wird.</a:t>
            </a:r>
          </a:p>
        </p:txBody>
      </p:sp>
      <p:sp>
        <p:nvSpPr>
          <p:cNvPr id="2059" name="Text Box 14"/>
          <p:cNvSpPr txBox="1">
            <a:spLocks noChangeArrowheads="1"/>
          </p:cNvSpPr>
          <p:nvPr/>
        </p:nvSpPr>
        <p:spPr bwMode="auto">
          <a:xfrm>
            <a:off x="457200" y="4724400"/>
            <a:ext cx="3352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Gelegenheitsgesellschaften (wie Arbeitsgemeinschaften, Konsortien)</a:t>
            </a:r>
          </a:p>
        </p:txBody>
      </p:sp>
      <p:sp>
        <p:nvSpPr>
          <p:cNvPr id="2060" name="Text Box 15"/>
          <p:cNvSpPr txBox="1">
            <a:spLocks noChangeArrowheads="1"/>
          </p:cNvSpPr>
          <p:nvPr/>
        </p:nvSpPr>
        <p:spPr bwMode="auto">
          <a:xfrm>
            <a:off x="457200" y="5334000"/>
            <a:ext cx="243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Interessengemeinschaften</a:t>
            </a:r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228600" y="44196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Dies ist typisch für</a:t>
            </a:r>
          </a:p>
        </p:txBody>
      </p:sp>
      <p:sp>
        <p:nvSpPr>
          <p:cNvPr id="120849" name="Text Box 17"/>
          <p:cNvSpPr txBox="1">
            <a:spLocks noChangeArrowheads="1"/>
          </p:cNvSpPr>
          <p:nvPr/>
        </p:nvSpPr>
        <p:spPr bwMode="auto">
          <a:xfrm>
            <a:off x="304800" y="2362200"/>
            <a:ext cx="37338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Kooperation</a:t>
            </a:r>
          </a:p>
        </p:txBody>
      </p:sp>
      <p:sp>
        <p:nvSpPr>
          <p:cNvPr id="2063" name="Rectangle 25"/>
          <p:cNvSpPr>
            <a:spLocks noChangeArrowheads="1"/>
          </p:cNvSpPr>
          <p:nvPr/>
        </p:nvSpPr>
        <p:spPr bwMode="auto">
          <a:xfrm>
            <a:off x="4724400" y="2971800"/>
            <a:ext cx="4191000" cy="12954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2064" name="Text Box 26"/>
          <p:cNvSpPr txBox="1">
            <a:spLocks noChangeArrowheads="1"/>
          </p:cNvSpPr>
          <p:nvPr/>
        </p:nvSpPr>
        <p:spPr bwMode="auto">
          <a:xfrm>
            <a:off x="4800600" y="3048000"/>
            <a:ext cx="40386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Zusammenarbeit von zwei oder mehreren Un-ternehmen unter Aufgabe ihrer </a:t>
            </a:r>
            <a:r>
              <a:rPr lang="de-DE" sz="1400" i="1"/>
              <a:t>wirtschaftli- chen,</a:t>
            </a:r>
            <a:r>
              <a:rPr lang="de-DE" sz="1400"/>
              <a:t> aber – meist - bei Beibehaltung ihrer rechtlichen Selbstständigkeit.</a:t>
            </a:r>
          </a:p>
        </p:txBody>
      </p:sp>
      <p:sp>
        <p:nvSpPr>
          <p:cNvPr id="2065" name="Text Box 29"/>
          <p:cNvSpPr txBox="1">
            <a:spLocks noChangeArrowheads="1"/>
          </p:cNvSpPr>
          <p:nvPr/>
        </p:nvSpPr>
        <p:spPr bwMode="auto">
          <a:xfrm>
            <a:off x="5029200" y="4724400"/>
            <a:ext cx="396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Formen der Beteiligung an Unternehmen</a:t>
            </a:r>
          </a:p>
        </p:txBody>
      </p:sp>
      <p:sp>
        <p:nvSpPr>
          <p:cNvPr id="2066" name="Text Box 30"/>
          <p:cNvSpPr txBox="1">
            <a:spLocks noChangeArrowheads="1"/>
          </p:cNvSpPr>
          <p:nvPr/>
        </p:nvSpPr>
        <p:spPr bwMode="auto">
          <a:xfrm>
            <a:off x="5029200" y="5105400"/>
            <a:ext cx="312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Konzerne</a:t>
            </a:r>
          </a:p>
        </p:txBody>
      </p:sp>
      <p:sp>
        <p:nvSpPr>
          <p:cNvPr id="2067" name="Text Box 33"/>
          <p:cNvSpPr txBox="1">
            <a:spLocks noChangeArrowheads="1"/>
          </p:cNvSpPr>
          <p:nvPr/>
        </p:nvSpPr>
        <p:spPr bwMode="auto">
          <a:xfrm>
            <a:off x="457200" y="5715000"/>
            <a:ext cx="243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Kartelle, Syndikate</a:t>
            </a:r>
          </a:p>
        </p:txBody>
      </p:sp>
      <p:sp>
        <p:nvSpPr>
          <p:cNvPr id="2068" name="Text Box 34"/>
          <p:cNvSpPr txBox="1">
            <a:spLocks noChangeArrowheads="1"/>
          </p:cNvSpPr>
          <p:nvPr/>
        </p:nvSpPr>
        <p:spPr bwMode="auto">
          <a:xfrm>
            <a:off x="457200" y="6096000"/>
            <a:ext cx="3048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Gemeinschaftsunternehmen (Joint Ventures) u. a.</a:t>
            </a:r>
          </a:p>
        </p:txBody>
      </p:sp>
      <p:sp>
        <p:nvSpPr>
          <p:cNvPr id="2069" name="Rectangle 35"/>
          <p:cNvSpPr>
            <a:spLocks noChangeArrowheads="1"/>
          </p:cNvSpPr>
          <p:nvPr/>
        </p:nvSpPr>
        <p:spPr bwMode="auto">
          <a:xfrm>
            <a:off x="304800" y="4800600"/>
            <a:ext cx="152400" cy="152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73" name="Text Box 39"/>
          <p:cNvSpPr txBox="1">
            <a:spLocks noChangeArrowheads="1"/>
          </p:cNvSpPr>
          <p:nvPr/>
        </p:nvSpPr>
        <p:spPr bwMode="auto">
          <a:xfrm>
            <a:off x="4724400" y="44196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Dies ist typisch für</a:t>
            </a:r>
          </a:p>
        </p:txBody>
      </p:sp>
      <p:sp>
        <p:nvSpPr>
          <p:cNvPr id="2076" name="Text Box 42"/>
          <p:cNvSpPr txBox="1">
            <a:spLocks noChangeArrowheads="1"/>
          </p:cNvSpPr>
          <p:nvPr/>
        </p:nvSpPr>
        <p:spPr bwMode="auto">
          <a:xfrm>
            <a:off x="5029200" y="5486400"/>
            <a:ext cx="3124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Verschmelzungen (Fusionen)</a:t>
            </a:r>
          </a:p>
        </p:txBody>
      </p:sp>
      <p:graphicFrame>
        <p:nvGraphicFramePr>
          <p:cNvPr id="2050" name="Object 59"/>
          <p:cNvGraphicFramePr>
            <a:graphicFrameLocks noChangeAspect="1"/>
          </p:cNvGraphicFramePr>
          <p:nvPr/>
        </p:nvGraphicFramePr>
        <p:xfrm>
          <a:off x="381000" y="381000"/>
          <a:ext cx="2362200" cy="1393825"/>
        </p:xfrm>
        <a:graphic>
          <a:graphicData uri="http://schemas.openxmlformats.org/presentationml/2006/ole">
            <p:oleObj spid="_x0000_s2050" name="Paint Shop Pro Image" r:id="rId4" imgW="5209756" imgH="3570732" progId="">
              <p:embed/>
            </p:oleObj>
          </a:graphicData>
        </a:graphic>
      </p:graphicFrame>
      <p:sp>
        <p:nvSpPr>
          <p:cNvPr id="2078" name="Text Box 50"/>
          <p:cNvSpPr txBox="1">
            <a:spLocks noChangeArrowheads="1"/>
          </p:cNvSpPr>
          <p:nvPr/>
        </p:nvSpPr>
        <p:spPr bwMode="auto">
          <a:xfrm>
            <a:off x="304800" y="4572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A</a:t>
            </a:r>
          </a:p>
        </p:txBody>
      </p:sp>
      <p:graphicFrame>
        <p:nvGraphicFramePr>
          <p:cNvPr id="2051" name="Object 51"/>
          <p:cNvGraphicFramePr>
            <a:graphicFrameLocks noChangeAspect="1"/>
          </p:cNvGraphicFramePr>
          <p:nvPr/>
        </p:nvGraphicFramePr>
        <p:xfrm>
          <a:off x="5334000" y="304800"/>
          <a:ext cx="3352800" cy="1577975"/>
        </p:xfrm>
        <a:graphic>
          <a:graphicData uri="http://schemas.openxmlformats.org/presentationml/2006/ole">
            <p:oleObj spid="_x0000_s2051" name="Bitmap" r:id="rId5" imgW="3580952" imgH="1685714" progId="PBrush">
              <p:embed/>
            </p:oleObj>
          </a:graphicData>
        </a:graphic>
      </p:graphicFrame>
      <p:sp>
        <p:nvSpPr>
          <p:cNvPr id="2079" name="Text Box 52"/>
          <p:cNvSpPr txBox="1">
            <a:spLocks noChangeArrowheads="1"/>
          </p:cNvSpPr>
          <p:nvPr/>
        </p:nvSpPr>
        <p:spPr bwMode="auto">
          <a:xfrm>
            <a:off x="7086600" y="4572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B</a:t>
            </a:r>
          </a:p>
        </p:txBody>
      </p:sp>
      <p:sp>
        <p:nvSpPr>
          <p:cNvPr id="2080" name="Oval 53"/>
          <p:cNvSpPr>
            <a:spLocks noChangeArrowheads="1"/>
          </p:cNvSpPr>
          <p:nvPr/>
        </p:nvSpPr>
        <p:spPr bwMode="auto">
          <a:xfrm>
            <a:off x="2590800" y="457200"/>
            <a:ext cx="3200400" cy="12954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2081" name="Text Box 54"/>
          <p:cNvSpPr txBox="1">
            <a:spLocks noChangeArrowheads="1"/>
          </p:cNvSpPr>
          <p:nvPr/>
        </p:nvSpPr>
        <p:spPr bwMode="auto">
          <a:xfrm>
            <a:off x="2971800" y="684213"/>
            <a:ext cx="2590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/>
              <a:t>Unternehmens-zusammenschlüsse [1]</a:t>
            </a:r>
            <a:endParaRPr lang="de-DE" sz="1400"/>
          </a:p>
        </p:txBody>
      </p:sp>
      <p:sp>
        <p:nvSpPr>
          <p:cNvPr id="2083" name="Rectangle 35"/>
          <p:cNvSpPr>
            <a:spLocks noChangeArrowheads="1"/>
          </p:cNvSpPr>
          <p:nvPr/>
        </p:nvSpPr>
        <p:spPr bwMode="auto">
          <a:xfrm>
            <a:off x="304800" y="5410200"/>
            <a:ext cx="152400" cy="152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84" name="Rectangle 35"/>
          <p:cNvSpPr>
            <a:spLocks noChangeArrowheads="1"/>
          </p:cNvSpPr>
          <p:nvPr/>
        </p:nvSpPr>
        <p:spPr bwMode="auto">
          <a:xfrm>
            <a:off x="304800" y="5791200"/>
            <a:ext cx="152400" cy="152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85" name="Rectangle 35"/>
          <p:cNvSpPr>
            <a:spLocks noChangeArrowheads="1"/>
          </p:cNvSpPr>
          <p:nvPr/>
        </p:nvSpPr>
        <p:spPr bwMode="auto">
          <a:xfrm>
            <a:off x="304800" y="6172200"/>
            <a:ext cx="152400" cy="152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86" name="Rectangle 35"/>
          <p:cNvSpPr>
            <a:spLocks noChangeArrowheads="1"/>
          </p:cNvSpPr>
          <p:nvPr/>
        </p:nvSpPr>
        <p:spPr bwMode="auto">
          <a:xfrm>
            <a:off x="4876800" y="4800600"/>
            <a:ext cx="152400" cy="152400"/>
          </a:xfrm>
          <a:prstGeom prst="rect">
            <a:avLst/>
          </a:prstGeom>
          <a:solidFill>
            <a:srgbClr val="CF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87" name="Rectangle 35"/>
          <p:cNvSpPr>
            <a:spLocks noChangeArrowheads="1"/>
          </p:cNvSpPr>
          <p:nvPr/>
        </p:nvSpPr>
        <p:spPr bwMode="auto">
          <a:xfrm>
            <a:off x="4876800" y="5181600"/>
            <a:ext cx="152400" cy="152400"/>
          </a:xfrm>
          <a:prstGeom prst="rect">
            <a:avLst/>
          </a:prstGeom>
          <a:solidFill>
            <a:srgbClr val="CF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88" name="Rectangle 35"/>
          <p:cNvSpPr>
            <a:spLocks noChangeArrowheads="1"/>
          </p:cNvSpPr>
          <p:nvPr/>
        </p:nvSpPr>
        <p:spPr bwMode="auto">
          <a:xfrm>
            <a:off x="4876800" y="5562600"/>
            <a:ext cx="152400" cy="152400"/>
          </a:xfrm>
          <a:prstGeom prst="rect">
            <a:avLst/>
          </a:prstGeom>
          <a:solidFill>
            <a:srgbClr val="CFE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de-DE" sz="1400"/>
          </a:p>
        </p:txBody>
      </p:sp>
      <p:sp>
        <p:nvSpPr>
          <p:cNvPr id="2091" name="Text Box 8"/>
          <p:cNvSpPr txBox="1">
            <a:spLocks noChangeArrowheads="1"/>
          </p:cNvSpPr>
          <p:nvPr/>
        </p:nvSpPr>
        <p:spPr bwMode="auto">
          <a:xfrm>
            <a:off x="4800600" y="2362200"/>
            <a:ext cx="4038600" cy="4318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800"/>
              <a:t>Konzentration</a:t>
            </a: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8610600" y="6354763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0" y="0"/>
            <a:ext cx="525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Unternehmenszusammenschlüsse (Grundformen [1])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 autoUpdateAnimBg="0"/>
      <p:bldP spid="2054" grpId="0" animBg="1"/>
      <p:bldP spid="2055" grpId="0" animBg="1"/>
      <p:bldP spid="2056" grpId="0" animBg="1"/>
      <p:bldP spid="2057" grpId="0" animBg="1"/>
      <p:bldP spid="2058" grpId="0" autoUpdateAnimBg="0"/>
      <p:bldP spid="2059" grpId="0" autoUpdateAnimBg="0"/>
      <p:bldP spid="2060" grpId="0" autoUpdateAnimBg="0"/>
      <p:bldP spid="2061" grpId="0" autoUpdateAnimBg="0"/>
      <p:bldP spid="120849" grpId="0" animBg="1" autoUpdateAnimBg="0"/>
      <p:bldP spid="2063" grpId="0" animBg="1" autoUpdateAnimBg="0"/>
      <p:bldP spid="2064" grpId="0" autoUpdateAnimBg="0"/>
      <p:bldP spid="2065" grpId="0" autoUpdateAnimBg="0"/>
      <p:bldP spid="2066" grpId="0" autoUpdateAnimBg="0"/>
      <p:bldP spid="2067" grpId="0" autoUpdateAnimBg="0"/>
      <p:bldP spid="2068" grpId="0" autoUpdateAnimBg="0"/>
      <p:bldP spid="2069" grpId="0" animBg="1" autoUpdateAnimBg="0"/>
      <p:bldP spid="2073" grpId="0" autoUpdateAnimBg="0"/>
      <p:bldP spid="2076" grpId="0" autoUpdateAnimBg="0"/>
      <p:bldP spid="2078" grpId="0" autoUpdateAnimBg="0"/>
      <p:bldP spid="2079" grpId="0" autoUpdateAnimBg="0"/>
      <p:bldP spid="2080" grpId="0" animBg="1" autoUpdateAnimBg="0"/>
      <p:bldP spid="2081" grpId="0" autoUpdateAnimBg="0"/>
      <p:bldP spid="2083" grpId="0" animBg="1" autoUpdateAnimBg="0"/>
      <p:bldP spid="2084" grpId="0" animBg="1" autoUpdateAnimBg="0"/>
      <p:bldP spid="2085" grpId="0" animBg="1" autoUpdateAnimBg="0"/>
      <p:bldP spid="2086" grpId="0" animBg="1" autoUpdateAnimBg="0"/>
      <p:bldP spid="2087" grpId="0" animBg="1" autoUpdateAnimBg="0"/>
      <p:bldP spid="2088" grpId="0" animBg="1" autoUpdateAnimBg="0"/>
      <p:bldP spid="2091" grpId="0" animBg="1" autoUpdateAnimBg="0"/>
      <p:bldP spid="3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ChangeArrowheads="1"/>
          </p:cNvSpPr>
          <p:nvPr/>
        </p:nvSpPr>
        <p:spPr bwMode="auto">
          <a:xfrm>
            <a:off x="152400" y="3352800"/>
            <a:ext cx="2971800" cy="1295400"/>
          </a:xfrm>
          <a:prstGeom prst="rect">
            <a:avLst/>
          </a:prstGeom>
          <a:solidFill>
            <a:srgbClr val="EBFF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3077" name="Line 8"/>
          <p:cNvSpPr>
            <a:spLocks noChangeShapeType="1"/>
          </p:cNvSpPr>
          <p:nvPr/>
        </p:nvSpPr>
        <p:spPr bwMode="auto">
          <a:xfrm>
            <a:off x="4495800" y="17526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78" name="Line 9"/>
          <p:cNvSpPr>
            <a:spLocks noChangeShapeType="1"/>
          </p:cNvSpPr>
          <p:nvPr/>
        </p:nvSpPr>
        <p:spPr bwMode="auto">
          <a:xfrm flipV="1">
            <a:off x="1600200" y="2057400"/>
            <a:ext cx="5943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79" name="Line 10"/>
          <p:cNvSpPr>
            <a:spLocks noChangeShapeType="1"/>
          </p:cNvSpPr>
          <p:nvPr/>
        </p:nvSpPr>
        <p:spPr bwMode="auto">
          <a:xfrm>
            <a:off x="1600200" y="2057400"/>
            <a:ext cx="0" cy="129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0" name="Line 11"/>
          <p:cNvSpPr>
            <a:spLocks noChangeShapeType="1"/>
          </p:cNvSpPr>
          <p:nvPr/>
        </p:nvSpPr>
        <p:spPr bwMode="auto">
          <a:xfrm>
            <a:off x="7543800" y="2057400"/>
            <a:ext cx="0" cy="1371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1" name="Text Box 12"/>
          <p:cNvSpPr txBox="1">
            <a:spLocks noChangeArrowheads="1"/>
          </p:cNvSpPr>
          <p:nvPr/>
        </p:nvSpPr>
        <p:spPr bwMode="auto">
          <a:xfrm>
            <a:off x="228600" y="3400425"/>
            <a:ext cx="2819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Zusammenschluss durch Vereinigung von Unternehmen auf </a:t>
            </a:r>
            <a:r>
              <a:rPr lang="de-DE" sz="1400" i="1"/>
              <a:t>gleicher</a:t>
            </a:r>
            <a:r>
              <a:rPr lang="de-DE" sz="1400"/>
              <a:t> Produktions- oder Handelsebene.</a:t>
            </a:r>
          </a:p>
        </p:txBody>
      </p:sp>
      <p:sp>
        <p:nvSpPr>
          <p:cNvPr id="121872" name="Text Box 16"/>
          <p:cNvSpPr txBox="1">
            <a:spLocks noChangeArrowheads="1"/>
          </p:cNvSpPr>
          <p:nvPr/>
        </p:nvSpPr>
        <p:spPr bwMode="auto">
          <a:xfrm>
            <a:off x="457200" y="2286000"/>
            <a:ext cx="25908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Horizontale Zusammenschlüsse</a:t>
            </a:r>
          </a:p>
        </p:txBody>
      </p:sp>
      <p:sp>
        <p:nvSpPr>
          <p:cNvPr id="3083" name="Text Box 22"/>
          <p:cNvSpPr txBox="1">
            <a:spLocks noChangeArrowheads="1"/>
          </p:cNvSpPr>
          <p:nvPr/>
        </p:nvSpPr>
        <p:spPr bwMode="auto">
          <a:xfrm>
            <a:off x="152400" y="4800600"/>
            <a:ext cx="2895600" cy="1511300"/>
          </a:xfrm>
          <a:prstGeom prst="rect">
            <a:avLst/>
          </a:prstGeom>
          <a:solidFill>
            <a:srgbClr val="F5FF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/>
              <a:t>Beispiele:</a:t>
            </a:r>
            <a:r>
              <a:rPr lang="de-DE" sz="1400"/>
              <a:t> Zusammenschluss zweier Finalproduzenten von Pkw oder Zusammenschluss von zwei Handelsunternehmen mit fast gleichem Profil.</a:t>
            </a:r>
          </a:p>
        </p:txBody>
      </p:sp>
      <p:sp>
        <p:nvSpPr>
          <p:cNvPr id="121888" name="Text Box 32"/>
          <p:cNvSpPr txBox="1">
            <a:spLocks noChangeArrowheads="1"/>
          </p:cNvSpPr>
          <p:nvPr/>
        </p:nvSpPr>
        <p:spPr bwMode="auto">
          <a:xfrm>
            <a:off x="3200400" y="2286000"/>
            <a:ext cx="2895600" cy="685800"/>
          </a:xfrm>
          <a:prstGeom prst="rect">
            <a:avLst/>
          </a:prstGeom>
          <a:solidFill>
            <a:srgbClr val="FFEBD7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Vertikale Zusammenschlüsse</a:t>
            </a:r>
          </a:p>
        </p:txBody>
      </p:sp>
      <p:sp>
        <p:nvSpPr>
          <p:cNvPr id="121889" name="Text Box 33"/>
          <p:cNvSpPr txBox="1">
            <a:spLocks noChangeArrowheads="1"/>
          </p:cNvSpPr>
          <p:nvPr/>
        </p:nvSpPr>
        <p:spPr bwMode="auto">
          <a:xfrm>
            <a:off x="6248400" y="2286000"/>
            <a:ext cx="2667000" cy="6858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Konglomerate Zusammenschlüsse</a:t>
            </a:r>
          </a:p>
        </p:txBody>
      </p:sp>
      <p:sp>
        <p:nvSpPr>
          <p:cNvPr id="3086" name="Rectangle 34"/>
          <p:cNvSpPr>
            <a:spLocks noChangeArrowheads="1"/>
          </p:cNvSpPr>
          <p:nvPr/>
        </p:nvSpPr>
        <p:spPr bwMode="auto">
          <a:xfrm>
            <a:off x="3200400" y="3352800"/>
            <a:ext cx="2895600" cy="1295400"/>
          </a:xfrm>
          <a:prstGeom prst="rect">
            <a:avLst/>
          </a:prstGeom>
          <a:solidFill>
            <a:srgbClr val="FFF1E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3087" name="Text Box 35"/>
          <p:cNvSpPr txBox="1">
            <a:spLocks noChangeArrowheads="1"/>
          </p:cNvSpPr>
          <p:nvPr/>
        </p:nvSpPr>
        <p:spPr bwMode="auto">
          <a:xfrm>
            <a:off x="3276600" y="3429000"/>
            <a:ext cx="2819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Zusammenschluss durch Vereinigung von Unternehmen von aufeinanderfolgenden Pro- duktions- oder Handelsstufen.</a:t>
            </a:r>
          </a:p>
        </p:txBody>
      </p:sp>
      <p:sp>
        <p:nvSpPr>
          <p:cNvPr id="3088" name="Text Box 38"/>
          <p:cNvSpPr txBox="1">
            <a:spLocks noChangeArrowheads="1"/>
          </p:cNvSpPr>
          <p:nvPr/>
        </p:nvSpPr>
        <p:spPr bwMode="auto">
          <a:xfrm>
            <a:off x="3200400" y="4800600"/>
            <a:ext cx="2895600" cy="1511300"/>
          </a:xfrm>
          <a:prstGeom prst="rect">
            <a:avLst/>
          </a:prstGeom>
          <a:solidFill>
            <a:srgbClr val="F5FF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/>
              <a:t>Beispiele:</a:t>
            </a:r>
            <a:r>
              <a:rPr lang="de-DE" sz="1400"/>
              <a:t> Eingliederung von Zulieferbetrieben in die Firma des Finalproduzenten, Einglie-derung von Großhändlern in ein Warenhauskonzern des Einzel-handels.	</a:t>
            </a:r>
          </a:p>
        </p:txBody>
      </p:sp>
      <p:sp>
        <p:nvSpPr>
          <p:cNvPr id="3089" name="Rectangle 40"/>
          <p:cNvSpPr>
            <a:spLocks noChangeArrowheads="1"/>
          </p:cNvSpPr>
          <p:nvPr/>
        </p:nvSpPr>
        <p:spPr bwMode="auto">
          <a:xfrm>
            <a:off x="6248400" y="3352800"/>
            <a:ext cx="2667000" cy="1295400"/>
          </a:xfrm>
          <a:prstGeom prst="rect">
            <a:avLst/>
          </a:prstGeom>
          <a:solidFill>
            <a:srgbClr val="E7F3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3090" name="Text Box 41"/>
          <p:cNvSpPr txBox="1">
            <a:spLocks noChangeArrowheads="1"/>
          </p:cNvSpPr>
          <p:nvPr/>
        </p:nvSpPr>
        <p:spPr bwMode="auto">
          <a:xfrm>
            <a:off x="6324600" y="3429000"/>
            <a:ext cx="25908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Zusammenschluss durch Vereinigung von Unterneh-men unterschiedlichen Pro-fils aus unterschiedlichen Stufen.</a:t>
            </a:r>
          </a:p>
        </p:txBody>
      </p:sp>
      <p:sp>
        <p:nvSpPr>
          <p:cNvPr id="3091" name="Text Box 42"/>
          <p:cNvSpPr txBox="1">
            <a:spLocks noChangeArrowheads="1"/>
          </p:cNvSpPr>
          <p:nvPr/>
        </p:nvSpPr>
        <p:spPr bwMode="auto">
          <a:xfrm>
            <a:off x="6248400" y="4800600"/>
            <a:ext cx="2743200" cy="1511300"/>
          </a:xfrm>
          <a:prstGeom prst="rect">
            <a:avLst/>
          </a:prstGeom>
          <a:solidFill>
            <a:srgbClr val="F5FFD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/>
              <a:t>Beispiele:</a:t>
            </a:r>
            <a:r>
              <a:rPr lang="de-DE" sz="1400"/>
              <a:t> Mischkonzern mit </a:t>
            </a:r>
            <a:r>
              <a:rPr lang="de-DE" sz="1400" smtClean="0"/>
              <a:t>Finalproduzenten</a:t>
            </a:r>
            <a:r>
              <a:rPr lang="de-DE" sz="1400"/>
              <a:t>, Zuliefer-betrieben, Handelsunter-nehmen u. a.</a:t>
            </a:r>
          </a:p>
        </p:txBody>
      </p:sp>
      <p:graphicFrame>
        <p:nvGraphicFramePr>
          <p:cNvPr id="3074" name="Object 59"/>
          <p:cNvGraphicFramePr>
            <a:graphicFrameLocks noChangeAspect="1"/>
          </p:cNvGraphicFramePr>
          <p:nvPr/>
        </p:nvGraphicFramePr>
        <p:xfrm>
          <a:off x="533400" y="381000"/>
          <a:ext cx="2362200" cy="1393825"/>
        </p:xfrm>
        <a:graphic>
          <a:graphicData uri="http://schemas.openxmlformats.org/presentationml/2006/ole">
            <p:oleObj spid="_x0000_s3074" name="Paint Shop Pro Image" r:id="rId4" imgW="5209756" imgH="3570732" progId="">
              <p:embed/>
            </p:oleObj>
          </a:graphicData>
        </a:graphic>
      </p:graphicFrame>
      <p:sp>
        <p:nvSpPr>
          <p:cNvPr id="3092" name="Text Box 49"/>
          <p:cNvSpPr txBox="1">
            <a:spLocks noChangeArrowheads="1"/>
          </p:cNvSpPr>
          <p:nvPr/>
        </p:nvSpPr>
        <p:spPr bwMode="auto">
          <a:xfrm>
            <a:off x="457200" y="3810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A</a:t>
            </a:r>
          </a:p>
        </p:txBody>
      </p:sp>
      <p:graphicFrame>
        <p:nvGraphicFramePr>
          <p:cNvPr id="3075" name="Object 50"/>
          <p:cNvGraphicFramePr>
            <a:graphicFrameLocks noChangeAspect="1"/>
          </p:cNvGraphicFramePr>
          <p:nvPr/>
        </p:nvGraphicFramePr>
        <p:xfrm>
          <a:off x="5486400" y="304800"/>
          <a:ext cx="3352800" cy="1577975"/>
        </p:xfrm>
        <a:graphic>
          <a:graphicData uri="http://schemas.openxmlformats.org/presentationml/2006/ole">
            <p:oleObj spid="_x0000_s3075" name="Bitmap" r:id="rId5" imgW="3580952" imgH="1685714" progId="PBrush">
              <p:embed/>
            </p:oleObj>
          </a:graphicData>
        </a:graphic>
      </p:graphicFrame>
      <p:sp>
        <p:nvSpPr>
          <p:cNvPr id="3093" name="Text Box 51"/>
          <p:cNvSpPr txBox="1">
            <a:spLocks noChangeArrowheads="1"/>
          </p:cNvSpPr>
          <p:nvPr/>
        </p:nvSpPr>
        <p:spPr bwMode="auto">
          <a:xfrm>
            <a:off x="7162800" y="3810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400"/>
              <a:t>Unter-nehmen B</a:t>
            </a:r>
          </a:p>
        </p:txBody>
      </p:sp>
      <p:sp>
        <p:nvSpPr>
          <p:cNvPr id="3094" name="Oval 52"/>
          <p:cNvSpPr>
            <a:spLocks noChangeArrowheads="1"/>
          </p:cNvSpPr>
          <p:nvPr/>
        </p:nvSpPr>
        <p:spPr bwMode="auto">
          <a:xfrm>
            <a:off x="2743200" y="457200"/>
            <a:ext cx="3200400" cy="12954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3095" name="Text Box 53"/>
          <p:cNvSpPr txBox="1">
            <a:spLocks noChangeArrowheads="1"/>
          </p:cNvSpPr>
          <p:nvPr/>
        </p:nvSpPr>
        <p:spPr bwMode="auto">
          <a:xfrm>
            <a:off x="3124200" y="609600"/>
            <a:ext cx="2590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800"/>
              <a:t>Unternehmens-zusammenschlüsse [2]</a:t>
            </a:r>
            <a:endParaRPr lang="de-DE" sz="1400"/>
          </a:p>
        </p:txBody>
      </p:sp>
      <p:sp>
        <p:nvSpPr>
          <p:cNvPr id="3097" name="Text Box 32"/>
          <p:cNvSpPr txBox="1">
            <a:spLocks noChangeArrowheads="1"/>
          </p:cNvSpPr>
          <p:nvPr/>
        </p:nvSpPr>
        <p:spPr bwMode="auto">
          <a:xfrm>
            <a:off x="0" y="0"/>
            <a:ext cx="525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Unternehmenszusammenschlüsse (Grundformen [2])</a:t>
            </a:r>
          </a:p>
        </p:txBody>
      </p:sp>
      <p:sp>
        <p:nvSpPr>
          <p:cNvPr id="3098" name="Rectangle 11"/>
          <p:cNvSpPr>
            <a:spLocks noChangeArrowheads="1"/>
          </p:cNvSpPr>
          <p:nvPr/>
        </p:nvSpPr>
        <p:spPr bwMode="auto">
          <a:xfrm>
            <a:off x="8610600" y="6384925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2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 autoUpdateAnimBg="0"/>
      <p:bldP spid="3077" grpId="0" animBg="1"/>
      <p:bldP spid="3078" grpId="0" animBg="1"/>
      <p:bldP spid="3079" grpId="0" animBg="1"/>
      <p:bldP spid="3080" grpId="0" animBg="1"/>
      <p:bldP spid="3081" grpId="0" autoUpdateAnimBg="0"/>
      <p:bldP spid="121872" grpId="0" animBg="1" autoUpdateAnimBg="0"/>
      <p:bldP spid="3083" grpId="0" animBg="1" autoUpdateAnimBg="0"/>
      <p:bldP spid="121888" grpId="0" animBg="1" autoUpdateAnimBg="0"/>
      <p:bldP spid="121889" grpId="0" animBg="1" autoUpdateAnimBg="0"/>
      <p:bldP spid="3086" grpId="0" animBg="1" autoUpdateAnimBg="0"/>
      <p:bldP spid="3087" grpId="0" autoUpdateAnimBg="0"/>
      <p:bldP spid="3088" grpId="0" animBg="1" autoUpdateAnimBg="0"/>
      <p:bldP spid="3089" grpId="0" animBg="1" autoUpdateAnimBg="0"/>
      <p:bldP spid="3090" grpId="0" autoUpdateAnimBg="0"/>
      <p:bldP spid="3091" grpId="0" animBg="1" autoUpdateAnimBg="0"/>
      <p:bldP spid="3092" grpId="0" autoUpdateAnimBg="0"/>
      <p:bldP spid="3093" grpId="0" autoUpdateAnimBg="0"/>
      <p:bldP spid="3094" grpId="0" animBg="1" autoUpdateAnimBg="0"/>
      <p:bldP spid="3095" grpId="0" autoUpdateAnimBg="0"/>
      <p:bldP spid="309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28600" y="2362200"/>
          <a:ext cx="2087563" cy="1581150"/>
        </p:xfrm>
        <a:graphic>
          <a:graphicData uri="http://schemas.openxmlformats.org/presentationml/2006/ole">
            <p:oleObj spid="_x0000_s4098" name="Paint Shop Pro Image" r:id="rId4" imgW="2087805" imgH="1580916" progId="">
              <p:embed/>
            </p:oleObj>
          </a:graphicData>
        </a:graphic>
      </p:graphicFrame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4343400" y="3962400"/>
          <a:ext cx="1824038" cy="1327150"/>
        </p:xfrm>
        <a:graphic>
          <a:graphicData uri="http://schemas.openxmlformats.org/presentationml/2006/ole">
            <p:oleObj spid="_x0000_s4099" name="Paint Shop Pro Image" r:id="rId5" imgW="1824390" imgH="1326829" progId="">
              <p:embed/>
            </p:oleObj>
          </a:graphicData>
        </a:graphic>
      </p:graphicFrame>
      <p:graphicFrame>
        <p:nvGraphicFramePr>
          <p:cNvPr id="4100" name="Object 5"/>
          <p:cNvGraphicFramePr>
            <a:graphicFrameLocks noChangeAspect="1"/>
          </p:cNvGraphicFramePr>
          <p:nvPr/>
        </p:nvGraphicFramePr>
        <p:xfrm>
          <a:off x="1905000" y="381000"/>
          <a:ext cx="1676400" cy="1128713"/>
        </p:xfrm>
        <a:graphic>
          <a:graphicData uri="http://schemas.openxmlformats.org/presentationml/2006/ole">
            <p:oleObj spid="_x0000_s4100" name="Paint Shop Pro Image" r:id="rId6" imgW="1824390" imgH="1229268" progId="">
              <p:embed/>
            </p:oleObj>
          </a:graphicData>
        </a:graphic>
      </p:graphicFrame>
      <p:graphicFrame>
        <p:nvGraphicFramePr>
          <p:cNvPr id="4101" name="Object 7"/>
          <p:cNvGraphicFramePr>
            <a:graphicFrameLocks noChangeAspect="1"/>
          </p:cNvGraphicFramePr>
          <p:nvPr/>
        </p:nvGraphicFramePr>
        <p:xfrm>
          <a:off x="4038600" y="5257800"/>
          <a:ext cx="2495550" cy="1362075"/>
        </p:xfrm>
        <a:graphic>
          <a:graphicData uri="http://schemas.openxmlformats.org/presentationml/2006/ole">
            <p:oleObj spid="_x0000_s4101" name="Bitmap" r:id="rId7" imgW="2495238" imgH="1362265" progId="PBrush">
              <p:embed/>
            </p:oleObj>
          </a:graphicData>
        </a:graphic>
      </p:graphicFrame>
      <p:graphicFrame>
        <p:nvGraphicFramePr>
          <p:cNvPr id="4102" name="Object 10"/>
          <p:cNvGraphicFramePr>
            <a:graphicFrameLocks noChangeAspect="1"/>
          </p:cNvGraphicFramePr>
          <p:nvPr/>
        </p:nvGraphicFramePr>
        <p:xfrm>
          <a:off x="6324600" y="381000"/>
          <a:ext cx="1776413" cy="1073150"/>
        </p:xfrm>
        <a:graphic>
          <a:graphicData uri="http://schemas.openxmlformats.org/presentationml/2006/ole">
            <p:oleObj spid="_x0000_s4102" name="Bitmap" r:id="rId8" imgW="1419048" imgH="857143" progId="PBrush">
              <p:embed/>
            </p:oleObj>
          </a:graphicData>
        </a:graphic>
      </p:graphicFrame>
      <p:sp>
        <p:nvSpPr>
          <p:cNvPr id="4105" name="Text Box 11"/>
          <p:cNvSpPr txBox="1">
            <a:spLocks noChangeArrowheads="1"/>
          </p:cNvSpPr>
          <p:nvPr/>
        </p:nvSpPr>
        <p:spPr bwMode="auto">
          <a:xfrm>
            <a:off x="19050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A</a:t>
            </a:r>
          </a:p>
        </p:txBody>
      </p:sp>
      <p:sp>
        <p:nvSpPr>
          <p:cNvPr id="4106" name="Text Box 12"/>
          <p:cNvSpPr txBox="1">
            <a:spLocks noChangeArrowheads="1"/>
          </p:cNvSpPr>
          <p:nvPr/>
        </p:nvSpPr>
        <p:spPr bwMode="auto">
          <a:xfrm>
            <a:off x="41910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B</a:t>
            </a:r>
          </a:p>
        </p:txBody>
      </p:sp>
      <p:sp>
        <p:nvSpPr>
          <p:cNvPr id="4107" name="Text Box 13"/>
          <p:cNvSpPr txBox="1">
            <a:spLocks noChangeArrowheads="1"/>
          </p:cNvSpPr>
          <p:nvPr/>
        </p:nvSpPr>
        <p:spPr bwMode="auto">
          <a:xfrm>
            <a:off x="61722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C</a:t>
            </a:r>
          </a:p>
        </p:txBody>
      </p:sp>
      <p:sp>
        <p:nvSpPr>
          <p:cNvPr id="4108" name="Text Box 14"/>
          <p:cNvSpPr txBox="1">
            <a:spLocks noChangeArrowheads="1"/>
          </p:cNvSpPr>
          <p:nvPr/>
        </p:nvSpPr>
        <p:spPr bwMode="auto">
          <a:xfrm>
            <a:off x="381000" y="39624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Auftraggeber</a:t>
            </a:r>
          </a:p>
        </p:txBody>
      </p:sp>
      <p:sp>
        <p:nvSpPr>
          <p:cNvPr id="4109" name="Rectangle 15"/>
          <p:cNvSpPr>
            <a:spLocks noChangeArrowheads="1"/>
          </p:cNvSpPr>
          <p:nvPr/>
        </p:nvSpPr>
        <p:spPr bwMode="auto">
          <a:xfrm>
            <a:off x="3581400" y="3733800"/>
            <a:ext cx="3200400" cy="297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4110" name="Line 16"/>
          <p:cNvSpPr>
            <a:spLocks noChangeShapeType="1"/>
          </p:cNvSpPr>
          <p:nvPr/>
        </p:nvSpPr>
        <p:spPr bwMode="auto">
          <a:xfrm flipV="1">
            <a:off x="3200400" y="2743200"/>
            <a:ext cx="19050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1" name="Line 17"/>
          <p:cNvSpPr>
            <a:spLocks noChangeShapeType="1"/>
          </p:cNvSpPr>
          <p:nvPr/>
        </p:nvSpPr>
        <p:spPr bwMode="auto">
          <a:xfrm flipH="1" flipV="1">
            <a:off x="5105400" y="2743200"/>
            <a:ext cx="1981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2899" name="Text Box 19"/>
          <p:cNvSpPr txBox="1">
            <a:spLocks noChangeArrowheads="1"/>
          </p:cNvSpPr>
          <p:nvPr/>
        </p:nvSpPr>
        <p:spPr bwMode="auto">
          <a:xfrm>
            <a:off x="4038600" y="2514600"/>
            <a:ext cx="2057400" cy="533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2000"/>
              <a:t>Arge ... (GbR)</a:t>
            </a:r>
          </a:p>
        </p:txBody>
      </p:sp>
      <p:sp>
        <p:nvSpPr>
          <p:cNvPr id="4113" name="Line 20"/>
          <p:cNvSpPr>
            <a:spLocks noChangeShapeType="1"/>
          </p:cNvSpPr>
          <p:nvPr/>
        </p:nvSpPr>
        <p:spPr bwMode="auto">
          <a:xfrm>
            <a:off x="3124200" y="1828800"/>
            <a:ext cx="137160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4" name="Line 21"/>
          <p:cNvSpPr>
            <a:spLocks noChangeShapeType="1"/>
          </p:cNvSpPr>
          <p:nvPr/>
        </p:nvSpPr>
        <p:spPr bwMode="auto">
          <a:xfrm>
            <a:off x="5029200" y="1905000"/>
            <a:ext cx="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5" name="Line 22"/>
          <p:cNvSpPr>
            <a:spLocks noChangeShapeType="1"/>
          </p:cNvSpPr>
          <p:nvPr/>
        </p:nvSpPr>
        <p:spPr bwMode="auto">
          <a:xfrm flipH="1">
            <a:off x="5638800" y="1828800"/>
            <a:ext cx="137160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6" name="Line 23"/>
          <p:cNvSpPr>
            <a:spLocks noChangeShapeType="1"/>
          </p:cNvSpPr>
          <p:nvPr/>
        </p:nvSpPr>
        <p:spPr bwMode="auto">
          <a:xfrm>
            <a:off x="2438400" y="2667000"/>
            <a:ext cx="1524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7" name="Line 24"/>
          <p:cNvSpPr>
            <a:spLocks noChangeShapeType="1"/>
          </p:cNvSpPr>
          <p:nvPr/>
        </p:nvSpPr>
        <p:spPr bwMode="auto">
          <a:xfrm flipH="1" flipV="1">
            <a:off x="1295400" y="43434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103" name="Object 25"/>
          <p:cNvGraphicFramePr>
            <a:graphicFrameLocks noChangeAspect="1"/>
          </p:cNvGraphicFramePr>
          <p:nvPr/>
        </p:nvGraphicFramePr>
        <p:xfrm>
          <a:off x="4648200" y="2971800"/>
          <a:ext cx="990600" cy="563563"/>
        </p:xfrm>
        <a:graphic>
          <a:graphicData uri="http://schemas.openxmlformats.org/presentationml/2006/ole">
            <p:oleObj spid="_x0000_s4103" name="Paint Shop Pro Image" r:id="rId9" imgW="809976" imgH="458661" progId="">
              <p:embed/>
            </p:oleObj>
          </a:graphicData>
        </a:graphic>
      </p:graphicFrame>
      <p:graphicFrame>
        <p:nvGraphicFramePr>
          <p:cNvPr id="4104" name="Object 26"/>
          <p:cNvGraphicFramePr>
            <a:graphicFrameLocks noChangeAspect="1"/>
          </p:cNvGraphicFramePr>
          <p:nvPr/>
        </p:nvGraphicFramePr>
        <p:xfrm>
          <a:off x="2819400" y="2209800"/>
          <a:ext cx="749300" cy="749300"/>
        </p:xfrm>
        <a:graphic>
          <a:graphicData uri="http://schemas.openxmlformats.org/presentationml/2006/ole">
            <p:oleObj spid="_x0000_s4104" name="Paint Shop Pro Image" r:id="rId10" imgW="673171" imgH="673171" progId="">
              <p:embed/>
            </p:oleObj>
          </a:graphicData>
        </a:graphic>
      </p:graphicFrame>
      <p:sp>
        <p:nvSpPr>
          <p:cNvPr id="4118" name="Line 27"/>
          <p:cNvSpPr>
            <a:spLocks noChangeShapeType="1"/>
          </p:cNvSpPr>
          <p:nvPr/>
        </p:nvSpPr>
        <p:spPr bwMode="auto">
          <a:xfrm flipH="1">
            <a:off x="1295400" y="5562600"/>
            <a:ext cx="2133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9" name="Text Box 28"/>
          <p:cNvSpPr txBox="1">
            <a:spLocks noChangeArrowheads="1"/>
          </p:cNvSpPr>
          <p:nvPr/>
        </p:nvSpPr>
        <p:spPr bwMode="auto">
          <a:xfrm>
            <a:off x="2743200" y="2895600"/>
            <a:ext cx="990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Vertrag</a:t>
            </a:r>
          </a:p>
        </p:txBody>
      </p:sp>
      <p:sp>
        <p:nvSpPr>
          <p:cNvPr id="4120" name="Text Box 29"/>
          <p:cNvSpPr txBox="1">
            <a:spLocks noChangeArrowheads="1"/>
          </p:cNvSpPr>
          <p:nvPr/>
        </p:nvSpPr>
        <p:spPr bwMode="auto">
          <a:xfrm>
            <a:off x="1600200" y="4876800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Abrechnung der Erfüllung</a:t>
            </a:r>
          </a:p>
        </p:txBody>
      </p:sp>
      <p:sp>
        <p:nvSpPr>
          <p:cNvPr id="122910" name="Text Box 30"/>
          <p:cNvSpPr txBox="1">
            <a:spLocks noChangeArrowheads="1"/>
          </p:cNvSpPr>
          <p:nvPr/>
        </p:nvSpPr>
        <p:spPr bwMode="auto">
          <a:xfrm>
            <a:off x="6248400" y="4114800"/>
            <a:ext cx="1219200" cy="406400"/>
          </a:xfrm>
          <a:prstGeom prst="rect">
            <a:avLst/>
          </a:prstGeom>
          <a:solidFill>
            <a:srgbClr val="E7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2000"/>
              <a:t>Projekt</a:t>
            </a:r>
          </a:p>
        </p:txBody>
      </p:sp>
      <p:pic>
        <p:nvPicPr>
          <p:cNvPr id="36866" name="Picture 2" descr="C:\Business_Studio\DAA\DAA_2013\WFW_2013_Archiv\Allgemein\ART-MX GmbH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62400" y="350838"/>
            <a:ext cx="1905000" cy="1136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124" name="Text Box 32"/>
          <p:cNvSpPr txBox="1">
            <a:spLocks noChangeArrowheads="1"/>
          </p:cNvSpPr>
          <p:nvPr/>
        </p:nvSpPr>
        <p:spPr bwMode="auto">
          <a:xfrm>
            <a:off x="0" y="0"/>
            <a:ext cx="525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Grundform: Arbeitsgemeinschaft</a:t>
            </a:r>
          </a:p>
        </p:txBody>
      </p:sp>
      <p:sp>
        <p:nvSpPr>
          <p:cNvPr id="4125" name="Rectangle 11"/>
          <p:cNvSpPr>
            <a:spLocks noChangeArrowheads="1"/>
          </p:cNvSpPr>
          <p:nvPr/>
        </p:nvSpPr>
        <p:spPr bwMode="auto">
          <a:xfrm>
            <a:off x="8610600" y="6384925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autoUpdateAnimBg="0"/>
      <p:bldP spid="4106" grpId="0" autoUpdateAnimBg="0"/>
      <p:bldP spid="4107" grpId="0" autoUpdateAnimBg="0"/>
      <p:bldP spid="4108" grpId="0" autoUpdateAnimBg="0"/>
      <p:bldP spid="4109" grpId="0" animBg="1" autoUpdateAnimBg="0"/>
      <p:bldP spid="4110" grpId="0" animBg="1"/>
      <p:bldP spid="4111" grpId="0" animBg="1"/>
      <p:bldP spid="122899" grpId="0" animBg="1" autoUpdateAnimBg="0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  <p:bldP spid="4119" grpId="0" autoUpdateAnimBg="0"/>
      <p:bldP spid="4120" grpId="0" autoUpdateAnimBg="0"/>
      <p:bldP spid="122910" grpId="0" animBg="1" autoUpdateAnimBg="0"/>
      <p:bldP spid="412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6"/>
          <p:cNvGraphicFramePr>
            <a:graphicFrameLocks noChangeAspect="1"/>
          </p:cNvGraphicFramePr>
          <p:nvPr/>
        </p:nvGraphicFramePr>
        <p:xfrm>
          <a:off x="4267200" y="228600"/>
          <a:ext cx="1600200" cy="1262063"/>
        </p:xfrm>
        <a:graphic>
          <a:graphicData uri="http://schemas.openxmlformats.org/presentationml/2006/ole">
            <p:oleObj spid="_x0000_s5122" name="Paint Shop Pro Image" r:id="rId4" imgW="1804878" imgH="1424390" progId="">
              <p:embed/>
            </p:oleObj>
          </a:graphicData>
        </a:graphic>
      </p:graphicFrame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9050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Kreditinstitut A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41910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Kreditinstitut B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172200" y="1508125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Kreditinstitut C</a:t>
            </a:r>
          </a:p>
        </p:txBody>
      </p:sp>
      <p:sp>
        <p:nvSpPr>
          <p:cNvPr id="5131" name="Rectangle 12"/>
          <p:cNvSpPr>
            <a:spLocks noChangeArrowheads="1"/>
          </p:cNvSpPr>
          <p:nvPr/>
        </p:nvSpPr>
        <p:spPr bwMode="auto">
          <a:xfrm>
            <a:off x="3886200" y="3581400"/>
            <a:ext cx="2590800" cy="1371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5132" name="Line 13"/>
          <p:cNvSpPr>
            <a:spLocks noChangeShapeType="1"/>
          </p:cNvSpPr>
          <p:nvPr/>
        </p:nvSpPr>
        <p:spPr bwMode="auto">
          <a:xfrm flipV="1">
            <a:off x="3657600" y="2743200"/>
            <a:ext cx="1447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5133" name="Line 14"/>
          <p:cNvSpPr>
            <a:spLocks noChangeShapeType="1"/>
          </p:cNvSpPr>
          <p:nvPr/>
        </p:nvSpPr>
        <p:spPr bwMode="auto">
          <a:xfrm flipH="1" flipV="1">
            <a:off x="5105400" y="2743200"/>
            <a:ext cx="16002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919" name="Text Box 15"/>
          <p:cNvSpPr txBox="1">
            <a:spLocks noChangeArrowheads="1"/>
          </p:cNvSpPr>
          <p:nvPr/>
        </p:nvSpPr>
        <p:spPr bwMode="auto">
          <a:xfrm>
            <a:off x="4038600" y="2514600"/>
            <a:ext cx="2514600" cy="533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2000"/>
              <a:t>Konsortium (GbR)</a:t>
            </a:r>
          </a:p>
        </p:txBody>
      </p:sp>
      <p:sp>
        <p:nvSpPr>
          <p:cNvPr id="5135" name="Line 16"/>
          <p:cNvSpPr>
            <a:spLocks noChangeShapeType="1"/>
          </p:cNvSpPr>
          <p:nvPr/>
        </p:nvSpPr>
        <p:spPr bwMode="auto">
          <a:xfrm>
            <a:off x="3124200" y="1828800"/>
            <a:ext cx="137160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5136" name="Line 17"/>
          <p:cNvSpPr>
            <a:spLocks noChangeShapeType="1"/>
          </p:cNvSpPr>
          <p:nvPr/>
        </p:nvSpPr>
        <p:spPr bwMode="auto">
          <a:xfrm>
            <a:off x="5029200" y="1905000"/>
            <a:ext cx="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5137" name="Line 18"/>
          <p:cNvSpPr>
            <a:spLocks noChangeShapeType="1"/>
          </p:cNvSpPr>
          <p:nvPr/>
        </p:nvSpPr>
        <p:spPr bwMode="auto">
          <a:xfrm flipH="1">
            <a:off x="5638800" y="1828800"/>
            <a:ext cx="137160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5123" name="Object 21"/>
          <p:cNvGraphicFramePr>
            <a:graphicFrameLocks noChangeAspect="1"/>
          </p:cNvGraphicFramePr>
          <p:nvPr/>
        </p:nvGraphicFramePr>
        <p:xfrm>
          <a:off x="4800600" y="2971800"/>
          <a:ext cx="762000" cy="433388"/>
        </p:xfrm>
        <a:graphic>
          <a:graphicData uri="http://schemas.openxmlformats.org/presentationml/2006/ole">
            <p:oleObj spid="_x0000_s5123" name="Paint Shop Pro Image" r:id="rId5" imgW="809976" imgH="458661" progId="">
              <p:embed/>
            </p:oleObj>
          </a:graphicData>
        </a:graphic>
      </p:graphicFrame>
      <p:sp>
        <p:nvSpPr>
          <p:cNvPr id="123930" name="Text Box 26"/>
          <p:cNvSpPr txBox="1">
            <a:spLocks noChangeArrowheads="1"/>
          </p:cNvSpPr>
          <p:nvPr/>
        </p:nvSpPr>
        <p:spPr bwMode="auto">
          <a:xfrm>
            <a:off x="3581400" y="5562600"/>
            <a:ext cx="3048000" cy="406400"/>
          </a:xfrm>
          <a:prstGeom prst="rect">
            <a:avLst/>
          </a:prstGeom>
          <a:solidFill>
            <a:srgbClr val="E7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2000"/>
              <a:t>Zwecke</a:t>
            </a:r>
          </a:p>
        </p:txBody>
      </p:sp>
      <p:graphicFrame>
        <p:nvGraphicFramePr>
          <p:cNvPr id="5124" name="Object 28"/>
          <p:cNvGraphicFramePr>
            <a:graphicFrameLocks noChangeAspect="1"/>
          </p:cNvGraphicFramePr>
          <p:nvPr/>
        </p:nvGraphicFramePr>
        <p:xfrm>
          <a:off x="6553200" y="152400"/>
          <a:ext cx="1168400" cy="1311275"/>
        </p:xfrm>
        <a:graphic>
          <a:graphicData uri="http://schemas.openxmlformats.org/presentationml/2006/ole">
            <p:oleObj spid="_x0000_s5124" name="Paint Shop Pro Image" r:id="rId6" imgW="965854" imgH="1083220" progId="">
              <p:embed/>
            </p:oleObj>
          </a:graphicData>
        </a:graphic>
      </p:graphicFrame>
      <p:graphicFrame>
        <p:nvGraphicFramePr>
          <p:cNvPr id="5125" name="Object 29"/>
          <p:cNvGraphicFramePr>
            <a:graphicFrameLocks noChangeAspect="1"/>
          </p:cNvGraphicFramePr>
          <p:nvPr/>
        </p:nvGraphicFramePr>
        <p:xfrm>
          <a:off x="4495800" y="3657600"/>
          <a:ext cx="1295400" cy="1250950"/>
        </p:xfrm>
        <a:graphic>
          <a:graphicData uri="http://schemas.openxmlformats.org/presentationml/2006/ole">
            <p:oleObj spid="_x0000_s5125" name="Paint Shop Pro Image" r:id="rId7" imgW="1414634" imgH="1366224" progId="">
              <p:embed/>
            </p:oleObj>
          </a:graphicData>
        </a:graphic>
      </p:graphicFrame>
      <p:sp>
        <p:nvSpPr>
          <p:cNvPr id="5139" name="Line 30"/>
          <p:cNvSpPr>
            <a:spLocks noChangeShapeType="1"/>
          </p:cNvSpPr>
          <p:nvPr/>
        </p:nvSpPr>
        <p:spPr bwMode="auto">
          <a:xfrm flipH="1">
            <a:off x="5029200" y="45720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5126" name="Object 31"/>
          <p:cNvGraphicFramePr>
            <a:graphicFrameLocks noChangeAspect="1"/>
          </p:cNvGraphicFramePr>
          <p:nvPr/>
        </p:nvGraphicFramePr>
        <p:xfrm>
          <a:off x="304800" y="4572000"/>
          <a:ext cx="2438400" cy="1658938"/>
        </p:xfrm>
        <a:graphic>
          <a:graphicData uri="http://schemas.openxmlformats.org/presentationml/2006/ole">
            <p:oleObj spid="_x0000_s5126" name="Bitmap" r:id="rId8" imgW="3962953" imgH="2695951" progId="PBrush">
              <p:embed/>
            </p:oleObj>
          </a:graphicData>
        </a:graphic>
      </p:graphicFrame>
      <p:sp>
        <p:nvSpPr>
          <p:cNvPr id="5140" name="Line 32"/>
          <p:cNvSpPr>
            <a:spLocks noChangeShapeType="1"/>
          </p:cNvSpPr>
          <p:nvPr/>
        </p:nvSpPr>
        <p:spPr bwMode="auto">
          <a:xfrm flipH="1">
            <a:off x="2590800" y="5715000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5141" name="Line 33"/>
          <p:cNvSpPr>
            <a:spLocks noChangeShapeType="1"/>
          </p:cNvSpPr>
          <p:nvPr/>
        </p:nvSpPr>
        <p:spPr bwMode="auto">
          <a:xfrm>
            <a:off x="6705600" y="5791200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5142" name="Text Box 34"/>
          <p:cNvSpPr txBox="1">
            <a:spLocks noChangeArrowheads="1"/>
          </p:cNvSpPr>
          <p:nvPr/>
        </p:nvSpPr>
        <p:spPr bwMode="auto">
          <a:xfrm>
            <a:off x="304800" y="6126163"/>
            <a:ext cx="2438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Finanzierung von Großprojekten</a:t>
            </a:r>
          </a:p>
        </p:txBody>
      </p:sp>
      <p:sp>
        <p:nvSpPr>
          <p:cNvPr id="5143" name="Text Box 35"/>
          <p:cNvSpPr txBox="1">
            <a:spLocks noChangeArrowheads="1"/>
          </p:cNvSpPr>
          <p:nvPr/>
        </p:nvSpPr>
        <p:spPr bwMode="auto">
          <a:xfrm>
            <a:off x="6705600" y="6096000"/>
            <a:ext cx="2438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Emission von Wert-papieren</a:t>
            </a:r>
          </a:p>
        </p:txBody>
      </p:sp>
      <p:graphicFrame>
        <p:nvGraphicFramePr>
          <p:cNvPr id="5127" name="Object 36"/>
          <p:cNvGraphicFramePr>
            <a:graphicFrameLocks noChangeAspect="1"/>
          </p:cNvGraphicFramePr>
          <p:nvPr/>
        </p:nvGraphicFramePr>
        <p:xfrm>
          <a:off x="7467600" y="5257800"/>
          <a:ext cx="1295400" cy="896938"/>
        </p:xfrm>
        <a:graphic>
          <a:graphicData uri="http://schemas.openxmlformats.org/presentationml/2006/ole">
            <p:oleObj spid="_x0000_s5127" name="Paint Shop Pro Image" r:id="rId9" imgW="1746341" imgH="1210084" progId="">
              <p:embed/>
            </p:oleObj>
          </a:graphicData>
        </a:graphic>
      </p:graphicFrame>
      <p:pic>
        <p:nvPicPr>
          <p:cNvPr id="5144" name="Grafik 10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0" y="152400"/>
            <a:ext cx="919163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0" y="0"/>
            <a:ext cx="2133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Grundform: Konsortium</a:t>
            </a: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utoUpdateAnimBg="0"/>
      <p:bldP spid="5129" grpId="0" autoUpdateAnimBg="0"/>
      <p:bldP spid="5130" grpId="0" autoUpdateAnimBg="0"/>
      <p:bldP spid="5131" grpId="0" animBg="1" autoUpdateAnimBg="0"/>
      <p:bldP spid="5132" grpId="0" animBg="1"/>
      <p:bldP spid="5133" grpId="0" animBg="1"/>
      <p:bldP spid="123919" grpId="0" animBg="1" autoUpdateAnimBg="0"/>
      <p:bldP spid="5135" grpId="0" animBg="1"/>
      <p:bldP spid="5136" grpId="0" animBg="1"/>
      <p:bldP spid="5137" grpId="0" animBg="1"/>
      <p:bldP spid="123930" grpId="0" animBg="1" autoUpdateAnimBg="0"/>
      <p:bldP spid="5139" grpId="0" animBg="1"/>
      <p:bldP spid="5140" grpId="0" animBg="1"/>
      <p:bldP spid="5141" grpId="0" animBg="1"/>
      <p:bldP spid="5142" grpId="0" autoUpdateAnimBg="0"/>
      <p:bldP spid="5143" grpId="0" autoUpdateAnimBg="0"/>
      <p:bldP spid="2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838200" y="806450"/>
          <a:ext cx="2205038" cy="1484313"/>
        </p:xfrm>
        <a:graphic>
          <a:graphicData uri="http://schemas.openxmlformats.org/presentationml/2006/ole">
            <p:oleObj spid="_x0000_s6146" name="Paint Shop Pro Image" r:id="rId4" imgW="1824390" imgH="1229268" progId="">
              <p:embed/>
            </p:oleObj>
          </a:graphicData>
        </a:graphic>
      </p:graphicFrame>
      <p:graphicFrame>
        <p:nvGraphicFramePr>
          <p:cNvPr id="6147" name="Object 7"/>
          <p:cNvGraphicFramePr>
            <a:graphicFrameLocks noChangeAspect="1"/>
          </p:cNvGraphicFramePr>
          <p:nvPr/>
        </p:nvGraphicFramePr>
        <p:xfrm>
          <a:off x="6248400" y="806450"/>
          <a:ext cx="2286000" cy="1524000"/>
        </p:xfrm>
        <a:graphic>
          <a:graphicData uri="http://schemas.openxmlformats.org/presentationml/2006/ole">
            <p:oleObj spid="_x0000_s6147" name="Bitmap" r:id="rId5" imgW="1419048" imgH="857143" progId="PBrush">
              <p:embed/>
            </p:oleObj>
          </a:graphicData>
        </a:graphic>
      </p:graphicFrame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1066800" y="233045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A</a:t>
            </a: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3733800" y="233045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B</a:t>
            </a:r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6553200" y="233045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pPr algn="l"/>
            <a:r>
              <a:rPr lang="de-DE"/>
              <a:t>Unternehmen C</a:t>
            </a:r>
          </a:p>
        </p:txBody>
      </p:sp>
      <p:sp>
        <p:nvSpPr>
          <p:cNvPr id="6152" name="Rectangle 12"/>
          <p:cNvSpPr>
            <a:spLocks noChangeArrowheads="1"/>
          </p:cNvSpPr>
          <p:nvPr/>
        </p:nvSpPr>
        <p:spPr bwMode="auto">
          <a:xfrm>
            <a:off x="3352800" y="4191000"/>
            <a:ext cx="3124200" cy="1828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  <p:sp>
        <p:nvSpPr>
          <p:cNvPr id="6153" name="Line 13"/>
          <p:cNvSpPr>
            <a:spLocks noChangeShapeType="1"/>
          </p:cNvSpPr>
          <p:nvPr/>
        </p:nvSpPr>
        <p:spPr bwMode="auto">
          <a:xfrm flipV="1">
            <a:off x="3048000" y="3124200"/>
            <a:ext cx="190500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54" name="Line 14"/>
          <p:cNvSpPr>
            <a:spLocks noChangeShapeType="1"/>
          </p:cNvSpPr>
          <p:nvPr/>
        </p:nvSpPr>
        <p:spPr bwMode="auto">
          <a:xfrm flipH="1" flipV="1">
            <a:off x="4953000" y="3124200"/>
            <a:ext cx="16764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55" name="Line 16"/>
          <p:cNvSpPr>
            <a:spLocks noChangeShapeType="1"/>
          </p:cNvSpPr>
          <p:nvPr/>
        </p:nvSpPr>
        <p:spPr bwMode="auto">
          <a:xfrm>
            <a:off x="2667000" y="2667000"/>
            <a:ext cx="2057400" cy="1676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56" name="Line 17"/>
          <p:cNvSpPr>
            <a:spLocks noChangeShapeType="1"/>
          </p:cNvSpPr>
          <p:nvPr/>
        </p:nvSpPr>
        <p:spPr bwMode="auto">
          <a:xfrm>
            <a:off x="4724400" y="27432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57" name="Line 18"/>
          <p:cNvSpPr>
            <a:spLocks noChangeShapeType="1"/>
          </p:cNvSpPr>
          <p:nvPr/>
        </p:nvSpPr>
        <p:spPr bwMode="auto">
          <a:xfrm flipH="1">
            <a:off x="4724400" y="2667000"/>
            <a:ext cx="1981200" cy="1676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58" name="Line 19"/>
          <p:cNvSpPr>
            <a:spLocks noChangeShapeType="1"/>
          </p:cNvSpPr>
          <p:nvPr/>
        </p:nvSpPr>
        <p:spPr bwMode="auto">
          <a:xfrm flipH="1">
            <a:off x="1905000" y="609600"/>
            <a:ext cx="69342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55" name="Text Box 27"/>
          <p:cNvSpPr txBox="1">
            <a:spLocks noChangeArrowheads="1"/>
          </p:cNvSpPr>
          <p:nvPr/>
        </p:nvSpPr>
        <p:spPr bwMode="auto">
          <a:xfrm>
            <a:off x="3505200" y="4343400"/>
            <a:ext cx="2819400" cy="762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2000"/>
              <a:t>Interessen-gemeinschaft (GbR)</a:t>
            </a:r>
          </a:p>
        </p:txBody>
      </p:sp>
      <p:graphicFrame>
        <p:nvGraphicFramePr>
          <p:cNvPr id="6148" name="Object 28"/>
          <p:cNvGraphicFramePr>
            <a:graphicFrameLocks noChangeAspect="1"/>
          </p:cNvGraphicFramePr>
          <p:nvPr/>
        </p:nvGraphicFramePr>
        <p:xfrm>
          <a:off x="4495800" y="5105400"/>
          <a:ext cx="838200" cy="476250"/>
        </p:xfrm>
        <a:graphic>
          <a:graphicData uri="http://schemas.openxmlformats.org/presentationml/2006/ole">
            <p:oleObj spid="_x0000_s6148" name="Paint Shop Pro Image" r:id="rId6" imgW="809976" imgH="458661" progId="">
              <p:embed/>
            </p:oleObj>
          </a:graphicData>
        </a:graphic>
      </p:graphicFrame>
      <p:sp>
        <p:nvSpPr>
          <p:cNvPr id="6160" name="Line 29"/>
          <p:cNvSpPr>
            <a:spLocks noChangeShapeType="1"/>
          </p:cNvSpPr>
          <p:nvPr/>
        </p:nvSpPr>
        <p:spPr bwMode="auto">
          <a:xfrm flipV="1">
            <a:off x="6477000" y="5105400"/>
            <a:ext cx="1828800" cy="0"/>
          </a:xfrm>
          <a:prstGeom prst="line">
            <a:avLst/>
          </a:prstGeom>
          <a:noFill/>
          <a:ln w="136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1" name="Line 31"/>
          <p:cNvSpPr>
            <a:spLocks noChangeShapeType="1"/>
          </p:cNvSpPr>
          <p:nvPr/>
        </p:nvSpPr>
        <p:spPr bwMode="auto">
          <a:xfrm flipH="1" flipV="1">
            <a:off x="8839200" y="609600"/>
            <a:ext cx="0" cy="4495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2" name="Line 32"/>
          <p:cNvSpPr>
            <a:spLocks noChangeShapeType="1"/>
          </p:cNvSpPr>
          <p:nvPr/>
        </p:nvSpPr>
        <p:spPr bwMode="auto">
          <a:xfrm flipH="1">
            <a:off x="8458200" y="5105400"/>
            <a:ext cx="3810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3" name="Line 33"/>
          <p:cNvSpPr>
            <a:spLocks noChangeShapeType="1"/>
          </p:cNvSpPr>
          <p:nvPr/>
        </p:nvSpPr>
        <p:spPr bwMode="auto">
          <a:xfrm flipH="1" flipV="1">
            <a:off x="1905000" y="6096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4" name="Line 35"/>
          <p:cNvSpPr>
            <a:spLocks noChangeShapeType="1"/>
          </p:cNvSpPr>
          <p:nvPr/>
        </p:nvSpPr>
        <p:spPr bwMode="auto">
          <a:xfrm flipH="1" flipV="1">
            <a:off x="6705600" y="6096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5" name="Text Box 36"/>
          <p:cNvSpPr txBox="1">
            <a:spLocks noChangeArrowheads="1"/>
          </p:cNvSpPr>
          <p:nvPr/>
        </p:nvSpPr>
        <p:spPr bwMode="auto">
          <a:xfrm>
            <a:off x="2362200" y="46482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Einkauf</a:t>
            </a:r>
          </a:p>
        </p:txBody>
      </p:sp>
      <p:sp>
        <p:nvSpPr>
          <p:cNvPr id="6166" name="Freeform 37"/>
          <p:cNvSpPr>
            <a:spLocks/>
          </p:cNvSpPr>
          <p:nvPr/>
        </p:nvSpPr>
        <p:spPr bwMode="auto">
          <a:xfrm>
            <a:off x="304800" y="4572000"/>
            <a:ext cx="2209800" cy="1600200"/>
          </a:xfrm>
          <a:custGeom>
            <a:avLst/>
            <a:gdLst>
              <a:gd name="T0" fmla="*/ 16 w 840"/>
              <a:gd name="T1" fmla="*/ 392 h 752"/>
              <a:gd name="T2" fmla="*/ 16 w 840"/>
              <a:gd name="T3" fmla="*/ 152 h 752"/>
              <a:gd name="T4" fmla="*/ 112 w 840"/>
              <a:gd name="T5" fmla="*/ 56 h 752"/>
              <a:gd name="T6" fmla="*/ 304 w 840"/>
              <a:gd name="T7" fmla="*/ 56 h 752"/>
              <a:gd name="T8" fmla="*/ 496 w 840"/>
              <a:gd name="T9" fmla="*/ 8 h 752"/>
              <a:gd name="T10" fmla="*/ 736 w 840"/>
              <a:gd name="T11" fmla="*/ 56 h 752"/>
              <a:gd name="T12" fmla="*/ 688 w 840"/>
              <a:gd name="T13" fmla="*/ 344 h 752"/>
              <a:gd name="T14" fmla="*/ 832 w 840"/>
              <a:gd name="T15" fmla="*/ 488 h 752"/>
              <a:gd name="T16" fmla="*/ 640 w 840"/>
              <a:gd name="T17" fmla="*/ 728 h 752"/>
              <a:gd name="T18" fmla="*/ 208 w 840"/>
              <a:gd name="T19" fmla="*/ 632 h 752"/>
              <a:gd name="T20" fmla="*/ 208 w 840"/>
              <a:gd name="T21" fmla="*/ 488 h 752"/>
              <a:gd name="T22" fmla="*/ 64 w 840"/>
              <a:gd name="T23" fmla="*/ 488 h 752"/>
              <a:gd name="T24" fmla="*/ 16 w 840"/>
              <a:gd name="T25" fmla="*/ 392 h 75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40"/>
              <a:gd name="T40" fmla="*/ 0 h 752"/>
              <a:gd name="T41" fmla="*/ 840 w 840"/>
              <a:gd name="T42" fmla="*/ 752 h 75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40" h="752">
                <a:moveTo>
                  <a:pt x="16" y="392"/>
                </a:moveTo>
                <a:cubicBezTo>
                  <a:pt x="8" y="336"/>
                  <a:pt x="0" y="208"/>
                  <a:pt x="16" y="152"/>
                </a:cubicBezTo>
                <a:cubicBezTo>
                  <a:pt x="32" y="96"/>
                  <a:pt x="64" y="72"/>
                  <a:pt x="112" y="56"/>
                </a:cubicBezTo>
                <a:cubicBezTo>
                  <a:pt x="160" y="40"/>
                  <a:pt x="240" y="64"/>
                  <a:pt x="304" y="56"/>
                </a:cubicBezTo>
                <a:cubicBezTo>
                  <a:pt x="368" y="48"/>
                  <a:pt x="424" y="8"/>
                  <a:pt x="496" y="8"/>
                </a:cubicBezTo>
                <a:cubicBezTo>
                  <a:pt x="568" y="8"/>
                  <a:pt x="704" y="0"/>
                  <a:pt x="736" y="56"/>
                </a:cubicBezTo>
                <a:cubicBezTo>
                  <a:pt x="768" y="112"/>
                  <a:pt x="672" y="272"/>
                  <a:pt x="688" y="344"/>
                </a:cubicBezTo>
                <a:cubicBezTo>
                  <a:pt x="704" y="416"/>
                  <a:pt x="840" y="424"/>
                  <a:pt x="832" y="488"/>
                </a:cubicBezTo>
                <a:cubicBezTo>
                  <a:pt x="824" y="552"/>
                  <a:pt x="744" y="704"/>
                  <a:pt x="640" y="728"/>
                </a:cubicBezTo>
                <a:cubicBezTo>
                  <a:pt x="536" y="752"/>
                  <a:pt x="280" y="672"/>
                  <a:pt x="208" y="632"/>
                </a:cubicBezTo>
                <a:cubicBezTo>
                  <a:pt x="136" y="592"/>
                  <a:pt x="232" y="512"/>
                  <a:pt x="208" y="488"/>
                </a:cubicBezTo>
                <a:cubicBezTo>
                  <a:pt x="184" y="464"/>
                  <a:pt x="96" y="504"/>
                  <a:pt x="64" y="488"/>
                </a:cubicBezTo>
                <a:cubicBezTo>
                  <a:pt x="32" y="472"/>
                  <a:pt x="24" y="448"/>
                  <a:pt x="16" y="392"/>
                </a:cubicBezTo>
                <a:close/>
              </a:path>
            </a:pathLst>
          </a:custGeom>
          <a:solidFill>
            <a:srgbClr val="FFF1E3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67" name="Text Box 38"/>
          <p:cNvSpPr txBox="1">
            <a:spLocks noChangeArrowheads="1"/>
          </p:cNvSpPr>
          <p:nvPr/>
        </p:nvSpPr>
        <p:spPr bwMode="auto">
          <a:xfrm>
            <a:off x="533400" y="4876800"/>
            <a:ext cx="167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Beschaffungs-märkte</a:t>
            </a:r>
          </a:p>
        </p:txBody>
      </p:sp>
      <p:sp>
        <p:nvSpPr>
          <p:cNvPr id="6168" name="Line 39"/>
          <p:cNvSpPr>
            <a:spLocks noChangeShapeType="1"/>
          </p:cNvSpPr>
          <p:nvPr/>
        </p:nvSpPr>
        <p:spPr bwMode="auto">
          <a:xfrm flipV="1">
            <a:off x="2133600" y="5257800"/>
            <a:ext cx="1219200" cy="0"/>
          </a:xfrm>
          <a:prstGeom prst="line">
            <a:avLst/>
          </a:prstGeom>
          <a:noFill/>
          <a:ln w="136525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36866" name="Picture 2" descr="C:\Business_Studio\DAA\DAA_2013\WFW_2013_Archiv\Allgemein\ART-MX GmbH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806450"/>
            <a:ext cx="23622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6170" name="Line 41"/>
          <p:cNvSpPr>
            <a:spLocks noChangeShapeType="1"/>
          </p:cNvSpPr>
          <p:nvPr/>
        </p:nvSpPr>
        <p:spPr bwMode="auto">
          <a:xfrm flipH="1" flipV="1">
            <a:off x="4572000" y="6096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6172" name="Text Box 32"/>
          <p:cNvSpPr txBox="1">
            <a:spLocks noChangeArrowheads="1"/>
          </p:cNvSpPr>
          <p:nvPr/>
        </p:nvSpPr>
        <p:spPr bwMode="auto">
          <a:xfrm>
            <a:off x="0" y="0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Grundform: Interessengemeinschaft, Beispiel „Einkauf“</a:t>
            </a:r>
          </a:p>
        </p:txBody>
      </p:sp>
      <p:sp>
        <p:nvSpPr>
          <p:cNvPr id="6173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  <p:bldP spid="6150" grpId="0" autoUpdateAnimBg="0"/>
      <p:bldP spid="6151" grpId="0" autoUpdateAnimBg="0"/>
      <p:bldP spid="6152" grpId="0" animBg="1" autoUpdateAnimBg="0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124955" grpId="0" animBg="1" autoUpdateAnimBg="0"/>
      <p:bldP spid="6160" grpId="0" animBg="1"/>
      <p:bldP spid="6161" grpId="0" animBg="1"/>
      <p:bldP spid="6162" grpId="0" animBg="1"/>
      <p:bldP spid="6163" grpId="0" animBg="1"/>
      <p:bldP spid="6164" grpId="0" animBg="1"/>
      <p:bldP spid="6165" grpId="0" autoUpdateAnimBg="0"/>
      <p:bldP spid="6166" grpId="0" animBg="1"/>
      <p:bldP spid="6167" grpId="0" autoUpdateAnimBg="0"/>
      <p:bldP spid="6168" grpId="0" animBg="1"/>
      <p:bldP spid="6170" grpId="0" animBg="1"/>
      <p:bldP spid="6173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152400"/>
          <a:ext cx="8991600" cy="5948363"/>
        </p:xfrm>
        <a:graphic>
          <a:graphicData uri="http://schemas.openxmlformats.org/presentationml/2006/ole">
            <p:oleObj spid="_x0000_s73730" name="Paint Shop Pro Image" r:id="rId4" imgW="7375610" imgH="4878049" progId="PaintShopPro">
              <p:embed/>
            </p:oleObj>
          </a:graphicData>
        </a:graphic>
      </p:graphicFrame>
      <p:sp>
        <p:nvSpPr>
          <p:cNvPr id="7174" name="Oval 11"/>
          <p:cNvSpPr>
            <a:spLocks noChangeArrowheads="1"/>
          </p:cNvSpPr>
          <p:nvPr/>
        </p:nvSpPr>
        <p:spPr bwMode="auto">
          <a:xfrm>
            <a:off x="4876800" y="1371600"/>
            <a:ext cx="3505200" cy="1828800"/>
          </a:xfrm>
          <a:prstGeom prst="ellipse">
            <a:avLst/>
          </a:prstGeom>
          <a:solidFill>
            <a:srgbClr val="E7F3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graphicFrame>
        <p:nvGraphicFramePr>
          <p:cNvPr id="7171" name="Object 12"/>
          <p:cNvGraphicFramePr>
            <a:graphicFrameLocks noChangeAspect="1"/>
          </p:cNvGraphicFramePr>
          <p:nvPr/>
        </p:nvGraphicFramePr>
        <p:xfrm>
          <a:off x="4419600" y="1219200"/>
          <a:ext cx="1295400" cy="757238"/>
        </p:xfrm>
        <a:graphic>
          <a:graphicData uri="http://schemas.openxmlformats.org/presentationml/2006/ole">
            <p:oleObj spid="_x0000_s73731" name="Paint Shop Pro Image" r:id="rId5" imgW="2273171" imgH="1590675" progId="PaintShopPro">
              <p:embed/>
            </p:oleObj>
          </a:graphicData>
        </a:graphic>
      </p:graphicFrame>
      <p:graphicFrame>
        <p:nvGraphicFramePr>
          <p:cNvPr id="7172" name="Object 13"/>
          <p:cNvGraphicFramePr>
            <a:graphicFrameLocks noChangeAspect="1"/>
          </p:cNvGraphicFramePr>
          <p:nvPr/>
        </p:nvGraphicFramePr>
        <p:xfrm>
          <a:off x="6400800" y="1143000"/>
          <a:ext cx="1219200" cy="771525"/>
        </p:xfrm>
        <a:graphic>
          <a:graphicData uri="http://schemas.openxmlformats.org/presentationml/2006/ole">
            <p:oleObj spid="_x0000_s73732" name="Bitmap" r:id="rId6" imgW="961905" imgH="609524" progId="Paint.Picture">
              <p:embed/>
            </p:oleObj>
          </a:graphicData>
        </a:graphic>
      </p:graphicFrame>
      <p:sp>
        <p:nvSpPr>
          <p:cNvPr id="7175" name="Line 14"/>
          <p:cNvSpPr>
            <a:spLocks noChangeShapeType="1"/>
          </p:cNvSpPr>
          <p:nvPr/>
        </p:nvSpPr>
        <p:spPr bwMode="auto">
          <a:xfrm>
            <a:off x="5715000" y="1828800"/>
            <a:ext cx="762000" cy="5334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76" name="Line 15"/>
          <p:cNvSpPr>
            <a:spLocks noChangeShapeType="1"/>
          </p:cNvSpPr>
          <p:nvPr/>
        </p:nvSpPr>
        <p:spPr bwMode="auto">
          <a:xfrm flipH="1">
            <a:off x="6477000" y="1905000"/>
            <a:ext cx="457200" cy="4572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7173" name="Object 16"/>
          <p:cNvGraphicFramePr>
            <a:graphicFrameLocks noChangeAspect="1"/>
          </p:cNvGraphicFramePr>
          <p:nvPr/>
        </p:nvGraphicFramePr>
        <p:xfrm>
          <a:off x="5943600" y="2362200"/>
          <a:ext cx="1123950" cy="742950"/>
        </p:xfrm>
        <a:graphic>
          <a:graphicData uri="http://schemas.openxmlformats.org/presentationml/2006/ole">
            <p:oleObj spid="_x0000_s73733" name="Bitmap" r:id="rId7" imgW="1123810" imgH="743054" progId="Paint.Picture">
              <p:embed/>
            </p:oleObj>
          </a:graphicData>
        </a:graphic>
      </p:graphicFrame>
      <p:sp>
        <p:nvSpPr>
          <p:cNvPr id="7177" name="Text Box 17"/>
          <p:cNvSpPr txBox="1">
            <a:spLocks noChangeArrowheads="1"/>
          </p:cNvSpPr>
          <p:nvPr/>
        </p:nvSpPr>
        <p:spPr bwMode="auto">
          <a:xfrm>
            <a:off x="7086600" y="2057400"/>
            <a:ext cx="152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Joint</a:t>
            </a:r>
            <a:r>
              <a:rPr lang="de-DE" sz="2000"/>
              <a:t> </a:t>
            </a:r>
            <a:r>
              <a:rPr lang="de-DE"/>
              <a:t>Ventures</a:t>
            </a:r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4495800" y="3429000"/>
            <a:ext cx="3962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2000"/>
              <a:t>Zum Beispiel „Stahlkonzern“</a:t>
            </a:r>
          </a:p>
        </p:txBody>
      </p: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0" y="0"/>
            <a:ext cx="533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Grundform: Joint Ventures</a:t>
            </a: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 autoUpdateAnimBg="0"/>
      <p:bldP spid="7175" grpId="0" animBg="1"/>
      <p:bldP spid="7176" grpId="0" animBg="1"/>
      <p:bldP spid="7177" grpId="0" autoUpdateAnimBg="0"/>
      <p:bldP spid="7181" grpId="0" autoUpdateAnimBg="0"/>
      <p:bldP spid="1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Line 2"/>
          <p:cNvSpPr>
            <a:spLocks noChangeShapeType="1"/>
          </p:cNvSpPr>
          <p:nvPr/>
        </p:nvSpPr>
        <p:spPr bwMode="auto">
          <a:xfrm>
            <a:off x="533400" y="990600"/>
            <a:ext cx="74676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8201" name="Text Box 5"/>
          <p:cNvSpPr txBox="1">
            <a:spLocks noChangeArrowheads="1"/>
          </p:cNvSpPr>
          <p:nvPr/>
        </p:nvSpPr>
        <p:spPr bwMode="auto">
          <a:xfrm>
            <a:off x="1066800" y="2590800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beschaffungs-orientiert</a:t>
            </a:r>
          </a:p>
        </p:txBody>
      </p:sp>
      <p:sp>
        <p:nvSpPr>
          <p:cNvPr id="8202" name="Text Box 6"/>
          <p:cNvSpPr txBox="1">
            <a:spLocks noChangeArrowheads="1"/>
          </p:cNvSpPr>
          <p:nvPr/>
        </p:nvSpPr>
        <p:spPr bwMode="auto">
          <a:xfrm>
            <a:off x="7924800" y="152400"/>
            <a:ext cx="1066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Kunde</a:t>
            </a:r>
          </a:p>
        </p:txBody>
      </p:sp>
      <p:graphicFrame>
        <p:nvGraphicFramePr>
          <p:cNvPr id="8194" name="Object 7"/>
          <p:cNvGraphicFramePr>
            <a:graphicFrameLocks noChangeAspect="1"/>
          </p:cNvGraphicFramePr>
          <p:nvPr/>
        </p:nvGraphicFramePr>
        <p:xfrm>
          <a:off x="8001000" y="533400"/>
          <a:ext cx="855663" cy="877888"/>
        </p:xfrm>
        <a:graphic>
          <a:graphicData uri="http://schemas.openxmlformats.org/presentationml/2006/ole">
            <p:oleObj spid="_x0000_s8194" name="Bitmap" r:id="rId4" imgW="1028844" imgH="1057423" progId="PBrush">
              <p:embed/>
            </p:oleObj>
          </a:graphicData>
        </a:graphic>
      </p:graphicFrame>
      <p:graphicFrame>
        <p:nvGraphicFramePr>
          <p:cNvPr id="8195" name="Object 8"/>
          <p:cNvGraphicFramePr>
            <a:graphicFrameLocks noChangeAspect="1"/>
          </p:cNvGraphicFramePr>
          <p:nvPr/>
        </p:nvGraphicFramePr>
        <p:xfrm>
          <a:off x="6019800" y="457200"/>
          <a:ext cx="1600200" cy="838200"/>
        </p:xfrm>
        <a:graphic>
          <a:graphicData uri="http://schemas.openxmlformats.org/presentationml/2006/ole">
            <p:oleObj spid="_x0000_s8195" name="Paint Shop Pro Image" r:id="rId5" imgW="1600000" imgH="946341" progId="">
              <p:embed/>
            </p:oleObj>
          </a:graphicData>
        </a:graphic>
      </p:graphicFrame>
      <p:graphicFrame>
        <p:nvGraphicFramePr>
          <p:cNvPr id="8196" name="Object 9"/>
          <p:cNvGraphicFramePr>
            <a:graphicFrameLocks noChangeAspect="1"/>
          </p:cNvGraphicFramePr>
          <p:nvPr/>
        </p:nvGraphicFramePr>
        <p:xfrm>
          <a:off x="3581400" y="533400"/>
          <a:ext cx="2057400" cy="762000"/>
        </p:xfrm>
        <a:graphic>
          <a:graphicData uri="http://schemas.openxmlformats.org/presentationml/2006/ole">
            <p:oleObj spid="_x0000_s8196" name="Paint Shop Pro Image" r:id="rId6" imgW="1912195" imgH="673171" progId="">
              <p:embed/>
            </p:oleObj>
          </a:graphicData>
        </a:graphic>
      </p:graphicFrame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6096000" y="762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Einzelhandel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295400" y="762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Industrie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810000" y="762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Großhandel</a:t>
            </a: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2819400" y="2819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3200400" y="1905000"/>
            <a:ext cx="0" cy="1676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>
            <a:off x="3200400" y="19050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3200400" y="2514600"/>
            <a:ext cx="358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>
            <a:off x="3200400" y="31242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>
            <a:off x="3200400" y="3581400"/>
            <a:ext cx="335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>
            <a:off x="6781800" y="1295400"/>
            <a:ext cx="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17" name="Line 25"/>
          <p:cNvSpPr>
            <a:spLocks noChangeShapeType="1"/>
          </p:cNvSpPr>
          <p:nvPr/>
        </p:nvSpPr>
        <p:spPr bwMode="auto">
          <a:xfrm>
            <a:off x="4724400" y="1600200"/>
            <a:ext cx="182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18" name="Line 26"/>
          <p:cNvSpPr>
            <a:spLocks noChangeShapeType="1"/>
          </p:cNvSpPr>
          <p:nvPr/>
        </p:nvSpPr>
        <p:spPr bwMode="auto">
          <a:xfrm>
            <a:off x="6553200" y="1600200"/>
            <a:ext cx="0" cy="1981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21" name="Line 29"/>
          <p:cNvSpPr>
            <a:spLocks noChangeShapeType="1"/>
          </p:cNvSpPr>
          <p:nvPr/>
        </p:nvSpPr>
        <p:spPr bwMode="auto">
          <a:xfrm>
            <a:off x="4724400" y="1295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3150" name="Text Box 30"/>
          <p:cNvSpPr txBox="1">
            <a:spLocks noChangeArrowheads="1"/>
          </p:cNvSpPr>
          <p:nvPr/>
        </p:nvSpPr>
        <p:spPr bwMode="auto">
          <a:xfrm>
            <a:off x="3581400" y="4064000"/>
            <a:ext cx="2590800" cy="3810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Vertragshändler</a:t>
            </a:r>
          </a:p>
        </p:txBody>
      </p:sp>
      <p:sp>
        <p:nvSpPr>
          <p:cNvPr id="133151" name="Text Box 31"/>
          <p:cNvSpPr txBox="1">
            <a:spLocks noChangeArrowheads="1"/>
          </p:cNvSpPr>
          <p:nvPr/>
        </p:nvSpPr>
        <p:spPr bwMode="auto">
          <a:xfrm>
            <a:off x="3581400" y="4572000"/>
            <a:ext cx="2590800" cy="4318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Franchise</a:t>
            </a:r>
          </a:p>
        </p:txBody>
      </p:sp>
      <p:sp>
        <p:nvSpPr>
          <p:cNvPr id="133152" name="Text Box 32"/>
          <p:cNvSpPr txBox="1">
            <a:spLocks noChangeArrowheads="1"/>
          </p:cNvSpPr>
          <p:nvPr/>
        </p:nvSpPr>
        <p:spPr bwMode="auto">
          <a:xfrm>
            <a:off x="3581400" y="6096000"/>
            <a:ext cx="2590800" cy="4318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Shop in the Shop</a:t>
            </a:r>
          </a:p>
        </p:txBody>
      </p:sp>
      <p:sp>
        <p:nvSpPr>
          <p:cNvPr id="133153" name="Text Box 33"/>
          <p:cNvSpPr txBox="1">
            <a:spLocks noChangeArrowheads="1"/>
          </p:cNvSpPr>
          <p:nvPr/>
        </p:nvSpPr>
        <p:spPr bwMode="auto">
          <a:xfrm>
            <a:off x="3581400" y="5092700"/>
            <a:ext cx="2590800" cy="9271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Rack Robber (Verfüg-barmachen von Ver-kaufsflächen)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7543800" y="3886200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>
                <a:solidFill>
                  <a:schemeClr val="accent2"/>
                </a:solidFill>
              </a:rPr>
              <a:t>absatz-orientiert</a:t>
            </a:r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6172200" y="4343400"/>
            <a:ext cx="990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28" name="Line 36"/>
          <p:cNvSpPr>
            <a:spLocks noChangeShapeType="1"/>
          </p:cNvSpPr>
          <p:nvPr/>
        </p:nvSpPr>
        <p:spPr bwMode="auto">
          <a:xfrm>
            <a:off x="7162800" y="1219200"/>
            <a:ext cx="0" cy="510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>
            <a:off x="6172200" y="4800600"/>
            <a:ext cx="990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0" name="Line 38"/>
          <p:cNvSpPr>
            <a:spLocks noChangeShapeType="1"/>
          </p:cNvSpPr>
          <p:nvPr/>
        </p:nvSpPr>
        <p:spPr bwMode="auto">
          <a:xfrm>
            <a:off x="6172200" y="6324600"/>
            <a:ext cx="990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1" name="Line 39"/>
          <p:cNvSpPr>
            <a:spLocks noChangeShapeType="1"/>
          </p:cNvSpPr>
          <p:nvPr/>
        </p:nvSpPr>
        <p:spPr bwMode="auto">
          <a:xfrm>
            <a:off x="4953000" y="1447800"/>
            <a:ext cx="2438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2" name="Line 40"/>
          <p:cNvSpPr>
            <a:spLocks noChangeShapeType="1"/>
          </p:cNvSpPr>
          <p:nvPr/>
        </p:nvSpPr>
        <p:spPr bwMode="auto">
          <a:xfrm>
            <a:off x="4953000" y="1295400"/>
            <a:ext cx="0" cy="152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3" name="Line 41"/>
          <p:cNvSpPr>
            <a:spLocks noChangeShapeType="1"/>
          </p:cNvSpPr>
          <p:nvPr/>
        </p:nvSpPr>
        <p:spPr bwMode="auto">
          <a:xfrm flipH="1">
            <a:off x="7391400" y="1447800"/>
            <a:ext cx="0" cy="419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6172200" y="4648200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5" name="Line 43"/>
          <p:cNvSpPr>
            <a:spLocks noChangeShapeType="1"/>
          </p:cNvSpPr>
          <p:nvPr/>
        </p:nvSpPr>
        <p:spPr bwMode="auto">
          <a:xfrm>
            <a:off x="7391400" y="4114800"/>
            <a:ext cx="304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6" name="Line 44"/>
          <p:cNvSpPr>
            <a:spLocks noChangeShapeType="1"/>
          </p:cNvSpPr>
          <p:nvPr/>
        </p:nvSpPr>
        <p:spPr bwMode="auto">
          <a:xfrm>
            <a:off x="6172200" y="5638800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graphicFrame>
        <p:nvGraphicFramePr>
          <p:cNvPr id="8197" name="Object 59"/>
          <p:cNvGraphicFramePr>
            <a:graphicFrameLocks noChangeAspect="1"/>
          </p:cNvGraphicFramePr>
          <p:nvPr/>
        </p:nvGraphicFramePr>
        <p:xfrm>
          <a:off x="1143000" y="457200"/>
          <a:ext cx="1981200" cy="1168400"/>
        </p:xfrm>
        <a:graphic>
          <a:graphicData uri="http://schemas.openxmlformats.org/presentationml/2006/ole">
            <p:oleObj spid="_x0000_s8197" name="Paint Shop Pro Image" r:id="rId7" imgW="5209756" imgH="3570732" progId="">
              <p:embed/>
            </p:oleObj>
          </a:graphicData>
        </a:graphic>
      </p:graphicFrame>
      <p:sp>
        <p:nvSpPr>
          <p:cNvPr id="8237" name="Line 46"/>
          <p:cNvSpPr>
            <a:spLocks noChangeShapeType="1"/>
          </p:cNvSpPr>
          <p:nvPr/>
        </p:nvSpPr>
        <p:spPr bwMode="auto">
          <a:xfrm>
            <a:off x="7162800" y="4191000"/>
            <a:ext cx="533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8239" name="Text Box 32"/>
          <p:cNvSpPr txBox="1">
            <a:spLocks noChangeArrowheads="1"/>
          </p:cNvSpPr>
          <p:nvPr/>
        </p:nvSpPr>
        <p:spPr bwMode="auto">
          <a:xfrm>
            <a:off x="0" y="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Kooperation im Handel</a:t>
            </a:r>
          </a:p>
        </p:txBody>
      </p:sp>
      <p:sp>
        <p:nvSpPr>
          <p:cNvPr id="8240" name="Text Box 3"/>
          <p:cNvSpPr txBox="1">
            <a:spLocks noChangeArrowheads="1"/>
          </p:cNvSpPr>
          <p:nvPr/>
        </p:nvSpPr>
        <p:spPr bwMode="auto">
          <a:xfrm>
            <a:off x="3581400" y="1752600"/>
            <a:ext cx="2590800" cy="3810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/>
              <a:t>Einkaufsverband</a:t>
            </a:r>
          </a:p>
        </p:txBody>
      </p:sp>
      <p:sp>
        <p:nvSpPr>
          <p:cNvPr id="8241" name="Text Box 4"/>
          <p:cNvSpPr txBox="1">
            <a:spLocks noChangeArrowheads="1"/>
          </p:cNvSpPr>
          <p:nvPr/>
        </p:nvSpPr>
        <p:spPr bwMode="auto">
          <a:xfrm>
            <a:off x="3581400" y="2286000"/>
            <a:ext cx="2590800" cy="4318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/>
              <a:t>Einkaufsgenossenschaft</a:t>
            </a:r>
          </a:p>
        </p:txBody>
      </p:sp>
      <p:sp>
        <p:nvSpPr>
          <p:cNvPr id="8242" name="Text Box 18"/>
          <p:cNvSpPr txBox="1">
            <a:spLocks noChangeArrowheads="1"/>
          </p:cNvSpPr>
          <p:nvPr/>
        </p:nvSpPr>
        <p:spPr bwMode="auto">
          <a:xfrm>
            <a:off x="3581400" y="2895600"/>
            <a:ext cx="2590800" cy="4318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/>
              <a:t>Einkaufskontor</a:t>
            </a:r>
          </a:p>
        </p:txBody>
      </p:sp>
      <p:sp>
        <p:nvSpPr>
          <p:cNvPr id="8243" name="Text Box 19"/>
          <p:cNvSpPr txBox="1">
            <a:spLocks noChangeArrowheads="1"/>
          </p:cNvSpPr>
          <p:nvPr/>
        </p:nvSpPr>
        <p:spPr bwMode="auto">
          <a:xfrm>
            <a:off x="3581400" y="3429000"/>
            <a:ext cx="2590800" cy="431800"/>
          </a:xfrm>
          <a:prstGeom prst="rect">
            <a:avLst/>
          </a:prstGeom>
          <a:solidFill>
            <a:srgbClr val="FFF1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/>
              <a:t>Einkaufsverband</a:t>
            </a:r>
          </a:p>
        </p:txBody>
      </p:sp>
      <p:sp>
        <p:nvSpPr>
          <p:cNvPr id="8244" name="Rectangle 11"/>
          <p:cNvSpPr>
            <a:spLocks noChangeArrowheads="1"/>
          </p:cNvSpPr>
          <p:nvPr/>
        </p:nvSpPr>
        <p:spPr bwMode="auto">
          <a:xfrm>
            <a:off x="8610600" y="6477000"/>
            <a:ext cx="381000" cy="32067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endParaRPr lang="de-DE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3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3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3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201" grpId="0" autoUpdateAnimBg="0"/>
      <p:bldP spid="8202" grpId="0" autoUpdateAnimBg="0"/>
      <p:bldP spid="8203" grpId="0" autoUpdateAnimBg="0"/>
      <p:bldP spid="8204" grpId="0" autoUpdateAnimBg="0"/>
      <p:bldP spid="8205" grpId="0" autoUpdateAnimBg="0"/>
      <p:bldP spid="8206" grpId="0" animBg="1"/>
      <p:bldP spid="8207" grpId="0" animBg="1"/>
      <p:bldP spid="8208" grpId="0" animBg="1"/>
      <p:bldP spid="8209" grpId="0" animBg="1"/>
      <p:bldP spid="8212" grpId="0" animBg="1"/>
      <p:bldP spid="8213" grpId="0" animBg="1"/>
      <p:bldP spid="8215" grpId="0" animBg="1"/>
      <p:bldP spid="8217" grpId="0" animBg="1"/>
      <p:bldP spid="8218" grpId="0" animBg="1"/>
      <p:bldP spid="8221" grpId="0" animBg="1"/>
      <p:bldP spid="133150" grpId="0" animBg="1" autoUpdateAnimBg="0"/>
      <p:bldP spid="133151" grpId="0" animBg="1" autoUpdateAnimBg="0"/>
      <p:bldP spid="133152" grpId="0" animBg="1" autoUpdateAnimBg="0"/>
      <p:bldP spid="133153" grpId="0" animBg="1" autoUpdateAnimBg="0"/>
      <p:bldP spid="8226" grpId="0" autoUpdateAnimBg="0"/>
      <p:bldP spid="8227" grpId="0" animBg="1"/>
      <p:bldP spid="8228" grpId="0" animBg="1"/>
      <p:bldP spid="8229" grpId="0" animBg="1"/>
      <p:bldP spid="8230" grpId="0" animBg="1"/>
      <p:bldP spid="8231" grpId="0" animBg="1"/>
      <p:bldP spid="8232" grpId="0" animBg="1"/>
      <p:bldP spid="8233" grpId="0" animBg="1"/>
      <p:bldP spid="8234" grpId="0" animBg="1"/>
      <p:bldP spid="8235" grpId="0" animBg="1"/>
      <p:bldP spid="8236" grpId="0" animBg="1"/>
      <p:bldP spid="8237" grpId="0" animBg="1"/>
      <p:bldP spid="8240" grpId="0" animBg="1" autoUpdateAnimBg="0"/>
      <p:bldP spid="8241" grpId="0" animBg="1" autoUpdateAnimBg="0"/>
      <p:bldP spid="8242" grpId="0" animBg="1" autoUpdateAnimBg="0"/>
      <p:bldP spid="8243" grpId="0" animBg="1" autoUpdateAnimBg="0"/>
      <p:bldP spid="8244" grpId="0" animBg="1" autoUpdateAnimBg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00FF"/>
          </a:solidFill>
          <a:prstDash val="solid"/>
          <a:round/>
          <a:headEnd type="triangl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0000FF"/>
          </a:solidFill>
          <a:prstDash val="solid"/>
          <a:round/>
          <a:headEnd type="triangl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1559</Words>
  <Application>Microsoft Office PowerPoint</Application>
  <PresentationFormat>Bildschirmpräsentation (4:3)</PresentationFormat>
  <Paragraphs>324</Paragraphs>
  <Slides>23</Slides>
  <Notes>22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23</vt:i4>
      </vt:variant>
    </vt:vector>
  </HeadingPairs>
  <TitlesOfParts>
    <vt:vector size="26" baseType="lpstr">
      <vt:lpstr>Standarddesign</vt:lpstr>
      <vt:lpstr>Paint Shop Pro Image</vt:lpstr>
      <vt:lpstr>Bitmap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</vt:vector>
  </TitlesOfParts>
  <Company>IWK-Prof. Dr. Siegfried von Känel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von Känel</dc:creator>
  <cp:lastModifiedBy>IWK-Siegfried von Känel</cp:lastModifiedBy>
  <cp:revision>231</cp:revision>
  <dcterms:created xsi:type="dcterms:W3CDTF">2012-05-20T08:57:24Z</dcterms:created>
  <dcterms:modified xsi:type="dcterms:W3CDTF">2017-09-21T07:39:12Z</dcterms:modified>
</cp:coreProperties>
</file>