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345" r:id="rId2"/>
    <p:sldId id="267" r:id="rId3"/>
    <p:sldId id="298" r:id="rId4"/>
    <p:sldId id="297" r:id="rId5"/>
    <p:sldId id="326" r:id="rId6"/>
    <p:sldId id="299" r:id="rId7"/>
    <p:sldId id="331" r:id="rId8"/>
    <p:sldId id="329" r:id="rId9"/>
    <p:sldId id="334" r:id="rId10"/>
    <p:sldId id="332" r:id="rId11"/>
    <p:sldId id="336" r:id="rId12"/>
    <p:sldId id="333" r:id="rId13"/>
    <p:sldId id="309" r:id="rId14"/>
    <p:sldId id="310" r:id="rId15"/>
    <p:sldId id="260" r:id="rId16"/>
    <p:sldId id="307" r:id="rId17"/>
    <p:sldId id="301" r:id="rId18"/>
    <p:sldId id="315" r:id="rId19"/>
    <p:sldId id="302" r:id="rId20"/>
    <p:sldId id="338" r:id="rId21"/>
    <p:sldId id="339" r:id="rId22"/>
    <p:sldId id="340" r:id="rId23"/>
    <p:sldId id="341" r:id="rId24"/>
    <p:sldId id="342" r:id="rId25"/>
    <p:sldId id="343" r:id="rId26"/>
    <p:sldId id="344" r:id="rId27"/>
    <p:sldId id="352" r:id="rId28"/>
    <p:sldId id="351" r:id="rId29"/>
    <p:sldId id="350" r:id="rId30"/>
    <p:sldId id="349" r:id="rId31"/>
    <p:sldId id="348" r:id="rId32"/>
    <p:sldId id="347" r:id="rId33"/>
    <p:sldId id="346" r:id="rId34"/>
  </p:sldIdLst>
  <p:sldSz cx="9144000" cy="6858000" type="screen4x3"/>
  <p:notesSz cx="6858000" cy="9144000"/>
  <p:defaultTextStyle>
    <a:defPPr>
      <a:defRPr lang="de-DE"/>
    </a:defPPr>
    <a:lvl1pPr algn="ctr" rtl="0" eaLnBrk="0" fontAlgn="base" hangingPunct="0">
      <a:spcBef>
        <a:spcPct val="50000"/>
      </a:spcBef>
      <a:spcAft>
        <a:spcPct val="0"/>
      </a:spcAft>
      <a:defRPr sz="1400" b="1" kern="1200">
        <a:solidFill>
          <a:schemeClr val="tx1"/>
        </a:solidFill>
        <a:latin typeface="Arial" charset="0"/>
        <a:ea typeface="+mn-ea"/>
        <a:cs typeface="+mn-cs"/>
      </a:defRPr>
    </a:lvl1pPr>
    <a:lvl2pPr marL="457200" algn="ctr" rtl="0" eaLnBrk="0" fontAlgn="base" hangingPunct="0">
      <a:spcBef>
        <a:spcPct val="50000"/>
      </a:spcBef>
      <a:spcAft>
        <a:spcPct val="0"/>
      </a:spcAft>
      <a:defRPr sz="1400" b="1" kern="1200">
        <a:solidFill>
          <a:schemeClr val="tx1"/>
        </a:solidFill>
        <a:latin typeface="Arial" charset="0"/>
        <a:ea typeface="+mn-ea"/>
        <a:cs typeface="+mn-cs"/>
      </a:defRPr>
    </a:lvl2pPr>
    <a:lvl3pPr marL="914400" algn="ctr" rtl="0" eaLnBrk="0" fontAlgn="base" hangingPunct="0">
      <a:spcBef>
        <a:spcPct val="50000"/>
      </a:spcBef>
      <a:spcAft>
        <a:spcPct val="0"/>
      </a:spcAft>
      <a:defRPr sz="1400" b="1" kern="1200">
        <a:solidFill>
          <a:schemeClr val="tx1"/>
        </a:solidFill>
        <a:latin typeface="Arial" charset="0"/>
        <a:ea typeface="+mn-ea"/>
        <a:cs typeface="+mn-cs"/>
      </a:defRPr>
    </a:lvl3pPr>
    <a:lvl4pPr marL="1371600" algn="ctr" rtl="0" eaLnBrk="0" fontAlgn="base" hangingPunct="0">
      <a:spcBef>
        <a:spcPct val="50000"/>
      </a:spcBef>
      <a:spcAft>
        <a:spcPct val="0"/>
      </a:spcAft>
      <a:defRPr sz="1400" b="1" kern="1200">
        <a:solidFill>
          <a:schemeClr val="tx1"/>
        </a:solidFill>
        <a:latin typeface="Arial" charset="0"/>
        <a:ea typeface="+mn-ea"/>
        <a:cs typeface="+mn-cs"/>
      </a:defRPr>
    </a:lvl4pPr>
    <a:lvl5pPr marL="1828800" algn="ctr" rtl="0" eaLnBrk="0" fontAlgn="base" hangingPunct="0">
      <a:spcBef>
        <a:spcPct val="5000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1FFCB"/>
    <a:srgbClr val="F0FFC5"/>
    <a:srgbClr val="EDEDED"/>
    <a:srgbClr val="DBF7F6"/>
    <a:srgbClr val="FFE9D3"/>
    <a:srgbClr val="EAE39E"/>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2" d="100"/>
          <a:sy n="122" d="100"/>
        </p:scale>
        <p:origin x="-13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4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5.png"/></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image" Target="../media/image26.png"/><Relationship Id="rId4" Type="http://schemas.openxmlformats.org/officeDocument/2006/relationships/image" Target="../media/image25.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6.png"/><Relationship Id="rId2" Type="http://schemas.openxmlformats.org/officeDocument/2006/relationships/image" Target="../media/image28.png"/><Relationship Id="rId1" Type="http://schemas.openxmlformats.org/officeDocument/2006/relationships/image" Target="../media/image1.png"/><Relationship Id="rId6" Type="http://schemas.openxmlformats.org/officeDocument/2006/relationships/image" Target="../media/image30.png"/><Relationship Id="rId5" Type="http://schemas.openxmlformats.org/officeDocument/2006/relationships/image" Target="../media/image9.png"/><Relationship Id="rId4" Type="http://schemas.openxmlformats.org/officeDocument/2006/relationships/image" Target="../media/image5.png"/></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image" Target="../media/image31.png"/><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9.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 Id="rId5" Type="http://schemas.openxmlformats.org/officeDocument/2006/relationships/image" Target="../media/image5.png"/><Relationship Id="rId4" Type="http://schemas.openxmlformats.org/officeDocument/2006/relationships/image" Target="../media/image4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png"/></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png"/><Relationship Id="rId1" Type="http://schemas.openxmlformats.org/officeDocument/2006/relationships/image" Target="../media/image49.png"/></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 Id="rId5" Type="http://schemas.openxmlformats.org/officeDocument/2006/relationships/image" Target="../media/image56.png"/><Relationship Id="rId4" Type="http://schemas.openxmlformats.org/officeDocument/2006/relationships/image" Target="../media/image55.png"/></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57.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57.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57.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image" Target="../media/image12.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15.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2.png"/></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image" Target="../media/image16.png"/><Relationship Id="rId5" Type="http://schemas.openxmlformats.org/officeDocument/2006/relationships/image" Target="../media/image9.png"/><Relationship Id="rId4" Type="http://schemas.openxmlformats.org/officeDocument/2006/relationships/image" Target="../media/image2.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22.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image" Target="../media/image16.png"/><Relationship Id="rId6" Type="http://schemas.openxmlformats.org/officeDocument/2006/relationships/image" Target="../media/image9.png"/><Relationship Id="rId5" Type="http://schemas.openxmlformats.org/officeDocument/2006/relationships/image" Target="../media/image24.png"/><Relationship Id="rId4"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2746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l" eaLnBrk="1" hangingPunct="1">
              <a:spcBef>
                <a:spcPct val="0"/>
              </a:spcBef>
              <a:defRPr sz="1200">
                <a:latin typeface="Times New Roman" pitchFamily="18" charset="0"/>
              </a:defRPr>
            </a:lvl1pPr>
          </a:lstStyle>
          <a:p>
            <a:pPr>
              <a:defRPr/>
            </a:pPr>
            <a:endParaRPr lang="de-DE"/>
          </a:p>
        </p:txBody>
      </p:sp>
      <p:sp>
        <p:nvSpPr>
          <p:cNvPr id="39939" name="Rectangle 3"/>
          <p:cNvSpPr>
            <a:spLocks noGrp="1" noChangeArrowheads="1"/>
          </p:cNvSpPr>
          <p:nvPr>
            <p:ph type="dt" idx="1"/>
          </p:nvPr>
        </p:nvSpPr>
        <p:spPr bwMode="auto">
          <a:xfrm>
            <a:off x="3886200" y="0"/>
            <a:ext cx="2971800" cy="2746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r" eaLnBrk="1" hangingPunct="1">
              <a:spcBef>
                <a:spcPct val="0"/>
              </a:spcBef>
              <a:defRPr sz="1200">
                <a:latin typeface="Times New Roman" pitchFamily="18" charset="0"/>
              </a:defRPr>
            </a:lvl1pPr>
          </a:lstStyle>
          <a:p>
            <a:pPr>
              <a:defRPr/>
            </a:pPr>
            <a:fld id="{8314C792-428C-460D-874B-147DE42857BE}" type="datetimeFigureOut">
              <a:rPr lang="de-DE"/>
              <a:pPr>
                <a:defRPr/>
              </a:pPr>
              <a:t>21.09.2017</a:t>
            </a:fld>
            <a:endParaRPr lang="de-DE"/>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914400" y="4343400"/>
            <a:ext cx="5029200" cy="1227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de-DE" noProof="0"/>
              <a:t>Klicken Sie, um die Textformatierung des Masters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9942" name="Rectangle 6"/>
          <p:cNvSpPr>
            <a:spLocks noGrp="1" noChangeArrowheads="1"/>
          </p:cNvSpPr>
          <p:nvPr>
            <p:ph type="ftr" sz="quarter" idx="4"/>
          </p:nvPr>
        </p:nvSpPr>
        <p:spPr bwMode="auto">
          <a:xfrm>
            <a:off x="0" y="8869363"/>
            <a:ext cx="2971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l" eaLnBrk="1" hangingPunct="1">
              <a:spcBef>
                <a:spcPct val="0"/>
              </a:spcBef>
              <a:defRPr sz="1200">
                <a:latin typeface="Times New Roman" pitchFamily="18" charset="0"/>
              </a:defRPr>
            </a:lvl1pPr>
          </a:lstStyle>
          <a:p>
            <a:pPr>
              <a:defRPr/>
            </a:pPr>
            <a:endParaRPr lang="de-DE"/>
          </a:p>
        </p:txBody>
      </p:sp>
      <p:sp>
        <p:nvSpPr>
          <p:cNvPr id="39943" name="Rectangle 7"/>
          <p:cNvSpPr>
            <a:spLocks noGrp="1" noChangeArrowheads="1"/>
          </p:cNvSpPr>
          <p:nvPr>
            <p:ph type="sldNum" sz="quarter" idx="5"/>
          </p:nvPr>
        </p:nvSpPr>
        <p:spPr bwMode="auto">
          <a:xfrm>
            <a:off x="3886200" y="8869363"/>
            <a:ext cx="2971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spcBef>
                <a:spcPct val="0"/>
              </a:spcBef>
              <a:defRPr sz="1200">
                <a:latin typeface="Times New Roman" pitchFamily="18" charset="0"/>
              </a:defRPr>
            </a:lvl1pPr>
          </a:lstStyle>
          <a:p>
            <a:fld id="{794798E7-01EC-474D-8ECB-E2F2A52CC514}" type="slidenum">
              <a:rPr lang="de-DE"/>
              <a:pPr/>
              <a:t>‹Nr.›</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xfrm>
            <a:off x="914400" y="4343400"/>
            <a:ext cx="5029200" cy="1663700"/>
          </a:xfrm>
          <a:noFill/>
          <a:ln/>
        </p:spPr>
        <p:txBody>
          <a:bodyPr/>
          <a:lstStyle/>
          <a:p>
            <a:pPr eaLnBrk="1" hangingPunct="1"/>
            <a:r>
              <a:rPr lang="de-DE" b="1">
                <a:latin typeface="Arial" charset="0"/>
              </a:rPr>
              <a:t>Abb. 1.01: Die Tätigkeit von Unternehmen wird vom definierten Unternehmenzweck (lt. Statut, Gründungsvertrag o. a.) bestimmt.</a:t>
            </a:r>
          </a:p>
          <a:p>
            <a:pPr eaLnBrk="1" hangingPunct="1"/>
            <a:r>
              <a:rPr lang="de-DE" b="1">
                <a:latin typeface="Arial" charset="0"/>
              </a:rPr>
              <a:t>Der Zweck privatwirtschaftlicher Unternehmen besteht - vom Grundsatz her - in der Aufgabe, Produkte zu erstellen, die für die Deckungeines Fremdbedarfs vorgesehen sind bzw. sich dafür eignen.</a:t>
            </a:r>
          </a:p>
          <a:p>
            <a:pPr eaLnBrk="1" hangingPunct="1"/>
            <a:r>
              <a:rPr lang="de-DE" b="1">
                <a:latin typeface="Arial" charset="0"/>
              </a:rPr>
              <a:t>Der Unternehmenszweck wird in der verbindlichen Gewerbeanmel-dung dokumentiert.</a:t>
            </a:r>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xfrm>
            <a:off x="914400" y="4343400"/>
            <a:ext cx="5029200" cy="639763"/>
          </a:xfrm>
          <a:noFill/>
          <a:ln/>
        </p:spPr>
        <p:txBody>
          <a:bodyPr/>
          <a:lstStyle/>
          <a:p>
            <a:pPr eaLnBrk="1" hangingPunct="1"/>
            <a:r>
              <a:rPr lang="de-DE" b="1">
                <a:latin typeface="Arial" charset="0"/>
              </a:rPr>
              <a:t>Abb. 1.10: Sicherung der dynamischen Liquidität - ein Grunderfordernis für das wirtschaftlicher Handeln von Unrnehmen (siehe „Ziel“)</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xfrm>
            <a:off x="914400" y="4343400"/>
            <a:ext cx="5029200" cy="1957388"/>
          </a:xfrm>
          <a:noFill/>
          <a:ln/>
        </p:spPr>
        <p:txBody>
          <a:bodyPr/>
          <a:lstStyle/>
          <a:p>
            <a:pPr eaLnBrk="1" hangingPunct="1"/>
            <a:r>
              <a:rPr lang="de-DE" b="1">
                <a:latin typeface="Arial" charset="0"/>
              </a:rPr>
              <a:t>Abb. 1.11: Mermal „zielgerichtete Steuerung des Geschäftsbetriebs“ des Unternehmens durch das zuständige Management</a:t>
            </a:r>
          </a:p>
          <a:p>
            <a:pPr eaLnBrk="1" hangingPunct="1"/>
            <a:r>
              <a:rPr lang="de-DE" b="1">
                <a:latin typeface="Arial" charset="0"/>
              </a:rPr>
              <a:t>Drei betriebswirtschaftliche Steuerungsaufgaben werden hervorgehoben:</a:t>
            </a:r>
          </a:p>
          <a:p>
            <a:pPr eaLnBrk="1" hangingPunct="1"/>
            <a:r>
              <a:rPr lang="de-DE" b="1">
                <a:latin typeface="Arial" charset="0"/>
              </a:rPr>
              <a:t>a) Sicherung hoher Wirtschaftlichkeit (Verhältnis ERTRAG zu AUFWAND),</a:t>
            </a:r>
          </a:p>
          <a:p>
            <a:pPr eaLnBrk="1" hangingPunct="1"/>
            <a:r>
              <a:rPr lang="de-DE" b="1">
                <a:latin typeface="Arial" charset="0"/>
              </a:rPr>
              <a:t>b) Sicherung der Gewinnerwirtschaftung im Umsatzprozess und</a:t>
            </a:r>
          </a:p>
          <a:p>
            <a:pPr eaLnBrk="1" hangingPunct="1"/>
            <a:r>
              <a:rPr lang="de-DE" b="1">
                <a:latin typeface="Arial" charset="0"/>
              </a:rPr>
              <a:t>c) Sicherung der dynamischen Liquidität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xfrm>
            <a:off x="914400" y="4343400"/>
            <a:ext cx="5334000" cy="1830388"/>
          </a:xfrm>
          <a:noFill/>
          <a:ln/>
        </p:spPr>
        <p:txBody>
          <a:bodyPr/>
          <a:lstStyle/>
          <a:p>
            <a:pPr eaLnBrk="1" hangingPunct="1"/>
            <a:r>
              <a:rPr lang="de-DE" b="1">
                <a:latin typeface="Arial" charset="0"/>
              </a:rPr>
              <a:t>Abb. 1.12: Merkmal „Zielorientiertes Handen von Unternehmen“</a:t>
            </a:r>
          </a:p>
          <a:p>
            <a:pPr eaLnBrk="1" hangingPunct="1"/>
            <a:r>
              <a:rPr lang="de-DE" b="1">
                <a:latin typeface="Arial" charset="0"/>
              </a:rPr>
              <a:t>Ziele sind die in der Zukunft angestrebten Zustände bzw. Leistungen, wobei bei jedem Ziel Folgendes zu klären ist:</a:t>
            </a:r>
          </a:p>
          <a:p>
            <a:pPr eaLnBrk="1" hangingPunct="1"/>
            <a:r>
              <a:rPr lang="de-DE" b="1">
                <a:latin typeface="Arial" charset="0"/>
              </a:rPr>
              <a:t>Zielinhalt (Sachbezug, z. B. „Umsatzgröße“, „Marktanteil“ und dgl.)</a:t>
            </a:r>
          </a:p>
          <a:p>
            <a:pPr eaLnBrk="1" hangingPunct="1"/>
            <a:r>
              <a:rPr lang="de-DE" b="1">
                <a:latin typeface="Arial" charset="0"/>
              </a:rPr>
              <a:t>Zielausmaß (absolut oder relativ [%]),</a:t>
            </a:r>
          </a:p>
          <a:p>
            <a:pPr eaLnBrk="1" hangingPunct="1"/>
            <a:r>
              <a:rPr lang="de-DE" b="1">
                <a:latin typeface="Arial" charset="0"/>
              </a:rPr>
              <a:t>Zeitbezug (lang-, mittel- oder kurzfristig),</a:t>
            </a:r>
          </a:p>
          <a:p>
            <a:pPr eaLnBrk="1" hangingPunct="1"/>
            <a:r>
              <a:rPr lang="de-DE" b="1">
                <a:latin typeface="Arial" charset="0"/>
              </a:rPr>
              <a:t>Ortbezug (Unternehmen als Ganzes oder konkrete Märkte oder Werke des Unternehmens)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xfrm>
            <a:off x="914400" y="4343400"/>
            <a:ext cx="5029200" cy="3989388"/>
          </a:xfrm>
          <a:noFill/>
          <a:ln/>
        </p:spPr>
        <p:txBody>
          <a:bodyPr/>
          <a:lstStyle/>
          <a:p>
            <a:pPr eaLnBrk="1" hangingPunct="1"/>
            <a:r>
              <a:rPr lang="de-DE" b="1">
                <a:latin typeface="Arial" charset="0"/>
              </a:rPr>
              <a:t>Abb. 1.13: Merkmal „Unternehmensziele“</a:t>
            </a:r>
          </a:p>
          <a:p>
            <a:pPr eaLnBrk="1" hangingPunct="1"/>
            <a:r>
              <a:rPr lang="de-DE" b="1">
                <a:latin typeface="Arial" charset="0"/>
              </a:rPr>
              <a:t>Unterscheidungen nach</a:t>
            </a:r>
          </a:p>
          <a:p>
            <a:pPr eaLnBrk="1" hangingPunct="1"/>
            <a:r>
              <a:rPr lang="de-DE" b="1">
                <a:latin typeface="Arial" charset="0"/>
              </a:rPr>
              <a:t>a) ökonomischen Zielen (mit Untetteilung nach monetären und nicht-monetären Zieleln),</a:t>
            </a:r>
          </a:p>
          <a:p>
            <a:pPr eaLnBrk="1" hangingPunct="1"/>
            <a:r>
              <a:rPr lang="de-DE" b="1">
                <a:latin typeface="Arial" charset="0"/>
              </a:rPr>
              <a:t>b) sozialen Zielen und</a:t>
            </a:r>
          </a:p>
          <a:p>
            <a:pPr eaLnBrk="1" hangingPunct="1"/>
            <a:r>
              <a:rPr lang="de-DE" b="1">
                <a:latin typeface="Arial" charset="0"/>
              </a:rPr>
              <a:t>c) ökologischen Zielen.</a:t>
            </a:r>
          </a:p>
          <a:p>
            <a:pPr eaLnBrk="1" hangingPunct="1"/>
            <a:r>
              <a:rPr lang="de-DE" b="1">
                <a:latin typeface="Arial" charset="0"/>
              </a:rPr>
              <a:t>Dabei müssen letzlich immer wieder neu Kompromisse gefunden werden.</a:t>
            </a:r>
          </a:p>
          <a:p>
            <a:pPr eaLnBrk="1" hangingPunct="1"/>
            <a:r>
              <a:rPr lang="de-DE" b="1">
                <a:latin typeface="Arial" charset="0"/>
              </a:rPr>
              <a:t>Siehe zum Beispiel das gegenwärtige Dilemma der Autoindustrie:</a:t>
            </a:r>
          </a:p>
          <a:p>
            <a:pPr eaLnBrk="1" hangingPunct="1"/>
            <a:r>
              <a:rPr lang="de-DE" b="1">
                <a:latin typeface="Arial" charset="0"/>
              </a:rPr>
              <a:t>Ökonomische Ziele gehen „baden“ (Absatzeinbrüche), da immer mehr Fahrverbote wegen Umweltverschmutzung verängt werden, aber auch</a:t>
            </a:r>
          </a:p>
          <a:p>
            <a:pPr eaLnBrk="1" hangingPunct="1"/>
            <a:r>
              <a:rPr lang="de-DE" b="1">
                <a:latin typeface="Arial" charset="0"/>
              </a:rPr>
              <a:t>soziale Ziele wie Arbeitsplatzerhalt gehen „baden“, neue Beschäftigungsmöglichkeiten sind sehr vage;</a:t>
            </a:r>
          </a:p>
          <a:p>
            <a:pPr eaLnBrk="1" hangingPunct="1"/>
            <a:r>
              <a:rPr lang="de-DE" b="1">
                <a:latin typeface="Arial" charset="0"/>
              </a:rPr>
              <a:t>und alles wegen Primat „Umwelt“! </a:t>
            </a:r>
          </a:p>
          <a:p>
            <a:pPr eaLnBrk="1" hangingPunct="1"/>
            <a:r>
              <a:rPr lang="de-DE" b="1">
                <a:latin typeface="Arial" charset="0"/>
              </a:rPr>
              <a:t>Ergo: Neue technische Lösungen werden gefordert, aber Elektro-Autos werden keine Lösung sein!</a:t>
            </a:r>
          </a:p>
          <a:p>
            <a:pPr eaLnBrk="1" hangingPunct="1"/>
            <a:endParaRPr lang="de-DE" b="1">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xfrm>
            <a:off x="914400" y="4343400"/>
            <a:ext cx="5029200" cy="512763"/>
          </a:xfrm>
          <a:noFill/>
          <a:ln/>
        </p:spPr>
        <p:txBody>
          <a:bodyPr/>
          <a:lstStyle/>
          <a:p>
            <a:pPr eaLnBrk="1" hangingPunct="1"/>
            <a:r>
              <a:rPr lang="de-DE" b="1">
                <a:latin typeface="Arial" charset="0"/>
              </a:rPr>
              <a:t>Abb. 1.14: Grundfunktionen eines Unternehmens im Überblick</a:t>
            </a:r>
          </a:p>
          <a:p>
            <a:pPr eaLnBrk="1" hangingPunct="1"/>
            <a:r>
              <a:rPr lang="de-DE" b="1">
                <a:latin typeface="Arial" charset="0"/>
              </a:rPr>
              <a:t>Bei der „Finanzierung“ beachten: Außen- und Innenfinanzierung!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xfrm>
            <a:off x="914400" y="4343400"/>
            <a:ext cx="5029200" cy="1647825"/>
          </a:xfrm>
          <a:noFill/>
          <a:ln/>
        </p:spPr>
        <p:txBody>
          <a:bodyPr/>
          <a:lstStyle/>
          <a:p>
            <a:pPr eaLnBrk="1" hangingPunct="1"/>
            <a:r>
              <a:rPr lang="de-DE" b="1">
                <a:latin typeface="Arial" charset="0"/>
              </a:rPr>
              <a:t>Abb. 1.15: Funktionen und Funktionsbereiche im Unternehmen, mit</a:t>
            </a:r>
          </a:p>
          <a:p>
            <a:pPr eaLnBrk="1" hangingPunct="1"/>
            <a:r>
              <a:rPr lang="de-DE" b="1">
                <a:latin typeface="Arial" charset="0"/>
              </a:rPr>
              <a:t>a) Grundfunktionen,</a:t>
            </a:r>
          </a:p>
          <a:p>
            <a:pPr eaLnBrk="1" hangingPunct="1"/>
            <a:r>
              <a:rPr lang="de-DE" b="1">
                <a:latin typeface="Arial" charset="0"/>
              </a:rPr>
              <a:t>b) unterstützenden Funktionen (zu Grundfunktionen).</a:t>
            </a:r>
          </a:p>
          <a:p>
            <a:pPr eaLnBrk="1" hangingPunct="1"/>
            <a:r>
              <a:rPr lang="de-DE" b="1">
                <a:latin typeface="Arial" charset="0"/>
              </a:rPr>
              <a:t>c) Managementfunktion (Steuerungsfunktion) und</a:t>
            </a:r>
          </a:p>
          <a:p>
            <a:pPr eaLnBrk="1" hangingPunct="1"/>
            <a:r>
              <a:rPr lang="de-DE" b="1">
                <a:latin typeface="Arial" charset="0"/>
              </a:rPr>
              <a:t>c) querschnittsbezogenen Funktionen.</a:t>
            </a:r>
          </a:p>
          <a:p>
            <a:pPr eaLnBrk="1" hangingPunct="1"/>
            <a:endParaRPr lang="de-DE" b="1">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914400" y="4343400"/>
            <a:ext cx="5257800" cy="1647825"/>
          </a:xfrm>
          <a:noFill/>
          <a:ln/>
        </p:spPr>
        <p:txBody>
          <a:bodyPr/>
          <a:lstStyle/>
          <a:p>
            <a:pPr eaLnBrk="1" hangingPunct="1"/>
            <a:r>
              <a:rPr lang="de-DE" b="1">
                <a:latin typeface="Arial" charset="0"/>
              </a:rPr>
              <a:t>Abb. 1.16: Unternehmen und relevante Umwelt</a:t>
            </a:r>
          </a:p>
          <a:p>
            <a:pPr eaLnBrk="1" hangingPunct="1"/>
            <a:endParaRPr lang="de-DE" b="1">
              <a:latin typeface="Arial" charset="0"/>
            </a:endParaRPr>
          </a:p>
          <a:p>
            <a:pPr eaLnBrk="1" hangingPunct="1"/>
            <a:r>
              <a:rPr lang="de-DE" b="1">
                <a:latin typeface="Arial" charset="0"/>
              </a:rPr>
              <a:t>Zunächst: Wiederholung der grundlegenden Merkmale eines Unter-nehmesn (Unternehmenszweck, Standort, ...).</a:t>
            </a:r>
          </a:p>
          <a:p>
            <a:pPr eaLnBrk="1" hangingPunct="1"/>
            <a:r>
              <a:rPr lang="de-DE" b="1">
                <a:latin typeface="Arial" charset="0"/>
              </a:rPr>
              <a:t>Dann: Wer hat steuernden Einfluss (externe Eigner, Gesetzgeber ...),</a:t>
            </a:r>
          </a:p>
          <a:p>
            <a:pPr eaLnBrk="1" hangingPunct="1"/>
            <a:r>
              <a:rPr lang="de-DE" b="1">
                <a:latin typeface="Arial" charset="0"/>
              </a:rPr>
              <a:t>dann: Wichtige Märkte, inklus. Internet, </a:t>
            </a:r>
          </a:p>
          <a:p>
            <a:pPr eaLnBrk="1" hangingPunct="1"/>
            <a:r>
              <a:rPr lang="de-DE" b="1">
                <a:latin typeface="Arial" charset="0"/>
              </a:rPr>
              <a:t>dann weitere Faktoren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914400" y="4343400"/>
            <a:ext cx="5029200" cy="1719263"/>
          </a:xfrm>
          <a:noFill/>
          <a:ln/>
        </p:spPr>
        <p:txBody>
          <a:bodyPr/>
          <a:lstStyle/>
          <a:p>
            <a:pPr eaLnBrk="1" hangingPunct="1"/>
            <a:r>
              <a:rPr lang="de-DE" b="1">
                <a:latin typeface="Arial" charset="0"/>
              </a:rPr>
              <a:t>Abb. </a:t>
            </a:r>
            <a:r>
              <a:rPr lang="de-DE" b="1" smtClean="0">
                <a:latin typeface="Arial" charset="0"/>
              </a:rPr>
              <a:t>1.17</a:t>
            </a:r>
            <a:r>
              <a:rPr lang="de-DE" b="1">
                <a:latin typeface="Arial" charset="0"/>
              </a:rPr>
              <a:t>: Umweltbereich „Markt“</a:t>
            </a:r>
          </a:p>
          <a:p>
            <a:pPr eaLnBrk="1" hangingPunct="1"/>
            <a:r>
              <a:rPr lang="de-DE" b="1">
                <a:latin typeface="Arial" charset="0"/>
              </a:rPr>
              <a:t>Markt als ökonomischer Ort, an dem sich Anbieter und Nachfrager treffen, um Austauschprozesse (mit „win-win-“- Ergebnis) zu realisieren.</a:t>
            </a:r>
          </a:p>
          <a:p>
            <a:pPr eaLnBrk="1" hangingPunct="1"/>
            <a:r>
              <a:rPr lang="de-DE" b="1">
                <a:latin typeface="Arial" charset="0"/>
              </a:rPr>
              <a:t>Anbieter: Ökonomisches Ziel: Preis &gt; Kosten, um Gewinn zu erwirtschaften.</a:t>
            </a:r>
          </a:p>
          <a:p>
            <a:pPr eaLnBrk="1" hangingPunct="1"/>
            <a:r>
              <a:rPr lang="de-DE" b="1">
                <a:latin typeface="Arial" charset="0"/>
              </a:rPr>
              <a:t>Nachfrager: Nutzen &gt; Preis, damit der Erwerb des Produkts Sinn macht.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xfrm>
            <a:off x="914400" y="4343400"/>
            <a:ext cx="5029200" cy="1060450"/>
          </a:xfrm>
          <a:noFill/>
          <a:ln/>
        </p:spPr>
        <p:txBody>
          <a:bodyPr/>
          <a:lstStyle/>
          <a:p>
            <a:pPr eaLnBrk="1" hangingPunct="1"/>
            <a:r>
              <a:rPr lang="de-DE" b="1">
                <a:latin typeface="Arial" charset="0"/>
              </a:rPr>
              <a:t>Abb. 1.18: Merkmal Wettbewerb auf Zielmärkten</a:t>
            </a:r>
          </a:p>
          <a:p>
            <a:pPr eaLnBrk="1" hangingPunct="1"/>
            <a:r>
              <a:rPr lang="de-DE" b="1">
                <a:latin typeface="Arial" charset="0"/>
              </a:rPr>
              <a:t>„Konkurrenz belebt das Geschäft“, jeder Anbieter muss sich anstrengen, um eigene Ziele unter Bedingungen konkurrierender Angebote zu erreichen. Dazu bedarf es bestimmter Wettbewerbs-strategien!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xfrm>
            <a:off x="838200" y="4343400"/>
            <a:ext cx="5029200" cy="1774825"/>
          </a:xfrm>
          <a:noFill/>
          <a:ln/>
        </p:spPr>
        <p:txBody>
          <a:bodyPr/>
          <a:lstStyle/>
          <a:p>
            <a:pPr eaLnBrk="1" hangingPunct="1"/>
            <a:r>
              <a:rPr lang="de-DE" b="1">
                <a:latin typeface="Arial" charset="0"/>
              </a:rPr>
              <a:t>Abb. 1.19: Hervorhoben der </a:t>
            </a:r>
            <a:r>
              <a:rPr lang="de-DE" b="1" smtClean="0">
                <a:latin typeface="Arial" charset="0"/>
              </a:rPr>
              <a:t>besonderen </a:t>
            </a:r>
            <a:r>
              <a:rPr lang="de-DE" b="1">
                <a:latin typeface="Arial" charset="0"/>
              </a:rPr>
              <a:t>Bedeutung externer Stakeholder mit den Beurteilungs-Komponenten</a:t>
            </a:r>
          </a:p>
          <a:p>
            <a:pPr eaLnBrk="1" hangingPunct="1"/>
            <a:r>
              <a:rPr lang="de-DE" b="1">
                <a:latin typeface="Arial" charset="0"/>
              </a:rPr>
              <a:t>- Betroffenheit,</a:t>
            </a:r>
          </a:p>
          <a:p>
            <a:pPr eaLnBrk="1" hangingPunct="1"/>
            <a:r>
              <a:rPr lang="de-DE" b="1">
                <a:latin typeface="Arial" charset="0"/>
              </a:rPr>
              <a:t>- Interessen,</a:t>
            </a:r>
          </a:p>
          <a:p>
            <a:pPr eaLnBrk="1" hangingPunct="1"/>
            <a:r>
              <a:rPr lang="de-DE" b="1">
                <a:latin typeface="Arial" charset="0"/>
              </a:rPr>
              <a:t>- Macht.</a:t>
            </a:r>
          </a:p>
          <a:p>
            <a:pPr eaLnBrk="1" hangingPunct="1"/>
            <a:r>
              <a:rPr lang="de-DE" b="1">
                <a:latin typeface="Arial" charset="0"/>
              </a:rPr>
              <a:t>Um erfolgreich zu sein, müssen Unternehmen die oft widersprüchlichen Aspekte, Handlungen u. a.  der Stakeholder bei den eigenen Unternehmensaktivitäten akurat beachten!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xfrm>
            <a:off x="914400" y="4343400"/>
            <a:ext cx="5029200" cy="1663700"/>
          </a:xfrm>
          <a:noFill/>
          <a:ln/>
        </p:spPr>
        <p:txBody>
          <a:bodyPr/>
          <a:lstStyle/>
          <a:p>
            <a:pPr eaLnBrk="1" hangingPunct="1"/>
            <a:r>
              <a:rPr lang="de-DE" b="1">
                <a:latin typeface="Arial" charset="0"/>
              </a:rPr>
              <a:t>Abb. 1.02: </a:t>
            </a:r>
            <a:r>
              <a:rPr lang="de-DE" b="1" smtClean="0">
                <a:latin typeface="Arial" charset="0"/>
              </a:rPr>
              <a:t>Um </a:t>
            </a:r>
            <a:r>
              <a:rPr lang="de-DE" b="1">
                <a:latin typeface="Arial" charset="0"/>
              </a:rPr>
              <a:t>den Unternehmenszweck erfolgreich verwirklichen zu können, muss zugleich eine Entscheidung zu einem geeigneten Standort getroffen werden.</a:t>
            </a:r>
          </a:p>
          <a:p>
            <a:pPr eaLnBrk="1" hangingPunct="1"/>
            <a:r>
              <a:rPr lang="de-DE" b="1">
                <a:latin typeface="Arial" charset="0"/>
              </a:rPr>
              <a:t>Für diese Entscheidung sollte ein Standort-Portfolio erstellt werden.</a:t>
            </a:r>
          </a:p>
          <a:p>
            <a:pPr eaLnBrk="1" hangingPunct="1"/>
            <a:r>
              <a:rPr lang="de-DE" b="1">
                <a:latin typeface="Arial" charset="0"/>
              </a:rPr>
              <a:t>Zugleich ist eine Entscheidung über den Wirkungsraum der Unternehmenstätigkeit zu treffen (lokal, regional, nationale Volkswirtschaft, EU, global).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914400" y="4343400"/>
            <a:ext cx="5029200" cy="1481138"/>
          </a:xfrm>
          <a:noFill/>
          <a:ln/>
        </p:spPr>
        <p:txBody>
          <a:bodyPr/>
          <a:lstStyle/>
          <a:p>
            <a:pPr eaLnBrk="1" hangingPunct="1"/>
            <a:r>
              <a:rPr lang="de-DE" b="1">
                <a:latin typeface="Arial" charset="0"/>
              </a:rPr>
              <a:t>Abb. 1.20: Corporate Identity</a:t>
            </a:r>
          </a:p>
          <a:p>
            <a:pPr eaLnBrk="1" hangingPunct="1"/>
            <a:r>
              <a:rPr lang="de-DE" b="1">
                <a:latin typeface="Arial" charset="0"/>
              </a:rPr>
              <a:t>In Zeiten des harten Wettbewerbs um Kunden und Aufträge gewinnen das unverwechselbare Erscheinungsbild eines Unternehmens sowie seine Kommunikationsaktivitäten und das Verhalten des Unternehmens immer mehr an Bedeutung.</a:t>
            </a:r>
          </a:p>
          <a:p>
            <a:pPr eaLnBrk="1" hangingPunct="1"/>
            <a:r>
              <a:rPr lang="de-DE" b="1">
                <a:latin typeface="Arial" charset="0"/>
              </a:rPr>
              <a:t>Negatives Beispiel: : Siehe des Folgen des  Abgasskandals in der Autoindustrie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14400" y="4343400"/>
            <a:ext cx="5029200" cy="1830388"/>
          </a:xfrm>
          <a:noFill/>
          <a:ln/>
        </p:spPr>
        <p:txBody>
          <a:bodyPr/>
          <a:lstStyle/>
          <a:p>
            <a:pPr eaLnBrk="1" hangingPunct="1"/>
            <a:r>
              <a:rPr lang="de-DE" b="1">
                <a:latin typeface="Arial" charset="0"/>
              </a:rPr>
              <a:t>Abb. 1.21:</a:t>
            </a:r>
            <a:r>
              <a:rPr lang="de-DE"/>
              <a:t> </a:t>
            </a:r>
            <a:r>
              <a:rPr lang="de-DE" b="1">
                <a:latin typeface="Arial" charset="0"/>
              </a:rPr>
              <a:t>Rahmenbedingungen für die Wirtschaftstätigkeit von Unternehmen</a:t>
            </a:r>
          </a:p>
          <a:p>
            <a:pPr eaLnBrk="1" hangingPunct="1"/>
            <a:r>
              <a:rPr lang="de-DE" b="1">
                <a:latin typeface="Arial" charset="0"/>
              </a:rPr>
              <a:t>a) Wirtschaftsordnung.</a:t>
            </a:r>
          </a:p>
          <a:p>
            <a:pPr eaLnBrk="1" hangingPunct="1"/>
            <a:r>
              <a:rPr lang="de-DE" b="1">
                <a:latin typeface="Arial" charset="0"/>
              </a:rPr>
              <a:t>b) staatliche Organe, Gesetzgebung,</a:t>
            </a:r>
          </a:p>
          <a:p>
            <a:pPr eaLnBrk="1" hangingPunct="1"/>
            <a:r>
              <a:rPr lang="de-DE" b="1">
                <a:latin typeface="Arial" charset="0"/>
              </a:rPr>
              <a:t>c) Europäische Union, Euro, Gesetzgebung</a:t>
            </a:r>
          </a:p>
          <a:p>
            <a:pPr eaLnBrk="1" hangingPunct="1"/>
            <a:r>
              <a:rPr lang="de-DE" b="1">
                <a:latin typeface="Arial" charset="0"/>
              </a:rPr>
              <a:t>d) Internationalisierung, Globalisierung (WTO, IFW, Incoterms u. a.)</a:t>
            </a:r>
          </a:p>
          <a:p>
            <a:pPr eaLnBrk="1" hangingPunct="1"/>
            <a:r>
              <a:rPr lang="de-DE" b="1">
                <a:latin typeface="Arial" charset="0"/>
              </a:rPr>
              <a:t>e) Internet (E-Emmoberce, E.Busienss u. a.)</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14400" y="4343400"/>
            <a:ext cx="5029200" cy="1354138"/>
          </a:xfrm>
          <a:noFill/>
          <a:ln/>
        </p:spPr>
        <p:txBody>
          <a:bodyPr/>
          <a:lstStyle/>
          <a:p>
            <a:pPr eaLnBrk="1" hangingPunct="1"/>
            <a:r>
              <a:rPr lang="de-DE" b="1">
                <a:latin typeface="Arial" charset="0"/>
              </a:rPr>
              <a:t>Abb. 1.22: Arbeits- und Sozialrecht</a:t>
            </a:r>
          </a:p>
          <a:p>
            <a:pPr eaLnBrk="1" hangingPunct="1"/>
            <a:r>
              <a:rPr lang="de-DE" b="1">
                <a:latin typeface="Arial" charset="0"/>
              </a:rPr>
              <a:t>Grundlegende Rahmenbedingungen für die Tätigkeit von Unternehmen bilden vor allem die vielfältigen Rechtsvorschriften zum Arbeitsrecht sowie zum Sozialrecht.</a:t>
            </a:r>
          </a:p>
          <a:p>
            <a:pPr eaLnBrk="1" hangingPunct="1"/>
            <a:r>
              <a:rPr lang="de-DE" b="1">
                <a:latin typeface="Arial" charset="0"/>
              </a:rPr>
              <a:t>Hier eine kurze Übersicht über die wichtigsten Regelungsbereiche.</a:t>
            </a:r>
          </a:p>
          <a:p>
            <a:pPr eaLnBrk="1" hangingPunct="1"/>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14400" y="4343400"/>
            <a:ext cx="5029200" cy="639763"/>
          </a:xfrm>
          <a:noFill/>
          <a:ln/>
        </p:spPr>
        <p:txBody>
          <a:bodyPr/>
          <a:lstStyle/>
          <a:p>
            <a:pPr eaLnBrk="1" hangingPunct="1"/>
            <a:r>
              <a:rPr lang="de-DE" b="1">
                <a:latin typeface="Arial" charset="0"/>
              </a:rPr>
              <a:t>Abb. 1.23: Rahmenbedingungen Umweltschutzrecht (mit Bereichen und Sachgebieten). Konsequenz für Unternehmen: Aktives Umweltmanagement!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914400" y="4343400"/>
            <a:ext cx="5029200" cy="1941513"/>
          </a:xfrm>
          <a:noFill/>
          <a:ln/>
        </p:spPr>
        <p:txBody>
          <a:bodyPr/>
          <a:lstStyle/>
          <a:p>
            <a:pPr eaLnBrk="1" hangingPunct="1"/>
            <a:r>
              <a:rPr lang="de-DE" b="1">
                <a:latin typeface="Arial" charset="0"/>
              </a:rPr>
              <a:t>Abb. 1.24: Betriebswirtschaft der Unternehmen</a:t>
            </a:r>
          </a:p>
          <a:p>
            <a:pPr eaLnBrk="1" hangingPunct="1"/>
            <a:r>
              <a:rPr lang="de-DE" b="1">
                <a:latin typeface="Arial" charset="0"/>
              </a:rPr>
              <a:t>Wichtigste Merkmale:</a:t>
            </a:r>
          </a:p>
          <a:p>
            <a:pPr eaLnBrk="1" hangingPunct="1"/>
            <a:r>
              <a:rPr lang="de-DE" b="1">
                <a:latin typeface="Arial" charset="0"/>
              </a:rPr>
              <a:t>Rahmenbedingungen,</a:t>
            </a:r>
          </a:p>
          <a:p>
            <a:pPr eaLnBrk="1" hangingPunct="1"/>
            <a:r>
              <a:rPr lang="de-DE" b="1">
                <a:latin typeface="Arial" charset="0"/>
              </a:rPr>
              <a:t>Leistungserstellung (für Fremdbedarfsdeckung),</a:t>
            </a:r>
          </a:p>
          <a:p>
            <a:pPr eaLnBrk="1" hangingPunct="1"/>
            <a:r>
              <a:rPr lang="de-DE" b="1">
                <a:latin typeface="Arial" charset="0"/>
              </a:rPr>
              <a:t>Wirkungsgrade der Leistungserstellung,</a:t>
            </a:r>
          </a:p>
          <a:p>
            <a:pPr eaLnBrk="1" hangingPunct="1"/>
            <a:r>
              <a:rPr lang="de-DE" b="1">
                <a:latin typeface="Arial" charset="0"/>
              </a:rPr>
              <a:t>Einzahlugen, Auszahlungen, Liquidität,</a:t>
            </a:r>
          </a:p>
          <a:p>
            <a:pPr eaLnBrk="1" hangingPunct="1"/>
            <a:r>
              <a:rPr lang="de-DE" b="1">
                <a:latin typeface="Arial" charset="0"/>
              </a:rPr>
              <a:t>Gewinnerwirtschaftung. Rentabilität,</a:t>
            </a:r>
          </a:p>
          <a:p>
            <a:pPr eaLnBrk="1" hangingPunct="1"/>
            <a:r>
              <a:rPr lang="de-DE" b="1">
                <a:latin typeface="Arial" charset="0"/>
              </a:rPr>
              <a:t>Einflussfaktoren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xfrm>
            <a:off x="1143000" y="4343400"/>
            <a:ext cx="5257800" cy="1885950"/>
          </a:xfrm>
          <a:noFill/>
          <a:ln/>
        </p:spPr>
        <p:txBody>
          <a:bodyPr/>
          <a:lstStyle/>
          <a:p>
            <a:pPr eaLnBrk="1" hangingPunct="1"/>
            <a:r>
              <a:rPr lang="de-DE" b="1">
                <a:latin typeface="Arial" charset="0"/>
              </a:rPr>
              <a:t>Abb. 1.25: Betriebswirtschaftslehre als LEHRE und WISSENSCHAFT, verbunden mit betriebswirtschaftlicher FORSCHUNG</a:t>
            </a:r>
          </a:p>
          <a:p>
            <a:pPr eaLnBrk="1" hangingPunct="1"/>
            <a:endParaRPr lang="de-DE" b="1">
              <a:latin typeface="Arial" charset="0"/>
            </a:endParaRPr>
          </a:p>
          <a:p>
            <a:pPr eaLnBrk="1" hangingPunct="1"/>
            <a:r>
              <a:rPr lang="de-DE" b="1">
                <a:latin typeface="Arial" charset="0"/>
              </a:rPr>
              <a:t>- beschreibende BWL,</a:t>
            </a:r>
          </a:p>
          <a:p>
            <a:pPr eaLnBrk="1" hangingPunct="1"/>
            <a:r>
              <a:rPr lang="de-DE" b="1">
                <a:latin typeface="Arial" charset="0"/>
              </a:rPr>
              <a:t>- erklärende BWL,</a:t>
            </a:r>
          </a:p>
          <a:p>
            <a:pPr eaLnBrk="1" hangingPunct="1"/>
            <a:r>
              <a:rPr lang="de-DE" b="1">
                <a:latin typeface="Arial" charset="0"/>
              </a:rPr>
              <a:t>- normative BWL,</a:t>
            </a:r>
          </a:p>
          <a:p>
            <a:pPr eaLnBrk="1" hangingPunct="1"/>
            <a:endParaRPr lang="de-DE" b="1">
              <a:latin typeface="Arial" charset="0"/>
            </a:endParaRPr>
          </a:p>
          <a:p>
            <a:pPr eaLnBrk="1" hangingPunct="1"/>
            <a:r>
              <a:rPr lang="de-DE" b="1">
                <a:latin typeface="Arial" charset="0"/>
              </a:rPr>
              <a:t>Allgemeine und spezielle BWL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xfrm>
            <a:off x="914400" y="4343400"/>
            <a:ext cx="5029200" cy="1298575"/>
          </a:xfrm>
          <a:noFill/>
          <a:ln/>
        </p:spPr>
        <p:txBody>
          <a:bodyPr/>
          <a:lstStyle/>
          <a:p>
            <a:pPr eaLnBrk="1" hangingPunct="1"/>
            <a:r>
              <a:rPr lang="de-DE" b="1">
                <a:latin typeface="Arial" charset="0"/>
              </a:rPr>
              <a:t>Abb. 1.26: Methoden und Instrumente der BWL, </a:t>
            </a:r>
          </a:p>
          <a:p>
            <a:pPr eaLnBrk="1" hangingPunct="1"/>
            <a:r>
              <a:rPr lang="de-DE" b="1">
                <a:latin typeface="Arial" charset="0"/>
              </a:rPr>
              <a:t>besonders hervorzuheben ist die Verbindung der BWL-Methoden mit den Gebieten Finanzmathematik, Statistik, Kybernetik und Operations Research sowie der Zugriff zu Datenbanken, zum Internet sowie zu MS Excel</a:t>
            </a:r>
          </a:p>
          <a:p>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xfrm>
            <a:off x="914400" y="4343400"/>
            <a:ext cx="5029200" cy="512763"/>
          </a:xfrm>
          <a:noFill/>
          <a:ln/>
        </p:spPr>
        <p:txBody>
          <a:bodyPr/>
          <a:lstStyle/>
          <a:p>
            <a:pPr eaLnBrk="1" hangingPunct="1"/>
            <a:r>
              <a:rPr lang="de-DE" b="1">
                <a:latin typeface="Arial" charset="0"/>
              </a:rPr>
              <a:t>Abb. 1.27: Systematik betriebswirtschaftlicher Kennzahlen (1) </a:t>
            </a:r>
          </a:p>
          <a:p>
            <a:pPr eaLnBrk="1" hangingPunct="1"/>
            <a:r>
              <a:rPr lang="de-DE" b="1">
                <a:latin typeface="Arial" charset="0"/>
              </a:rPr>
              <a:t>Gliederung der Merkmalen und Kriterien der Statistik</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xfrm>
            <a:off x="914400" y="4343400"/>
            <a:ext cx="5029200" cy="512763"/>
          </a:xfrm>
          <a:noFill/>
          <a:ln/>
        </p:spPr>
        <p:txBody>
          <a:bodyPr/>
          <a:lstStyle/>
          <a:p>
            <a:pPr eaLnBrk="1" hangingPunct="1"/>
            <a:r>
              <a:rPr lang="de-DE" b="1">
                <a:latin typeface="Arial" charset="0"/>
              </a:rPr>
              <a:t>Abb. 1.28: Systematik betriebswirtschaftlicher Kennzahlen (2) </a:t>
            </a:r>
          </a:p>
          <a:p>
            <a:pPr eaLnBrk="1" hangingPunct="1"/>
            <a:r>
              <a:rPr lang="de-DE" b="1">
                <a:latin typeface="Arial" charset="0"/>
              </a:rPr>
              <a:t>Gliederung nach den typischen inhaltlichen BWL-Kriterien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xfrm>
            <a:off x="914400" y="4343400"/>
            <a:ext cx="5029200" cy="457200"/>
          </a:xfrm>
          <a:noFill/>
          <a:ln/>
        </p:spPr>
        <p:txBody>
          <a:bodyPr/>
          <a:lstStyle/>
          <a:p>
            <a:pPr eaLnBrk="1" hangingPunct="1"/>
            <a:r>
              <a:rPr lang="de-DE" b="1">
                <a:latin typeface="Arial" charset="0"/>
              </a:rPr>
              <a:t>Abb. 1.29: Kennzahlen, Beispiel: DuPont-Kennzahlensystem mit der Spitzenkennzahl ROI</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xfrm>
            <a:off x="914400" y="4343400"/>
            <a:ext cx="5029200" cy="1425575"/>
          </a:xfrm>
          <a:noFill/>
          <a:ln/>
        </p:spPr>
        <p:txBody>
          <a:bodyPr/>
          <a:lstStyle/>
          <a:p>
            <a:pPr eaLnBrk="1" hangingPunct="1"/>
            <a:r>
              <a:rPr lang="de-DE" b="1">
                <a:latin typeface="Arial" charset="0"/>
              </a:rPr>
              <a:t>Abb. 1.03: Zur Unterscheidung der Termini „Betrieb“ und „Unternehmen“.</a:t>
            </a:r>
          </a:p>
          <a:p>
            <a:pPr eaLnBrk="1" hangingPunct="1"/>
            <a:r>
              <a:rPr lang="de-DE" b="1">
                <a:latin typeface="Arial" charset="0"/>
              </a:rPr>
              <a:t>Während mit „Betrieb“ jener Ort gemeint ist, an dem die Leistungserstellung erfolgt, bringt der Begriff „Unternehmen“ mehr den Aspekt der organisatorisischen und ökonomisch-finanziellen Tätigkeit einer Wirschaftseinheit mit freiwilliger Übernahme des Marktrisikos zum Ausdruck.</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xfrm>
            <a:off x="914400" y="4343400"/>
            <a:ext cx="5029200" cy="512763"/>
          </a:xfrm>
          <a:noFill/>
          <a:ln/>
        </p:spPr>
        <p:txBody>
          <a:bodyPr/>
          <a:lstStyle/>
          <a:p>
            <a:pPr eaLnBrk="1" hangingPunct="1"/>
            <a:r>
              <a:rPr lang="de-DE" b="1">
                <a:latin typeface="Arial" charset="0"/>
              </a:rPr>
              <a:t>Abb. 1.30: Kennzahlenvergleiche (1)</a:t>
            </a:r>
          </a:p>
          <a:p>
            <a:pPr eaLnBrk="1" hangingPunct="1"/>
            <a:r>
              <a:rPr lang="de-DE" b="1">
                <a:latin typeface="Arial" charset="0"/>
              </a:rPr>
              <a:t>SOLL - IST - Vergleich</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xfrm>
            <a:off x="914400" y="4343400"/>
            <a:ext cx="5029200" cy="750888"/>
          </a:xfrm>
          <a:noFill/>
          <a:ln/>
        </p:spPr>
        <p:txBody>
          <a:bodyPr/>
          <a:lstStyle/>
          <a:p>
            <a:pPr eaLnBrk="1" hangingPunct="1"/>
            <a:r>
              <a:rPr lang="de-DE" b="1">
                <a:latin typeface="Arial" charset="0"/>
              </a:rPr>
              <a:t>Abb. 1.31: Kennzahlenvergleiche (2)</a:t>
            </a:r>
          </a:p>
          <a:p>
            <a:pPr eaLnBrk="1" hangingPunct="1"/>
            <a:r>
              <a:rPr lang="de-DE" b="1">
                <a:latin typeface="Arial" charset="0"/>
              </a:rPr>
              <a:t>ZEIT- Vergleich, wobei Veränderungen „... auf ...“  und „ ... um -....“</a:t>
            </a:r>
          </a:p>
          <a:p>
            <a:pPr eaLnBrk="1" hangingPunct="1"/>
            <a:r>
              <a:rPr lang="de-DE" b="1">
                <a:latin typeface="Arial" charset="0"/>
              </a:rPr>
              <a:t>zu unterscheiden sind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xfrm>
            <a:off x="914400" y="4343400"/>
            <a:ext cx="5029200" cy="877888"/>
          </a:xfrm>
          <a:noFill/>
          <a:ln/>
        </p:spPr>
        <p:txBody>
          <a:bodyPr/>
          <a:lstStyle/>
          <a:p>
            <a:pPr eaLnBrk="1" hangingPunct="1"/>
            <a:r>
              <a:rPr lang="de-DE" b="1">
                <a:latin typeface="Arial" charset="0"/>
              </a:rPr>
              <a:t>Abb. 1.32: Kennzahlenvergleiche (3)</a:t>
            </a:r>
          </a:p>
          <a:p>
            <a:pPr eaLnBrk="1" hangingPunct="1"/>
            <a:r>
              <a:rPr lang="de-DE" b="1">
                <a:latin typeface="Arial" charset="0"/>
              </a:rPr>
              <a:t>Betriebsvergleich (Unternehmen müssen nach sachlichen Kriterien wie Umsatz, Produktionsprogramm, Beschäftigte u. a. vergleichbar sein.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43400"/>
            <a:ext cx="5029200" cy="1481138"/>
          </a:xfrm>
          <a:noFill/>
          <a:ln/>
        </p:spPr>
        <p:txBody>
          <a:bodyPr/>
          <a:lstStyle/>
          <a:p>
            <a:pPr eaLnBrk="1" hangingPunct="1"/>
            <a:r>
              <a:rPr lang="de-DE" b="1">
                <a:latin typeface="Arial" charset="0"/>
              </a:rPr>
              <a:t>Abb. 1.04:</a:t>
            </a:r>
            <a:r>
              <a:rPr lang="de-DE"/>
              <a:t> </a:t>
            </a:r>
            <a:r>
              <a:rPr lang="de-DE" b="1"/>
              <a:t>Systematik zu Rechtsformen privater Unternehmen</a:t>
            </a:r>
          </a:p>
          <a:p>
            <a:pPr eaLnBrk="1" hangingPunct="1"/>
            <a:r>
              <a:rPr lang="de-DE"/>
              <a:t>Nach der Bestimmung des Unternehmenszwecks, des Standortes und des Wirkungsraumes besteht die vierte konstitutive Entscheidung bei einer Unternehmensgründung in der Wahl einer geeigneten Rechtsform. Neben gesellschaftsrechtlichen Fragen hängen mit der Wahl der Rechtsform auch wichtige handels- und auch steuerrechtliche Fragen zusammen.</a:t>
            </a:r>
          </a:p>
          <a:p>
            <a:pPr eaLnBrk="1" hangingPunct="1"/>
            <a:r>
              <a:rPr lang="de-DE"/>
              <a:t>Wichtig: Rolle der Mischformen.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xfrm>
            <a:off x="914400" y="4343400"/>
            <a:ext cx="5029200" cy="1719263"/>
          </a:xfrm>
          <a:noFill/>
          <a:ln/>
        </p:spPr>
        <p:txBody>
          <a:bodyPr/>
          <a:lstStyle/>
          <a:p>
            <a:pPr eaLnBrk="1" hangingPunct="1"/>
            <a:r>
              <a:rPr lang="de-DE" b="1">
                <a:latin typeface="Arial" charset="0"/>
              </a:rPr>
              <a:t>Abb.1.05: Ausreichende  eigene Mittel (Eigenkapital) = Grundbedingung für die Gründung und das Bestehen privatwirtschaftlicher Unternehmen.</a:t>
            </a:r>
          </a:p>
          <a:p>
            <a:pPr eaLnBrk="1" hangingPunct="1"/>
            <a:r>
              <a:rPr lang="de-DE" b="1">
                <a:latin typeface="Arial" charset="0"/>
              </a:rPr>
              <a:t>Wichtig: Eingebrachte Eigenmittel sind Bestandteil des Vermögens.</a:t>
            </a:r>
          </a:p>
          <a:p>
            <a:pPr eaLnBrk="1" hangingPunct="1"/>
            <a:r>
              <a:rPr lang="de-DE" b="1">
                <a:latin typeface="Arial" charset="0"/>
              </a:rPr>
              <a:t>Das Eigenkapital - als abstrakter Gegenwert der Eigenmittel - kann aber nur als Saldo ermittelt werden:</a:t>
            </a:r>
          </a:p>
          <a:p>
            <a:pPr eaLnBrk="1" hangingPunct="1"/>
            <a:r>
              <a:rPr lang="de-DE" b="1">
                <a:latin typeface="Arial" charset="0"/>
              </a:rPr>
              <a:t>Eigenkapital = Vermögen ./. Fremdkapital!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xfrm>
            <a:off x="914400" y="4343400"/>
            <a:ext cx="5029200" cy="1846263"/>
          </a:xfrm>
          <a:noFill/>
          <a:ln/>
        </p:spPr>
        <p:txBody>
          <a:bodyPr/>
          <a:lstStyle/>
          <a:p>
            <a:pPr eaLnBrk="1" hangingPunct="1"/>
            <a:r>
              <a:rPr lang="de-DE" b="1">
                <a:latin typeface="Arial" charset="0"/>
              </a:rPr>
              <a:t>Abb. 1.06: Merkmal der Leistungserstellung entsprechend dem definierten Unternehmenszweck.</a:t>
            </a:r>
          </a:p>
          <a:p>
            <a:pPr eaLnBrk="1" hangingPunct="1"/>
            <a:r>
              <a:rPr lang="de-DE" b="1">
                <a:latin typeface="Arial" charset="0"/>
              </a:rPr>
              <a:t>Leistungserstellung als zweckbestimmte Kombination verfügbarer Leistungsfaktoren mit dem Ziel, Produkte hervorzubringen, die geeignet sind, einen Fremdbedarf zu decken.</a:t>
            </a:r>
          </a:p>
          <a:p>
            <a:pPr eaLnBrk="1" hangingPunct="1"/>
            <a:r>
              <a:rPr lang="de-DE" b="1">
                <a:latin typeface="Arial" charset="0"/>
              </a:rPr>
              <a:t>Betriebswirtschaftlich wichtig ist dabei der Zusammenhang von Werteeinsatz (AUFWAND), Werteausstoß (ERTRAG) und Wertschöpfung (Werteausstoß abzüglich des Wertes genutzter Vorleistungen)</a:t>
            </a:r>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xfrm>
            <a:off x="914400" y="4343400"/>
            <a:ext cx="5029200" cy="2544763"/>
          </a:xfrm>
          <a:noFill/>
          <a:ln/>
        </p:spPr>
        <p:txBody>
          <a:bodyPr/>
          <a:lstStyle/>
          <a:p>
            <a:pPr eaLnBrk="1" hangingPunct="1"/>
            <a:r>
              <a:rPr lang="de-DE" b="1">
                <a:latin typeface="Arial" charset="0"/>
              </a:rPr>
              <a:t>Abb. 1.07: Merkmal der freiwilligen Übernahme des Marktrisikos:</a:t>
            </a:r>
          </a:p>
          <a:p>
            <a:pPr eaLnBrk="1" hangingPunct="1"/>
            <a:r>
              <a:rPr lang="de-DE" b="1">
                <a:latin typeface="Arial" charset="0"/>
              </a:rPr>
              <a:t>Probleme: Welche Bedürfnisse haben die potenzielln Kunden?</a:t>
            </a:r>
          </a:p>
          <a:p>
            <a:pPr eaLnBrk="1" hangingPunct="1"/>
            <a:r>
              <a:rPr lang="de-DE" b="1">
                <a:latin typeface="Arial" charset="0"/>
              </a:rPr>
              <a:t>Welcher Bedarf bzw. welche spezifischen Kundenwünssche resultieren daraus (nach Art, Ort, Zeit, Bedarfsträger)?</a:t>
            </a:r>
          </a:p>
          <a:p>
            <a:pPr eaLnBrk="1" hangingPunct="1"/>
            <a:r>
              <a:rPr lang="de-DE" b="1">
                <a:latin typeface="Arial" charset="0"/>
              </a:rPr>
              <a:t>Wie ist demzufolge eine zielgerichtete Markt- und Bedarfsforschung auszugestalten?</a:t>
            </a:r>
          </a:p>
          <a:p>
            <a:pPr eaLnBrk="1" hangingPunct="1"/>
            <a:r>
              <a:rPr lang="de-DE" b="1">
                <a:latin typeface="Arial" charset="0"/>
              </a:rPr>
              <a:t>Worin besteht konkret das Marktrisiko?</a:t>
            </a:r>
          </a:p>
          <a:p>
            <a:pPr eaLnBrk="1" hangingPunct="1"/>
            <a:r>
              <a:rPr lang="de-DE" b="1">
                <a:latin typeface="Arial" charset="0"/>
              </a:rPr>
              <a:t>Haben die Kunden tatsächlich Kaufkraft?</a:t>
            </a:r>
          </a:p>
          <a:p>
            <a:pPr eaLnBrk="1" hangingPunct="1"/>
            <a:r>
              <a:rPr lang="de-DE" b="1">
                <a:latin typeface="Arial" charset="0"/>
              </a:rPr>
              <a:t>Wie verhalten sich die Wettbewerber (Preise, Werbung u. a.)?</a:t>
            </a:r>
          </a:p>
          <a:p>
            <a:pPr eaLnBrk="1" hangingPunct="1"/>
            <a:endParaRPr lang="de-DE" b="1">
              <a:latin typeface="Arial" charset="0"/>
            </a:endParaRPr>
          </a:p>
          <a:p>
            <a:pPr eaLnBrk="1" hangingPunct="1"/>
            <a:endParaRPr lang="de-DE" b="1">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xfrm>
            <a:off x="914400" y="4338638"/>
            <a:ext cx="5334000" cy="3822700"/>
          </a:xfrm>
          <a:noFill/>
          <a:ln/>
        </p:spPr>
        <p:txBody>
          <a:bodyPr/>
          <a:lstStyle/>
          <a:p>
            <a:pPr eaLnBrk="1" hangingPunct="1"/>
            <a:r>
              <a:rPr lang="de-DE" b="1">
                <a:latin typeface="Arial" charset="0"/>
              </a:rPr>
              <a:t>Abb. 1.08: Grunderfordernis betriebswirtschaftlichen Handels: Wirtschaftlichkeit. Dabei sind folgende Zusammenhänge zu beachten:</a:t>
            </a:r>
          </a:p>
          <a:p>
            <a:pPr eaLnBrk="1" hangingPunct="1"/>
            <a:r>
              <a:rPr lang="de-DE" b="1">
                <a:latin typeface="Arial" charset="0"/>
              </a:rPr>
              <a:t>a) Im Geschäftsbetrieb eines Unternehmens sind zu unterscheiden:</a:t>
            </a:r>
          </a:p>
          <a:p>
            <a:pPr eaLnBrk="1" hangingPunct="1"/>
            <a:r>
              <a:rPr lang="de-DE" b="1">
                <a:latin typeface="Arial" charset="0"/>
              </a:rPr>
              <a:t>Der Betriebsprozess entsprechend dem definierten Unternehmens-zweck sowie Nicht-Betriebsprozesse (Finanzprozess, außerordentliche Vorgänge).</a:t>
            </a:r>
          </a:p>
          <a:p>
            <a:pPr eaLnBrk="1" hangingPunct="1"/>
            <a:r>
              <a:rPr lang="de-DE" b="1">
                <a:latin typeface="Arial" charset="0"/>
              </a:rPr>
              <a:t>b) Kategorien der Abbildung des Werteverzehrs und des Werteausstoßes im Gesamtprozess sind „AUFWAND“ und „ERTRAG“.</a:t>
            </a:r>
          </a:p>
          <a:p>
            <a:pPr eaLnBrk="1" hangingPunct="1"/>
            <a:r>
              <a:rPr lang="de-DE" b="1">
                <a:latin typeface="Arial" charset="0"/>
              </a:rPr>
              <a:t>Das Verhältnis von ERTRAG zu AUFWAND kennzeichnet die Wirt-schaftlichleit des Gesamtprozesses.</a:t>
            </a:r>
          </a:p>
          <a:p>
            <a:pPr eaLnBrk="1" hangingPunct="1"/>
            <a:r>
              <a:rPr lang="de-DE" b="1">
                <a:latin typeface="Arial" charset="0"/>
              </a:rPr>
              <a:t>c) Kategorien der Abbildung des Werteverzehrs und des Werteausstoßes im Betriebsprozess  sind „KOSTEN“ und „LEISTUNG“.</a:t>
            </a:r>
          </a:p>
          <a:p>
            <a:pPr eaLnBrk="1" hangingPunct="1"/>
            <a:r>
              <a:rPr lang="de-DE" b="1">
                <a:latin typeface="Arial" charset="0"/>
              </a:rPr>
              <a:t>Das Verhältnis von LEISTUNG zu KOSTEN kennzeichnet die Wirt-schaftlichleit des Betriebsprozesses.</a:t>
            </a:r>
          </a:p>
          <a:p>
            <a:pPr eaLnBrk="1" hangingPunct="1"/>
            <a:r>
              <a:rPr lang="de-DE" b="1">
                <a:latin typeface="Arial" charset="0"/>
              </a:rPr>
              <a:t>d) Aufwand, Kosten, Ertrag und Leistung sind Wertgrößen, bei deren Ermittlung der Einfluss von Preisen eine maßgebliche Rolle spielt.</a:t>
            </a:r>
          </a:p>
          <a:p>
            <a:pPr eaLnBrk="1" hangingPunct="1"/>
            <a:endParaRPr lang="de-DE" b="1">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914400" y="4343400"/>
            <a:ext cx="5029200" cy="1608138"/>
          </a:xfrm>
          <a:noFill/>
          <a:ln/>
        </p:spPr>
        <p:txBody>
          <a:bodyPr/>
          <a:lstStyle/>
          <a:p>
            <a:pPr eaLnBrk="1" hangingPunct="1"/>
            <a:r>
              <a:rPr lang="de-DE" b="1">
                <a:latin typeface="Arial" charset="0"/>
              </a:rPr>
              <a:t>Abb. 1.09:</a:t>
            </a:r>
            <a:r>
              <a:rPr lang="de-DE"/>
              <a:t> </a:t>
            </a:r>
            <a:r>
              <a:rPr lang="de-DE" b="1">
                <a:latin typeface="Arial" charset="0"/>
              </a:rPr>
              <a:t>Das Handlungsprinzip „Sicherung hoher Wirtschaftlichkeit“ im Unternehmensprozess reicht nicht aus!</a:t>
            </a:r>
          </a:p>
          <a:p>
            <a:pPr eaLnBrk="1" hangingPunct="1"/>
            <a:r>
              <a:rPr lang="de-DE" b="1">
                <a:latin typeface="Arial" charset="0"/>
              </a:rPr>
              <a:t>Unternehmen müssen nach dem erwerbswirtschaftlichen Prinzip (als Erscheinungsform des allgemeinen ökonomschen Prinzip rationalen Handelns) wirtschaften, das heißt, sie müssen im Umsatzprozess Überschüsse (= Gewinne) erwirtschaften, nur so ist eine weitgehende Selbstfinanzierung des Geschäftsprozesses und damit ein „Überleben“ des Unternehmens möglich!</a:t>
            </a:r>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C54A9C1D-BDDE-47B9-B9E2-264F22C06790}" type="slidenum">
              <a:rPr lang="de-DE"/>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AD186D77-4559-49B1-BF9F-7A596C9CCB16}" type="slidenum">
              <a:rPr lang="de-DE"/>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146BFA8E-BED9-4876-ACD3-B12E4E5C3A61}" type="slidenum">
              <a:rPr lang="de-DE"/>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991143D5-58B3-41D4-AFF7-F194ACFA162C}" type="slidenum">
              <a:rPr lang="de-DE"/>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a:lvl1pPr>
          </a:lstStyle>
          <a:p>
            <a:fld id="{6D0F88EC-0996-4F69-8748-14379F2C0836}" type="slidenum">
              <a:rPr lang="de-DE"/>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a:lvl1pPr>
          </a:lstStyle>
          <a:p>
            <a:fld id="{13B9D8C5-BFCB-4560-99CE-82FFD30D76EE}" type="slidenum">
              <a:rPr lang="de-DE"/>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lvl1pPr>
              <a:defRPr/>
            </a:lvl1pPr>
          </a:lstStyle>
          <a:p>
            <a:pPr>
              <a:defRPr/>
            </a:pPr>
            <a:endParaRPr lang="de-DE"/>
          </a:p>
        </p:txBody>
      </p:sp>
      <p:sp>
        <p:nvSpPr>
          <p:cNvPr id="8" name="Fußzeilenplatzhalter 7"/>
          <p:cNvSpPr>
            <a:spLocks noGrp="1"/>
          </p:cNvSpPr>
          <p:nvPr>
            <p:ph type="ftr" sz="quarter" idx="11"/>
          </p:nvPr>
        </p:nvSpPr>
        <p:spPr/>
        <p:txBody>
          <a:bodyPr/>
          <a:lstStyle>
            <a:lvl1pPr>
              <a:defRPr/>
            </a:lvl1pPr>
          </a:lstStyle>
          <a:p>
            <a:pPr>
              <a:defRPr/>
            </a:pPr>
            <a:endParaRPr lang="de-DE"/>
          </a:p>
        </p:txBody>
      </p:sp>
      <p:sp>
        <p:nvSpPr>
          <p:cNvPr id="9" name="Foliennummernplatzhalter 8"/>
          <p:cNvSpPr>
            <a:spLocks noGrp="1"/>
          </p:cNvSpPr>
          <p:nvPr>
            <p:ph type="sldNum" sz="quarter" idx="12"/>
          </p:nvPr>
        </p:nvSpPr>
        <p:spPr/>
        <p:txBody>
          <a:bodyPr/>
          <a:lstStyle>
            <a:lvl1pPr>
              <a:defRPr/>
            </a:lvl1pPr>
          </a:lstStyle>
          <a:p>
            <a:fld id="{1068903C-585F-4C5B-A5C7-1AEFEBD8CBCE}" type="slidenum">
              <a:rPr lang="de-DE"/>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lvl1pPr>
              <a:defRPr/>
            </a:lvl1pPr>
          </a:lstStyle>
          <a:p>
            <a:pPr>
              <a:defRPr/>
            </a:pPr>
            <a:endParaRPr lang="de-DE"/>
          </a:p>
        </p:txBody>
      </p:sp>
      <p:sp>
        <p:nvSpPr>
          <p:cNvPr id="4" name="Fußzeilenplatzhalter 3"/>
          <p:cNvSpPr>
            <a:spLocks noGrp="1"/>
          </p:cNvSpPr>
          <p:nvPr>
            <p:ph type="ftr" sz="quarter" idx="11"/>
          </p:nvPr>
        </p:nvSpPr>
        <p:spPr/>
        <p:txBody>
          <a:bodyPr/>
          <a:lstStyle>
            <a:lvl1pPr>
              <a:defRPr/>
            </a:lvl1pPr>
          </a:lstStyle>
          <a:p>
            <a:pPr>
              <a:defRPr/>
            </a:pPr>
            <a:endParaRPr lang="de-DE"/>
          </a:p>
        </p:txBody>
      </p:sp>
      <p:sp>
        <p:nvSpPr>
          <p:cNvPr id="5" name="Foliennummernplatzhalter 4"/>
          <p:cNvSpPr>
            <a:spLocks noGrp="1"/>
          </p:cNvSpPr>
          <p:nvPr>
            <p:ph type="sldNum" sz="quarter" idx="12"/>
          </p:nvPr>
        </p:nvSpPr>
        <p:spPr/>
        <p:txBody>
          <a:bodyPr/>
          <a:lstStyle>
            <a:lvl1pPr>
              <a:defRPr/>
            </a:lvl1pPr>
          </a:lstStyle>
          <a:p>
            <a:fld id="{9D02FC4E-E0E5-45BC-BD0E-A23BEDF7A6FA}" type="slidenum">
              <a:rPr lang="de-DE"/>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pPr>
              <a:defRPr/>
            </a:pPr>
            <a:endParaRPr lang="de-DE"/>
          </a:p>
        </p:txBody>
      </p:sp>
      <p:sp>
        <p:nvSpPr>
          <p:cNvPr id="3" name="Fußzeilenplatzhalter 2"/>
          <p:cNvSpPr>
            <a:spLocks noGrp="1"/>
          </p:cNvSpPr>
          <p:nvPr>
            <p:ph type="ftr" sz="quarter" idx="11"/>
          </p:nvPr>
        </p:nvSpPr>
        <p:spPr/>
        <p:txBody>
          <a:bodyPr/>
          <a:lstStyle>
            <a:lvl1pPr>
              <a:defRPr/>
            </a:lvl1pPr>
          </a:lstStyle>
          <a:p>
            <a:pPr>
              <a:defRPr/>
            </a:pPr>
            <a:endParaRPr lang="de-DE"/>
          </a:p>
        </p:txBody>
      </p:sp>
      <p:sp>
        <p:nvSpPr>
          <p:cNvPr id="4" name="Foliennummernplatzhalter 3"/>
          <p:cNvSpPr>
            <a:spLocks noGrp="1"/>
          </p:cNvSpPr>
          <p:nvPr>
            <p:ph type="sldNum" sz="quarter" idx="12"/>
          </p:nvPr>
        </p:nvSpPr>
        <p:spPr/>
        <p:txBody>
          <a:bodyPr/>
          <a:lstStyle>
            <a:lvl1pPr>
              <a:defRPr/>
            </a:lvl1pPr>
          </a:lstStyle>
          <a:p>
            <a:fld id="{A6DD50EF-AAB4-4994-A60C-3A73D7BB6249}" type="slidenum">
              <a:rPr lang="de-DE"/>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a:lvl1pPr>
          </a:lstStyle>
          <a:p>
            <a:fld id="{94E78A56-6B29-4000-AF0E-A383850615F8}" type="slidenum">
              <a:rPr lang="de-DE"/>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a:lvl1pPr>
          </a:lstStyle>
          <a:p>
            <a:fld id="{FB42CC43-A886-4BD9-8E69-69626C16D672}" type="slidenum">
              <a:rPr lang="de-DE"/>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Klicken Sie, um das Titelformat zu bearbeiten</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Klicken Sie, um die Formate des Vorlagentextes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b="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b="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b="0">
                <a:latin typeface="+mn-lt"/>
              </a:defRPr>
            </a:lvl1pPr>
          </a:lstStyle>
          <a:p>
            <a:fld id="{42D14539-F4B0-4D4D-AB31-5927CEA66B40}" type="slidenum">
              <a:rPr lang="de-DE"/>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notesSlide" Target="../notesSlides/notesSlide9.xml"/><Relationship Id="rId7" Type="http://schemas.openxmlformats.org/officeDocument/2006/relationships/oleObject" Target="../embeddings/oleObject26.bin"/><Relationship Id="rId12"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5.bin"/><Relationship Id="rId11" Type="http://schemas.openxmlformats.org/officeDocument/2006/relationships/oleObject" Target="../embeddings/oleObject28.bin"/><Relationship Id="rId5" Type="http://schemas.openxmlformats.org/officeDocument/2006/relationships/oleObject" Target="../embeddings/oleObject24.bin"/><Relationship Id="rId10" Type="http://schemas.openxmlformats.org/officeDocument/2006/relationships/image" Target="../media/image20.png"/><Relationship Id="rId4" Type="http://schemas.openxmlformats.org/officeDocument/2006/relationships/oleObject" Target="../embeddings/oleObject23.bin"/><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31.bin"/><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oleObject" Target="../embeddings/oleObject39.bin"/><Relationship Id="rId3" Type="http://schemas.openxmlformats.org/officeDocument/2006/relationships/notesSlide" Target="../notesSlides/notesSlide11.xml"/><Relationship Id="rId7" Type="http://schemas.openxmlformats.org/officeDocument/2006/relationships/oleObject" Target="../embeddings/oleObject35.bin"/><Relationship Id="rId12"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34.bin"/><Relationship Id="rId11" Type="http://schemas.openxmlformats.org/officeDocument/2006/relationships/oleObject" Target="../embeddings/oleObject37.bin"/><Relationship Id="rId5" Type="http://schemas.openxmlformats.org/officeDocument/2006/relationships/oleObject" Target="../embeddings/oleObject33.bin"/><Relationship Id="rId10" Type="http://schemas.openxmlformats.org/officeDocument/2006/relationships/oleObject" Target="../embeddings/oleObject36.bin"/><Relationship Id="rId4" Type="http://schemas.openxmlformats.org/officeDocument/2006/relationships/oleObject" Target="../embeddings/oleObject32.bin"/><Relationship Id="rId9" Type="http://schemas.openxmlformats.org/officeDocument/2006/relationships/image" Target="../media/image20.png"/><Relationship Id="rId14" Type="http://schemas.openxmlformats.org/officeDocument/2006/relationships/oleObject" Target="../embeddings/oleObject40.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oleObject" Target="../embeddings/oleObject4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oleObject" Target="../embeddings/oleObject42.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oleObject" Target="../embeddings/oleObject4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oleObject" Target="../embeddings/oleObject45.bin"/><Relationship Id="rId4" Type="http://schemas.openxmlformats.org/officeDocument/2006/relationships/oleObject" Target="../embeddings/oleObject44.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notesSlide" Target="../notesSlides/notesSlide16.xml"/><Relationship Id="rId7" Type="http://schemas.openxmlformats.org/officeDocument/2006/relationships/oleObject" Target="../embeddings/oleObject48.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54.bin"/><Relationship Id="rId3" Type="http://schemas.openxmlformats.org/officeDocument/2006/relationships/notesSlide" Target="../notesSlides/notesSlide17.xml"/><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52.bin"/><Relationship Id="rId11" Type="http://schemas.openxmlformats.org/officeDocument/2006/relationships/oleObject" Target="../embeddings/oleObject56.bin"/><Relationship Id="rId5" Type="http://schemas.openxmlformats.org/officeDocument/2006/relationships/oleObject" Target="../embeddings/oleObject51.bin"/><Relationship Id="rId10" Type="http://schemas.openxmlformats.org/officeDocument/2006/relationships/oleObject" Target="../embeddings/oleObject55.bin"/><Relationship Id="rId4" Type="http://schemas.openxmlformats.org/officeDocument/2006/relationships/oleObject" Target="../embeddings/oleObject50.bin"/><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61.bin"/><Relationship Id="rId3" Type="http://schemas.openxmlformats.org/officeDocument/2006/relationships/notesSlide" Target="../notesSlides/notesSlide18.xml"/><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59.bin"/><Relationship Id="rId11" Type="http://schemas.openxmlformats.org/officeDocument/2006/relationships/oleObject" Target="../embeddings/oleObject64.bin"/><Relationship Id="rId5" Type="http://schemas.openxmlformats.org/officeDocument/2006/relationships/oleObject" Target="../embeddings/oleObject58.bin"/><Relationship Id="rId10" Type="http://schemas.openxmlformats.org/officeDocument/2006/relationships/oleObject" Target="../embeddings/oleObject63.bin"/><Relationship Id="rId4" Type="http://schemas.openxmlformats.org/officeDocument/2006/relationships/oleObject" Target="../embeddings/oleObject57.bin"/><Relationship Id="rId9" Type="http://schemas.openxmlformats.org/officeDocument/2006/relationships/oleObject" Target="../embeddings/oleObject62.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notesSlide" Target="../notesSlides/notesSlide19.xml"/><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67.bin"/><Relationship Id="rId5" Type="http://schemas.openxmlformats.org/officeDocument/2006/relationships/oleObject" Target="../embeddings/oleObject66.bin"/><Relationship Id="rId10" Type="http://schemas.openxmlformats.org/officeDocument/2006/relationships/image" Target="../media/image38.png"/><Relationship Id="rId4" Type="http://schemas.openxmlformats.org/officeDocument/2006/relationships/oleObject" Target="../embeddings/oleObject65.bin"/><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oleObject" Target="../embeddings/oleObject70.bin"/></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21.xml"/><Relationship Id="rId7"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73.bin"/><Relationship Id="rId5" Type="http://schemas.openxmlformats.org/officeDocument/2006/relationships/oleObject" Target="../embeddings/oleObject72.bin"/><Relationship Id="rId4" Type="http://schemas.openxmlformats.org/officeDocument/2006/relationships/oleObject" Target="../embeddings/oleObject71.bin"/><Relationship Id="rId9" Type="http://schemas.openxmlformats.org/officeDocument/2006/relationships/oleObject" Target="../embeddings/oleObject7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78.bin"/><Relationship Id="rId5" Type="http://schemas.openxmlformats.org/officeDocument/2006/relationships/oleObject" Target="../embeddings/oleObject77.bin"/><Relationship Id="rId4" Type="http://schemas.openxmlformats.org/officeDocument/2006/relationships/oleObject" Target="../embeddings/oleObject76.bin"/></Relationships>
</file>

<file path=ppt/slides/_rels/slide24.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8.w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80.bin"/><Relationship Id="rId5" Type="http://schemas.openxmlformats.org/officeDocument/2006/relationships/oleObject" Target="../embeddings/oleObject79.bin"/><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notesSlide" Target="../notesSlides/notesSlide25.xml"/><Relationship Id="rId7"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83.bin"/><Relationship Id="rId5" Type="http://schemas.openxmlformats.org/officeDocument/2006/relationships/oleObject" Target="../embeddings/oleObject82.bin"/><Relationship Id="rId4" Type="http://schemas.openxmlformats.org/officeDocument/2006/relationships/oleObject" Target="../embeddings/oleObject81.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89.bin"/><Relationship Id="rId3" Type="http://schemas.openxmlformats.org/officeDocument/2006/relationships/notesSlide" Target="../notesSlides/notesSlide26.xml"/><Relationship Id="rId7" Type="http://schemas.openxmlformats.org/officeDocument/2006/relationships/oleObject" Target="../embeddings/oleObject88.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87.bin"/><Relationship Id="rId5" Type="http://schemas.openxmlformats.org/officeDocument/2006/relationships/oleObject" Target="../embeddings/oleObject86.bin"/><Relationship Id="rId4" Type="http://schemas.openxmlformats.org/officeDocument/2006/relationships/oleObject" Target="../embeddings/oleObject85.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oleObject" Target="../embeddings/oleObject5.bin"/><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oleObject" Target="../embeddings/oleObject91.bin"/><Relationship Id="rId4" Type="http://schemas.openxmlformats.org/officeDocument/2006/relationships/oleObject" Target="../embeddings/oleObject90.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94.bin"/><Relationship Id="rId5" Type="http://schemas.openxmlformats.org/officeDocument/2006/relationships/oleObject" Target="../embeddings/oleObject93.bin"/><Relationship Id="rId4" Type="http://schemas.openxmlformats.org/officeDocument/2006/relationships/oleObject" Target="../embeddings/oleObject92.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96.bin"/><Relationship Id="rId5" Type="http://schemas.openxmlformats.org/officeDocument/2006/relationships/image" Target="../media/image58.png"/><Relationship Id="rId4" Type="http://schemas.openxmlformats.org/officeDocument/2006/relationships/oleObject" Target="../embeddings/oleObject95.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3.xml"/><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6.bin"/><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notesSlide" Target="../notesSlides/notesSlide7.xml"/><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oleObject" Target="../embeddings/oleObject18.bin"/><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7"/>
          <p:cNvSpPr>
            <a:spLocks noChangeArrowheads="1"/>
          </p:cNvSpPr>
          <p:nvPr/>
        </p:nvSpPr>
        <p:spPr bwMode="auto">
          <a:xfrm>
            <a:off x="152400" y="228600"/>
            <a:ext cx="8763000" cy="2895600"/>
          </a:xfrm>
          <a:prstGeom prst="rect">
            <a:avLst/>
          </a:prstGeom>
          <a:solidFill>
            <a:srgbClr val="F1FFCB"/>
          </a:solidFill>
          <a:ln w="25400">
            <a:solidFill>
              <a:schemeClr val="tx1"/>
            </a:solidFill>
            <a:miter lim="800000"/>
            <a:headEnd/>
            <a:tailEnd/>
          </a:ln>
        </p:spPr>
        <p:txBody>
          <a:bodyPr wrap="none" anchor="ctr"/>
          <a:lstStyle/>
          <a:p>
            <a:pPr eaLnBrk="1" hangingPunct="1"/>
            <a:endParaRPr lang="de-DE"/>
          </a:p>
        </p:txBody>
      </p:sp>
      <p:sp>
        <p:nvSpPr>
          <p:cNvPr id="3075" name="Text Box 2"/>
          <p:cNvSpPr txBox="1">
            <a:spLocks noChangeArrowheads="1"/>
          </p:cNvSpPr>
          <p:nvPr/>
        </p:nvSpPr>
        <p:spPr bwMode="auto">
          <a:xfrm>
            <a:off x="971550" y="1412875"/>
            <a:ext cx="7391400" cy="914400"/>
          </a:xfrm>
          <a:prstGeom prst="rect">
            <a:avLst/>
          </a:prstGeom>
          <a:noFill/>
          <a:ln w="25400">
            <a:noFill/>
            <a:miter lim="800000"/>
            <a:headEnd/>
            <a:tailEnd/>
          </a:ln>
        </p:spPr>
        <p:txBody>
          <a:bodyPr anchor="ctr">
            <a:spAutoFit/>
          </a:bodyPr>
          <a:lstStyle/>
          <a:p>
            <a:pPr eaLnBrk="1" hangingPunct="1"/>
            <a:r>
              <a:rPr lang="de-DE" sz="5400">
                <a:solidFill>
                  <a:srgbClr val="0000FF"/>
                </a:solidFill>
                <a:latin typeface="Times New Roman" pitchFamily="18" charset="0"/>
              </a:rPr>
              <a:t>Betriebswirtschaftslehre</a:t>
            </a:r>
            <a:endParaRPr lang="de-DE" sz="4000">
              <a:latin typeface="Times New Roman" pitchFamily="18" charset="0"/>
            </a:endParaRPr>
          </a:p>
        </p:txBody>
      </p:sp>
      <p:sp>
        <p:nvSpPr>
          <p:cNvPr id="3076" name="Text Box 3"/>
          <p:cNvSpPr txBox="1">
            <a:spLocks noChangeArrowheads="1"/>
          </p:cNvSpPr>
          <p:nvPr/>
        </p:nvSpPr>
        <p:spPr bwMode="auto">
          <a:xfrm>
            <a:off x="1835150" y="2276475"/>
            <a:ext cx="5029200" cy="579438"/>
          </a:xfrm>
          <a:prstGeom prst="rect">
            <a:avLst/>
          </a:prstGeom>
          <a:noFill/>
          <a:ln w="25400">
            <a:noFill/>
            <a:miter lim="800000"/>
            <a:headEnd/>
            <a:tailEnd/>
          </a:ln>
        </p:spPr>
        <p:txBody>
          <a:bodyPr anchor="ctr">
            <a:spAutoFit/>
          </a:bodyPr>
          <a:lstStyle/>
          <a:p>
            <a:pPr eaLnBrk="1" hangingPunct="1"/>
            <a:r>
              <a:rPr lang="de-DE" sz="3200">
                <a:latin typeface="Times New Roman" pitchFamily="18" charset="0"/>
              </a:rPr>
              <a:t>Eine Einf</a:t>
            </a:r>
            <a:r>
              <a:rPr lang="de-DE" sz="3200"/>
              <a:t>ü</a:t>
            </a:r>
            <a:r>
              <a:rPr lang="de-DE" sz="3200">
                <a:latin typeface="Times New Roman" pitchFamily="18" charset="0"/>
              </a:rPr>
              <a:t>hrung</a:t>
            </a:r>
          </a:p>
        </p:txBody>
      </p:sp>
      <p:sp>
        <p:nvSpPr>
          <p:cNvPr id="66565" name="Text Box 5"/>
          <p:cNvSpPr txBox="1">
            <a:spLocks noChangeArrowheads="1"/>
          </p:cNvSpPr>
          <p:nvPr/>
        </p:nvSpPr>
        <p:spPr bwMode="auto">
          <a:xfrm>
            <a:off x="457200" y="685800"/>
            <a:ext cx="5029200" cy="579438"/>
          </a:xfrm>
          <a:prstGeom prst="rect">
            <a:avLst/>
          </a:prstGeom>
          <a:noFill/>
          <a:ln w="25400">
            <a:noFill/>
            <a:miter lim="800000"/>
            <a:headEnd/>
            <a:tailEnd/>
          </a:ln>
          <a:effectLst/>
        </p:spPr>
        <p:txBody>
          <a:bodyPr anchor="ctr">
            <a:spAutoFit/>
          </a:bodyPr>
          <a:lstStyle/>
          <a:p>
            <a:pPr algn="l" eaLnBrk="1" hangingPunct="1">
              <a:defRPr/>
            </a:pPr>
            <a:r>
              <a:rPr lang="de-DE" sz="3200" i="1">
                <a:latin typeface="+mn-lt"/>
              </a:rPr>
              <a:t>Siegfried von Känel</a:t>
            </a:r>
          </a:p>
        </p:txBody>
      </p:sp>
      <p:sp>
        <p:nvSpPr>
          <p:cNvPr id="66566" name="Text Box 6"/>
          <p:cNvSpPr txBox="1">
            <a:spLocks noChangeArrowheads="1"/>
          </p:cNvSpPr>
          <p:nvPr/>
        </p:nvSpPr>
        <p:spPr bwMode="auto">
          <a:xfrm>
            <a:off x="762000" y="3205163"/>
            <a:ext cx="7772400" cy="944562"/>
          </a:xfrm>
          <a:prstGeom prst="rect">
            <a:avLst/>
          </a:prstGeom>
          <a:noFill/>
          <a:ln w="25400">
            <a:noFill/>
            <a:miter lim="800000"/>
            <a:headEnd/>
            <a:tailEnd/>
          </a:ln>
        </p:spPr>
        <p:txBody>
          <a:bodyPr anchor="ctr">
            <a:spAutoFit/>
          </a:bodyPr>
          <a:lstStyle/>
          <a:p>
            <a:pPr eaLnBrk="1" hangingPunct="1"/>
            <a:r>
              <a:rPr lang="de-DE" sz="2000">
                <a:cs typeface="Arial" charset="0"/>
              </a:rPr>
              <a:t>Animierte und kommentierte PowerPoint-Folien</a:t>
            </a:r>
          </a:p>
          <a:p>
            <a:pPr eaLnBrk="1" hangingPunct="1"/>
            <a:r>
              <a:rPr lang="de-DE" sz="2000">
                <a:cs typeface="Arial" charset="0"/>
              </a:rPr>
              <a:t> zu allen Grafiken im Buch</a:t>
            </a:r>
            <a:r>
              <a:rPr lang="de-DE" sz="2400">
                <a:cs typeface="Arial" charset="0"/>
              </a:rPr>
              <a:t> [Kapitel </a:t>
            </a:r>
            <a:r>
              <a:rPr lang="de-DE" sz="2400">
                <a:solidFill>
                  <a:srgbClr val="FF3300"/>
                </a:solidFill>
                <a:cs typeface="Arial" charset="0"/>
              </a:rPr>
              <a:t>1</a:t>
            </a:r>
            <a:r>
              <a:rPr lang="de-DE" sz="2400">
                <a:cs typeface="Arial" charset="0"/>
              </a:rPr>
              <a:t>]</a:t>
            </a:r>
          </a:p>
        </p:txBody>
      </p:sp>
      <p:sp>
        <p:nvSpPr>
          <p:cNvPr id="66569" name="Text Box 9"/>
          <p:cNvSpPr txBox="1">
            <a:spLocks noChangeArrowheads="1"/>
          </p:cNvSpPr>
          <p:nvPr/>
        </p:nvSpPr>
        <p:spPr bwMode="auto">
          <a:xfrm>
            <a:off x="381000" y="4191000"/>
            <a:ext cx="8382000" cy="396875"/>
          </a:xfrm>
          <a:prstGeom prst="rect">
            <a:avLst/>
          </a:prstGeom>
          <a:noFill/>
          <a:ln w="25400">
            <a:noFill/>
            <a:miter lim="800000"/>
            <a:headEnd/>
            <a:tailEnd/>
          </a:ln>
        </p:spPr>
        <p:txBody>
          <a:bodyPr anchor="ctr">
            <a:spAutoFit/>
          </a:bodyPr>
          <a:lstStyle/>
          <a:p>
            <a:pPr algn="l" eaLnBrk="1" hangingPunct="1"/>
            <a:r>
              <a:rPr lang="de-DE" sz="2000">
                <a:solidFill>
                  <a:srgbClr val="FF3300"/>
                </a:solidFill>
              </a:rPr>
              <a:t>Hinweise:</a:t>
            </a:r>
            <a:endParaRPr lang="de-DE" sz="2400">
              <a:latin typeface="Times New Roman" pitchFamily="18" charset="0"/>
            </a:endParaRPr>
          </a:p>
        </p:txBody>
      </p:sp>
      <p:sp>
        <p:nvSpPr>
          <p:cNvPr id="66571"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3081" name="Textfeld 9"/>
          <p:cNvSpPr txBox="1">
            <a:spLocks noChangeArrowheads="1"/>
          </p:cNvSpPr>
          <p:nvPr/>
        </p:nvSpPr>
        <p:spPr bwMode="auto">
          <a:xfrm>
            <a:off x="457200" y="4648200"/>
            <a:ext cx="8534400" cy="1371600"/>
          </a:xfrm>
          <a:prstGeom prst="rect">
            <a:avLst/>
          </a:prstGeom>
          <a:noFill/>
          <a:ln w="9525">
            <a:solidFill>
              <a:srgbClr val="0000FF"/>
            </a:solidFill>
            <a:miter lim="800000"/>
            <a:headEnd/>
            <a:tailEnd/>
          </a:ln>
        </p:spPr>
        <p:txBody>
          <a:bodyPr/>
          <a:lstStyle/>
          <a:p>
            <a:pPr algn="l" eaLnBrk="1" hangingPunct="1"/>
            <a:r>
              <a:rPr lang="de-DE"/>
              <a:t>Start der Präsentation:  Funktionstaste </a:t>
            </a:r>
            <a:r>
              <a:rPr lang="de-DE" sz="2000">
                <a:solidFill>
                  <a:srgbClr val="0000FF"/>
                </a:solidFill>
              </a:rPr>
              <a:t>[F5] </a:t>
            </a:r>
            <a:r>
              <a:rPr lang="de-DE"/>
              <a:t>drücken oder über Menü „Bildschirmpräsentation“.</a:t>
            </a:r>
          </a:p>
          <a:p>
            <a:pPr algn="l" eaLnBrk="1" hangingPunct="1"/>
            <a:r>
              <a:rPr lang="de-DE"/>
              <a:t>Kommentare zu den Folien: </a:t>
            </a:r>
            <a:r>
              <a:rPr lang="de-DE">
                <a:solidFill>
                  <a:srgbClr val="0000FF"/>
                </a:solidFill>
              </a:rPr>
              <a:t>Notizseitenansicht!</a:t>
            </a:r>
            <a:endParaRPr lang="de-DE"/>
          </a:p>
          <a:p>
            <a:pPr algn="l" eaLnBrk="1" hangingPunct="1"/>
            <a:r>
              <a:rPr lang="de-DE"/>
              <a:t>Im Weiteren immer mit dem </a:t>
            </a:r>
            <a:r>
              <a:rPr lang="de-DE">
                <a:solidFill>
                  <a:srgbClr val="0000FF"/>
                </a:solidFill>
              </a:rPr>
              <a:t>Mauszeiger </a:t>
            </a:r>
            <a:r>
              <a:rPr lang="de-DE"/>
              <a:t>solange auf die Folienfläche klicken,</a:t>
            </a:r>
          </a:p>
          <a:p>
            <a:pPr algn="l" eaLnBrk="1" hangingPunct="1"/>
            <a:r>
              <a:rPr lang="de-DE"/>
              <a:t>bis das das kleine </a:t>
            </a:r>
            <a:r>
              <a:rPr lang="de-DE">
                <a:solidFill>
                  <a:srgbClr val="0000FF"/>
                </a:solidFill>
              </a:rPr>
              <a:t>rote Viereck</a:t>
            </a:r>
            <a:r>
              <a:rPr lang="de-DE"/>
              <a:t> erscheint.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566"/>
                                        </p:tgtEl>
                                        <p:attrNameLst>
                                          <p:attrName>style.visibility</p:attrName>
                                        </p:attrNameLst>
                                      </p:cBhvr>
                                      <p:to>
                                        <p:strVal val="visible"/>
                                      </p:to>
                                    </p:set>
                                    <p:animEffect transition="in" filter="wipe(left)">
                                      <p:cBhvr>
                                        <p:cTn id="7" dur="500"/>
                                        <p:tgtEl>
                                          <p:spTgt spid="665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6569"/>
                                        </p:tgtEl>
                                        <p:attrNameLst>
                                          <p:attrName>style.visibility</p:attrName>
                                        </p:attrNameLst>
                                      </p:cBhvr>
                                      <p:to>
                                        <p:strVal val="visible"/>
                                      </p:to>
                                    </p:set>
                                    <p:animEffect transition="in" filter="wipe(left)">
                                      <p:cBhvr>
                                        <p:cTn id="11" dur="500"/>
                                        <p:tgtEl>
                                          <p:spTgt spid="66569"/>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66571"/>
                                        </p:tgtEl>
                                        <p:attrNameLst>
                                          <p:attrName>style.visibility</p:attrName>
                                        </p:attrNameLst>
                                      </p:cBhvr>
                                      <p:to>
                                        <p:strVal val="visible"/>
                                      </p:to>
                                    </p:set>
                                    <p:anim calcmode="lin" valueType="num">
                                      <p:cBhvr>
                                        <p:cTn id="15" dur="500" fill="hold"/>
                                        <p:tgtEl>
                                          <p:spTgt spid="66571"/>
                                        </p:tgtEl>
                                        <p:attrNameLst>
                                          <p:attrName>ppt_w</p:attrName>
                                        </p:attrNameLst>
                                      </p:cBhvr>
                                      <p:tavLst>
                                        <p:tav tm="0">
                                          <p:val>
                                            <p:fltVal val="0"/>
                                          </p:val>
                                        </p:tav>
                                        <p:tav tm="100000">
                                          <p:val>
                                            <p:strVal val="#ppt_w"/>
                                          </p:val>
                                        </p:tav>
                                      </p:tavLst>
                                    </p:anim>
                                    <p:anim calcmode="lin" valueType="num">
                                      <p:cBhvr>
                                        <p:cTn id="16" dur="500" fill="hold"/>
                                        <p:tgtEl>
                                          <p:spTgt spid="66571"/>
                                        </p:tgtEl>
                                        <p:attrNameLst>
                                          <p:attrName>ppt_h</p:attrName>
                                        </p:attrNameLst>
                                      </p:cBhvr>
                                      <p:tavLst>
                                        <p:tav tm="0">
                                          <p:val>
                                            <p:fltVal val="0"/>
                                          </p:val>
                                        </p:tav>
                                        <p:tav tm="100000">
                                          <p:val>
                                            <p:strVal val="#ppt_h"/>
                                          </p:val>
                                        </p:tav>
                                      </p:tavLst>
                                    </p:anim>
                                    <p:anim calcmode="lin" valueType="num">
                                      <p:cBhvr>
                                        <p:cTn id="17" dur="500" fill="hold"/>
                                        <p:tgtEl>
                                          <p:spTgt spid="66571"/>
                                        </p:tgtEl>
                                        <p:attrNameLst>
                                          <p:attrName>ppt_x</p:attrName>
                                        </p:attrNameLst>
                                      </p:cBhvr>
                                      <p:tavLst>
                                        <p:tav tm="0">
                                          <p:val>
                                            <p:fltVal val="0.5"/>
                                          </p:val>
                                        </p:tav>
                                        <p:tav tm="100000">
                                          <p:val>
                                            <p:strVal val="#ppt_x"/>
                                          </p:val>
                                        </p:tav>
                                      </p:tavLst>
                                    </p:anim>
                                    <p:anim calcmode="lin" valueType="num">
                                      <p:cBhvr>
                                        <p:cTn id="18" dur="500" fill="hold"/>
                                        <p:tgtEl>
                                          <p:spTgt spid="6657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autoUpdateAnimBg="0"/>
      <p:bldP spid="66569" grpId="0" autoUpdateAnimBg="0"/>
      <p:bldP spid="6657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AutoShape 3"/>
          <p:cNvSpPr>
            <a:spLocks noChangeArrowheads="1"/>
          </p:cNvSpPr>
          <p:nvPr/>
        </p:nvSpPr>
        <p:spPr bwMode="auto">
          <a:xfrm>
            <a:off x="152400" y="4495800"/>
            <a:ext cx="7848600" cy="2209800"/>
          </a:xfrm>
          <a:prstGeom prst="roundRect">
            <a:avLst>
              <a:gd name="adj" fmla="val 16667"/>
            </a:avLst>
          </a:prstGeom>
          <a:solidFill>
            <a:srgbClr val="F1FFCB"/>
          </a:solidFill>
          <a:ln w="12700">
            <a:solidFill>
              <a:schemeClr val="tx1"/>
            </a:solidFill>
            <a:round/>
            <a:headEnd/>
            <a:tailEnd/>
          </a:ln>
        </p:spPr>
        <p:txBody>
          <a:bodyPr anchor="ctr"/>
          <a:lstStyle/>
          <a:p>
            <a:pPr algn="l" eaLnBrk="1" hangingPunct="1"/>
            <a:endParaRPr lang="de-DE"/>
          </a:p>
        </p:txBody>
      </p:sp>
      <p:graphicFrame>
        <p:nvGraphicFramePr>
          <p:cNvPr id="20483" name="Object 4"/>
          <p:cNvGraphicFramePr>
            <a:graphicFrameLocks noChangeAspect="1"/>
          </p:cNvGraphicFramePr>
          <p:nvPr/>
        </p:nvGraphicFramePr>
        <p:xfrm>
          <a:off x="5257800" y="2590800"/>
          <a:ext cx="1600200" cy="1179513"/>
        </p:xfrm>
        <a:graphic>
          <a:graphicData uri="http://schemas.openxmlformats.org/presentationml/2006/ole">
            <p:oleObj spid="_x0000_s20483" name="Bitmap" r:id="rId4" imgW="3076190" imgH="2266667" progId="PBrush">
              <p:embed/>
            </p:oleObj>
          </a:graphicData>
        </a:graphic>
      </p:graphicFrame>
      <p:sp>
        <p:nvSpPr>
          <p:cNvPr id="20484" name="Line 5"/>
          <p:cNvSpPr>
            <a:spLocks noChangeShapeType="1"/>
          </p:cNvSpPr>
          <p:nvPr/>
        </p:nvSpPr>
        <p:spPr bwMode="auto">
          <a:xfrm flipV="1">
            <a:off x="2514600" y="3048000"/>
            <a:ext cx="2743200" cy="0"/>
          </a:xfrm>
          <a:prstGeom prst="line">
            <a:avLst/>
          </a:prstGeom>
          <a:noFill/>
          <a:ln w="114300">
            <a:solidFill>
              <a:srgbClr val="008000"/>
            </a:solidFill>
            <a:round/>
            <a:headEnd/>
            <a:tailEnd type="triangle" w="med" len="med"/>
          </a:ln>
        </p:spPr>
        <p:txBody>
          <a:bodyPr>
            <a:spAutoFit/>
          </a:bodyPr>
          <a:lstStyle/>
          <a:p>
            <a:endParaRPr lang="de-DE"/>
          </a:p>
        </p:txBody>
      </p:sp>
      <p:sp>
        <p:nvSpPr>
          <p:cNvPr id="20485" name="Line 6"/>
          <p:cNvSpPr>
            <a:spLocks noChangeShapeType="1"/>
          </p:cNvSpPr>
          <p:nvPr/>
        </p:nvSpPr>
        <p:spPr bwMode="auto">
          <a:xfrm flipV="1">
            <a:off x="6858000" y="3048000"/>
            <a:ext cx="990600" cy="39688"/>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20486" name="Object 7"/>
          <p:cNvGraphicFramePr>
            <a:graphicFrameLocks noChangeAspect="1"/>
          </p:cNvGraphicFramePr>
          <p:nvPr/>
        </p:nvGraphicFramePr>
        <p:xfrm>
          <a:off x="7848600" y="2590800"/>
          <a:ext cx="1003300" cy="1030288"/>
        </p:xfrm>
        <a:graphic>
          <a:graphicData uri="http://schemas.openxmlformats.org/presentationml/2006/ole">
            <p:oleObj spid="_x0000_s20486" name="Bitmap" r:id="rId5" imgW="1028844" imgH="1057423" progId="PBrush">
              <p:embed/>
            </p:oleObj>
          </a:graphicData>
        </a:graphic>
      </p:graphicFrame>
      <p:sp>
        <p:nvSpPr>
          <p:cNvPr id="20487" name="Text Box 8"/>
          <p:cNvSpPr txBox="1">
            <a:spLocks noChangeArrowheads="1"/>
          </p:cNvSpPr>
          <p:nvPr/>
        </p:nvSpPr>
        <p:spPr bwMode="auto">
          <a:xfrm>
            <a:off x="8001000" y="3657600"/>
            <a:ext cx="1143000" cy="314325"/>
          </a:xfrm>
          <a:prstGeom prst="rect">
            <a:avLst/>
          </a:prstGeom>
          <a:noFill/>
          <a:ln w="9525">
            <a:noFill/>
            <a:miter lim="800000"/>
            <a:headEnd/>
            <a:tailEnd/>
          </a:ln>
        </p:spPr>
        <p:txBody>
          <a:bodyPr/>
          <a:lstStyle/>
          <a:p>
            <a:pPr eaLnBrk="1" hangingPunct="1"/>
            <a:r>
              <a:rPr lang="de-DE"/>
              <a:t>Kunde</a:t>
            </a:r>
          </a:p>
        </p:txBody>
      </p:sp>
      <p:sp>
        <p:nvSpPr>
          <p:cNvPr id="20488" name="Line 9"/>
          <p:cNvSpPr>
            <a:spLocks noChangeShapeType="1"/>
          </p:cNvSpPr>
          <p:nvPr/>
        </p:nvSpPr>
        <p:spPr bwMode="auto">
          <a:xfrm flipV="1">
            <a:off x="8305800" y="609600"/>
            <a:ext cx="0" cy="19812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20489" name="Line 10"/>
          <p:cNvSpPr>
            <a:spLocks noChangeShapeType="1"/>
          </p:cNvSpPr>
          <p:nvPr/>
        </p:nvSpPr>
        <p:spPr bwMode="auto">
          <a:xfrm flipH="1" flipV="1">
            <a:off x="6553200" y="914400"/>
            <a:ext cx="1752600" cy="0"/>
          </a:xfrm>
          <a:prstGeom prst="line">
            <a:avLst/>
          </a:prstGeom>
          <a:noFill/>
          <a:ln w="47625">
            <a:solidFill>
              <a:srgbClr val="0000FF"/>
            </a:solidFill>
            <a:round/>
            <a:headEnd/>
            <a:tailEnd type="triangle" w="med" len="med"/>
          </a:ln>
        </p:spPr>
        <p:txBody>
          <a:bodyPr>
            <a:spAutoFit/>
          </a:bodyPr>
          <a:lstStyle/>
          <a:p>
            <a:endParaRPr lang="de-DE"/>
          </a:p>
        </p:txBody>
      </p:sp>
      <p:sp>
        <p:nvSpPr>
          <p:cNvPr id="20490" name="Line 11"/>
          <p:cNvSpPr>
            <a:spLocks noChangeShapeType="1"/>
          </p:cNvSpPr>
          <p:nvPr/>
        </p:nvSpPr>
        <p:spPr bwMode="auto">
          <a:xfrm>
            <a:off x="2057400" y="1676400"/>
            <a:ext cx="0" cy="685800"/>
          </a:xfrm>
          <a:prstGeom prst="line">
            <a:avLst/>
          </a:prstGeom>
          <a:noFill/>
          <a:ln w="28575">
            <a:solidFill>
              <a:srgbClr val="0000FF"/>
            </a:solidFill>
            <a:round/>
            <a:headEnd/>
            <a:tailEnd type="triangle" w="med" len="med"/>
          </a:ln>
        </p:spPr>
        <p:txBody>
          <a:bodyPr>
            <a:spAutoFit/>
          </a:bodyPr>
          <a:lstStyle/>
          <a:p>
            <a:endParaRPr lang="de-DE"/>
          </a:p>
        </p:txBody>
      </p:sp>
      <p:sp>
        <p:nvSpPr>
          <p:cNvPr id="20491" name="Text Box 12"/>
          <p:cNvSpPr txBox="1">
            <a:spLocks noChangeArrowheads="1"/>
          </p:cNvSpPr>
          <p:nvPr/>
        </p:nvSpPr>
        <p:spPr bwMode="auto">
          <a:xfrm>
            <a:off x="5105400" y="609600"/>
            <a:ext cx="1447800" cy="5334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200"/>
              <a:t>Bedarf, Kunden-wünsche</a:t>
            </a:r>
            <a:endParaRPr lang="de-DE"/>
          </a:p>
        </p:txBody>
      </p:sp>
      <p:sp>
        <p:nvSpPr>
          <p:cNvPr id="20492" name="Text Box 13"/>
          <p:cNvSpPr txBox="1">
            <a:spLocks noChangeArrowheads="1"/>
          </p:cNvSpPr>
          <p:nvPr/>
        </p:nvSpPr>
        <p:spPr bwMode="auto">
          <a:xfrm>
            <a:off x="5791200" y="2590800"/>
            <a:ext cx="1295400" cy="336550"/>
          </a:xfrm>
          <a:prstGeom prst="rect">
            <a:avLst/>
          </a:prstGeom>
          <a:noFill/>
          <a:ln w="9525">
            <a:noFill/>
            <a:miter lim="800000"/>
            <a:headEnd/>
            <a:tailEnd/>
          </a:ln>
        </p:spPr>
        <p:txBody>
          <a:bodyPr>
            <a:spAutoFit/>
          </a:bodyPr>
          <a:lstStyle/>
          <a:p>
            <a:pPr eaLnBrk="1" hangingPunct="1"/>
            <a:r>
              <a:rPr lang="de-DE" sz="1600"/>
              <a:t>Markt</a:t>
            </a:r>
          </a:p>
        </p:txBody>
      </p:sp>
      <p:sp>
        <p:nvSpPr>
          <p:cNvPr id="20493" name="Line 14"/>
          <p:cNvSpPr>
            <a:spLocks noChangeShapeType="1"/>
          </p:cNvSpPr>
          <p:nvPr/>
        </p:nvSpPr>
        <p:spPr bwMode="auto">
          <a:xfrm flipV="1">
            <a:off x="152400" y="3048000"/>
            <a:ext cx="685800" cy="0"/>
          </a:xfrm>
          <a:prstGeom prst="line">
            <a:avLst/>
          </a:prstGeom>
          <a:noFill/>
          <a:ln w="114300">
            <a:solidFill>
              <a:srgbClr val="008000"/>
            </a:solidFill>
            <a:round/>
            <a:headEnd/>
            <a:tailEnd type="triangle" w="med" len="med"/>
          </a:ln>
        </p:spPr>
        <p:txBody>
          <a:bodyPr>
            <a:spAutoFit/>
          </a:bodyPr>
          <a:lstStyle/>
          <a:p>
            <a:endParaRPr lang="de-DE"/>
          </a:p>
        </p:txBody>
      </p:sp>
      <p:sp>
        <p:nvSpPr>
          <p:cNvPr id="20494" name="Text Box 15"/>
          <p:cNvSpPr txBox="1">
            <a:spLocks noChangeArrowheads="1"/>
          </p:cNvSpPr>
          <p:nvPr/>
        </p:nvSpPr>
        <p:spPr bwMode="auto">
          <a:xfrm>
            <a:off x="6324600" y="2057400"/>
            <a:ext cx="685800" cy="457200"/>
          </a:xfrm>
          <a:prstGeom prst="rect">
            <a:avLst/>
          </a:prstGeom>
          <a:noFill/>
          <a:ln w="9525">
            <a:noFill/>
            <a:miter lim="800000"/>
            <a:headEnd/>
            <a:tailEnd/>
          </a:ln>
        </p:spPr>
        <p:txBody>
          <a:bodyPr>
            <a:spAutoFit/>
          </a:bodyPr>
          <a:lstStyle/>
          <a:p>
            <a:pPr algn="l" eaLnBrk="1" hangingPunct="1"/>
            <a:r>
              <a:rPr lang="de-DE" sz="1200"/>
              <a:t>Kauf-kraft</a:t>
            </a:r>
            <a:endParaRPr lang="de-DE"/>
          </a:p>
        </p:txBody>
      </p:sp>
      <p:sp>
        <p:nvSpPr>
          <p:cNvPr id="20495" name="Text Box 16"/>
          <p:cNvSpPr txBox="1">
            <a:spLocks noChangeArrowheads="1"/>
          </p:cNvSpPr>
          <p:nvPr/>
        </p:nvSpPr>
        <p:spPr bwMode="auto">
          <a:xfrm>
            <a:off x="7391400" y="228600"/>
            <a:ext cx="1447800" cy="381000"/>
          </a:xfrm>
          <a:prstGeom prst="rect">
            <a:avLst/>
          </a:prstGeom>
          <a:solidFill>
            <a:srgbClr val="CCFFCC"/>
          </a:solidFill>
          <a:ln w="9525">
            <a:noFill/>
            <a:miter lim="800000"/>
            <a:headEnd/>
            <a:tailEnd/>
          </a:ln>
        </p:spPr>
        <p:txBody>
          <a:bodyPr/>
          <a:lstStyle/>
          <a:p>
            <a:pPr eaLnBrk="1" hangingPunct="1"/>
            <a:r>
              <a:rPr lang="de-DE"/>
              <a:t>Bedürfnisse</a:t>
            </a:r>
          </a:p>
        </p:txBody>
      </p:sp>
      <p:sp>
        <p:nvSpPr>
          <p:cNvPr id="20496" name="Line 17"/>
          <p:cNvSpPr>
            <a:spLocks noChangeShapeType="1"/>
          </p:cNvSpPr>
          <p:nvPr/>
        </p:nvSpPr>
        <p:spPr bwMode="auto">
          <a:xfrm>
            <a:off x="7239000" y="2743200"/>
            <a:ext cx="609600" cy="0"/>
          </a:xfrm>
          <a:prstGeom prst="line">
            <a:avLst/>
          </a:prstGeom>
          <a:noFill/>
          <a:ln w="28575">
            <a:solidFill>
              <a:srgbClr val="0000FF"/>
            </a:solidFill>
            <a:round/>
            <a:headEnd/>
            <a:tailEnd/>
          </a:ln>
        </p:spPr>
        <p:txBody>
          <a:bodyPr>
            <a:spAutoFit/>
          </a:bodyPr>
          <a:lstStyle/>
          <a:p>
            <a:endParaRPr lang="de-DE"/>
          </a:p>
        </p:txBody>
      </p:sp>
      <p:sp>
        <p:nvSpPr>
          <p:cNvPr id="20497" name="Line 18"/>
          <p:cNvSpPr>
            <a:spLocks noChangeShapeType="1"/>
          </p:cNvSpPr>
          <p:nvPr/>
        </p:nvSpPr>
        <p:spPr bwMode="auto">
          <a:xfrm>
            <a:off x="7239000" y="914400"/>
            <a:ext cx="0" cy="1828800"/>
          </a:xfrm>
          <a:prstGeom prst="line">
            <a:avLst/>
          </a:prstGeom>
          <a:noFill/>
          <a:ln w="28575">
            <a:solidFill>
              <a:srgbClr val="0000FF"/>
            </a:solidFill>
            <a:round/>
            <a:headEnd/>
            <a:tailEnd/>
          </a:ln>
        </p:spPr>
        <p:txBody>
          <a:bodyPr>
            <a:spAutoFit/>
          </a:bodyPr>
          <a:lstStyle/>
          <a:p>
            <a:endParaRPr lang="de-DE"/>
          </a:p>
        </p:txBody>
      </p:sp>
      <p:graphicFrame>
        <p:nvGraphicFramePr>
          <p:cNvPr id="20498" name="Object 19"/>
          <p:cNvGraphicFramePr>
            <a:graphicFrameLocks noChangeAspect="1"/>
          </p:cNvGraphicFramePr>
          <p:nvPr/>
        </p:nvGraphicFramePr>
        <p:xfrm>
          <a:off x="6858000" y="2057400"/>
          <a:ext cx="685800" cy="431800"/>
        </p:xfrm>
        <a:graphic>
          <a:graphicData uri="http://schemas.openxmlformats.org/presentationml/2006/ole">
            <p:oleObj spid="_x0000_s20498" name="Paint Shop Pro Image" r:id="rId6" imgW="1551220" imgH="975874" progId="">
              <p:embed/>
            </p:oleObj>
          </a:graphicData>
        </a:graphic>
      </p:graphicFrame>
      <p:sp>
        <p:nvSpPr>
          <p:cNvPr id="20499" name="Line 20"/>
          <p:cNvSpPr>
            <a:spLocks noChangeShapeType="1"/>
          </p:cNvSpPr>
          <p:nvPr/>
        </p:nvSpPr>
        <p:spPr bwMode="auto">
          <a:xfrm>
            <a:off x="5943600" y="1143000"/>
            <a:ext cx="0" cy="14478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20500" name="Line 21"/>
          <p:cNvSpPr>
            <a:spLocks noChangeShapeType="1"/>
          </p:cNvSpPr>
          <p:nvPr/>
        </p:nvSpPr>
        <p:spPr bwMode="auto">
          <a:xfrm flipH="1">
            <a:off x="2057400" y="1676400"/>
            <a:ext cx="6096000" cy="0"/>
          </a:xfrm>
          <a:prstGeom prst="line">
            <a:avLst/>
          </a:prstGeom>
          <a:noFill/>
          <a:ln w="28575">
            <a:solidFill>
              <a:srgbClr val="0000FF"/>
            </a:solidFill>
            <a:round/>
            <a:headEnd/>
            <a:tailEnd/>
          </a:ln>
        </p:spPr>
        <p:txBody>
          <a:bodyPr>
            <a:spAutoFit/>
          </a:bodyPr>
          <a:lstStyle/>
          <a:p>
            <a:endParaRPr lang="de-DE"/>
          </a:p>
        </p:txBody>
      </p:sp>
      <p:sp>
        <p:nvSpPr>
          <p:cNvPr id="20501" name="Text Box 22"/>
          <p:cNvSpPr txBox="1">
            <a:spLocks noChangeArrowheads="1"/>
          </p:cNvSpPr>
          <p:nvPr/>
        </p:nvSpPr>
        <p:spPr bwMode="auto">
          <a:xfrm>
            <a:off x="8001000" y="3886200"/>
            <a:ext cx="1143000" cy="609600"/>
          </a:xfrm>
          <a:prstGeom prst="rect">
            <a:avLst/>
          </a:prstGeom>
          <a:noFill/>
          <a:ln w="9525">
            <a:noFill/>
            <a:miter lim="800000"/>
            <a:headEnd/>
            <a:tailEnd/>
          </a:ln>
        </p:spPr>
        <p:txBody>
          <a:bodyPr/>
          <a:lstStyle/>
          <a:p>
            <a:pPr eaLnBrk="1" hangingPunct="1"/>
            <a:r>
              <a:rPr lang="de-DE"/>
              <a:t>(Bedarfs-träger)</a:t>
            </a:r>
          </a:p>
        </p:txBody>
      </p:sp>
      <p:sp>
        <p:nvSpPr>
          <p:cNvPr id="20502" name="Line 23"/>
          <p:cNvSpPr>
            <a:spLocks noChangeShapeType="1"/>
          </p:cNvSpPr>
          <p:nvPr/>
        </p:nvSpPr>
        <p:spPr bwMode="auto">
          <a:xfrm flipV="1">
            <a:off x="5257800" y="2590800"/>
            <a:ext cx="609600" cy="457200"/>
          </a:xfrm>
          <a:prstGeom prst="line">
            <a:avLst/>
          </a:prstGeom>
          <a:noFill/>
          <a:ln w="38100">
            <a:solidFill>
              <a:srgbClr val="FF0000"/>
            </a:solidFill>
            <a:prstDash val="sysDot"/>
            <a:round/>
            <a:headEnd/>
            <a:tailEnd/>
          </a:ln>
        </p:spPr>
        <p:txBody>
          <a:bodyPr>
            <a:spAutoFit/>
          </a:bodyPr>
          <a:lstStyle/>
          <a:p>
            <a:endParaRPr lang="de-DE"/>
          </a:p>
        </p:txBody>
      </p:sp>
      <p:sp>
        <p:nvSpPr>
          <p:cNvPr id="20503" name="Text Box 24"/>
          <p:cNvSpPr txBox="1">
            <a:spLocks noChangeArrowheads="1"/>
          </p:cNvSpPr>
          <p:nvPr/>
        </p:nvSpPr>
        <p:spPr bwMode="auto">
          <a:xfrm>
            <a:off x="3048000" y="1371600"/>
            <a:ext cx="2133600" cy="533400"/>
          </a:xfrm>
          <a:prstGeom prst="rect">
            <a:avLst/>
          </a:prstGeom>
          <a:solidFill>
            <a:srgbClr val="CDF4F3"/>
          </a:solidFill>
          <a:ln w="9525">
            <a:solidFill>
              <a:schemeClr val="tx1"/>
            </a:solidFill>
            <a:miter lim="800000"/>
            <a:headEnd/>
            <a:tailEnd/>
          </a:ln>
          <a:effectLst>
            <a:outerShdw dist="35921" dir="2700000" algn="ctr" rotWithShape="0">
              <a:schemeClr val="bg2"/>
            </a:outerShdw>
          </a:effectLst>
        </p:spPr>
        <p:txBody>
          <a:bodyPr anchor="ctr" anchorCtr="0"/>
          <a:lstStyle/>
          <a:p>
            <a:pPr eaLnBrk="1" hangingPunct="1"/>
            <a:r>
              <a:rPr lang="de-DE" sz="1200"/>
              <a:t>Markt- und Bedarfs-forschung, Angebote </a:t>
            </a:r>
            <a:endParaRPr lang="de-DE"/>
          </a:p>
        </p:txBody>
      </p:sp>
      <p:sp>
        <p:nvSpPr>
          <p:cNvPr id="20504" name="Line 26"/>
          <p:cNvSpPr>
            <a:spLocks noChangeShapeType="1"/>
          </p:cNvSpPr>
          <p:nvPr/>
        </p:nvSpPr>
        <p:spPr bwMode="auto">
          <a:xfrm flipH="1">
            <a:off x="4191000" y="914400"/>
            <a:ext cx="914400" cy="0"/>
          </a:xfrm>
          <a:prstGeom prst="line">
            <a:avLst/>
          </a:prstGeom>
          <a:noFill/>
          <a:ln w="28575">
            <a:solidFill>
              <a:srgbClr val="0000FF"/>
            </a:solidFill>
            <a:round/>
            <a:headEnd/>
            <a:tailEnd/>
          </a:ln>
        </p:spPr>
        <p:txBody>
          <a:bodyPr>
            <a:spAutoFit/>
          </a:bodyPr>
          <a:lstStyle/>
          <a:p>
            <a:endParaRPr lang="de-DE"/>
          </a:p>
        </p:txBody>
      </p:sp>
      <p:sp>
        <p:nvSpPr>
          <p:cNvPr id="20505" name="Line 27"/>
          <p:cNvSpPr>
            <a:spLocks noChangeShapeType="1"/>
          </p:cNvSpPr>
          <p:nvPr/>
        </p:nvSpPr>
        <p:spPr bwMode="auto">
          <a:xfrm>
            <a:off x="4191000" y="914400"/>
            <a:ext cx="0" cy="457200"/>
          </a:xfrm>
          <a:prstGeom prst="line">
            <a:avLst/>
          </a:prstGeom>
          <a:noFill/>
          <a:ln w="28575">
            <a:solidFill>
              <a:srgbClr val="0000FF"/>
            </a:solidFill>
            <a:round/>
            <a:headEnd/>
            <a:tailEnd type="triangle" w="med" len="med"/>
          </a:ln>
        </p:spPr>
        <p:txBody>
          <a:bodyPr>
            <a:spAutoFit/>
          </a:bodyPr>
          <a:lstStyle/>
          <a:p>
            <a:endParaRPr lang="de-DE"/>
          </a:p>
        </p:txBody>
      </p:sp>
      <p:sp>
        <p:nvSpPr>
          <p:cNvPr id="20506" name="Line 28"/>
          <p:cNvSpPr>
            <a:spLocks noChangeShapeType="1"/>
          </p:cNvSpPr>
          <p:nvPr/>
        </p:nvSpPr>
        <p:spPr bwMode="auto">
          <a:xfrm flipV="1">
            <a:off x="5257800" y="3048000"/>
            <a:ext cx="1524000" cy="0"/>
          </a:xfrm>
          <a:prstGeom prst="line">
            <a:avLst/>
          </a:prstGeom>
          <a:noFill/>
          <a:ln w="38100">
            <a:solidFill>
              <a:srgbClr val="FF0000"/>
            </a:solidFill>
            <a:prstDash val="sysDot"/>
            <a:round/>
            <a:headEnd/>
            <a:tailEnd/>
          </a:ln>
        </p:spPr>
        <p:txBody>
          <a:bodyPr>
            <a:spAutoFit/>
          </a:bodyPr>
          <a:lstStyle/>
          <a:p>
            <a:endParaRPr lang="de-DE"/>
          </a:p>
        </p:txBody>
      </p:sp>
      <p:sp>
        <p:nvSpPr>
          <p:cNvPr id="20507" name="Line 29"/>
          <p:cNvSpPr>
            <a:spLocks noChangeShapeType="1"/>
          </p:cNvSpPr>
          <p:nvPr/>
        </p:nvSpPr>
        <p:spPr bwMode="auto">
          <a:xfrm flipH="1">
            <a:off x="6934200" y="3505200"/>
            <a:ext cx="457200" cy="45720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20508" name="Line 30"/>
          <p:cNvSpPr>
            <a:spLocks noChangeShapeType="1"/>
          </p:cNvSpPr>
          <p:nvPr/>
        </p:nvSpPr>
        <p:spPr bwMode="auto">
          <a:xfrm flipH="1">
            <a:off x="7010400" y="3505200"/>
            <a:ext cx="381000" cy="152400"/>
          </a:xfrm>
          <a:prstGeom prst="line">
            <a:avLst/>
          </a:prstGeom>
          <a:noFill/>
          <a:ln w="38100">
            <a:solidFill>
              <a:srgbClr val="FF0000"/>
            </a:solidFill>
            <a:prstDash val="sysDot"/>
            <a:round/>
            <a:headEnd/>
            <a:tailEnd/>
          </a:ln>
        </p:spPr>
        <p:txBody>
          <a:bodyPr>
            <a:spAutoFit/>
          </a:bodyPr>
          <a:lstStyle/>
          <a:p>
            <a:endParaRPr lang="de-DE"/>
          </a:p>
        </p:txBody>
      </p:sp>
      <p:sp>
        <p:nvSpPr>
          <p:cNvPr id="20509" name="Line 31"/>
          <p:cNvSpPr>
            <a:spLocks noChangeShapeType="1"/>
          </p:cNvSpPr>
          <p:nvPr/>
        </p:nvSpPr>
        <p:spPr bwMode="auto">
          <a:xfrm flipH="1">
            <a:off x="7010400" y="3352800"/>
            <a:ext cx="304800" cy="304800"/>
          </a:xfrm>
          <a:prstGeom prst="line">
            <a:avLst/>
          </a:prstGeom>
          <a:noFill/>
          <a:ln w="38100">
            <a:solidFill>
              <a:srgbClr val="FF0000"/>
            </a:solidFill>
            <a:prstDash val="sysDot"/>
            <a:round/>
            <a:headEnd/>
            <a:tailEnd/>
          </a:ln>
        </p:spPr>
        <p:txBody>
          <a:bodyPr>
            <a:spAutoFit/>
          </a:bodyPr>
          <a:lstStyle/>
          <a:p>
            <a:endParaRPr lang="de-DE"/>
          </a:p>
        </p:txBody>
      </p:sp>
      <p:sp>
        <p:nvSpPr>
          <p:cNvPr id="20510" name="Text Box 32"/>
          <p:cNvSpPr txBox="1">
            <a:spLocks noChangeArrowheads="1"/>
          </p:cNvSpPr>
          <p:nvPr/>
        </p:nvSpPr>
        <p:spPr bwMode="auto">
          <a:xfrm>
            <a:off x="7010400" y="3733800"/>
            <a:ext cx="1066800" cy="274638"/>
          </a:xfrm>
          <a:prstGeom prst="rect">
            <a:avLst/>
          </a:prstGeom>
          <a:noFill/>
          <a:ln w="9525">
            <a:noFill/>
            <a:miter lim="800000"/>
            <a:headEnd/>
            <a:tailEnd/>
          </a:ln>
        </p:spPr>
        <p:txBody>
          <a:bodyPr>
            <a:spAutoFit/>
          </a:bodyPr>
          <a:lstStyle/>
          <a:p>
            <a:pPr eaLnBrk="1" hangingPunct="1"/>
            <a:r>
              <a:rPr lang="de-DE" sz="1200"/>
              <a:t>Marktrisiko</a:t>
            </a:r>
            <a:endParaRPr lang="de-DE" sz="1600"/>
          </a:p>
        </p:txBody>
      </p:sp>
      <p:sp>
        <p:nvSpPr>
          <p:cNvPr id="7202" name="Line 33"/>
          <p:cNvSpPr>
            <a:spLocks noChangeShapeType="1"/>
          </p:cNvSpPr>
          <p:nvPr/>
        </p:nvSpPr>
        <p:spPr bwMode="auto">
          <a:xfrm>
            <a:off x="8458200" y="4419600"/>
            <a:ext cx="0" cy="1295400"/>
          </a:xfrm>
          <a:prstGeom prst="line">
            <a:avLst/>
          </a:prstGeom>
          <a:noFill/>
          <a:ln w="38100">
            <a:solidFill>
              <a:srgbClr val="FF0000"/>
            </a:solidFill>
            <a:round/>
            <a:headEnd/>
            <a:tailEnd/>
          </a:ln>
        </p:spPr>
        <p:txBody>
          <a:bodyPr>
            <a:spAutoFit/>
          </a:bodyPr>
          <a:lstStyle/>
          <a:p>
            <a:endParaRPr lang="de-DE"/>
          </a:p>
        </p:txBody>
      </p:sp>
      <p:sp>
        <p:nvSpPr>
          <p:cNvPr id="7203" name="Line 34"/>
          <p:cNvSpPr>
            <a:spLocks noChangeShapeType="1"/>
          </p:cNvSpPr>
          <p:nvPr/>
        </p:nvSpPr>
        <p:spPr bwMode="auto">
          <a:xfrm>
            <a:off x="1981200" y="5715000"/>
            <a:ext cx="6477000" cy="0"/>
          </a:xfrm>
          <a:prstGeom prst="line">
            <a:avLst/>
          </a:prstGeom>
          <a:noFill/>
          <a:ln w="38100">
            <a:solidFill>
              <a:srgbClr val="FF0000"/>
            </a:solidFill>
            <a:round/>
            <a:headEnd type="triangle" w="med" len="med"/>
            <a:tailEnd/>
          </a:ln>
        </p:spPr>
        <p:txBody>
          <a:bodyPr>
            <a:spAutoFit/>
          </a:bodyPr>
          <a:lstStyle/>
          <a:p>
            <a:endParaRPr lang="de-DE"/>
          </a:p>
        </p:txBody>
      </p:sp>
      <p:sp>
        <p:nvSpPr>
          <p:cNvPr id="148515" name="Text Box 35"/>
          <p:cNvSpPr txBox="1">
            <a:spLocks noChangeArrowheads="1"/>
          </p:cNvSpPr>
          <p:nvPr/>
        </p:nvSpPr>
        <p:spPr bwMode="auto">
          <a:xfrm>
            <a:off x="5867400" y="5410200"/>
            <a:ext cx="1600200" cy="5334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Erlöse aus Umsatz u. a.</a:t>
            </a:r>
          </a:p>
        </p:txBody>
      </p:sp>
      <p:graphicFrame>
        <p:nvGraphicFramePr>
          <p:cNvPr id="7173" name="Object 36"/>
          <p:cNvGraphicFramePr>
            <a:graphicFrameLocks noChangeAspect="1"/>
          </p:cNvGraphicFramePr>
          <p:nvPr/>
        </p:nvGraphicFramePr>
        <p:xfrm>
          <a:off x="7010400" y="4876800"/>
          <a:ext cx="914400" cy="576263"/>
        </p:xfrm>
        <a:graphic>
          <a:graphicData uri="http://schemas.openxmlformats.org/presentationml/2006/ole">
            <p:oleObj spid="_x0000_s20514" name="Paint Shop Pro Image" r:id="rId7" imgW="1551220" imgH="975874" progId="">
              <p:embed/>
            </p:oleObj>
          </a:graphicData>
        </a:graphic>
      </p:graphicFrame>
      <p:graphicFrame>
        <p:nvGraphicFramePr>
          <p:cNvPr id="20515" name="Object 37"/>
          <p:cNvGraphicFramePr>
            <a:graphicFrameLocks noChangeAspect="1"/>
          </p:cNvGraphicFramePr>
          <p:nvPr/>
        </p:nvGraphicFramePr>
        <p:xfrm>
          <a:off x="838200" y="2362200"/>
          <a:ext cx="2438400" cy="1601788"/>
        </p:xfrm>
        <a:graphic>
          <a:graphicData uri="http://schemas.openxmlformats.org/presentationml/2006/ole">
            <p:oleObj spid="_x0000_s20515" name="Paint Shop Pro Image" r:id="rId8" imgW="2370732" imgH="1668745" progId="">
              <p:embed/>
            </p:oleObj>
          </a:graphicData>
        </a:graphic>
      </p:graphicFrame>
      <p:sp>
        <p:nvSpPr>
          <p:cNvPr id="20516" name="Text Box 38"/>
          <p:cNvSpPr txBox="1">
            <a:spLocks noChangeArrowheads="1"/>
          </p:cNvSpPr>
          <p:nvPr/>
        </p:nvSpPr>
        <p:spPr bwMode="auto">
          <a:xfrm>
            <a:off x="990600" y="2362200"/>
            <a:ext cx="1752600" cy="336550"/>
          </a:xfrm>
          <a:prstGeom prst="rect">
            <a:avLst/>
          </a:prstGeom>
          <a:noFill/>
          <a:ln w="9525">
            <a:noFill/>
            <a:miter lim="800000"/>
            <a:headEnd/>
            <a:tailEnd/>
          </a:ln>
        </p:spPr>
        <p:txBody>
          <a:bodyPr>
            <a:spAutoFit/>
          </a:bodyPr>
          <a:lstStyle/>
          <a:p>
            <a:pPr algn="l" eaLnBrk="1" hangingPunct="1"/>
            <a:r>
              <a:rPr lang="de-DE" sz="1600"/>
              <a:t>Unternehmen</a:t>
            </a:r>
          </a:p>
        </p:txBody>
      </p:sp>
      <p:sp>
        <p:nvSpPr>
          <p:cNvPr id="20517" name="Line 39"/>
          <p:cNvSpPr>
            <a:spLocks noChangeShapeType="1"/>
          </p:cNvSpPr>
          <p:nvPr/>
        </p:nvSpPr>
        <p:spPr bwMode="auto">
          <a:xfrm>
            <a:off x="381000" y="3276600"/>
            <a:ext cx="0" cy="990600"/>
          </a:xfrm>
          <a:prstGeom prst="line">
            <a:avLst/>
          </a:prstGeom>
          <a:noFill/>
          <a:ln w="28575">
            <a:solidFill>
              <a:schemeClr val="tx1"/>
            </a:solidFill>
            <a:round/>
            <a:headEnd/>
            <a:tailEnd/>
          </a:ln>
        </p:spPr>
        <p:txBody>
          <a:bodyPr anchor="ctr">
            <a:spAutoFit/>
          </a:bodyPr>
          <a:lstStyle/>
          <a:p>
            <a:endParaRPr lang="de-DE"/>
          </a:p>
        </p:txBody>
      </p:sp>
      <p:sp>
        <p:nvSpPr>
          <p:cNvPr id="20518" name="Line 40"/>
          <p:cNvSpPr>
            <a:spLocks noChangeShapeType="1"/>
          </p:cNvSpPr>
          <p:nvPr/>
        </p:nvSpPr>
        <p:spPr bwMode="auto">
          <a:xfrm>
            <a:off x="3429000" y="3200400"/>
            <a:ext cx="0" cy="1066800"/>
          </a:xfrm>
          <a:prstGeom prst="line">
            <a:avLst/>
          </a:prstGeom>
          <a:noFill/>
          <a:ln w="28575">
            <a:solidFill>
              <a:schemeClr val="tx1"/>
            </a:solidFill>
            <a:round/>
            <a:headEnd/>
            <a:tailEnd/>
          </a:ln>
        </p:spPr>
        <p:txBody>
          <a:bodyPr anchor="ctr">
            <a:spAutoFit/>
          </a:bodyPr>
          <a:lstStyle/>
          <a:p>
            <a:endParaRPr lang="de-DE"/>
          </a:p>
        </p:txBody>
      </p:sp>
      <p:sp>
        <p:nvSpPr>
          <p:cNvPr id="7208" name="Line 41"/>
          <p:cNvSpPr>
            <a:spLocks noChangeShapeType="1"/>
          </p:cNvSpPr>
          <p:nvPr/>
        </p:nvSpPr>
        <p:spPr bwMode="auto">
          <a:xfrm>
            <a:off x="1828800" y="3962400"/>
            <a:ext cx="0" cy="1600200"/>
          </a:xfrm>
          <a:prstGeom prst="line">
            <a:avLst/>
          </a:prstGeom>
          <a:noFill/>
          <a:ln w="38100">
            <a:solidFill>
              <a:schemeClr val="tx1"/>
            </a:solidFill>
            <a:round/>
            <a:headEnd/>
            <a:tailEnd type="triangle" w="med" len="med"/>
          </a:ln>
        </p:spPr>
        <p:txBody>
          <a:bodyPr anchor="ctr">
            <a:spAutoFit/>
          </a:bodyPr>
          <a:lstStyle/>
          <a:p>
            <a:endParaRPr lang="de-DE"/>
          </a:p>
        </p:txBody>
      </p:sp>
      <p:sp>
        <p:nvSpPr>
          <p:cNvPr id="20520" name="Line 42"/>
          <p:cNvSpPr>
            <a:spLocks noChangeShapeType="1"/>
          </p:cNvSpPr>
          <p:nvPr/>
        </p:nvSpPr>
        <p:spPr bwMode="auto">
          <a:xfrm>
            <a:off x="381000" y="4267200"/>
            <a:ext cx="3048000" cy="0"/>
          </a:xfrm>
          <a:prstGeom prst="line">
            <a:avLst/>
          </a:prstGeom>
          <a:noFill/>
          <a:ln w="28575">
            <a:solidFill>
              <a:schemeClr val="tx1"/>
            </a:solidFill>
            <a:round/>
            <a:headEnd/>
            <a:tailEnd/>
          </a:ln>
        </p:spPr>
        <p:txBody>
          <a:bodyPr anchor="ctr">
            <a:spAutoFit/>
          </a:bodyPr>
          <a:lstStyle/>
          <a:p>
            <a:endParaRPr lang="de-DE"/>
          </a:p>
        </p:txBody>
      </p:sp>
      <p:sp>
        <p:nvSpPr>
          <p:cNvPr id="148523" name="Text Box 43"/>
          <p:cNvSpPr txBox="1">
            <a:spLocks noChangeArrowheads="1"/>
          </p:cNvSpPr>
          <p:nvPr/>
        </p:nvSpPr>
        <p:spPr bwMode="auto">
          <a:xfrm>
            <a:off x="1066800" y="4876800"/>
            <a:ext cx="1600200" cy="381000"/>
          </a:xfrm>
          <a:prstGeom prst="rect">
            <a:avLst/>
          </a:prstGeom>
          <a:solidFill>
            <a:srgbClr val="EB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Aufwand</a:t>
            </a:r>
          </a:p>
        </p:txBody>
      </p:sp>
      <p:sp>
        <p:nvSpPr>
          <p:cNvPr id="7211" name="Oval 44"/>
          <p:cNvSpPr>
            <a:spLocks noChangeArrowheads="1"/>
          </p:cNvSpPr>
          <p:nvPr/>
        </p:nvSpPr>
        <p:spPr bwMode="auto">
          <a:xfrm>
            <a:off x="1676400" y="5562600"/>
            <a:ext cx="304800" cy="304800"/>
          </a:xfrm>
          <a:prstGeom prst="ellipse">
            <a:avLst/>
          </a:prstGeom>
          <a:solidFill>
            <a:srgbClr val="99CCFF"/>
          </a:solidFill>
          <a:ln w="19050">
            <a:solidFill>
              <a:schemeClr val="tx1"/>
            </a:solidFill>
            <a:round/>
            <a:headEnd/>
            <a:tailEnd/>
          </a:ln>
        </p:spPr>
        <p:txBody>
          <a:bodyPr wrap="none" anchor="ctr"/>
          <a:lstStyle/>
          <a:p>
            <a:pPr algn="l" eaLnBrk="1" hangingPunct="1"/>
            <a:endParaRPr lang="de-DE"/>
          </a:p>
        </p:txBody>
      </p:sp>
      <p:sp>
        <p:nvSpPr>
          <p:cNvPr id="7212" name="Text Box 45"/>
          <p:cNvSpPr txBox="1">
            <a:spLocks noChangeArrowheads="1"/>
          </p:cNvSpPr>
          <p:nvPr/>
        </p:nvSpPr>
        <p:spPr bwMode="auto">
          <a:xfrm>
            <a:off x="2057400" y="5334000"/>
            <a:ext cx="381000" cy="366713"/>
          </a:xfrm>
          <a:prstGeom prst="rect">
            <a:avLst/>
          </a:prstGeom>
          <a:noFill/>
          <a:ln w="9525">
            <a:noFill/>
            <a:miter lim="800000"/>
            <a:headEnd/>
            <a:tailEnd/>
          </a:ln>
        </p:spPr>
        <p:txBody>
          <a:bodyPr>
            <a:spAutoFit/>
          </a:bodyPr>
          <a:lstStyle/>
          <a:p>
            <a:pPr algn="l" eaLnBrk="1" hangingPunct="1"/>
            <a:r>
              <a:rPr lang="de-DE" sz="1800"/>
              <a:t>+</a:t>
            </a:r>
            <a:endParaRPr lang="de-DE"/>
          </a:p>
        </p:txBody>
      </p:sp>
      <p:sp>
        <p:nvSpPr>
          <p:cNvPr id="7213" name="Text Box 46"/>
          <p:cNvSpPr txBox="1">
            <a:spLocks noChangeArrowheads="1"/>
          </p:cNvSpPr>
          <p:nvPr/>
        </p:nvSpPr>
        <p:spPr bwMode="auto">
          <a:xfrm>
            <a:off x="1524000" y="5181600"/>
            <a:ext cx="304800" cy="366713"/>
          </a:xfrm>
          <a:prstGeom prst="rect">
            <a:avLst/>
          </a:prstGeom>
          <a:noFill/>
          <a:ln w="9525">
            <a:noFill/>
            <a:miter lim="800000"/>
            <a:headEnd/>
            <a:tailEnd/>
          </a:ln>
        </p:spPr>
        <p:txBody>
          <a:bodyPr>
            <a:spAutoFit/>
          </a:bodyPr>
          <a:lstStyle/>
          <a:p>
            <a:pPr algn="l" eaLnBrk="1" hangingPunct="1"/>
            <a:r>
              <a:rPr lang="de-DE" sz="1800"/>
              <a:t>-</a:t>
            </a:r>
            <a:endParaRPr lang="de-DE"/>
          </a:p>
        </p:txBody>
      </p:sp>
      <p:sp>
        <p:nvSpPr>
          <p:cNvPr id="7214" name="Line 47"/>
          <p:cNvSpPr>
            <a:spLocks noChangeShapeType="1"/>
          </p:cNvSpPr>
          <p:nvPr/>
        </p:nvSpPr>
        <p:spPr bwMode="auto">
          <a:xfrm>
            <a:off x="1828800" y="5867400"/>
            <a:ext cx="0" cy="228600"/>
          </a:xfrm>
          <a:prstGeom prst="line">
            <a:avLst/>
          </a:prstGeom>
          <a:noFill/>
          <a:ln w="38100">
            <a:solidFill>
              <a:srgbClr val="008000"/>
            </a:solidFill>
            <a:round/>
            <a:headEnd/>
            <a:tailEnd/>
          </a:ln>
        </p:spPr>
        <p:txBody>
          <a:bodyPr wrap="none" anchor="ctr">
            <a:spAutoFit/>
          </a:bodyPr>
          <a:lstStyle/>
          <a:p>
            <a:endParaRPr lang="de-DE"/>
          </a:p>
        </p:txBody>
      </p:sp>
      <p:sp>
        <p:nvSpPr>
          <p:cNvPr id="7215" name="Line 48"/>
          <p:cNvSpPr>
            <a:spLocks noChangeShapeType="1"/>
          </p:cNvSpPr>
          <p:nvPr/>
        </p:nvSpPr>
        <p:spPr bwMode="auto">
          <a:xfrm>
            <a:off x="1371600" y="6096000"/>
            <a:ext cx="990600" cy="0"/>
          </a:xfrm>
          <a:prstGeom prst="line">
            <a:avLst/>
          </a:prstGeom>
          <a:noFill/>
          <a:ln w="38100">
            <a:solidFill>
              <a:srgbClr val="008000"/>
            </a:solidFill>
            <a:round/>
            <a:headEnd/>
            <a:tailEnd/>
          </a:ln>
        </p:spPr>
        <p:txBody>
          <a:bodyPr anchor="ctr">
            <a:spAutoFit/>
          </a:bodyPr>
          <a:lstStyle/>
          <a:p>
            <a:endParaRPr lang="de-DE"/>
          </a:p>
        </p:txBody>
      </p:sp>
      <p:sp>
        <p:nvSpPr>
          <p:cNvPr id="7216" name="Line 49"/>
          <p:cNvSpPr>
            <a:spLocks noChangeShapeType="1"/>
          </p:cNvSpPr>
          <p:nvPr/>
        </p:nvSpPr>
        <p:spPr bwMode="auto">
          <a:xfrm>
            <a:off x="2362200" y="6096000"/>
            <a:ext cx="0" cy="381000"/>
          </a:xfrm>
          <a:prstGeom prst="line">
            <a:avLst/>
          </a:prstGeom>
          <a:noFill/>
          <a:ln w="38100">
            <a:solidFill>
              <a:srgbClr val="008000"/>
            </a:solidFill>
            <a:round/>
            <a:headEnd/>
            <a:tailEnd type="triangle" w="med" len="med"/>
          </a:ln>
        </p:spPr>
        <p:txBody>
          <a:bodyPr anchor="ctr">
            <a:spAutoFit/>
          </a:bodyPr>
          <a:lstStyle/>
          <a:p>
            <a:endParaRPr lang="de-DE"/>
          </a:p>
        </p:txBody>
      </p:sp>
      <p:sp>
        <p:nvSpPr>
          <p:cNvPr id="7217" name="Text Box 50"/>
          <p:cNvSpPr txBox="1">
            <a:spLocks noChangeArrowheads="1"/>
          </p:cNvSpPr>
          <p:nvPr/>
        </p:nvSpPr>
        <p:spPr bwMode="auto">
          <a:xfrm>
            <a:off x="2438400" y="6248400"/>
            <a:ext cx="838200" cy="304800"/>
          </a:xfrm>
          <a:prstGeom prst="rect">
            <a:avLst/>
          </a:prstGeom>
          <a:noFill/>
          <a:ln w="9525">
            <a:noFill/>
            <a:miter lim="800000"/>
            <a:headEnd/>
            <a:tailEnd/>
          </a:ln>
        </p:spPr>
        <p:txBody>
          <a:bodyPr>
            <a:spAutoFit/>
          </a:bodyPr>
          <a:lstStyle/>
          <a:p>
            <a:pPr algn="l" eaLnBrk="1" hangingPunct="1"/>
            <a:r>
              <a:rPr lang="de-DE"/>
              <a:t>Gewinn</a:t>
            </a:r>
          </a:p>
        </p:txBody>
      </p:sp>
      <p:sp>
        <p:nvSpPr>
          <p:cNvPr id="7218" name="Line 51"/>
          <p:cNvSpPr>
            <a:spLocks noChangeShapeType="1"/>
          </p:cNvSpPr>
          <p:nvPr/>
        </p:nvSpPr>
        <p:spPr bwMode="auto">
          <a:xfrm>
            <a:off x="1371600" y="6096000"/>
            <a:ext cx="0" cy="381000"/>
          </a:xfrm>
          <a:prstGeom prst="line">
            <a:avLst/>
          </a:prstGeom>
          <a:noFill/>
          <a:ln w="38100">
            <a:solidFill>
              <a:srgbClr val="FF00FF"/>
            </a:solidFill>
            <a:prstDash val="sysDot"/>
            <a:round/>
            <a:headEnd/>
            <a:tailEnd type="triangle" w="med" len="med"/>
          </a:ln>
        </p:spPr>
        <p:txBody>
          <a:bodyPr anchor="ctr">
            <a:spAutoFit/>
          </a:bodyPr>
          <a:lstStyle/>
          <a:p>
            <a:endParaRPr lang="de-DE"/>
          </a:p>
        </p:txBody>
      </p:sp>
      <p:sp>
        <p:nvSpPr>
          <p:cNvPr id="7219" name="Text Box 52"/>
          <p:cNvSpPr txBox="1">
            <a:spLocks noChangeArrowheads="1"/>
          </p:cNvSpPr>
          <p:nvPr/>
        </p:nvSpPr>
        <p:spPr bwMode="auto">
          <a:xfrm>
            <a:off x="381000" y="6324600"/>
            <a:ext cx="838200" cy="304800"/>
          </a:xfrm>
          <a:prstGeom prst="rect">
            <a:avLst/>
          </a:prstGeom>
          <a:noFill/>
          <a:ln w="9525">
            <a:noFill/>
            <a:miter lim="800000"/>
            <a:headEnd/>
            <a:tailEnd/>
          </a:ln>
        </p:spPr>
        <p:txBody>
          <a:bodyPr>
            <a:spAutoFit/>
          </a:bodyPr>
          <a:lstStyle/>
          <a:p>
            <a:pPr algn="l" eaLnBrk="1" hangingPunct="1"/>
            <a:r>
              <a:rPr lang="de-DE"/>
              <a:t>Verlust</a:t>
            </a:r>
          </a:p>
        </p:txBody>
      </p:sp>
      <p:pic>
        <p:nvPicPr>
          <p:cNvPr id="7220" name="Picture 53" descr="C:\Business_Studio\Archiv\Images\Images_neu\Daumen-hoch.PNG"/>
          <p:cNvPicPr>
            <a:picLocks noChangeAspect="1" noChangeArrowheads="1"/>
          </p:cNvPicPr>
          <p:nvPr/>
        </p:nvPicPr>
        <p:blipFill>
          <a:blip r:embed="rId9" cstate="print"/>
          <a:srcRect/>
          <a:stretch>
            <a:fillRect/>
          </a:stretch>
        </p:blipFill>
        <p:spPr bwMode="auto">
          <a:xfrm>
            <a:off x="2667000" y="5791200"/>
            <a:ext cx="457200" cy="457200"/>
          </a:xfrm>
          <a:prstGeom prst="rect">
            <a:avLst/>
          </a:prstGeom>
          <a:noFill/>
          <a:ln w="9525">
            <a:noFill/>
            <a:miter lim="800000"/>
            <a:headEnd/>
            <a:tailEnd/>
          </a:ln>
        </p:spPr>
      </p:pic>
      <p:pic>
        <p:nvPicPr>
          <p:cNvPr id="7221" name="Picture 54" descr="C:\Business_Studio\Archiv\Images\Images_neu\Daumen-runter.PNG"/>
          <p:cNvPicPr>
            <a:picLocks noChangeAspect="1" noChangeArrowheads="1"/>
          </p:cNvPicPr>
          <p:nvPr/>
        </p:nvPicPr>
        <p:blipFill>
          <a:blip r:embed="rId10" cstate="print"/>
          <a:srcRect/>
          <a:stretch>
            <a:fillRect/>
          </a:stretch>
        </p:blipFill>
        <p:spPr bwMode="auto">
          <a:xfrm>
            <a:off x="533400" y="5791200"/>
            <a:ext cx="457200" cy="457200"/>
          </a:xfrm>
          <a:prstGeom prst="rect">
            <a:avLst/>
          </a:prstGeom>
          <a:noFill/>
          <a:ln w="9525">
            <a:noFill/>
            <a:miter lim="800000"/>
            <a:headEnd/>
            <a:tailEnd/>
          </a:ln>
        </p:spPr>
      </p:pic>
      <p:sp>
        <p:nvSpPr>
          <p:cNvPr id="7222" name="Text Box 55"/>
          <p:cNvSpPr txBox="1">
            <a:spLocks noChangeArrowheads="1"/>
          </p:cNvSpPr>
          <p:nvPr/>
        </p:nvSpPr>
        <p:spPr bwMode="auto">
          <a:xfrm>
            <a:off x="3429000" y="6096000"/>
            <a:ext cx="2209800" cy="530225"/>
          </a:xfrm>
          <a:prstGeom prst="rect">
            <a:avLst/>
          </a:prstGeom>
          <a:solidFill>
            <a:srgbClr val="FFFFFF"/>
          </a:solidFill>
          <a:ln w="12700">
            <a:solidFill>
              <a:schemeClr val="tx1"/>
            </a:solidFill>
            <a:miter lim="800000"/>
            <a:headEnd/>
            <a:tailEnd/>
          </a:ln>
        </p:spPr>
        <p:txBody>
          <a:bodyPr>
            <a:spAutoFit/>
          </a:bodyPr>
          <a:lstStyle/>
          <a:p>
            <a:pPr eaLnBrk="1" hangingPunct="1"/>
            <a:r>
              <a:rPr lang="de-DE"/>
              <a:t>erwerbswirt-schaftliches Prinzip</a:t>
            </a:r>
          </a:p>
        </p:txBody>
      </p:sp>
      <p:sp>
        <p:nvSpPr>
          <p:cNvPr id="7223" name="Text Box 56"/>
          <p:cNvSpPr txBox="1">
            <a:spLocks noChangeArrowheads="1"/>
          </p:cNvSpPr>
          <p:nvPr/>
        </p:nvSpPr>
        <p:spPr bwMode="auto">
          <a:xfrm>
            <a:off x="2209800" y="4495800"/>
            <a:ext cx="1676400" cy="317500"/>
          </a:xfrm>
          <a:prstGeom prst="rect">
            <a:avLst/>
          </a:prstGeom>
          <a:solidFill>
            <a:srgbClr val="FFFFFF"/>
          </a:solidFill>
          <a:ln w="12700">
            <a:solidFill>
              <a:schemeClr val="tx1"/>
            </a:solidFill>
            <a:miter lim="800000"/>
            <a:headEnd/>
            <a:tailEnd/>
          </a:ln>
        </p:spPr>
        <p:txBody>
          <a:bodyPr>
            <a:spAutoFit/>
          </a:bodyPr>
          <a:lstStyle/>
          <a:p>
            <a:pPr algn="l" eaLnBrk="1" hangingPunct="1"/>
            <a:r>
              <a:rPr lang="de-DE"/>
              <a:t>Wirtschaftlichkeit</a:t>
            </a:r>
          </a:p>
        </p:txBody>
      </p:sp>
      <p:sp>
        <p:nvSpPr>
          <p:cNvPr id="148537" name="Text Box 57"/>
          <p:cNvSpPr txBox="1">
            <a:spLocks noChangeArrowheads="1"/>
          </p:cNvSpPr>
          <p:nvPr/>
        </p:nvSpPr>
        <p:spPr bwMode="auto">
          <a:xfrm>
            <a:off x="3505200" y="4876800"/>
            <a:ext cx="1600200" cy="381000"/>
          </a:xfrm>
          <a:prstGeom prst="rect">
            <a:avLst/>
          </a:prstGeom>
          <a:solidFill>
            <a:srgbClr val="FFF1E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Ertrag</a:t>
            </a:r>
          </a:p>
        </p:txBody>
      </p:sp>
      <p:sp>
        <p:nvSpPr>
          <p:cNvPr id="7225" name="Line 58"/>
          <p:cNvSpPr>
            <a:spLocks noChangeShapeType="1"/>
          </p:cNvSpPr>
          <p:nvPr/>
        </p:nvSpPr>
        <p:spPr bwMode="auto">
          <a:xfrm>
            <a:off x="4191000" y="3200400"/>
            <a:ext cx="0" cy="1676400"/>
          </a:xfrm>
          <a:prstGeom prst="line">
            <a:avLst/>
          </a:prstGeom>
          <a:noFill/>
          <a:ln w="38100">
            <a:solidFill>
              <a:schemeClr val="tx1"/>
            </a:solidFill>
            <a:round/>
            <a:headEnd/>
            <a:tailEnd type="triangle" w="med" len="med"/>
          </a:ln>
        </p:spPr>
        <p:txBody>
          <a:bodyPr anchor="ctr">
            <a:spAutoFit/>
          </a:bodyPr>
          <a:lstStyle/>
          <a:p>
            <a:endParaRPr lang="de-DE"/>
          </a:p>
        </p:txBody>
      </p:sp>
      <p:sp>
        <p:nvSpPr>
          <p:cNvPr id="7226" name="Line 59"/>
          <p:cNvSpPr>
            <a:spLocks noChangeShapeType="1"/>
          </p:cNvSpPr>
          <p:nvPr/>
        </p:nvSpPr>
        <p:spPr bwMode="auto">
          <a:xfrm>
            <a:off x="2667000" y="5105400"/>
            <a:ext cx="838200" cy="0"/>
          </a:xfrm>
          <a:prstGeom prst="line">
            <a:avLst/>
          </a:prstGeom>
          <a:noFill/>
          <a:ln w="38100">
            <a:solidFill>
              <a:schemeClr val="tx1"/>
            </a:solidFill>
            <a:round/>
            <a:headEnd type="triangle" w="med" len="med"/>
            <a:tailEnd type="triangle" w="med" len="med"/>
          </a:ln>
        </p:spPr>
        <p:txBody>
          <a:bodyPr wrap="none" anchor="ctr">
            <a:spAutoFit/>
          </a:bodyPr>
          <a:lstStyle/>
          <a:p>
            <a:endParaRPr lang="de-DE"/>
          </a:p>
        </p:txBody>
      </p:sp>
      <p:sp>
        <p:nvSpPr>
          <p:cNvPr id="20538" name="Text Box 64"/>
          <p:cNvSpPr txBox="1">
            <a:spLocks noChangeArrowheads="1"/>
          </p:cNvSpPr>
          <p:nvPr/>
        </p:nvSpPr>
        <p:spPr bwMode="auto">
          <a:xfrm>
            <a:off x="3657600" y="2819400"/>
            <a:ext cx="1066800" cy="3810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Produkte</a:t>
            </a:r>
          </a:p>
        </p:txBody>
      </p:sp>
      <p:sp>
        <p:nvSpPr>
          <p:cNvPr id="20539" name="Line 65"/>
          <p:cNvSpPr>
            <a:spLocks noChangeShapeType="1"/>
          </p:cNvSpPr>
          <p:nvPr/>
        </p:nvSpPr>
        <p:spPr bwMode="auto">
          <a:xfrm flipV="1">
            <a:off x="8153400" y="1676400"/>
            <a:ext cx="0" cy="914400"/>
          </a:xfrm>
          <a:prstGeom prst="line">
            <a:avLst/>
          </a:prstGeom>
          <a:noFill/>
          <a:ln w="28575">
            <a:solidFill>
              <a:srgbClr val="0000FF"/>
            </a:solidFill>
            <a:round/>
            <a:headEnd type="triangle" w="med" len="med"/>
            <a:tailEnd/>
          </a:ln>
        </p:spPr>
        <p:txBody>
          <a:bodyPr>
            <a:spAutoFit/>
          </a:bodyPr>
          <a:lstStyle/>
          <a:p>
            <a:endParaRPr lang="de-DE"/>
          </a:p>
        </p:txBody>
      </p:sp>
      <p:sp>
        <p:nvSpPr>
          <p:cNvPr id="20540" name="Line 67"/>
          <p:cNvSpPr>
            <a:spLocks noChangeShapeType="1"/>
          </p:cNvSpPr>
          <p:nvPr/>
        </p:nvSpPr>
        <p:spPr bwMode="auto">
          <a:xfrm>
            <a:off x="4191000" y="1905000"/>
            <a:ext cx="0" cy="914400"/>
          </a:xfrm>
          <a:prstGeom prst="line">
            <a:avLst/>
          </a:prstGeom>
          <a:noFill/>
          <a:ln w="28575">
            <a:solidFill>
              <a:srgbClr val="0000FF"/>
            </a:solidFill>
            <a:round/>
            <a:headEnd type="triangle" w="med" len="med"/>
            <a:tailEnd type="triangle" w="med" len="med"/>
          </a:ln>
        </p:spPr>
        <p:txBody>
          <a:bodyPr>
            <a:spAutoFit/>
          </a:bodyPr>
          <a:lstStyle/>
          <a:p>
            <a:endParaRPr lang="de-DE"/>
          </a:p>
        </p:txBody>
      </p:sp>
      <p:graphicFrame>
        <p:nvGraphicFramePr>
          <p:cNvPr id="20541" name="Object 68"/>
          <p:cNvGraphicFramePr>
            <a:graphicFrameLocks noChangeAspect="1"/>
          </p:cNvGraphicFramePr>
          <p:nvPr/>
        </p:nvGraphicFramePr>
        <p:xfrm>
          <a:off x="4343400" y="3352800"/>
          <a:ext cx="762000" cy="534988"/>
        </p:xfrm>
        <a:graphic>
          <a:graphicData uri="http://schemas.openxmlformats.org/presentationml/2006/ole">
            <p:oleObj spid="_x0000_s20541" name="Bitmap" r:id="rId11" imgW="990738" imgH="695238" progId="PBrush">
              <p:embed/>
            </p:oleObj>
          </a:graphicData>
        </a:graphic>
      </p:graphicFrame>
      <p:pic>
        <p:nvPicPr>
          <p:cNvPr id="20542" name="Picture 2" descr="C:\Business_Studio\DAA\DAA_2013\WFW_2013_Archiv\Allgemein\ART-MX GmbH.png"/>
          <p:cNvPicPr>
            <a:picLocks noChangeAspect="1" noChangeArrowheads="1"/>
          </p:cNvPicPr>
          <p:nvPr/>
        </p:nvPicPr>
        <p:blipFill>
          <a:blip r:embed="rId12" cstate="print"/>
          <a:srcRect/>
          <a:stretch>
            <a:fillRect/>
          </a:stretch>
        </p:blipFill>
        <p:spPr bwMode="auto">
          <a:xfrm>
            <a:off x="4343400" y="3962400"/>
            <a:ext cx="762000" cy="454025"/>
          </a:xfrm>
          <a:prstGeom prst="rect">
            <a:avLst/>
          </a:prstGeom>
          <a:noFill/>
          <a:ln w="9525">
            <a:solidFill>
              <a:schemeClr val="tx1"/>
            </a:solidFill>
            <a:miter lim="800000"/>
            <a:headEnd/>
            <a:tailEnd/>
          </a:ln>
          <a:effectLst>
            <a:outerShdw dist="35921" dir="2700000" algn="ctr" rotWithShape="0">
              <a:srgbClr val="808080"/>
            </a:outerShdw>
          </a:effectLst>
        </p:spPr>
      </p:pic>
      <p:sp>
        <p:nvSpPr>
          <p:cNvPr id="20543" name="Text Box 70"/>
          <p:cNvSpPr txBox="1">
            <a:spLocks noChangeArrowheads="1"/>
          </p:cNvSpPr>
          <p:nvPr/>
        </p:nvSpPr>
        <p:spPr bwMode="auto">
          <a:xfrm>
            <a:off x="5105400" y="3962400"/>
            <a:ext cx="1219200" cy="274638"/>
          </a:xfrm>
          <a:prstGeom prst="rect">
            <a:avLst/>
          </a:prstGeom>
          <a:noFill/>
          <a:ln w="9525">
            <a:noFill/>
            <a:miter lim="800000"/>
            <a:headEnd/>
            <a:tailEnd/>
          </a:ln>
        </p:spPr>
        <p:txBody>
          <a:bodyPr>
            <a:spAutoFit/>
          </a:bodyPr>
          <a:lstStyle/>
          <a:p>
            <a:pPr algn="l" eaLnBrk="1" hangingPunct="1"/>
            <a:r>
              <a:rPr lang="de-DE" sz="1200"/>
              <a:t>Wettbewerber</a:t>
            </a:r>
            <a:endParaRPr lang="de-DE" sz="1600"/>
          </a:p>
        </p:txBody>
      </p:sp>
      <p:sp>
        <p:nvSpPr>
          <p:cNvPr id="20544" name="Line 71"/>
          <p:cNvSpPr>
            <a:spLocks noChangeShapeType="1"/>
          </p:cNvSpPr>
          <p:nvPr/>
        </p:nvSpPr>
        <p:spPr bwMode="auto">
          <a:xfrm flipV="1">
            <a:off x="5029200" y="3352800"/>
            <a:ext cx="533400" cy="152400"/>
          </a:xfrm>
          <a:prstGeom prst="line">
            <a:avLst/>
          </a:prstGeom>
          <a:noFill/>
          <a:ln w="25400">
            <a:solidFill>
              <a:srgbClr val="FF0000"/>
            </a:solidFill>
            <a:round/>
            <a:headEnd/>
            <a:tailEnd type="triangle" w="med" len="med"/>
          </a:ln>
        </p:spPr>
        <p:txBody>
          <a:bodyPr anchor="ctr">
            <a:spAutoFit/>
          </a:bodyPr>
          <a:lstStyle/>
          <a:p>
            <a:endParaRPr lang="de-DE"/>
          </a:p>
        </p:txBody>
      </p:sp>
      <p:sp>
        <p:nvSpPr>
          <p:cNvPr id="20545" name="Line 72"/>
          <p:cNvSpPr>
            <a:spLocks noChangeShapeType="1"/>
          </p:cNvSpPr>
          <p:nvPr/>
        </p:nvSpPr>
        <p:spPr bwMode="auto">
          <a:xfrm flipV="1">
            <a:off x="5029200" y="3352800"/>
            <a:ext cx="609600" cy="685800"/>
          </a:xfrm>
          <a:prstGeom prst="line">
            <a:avLst/>
          </a:prstGeom>
          <a:noFill/>
          <a:ln w="25400">
            <a:solidFill>
              <a:srgbClr val="FF0000"/>
            </a:solidFill>
            <a:round/>
            <a:headEnd/>
            <a:tailEnd type="triangle" w="med" len="med"/>
          </a:ln>
        </p:spPr>
        <p:txBody>
          <a:bodyPr anchor="ctr">
            <a:spAutoFit/>
          </a:bodyPr>
          <a:lstStyle/>
          <a:p>
            <a:endParaRPr lang="de-DE"/>
          </a:p>
        </p:txBody>
      </p:sp>
      <p:sp>
        <p:nvSpPr>
          <p:cNvPr id="20546" name="Textfeld 65"/>
          <p:cNvSpPr txBox="1">
            <a:spLocks noChangeArrowheads="1"/>
          </p:cNvSpPr>
          <p:nvPr/>
        </p:nvSpPr>
        <p:spPr bwMode="auto">
          <a:xfrm>
            <a:off x="0" y="0"/>
            <a:ext cx="3491880" cy="307777"/>
          </a:xfrm>
          <a:prstGeom prst="rect">
            <a:avLst/>
          </a:prstGeom>
          <a:noFill/>
          <a:ln w="9525">
            <a:noFill/>
            <a:miter lim="800000"/>
            <a:headEnd/>
            <a:tailEnd/>
          </a:ln>
        </p:spPr>
        <p:txBody>
          <a:bodyPr wrap="square">
            <a:spAutoFit/>
          </a:bodyPr>
          <a:lstStyle/>
          <a:p>
            <a:pPr algn="l" eaLnBrk="1" hangingPunct="1"/>
            <a:r>
              <a:rPr lang="de-DE" smtClean="0"/>
              <a:t>Erwerbswirtschafliches Prinzip</a:t>
            </a:r>
            <a:endParaRPr lang="de-DE"/>
          </a:p>
        </p:txBody>
      </p:sp>
      <p:sp>
        <p:nvSpPr>
          <p:cNvPr id="7235" name="Line 67"/>
          <p:cNvSpPr>
            <a:spLocks noChangeShapeType="1"/>
          </p:cNvSpPr>
          <p:nvPr/>
        </p:nvSpPr>
        <p:spPr bwMode="auto">
          <a:xfrm>
            <a:off x="3048000" y="4724400"/>
            <a:ext cx="0" cy="381000"/>
          </a:xfrm>
          <a:prstGeom prst="line">
            <a:avLst/>
          </a:prstGeom>
          <a:noFill/>
          <a:ln w="28575">
            <a:solidFill>
              <a:schemeClr val="tx1"/>
            </a:solidFill>
            <a:round/>
            <a:headEnd/>
            <a:tailEnd/>
          </a:ln>
        </p:spPr>
        <p:txBody>
          <a:bodyPr wrap="none" anchor="ctr">
            <a:spAutoFit/>
          </a:bodyPr>
          <a:lstStyle/>
          <a:p>
            <a:endParaRPr lang="de-DE"/>
          </a:p>
        </p:txBody>
      </p:sp>
      <p:sp>
        <p:nvSpPr>
          <p:cNvPr id="7236" name="Rectangle 68"/>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wipe(up)">
                                      <p:cBhvr>
                                        <p:cTn id="7" dur="500"/>
                                        <p:tgtEl>
                                          <p:spTgt spid="717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23"/>
                                        </p:tgtEl>
                                        <p:attrNameLst>
                                          <p:attrName>style.visibility</p:attrName>
                                        </p:attrNameLst>
                                      </p:cBhvr>
                                      <p:to>
                                        <p:strVal val="visible"/>
                                      </p:to>
                                    </p:set>
                                    <p:animEffect transition="in" filter="wipe(left)">
                                      <p:cBhvr>
                                        <p:cTn id="11" dur="500"/>
                                        <p:tgtEl>
                                          <p:spTgt spid="722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208"/>
                                        </p:tgtEl>
                                        <p:attrNameLst>
                                          <p:attrName>style.visibility</p:attrName>
                                        </p:attrNameLst>
                                      </p:cBhvr>
                                      <p:to>
                                        <p:strVal val="visible"/>
                                      </p:to>
                                    </p:set>
                                    <p:animEffect transition="in" filter="wipe(up)">
                                      <p:cBhvr>
                                        <p:cTn id="16" dur="500"/>
                                        <p:tgtEl>
                                          <p:spTgt spid="720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48523"/>
                                        </p:tgtEl>
                                        <p:attrNameLst>
                                          <p:attrName>style.visibility</p:attrName>
                                        </p:attrNameLst>
                                      </p:cBhvr>
                                      <p:to>
                                        <p:strVal val="visible"/>
                                      </p:to>
                                    </p:set>
                                    <p:animEffect transition="in" filter="wipe(left)">
                                      <p:cBhvr>
                                        <p:cTn id="20" dur="500"/>
                                        <p:tgtEl>
                                          <p:spTgt spid="1485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225"/>
                                        </p:tgtEl>
                                        <p:attrNameLst>
                                          <p:attrName>style.visibility</p:attrName>
                                        </p:attrNameLst>
                                      </p:cBhvr>
                                      <p:to>
                                        <p:strVal val="visible"/>
                                      </p:to>
                                    </p:set>
                                    <p:animEffect transition="in" filter="wipe(up)">
                                      <p:cBhvr>
                                        <p:cTn id="25" dur="500"/>
                                        <p:tgtEl>
                                          <p:spTgt spid="7225"/>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48537"/>
                                        </p:tgtEl>
                                        <p:attrNameLst>
                                          <p:attrName>style.visibility</p:attrName>
                                        </p:attrNameLst>
                                      </p:cBhvr>
                                      <p:to>
                                        <p:strVal val="visible"/>
                                      </p:to>
                                    </p:set>
                                    <p:animEffect transition="in" filter="wipe(left)">
                                      <p:cBhvr>
                                        <p:cTn id="29" dur="500"/>
                                        <p:tgtEl>
                                          <p:spTgt spid="148537"/>
                                        </p:tgtEl>
                                      </p:cBhvr>
                                    </p:animEffect>
                                  </p:childTnLst>
                                </p:cTn>
                              </p:par>
                            </p:childTnLst>
                          </p:cTn>
                        </p:par>
                        <p:par>
                          <p:cTn id="30" fill="hold">
                            <p:stCondLst>
                              <p:cond delay="1000"/>
                            </p:stCondLst>
                            <p:childTnLst>
                              <p:par>
                                <p:cTn id="31" presetID="22" presetClass="entr" presetSubtype="1" fill="hold" grpId="0" nodeType="afterEffect">
                                  <p:stCondLst>
                                    <p:cond delay="0"/>
                                  </p:stCondLst>
                                  <p:childTnLst>
                                    <p:set>
                                      <p:cBhvr>
                                        <p:cTn id="32" dur="1" fill="hold">
                                          <p:stCondLst>
                                            <p:cond delay="0"/>
                                          </p:stCondLst>
                                        </p:cTn>
                                        <p:tgtEl>
                                          <p:spTgt spid="7235"/>
                                        </p:tgtEl>
                                        <p:attrNameLst>
                                          <p:attrName>style.visibility</p:attrName>
                                        </p:attrNameLst>
                                      </p:cBhvr>
                                      <p:to>
                                        <p:strVal val="visible"/>
                                      </p:to>
                                    </p:set>
                                    <p:animEffect transition="in" filter="wipe(up)">
                                      <p:cBhvr>
                                        <p:cTn id="33" dur="500"/>
                                        <p:tgtEl>
                                          <p:spTgt spid="7235"/>
                                        </p:tgtEl>
                                      </p:cBhvr>
                                    </p:animEffect>
                                  </p:childTnLst>
                                </p:cTn>
                              </p:par>
                            </p:childTnLst>
                          </p:cTn>
                        </p:par>
                        <p:par>
                          <p:cTn id="34" fill="hold">
                            <p:stCondLst>
                              <p:cond delay="1500"/>
                            </p:stCondLst>
                            <p:childTnLst>
                              <p:par>
                                <p:cTn id="35" presetID="17" presetClass="entr" presetSubtype="10" fill="hold" grpId="0" nodeType="afterEffect">
                                  <p:stCondLst>
                                    <p:cond delay="0"/>
                                  </p:stCondLst>
                                  <p:childTnLst>
                                    <p:set>
                                      <p:cBhvr>
                                        <p:cTn id="36" dur="1" fill="hold">
                                          <p:stCondLst>
                                            <p:cond delay="0"/>
                                          </p:stCondLst>
                                        </p:cTn>
                                        <p:tgtEl>
                                          <p:spTgt spid="7226"/>
                                        </p:tgtEl>
                                        <p:attrNameLst>
                                          <p:attrName>style.visibility</p:attrName>
                                        </p:attrNameLst>
                                      </p:cBhvr>
                                      <p:to>
                                        <p:strVal val="visible"/>
                                      </p:to>
                                    </p:set>
                                    <p:anim calcmode="lin" valueType="num">
                                      <p:cBhvr>
                                        <p:cTn id="37" dur="500" fill="hold"/>
                                        <p:tgtEl>
                                          <p:spTgt spid="7226"/>
                                        </p:tgtEl>
                                        <p:attrNameLst>
                                          <p:attrName>ppt_w</p:attrName>
                                        </p:attrNameLst>
                                      </p:cBhvr>
                                      <p:tavLst>
                                        <p:tav tm="0">
                                          <p:val>
                                            <p:fltVal val="0"/>
                                          </p:val>
                                        </p:tav>
                                        <p:tav tm="100000">
                                          <p:val>
                                            <p:strVal val="#ppt_w"/>
                                          </p:val>
                                        </p:tav>
                                      </p:tavLst>
                                    </p:anim>
                                    <p:anim calcmode="lin" valueType="num">
                                      <p:cBhvr>
                                        <p:cTn id="38" dur="500" fill="hold"/>
                                        <p:tgtEl>
                                          <p:spTgt spid="7226"/>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222"/>
                                        </p:tgtEl>
                                        <p:attrNameLst>
                                          <p:attrName>style.visibility</p:attrName>
                                        </p:attrNameLst>
                                      </p:cBhvr>
                                      <p:to>
                                        <p:strVal val="visible"/>
                                      </p:to>
                                    </p:set>
                                    <p:animEffect transition="in" filter="wipe(left)">
                                      <p:cBhvr>
                                        <p:cTn id="43" dur="500"/>
                                        <p:tgtEl>
                                          <p:spTgt spid="722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7202"/>
                                        </p:tgtEl>
                                        <p:attrNameLst>
                                          <p:attrName>style.visibility</p:attrName>
                                        </p:attrNameLst>
                                      </p:cBhvr>
                                      <p:to>
                                        <p:strVal val="visible"/>
                                      </p:to>
                                    </p:set>
                                    <p:animEffect transition="in" filter="wipe(up)">
                                      <p:cBhvr>
                                        <p:cTn id="48" dur="500"/>
                                        <p:tgtEl>
                                          <p:spTgt spid="7202"/>
                                        </p:tgtEl>
                                      </p:cBhvr>
                                    </p:animEffect>
                                  </p:childTnLst>
                                </p:cTn>
                              </p:par>
                            </p:childTnLst>
                          </p:cTn>
                        </p:par>
                        <p:par>
                          <p:cTn id="49" fill="hold">
                            <p:stCondLst>
                              <p:cond delay="500"/>
                            </p:stCondLst>
                            <p:childTnLst>
                              <p:par>
                                <p:cTn id="50" presetID="22" presetClass="entr" presetSubtype="2" fill="hold" grpId="0" nodeType="afterEffect">
                                  <p:stCondLst>
                                    <p:cond delay="0"/>
                                  </p:stCondLst>
                                  <p:childTnLst>
                                    <p:set>
                                      <p:cBhvr>
                                        <p:cTn id="51" dur="1" fill="hold">
                                          <p:stCondLst>
                                            <p:cond delay="0"/>
                                          </p:stCondLst>
                                        </p:cTn>
                                        <p:tgtEl>
                                          <p:spTgt spid="7203"/>
                                        </p:tgtEl>
                                        <p:attrNameLst>
                                          <p:attrName>style.visibility</p:attrName>
                                        </p:attrNameLst>
                                      </p:cBhvr>
                                      <p:to>
                                        <p:strVal val="visible"/>
                                      </p:to>
                                    </p:set>
                                    <p:animEffect transition="in" filter="wipe(right)">
                                      <p:cBhvr>
                                        <p:cTn id="52" dur="500"/>
                                        <p:tgtEl>
                                          <p:spTgt spid="7203"/>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7212"/>
                                        </p:tgtEl>
                                        <p:attrNameLst>
                                          <p:attrName>style.visibility</p:attrName>
                                        </p:attrNameLst>
                                      </p:cBhvr>
                                      <p:to>
                                        <p:strVal val="visible"/>
                                      </p:to>
                                    </p:set>
                                    <p:animEffect transition="in" filter="wipe(left)">
                                      <p:cBhvr>
                                        <p:cTn id="56" dur="500"/>
                                        <p:tgtEl>
                                          <p:spTgt spid="7212"/>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148515"/>
                                        </p:tgtEl>
                                        <p:attrNameLst>
                                          <p:attrName>style.visibility</p:attrName>
                                        </p:attrNameLst>
                                      </p:cBhvr>
                                      <p:to>
                                        <p:strVal val="visible"/>
                                      </p:to>
                                    </p:set>
                                    <p:animEffect transition="in" filter="wipe(left)">
                                      <p:cBhvr>
                                        <p:cTn id="60" dur="500"/>
                                        <p:tgtEl>
                                          <p:spTgt spid="148515"/>
                                        </p:tgtEl>
                                      </p:cBhvr>
                                    </p:animEffect>
                                  </p:childTnLst>
                                </p:cTn>
                              </p:par>
                            </p:childTnLst>
                          </p:cTn>
                        </p:par>
                        <p:par>
                          <p:cTn id="61" fill="hold">
                            <p:stCondLst>
                              <p:cond delay="2000"/>
                            </p:stCondLst>
                            <p:childTnLst>
                              <p:par>
                                <p:cTn id="62" presetID="15" presetClass="entr" presetSubtype="0" fill="hold" nodeType="afterEffect">
                                  <p:stCondLst>
                                    <p:cond delay="0"/>
                                  </p:stCondLst>
                                  <p:childTnLst>
                                    <p:set>
                                      <p:cBhvr>
                                        <p:cTn id="63" dur="1" fill="hold">
                                          <p:stCondLst>
                                            <p:cond delay="0"/>
                                          </p:stCondLst>
                                        </p:cTn>
                                        <p:tgtEl>
                                          <p:spTgt spid="7173"/>
                                        </p:tgtEl>
                                        <p:attrNameLst>
                                          <p:attrName>style.visibility</p:attrName>
                                        </p:attrNameLst>
                                      </p:cBhvr>
                                      <p:to>
                                        <p:strVal val="visible"/>
                                      </p:to>
                                    </p:set>
                                    <p:anim calcmode="lin" valueType="num">
                                      <p:cBhvr>
                                        <p:cTn id="64" dur="1000" fill="hold"/>
                                        <p:tgtEl>
                                          <p:spTgt spid="7173"/>
                                        </p:tgtEl>
                                        <p:attrNameLst>
                                          <p:attrName>ppt_w</p:attrName>
                                        </p:attrNameLst>
                                      </p:cBhvr>
                                      <p:tavLst>
                                        <p:tav tm="0">
                                          <p:val>
                                            <p:fltVal val="0"/>
                                          </p:val>
                                        </p:tav>
                                        <p:tav tm="100000">
                                          <p:val>
                                            <p:strVal val="#ppt_w"/>
                                          </p:val>
                                        </p:tav>
                                      </p:tavLst>
                                    </p:anim>
                                    <p:anim calcmode="lin" valueType="num">
                                      <p:cBhvr>
                                        <p:cTn id="65" dur="1000" fill="hold"/>
                                        <p:tgtEl>
                                          <p:spTgt spid="7173"/>
                                        </p:tgtEl>
                                        <p:attrNameLst>
                                          <p:attrName>ppt_h</p:attrName>
                                        </p:attrNameLst>
                                      </p:cBhvr>
                                      <p:tavLst>
                                        <p:tav tm="0">
                                          <p:val>
                                            <p:fltVal val="0"/>
                                          </p:val>
                                        </p:tav>
                                        <p:tav tm="100000">
                                          <p:val>
                                            <p:strVal val="#ppt_h"/>
                                          </p:val>
                                        </p:tav>
                                      </p:tavLst>
                                    </p:anim>
                                    <p:anim calcmode="lin" valueType="num">
                                      <p:cBhvr>
                                        <p:cTn id="66" dur="1000" fill="hold"/>
                                        <p:tgtEl>
                                          <p:spTgt spid="7173"/>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7173"/>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3000"/>
                            </p:stCondLst>
                            <p:childTnLst>
                              <p:par>
                                <p:cTn id="69" presetID="22" presetClass="entr" presetSubtype="1" fill="hold" grpId="0" nodeType="afterEffect">
                                  <p:stCondLst>
                                    <p:cond delay="0"/>
                                  </p:stCondLst>
                                  <p:childTnLst>
                                    <p:set>
                                      <p:cBhvr>
                                        <p:cTn id="70" dur="1" fill="hold">
                                          <p:stCondLst>
                                            <p:cond delay="0"/>
                                          </p:stCondLst>
                                        </p:cTn>
                                        <p:tgtEl>
                                          <p:spTgt spid="7211"/>
                                        </p:tgtEl>
                                        <p:attrNameLst>
                                          <p:attrName>style.visibility</p:attrName>
                                        </p:attrNameLst>
                                      </p:cBhvr>
                                      <p:to>
                                        <p:strVal val="visible"/>
                                      </p:to>
                                    </p:set>
                                    <p:animEffect transition="in" filter="wipe(up)">
                                      <p:cBhvr>
                                        <p:cTn id="71" dur="500"/>
                                        <p:tgtEl>
                                          <p:spTgt spid="7211"/>
                                        </p:tgtEl>
                                      </p:cBhvr>
                                    </p:animEffect>
                                  </p:childTnLst>
                                </p:cTn>
                              </p:par>
                            </p:childTnLst>
                          </p:cTn>
                        </p:par>
                        <p:par>
                          <p:cTn id="72" fill="hold">
                            <p:stCondLst>
                              <p:cond delay="3500"/>
                            </p:stCondLst>
                            <p:childTnLst>
                              <p:par>
                                <p:cTn id="73" presetID="22" presetClass="entr" presetSubtype="8" fill="hold" grpId="0" nodeType="afterEffect">
                                  <p:stCondLst>
                                    <p:cond delay="0"/>
                                  </p:stCondLst>
                                  <p:childTnLst>
                                    <p:set>
                                      <p:cBhvr>
                                        <p:cTn id="74" dur="1" fill="hold">
                                          <p:stCondLst>
                                            <p:cond delay="0"/>
                                          </p:stCondLst>
                                        </p:cTn>
                                        <p:tgtEl>
                                          <p:spTgt spid="7213"/>
                                        </p:tgtEl>
                                        <p:attrNameLst>
                                          <p:attrName>style.visibility</p:attrName>
                                        </p:attrNameLst>
                                      </p:cBhvr>
                                      <p:to>
                                        <p:strVal val="visible"/>
                                      </p:to>
                                    </p:set>
                                    <p:animEffect transition="in" filter="wipe(left)">
                                      <p:cBhvr>
                                        <p:cTn id="75" dur="500"/>
                                        <p:tgtEl>
                                          <p:spTgt spid="721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7214"/>
                                        </p:tgtEl>
                                        <p:attrNameLst>
                                          <p:attrName>style.visibility</p:attrName>
                                        </p:attrNameLst>
                                      </p:cBhvr>
                                      <p:to>
                                        <p:strVal val="visible"/>
                                      </p:to>
                                    </p:set>
                                    <p:animEffect transition="in" filter="wipe(up)">
                                      <p:cBhvr>
                                        <p:cTn id="80" dur="500"/>
                                        <p:tgtEl>
                                          <p:spTgt spid="7214"/>
                                        </p:tgtEl>
                                      </p:cBhvr>
                                    </p:animEffect>
                                  </p:childTnLst>
                                </p:cTn>
                              </p:par>
                            </p:childTnLst>
                          </p:cTn>
                        </p:par>
                        <p:par>
                          <p:cTn id="81" fill="hold">
                            <p:stCondLst>
                              <p:cond delay="500"/>
                            </p:stCondLst>
                            <p:childTnLst>
                              <p:par>
                                <p:cTn id="82" presetID="17" presetClass="entr" presetSubtype="10" fill="hold" grpId="0" nodeType="afterEffect">
                                  <p:stCondLst>
                                    <p:cond delay="0"/>
                                  </p:stCondLst>
                                  <p:childTnLst>
                                    <p:set>
                                      <p:cBhvr>
                                        <p:cTn id="83" dur="1" fill="hold">
                                          <p:stCondLst>
                                            <p:cond delay="0"/>
                                          </p:stCondLst>
                                        </p:cTn>
                                        <p:tgtEl>
                                          <p:spTgt spid="7215"/>
                                        </p:tgtEl>
                                        <p:attrNameLst>
                                          <p:attrName>style.visibility</p:attrName>
                                        </p:attrNameLst>
                                      </p:cBhvr>
                                      <p:to>
                                        <p:strVal val="visible"/>
                                      </p:to>
                                    </p:set>
                                    <p:anim calcmode="lin" valueType="num">
                                      <p:cBhvr>
                                        <p:cTn id="84" dur="500" fill="hold"/>
                                        <p:tgtEl>
                                          <p:spTgt spid="7215"/>
                                        </p:tgtEl>
                                        <p:attrNameLst>
                                          <p:attrName>ppt_w</p:attrName>
                                        </p:attrNameLst>
                                      </p:cBhvr>
                                      <p:tavLst>
                                        <p:tav tm="0">
                                          <p:val>
                                            <p:fltVal val="0"/>
                                          </p:val>
                                        </p:tav>
                                        <p:tav tm="100000">
                                          <p:val>
                                            <p:strVal val="#ppt_w"/>
                                          </p:val>
                                        </p:tav>
                                      </p:tavLst>
                                    </p:anim>
                                    <p:anim calcmode="lin" valueType="num">
                                      <p:cBhvr>
                                        <p:cTn id="85" dur="500" fill="hold"/>
                                        <p:tgtEl>
                                          <p:spTgt spid="7215"/>
                                        </p:tgtEl>
                                        <p:attrNameLst>
                                          <p:attrName>ppt_h</p:attrName>
                                        </p:attrNameLst>
                                      </p:cBhvr>
                                      <p:tavLst>
                                        <p:tav tm="0">
                                          <p:val>
                                            <p:strVal val="#ppt_h"/>
                                          </p:val>
                                        </p:tav>
                                        <p:tav tm="100000">
                                          <p:val>
                                            <p:strVal val="#ppt_h"/>
                                          </p:val>
                                        </p:tav>
                                      </p:tavLst>
                                    </p:anim>
                                  </p:childTnLst>
                                </p:cTn>
                              </p:par>
                            </p:childTnLst>
                          </p:cTn>
                        </p:par>
                        <p:par>
                          <p:cTn id="86" fill="hold">
                            <p:stCondLst>
                              <p:cond delay="1000"/>
                            </p:stCondLst>
                            <p:childTnLst>
                              <p:par>
                                <p:cTn id="87" presetID="22" presetClass="entr" presetSubtype="1" fill="hold" grpId="0" nodeType="afterEffect">
                                  <p:stCondLst>
                                    <p:cond delay="0"/>
                                  </p:stCondLst>
                                  <p:childTnLst>
                                    <p:set>
                                      <p:cBhvr>
                                        <p:cTn id="88" dur="1" fill="hold">
                                          <p:stCondLst>
                                            <p:cond delay="0"/>
                                          </p:stCondLst>
                                        </p:cTn>
                                        <p:tgtEl>
                                          <p:spTgt spid="7216"/>
                                        </p:tgtEl>
                                        <p:attrNameLst>
                                          <p:attrName>style.visibility</p:attrName>
                                        </p:attrNameLst>
                                      </p:cBhvr>
                                      <p:to>
                                        <p:strVal val="visible"/>
                                      </p:to>
                                    </p:set>
                                    <p:animEffect transition="in" filter="wipe(up)">
                                      <p:cBhvr>
                                        <p:cTn id="89" dur="500"/>
                                        <p:tgtEl>
                                          <p:spTgt spid="7216"/>
                                        </p:tgtEl>
                                      </p:cBhvr>
                                    </p:animEffect>
                                  </p:childTnLst>
                                </p:cTn>
                              </p:par>
                            </p:childTnLst>
                          </p:cTn>
                        </p:par>
                        <p:par>
                          <p:cTn id="90" fill="hold">
                            <p:stCondLst>
                              <p:cond delay="1500"/>
                            </p:stCondLst>
                            <p:childTnLst>
                              <p:par>
                                <p:cTn id="91" presetID="22" presetClass="entr" presetSubtype="8" fill="hold" grpId="0" nodeType="afterEffect">
                                  <p:stCondLst>
                                    <p:cond delay="0"/>
                                  </p:stCondLst>
                                  <p:childTnLst>
                                    <p:set>
                                      <p:cBhvr>
                                        <p:cTn id="92" dur="1" fill="hold">
                                          <p:stCondLst>
                                            <p:cond delay="0"/>
                                          </p:stCondLst>
                                        </p:cTn>
                                        <p:tgtEl>
                                          <p:spTgt spid="7217"/>
                                        </p:tgtEl>
                                        <p:attrNameLst>
                                          <p:attrName>style.visibility</p:attrName>
                                        </p:attrNameLst>
                                      </p:cBhvr>
                                      <p:to>
                                        <p:strVal val="visible"/>
                                      </p:to>
                                    </p:set>
                                    <p:animEffect transition="in" filter="wipe(left)">
                                      <p:cBhvr>
                                        <p:cTn id="93" dur="500"/>
                                        <p:tgtEl>
                                          <p:spTgt spid="7217"/>
                                        </p:tgtEl>
                                      </p:cBhvr>
                                    </p:animEffect>
                                  </p:childTnLst>
                                </p:cTn>
                              </p:par>
                            </p:childTnLst>
                          </p:cTn>
                        </p:par>
                        <p:par>
                          <p:cTn id="94" fill="hold">
                            <p:stCondLst>
                              <p:cond delay="2000"/>
                            </p:stCondLst>
                            <p:childTnLst>
                              <p:par>
                                <p:cTn id="95" presetID="15" presetClass="entr" presetSubtype="0" fill="hold" nodeType="afterEffect">
                                  <p:stCondLst>
                                    <p:cond delay="0"/>
                                  </p:stCondLst>
                                  <p:childTnLst>
                                    <p:set>
                                      <p:cBhvr>
                                        <p:cTn id="96" dur="1" fill="hold">
                                          <p:stCondLst>
                                            <p:cond delay="0"/>
                                          </p:stCondLst>
                                        </p:cTn>
                                        <p:tgtEl>
                                          <p:spTgt spid="7220"/>
                                        </p:tgtEl>
                                        <p:attrNameLst>
                                          <p:attrName>style.visibility</p:attrName>
                                        </p:attrNameLst>
                                      </p:cBhvr>
                                      <p:to>
                                        <p:strVal val="visible"/>
                                      </p:to>
                                    </p:set>
                                    <p:anim calcmode="lin" valueType="num">
                                      <p:cBhvr>
                                        <p:cTn id="97" dur="1000" fill="hold"/>
                                        <p:tgtEl>
                                          <p:spTgt spid="7220"/>
                                        </p:tgtEl>
                                        <p:attrNameLst>
                                          <p:attrName>ppt_w</p:attrName>
                                        </p:attrNameLst>
                                      </p:cBhvr>
                                      <p:tavLst>
                                        <p:tav tm="0">
                                          <p:val>
                                            <p:fltVal val="0"/>
                                          </p:val>
                                        </p:tav>
                                        <p:tav tm="100000">
                                          <p:val>
                                            <p:strVal val="#ppt_w"/>
                                          </p:val>
                                        </p:tav>
                                      </p:tavLst>
                                    </p:anim>
                                    <p:anim calcmode="lin" valueType="num">
                                      <p:cBhvr>
                                        <p:cTn id="98" dur="1000" fill="hold"/>
                                        <p:tgtEl>
                                          <p:spTgt spid="7220"/>
                                        </p:tgtEl>
                                        <p:attrNameLst>
                                          <p:attrName>ppt_h</p:attrName>
                                        </p:attrNameLst>
                                      </p:cBhvr>
                                      <p:tavLst>
                                        <p:tav tm="0">
                                          <p:val>
                                            <p:fltVal val="0"/>
                                          </p:val>
                                        </p:tav>
                                        <p:tav tm="100000">
                                          <p:val>
                                            <p:strVal val="#ppt_h"/>
                                          </p:val>
                                        </p:tav>
                                      </p:tavLst>
                                    </p:anim>
                                    <p:anim calcmode="lin" valueType="num">
                                      <p:cBhvr>
                                        <p:cTn id="99" dur="1000" fill="hold"/>
                                        <p:tgtEl>
                                          <p:spTgt spid="7220"/>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72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7218"/>
                                        </p:tgtEl>
                                        <p:attrNameLst>
                                          <p:attrName>style.visibility</p:attrName>
                                        </p:attrNameLst>
                                      </p:cBhvr>
                                      <p:to>
                                        <p:strVal val="visible"/>
                                      </p:to>
                                    </p:set>
                                    <p:animEffect transition="in" filter="wipe(up)">
                                      <p:cBhvr>
                                        <p:cTn id="105" dur="500"/>
                                        <p:tgtEl>
                                          <p:spTgt spid="7218"/>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7219"/>
                                        </p:tgtEl>
                                        <p:attrNameLst>
                                          <p:attrName>style.visibility</p:attrName>
                                        </p:attrNameLst>
                                      </p:cBhvr>
                                      <p:to>
                                        <p:strVal val="visible"/>
                                      </p:to>
                                    </p:set>
                                    <p:animEffect transition="in" filter="wipe(left)">
                                      <p:cBhvr>
                                        <p:cTn id="109" dur="500"/>
                                        <p:tgtEl>
                                          <p:spTgt spid="7219"/>
                                        </p:tgtEl>
                                      </p:cBhvr>
                                    </p:animEffect>
                                  </p:childTnLst>
                                </p:cTn>
                              </p:par>
                            </p:childTnLst>
                          </p:cTn>
                        </p:par>
                        <p:par>
                          <p:cTn id="110" fill="hold">
                            <p:stCondLst>
                              <p:cond delay="1000"/>
                            </p:stCondLst>
                            <p:childTnLst>
                              <p:par>
                                <p:cTn id="111" presetID="15" presetClass="entr" presetSubtype="0" fill="hold" nodeType="afterEffect">
                                  <p:stCondLst>
                                    <p:cond delay="0"/>
                                  </p:stCondLst>
                                  <p:childTnLst>
                                    <p:set>
                                      <p:cBhvr>
                                        <p:cTn id="112" dur="1" fill="hold">
                                          <p:stCondLst>
                                            <p:cond delay="0"/>
                                          </p:stCondLst>
                                        </p:cTn>
                                        <p:tgtEl>
                                          <p:spTgt spid="7221"/>
                                        </p:tgtEl>
                                        <p:attrNameLst>
                                          <p:attrName>style.visibility</p:attrName>
                                        </p:attrNameLst>
                                      </p:cBhvr>
                                      <p:to>
                                        <p:strVal val="visible"/>
                                      </p:to>
                                    </p:set>
                                    <p:anim calcmode="lin" valueType="num">
                                      <p:cBhvr>
                                        <p:cTn id="113" dur="1000" fill="hold"/>
                                        <p:tgtEl>
                                          <p:spTgt spid="7221"/>
                                        </p:tgtEl>
                                        <p:attrNameLst>
                                          <p:attrName>ppt_w</p:attrName>
                                        </p:attrNameLst>
                                      </p:cBhvr>
                                      <p:tavLst>
                                        <p:tav tm="0">
                                          <p:val>
                                            <p:fltVal val="0"/>
                                          </p:val>
                                        </p:tav>
                                        <p:tav tm="100000">
                                          <p:val>
                                            <p:strVal val="#ppt_w"/>
                                          </p:val>
                                        </p:tav>
                                      </p:tavLst>
                                    </p:anim>
                                    <p:anim calcmode="lin" valueType="num">
                                      <p:cBhvr>
                                        <p:cTn id="114" dur="1000" fill="hold"/>
                                        <p:tgtEl>
                                          <p:spTgt spid="7221"/>
                                        </p:tgtEl>
                                        <p:attrNameLst>
                                          <p:attrName>ppt_h</p:attrName>
                                        </p:attrNameLst>
                                      </p:cBhvr>
                                      <p:tavLst>
                                        <p:tav tm="0">
                                          <p:val>
                                            <p:fltVal val="0"/>
                                          </p:val>
                                        </p:tav>
                                        <p:tav tm="100000">
                                          <p:val>
                                            <p:strVal val="#ppt_h"/>
                                          </p:val>
                                        </p:tav>
                                      </p:tavLst>
                                    </p:anim>
                                    <p:anim calcmode="lin" valueType="num">
                                      <p:cBhvr>
                                        <p:cTn id="115" dur="1000" fill="hold"/>
                                        <p:tgtEl>
                                          <p:spTgt spid="7221"/>
                                        </p:tgtEl>
                                        <p:attrNameLst>
                                          <p:attrName>ppt_x</p:attrName>
                                        </p:attrNameLst>
                                      </p:cBhvr>
                                      <p:tavLst>
                                        <p:tav tm="0" fmla="#ppt_x+(cos(-2*pi*(1-$))*-#ppt_x-sin(-2*pi*(1-$))*(1-#ppt_y))*(1-$)">
                                          <p:val>
                                            <p:fltVal val="0"/>
                                          </p:val>
                                        </p:tav>
                                        <p:tav tm="100000">
                                          <p:val>
                                            <p:fltVal val="1"/>
                                          </p:val>
                                        </p:tav>
                                      </p:tavLst>
                                    </p:anim>
                                    <p:anim calcmode="lin" valueType="num">
                                      <p:cBhvr>
                                        <p:cTn id="116" dur="1000" fill="hold"/>
                                        <p:tgtEl>
                                          <p:spTgt spid="7221"/>
                                        </p:tgtEl>
                                        <p:attrNameLst>
                                          <p:attrName>ppt_y</p:attrName>
                                        </p:attrNameLst>
                                      </p:cBhvr>
                                      <p:tavLst>
                                        <p:tav tm="0" fmla="#ppt_y+(sin(-2*pi*(1-$))*-#ppt_x+cos(-2*pi*(1-$))*(1-#ppt_y))*(1-$)">
                                          <p:val>
                                            <p:fltVal val="0"/>
                                          </p:val>
                                        </p:tav>
                                        <p:tav tm="100000">
                                          <p:val>
                                            <p:fltVal val="1"/>
                                          </p:val>
                                        </p:tav>
                                      </p:tavLst>
                                    </p:anim>
                                  </p:childTnLst>
                                </p:cTn>
                              </p:par>
                            </p:childTnLst>
                          </p:cTn>
                        </p:par>
                        <p:par>
                          <p:cTn id="117" fill="hold">
                            <p:stCondLst>
                              <p:cond delay="2000"/>
                            </p:stCondLst>
                            <p:childTnLst>
                              <p:par>
                                <p:cTn id="118" presetID="23" presetClass="entr" presetSubtype="528" fill="hold" grpId="0" nodeType="afterEffect">
                                  <p:stCondLst>
                                    <p:cond delay="0"/>
                                  </p:stCondLst>
                                  <p:childTnLst>
                                    <p:set>
                                      <p:cBhvr>
                                        <p:cTn id="119" dur="1" fill="hold">
                                          <p:stCondLst>
                                            <p:cond delay="0"/>
                                          </p:stCondLst>
                                        </p:cTn>
                                        <p:tgtEl>
                                          <p:spTgt spid="7236"/>
                                        </p:tgtEl>
                                        <p:attrNameLst>
                                          <p:attrName>style.visibility</p:attrName>
                                        </p:attrNameLst>
                                      </p:cBhvr>
                                      <p:to>
                                        <p:strVal val="visible"/>
                                      </p:to>
                                    </p:set>
                                    <p:anim calcmode="lin" valueType="num">
                                      <p:cBhvr>
                                        <p:cTn id="120" dur="500" fill="hold"/>
                                        <p:tgtEl>
                                          <p:spTgt spid="7236"/>
                                        </p:tgtEl>
                                        <p:attrNameLst>
                                          <p:attrName>ppt_w</p:attrName>
                                        </p:attrNameLst>
                                      </p:cBhvr>
                                      <p:tavLst>
                                        <p:tav tm="0">
                                          <p:val>
                                            <p:fltVal val="0"/>
                                          </p:val>
                                        </p:tav>
                                        <p:tav tm="100000">
                                          <p:val>
                                            <p:strVal val="#ppt_w"/>
                                          </p:val>
                                        </p:tav>
                                      </p:tavLst>
                                    </p:anim>
                                    <p:anim calcmode="lin" valueType="num">
                                      <p:cBhvr>
                                        <p:cTn id="121" dur="500" fill="hold"/>
                                        <p:tgtEl>
                                          <p:spTgt spid="7236"/>
                                        </p:tgtEl>
                                        <p:attrNameLst>
                                          <p:attrName>ppt_h</p:attrName>
                                        </p:attrNameLst>
                                      </p:cBhvr>
                                      <p:tavLst>
                                        <p:tav tm="0">
                                          <p:val>
                                            <p:fltVal val="0"/>
                                          </p:val>
                                        </p:tav>
                                        <p:tav tm="100000">
                                          <p:val>
                                            <p:strVal val="#ppt_h"/>
                                          </p:val>
                                        </p:tav>
                                      </p:tavLst>
                                    </p:anim>
                                    <p:anim calcmode="lin" valueType="num">
                                      <p:cBhvr>
                                        <p:cTn id="122" dur="500" fill="hold"/>
                                        <p:tgtEl>
                                          <p:spTgt spid="7236"/>
                                        </p:tgtEl>
                                        <p:attrNameLst>
                                          <p:attrName>ppt_x</p:attrName>
                                        </p:attrNameLst>
                                      </p:cBhvr>
                                      <p:tavLst>
                                        <p:tav tm="0">
                                          <p:val>
                                            <p:fltVal val="0.5"/>
                                          </p:val>
                                        </p:tav>
                                        <p:tav tm="100000">
                                          <p:val>
                                            <p:strVal val="#ppt_x"/>
                                          </p:val>
                                        </p:tav>
                                      </p:tavLst>
                                    </p:anim>
                                    <p:anim calcmode="lin" valueType="num">
                                      <p:cBhvr>
                                        <p:cTn id="123" dur="500" fill="hold"/>
                                        <p:tgtEl>
                                          <p:spTgt spid="72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autoUpdateAnimBg="0"/>
      <p:bldP spid="7202" grpId="0" animBg="1"/>
      <p:bldP spid="7203" grpId="0" animBg="1"/>
      <p:bldP spid="148515" grpId="0" animBg="1" autoUpdateAnimBg="0"/>
      <p:bldP spid="7208" grpId="0" animBg="1"/>
      <p:bldP spid="148523" grpId="0" animBg="1" autoUpdateAnimBg="0"/>
      <p:bldP spid="7211" grpId="0" animBg="1" autoUpdateAnimBg="0"/>
      <p:bldP spid="7212" grpId="0" autoUpdateAnimBg="0"/>
      <p:bldP spid="7213" grpId="0" autoUpdateAnimBg="0"/>
      <p:bldP spid="7214" grpId="0" animBg="1"/>
      <p:bldP spid="7215" grpId="0" animBg="1"/>
      <p:bldP spid="7216" grpId="0" animBg="1"/>
      <p:bldP spid="7217" grpId="0" autoUpdateAnimBg="0"/>
      <p:bldP spid="7218" grpId="0" animBg="1"/>
      <p:bldP spid="7219" grpId="0" autoUpdateAnimBg="0"/>
      <p:bldP spid="7222" grpId="0" animBg="1" autoUpdateAnimBg="0"/>
      <p:bldP spid="7223" grpId="0" animBg="1" autoUpdateAnimBg="0"/>
      <p:bldP spid="148537" grpId="0" animBg="1" autoUpdateAnimBg="0"/>
      <p:bldP spid="7225" grpId="0" animBg="1"/>
      <p:bldP spid="7226" grpId="0" animBg="1"/>
      <p:bldP spid="7235" grpId="0" animBg="1"/>
      <p:bldP spid="72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Line 2"/>
          <p:cNvSpPr>
            <a:spLocks noChangeShapeType="1"/>
          </p:cNvSpPr>
          <p:nvPr/>
        </p:nvSpPr>
        <p:spPr bwMode="auto">
          <a:xfrm>
            <a:off x="152400" y="1219200"/>
            <a:ext cx="2438400" cy="0"/>
          </a:xfrm>
          <a:prstGeom prst="line">
            <a:avLst/>
          </a:prstGeom>
          <a:noFill/>
          <a:ln w="117475">
            <a:solidFill>
              <a:srgbClr val="008000"/>
            </a:solidFill>
            <a:round/>
            <a:headEnd/>
            <a:tailEnd type="triangle" w="med" len="med"/>
          </a:ln>
        </p:spPr>
        <p:txBody>
          <a:bodyPr/>
          <a:lstStyle/>
          <a:p>
            <a:endParaRPr lang="de-DE"/>
          </a:p>
        </p:txBody>
      </p:sp>
      <p:sp>
        <p:nvSpPr>
          <p:cNvPr id="153603" name="Line 3"/>
          <p:cNvSpPr>
            <a:spLocks noChangeShapeType="1"/>
          </p:cNvSpPr>
          <p:nvPr/>
        </p:nvSpPr>
        <p:spPr bwMode="auto">
          <a:xfrm>
            <a:off x="5257800" y="1219200"/>
            <a:ext cx="3124200" cy="0"/>
          </a:xfrm>
          <a:prstGeom prst="line">
            <a:avLst/>
          </a:prstGeom>
          <a:noFill/>
          <a:ln w="117475">
            <a:solidFill>
              <a:srgbClr val="008000"/>
            </a:solidFill>
            <a:round/>
            <a:headEnd/>
            <a:tailEnd type="triangle" w="med" len="med"/>
          </a:ln>
        </p:spPr>
        <p:txBody>
          <a:bodyPr/>
          <a:lstStyle/>
          <a:p>
            <a:endParaRPr lang="de-DE"/>
          </a:p>
        </p:txBody>
      </p:sp>
      <p:graphicFrame>
        <p:nvGraphicFramePr>
          <p:cNvPr id="8194" name="Object 6"/>
          <p:cNvGraphicFramePr>
            <a:graphicFrameLocks noChangeAspect="1"/>
          </p:cNvGraphicFramePr>
          <p:nvPr/>
        </p:nvGraphicFramePr>
        <p:xfrm>
          <a:off x="1219200" y="1905000"/>
          <a:ext cx="1031875" cy="1057275"/>
        </p:xfrm>
        <a:graphic>
          <a:graphicData uri="http://schemas.openxmlformats.org/presentationml/2006/ole">
            <p:oleObj spid="_x0000_s22532" name="Paint Shop Pro Image" r:id="rId4" imgW="1171049" imgH="1200325" progId="">
              <p:embed/>
            </p:oleObj>
          </a:graphicData>
        </a:graphic>
      </p:graphicFrame>
      <p:graphicFrame>
        <p:nvGraphicFramePr>
          <p:cNvPr id="8195" name="Object 7"/>
          <p:cNvGraphicFramePr>
            <a:graphicFrameLocks noChangeAspect="1"/>
          </p:cNvGraphicFramePr>
          <p:nvPr/>
        </p:nvGraphicFramePr>
        <p:xfrm>
          <a:off x="6934200" y="1905000"/>
          <a:ext cx="1031875" cy="1057275"/>
        </p:xfrm>
        <a:graphic>
          <a:graphicData uri="http://schemas.openxmlformats.org/presentationml/2006/ole">
            <p:oleObj spid="_x0000_s22533" name="Paint Shop Pro Image" r:id="rId5" imgW="1171049" imgH="1200325" progId="">
              <p:embed/>
            </p:oleObj>
          </a:graphicData>
        </a:graphic>
      </p:graphicFrame>
      <p:sp>
        <p:nvSpPr>
          <p:cNvPr id="8199" name="Line 8"/>
          <p:cNvSpPr>
            <a:spLocks noChangeShapeType="1"/>
          </p:cNvSpPr>
          <p:nvPr/>
        </p:nvSpPr>
        <p:spPr bwMode="auto">
          <a:xfrm flipV="1">
            <a:off x="1600200" y="1371600"/>
            <a:ext cx="0" cy="457200"/>
          </a:xfrm>
          <a:prstGeom prst="line">
            <a:avLst/>
          </a:prstGeom>
          <a:noFill/>
          <a:ln w="57150">
            <a:solidFill>
              <a:srgbClr val="0000FF"/>
            </a:solidFill>
            <a:round/>
            <a:headEnd/>
            <a:tailEnd type="triangle" w="med" len="med"/>
          </a:ln>
        </p:spPr>
        <p:txBody>
          <a:bodyPr/>
          <a:lstStyle/>
          <a:p>
            <a:endParaRPr lang="de-DE"/>
          </a:p>
        </p:txBody>
      </p:sp>
      <p:sp>
        <p:nvSpPr>
          <p:cNvPr id="8200" name="Line 9"/>
          <p:cNvSpPr>
            <a:spLocks noChangeShapeType="1"/>
          </p:cNvSpPr>
          <p:nvPr/>
        </p:nvSpPr>
        <p:spPr bwMode="auto">
          <a:xfrm flipH="1" flipV="1">
            <a:off x="381000" y="2438400"/>
            <a:ext cx="838200" cy="0"/>
          </a:xfrm>
          <a:prstGeom prst="line">
            <a:avLst/>
          </a:prstGeom>
          <a:noFill/>
          <a:ln w="57150">
            <a:solidFill>
              <a:srgbClr val="0000FF"/>
            </a:solidFill>
            <a:round/>
            <a:headEnd/>
            <a:tailEnd type="triangle" w="med" len="med"/>
          </a:ln>
        </p:spPr>
        <p:txBody>
          <a:bodyPr/>
          <a:lstStyle/>
          <a:p>
            <a:endParaRPr lang="de-DE"/>
          </a:p>
        </p:txBody>
      </p:sp>
      <p:sp>
        <p:nvSpPr>
          <p:cNvPr id="153608" name="Text Box 10"/>
          <p:cNvSpPr txBox="1">
            <a:spLocks noChangeArrowheads="1"/>
          </p:cNvSpPr>
          <p:nvPr/>
        </p:nvSpPr>
        <p:spPr bwMode="auto">
          <a:xfrm>
            <a:off x="838200" y="2987675"/>
            <a:ext cx="1905000" cy="346075"/>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nchor="ctr" anchorCtr="1">
            <a:spAutoFit/>
          </a:bodyPr>
          <a:lstStyle/>
          <a:p>
            <a:pPr algn="l" eaLnBrk="1" hangingPunct="1">
              <a:spcBef>
                <a:spcPct val="0"/>
              </a:spcBef>
            </a:pPr>
            <a:r>
              <a:rPr lang="de-DE" sz="1600" b="0"/>
              <a:t>Auszahlungen</a:t>
            </a:r>
          </a:p>
        </p:txBody>
      </p:sp>
      <p:sp>
        <p:nvSpPr>
          <p:cNvPr id="8202" name="Line 11"/>
          <p:cNvSpPr>
            <a:spLocks noChangeShapeType="1"/>
          </p:cNvSpPr>
          <p:nvPr/>
        </p:nvSpPr>
        <p:spPr bwMode="auto">
          <a:xfrm>
            <a:off x="7315200" y="1295400"/>
            <a:ext cx="0" cy="533400"/>
          </a:xfrm>
          <a:prstGeom prst="line">
            <a:avLst/>
          </a:prstGeom>
          <a:noFill/>
          <a:ln w="57150">
            <a:solidFill>
              <a:srgbClr val="FF0000"/>
            </a:solidFill>
            <a:round/>
            <a:headEnd/>
            <a:tailEnd type="triangle" w="med" len="med"/>
          </a:ln>
        </p:spPr>
        <p:txBody>
          <a:bodyPr/>
          <a:lstStyle/>
          <a:p>
            <a:endParaRPr lang="de-DE"/>
          </a:p>
        </p:txBody>
      </p:sp>
      <p:sp>
        <p:nvSpPr>
          <p:cNvPr id="153610" name="Text Box 12"/>
          <p:cNvSpPr txBox="1">
            <a:spLocks noChangeArrowheads="1"/>
          </p:cNvSpPr>
          <p:nvPr/>
        </p:nvSpPr>
        <p:spPr bwMode="auto">
          <a:xfrm>
            <a:off x="6477000" y="2987675"/>
            <a:ext cx="1600200" cy="346075"/>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nchor="ctr" anchorCtr="1">
            <a:spAutoFit/>
          </a:bodyPr>
          <a:lstStyle/>
          <a:p>
            <a:pPr algn="l" eaLnBrk="1" hangingPunct="1">
              <a:spcBef>
                <a:spcPct val="0"/>
              </a:spcBef>
            </a:pPr>
            <a:r>
              <a:rPr lang="de-DE" sz="1600" b="0"/>
              <a:t>Einzahlungen</a:t>
            </a:r>
          </a:p>
        </p:txBody>
      </p:sp>
      <p:sp>
        <p:nvSpPr>
          <p:cNvPr id="8204" name="Rectangle 14"/>
          <p:cNvSpPr>
            <a:spLocks noChangeArrowheads="1"/>
          </p:cNvSpPr>
          <p:nvPr/>
        </p:nvSpPr>
        <p:spPr bwMode="auto">
          <a:xfrm>
            <a:off x="152400" y="5257800"/>
            <a:ext cx="8839200" cy="769938"/>
          </a:xfrm>
          <a:prstGeom prst="rect">
            <a:avLst/>
          </a:prstGeom>
          <a:solidFill>
            <a:srgbClr val="E7F3FF"/>
          </a:solidFill>
          <a:ln w="15875">
            <a:solidFill>
              <a:schemeClr val="tx1"/>
            </a:solidFill>
            <a:miter lim="800000"/>
            <a:headEnd/>
            <a:tailEnd/>
          </a:ln>
        </p:spPr>
        <p:txBody>
          <a:bodyPr anchor="ctr"/>
          <a:lstStyle/>
          <a:p>
            <a:pPr algn="l" eaLnBrk="1" hangingPunct="1">
              <a:spcBef>
                <a:spcPct val="0"/>
              </a:spcBef>
            </a:pPr>
            <a:endParaRPr lang="de-DE" sz="2400" b="0">
              <a:latin typeface="Times New Roman" pitchFamily="18" charset="0"/>
            </a:endParaRPr>
          </a:p>
        </p:txBody>
      </p:sp>
      <p:sp>
        <p:nvSpPr>
          <p:cNvPr id="8205" name="Text Box 16"/>
          <p:cNvSpPr txBox="1">
            <a:spLocks noChangeArrowheads="1"/>
          </p:cNvSpPr>
          <p:nvPr/>
        </p:nvSpPr>
        <p:spPr bwMode="auto">
          <a:xfrm>
            <a:off x="3276600" y="3535363"/>
            <a:ext cx="2590800" cy="590550"/>
          </a:xfrm>
          <a:prstGeom prst="rect">
            <a:avLst/>
          </a:prstGeom>
          <a:solidFill>
            <a:srgbClr val="FFEDDB"/>
          </a:solidFill>
          <a:ln w="9525">
            <a:solidFill>
              <a:schemeClr val="tx1"/>
            </a:solidFill>
            <a:miter lim="800000"/>
            <a:headEnd/>
            <a:tailEnd/>
          </a:ln>
        </p:spPr>
        <p:txBody>
          <a:bodyPr anchor="ctr" anchorCtr="1">
            <a:spAutoFit/>
          </a:bodyPr>
          <a:lstStyle/>
          <a:p>
            <a:pPr algn="l" eaLnBrk="1" hangingPunct="1">
              <a:spcBef>
                <a:spcPct val="0"/>
              </a:spcBef>
            </a:pPr>
            <a:r>
              <a:rPr lang="de-DE" sz="1600" b="0"/>
              <a:t>Anfangsbestand an Zahlungsmitteln</a:t>
            </a:r>
          </a:p>
        </p:txBody>
      </p:sp>
      <p:sp>
        <p:nvSpPr>
          <p:cNvPr id="8206" name="Line 17"/>
          <p:cNvSpPr>
            <a:spLocks noChangeShapeType="1"/>
          </p:cNvSpPr>
          <p:nvPr/>
        </p:nvSpPr>
        <p:spPr bwMode="auto">
          <a:xfrm flipH="1">
            <a:off x="5105400" y="3124200"/>
            <a:ext cx="1371600" cy="0"/>
          </a:xfrm>
          <a:prstGeom prst="line">
            <a:avLst/>
          </a:prstGeom>
          <a:noFill/>
          <a:ln w="57150">
            <a:solidFill>
              <a:srgbClr val="FF0000"/>
            </a:solidFill>
            <a:round/>
            <a:headEnd/>
            <a:tailEnd type="triangle" w="med" len="med"/>
          </a:ln>
        </p:spPr>
        <p:txBody>
          <a:bodyPr/>
          <a:lstStyle/>
          <a:p>
            <a:endParaRPr lang="de-DE"/>
          </a:p>
        </p:txBody>
      </p:sp>
      <p:sp>
        <p:nvSpPr>
          <p:cNvPr id="8207" name="Line 18"/>
          <p:cNvSpPr>
            <a:spLocks noChangeShapeType="1"/>
          </p:cNvSpPr>
          <p:nvPr/>
        </p:nvSpPr>
        <p:spPr bwMode="auto">
          <a:xfrm flipH="1" flipV="1">
            <a:off x="2971800" y="3124200"/>
            <a:ext cx="990600" cy="0"/>
          </a:xfrm>
          <a:prstGeom prst="line">
            <a:avLst/>
          </a:prstGeom>
          <a:noFill/>
          <a:ln w="57150">
            <a:solidFill>
              <a:srgbClr val="0000FF"/>
            </a:solidFill>
            <a:round/>
            <a:headEnd/>
            <a:tailEnd type="triangle" w="med" len="med"/>
          </a:ln>
        </p:spPr>
        <p:txBody>
          <a:bodyPr/>
          <a:lstStyle/>
          <a:p>
            <a:endParaRPr lang="de-DE"/>
          </a:p>
        </p:txBody>
      </p:sp>
      <p:sp>
        <p:nvSpPr>
          <p:cNvPr id="8208" name="Line 19"/>
          <p:cNvSpPr>
            <a:spLocks noChangeShapeType="1"/>
          </p:cNvSpPr>
          <p:nvPr/>
        </p:nvSpPr>
        <p:spPr bwMode="auto">
          <a:xfrm>
            <a:off x="1676400" y="3352800"/>
            <a:ext cx="0" cy="1066800"/>
          </a:xfrm>
          <a:prstGeom prst="line">
            <a:avLst/>
          </a:prstGeom>
          <a:noFill/>
          <a:ln w="38100">
            <a:solidFill>
              <a:srgbClr val="0000FF"/>
            </a:solidFill>
            <a:round/>
            <a:headEnd type="triangle" w="med" len="med"/>
            <a:tailEnd/>
          </a:ln>
        </p:spPr>
        <p:txBody>
          <a:bodyPr>
            <a:spAutoFit/>
          </a:bodyPr>
          <a:lstStyle/>
          <a:p>
            <a:endParaRPr lang="de-DE"/>
          </a:p>
        </p:txBody>
      </p:sp>
      <p:sp>
        <p:nvSpPr>
          <p:cNvPr id="8209" name="Text Box 20"/>
          <p:cNvSpPr txBox="1">
            <a:spLocks noChangeArrowheads="1"/>
          </p:cNvSpPr>
          <p:nvPr/>
        </p:nvSpPr>
        <p:spPr bwMode="auto">
          <a:xfrm>
            <a:off x="228600" y="5334000"/>
            <a:ext cx="2514600" cy="581025"/>
          </a:xfrm>
          <a:prstGeom prst="rect">
            <a:avLst/>
          </a:prstGeom>
          <a:noFill/>
          <a:ln w="9525">
            <a:noFill/>
            <a:miter lim="800000"/>
            <a:headEnd/>
            <a:tailEnd/>
          </a:ln>
        </p:spPr>
        <p:txBody>
          <a:bodyPr>
            <a:spAutoFit/>
          </a:bodyPr>
          <a:lstStyle/>
          <a:p>
            <a:pPr algn="l" eaLnBrk="1" hangingPunct="1">
              <a:spcBef>
                <a:spcPct val="0"/>
              </a:spcBef>
            </a:pPr>
            <a:r>
              <a:rPr lang="de-DE" sz="1600"/>
              <a:t>Anfangsbestand an Zahlungsmitteln (ZM</a:t>
            </a:r>
            <a:r>
              <a:rPr lang="de-DE" sz="1600" baseline="-25000"/>
              <a:t>0</a:t>
            </a:r>
            <a:r>
              <a:rPr lang="de-DE" sz="1600"/>
              <a:t>)</a:t>
            </a:r>
            <a:endParaRPr lang="de-DE" sz="1600" b="0"/>
          </a:p>
        </p:txBody>
      </p:sp>
      <p:sp>
        <p:nvSpPr>
          <p:cNvPr id="8210" name="Text Box 21"/>
          <p:cNvSpPr txBox="1">
            <a:spLocks noChangeArrowheads="1"/>
          </p:cNvSpPr>
          <p:nvPr/>
        </p:nvSpPr>
        <p:spPr bwMode="auto">
          <a:xfrm>
            <a:off x="2819400" y="5410200"/>
            <a:ext cx="381000" cy="457200"/>
          </a:xfrm>
          <a:prstGeom prst="rect">
            <a:avLst/>
          </a:prstGeom>
          <a:noFill/>
          <a:ln w="9525">
            <a:noFill/>
            <a:miter lim="800000"/>
            <a:headEnd/>
            <a:tailEnd/>
          </a:ln>
        </p:spPr>
        <p:txBody>
          <a:bodyPr>
            <a:spAutoFit/>
          </a:bodyPr>
          <a:lstStyle/>
          <a:p>
            <a:pPr algn="l" eaLnBrk="1" hangingPunct="1">
              <a:spcBef>
                <a:spcPct val="0"/>
              </a:spcBef>
            </a:pPr>
            <a:r>
              <a:rPr lang="de-DE" sz="2400" b="0"/>
              <a:t>+</a:t>
            </a:r>
            <a:endParaRPr lang="de-DE" sz="4000" b="0">
              <a:latin typeface="Times New Roman" pitchFamily="18" charset="0"/>
            </a:endParaRPr>
          </a:p>
        </p:txBody>
      </p:sp>
      <p:sp>
        <p:nvSpPr>
          <p:cNvPr id="8211" name="Text Box 22"/>
          <p:cNvSpPr txBox="1">
            <a:spLocks noChangeArrowheads="1"/>
          </p:cNvSpPr>
          <p:nvPr/>
        </p:nvSpPr>
        <p:spPr bwMode="auto">
          <a:xfrm>
            <a:off x="3276600" y="5486400"/>
            <a:ext cx="2057400" cy="336550"/>
          </a:xfrm>
          <a:prstGeom prst="rect">
            <a:avLst/>
          </a:prstGeom>
          <a:noFill/>
          <a:ln w="9525">
            <a:noFill/>
            <a:miter lim="800000"/>
            <a:headEnd/>
            <a:tailEnd/>
          </a:ln>
        </p:spPr>
        <p:txBody>
          <a:bodyPr>
            <a:spAutoFit/>
          </a:bodyPr>
          <a:lstStyle/>
          <a:p>
            <a:pPr algn="l" eaLnBrk="1" hangingPunct="1">
              <a:spcBef>
                <a:spcPct val="0"/>
              </a:spcBef>
            </a:pPr>
            <a:r>
              <a:rPr lang="de-DE" sz="1600"/>
              <a:t>Einzahlungen Ez(T)</a:t>
            </a:r>
          </a:p>
        </p:txBody>
      </p:sp>
      <p:sp>
        <p:nvSpPr>
          <p:cNvPr id="8212" name="Text Box 23"/>
          <p:cNvSpPr txBox="1">
            <a:spLocks noChangeArrowheads="1"/>
          </p:cNvSpPr>
          <p:nvPr/>
        </p:nvSpPr>
        <p:spPr bwMode="auto">
          <a:xfrm>
            <a:off x="6324600" y="5410200"/>
            <a:ext cx="2286000" cy="336550"/>
          </a:xfrm>
          <a:prstGeom prst="rect">
            <a:avLst/>
          </a:prstGeom>
          <a:noFill/>
          <a:ln w="9525">
            <a:noFill/>
            <a:miter lim="800000"/>
            <a:headEnd/>
            <a:tailEnd/>
          </a:ln>
        </p:spPr>
        <p:txBody>
          <a:bodyPr>
            <a:spAutoFit/>
          </a:bodyPr>
          <a:lstStyle/>
          <a:p>
            <a:pPr algn="l" eaLnBrk="1" hangingPunct="1">
              <a:spcBef>
                <a:spcPct val="0"/>
              </a:spcBef>
            </a:pPr>
            <a:r>
              <a:rPr lang="de-DE" sz="1600"/>
              <a:t>Auszahlungen Az(T)</a:t>
            </a:r>
          </a:p>
        </p:txBody>
      </p:sp>
      <p:sp>
        <p:nvSpPr>
          <p:cNvPr id="8213" name="Text Box 24"/>
          <p:cNvSpPr txBox="1">
            <a:spLocks noChangeArrowheads="1"/>
          </p:cNvSpPr>
          <p:nvPr/>
        </p:nvSpPr>
        <p:spPr bwMode="auto">
          <a:xfrm>
            <a:off x="5486400" y="5410200"/>
            <a:ext cx="685800" cy="457200"/>
          </a:xfrm>
          <a:prstGeom prst="rect">
            <a:avLst/>
          </a:prstGeom>
          <a:noFill/>
          <a:ln w="9525">
            <a:noFill/>
            <a:miter lim="800000"/>
            <a:headEnd/>
            <a:tailEnd/>
          </a:ln>
        </p:spPr>
        <p:txBody>
          <a:bodyPr>
            <a:spAutoFit/>
          </a:bodyPr>
          <a:lstStyle/>
          <a:p>
            <a:pPr algn="l" eaLnBrk="1" hangingPunct="1">
              <a:spcBef>
                <a:spcPct val="0"/>
              </a:spcBef>
            </a:pPr>
            <a:r>
              <a:rPr lang="de-DE" sz="2400" b="0"/>
              <a:t>&gt;=</a:t>
            </a:r>
            <a:endParaRPr lang="de-DE" sz="4000" b="0">
              <a:latin typeface="Times New Roman" pitchFamily="18" charset="0"/>
            </a:endParaRPr>
          </a:p>
        </p:txBody>
      </p:sp>
      <p:sp>
        <p:nvSpPr>
          <p:cNvPr id="8214" name="Line 25"/>
          <p:cNvSpPr>
            <a:spLocks noChangeShapeType="1"/>
          </p:cNvSpPr>
          <p:nvPr/>
        </p:nvSpPr>
        <p:spPr bwMode="auto">
          <a:xfrm>
            <a:off x="1676400" y="4419600"/>
            <a:ext cx="5943600" cy="0"/>
          </a:xfrm>
          <a:prstGeom prst="line">
            <a:avLst/>
          </a:prstGeom>
          <a:noFill/>
          <a:ln w="38100">
            <a:solidFill>
              <a:srgbClr val="0000FF"/>
            </a:solidFill>
            <a:round/>
            <a:headEnd/>
            <a:tailEnd/>
          </a:ln>
        </p:spPr>
        <p:txBody>
          <a:bodyPr>
            <a:spAutoFit/>
          </a:bodyPr>
          <a:lstStyle/>
          <a:p>
            <a:endParaRPr lang="de-DE"/>
          </a:p>
        </p:txBody>
      </p:sp>
      <p:sp>
        <p:nvSpPr>
          <p:cNvPr id="8215" name="Line 26"/>
          <p:cNvSpPr>
            <a:spLocks noChangeShapeType="1"/>
          </p:cNvSpPr>
          <p:nvPr/>
        </p:nvSpPr>
        <p:spPr bwMode="auto">
          <a:xfrm>
            <a:off x="7620000" y="4419600"/>
            <a:ext cx="0" cy="838200"/>
          </a:xfrm>
          <a:prstGeom prst="line">
            <a:avLst/>
          </a:prstGeom>
          <a:noFill/>
          <a:ln w="38100">
            <a:solidFill>
              <a:srgbClr val="0000FF"/>
            </a:solidFill>
            <a:round/>
            <a:headEnd/>
            <a:tailEnd type="triangle" w="med" len="med"/>
          </a:ln>
        </p:spPr>
        <p:txBody>
          <a:bodyPr>
            <a:spAutoFit/>
          </a:bodyPr>
          <a:lstStyle/>
          <a:p>
            <a:endParaRPr lang="de-DE"/>
          </a:p>
        </p:txBody>
      </p:sp>
      <p:sp>
        <p:nvSpPr>
          <p:cNvPr id="8216" name="Line 27"/>
          <p:cNvSpPr>
            <a:spLocks noChangeShapeType="1"/>
          </p:cNvSpPr>
          <p:nvPr/>
        </p:nvSpPr>
        <p:spPr bwMode="auto">
          <a:xfrm>
            <a:off x="7391400" y="3352800"/>
            <a:ext cx="0" cy="1371600"/>
          </a:xfrm>
          <a:prstGeom prst="line">
            <a:avLst/>
          </a:prstGeom>
          <a:noFill/>
          <a:ln w="38100">
            <a:solidFill>
              <a:srgbClr val="FF0000"/>
            </a:solidFill>
            <a:round/>
            <a:headEnd type="triangle" w="med" len="med"/>
            <a:tailEnd/>
          </a:ln>
        </p:spPr>
        <p:txBody>
          <a:bodyPr>
            <a:spAutoFit/>
          </a:bodyPr>
          <a:lstStyle/>
          <a:p>
            <a:endParaRPr lang="de-DE"/>
          </a:p>
        </p:txBody>
      </p:sp>
      <p:sp>
        <p:nvSpPr>
          <p:cNvPr id="8217" name="Line 28"/>
          <p:cNvSpPr>
            <a:spLocks noChangeShapeType="1"/>
          </p:cNvSpPr>
          <p:nvPr/>
        </p:nvSpPr>
        <p:spPr bwMode="auto">
          <a:xfrm>
            <a:off x="4038600" y="4724400"/>
            <a:ext cx="3352800" cy="0"/>
          </a:xfrm>
          <a:prstGeom prst="line">
            <a:avLst/>
          </a:prstGeom>
          <a:noFill/>
          <a:ln w="38100">
            <a:solidFill>
              <a:srgbClr val="FF0000"/>
            </a:solidFill>
            <a:round/>
            <a:headEnd/>
            <a:tailEnd/>
          </a:ln>
        </p:spPr>
        <p:txBody>
          <a:bodyPr>
            <a:spAutoFit/>
          </a:bodyPr>
          <a:lstStyle/>
          <a:p>
            <a:endParaRPr lang="de-DE"/>
          </a:p>
        </p:txBody>
      </p:sp>
      <p:sp>
        <p:nvSpPr>
          <p:cNvPr id="8218" name="Line 29"/>
          <p:cNvSpPr>
            <a:spLocks noChangeShapeType="1"/>
          </p:cNvSpPr>
          <p:nvPr/>
        </p:nvSpPr>
        <p:spPr bwMode="auto">
          <a:xfrm>
            <a:off x="4038600" y="4724400"/>
            <a:ext cx="0" cy="533400"/>
          </a:xfrm>
          <a:prstGeom prst="line">
            <a:avLst/>
          </a:prstGeom>
          <a:noFill/>
          <a:ln w="38100">
            <a:solidFill>
              <a:srgbClr val="FF0000"/>
            </a:solidFill>
            <a:round/>
            <a:headEnd/>
            <a:tailEnd type="triangle" w="med" len="med"/>
          </a:ln>
        </p:spPr>
        <p:txBody>
          <a:bodyPr>
            <a:spAutoFit/>
          </a:bodyPr>
          <a:lstStyle/>
          <a:p>
            <a:endParaRPr lang="de-DE"/>
          </a:p>
        </p:txBody>
      </p:sp>
      <p:sp>
        <p:nvSpPr>
          <p:cNvPr id="8219" name="Line 30"/>
          <p:cNvSpPr>
            <a:spLocks noChangeShapeType="1"/>
          </p:cNvSpPr>
          <p:nvPr/>
        </p:nvSpPr>
        <p:spPr bwMode="auto">
          <a:xfrm flipH="1">
            <a:off x="1143000" y="3810000"/>
            <a:ext cx="2133600" cy="0"/>
          </a:xfrm>
          <a:prstGeom prst="line">
            <a:avLst/>
          </a:prstGeom>
          <a:noFill/>
          <a:ln w="38100">
            <a:solidFill>
              <a:schemeClr val="tx1"/>
            </a:solidFill>
            <a:round/>
            <a:headEnd type="triangle" w="med" len="med"/>
            <a:tailEnd/>
          </a:ln>
        </p:spPr>
        <p:txBody>
          <a:bodyPr>
            <a:spAutoFit/>
          </a:bodyPr>
          <a:lstStyle/>
          <a:p>
            <a:endParaRPr lang="de-DE"/>
          </a:p>
        </p:txBody>
      </p:sp>
      <p:sp>
        <p:nvSpPr>
          <p:cNvPr id="8220" name="Line 31"/>
          <p:cNvSpPr>
            <a:spLocks noChangeShapeType="1"/>
          </p:cNvSpPr>
          <p:nvPr/>
        </p:nvSpPr>
        <p:spPr bwMode="auto">
          <a:xfrm>
            <a:off x="1143000" y="3810000"/>
            <a:ext cx="0" cy="1447800"/>
          </a:xfrm>
          <a:prstGeom prst="line">
            <a:avLst/>
          </a:prstGeom>
          <a:noFill/>
          <a:ln w="38100">
            <a:solidFill>
              <a:schemeClr val="tx1"/>
            </a:solidFill>
            <a:round/>
            <a:headEnd/>
            <a:tailEnd type="triangle" w="med" len="med"/>
          </a:ln>
        </p:spPr>
        <p:txBody>
          <a:bodyPr>
            <a:spAutoFit/>
          </a:bodyPr>
          <a:lstStyle/>
          <a:p>
            <a:endParaRPr lang="de-DE"/>
          </a:p>
        </p:txBody>
      </p:sp>
      <p:sp>
        <p:nvSpPr>
          <p:cNvPr id="8221" name="Line 32"/>
          <p:cNvSpPr>
            <a:spLocks noChangeShapeType="1"/>
          </p:cNvSpPr>
          <p:nvPr/>
        </p:nvSpPr>
        <p:spPr bwMode="auto">
          <a:xfrm flipV="1">
            <a:off x="838200" y="3352800"/>
            <a:ext cx="304800" cy="304800"/>
          </a:xfrm>
          <a:prstGeom prst="line">
            <a:avLst/>
          </a:prstGeom>
          <a:noFill/>
          <a:ln w="19050">
            <a:solidFill>
              <a:srgbClr val="FF0000"/>
            </a:solidFill>
            <a:round/>
            <a:headEnd/>
            <a:tailEnd type="triangle" w="med" len="med"/>
          </a:ln>
        </p:spPr>
        <p:txBody>
          <a:bodyPr>
            <a:spAutoFit/>
          </a:bodyPr>
          <a:lstStyle/>
          <a:p>
            <a:endParaRPr lang="de-DE"/>
          </a:p>
        </p:txBody>
      </p:sp>
      <p:sp>
        <p:nvSpPr>
          <p:cNvPr id="8222" name="Line 33"/>
          <p:cNvSpPr>
            <a:spLocks noChangeShapeType="1"/>
          </p:cNvSpPr>
          <p:nvPr/>
        </p:nvSpPr>
        <p:spPr bwMode="auto">
          <a:xfrm flipV="1">
            <a:off x="838200" y="3581400"/>
            <a:ext cx="304800" cy="76200"/>
          </a:xfrm>
          <a:prstGeom prst="line">
            <a:avLst/>
          </a:prstGeom>
          <a:noFill/>
          <a:ln w="19050">
            <a:solidFill>
              <a:srgbClr val="FF0000"/>
            </a:solidFill>
            <a:round/>
            <a:headEnd/>
            <a:tailEnd/>
          </a:ln>
        </p:spPr>
        <p:txBody>
          <a:bodyPr>
            <a:spAutoFit/>
          </a:bodyPr>
          <a:lstStyle/>
          <a:p>
            <a:endParaRPr lang="de-DE"/>
          </a:p>
        </p:txBody>
      </p:sp>
      <p:sp>
        <p:nvSpPr>
          <p:cNvPr id="8223" name="Line 34"/>
          <p:cNvSpPr>
            <a:spLocks noChangeShapeType="1"/>
          </p:cNvSpPr>
          <p:nvPr/>
        </p:nvSpPr>
        <p:spPr bwMode="auto">
          <a:xfrm flipV="1">
            <a:off x="685800" y="3581400"/>
            <a:ext cx="457200" cy="533400"/>
          </a:xfrm>
          <a:prstGeom prst="line">
            <a:avLst/>
          </a:prstGeom>
          <a:noFill/>
          <a:ln w="19050">
            <a:solidFill>
              <a:srgbClr val="FF0000"/>
            </a:solidFill>
            <a:round/>
            <a:headEnd/>
            <a:tailEnd/>
          </a:ln>
        </p:spPr>
        <p:txBody>
          <a:bodyPr>
            <a:spAutoFit/>
          </a:bodyPr>
          <a:lstStyle/>
          <a:p>
            <a:endParaRPr lang="de-DE"/>
          </a:p>
        </p:txBody>
      </p:sp>
      <p:sp>
        <p:nvSpPr>
          <p:cNvPr id="8224" name="Line 35"/>
          <p:cNvSpPr>
            <a:spLocks noChangeShapeType="1"/>
          </p:cNvSpPr>
          <p:nvPr/>
        </p:nvSpPr>
        <p:spPr bwMode="auto">
          <a:xfrm flipH="1" flipV="1">
            <a:off x="7620000" y="3352800"/>
            <a:ext cx="304800" cy="381000"/>
          </a:xfrm>
          <a:prstGeom prst="line">
            <a:avLst/>
          </a:prstGeom>
          <a:noFill/>
          <a:ln w="19050">
            <a:solidFill>
              <a:srgbClr val="FF0000"/>
            </a:solidFill>
            <a:round/>
            <a:headEnd/>
            <a:tailEnd type="triangle" w="med" len="med"/>
          </a:ln>
        </p:spPr>
        <p:txBody>
          <a:bodyPr>
            <a:spAutoFit/>
          </a:bodyPr>
          <a:lstStyle/>
          <a:p>
            <a:endParaRPr lang="de-DE"/>
          </a:p>
        </p:txBody>
      </p:sp>
      <p:sp>
        <p:nvSpPr>
          <p:cNvPr id="8225" name="Line 36"/>
          <p:cNvSpPr>
            <a:spLocks noChangeShapeType="1"/>
          </p:cNvSpPr>
          <p:nvPr/>
        </p:nvSpPr>
        <p:spPr bwMode="auto">
          <a:xfrm>
            <a:off x="7620000" y="3657600"/>
            <a:ext cx="304800" cy="76200"/>
          </a:xfrm>
          <a:prstGeom prst="line">
            <a:avLst/>
          </a:prstGeom>
          <a:noFill/>
          <a:ln w="19050">
            <a:solidFill>
              <a:srgbClr val="FF0000"/>
            </a:solidFill>
            <a:round/>
            <a:headEnd/>
            <a:tailEnd/>
          </a:ln>
        </p:spPr>
        <p:txBody>
          <a:bodyPr>
            <a:spAutoFit/>
          </a:bodyPr>
          <a:lstStyle/>
          <a:p>
            <a:endParaRPr lang="de-DE"/>
          </a:p>
        </p:txBody>
      </p:sp>
      <p:sp>
        <p:nvSpPr>
          <p:cNvPr id="8226" name="Line 37"/>
          <p:cNvSpPr>
            <a:spLocks noChangeShapeType="1"/>
          </p:cNvSpPr>
          <p:nvPr/>
        </p:nvSpPr>
        <p:spPr bwMode="auto">
          <a:xfrm flipH="1" flipV="1">
            <a:off x="7620000" y="3657600"/>
            <a:ext cx="381000" cy="457200"/>
          </a:xfrm>
          <a:prstGeom prst="line">
            <a:avLst/>
          </a:prstGeom>
          <a:noFill/>
          <a:ln w="19050">
            <a:solidFill>
              <a:srgbClr val="FF0000"/>
            </a:solidFill>
            <a:round/>
            <a:headEnd/>
            <a:tailEnd/>
          </a:ln>
        </p:spPr>
        <p:txBody>
          <a:bodyPr>
            <a:spAutoFit/>
          </a:bodyPr>
          <a:lstStyle/>
          <a:p>
            <a:endParaRPr lang="de-DE"/>
          </a:p>
        </p:txBody>
      </p:sp>
      <p:sp>
        <p:nvSpPr>
          <p:cNvPr id="8227" name="Text Box 38"/>
          <p:cNvSpPr txBox="1">
            <a:spLocks noChangeArrowheads="1"/>
          </p:cNvSpPr>
          <p:nvPr/>
        </p:nvSpPr>
        <p:spPr bwMode="auto">
          <a:xfrm>
            <a:off x="152400" y="4129088"/>
            <a:ext cx="990600" cy="336550"/>
          </a:xfrm>
          <a:prstGeom prst="rect">
            <a:avLst/>
          </a:prstGeom>
          <a:noFill/>
          <a:ln w="9525">
            <a:noFill/>
            <a:miter lim="800000"/>
            <a:headEnd/>
            <a:tailEnd/>
          </a:ln>
        </p:spPr>
        <p:txBody>
          <a:bodyPr>
            <a:spAutoFit/>
          </a:bodyPr>
          <a:lstStyle/>
          <a:p>
            <a:pPr algn="l" eaLnBrk="1" hangingPunct="1">
              <a:spcBef>
                <a:spcPct val="0"/>
              </a:spcBef>
            </a:pPr>
            <a:r>
              <a:rPr lang="de-DE" sz="1600"/>
              <a:t>Risiko</a:t>
            </a:r>
            <a:endParaRPr lang="de-DE" sz="1600" b="0"/>
          </a:p>
        </p:txBody>
      </p:sp>
      <p:sp>
        <p:nvSpPr>
          <p:cNvPr id="8228" name="Text Box 39"/>
          <p:cNvSpPr txBox="1">
            <a:spLocks noChangeArrowheads="1"/>
          </p:cNvSpPr>
          <p:nvPr/>
        </p:nvSpPr>
        <p:spPr bwMode="auto">
          <a:xfrm>
            <a:off x="8001000" y="4114800"/>
            <a:ext cx="990600" cy="336550"/>
          </a:xfrm>
          <a:prstGeom prst="rect">
            <a:avLst/>
          </a:prstGeom>
          <a:noFill/>
          <a:ln w="9525">
            <a:noFill/>
            <a:miter lim="800000"/>
            <a:headEnd/>
            <a:tailEnd/>
          </a:ln>
        </p:spPr>
        <p:txBody>
          <a:bodyPr>
            <a:spAutoFit/>
          </a:bodyPr>
          <a:lstStyle/>
          <a:p>
            <a:pPr algn="l" eaLnBrk="1" hangingPunct="1">
              <a:spcBef>
                <a:spcPct val="0"/>
              </a:spcBef>
            </a:pPr>
            <a:r>
              <a:rPr lang="de-DE" sz="1600"/>
              <a:t>Risiko</a:t>
            </a:r>
            <a:endParaRPr lang="de-DE" sz="1600" b="0"/>
          </a:p>
        </p:txBody>
      </p:sp>
      <p:graphicFrame>
        <p:nvGraphicFramePr>
          <p:cNvPr id="8196" name="Object 40"/>
          <p:cNvGraphicFramePr>
            <a:graphicFrameLocks noChangeAspect="1"/>
          </p:cNvGraphicFramePr>
          <p:nvPr/>
        </p:nvGraphicFramePr>
        <p:xfrm>
          <a:off x="2590800" y="381000"/>
          <a:ext cx="2667000" cy="1828800"/>
        </p:xfrm>
        <a:graphic>
          <a:graphicData uri="http://schemas.openxmlformats.org/presentationml/2006/ole">
            <p:oleObj spid="_x0000_s22564" name="Paint Shop Pro Image" r:id="rId6" imgW="5209756" imgH="3570732" progId="">
              <p:embed/>
            </p:oleObj>
          </a:graphicData>
        </a:graphic>
      </p:graphicFrame>
      <p:sp>
        <p:nvSpPr>
          <p:cNvPr id="8229" name="Text Box 41"/>
          <p:cNvSpPr txBox="1">
            <a:spLocks noChangeArrowheads="1"/>
          </p:cNvSpPr>
          <p:nvPr/>
        </p:nvSpPr>
        <p:spPr bwMode="auto">
          <a:xfrm>
            <a:off x="2667000" y="485775"/>
            <a:ext cx="1371600" cy="304800"/>
          </a:xfrm>
          <a:prstGeom prst="rect">
            <a:avLst/>
          </a:prstGeom>
          <a:noFill/>
          <a:ln w="9525">
            <a:noFill/>
            <a:miter lim="800000"/>
            <a:headEnd/>
            <a:tailEnd/>
          </a:ln>
        </p:spPr>
        <p:txBody>
          <a:bodyPr>
            <a:spAutoFit/>
          </a:bodyPr>
          <a:lstStyle/>
          <a:p>
            <a:pPr algn="l" eaLnBrk="1" hangingPunct="1"/>
            <a:r>
              <a:rPr lang="de-DE"/>
              <a:t>Unternehmen</a:t>
            </a:r>
          </a:p>
        </p:txBody>
      </p:sp>
      <p:pic>
        <p:nvPicPr>
          <p:cNvPr id="8230" name="Picture 42" descr="C:\Business_Studio\Archiv\Images\Images_neu\Tresor2.bmp"/>
          <p:cNvPicPr>
            <a:picLocks noChangeAspect="1" noChangeArrowheads="1"/>
          </p:cNvPicPr>
          <p:nvPr/>
        </p:nvPicPr>
        <p:blipFill>
          <a:blip r:embed="rId7" cstate="print"/>
          <a:srcRect/>
          <a:stretch>
            <a:fillRect/>
          </a:stretch>
        </p:blipFill>
        <p:spPr bwMode="auto">
          <a:xfrm>
            <a:off x="4038600" y="2362200"/>
            <a:ext cx="984250" cy="1162050"/>
          </a:xfrm>
          <a:prstGeom prst="rect">
            <a:avLst/>
          </a:prstGeom>
          <a:noFill/>
          <a:ln w="9525">
            <a:noFill/>
            <a:miter lim="800000"/>
            <a:headEnd/>
            <a:tailEnd/>
          </a:ln>
        </p:spPr>
      </p:pic>
      <p:sp>
        <p:nvSpPr>
          <p:cNvPr id="8231" name="Line 9"/>
          <p:cNvSpPr>
            <a:spLocks noChangeShapeType="1"/>
          </p:cNvSpPr>
          <p:nvPr/>
        </p:nvSpPr>
        <p:spPr bwMode="auto">
          <a:xfrm flipV="1">
            <a:off x="2057400" y="2057400"/>
            <a:ext cx="1295400" cy="457200"/>
          </a:xfrm>
          <a:prstGeom prst="line">
            <a:avLst/>
          </a:prstGeom>
          <a:noFill/>
          <a:ln w="57150">
            <a:solidFill>
              <a:srgbClr val="0000FF"/>
            </a:solidFill>
            <a:round/>
            <a:headEnd/>
            <a:tailEnd type="triangle" w="med" len="med"/>
          </a:ln>
        </p:spPr>
        <p:txBody>
          <a:bodyPr/>
          <a:lstStyle/>
          <a:p>
            <a:endParaRPr lang="de-DE"/>
          </a:p>
        </p:txBody>
      </p:sp>
      <p:sp>
        <p:nvSpPr>
          <p:cNvPr id="8232" name="Line 13"/>
          <p:cNvSpPr>
            <a:spLocks noChangeShapeType="1"/>
          </p:cNvSpPr>
          <p:nvPr/>
        </p:nvSpPr>
        <p:spPr bwMode="auto">
          <a:xfrm flipH="1">
            <a:off x="7848600" y="2438400"/>
            <a:ext cx="990600" cy="0"/>
          </a:xfrm>
          <a:prstGeom prst="line">
            <a:avLst/>
          </a:prstGeom>
          <a:noFill/>
          <a:ln w="57150">
            <a:solidFill>
              <a:srgbClr val="FF0000"/>
            </a:solidFill>
            <a:round/>
            <a:headEnd/>
            <a:tailEnd type="triangle" w="med" len="med"/>
          </a:ln>
        </p:spPr>
        <p:txBody>
          <a:bodyPr/>
          <a:lstStyle/>
          <a:p>
            <a:endParaRPr lang="de-DE"/>
          </a:p>
        </p:txBody>
      </p:sp>
      <p:sp>
        <p:nvSpPr>
          <p:cNvPr id="8233" name="Text Box 39"/>
          <p:cNvSpPr txBox="1">
            <a:spLocks noChangeArrowheads="1"/>
          </p:cNvSpPr>
          <p:nvPr/>
        </p:nvSpPr>
        <p:spPr bwMode="auto">
          <a:xfrm>
            <a:off x="7467600" y="1524000"/>
            <a:ext cx="1219200" cy="274638"/>
          </a:xfrm>
          <a:prstGeom prst="rect">
            <a:avLst/>
          </a:prstGeom>
          <a:noFill/>
          <a:ln w="9525">
            <a:noFill/>
            <a:miter lim="800000"/>
            <a:headEnd/>
            <a:tailEnd/>
          </a:ln>
        </p:spPr>
        <p:txBody>
          <a:bodyPr>
            <a:spAutoFit/>
          </a:bodyPr>
          <a:lstStyle/>
          <a:p>
            <a:pPr algn="l" eaLnBrk="1" hangingPunct="1">
              <a:spcBef>
                <a:spcPct val="0"/>
              </a:spcBef>
            </a:pPr>
            <a:r>
              <a:rPr lang="de-DE" sz="1200"/>
              <a:t>Umsatzerlöse</a:t>
            </a:r>
            <a:endParaRPr lang="de-DE" sz="1200" b="0"/>
          </a:p>
        </p:txBody>
      </p:sp>
      <p:sp>
        <p:nvSpPr>
          <p:cNvPr id="8234" name="Text Box 39"/>
          <p:cNvSpPr txBox="1">
            <a:spLocks noChangeArrowheads="1"/>
          </p:cNvSpPr>
          <p:nvPr/>
        </p:nvSpPr>
        <p:spPr bwMode="auto">
          <a:xfrm>
            <a:off x="8001000" y="2514600"/>
            <a:ext cx="914400" cy="457200"/>
          </a:xfrm>
          <a:prstGeom prst="rect">
            <a:avLst/>
          </a:prstGeom>
          <a:noFill/>
          <a:ln w="9525">
            <a:noFill/>
            <a:miter lim="800000"/>
            <a:headEnd/>
            <a:tailEnd/>
          </a:ln>
        </p:spPr>
        <p:txBody>
          <a:bodyPr>
            <a:spAutoFit/>
          </a:bodyPr>
          <a:lstStyle/>
          <a:p>
            <a:pPr algn="l" eaLnBrk="1" hangingPunct="1">
              <a:spcBef>
                <a:spcPct val="0"/>
              </a:spcBef>
            </a:pPr>
            <a:r>
              <a:rPr lang="de-DE" sz="1200"/>
              <a:t>Einlagen, Kredite</a:t>
            </a:r>
            <a:endParaRPr lang="de-DE" sz="1200" b="0"/>
          </a:p>
        </p:txBody>
      </p:sp>
      <p:sp>
        <p:nvSpPr>
          <p:cNvPr id="22571" name="Textfeld 42"/>
          <p:cNvSpPr txBox="1">
            <a:spLocks noChangeArrowheads="1"/>
          </p:cNvSpPr>
          <p:nvPr/>
        </p:nvSpPr>
        <p:spPr bwMode="auto">
          <a:xfrm>
            <a:off x="0" y="0"/>
            <a:ext cx="2051720" cy="304800"/>
          </a:xfrm>
          <a:prstGeom prst="rect">
            <a:avLst/>
          </a:prstGeom>
          <a:noFill/>
          <a:ln w="9525">
            <a:noFill/>
            <a:miter lim="800000"/>
            <a:headEnd/>
            <a:tailEnd/>
          </a:ln>
        </p:spPr>
        <p:txBody>
          <a:bodyPr wrap="square">
            <a:spAutoFit/>
          </a:bodyPr>
          <a:lstStyle/>
          <a:p>
            <a:pPr algn="l" eaLnBrk="1" hangingPunct="1"/>
            <a:r>
              <a:rPr lang="de-DE" smtClean="0"/>
              <a:t>Liquidität</a:t>
            </a:r>
            <a:endParaRPr lang="de-DE"/>
          </a:p>
        </p:txBody>
      </p:sp>
      <p:sp>
        <p:nvSpPr>
          <p:cNvPr id="8236" name="Text Box 44"/>
          <p:cNvSpPr txBox="1">
            <a:spLocks noChangeArrowheads="1"/>
          </p:cNvSpPr>
          <p:nvPr/>
        </p:nvSpPr>
        <p:spPr bwMode="auto">
          <a:xfrm>
            <a:off x="152400" y="4800600"/>
            <a:ext cx="1295400" cy="457200"/>
          </a:xfrm>
          <a:prstGeom prst="rect">
            <a:avLst/>
          </a:prstGeom>
          <a:noFill/>
          <a:ln w="9525">
            <a:noFill/>
            <a:miter lim="800000"/>
            <a:headEnd/>
            <a:tailEnd/>
          </a:ln>
        </p:spPr>
        <p:txBody>
          <a:bodyPr>
            <a:spAutoFit/>
          </a:bodyPr>
          <a:lstStyle/>
          <a:p>
            <a:pPr algn="l" eaLnBrk="1" hangingPunct="1"/>
            <a:r>
              <a:rPr lang="de-DE" sz="2400">
                <a:solidFill>
                  <a:srgbClr val="FF0000"/>
                </a:solidFill>
              </a:rPr>
              <a:t>Ziel:</a:t>
            </a:r>
            <a:endParaRPr lang="de-DE" sz="2400">
              <a:latin typeface="Times New Roman" pitchFamily="18" charset="0"/>
            </a:endParaRPr>
          </a:p>
        </p:txBody>
      </p:sp>
      <p:sp>
        <p:nvSpPr>
          <p:cNvPr id="8237" name="Line 45"/>
          <p:cNvSpPr>
            <a:spLocks noChangeShapeType="1"/>
          </p:cNvSpPr>
          <p:nvPr/>
        </p:nvSpPr>
        <p:spPr bwMode="auto">
          <a:xfrm>
            <a:off x="4419600" y="1905000"/>
            <a:ext cx="0" cy="533400"/>
          </a:xfrm>
          <a:prstGeom prst="line">
            <a:avLst/>
          </a:prstGeom>
          <a:noFill/>
          <a:ln w="57150">
            <a:solidFill>
              <a:srgbClr val="0000FF"/>
            </a:solidFill>
            <a:round/>
            <a:headEnd/>
            <a:tailEnd/>
          </a:ln>
        </p:spPr>
        <p:txBody>
          <a:bodyPr anchor="ctr">
            <a:spAutoFit/>
          </a:bodyPr>
          <a:lstStyle/>
          <a:p>
            <a:endParaRPr lang="de-DE"/>
          </a:p>
        </p:txBody>
      </p:sp>
      <p:sp>
        <p:nvSpPr>
          <p:cNvPr id="8238" name="Rectangle 46"/>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29"/>
                                        </p:tgtEl>
                                        <p:attrNameLst>
                                          <p:attrName>style.visibility</p:attrName>
                                        </p:attrNameLst>
                                      </p:cBhvr>
                                      <p:to>
                                        <p:strVal val="visible"/>
                                      </p:to>
                                    </p:set>
                                    <p:animEffect transition="in" filter="wipe(left)">
                                      <p:cBhvr>
                                        <p:cTn id="11" dur="500"/>
                                        <p:tgtEl>
                                          <p:spTgt spid="82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3602"/>
                                        </p:tgtEl>
                                        <p:attrNameLst>
                                          <p:attrName>style.visibility</p:attrName>
                                        </p:attrNameLst>
                                      </p:cBhvr>
                                      <p:to>
                                        <p:strVal val="visible"/>
                                      </p:to>
                                    </p:set>
                                    <p:animEffect transition="in" filter="wipe(left)">
                                      <p:cBhvr>
                                        <p:cTn id="15" dur="500"/>
                                        <p:tgtEl>
                                          <p:spTgt spid="15360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3603"/>
                                        </p:tgtEl>
                                        <p:attrNameLst>
                                          <p:attrName>style.visibility</p:attrName>
                                        </p:attrNameLst>
                                      </p:cBhvr>
                                      <p:to>
                                        <p:strVal val="visible"/>
                                      </p:to>
                                    </p:set>
                                    <p:animEffect transition="in" filter="wipe(left)">
                                      <p:cBhvr>
                                        <p:cTn id="19" dur="500"/>
                                        <p:tgtEl>
                                          <p:spTgt spid="15360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8237"/>
                                        </p:tgtEl>
                                        <p:attrNameLst>
                                          <p:attrName>style.visibility</p:attrName>
                                        </p:attrNameLst>
                                      </p:cBhvr>
                                      <p:to>
                                        <p:strVal val="visible"/>
                                      </p:to>
                                    </p:set>
                                    <p:animEffect transition="in" filter="wipe(up)">
                                      <p:cBhvr>
                                        <p:cTn id="23" dur="500"/>
                                        <p:tgtEl>
                                          <p:spTgt spid="823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8230"/>
                                        </p:tgtEl>
                                        <p:attrNameLst>
                                          <p:attrName>style.visibility</p:attrName>
                                        </p:attrNameLst>
                                      </p:cBhvr>
                                      <p:to>
                                        <p:strVal val="visible"/>
                                      </p:to>
                                    </p:set>
                                    <p:animEffect transition="in" filter="wipe(up)">
                                      <p:cBhvr>
                                        <p:cTn id="27" dur="500"/>
                                        <p:tgtEl>
                                          <p:spTgt spid="823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205"/>
                                        </p:tgtEl>
                                        <p:attrNameLst>
                                          <p:attrName>style.visibility</p:attrName>
                                        </p:attrNameLst>
                                      </p:cBhvr>
                                      <p:to>
                                        <p:strVal val="visible"/>
                                      </p:to>
                                    </p:set>
                                    <p:animEffect transition="in" filter="wipe(left)">
                                      <p:cBhvr>
                                        <p:cTn id="31" dur="500"/>
                                        <p:tgtEl>
                                          <p:spTgt spid="820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8202"/>
                                        </p:tgtEl>
                                        <p:attrNameLst>
                                          <p:attrName>style.visibility</p:attrName>
                                        </p:attrNameLst>
                                      </p:cBhvr>
                                      <p:to>
                                        <p:strVal val="visible"/>
                                      </p:to>
                                    </p:set>
                                    <p:animEffect transition="in" filter="wipe(up)">
                                      <p:cBhvr>
                                        <p:cTn id="36" dur="500"/>
                                        <p:tgtEl>
                                          <p:spTgt spid="8202"/>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8233"/>
                                        </p:tgtEl>
                                        <p:attrNameLst>
                                          <p:attrName>style.visibility</p:attrName>
                                        </p:attrNameLst>
                                      </p:cBhvr>
                                      <p:to>
                                        <p:strVal val="visible"/>
                                      </p:to>
                                    </p:set>
                                    <p:animEffect transition="in" filter="wipe(left)">
                                      <p:cBhvr>
                                        <p:cTn id="40" dur="500"/>
                                        <p:tgtEl>
                                          <p:spTgt spid="8233"/>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8195"/>
                                        </p:tgtEl>
                                        <p:attrNameLst>
                                          <p:attrName>style.visibility</p:attrName>
                                        </p:attrNameLst>
                                      </p:cBhvr>
                                      <p:to>
                                        <p:strVal val="visible"/>
                                      </p:to>
                                    </p:set>
                                    <p:animEffect transition="in" filter="wipe(up)">
                                      <p:cBhvr>
                                        <p:cTn id="44" dur="500"/>
                                        <p:tgtEl>
                                          <p:spTgt spid="8195"/>
                                        </p:tgtEl>
                                      </p:cBhvr>
                                    </p:animEffect>
                                  </p:childTnLst>
                                </p:cTn>
                              </p:par>
                            </p:childTnLst>
                          </p:cTn>
                        </p:par>
                        <p:par>
                          <p:cTn id="45" fill="hold">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153610"/>
                                        </p:tgtEl>
                                        <p:attrNameLst>
                                          <p:attrName>style.visibility</p:attrName>
                                        </p:attrNameLst>
                                      </p:cBhvr>
                                      <p:to>
                                        <p:strVal val="visible"/>
                                      </p:to>
                                    </p:set>
                                    <p:animEffect transition="in" filter="wipe(left)">
                                      <p:cBhvr>
                                        <p:cTn id="48" dur="500"/>
                                        <p:tgtEl>
                                          <p:spTgt spid="153610"/>
                                        </p:tgtEl>
                                      </p:cBhvr>
                                    </p:animEffect>
                                  </p:childTnLst>
                                </p:cTn>
                              </p:par>
                            </p:childTnLst>
                          </p:cTn>
                        </p:par>
                        <p:par>
                          <p:cTn id="49" fill="hold">
                            <p:stCondLst>
                              <p:cond delay="2000"/>
                            </p:stCondLst>
                            <p:childTnLst>
                              <p:par>
                                <p:cTn id="50" presetID="22" presetClass="entr" presetSubtype="2" fill="hold" grpId="0" nodeType="afterEffect">
                                  <p:stCondLst>
                                    <p:cond delay="0"/>
                                  </p:stCondLst>
                                  <p:childTnLst>
                                    <p:set>
                                      <p:cBhvr>
                                        <p:cTn id="51" dur="1" fill="hold">
                                          <p:stCondLst>
                                            <p:cond delay="0"/>
                                          </p:stCondLst>
                                        </p:cTn>
                                        <p:tgtEl>
                                          <p:spTgt spid="8206"/>
                                        </p:tgtEl>
                                        <p:attrNameLst>
                                          <p:attrName>style.visibility</p:attrName>
                                        </p:attrNameLst>
                                      </p:cBhvr>
                                      <p:to>
                                        <p:strVal val="visible"/>
                                      </p:to>
                                    </p:set>
                                    <p:animEffect transition="in" filter="wipe(right)">
                                      <p:cBhvr>
                                        <p:cTn id="52" dur="500"/>
                                        <p:tgtEl>
                                          <p:spTgt spid="820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8232"/>
                                        </p:tgtEl>
                                        <p:attrNameLst>
                                          <p:attrName>style.visibility</p:attrName>
                                        </p:attrNameLst>
                                      </p:cBhvr>
                                      <p:to>
                                        <p:strVal val="visible"/>
                                      </p:to>
                                    </p:set>
                                    <p:animEffect transition="in" filter="wipe(right)">
                                      <p:cBhvr>
                                        <p:cTn id="57" dur="500"/>
                                        <p:tgtEl>
                                          <p:spTgt spid="8232"/>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8234"/>
                                        </p:tgtEl>
                                        <p:attrNameLst>
                                          <p:attrName>style.visibility</p:attrName>
                                        </p:attrNameLst>
                                      </p:cBhvr>
                                      <p:to>
                                        <p:strVal val="visible"/>
                                      </p:to>
                                    </p:set>
                                    <p:animEffect transition="in" filter="wipe(left)">
                                      <p:cBhvr>
                                        <p:cTn id="61" dur="500"/>
                                        <p:tgtEl>
                                          <p:spTgt spid="823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8207"/>
                                        </p:tgtEl>
                                        <p:attrNameLst>
                                          <p:attrName>style.visibility</p:attrName>
                                        </p:attrNameLst>
                                      </p:cBhvr>
                                      <p:to>
                                        <p:strVal val="visible"/>
                                      </p:to>
                                    </p:set>
                                    <p:animEffect transition="in" filter="wipe(right)">
                                      <p:cBhvr>
                                        <p:cTn id="66" dur="500"/>
                                        <p:tgtEl>
                                          <p:spTgt spid="8207"/>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53608"/>
                                        </p:tgtEl>
                                        <p:attrNameLst>
                                          <p:attrName>style.visibility</p:attrName>
                                        </p:attrNameLst>
                                      </p:cBhvr>
                                      <p:to>
                                        <p:strVal val="visible"/>
                                      </p:to>
                                    </p:set>
                                    <p:animEffect transition="in" filter="wipe(left)">
                                      <p:cBhvr>
                                        <p:cTn id="70" dur="500"/>
                                        <p:tgtEl>
                                          <p:spTgt spid="153608"/>
                                        </p:tgtEl>
                                      </p:cBhvr>
                                    </p:animEffect>
                                  </p:childTnLst>
                                </p:cTn>
                              </p:par>
                            </p:childTnLst>
                          </p:cTn>
                        </p:par>
                        <p:par>
                          <p:cTn id="71" fill="hold">
                            <p:stCondLst>
                              <p:cond delay="1000"/>
                            </p:stCondLst>
                            <p:childTnLst>
                              <p:par>
                                <p:cTn id="72" presetID="22" presetClass="entr" presetSubtype="4" fill="hold" nodeType="afterEffect">
                                  <p:stCondLst>
                                    <p:cond delay="0"/>
                                  </p:stCondLst>
                                  <p:childTnLst>
                                    <p:set>
                                      <p:cBhvr>
                                        <p:cTn id="73" dur="1" fill="hold">
                                          <p:stCondLst>
                                            <p:cond delay="0"/>
                                          </p:stCondLst>
                                        </p:cTn>
                                        <p:tgtEl>
                                          <p:spTgt spid="8194"/>
                                        </p:tgtEl>
                                        <p:attrNameLst>
                                          <p:attrName>style.visibility</p:attrName>
                                        </p:attrNameLst>
                                      </p:cBhvr>
                                      <p:to>
                                        <p:strVal val="visible"/>
                                      </p:to>
                                    </p:set>
                                    <p:animEffect transition="in" filter="wipe(down)">
                                      <p:cBhvr>
                                        <p:cTn id="74" dur="500"/>
                                        <p:tgtEl>
                                          <p:spTgt spid="8194"/>
                                        </p:tgtEl>
                                      </p:cBhvr>
                                    </p:animEffect>
                                  </p:childTnLst>
                                </p:cTn>
                              </p:par>
                            </p:childTnLst>
                          </p:cTn>
                        </p:par>
                        <p:par>
                          <p:cTn id="75" fill="hold">
                            <p:stCondLst>
                              <p:cond delay="1500"/>
                            </p:stCondLst>
                            <p:childTnLst>
                              <p:par>
                                <p:cTn id="76" presetID="22" presetClass="entr" presetSubtype="4" fill="hold" grpId="0" nodeType="afterEffect">
                                  <p:stCondLst>
                                    <p:cond delay="0"/>
                                  </p:stCondLst>
                                  <p:childTnLst>
                                    <p:set>
                                      <p:cBhvr>
                                        <p:cTn id="77" dur="1" fill="hold">
                                          <p:stCondLst>
                                            <p:cond delay="0"/>
                                          </p:stCondLst>
                                        </p:cTn>
                                        <p:tgtEl>
                                          <p:spTgt spid="8231"/>
                                        </p:tgtEl>
                                        <p:attrNameLst>
                                          <p:attrName>style.visibility</p:attrName>
                                        </p:attrNameLst>
                                      </p:cBhvr>
                                      <p:to>
                                        <p:strVal val="visible"/>
                                      </p:to>
                                    </p:set>
                                    <p:animEffect transition="in" filter="wipe(down)">
                                      <p:cBhvr>
                                        <p:cTn id="78" dur="500"/>
                                        <p:tgtEl>
                                          <p:spTgt spid="8231"/>
                                        </p:tgtEl>
                                      </p:cBhvr>
                                    </p:animEffect>
                                  </p:childTnLst>
                                </p:cTn>
                              </p:par>
                            </p:childTnLst>
                          </p:cTn>
                        </p:par>
                        <p:par>
                          <p:cTn id="79" fill="hold">
                            <p:stCondLst>
                              <p:cond delay="2000"/>
                            </p:stCondLst>
                            <p:childTnLst>
                              <p:par>
                                <p:cTn id="80" presetID="22" presetClass="entr" presetSubtype="4" fill="hold" grpId="0" nodeType="afterEffect">
                                  <p:stCondLst>
                                    <p:cond delay="0"/>
                                  </p:stCondLst>
                                  <p:childTnLst>
                                    <p:set>
                                      <p:cBhvr>
                                        <p:cTn id="81" dur="1" fill="hold">
                                          <p:stCondLst>
                                            <p:cond delay="0"/>
                                          </p:stCondLst>
                                        </p:cTn>
                                        <p:tgtEl>
                                          <p:spTgt spid="8199"/>
                                        </p:tgtEl>
                                        <p:attrNameLst>
                                          <p:attrName>style.visibility</p:attrName>
                                        </p:attrNameLst>
                                      </p:cBhvr>
                                      <p:to>
                                        <p:strVal val="visible"/>
                                      </p:to>
                                    </p:set>
                                    <p:animEffect transition="in" filter="wipe(down)">
                                      <p:cBhvr>
                                        <p:cTn id="82" dur="500"/>
                                        <p:tgtEl>
                                          <p:spTgt spid="8199"/>
                                        </p:tgtEl>
                                      </p:cBhvr>
                                    </p:animEffect>
                                  </p:childTnLst>
                                </p:cTn>
                              </p:par>
                            </p:childTnLst>
                          </p:cTn>
                        </p:par>
                        <p:par>
                          <p:cTn id="83" fill="hold">
                            <p:stCondLst>
                              <p:cond delay="2500"/>
                            </p:stCondLst>
                            <p:childTnLst>
                              <p:par>
                                <p:cTn id="84" presetID="22" presetClass="entr" presetSubtype="2" fill="hold" grpId="0" nodeType="afterEffect">
                                  <p:stCondLst>
                                    <p:cond delay="0"/>
                                  </p:stCondLst>
                                  <p:childTnLst>
                                    <p:set>
                                      <p:cBhvr>
                                        <p:cTn id="85" dur="1" fill="hold">
                                          <p:stCondLst>
                                            <p:cond delay="0"/>
                                          </p:stCondLst>
                                        </p:cTn>
                                        <p:tgtEl>
                                          <p:spTgt spid="8200"/>
                                        </p:tgtEl>
                                        <p:attrNameLst>
                                          <p:attrName>style.visibility</p:attrName>
                                        </p:attrNameLst>
                                      </p:cBhvr>
                                      <p:to>
                                        <p:strVal val="visible"/>
                                      </p:to>
                                    </p:set>
                                    <p:animEffect transition="in" filter="wipe(right)">
                                      <p:cBhvr>
                                        <p:cTn id="86" dur="500"/>
                                        <p:tgtEl>
                                          <p:spTgt spid="820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8236"/>
                                        </p:tgtEl>
                                        <p:attrNameLst>
                                          <p:attrName>style.visibility</p:attrName>
                                        </p:attrNameLst>
                                      </p:cBhvr>
                                      <p:to>
                                        <p:strVal val="visible"/>
                                      </p:to>
                                    </p:set>
                                    <p:animEffect transition="in" filter="wipe(left)">
                                      <p:cBhvr>
                                        <p:cTn id="91" dur="500"/>
                                        <p:tgtEl>
                                          <p:spTgt spid="8236"/>
                                        </p:tgtEl>
                                      </p:cBhvr>
                                    </p:animEffect>
                                  </p:childTnLst>
                                </p:cTn>
                              </p:par>
                            </p:childTnLst>
                          </p:cTn>
                        </p:par>
                        <p:par>
                          <p:cTn id="92" fill="hold">
                            <p:stCondLst>
                              <p:cond delay="500"/>
                            </p:stCondLst>
                            <p:childTnLst>
                              <p:par>
                                <p:cTn id="93" presetID="17" presetClass="entr" presetSubtype="10" fill="hold" grpId="0" nodeType="afterEffect">
                                  <p:stCondLst>
                                    <p:cond delay="0"/>
                                  </p:stCondLst>
                                  <p:childTnLst>
                                    <p:set>
                                      <p:cBhvr>
                                        <p:cTn id="94" dur="1" fill="hold">
                                          <p:stCondLst>
                                            <p:cond delay="0"/>
                                          </p:stCondLst>
                                        </p:cTn>
                                        <p:tgtEl>
                                          <p:spTgt spid="8204"/>
                                        </p:tgtEl>
                                        <p:attrNameLst>
                                          <p:attrName>style.visibility</p:attrName>
                                        </p:attrNameLst>
                                      </p:cBhvr>
                                      <p:to>
                                        <p:strVal val="visible"/>
                                      </p:to>
                                    </p:set>
                                    <p:anim calcmode="lin" valueType="num">
                                      <p:cBhvr>
                                        <p:cTn id="95" dur="500" fill="hold"/>
                                        <p:tgtEl>
                                          <p:spTgt spid="8204"/>
                                        </p:tgtEl>
                                        <p:attrNameLst>
                                          <p:attrName>ppt_w</p:attrName>
                                        </p:attrNameLst>
                                      </p:cBhvr>
                                      <p:tavLst>
                                        <p:tav tm="0">
                                          <p:val>
                                            <p:fltVal val="0"/>
                                          </p:val>
                                        </p:tav>
                                        <p:tav tm="100000">
                                          <p:val>
                                            <p:strVal val="#ppt_w"/>
                                          </p:val>
                                        </p:tav>
                                      </p:tavLst>
                                    </p:anim>
                                    <p:anim calcmode="lin" valueType="num">
                                      <p:cBhvr>
                                        <p:cTn id="96" dur="500" fill="hold"/>
                                        <p:tgtEl>
                                          <p:spTgt spid="8204"/>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8209"/>
                                        </p:tgtEl>
                                        <p:attrNameLst>
                                          <p:attrName>style.visibility</p:attrName>
                                        </p:attrNameLst>
                                      </p:cBhvr>
                                      <p:to>
                                        <p:strVal val="visible"/>
                                      </p:to>
                                    </p:set>
                                    <p:animEffect transition="in" filter="wipe(left)">
                                      <p:cBhvr>
                                        <p:cTn id="101" dur="500"/>
                                        <p:tgtEl>
                                          <p:spTgt spid="8209"/>
                                        </p:tgtEl>
                                      </p:cBhvr>
                                    </p:animEffect>
                                  </p:childTnLst>
                                </p:cTn>
                              </p:par>
                            </p:childTnLst>
                          </p:cTn>
                        </p:par>
                        <p:par>
                          <p:cTn id="102" fill="hold">
                            <p:stCondLst>
                              <p:cond delay="500"/>
                            </p:stCondLst>
                            <p:childTnLst>
                              <p:par>
                                <p:cTn id="103" presetID="22" presetClass="entr" presetSubtype="1" fill="hold" grpId="0" nodeType="afterEffect">
                                  <p:stCondLst>
                                    <p:cond delay="0"/>
                                  </p:stCondLst>
                                  <p:childTnLst>
                                    <p:set>
                                      <p:cBhvr>
                                        <p:cTn id="104" dur="1" fill="hold">
                                          <p:stCondLst>
                                            <p:cond delay="0"/>
                                          </p:stCondLst>
                                        </p:cTn>
                                        <p:tgtEl>
                                          <p:spTgt spid="8220"/>
                                        </p:tgtEl>
                                        <p:attrNameLst>
                                          <p:attrName>style.visibility</p:attrName>
                                        </p:attrNameLst>
                                      </p:cBhvr>
                                      <p:to>
                                        <p:strVal val="visible"/>
                                      </p:to>
                                    </p:set>
                                    <p:animEffect transition="in" filter="wipe(up)">
                                      <p:cBhvr>
                                        <p:cTn id="105" dur="500"/>
                                        <p:tgtEl>
                                          <p:spTgt spid="8220"/>
                                        </p:tgtEl>
                                      </p:cBhvr>
                                    </p:animEffect>
                                  </p:childTnLst>
                                </p:cTn>
                              </p:par>
                            </p:childTnLst>
                          </p:cTn>
                        </p:par>
                        <p:par>
                          <p:cTn id="106" fill="hold">
                            <p:stCondLst>
                              <p:cond delay="1000"/>
                            </p:stCondLst>
                            <p:childTnLst>
                              <p:par>
                                <p:cTn id="107" presetID="22" presetClass="entr" presetSubtype="8" fill="hold" grpId="0" nodeType="afterEffect">
                                  <p:stCondLst>
                                    <p:cond delay="0"/>
                                  </p:stCondLst>
                                  <p:childTnLst>
                                    <p:set>
                                      <p:cBhvr>
                                        <p:cTn id="108" dur="1" fill="hold">
                                          <p:stCondLst>
                                            <p:cond delay="0"/>
                                          </p:stCondLst>
                                        </p:cTn>
                                        <p:tgtEl>
                                          <p:spTgt spid="8219"/>
                                        </p:tgtEl>
                                        <p:attrNameLst>
                                          <p:attrName>style.visibility</p:attrName>
                                        </p:attrNameLst>
                                      </p:cBhvr>
                                      <p:to>
                                        <p:strVal val="visible"/>
                                      </p:to>
                                    </p:set>
                                    <p:animEffect transition="in" filter="wipe(left)">
                                      <p:cBhvr>
                                        <p:cTn id="109" dur="500"/>
                                        <p:tgtEl>
                                          <p:spTgt spid="8219"/>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8210"/>
                                        </p:tgtEl>
                                        <p:attrNameLst>
                                          <p:attrName>style.visibility</p:attrName>
                                        </p:attrNameLst>
                                      </p:cBhvr>
                                      <p:to>
                                        <p:strVal val="visible"/>
                                      </p:to>
                                    </p:set>
                                    <p:animEffect transition="in" filter="wipe(left)">
                                      <p:cBhvr>
                                        <p:cTn id="114" dur="500"/>
                                        <p:tgtEl>
                                          <p:spTgt spid="8210"/>
                                        </p:tgtEl>
                                      </p:cBhvr>
                                    </p:animEffect>
                                  </p:childTnLst>
                                </p:cTn>
                              </p:par>
                            </p:childTnLst>
                          </p:cTn>
                        </p:par>
                        <p:par>
                          <p:cTn id="115" fill="hold">
                            <p:stCondLst>
                              <p:cond delay="500"/>
                            </p:stCondLst>
                            <p:childTnLst>
                              <p:par>
                                <p:cTn id="116" presetID="22" presetClass="entr" presetSubtype="8" fill="hold" grpId="0" nodeType="afterEffect">
                                  <p:stCondLst>
                                    <p:cond delay="0"/>
                                  </p:stCondLst>
                                  <p:childTnLst>
                                    <p:set>
                                      <p:cBhvr>
                                        <p:cTn id="117" dur="1" fill="hold">
                                          <p:stCondLst>
                                            <p:cond delay="0"/>
                                          </p:stCondLst>
                                        </p:cTn>
                                        <p:tgtEl>
                                          <p:spTgt spid="8211"/>
                                        </p:tgtEl>
                                        <p:attrNameLst>
                                          <p:attrName>style.visibility</p:attrName>
                                        </p:attrNameLst>
                                      </p:cBhvr>
                                      <p:to>
                                        <p:strVal val="visible"/>
                                      </p:to>
                                    </p:set>
                                    <p:animEffect transition="in" filter="wipe(left)">
                                      <p:cBhvr>
                                        <p:cTn id="118" dur="500"/>
                                        <p:tgtEl>
                                          <p:spTgt spid="8211"/>
                                        </p:tgtEl>
                                      </p:cBhvr>
                                    </p:animEffect>
                                  </p:childTnLst>
                                </p:cTn>
                              </p:par>
                            </p:childTnLst>
                          </p:cTn>
                        </p:par>
                        <p:par>
                          <p:cTn id="119" fill="hold">
                            <p:stCondLst>
                              <p:cond delay="1000"/>
                            </p:stCondLst>
                            <p:childTnLst>
                              <p:par>
                                <p:cTn id="120" presetID="17" presetClass="entr" presetSubtype="10" fill="hold" grpId="0" nodeType="afterEffect">
                                  <p:stCondLst>
                                    <p:cond delay="0"/>
                                  </p:stCondLst>
                                  <p:childTnLst>
                                    <p:set>
                                      <p:cBhvr>
                                        <p:cTn id="121" dur="1" fill="hold">
                                          <p:stCondLst>
                                            <p:cond delay="0"/>
                                          </p:stCondLst>
                                        </p:cTn>
                                        <p:tgtEl>
                                          <p:spTgt spid="8217"/>
                                        </p:tgtEl>
                                        <p:attrNameLst>
                                          <p:attrName>style.visibility</p:attrName>
                                        </p:attrNameLst>
                                      </p:cBhvr>
                                      <p:to>
                                        <p:strVal val="visible"/>
                                      </p:to>
                                    </p:set>
                                    <p:anim calcmode="lin" valueType="num">
                                      <p:cBhvr>
                                        <p:cTn id="122" dur="500" fill="hold"/>
                                        <p:tgtEl>
                                          <p:spTgt spid="8217"/>
                                        </p:tgtEl>
                                        <p:attrNameLst>
                                          <p:attrName>ppt_w</p:attrName>
                                        </p:attrNameLst>
                                      </p:cBhvr>
                                      <p:tavLst>
                                        <p:tav tm="0">
                                          <p:val>
                                            <p:fltVal val="0"/>
                                          </p:val>
                                        </p:tav>
                                        <p:tav tm="100000">
                                          <p:val>
                                            <p:strVal val="#ppt_w"/>
                                          </p:val>
                                        </p:tav>
                                      </p:tavLst>
                                    </p:anim>
                                    <p:anim calcmode="lin" valueType="num">
                                      <p:cBhvr>
                                        <p:cTn id="123" dur="500" fill="hold"/>
                                        <p:tgtEl>
                                          <p:spTgt spid="8217"/>
                                        </p:tgtEl>
                                        <p:attrNameLst>
                                          <p:attrName>ppt_h</p:attrName>
                                        </p:attrNameLst>
                                      </p:cBhvr>
                                      <p:tavLst>
                                        <p:tav tm="0">
                                          <p:val>
                                            <p:strVal val="#ppt_h"/>
                                          </p:val>
                                        </p:tav>
                                        <p:tav tm="100000">
                                          <p:val>
                                            <p:strVal val="#ppt_h"/>
                                          </p:val>
                                        </p:tav>
                                      </p:tavLst>
                                    </p:anim>
                                  </p:childTnLst>
                                </p:cTn>
                              </p:par>
                            </p:childTnLst>
                          </p:cTn>
                        </p:par>
                        <p:par>
                          <p:cTn id="124" fill="hold">
                            <p:stCondLst>
                              <p:cond delay="1500"/>
                            </p:stCondLst>
                            <p:childTnLst>
                              <p:par>
                                <p:cTn id="125" presetID="22" presetClass="entr" presetSubtype="4" fill="hold" grpId="0" nodeType="afterEffect">
                                  <p:stCondLst>
                                    <p:cond delay="0"/>
                                  </p:stCondLst>
                                  <p:childTnLst>
                                    <p:set>
                                      <p:cBhvr>
                                        <p:cTn id="126" dur="1" fill="hold">
                                          <p:stCondLst>
                                            <p:cond delay="0"/>
                                          </p:stCondLst>
                                        </p:cTn>
                                        <p:tgtEl>
                                          <p:spTgt spid="8216"/>
                                        </p:tgtEl>
                                        <p:attrNameLst>
                                          <p:attrName>style.visibility</p:attrName>
                                        </p:attrNameLst>
                                      </p:cBhvr>
                                      <p:to>
                                        <p:strVal val="visible"/>
                                      </p:to>
                                    </p:set>
                                    <p:animEffect transition="in" filter="wipe(down)">
                                      <p:cBhvr>
                                        <p:cTn id="127" dur="500"/>
                                        <p:tgtEl>
                                          <p:spTgt spid="8216"/>
                                        </p:tgtEl>
                                      </p:cBhvr>
                                    </p:animEffect>
                                  </p:childTnLst>
                                </p:cTn>
                              </p:par>
                            </p:childTnLst>
                          </p:cTn>
                        </p:par>
                        <p:par>
                          <p:cTn id="128" fill="hold">
                            <p:stCondLst>
                              <p:cond delay="2000"/>
                            </p:stCondLst>
                            <p:childTnLst>
                              <p:par>
                                <p:cTn id="129" presetID="22" presetClass="entr" presetSubtype="1" fill="hold" grpId="0" nodeType="afterEffect">
                                  <p:stCondLst>
                                    <p:cond delay="0"/>
                                  </p:stCondLst>
                                  <p:childTnLst>
                                    <p:set>
                                      <p:cBhvr>
                                        <p:cTn id="130" dur="1" fill="hold">
                                          <p:stCondLst>
                                            <p:cond delay="0"/>
                                          </p:stCondLst>
                                        </p:cTn>
                                        <p:tgtEl>
                                          <p:spTgt spid="8218"/>
                                        </p:tgtEl>
                                        <p:attrNameLst>
                                          <p:attrName>style.visibility</p:attrName>
                                        </p:attrNameLst>
                                      </p:cBhvr>
                                      <p:to>
                                        <p:strVal val="visible"/>
                                      </p:to>
                                    </p:set>
                                    <p:animEffect transition="in" filter="wipe(up)">
                                      <p:cBhvr>
                                        <p:cTn id="131" dur="500"/>
                                        <p:tgtEl>
                                          <p:spTgt spid="8218"/>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8213"/>
                                        </p:tgtEl>
                                        <p:attrNameLst>
                                          <p:attrName>style.visibility</p:attrName>
                                        </p:attrNameLst>
                                      </p:cBhvr>
                                      <p:to>
                                        <p:strVal val="visible"/>
                                      </p:to>
                                    </p:set>
                                    <p:animEffect transition="in" filter="wipe(left)">
                                      <p:cBhvr>
                                        <p:cTn id="136" dur="500"/>
                                        <p:tgtEl>
                                          <p:spTgt spid="8213"/>
                                        </p:tgtEl>
                                      </p:cBhvr>
                                    </p:animEffect>
                                  </p:childTnLst>
                                </p:cTn>
                              </p:par>
                            </p:childTnLst>
                          </p:cTn>
                        </p:par>
                        <p:par>
                          <p:cTn id="137" fill="hold">
                            <p:stCondLst>
                              <p:cond delay="500"/>
                            </p:stCondLst>
                            <p:childTnLst>
                              <p:par>
                                <p:cTn id="138" presetID="22" presetClass="entr" presetSubtype="8" fill="hold" grpId="0" nodeType="afterEffect">
                                  <p:stCondLst>
                                    <p:cond delay="0"/>
                                  </p:stCondLst>
                                  <p:childTnLst>
                                    <p:set>
                                      <p:cBhvr>
                                        <p:cTn id="139" dur="1" fill="hold">
                                          <p:stCondLst>
                                            <p:cond delay="0"/>
                                          </p:stCondLst>
                                        </p:cTn>
                                        <p:tgtEl>
                                          <p:spTgt spid="8212"/>
                                        </p:tgtEl>
                                        <p:attrNameLst>
                                          <p:attrName>style.visibility</p:attrName>
                                        </p:attrNameLst>
                                      </p:cBhvr>
                                      <p:to>
                                        <p:strVal val="visible"/>
                                      </p:to>
                                    </p:set>
                                    <p:animEffect transition="in" filter="wipe(left)">
                                      <p:cBhvr>
                                        <p:cTn id="140" dur="500"/>
                                        <p:tgtEl>
                                          <p:spTgt spid="8212"/>
                                        </p:tgtEl>
                                      </p:cBhvr>
                                    </p:animEffect>
                                  </p:childTnLst>
                                </p:cTn>
                              </p:par>
                            </p:childTnLst>
                          </p:cTn>
                        </p:par>
                        <p:par>
                          <p:cTn id="141" fill="hold">
                            <p:stCondLst>
                              <p:cond delay="1000"/>
                            </p:stCondLst>
                            <p:childTnLst>
                              <p:par>
                                <p:cTn id="142" presetID="17" presetClass="entr" presetSubtype="10" fill="hold" grpId="0" nodeType="afterEffect">
                                  <p:stCondLst>
                                    <p:cond delay="0"/>
                                  </p:stCondLst>
                                  <p:childTnLst>
                                    <p:set>
                                      <p:cBhvr>
                                        <p:cTn id="143" dur="1" fill="hold">
                                          <p:stCondLst>
                                            <p:cond delay="0"/>
                                          </p:stCondLst>
                                        </p:cTn>
                                        <p:tgtEl>
                                          <p:spTgt spid="8214"/>
                                        </p:tgtEl>
                                        <p:attrNameLst>
                                          <p:attrName>style.visibility</p:attrName>
                                        </p:attrNameLst>
                                      </p:cBhvr>
                                      <p:to>
                                        <p:strVal val="visible"/>
                                      </p:to>
                                    </p:set>
                                    <p:anim calcmode="lin" valueType="num">
                                      <p:cBhvr>
                                        <p:cTn id="144" dur="500" fill="hold"/>
                                        <p:tgtEl>
                                          <p:spTgt spid="8214"/>
                                        </p:tgtEl>
                                        <p:attrNameLst>
                                          <p:attrName>ppt_w</p:attrName>
                                        </p:attrNameLst>
                                      </p:cBhvr>
                                      <p:tavLst>
                                        <p:tav tm="0">
                                          <p:val>
                                            <p:fltVal val="0"/>
                                          </p:val>
                                        </p:tav>
                                        <p:tav tm="100000">
                                          <p:val>
                                            <p:strVal val="#ppt_w"/>
                                          </p:val>
                                        </p:tav>
                                      </p:tavLst>
                                    </p:anim>
                                    <p:anim calcmode="lin" valueType="num">
                                      <p:cBhvr>
                                        <p:cTn id="145" dur="500" fill="hold"/>
                                        <p:tgtEl>
                                          <p:spTgt spid="8214"/>
                                        </p:tgtEl>
                                        <p:attrNameLst>
                                          <p:attrName>ppt_h</p:attrName>
                                        </p:attrNameLst>
                                      </p:cBhvr>
                                      <p:tavLst>
                                        <p:tav tm="0">
                                          <p:val>
                                            <p:strVal val="#ppt_h"/>
                                          </p:val>
                                        </p:tav>
                                        <p:tav tm="100000">
                                          <p:val>
                                            <p:strVal val="#ppt_h"/>
                                          </p:val>
                                        </p:tav>
                                      </p:tavLst>
                                    </p:anim>
                                  </p:childTnLst>
                                </p:cTn>
                              </p:par>
                            </p:childTnLst>
                          </p:cTn>
                        </p:par>
                        <p:par>
                          <p:cTn id="146" fill="hold">
                            <p:stCondLst>
                              <p:cond delay="1500"/>
                            </p:stCondLst>
                            <p:childTnLst>
                              <p:par>
                                <p:cTn id="147" presetID="22" presetClass="entr" presetSubtype="4" fill="hold" grpId="0" nodeType="afterEffect">
                                  <p:stCondLst>
                                    <p:cond delay="0"/>
                                  </p:stCondLst>
                                  <p:childTnLst>
                                    <p:set>
                                      <p:cBhvr>
                                        <p:cTn id="148" dur="1" fill="hold">
                                          <p:stCondLst>
                                            <p:cond delay="0"/>
                                          </p:stCondLst>
                                        </p:cTn>
                                        <p:tgtEl>
                                          <p:spTgt spid="8208"/>
                                        </p:tgtEl>
                                        <p:attrNameLst>
                                          <p:attrName>style.visibility</p:attrName>
                                        </p:attrNameLst>
                                      </p:cBhvr>
                                      <p:to>
                                        <p:strVal val="visible"/>
                                      </p:to>
                                    </p:set>
                                    <p:animEffect transition="in" filter="wipe(down)">
                                      <p:cBhvr>
                                        <p:cTn id="149" dur="500"/>
                                        <p:tgtEl>
                                          <p:spTgt spid="8208"/>
                                        </p:tgtEl>
                                      </p:cBhvr>
                                    </p:animEffect>
                                  </p:childTnLst>
                                </p:cTn>
                              </p:par>
                            </p:childTnLst>
                          </p:cTn>
                        </p:par>
                        <p:par>
                          <p:cTn id="150" fill="hold">
                            <p:stCondLst>
                              <p:cond delay="2000"/>
                            </p:stCondLst>
                            <p:childTnLst>
                              <p:par>
                                <p:cTn id="151" presetID="22" presetClass="entr" presetSubtype="1" fill="hold" grpId="0" nodeType="afterEffect">
                                  <p:stCondLst>
                                    <p:cond delay="0"/>
                                  </p:stCondLst>
                                  <p:childTnLst>
                                    <p:set>
                                      <p:cBhvr>
                                        <p:cTn id="152" dur="1" fill="hold">
                                          <p:stCondLst>
                                            <p:cond delay="0"/>
                                          </p:stCondLst>
                                        </p:cTn>
                                        <p:tgtEl>
                                          <p:spTgt spid="8215"/>
                                        </p:tgtEl>
                                        <p:attrNameLst>
                                          <p:attrName>style.visibility</p:attrName>
                                        </p:attrNameLst>
                                      </p:cBhvr>
                                      <p:to>
                                        <p:strVal val="visible"/>
                                      </p:to>
                                    </p:set>
                                    <p:animEffect transition="in" filter="wipe(up)">
                                      <p:cBhvr>
                                        <p:cTn id="153" dur="500"/>
                                        <p:tgtEl>
                                          <p:spTgt spid="8215"/>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4" fill="hold" grpId="0" nodeType="clickEffect">
                                  <p:stCondLst>
                                    <p:cond delay="0"/>
                                  </p:stCondLst>
                                  <p:childTnLst>
                                    <p:set>
                                      <p:cBhvr>
                                        <p:cTn id="157" dur="1" fill="hold">
                                          <p:stCondLst>
                                            <p:cond delay="0"/>
                                          </p:stCondLst>
                                        </p:cTn>
                                        <p:tgtEl>
                                          <p:spTgt spid="8226"/>
                                        </p:tgtEl>
                                        <p:attrNameLst>
                                          <p:attrName>style.visibility</p:attrName>
                                        </p:attrNameLst>
                                      </p:cBhvr>
                                      <p:to>
                                        <p:strVal val="visible"/>
                                      </p:to>
                                    </p:set>
                                    <p:animEffect transition="in" filter="wipe(down)">
                                      <p:cBhvr>
                                        <p:cTn id="158" dur="500"/>
                                        <p:tgtEl>
                                          <p:spTgt spid="8226"/>
                                        </p:tgtEl>
                                      </p:cBhvr>
                                    </p:animEffect>
                                  </p:childTnLst>
                                </p:cTn>
                              </p:par>
                            </p:childTnLst>
                          </p:cTn>
                        </p:par>
                        <p:par>
                          <p:cTn id="159" fill="hold">
                            <p:stCondLst>
                              <p:cond delay="500"/>
                            </p:stCondLst>
                            <p:childTnLst>
                              <p:par>
                                <p:cTn id="160" presetID="22" presetClass="entr" presetSubtype="1" fill="hold" grpId="0" nodeType="afterEffect">
                                  <p:stCondLst>
                                    <p:cond delay="0"/>
                                  </p:stCondLst>
                                  <p:childTnLst>
                                    <p:set>
                                      <p:cBhvr>
                                        <p:cTn id="161" dur="1" fill="hold">
                                          <p:stCondLst>
                                            <p:cond delay="0"/>
                                          </p:stCondLst>
                                        </p:cTn>
                                        <p:tgtEl>
                                          <p:spTgt spid="8225"/>
                                        </p:tgtEl>
                                        <p:attrNameLst>
                                          <p:attrName>style.visibility</p:attrName>
                                        </p:attrNameLst>
                                      </p:cBhvr>
                                      <p:to>
                                        <p:strVal val="visible"/>
                                      </p:to>
                                    </p:set>
                                    <p:animEffect transition="in" filter="wipe(up)">
                                      <p:cBhvr>
                                        <p:cTn id="162" dur="500"/>
                                        <p:tgtEl>
                                          <p:spTgt spid="8225"/>
                                        </p:tgtEl>
                                      </p:cBhvr>
                                    </p:animEffect>
                                  </p:childTnLst>
                                </p:cTn>
                              </p:par>
                            </p:childTnLst>
                          </p:cTn>
                        </p:par>
                        <p:par>
                          <p:cTn id="163" fill="hold">
                            <p:stCondLst>
                              <p:cond delay="1000"/>
                            </p:stCondLst>
                            <p:childTnLst>
                              <p:par>
                                <p:cTn id="164" presetID="22" presetClass="entr" presetSubtype="4" fill="hold" grpId="0" nodeType="afterEffect">
                                  <p:stCondLst>
                                    <p:cond delay="0"/>
                                  </p:stCondLst>
                                  <p:childTnLst>
                                    <p:set>
                                      <p:cBhvr>
                                        <p:cTn id="165" dur="1" fill="hold">
                                          <p:stCondLst>
                                            <p:cond delay="0"/>
                                          </p:stCondLst>
                                        </p:cTn>
                                        <p:tgtEl>
                                          <p:spTgt spid="8224"/>
                                        </p:tgtEl>
                                        <p:attrNameLst>
                                          <p:attrName>style.visibility</p:attrName>
                                        </p:attrNameLst>
                                      </p:cBhvr>
                                      <p:to>
                                        <p:strVal val="visible"/>
                                      </p:to>
                                    </p:set>
                                    <p:animEffect transition="in" filter="wipe(down)">
                                      <p:cBhvr>
                                        <p:cTn id="166" dur="500"/>
                                        <p:tgtEl>
                                          <p:spTgt spid="8224"/>
                                        </p:tgtEl>
                                      </p:cBhvr>
                                    </p:animEffect>
                                  </p:childTnLst>
                                </p:cTn>
                              </p:par>
                            </p:childTnLst>
                          </p:cTn>
                        </p:par>
                        <p:par>
                          <p:cTn id="167" fill="hold">
                            <p:stCondLst>
                              <p:cond delay="1500"/>
                            </p:stCondLst>
                            <p:childTnLst>
                              <p:par>
                                <p:cTn id="168" presetID="22" presetClass="entr" presetSubtype="8" fill="hold" grpId="0" nodeType="afterEffect">
                                  <p:stCondLst>
                                    <p:cond delay="0"/>
                                  </p:stCondLst>
                                  <p:childTnLst>
                                    <p:set>
                                      <p:cBhvr>
                                        <p:cTn id="169" dur="1" fill="hold">
                                          <p:stCondLst>
                                            <p:cond delay="0"/>
                                          </p:stCondLst>
                                        </p:cTn>
                                        <p:tgtEl>
                                          <p:spTgt spid="8228"/>
                                        </p:tgtEl>
                                        <p:attrNameLst>
                                          <p:attrName>style.visibility</p:attrName>
                                        </p:attrNameLst>
                                      </p:cBhvr>
                                      <p:to>
                                        <p:strVal val="visible"/>
                                      </p:to>
                                    </p:set>
                                    <p:animEffect transition="in" filter="wipe(left)">
                                      <p:cBhvr>
                                        <p:cTn id="170" dur="500"/>
                                        <p:tgtEl>
                                          <p:spTgt spid="8228"/>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4" fill="hold" grpId="0" nodeType="clickEffect">
                                  <p:stCondLst>
                                    <p:cond delay="0"/>
                                  </p:stCondLst>
                                  <p:childTnLst>
                                    <p:set>
                                      <p:cBhvr>
                                        <p:cTn id="174" dur="1" fill="hold">
                                          <p:stCondLst>
                                            <p:cond delay="0"/>
                                          </p:stCondLst>
                                        </p:cTn>
                                        <p:tgtEl>
                                          <p:spTgt spid="8223"/>
                                        </p:tgtEl>
                                        <p:attrNameLst>
                                          <p:attrName>style.visibility</p:attrName>
                                        </p:attrNameLst>
                                      </p:cBhvr>
                                      <p:to>
                                        <p:strVal val="visible"/>
                                      </p:to>
                                    </p:set>
                                    <p:animEffect transition="in" filter="wipe(down)">
                                      <p:cBhvr>
                                        <p:cTn id="175" dur="500"/>
                                        <p:tgtEl>
                                          <p:spTgt spid="8223"/>
                                        </p:tgtEl>
                                      </p:cBhvr>
                                    </p:animEffect>
                                  </p:childTnLst>
                                </p:cTn>
                              </p:par>
                            </p:childTnLst>
                          </p:cTn>
                        </p:par>
                        <p:par>
                          <p:cTn id="176" fill="hold">
                            <p:stCondLst>
                              <p:cond delay="500"/>
                            </p:stCondLst>
                            <p:childTnLst>
                              <p:par>
                                <p:cTn id="177" presetID="22" presetClass="entr" presetSubtype="1" fill="hold" grpId="0" nodeType="afterEffect">
                                  <p:stCondLst>
                                    <p:cond delay="0"/>
                                  </p:stCondLst>
                                  <p:childTnLst>
                                    <p:set>
                                      <p:cBhvr>
                                        <p:cTn id="178" dur="1" fill="hold">
                                          <p:stCondLst>
                                            <p:cond delay="0"/>
                                          </p:stCondLst>
                                        </p:cTn>
                                        <p:tgtEl>
                                          <p:spTgt spid="8222"/>
                                        </p:tgtEl>
                                        <p:attrNameLst>
                                          <p:attrName>style.visibility</p:attrName>
                                        </p:attrNameLst>
                                      </p:cBhvr>
                                      <p:to>
                                        <p:strVal val="visible"/>
                                      </p:to>
                                    </p:set>
                                    <p:animEffect transition="in" filter="wipe(up)">
                                      <p:cBhvr>
                                        <p:cTn id="179" dur="500"/>
                                        <p:tgtEl>
                                          <p:spTgt spid="8222"/>
                                        </p:tgtEl>
                                      </p:cBhvr>
                                    </p:animEffect>
                                  </p:childTnLst>
                                </p:cTn>
                              </p:par>
                            </p:childTnLst>
                          </p:cTn>
                        </p:par>
                        <p:par>
                          <p:cTn id="180" fill="hold">
                            <p:stCondLst>
                              <p:cond delay="1000"/>
                            </p:stCondLst>
                            <p:childTnLst>
                              <p:par>
                                <p:cTn id="181" presetID="22" presetClass="entr" presetSubtype="4" fill="hold" grpId="0" nodeType="afterEffect">
                                  <p:stCondLst>
                                    <p:cond delay="0"/>
                                  </p:stCondLst>
                                  <p:childTnLst>
                                    <p:set>
                                      <p:cBhvr>
                                        <p:cTn id="182" dur="1" fill="hold">
                                          <p:stCondLst>
                                            <p:cond delay="0"/>
                                          </p:stCondLst>
                                        </p:cTn>
                                        <p:tgtEl>
                                          <p:spTgt spid="8221"/>
                                        </p:tgtEl>
                                        <p:attrNameLst>
                                          <p:attrName>style.visibility</p:attrName>
                                        </p:attrNameLst>
                                      </p:cBhvr>
                                      <p:to>
                                        <p:strVal val="visible"/>
                                      </p:to>
                                    </p:set>
                                    <p:animEffect transition="in" filter="wipe(down)">
                                      <p:cBhvr>
                                        <p:cTn id="183" dur="500"/>
                                        <p:tgtEl>
                                          <p:spTgt spid="8221"/>
                                        </p:tgtEl>
                                      </p:cBhvr>
                                    </p:animEffect>
                                  </p:childTnLst>
                                </p:cTn>
                              </p:par>
                            </p:childTnLst>
                          </p:cTn>
                        </p:par>
                        <p:par>
                          <p:cTn id="184" fill="hold">
                            <p:stCondLst>
                              <p:cond delay="1500"/>
                            </p:stCondLst>
                            <p:childTnLst>
                              <p:par>
                                <p:cTn id="185" presetID="22" presetClass="entr" presetSubtype="8" fill="hold" grpId="0" nodeType="afterEffect">
                                  <p:stCondLst>
                                    <p:cond delay="0"/>
                                  </p:stCondLst>
                                  <p:childTnLst>
                                    <p:set>
                                      <p:cBhvr>
                                        <p:cTn id="186" dur="1" fill="hold">
                                          <p:stCondLst>
                                            <p:cond delay="0"/>
                                          </p:stCondLst>
                                        </p:cTn>
                                        <p:tgtEl>
                                          <p:spTgt spid="8227"/>
                                        </p:tgtEl>
                                        <p:attrNameLst>
                                          <p:attrName>style.visibility</p:attrName>
                                        </p:attrNameLst>
                                      </p:cBhvr>
                                      <p:to>
                                        <p:strVal val="visible"/>
                                      </p:to>
                                    </p:set>
                                    <p:animEffect transition="in" filter="wipe(left)">
                                      <p:cBhvr>
                                        <p:cTn id="187" dur="500"/>
                                        <p:tgtEl>
                                          <p:spTgt spid="8227"/>
                                        </p:tgtEl>
                                      </p:cBhvr>
                                    </p:animEffect>
                                  </p:childTnLst>
                                </p:cTn>
                              </p:par>
                            </p:childTnLst>
                          </p:cTn>
                        </p:par>
                        <p:par>
                          <p:cTn id="188" fill="hold">
                            <p:stCondLst>
                              <p:cond delay="2000"/>
                            </p:stCondLst>
                            <p:childTnLst>
                              <p:par>
                                <p:cTn id="189" presetID="23" presetClass="entr" presetSubtype="528" fill="hold" grpId="0" nodeType="afterEffect">
                                  <p:stCondLst>
                                    <p:cond delay="0"/>
                                  </p:stCondLst>
                                  <p:childTnLst>
                                    <p:set>
                                      <p:cBhvr>
                                        <p:cTn id="190" dur="1" fill="hold">
                                          <p:stCondLst>
                                            <p:cond delay="0"/>
                                          </p:stCondLst>
                                        </p:cTn>
                                        <p:tgtEl>
                                          <p:spTgt spid="8238"/>
                                        </p:tgtEl>
                                        <p:attrNameLst>
                                          <p:attrName>style.visibility</p:attrName>
                                        </p:attrNameLst>
                                      </p:cBhvr>
                                      <p:to>
                                        <p:strVal val="visible"/>
                                      </p:to>
                                    </p:set>
                                    <p:anim calcmode="lin" valueType="num">
                                      <p:cBhvr>
                                        <p:cTn id="191" dur="500" fill="hold"/>
                                        <p:tgtEl>
                                          <p:spTgt spid="8238"/>
                                        </p:tgtEl>
                                        <p:attrNameLst>
                                          <p:attrName>ppt_w</p:attrName>
                                        </p:attrNameLst>
                                      </p:cBhvr>
                                      <p:tavLst>
                                        <p:tav tm="0">
                                          <p:val>
                                            <p:fltVal val="0"/>
                                          </p:val>
                                        </p:tav>
                                        <p:tav tm="100000">
                                          <p:val>
                                            <p:strVal val="#ppt_w"/>
                                          </p:val>
                                        </p:tav>
                                      </p:tavLst>
                                    </p:anim>
                                    <p:anim calcmode="lin" valueType="num">
                                      <p:cBhvr>
                                        <p:cTn id="192" dur="500" fill="hold"/>
                                        <p:tgtEl>
                                          <p:spTgt spid="8238"/>
                                        </p:tgtEl>
                                        <p:attrNameLst>
                                          <p:attrName>ppt_h</p:attrName>
                                        </p:attrNameLst>
                                      </p:cBhvr>
                                      <p:tavLst>
                                        <p:tav tm="0">
                                          <p:val>
                                            <p:fltVal val="0"/>
                                          </p:val>
                                        </p:tav>
                                        <p:tav tm="100000">
                                          <p:val>
                                            <p:strVal val="#ppt_h"/>
                                          </p:val>
                                        </p:tav>
                                      </p:tavLst>
                                    </p:anim>
                                    <p:anim calcmode="lin" valueType="num">
                                      <p:cBhvr>
                                        <p:cTn id="193" dur="500" fill="hold"/>
                                        <p:tgtEl>
                                          <p:spTgt spid="8238"/>
                                        </p:tgtEl>
                                        <p:attrNameLst>
                                          <p:attrName>ppt_x</p:attrName>
                                        </p:attrNameLst>
                                      </p:cBhvr>
                                      <p:tavLst>
                                        <p:tav tm="0">
                                          <p:val>
                                            <p:fltVal val="0.5"/>
                                          </p:val>
                                        </p:tav>
                                        <p:tav tm="100000">
                                          <p:val>
                                            <p:strVal val="#ppt_x"/>
                                          </p:val>
                                        </p:tav>
                                      </p:tavLst>
                                    </p:anim>
                                    <p:anim calcmode="lin" valueType="num">
                                      <p:cBhvr>
                                        <p:cTn id="194" dur="500" fill="hold"/>
                                        <p:tgtEl>
                                          <p:spTgt spid="82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animBg="1"/>
      <p:bldP spid="153603" grpId="0" animBg="1"/>
      <p:bldP spid="8199" grpId="0" animBg="1"/>
      <p:bldP spid="8200" grpId="0" animBg="1"/>
      <p:bldP spid="153608" grpId="0" animBg="1" autoUpdateAnimBg="0"/>
      <p:bldP spid="8202" grpId="0" animBg="1"/>
      <p:bldP spid="153610" grpId="0" animBg="1" autoUpdateAnimBg="0"/>
      <p:bldP spid="8204" grpId="0" animBg="1" autoUpdateAnimBg="0"/>
      <p:bldP spid="8205" grpId="0" animBg="1" autoUpdateAnimBg="0"/>
      <p:bldP spid="8206" grpId="0" animBg="1"/>
      <p:bldP spid="8207" grpId="0" animBg="1"/>
      <p:bldP spid="8208" grpId="0" animBg="1"/>
      <p:bldP spid="8209" grpId="0" autoUpdateAnimBg="0"/>
      <p:bldP spid="8210" grpId="0" autoUpdateAnimBg="0"/>
      <p:bldP spid="8211" grpId="0" autoUpdateAnimBg="0"/>
      <p:bldP spid="8212" grpId="0" autoUpdateAnimBg="0"/>
      <p:bldP spid="8213" grpId="0" autoUpdateAnimBg="0"/>
      <p:bldP spid="8214" grpId="0" animBg="1"/>
      <p:bldP spid="8215" grpId="0" animBg="1"/>
      <p:bldP spid="8216" grpId="0" animBg="1"/>
      <p:bldP spid="8217" grpId="0" animBg="1"/>
      <p:bldP spid="8218" grpId="0" animBg="1"/>
      <p:bldP spid="8219" grpId="0" animBg="1"/>
      <p:bldP spid="8220" grpId="0" animBg="1"/>
      <p:bldP spid="8221" grpId="0" animBg="1"/>
      <p:bldP spid="8222" grpId="0" animBg="1"/>
      <p:bldP spid="8223" grpId="0" animBg="1"/>
      <p:bldP spid="8224" grpId="0" animBg="1"/>
      <p:bldP spid="8225" grpId="0" animBg="1"/>
      <p:bldP spid="8226" grpId="0" animBg="1"/>
      <p:bldP spid="8227" grpId="0" autoUpdateAnimBg="0"/>
      <p:bldP spid="8228" grpId="0" autoUpdateAnimBg="0"/>
      <p:bldP spid="8229" grpId="0" autoUpdateAnimBg="0"/>
      <p:bldP spid="8231" grpId="0" animBg="1"/>
      <p:bldP spid="8232" grpId="0" animBg="1"/>
      <p:bldP spid="8233" grpId="0" autoUpdateAnimBg="0"/>
      <p:bldP spid="8234" grpId="0" autoUpdateAnimBg="0"/>
      <p:bldP spid="8236" grpId="0" autoUpdateAnimBg="0"/>
      <p:bldP spid="8237" grpId="0" animBg="1"/>
      <p:bldP spid="823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7" name="AutoShape 84"/>
          <p:cNvSpPr>
            <a:spLocks noChangeArrowheads="1"/>
          </p:cNvSpPr>
          <p:nvPr/>
        </p:nvSpPr>
        <p:spPr bwMode="auto">
          <a:xfrm>
            <a:off x="152400" y="4419600"/>
            <a:ext cx="8839200" cy="2286000"/>
          </a:xfrm>
          <a:prstGeom prst="roundRect">
            <a:avLst>
              <a:gd name="adj" fmla="val 16667"/>
            </a:avLst>
          </a:prstGeom>
          <a:solidFill>
            <a:srgbClr val="EDEDED"/>
          </a:solidFill>
          <a:ln w="19050">
            <a:solidFill>
              <a:schemeClr val="tx1"/>
            </a:solidFill>
            <a:round/>
            <a:headEnd/>
            <a:tailEnd/>
          </a:ln>
        </p:spPr>
        <p:txBody>
          <a:bodyPr anchor="ctr">
            <a:spAutoFit/>
          </a:bodyPr>
          <a:lstStyle/>
          <a:p>
            <a:pPr algn="l" eaLnBrk="1" hangingPunct="1"/>
            <a:endParaRPr lang="de-DE"/>
          </a:p>
        </p:txBody>
      </p:sp>
      <p:sp>
        <p:nvSpPr>
          <p:cNvPr id="9228" name="Rectangle 76"/>
          <p:cNvSpPr>
            <a:spLocks noChangeArrowheads="1"/>
          </p:cNvSpPr>
          <p:nvPr/>
        </p:nvSpPr>
        <p:spPr bwMode="auto">
          <a:xfrm>
            <a:off x="4191000" y="5867400"/>
            <a:ext cx="4419600" cy="533400"/>
          </a:xfrm>
          <a:prstGeom prst="rect">
            <a:avLst/>
          </a:prstGeom>
          <a:solidFill>
            <a:schemeClr val="bg1"/>
          </a:solidFill>
          <a:ln w="19050">
            <a:solidFill>
              <a:schemeClr val="tx1"/>
            </a:solidFill>
            <a:miter lim="800000"/>
            <a:headEnd/>
            <a:tailEnd/>
          </a:ln>
        </p:spPr>
        <p:txBody>
          <a:bodyPr anchor="ctr"/>
          <a:lstStyle/>
          <a:p>
            <a:pPr algn="l" eaLnBrk="1" hangingPunct="1"/>
            <a:endParaRPr lang="de-DE"/>
          </a:p>
        </p:txBody>
      </p:sp>
      <p:sp>
        <p:nvSpPr>
          <p:cNvPr id="9229" name="Oval 65"/>
          <p:cNvSpPr>
            <a:spLocks noChangeArrowheads="1"/>
          </p:cNvSpPr>
          <p:nvPr/>
        </p:nvSpPr>
        <p:spPr bwMode="auto">
          <a:xfrm>
            <a:off x="152400" y="76200"/>
            <a:ext cx="3886200" cy="4267200"/>
          </a:xfrm>
          <a:prstGeom prst="ellipse">
            <a:avLst/>
          </a:prstGeom>
          <a:solidFill>
            <a:srgbClr val="F1FFCB"/>
          </a:solidFill>
          <a:ln w="19050">
            <a:solidFill>
              <a:schemeClr val="tx1"/>
            </a:solidFill>
            <a:round/>
            <a:headEnd/>
            <a:tailEnd/>
          </a:ln>
        </p:spPr>
        <p:txBody>
          <a:bodyPr anchor="ctr">
            <a:spAutoFit/>
          </a:bodyPr>
          <a:lstStyle/>
          <a:p>
            <a:pPr algn="l" eaLnBrk="1" hangingPunct="1"/>
            <a:endParaRPr lang="de-DE"/>
          </a:p>
        </p:txBody>
      </p:sp>
      <p:graphicFrame>
        <p:nvGraphicFramePr>
          <p:cNvPr id="24581" name="Object 3"/>
          <p:cNvGraphicFramePr>
            <a:graphicFrameLocks noChangeAspect="1"/>
          </p:cNvGraphicFramePr>
          <p:nvPr/>
        </p:nvGraphicFramePr>
        <p:xfrm>
          <a:off x="5257800" y="2590800"/>
          <a:ext cx="1600200" cy="1179513"/>
        </p:xfrm>
        <a:graphic>
          <a:graphicData uri="http://schemas.openxmlformats.org/presentationml/2006/ole">
            <p:oleObj spid="_x0000_s24581" name="Bitmap" r:id="rId4" imgW="3076190" imgH="2266667" progId="PBrush">
              <p:embed/>
            </p:oleObj>
          </a:graphicData>
        </a:graphic>
      </p:graphicFrame>
      <p:sp>
        <p:nvSpPr>
          <p:cNvPr id="24582" name="Line 4"/>
          <p:cNvSpPr>
            <a:spLocks noChangeShapeType="1"/>
          </p:cNvSpPr>
          <p:nvPr/>
        </p:nvSpPr>
        <p:spPr bwMode="auto">
          <a:xfrm flipV="1">
            <a:off x="2514600" y="3200400"/>
            <a:ext cx="2743200" cy="0"/>
          </a:xfrm>
          <a:prstGeom prst="line">
            <a:avLst/>
          </a:prstGeom>
          <a:noFill/>
          <a:ln w="114300">
            <a:solidFill>
              <a:srgbClr val="008000"/>
            </a:solidFill>
            <a:round/>
            <a:headEnd/>
            <a:tailEnd type="triangle" w="med" len="med"/>
          </a:ln>
        </p:spPr>
        <p:txBody>
          <a:bodyPr>
            <a:spAutoFit/>
          </a:bodyPr>
          <a:lstStyle/>
          <a:p>
            <a:endParaRPr lang="de-DE"/>
          </a:p>
        </p:txBody>
      </p:sp>
      <p:sp>
        <p:nvSpPr>
          <p:cNvPr id="24583" name="Line 5"/>
          <p:cNvSpPr>
            <a:spLocks noChangeShapeType="1"/>
          </p:cNvSpPr>
          <p:nvPr/>
        </p:nvSpPr>
        <p:spPr bwMode="auto">
          <a:xfrm flipV="1">
            <a:off x="6858000" y="3200400"/>
            <a:ext cx="1066800" cy="39688"/>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24584" name="Object 6"/>
          <p:cNvGraphicFramePr>
            <a:graphicFrameLocks noChangeAspect="1"/>
          </p:cNvGraphicFramePr>
          <p:nvPr/>
        </p:nvGraphicFramePr>
        <p:xfrm>
          <a:off x="7924800" y="2590800"/>
          <a:ext cx="1003300" cy="1030288"/>
        </p:xfrm>
        <a:graphic>
          <a:graphicData uri="http://schemas.openxmlformats.org/presentationml/2006/ole">
            <p:oleObj spid="_x0000_s24584" name="Bitmap" r:id="rId5" imgW="1028844" imgH="1057423" progId="PBrush">
              <p:embed/>
            </p:oleObj>
          </a:graphicData>
        </a:graphic>
      </p:graphicFrame>
      <p:sp>
        <p:nvSpPr>
          <p:cNvPr id="24585" name="Text Box 7"/>
          <p:cNvSpPr txBox="1">
            <a:spLocks noChangeArrowheads="1"/>
          </p:cNvSpPr>
          <p:nvPr/>
        </p:nvSpPr>
        <p:spPr bwMode="auto">
          <a:xfrm>
            <a:off x="8077200" y="3581400"/>
            <a:ext cx="762000" cy="314325"/>
          </a:xfrm>
          <a:prstGeom prst="rect">
            <a:avLst/>
          </a:prstGeom>
          <a:noFill/>
          <a:ln w="9525">
            <a:noFill/>
            <a:miter lim="800000"/>
            <a:headEnd/>
            <a:tailEnd/>
          </a:ln>
        </p:spPr>
        <p:txBody>
          <a:bodyPr/>
          <a:lstStyle/>
          <a:p>
            <a:pPr eaLnBrk="1" hangingPunct="1"/>
            <a:r>
              <a:rPr lang="de-DE" sz="1200"/>
              <a:t>Kunde</a:t>
            </a:r>
            <a:endParaRPr lang="de-DE"/>
          </a:p>
        </p:txBody>
      </p:sp>
      <p:sp>
        <p:nvSpPr>
          <p:cNvPr id="24586" name="Line 8"/>
          <p:cNvSpPr>
            <a:spLocks noChangeShapeType="1"/>
          </p:cNvSpPr>
          <p:nvPr/>
        </p:nvSpPr>
        <p:spPr bwMode="auto">
          <a:xfrm flipV="1">
            <a:off x="8305800" y="609600"/>
            <a:ext cx="0" cy="19812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24587" name="Line 9"/>
          <p:cNvSpPr>
            <a:spLocks noChangeShapeType="1"/>
          </p:cNvSpPr>
          <p:nvPr/>
        </p:nvSpPr>
        <p:spPr bwMode="auto">
          <a:xfrm flipH="1" flipV="1">
            <a:off x="6553200" y="1066800"/>
            <a:ext cx="1752600" cy="0"/>
          </a:xfrm>
          <a:prstGeom prst="line">
            <a:avLst/>
          </a:prstGeom>
          <a:noFill/>
          <a:ln w="47625">
            <a:solidFill>
              <a:srgbClr val="0000FF"/>
            </a:solidFill>
            <a:round/>
            <a:headEnd/>
            <a:tailEnd type="triangle" w="med" len="med"/>
          </a:ln>
        </p:spPr>
        <p:txBody>
          <a:bodyPr>
            <a:spAutoFit/>
          </a:bodyPr>
          <a:lstStyle/>
          <a:p>
            <a:endParaRPr lang="de-DE"/>
          </a:p>
        </p:txBody>
      </p:sp>
      <p:sp>
        <p:nvSpPr>
          <p:cNvPr id="24588" name="Line 10"/>
          <p:cNvSpPr>
            <a:spLocks noChangeShapeType="1"/>
          </p:cNvSpPr>
          <p:nvPr/>
        </p:nvSpPr>
        <p:spPr bwMode="auto">
          <a:xfrm>
            <a:off x="2209800" y="1828800"/>
            <a:ext cx="0" cy="685800"/>
          </a:xfrm>
          <a:prstGeom prst="line">
            <a:avLst/>
          </a:prstGeom>
          <a:noFill/>
          <a:ln w="28575">
            <a:solidFill>
              <a:srgbClr val="0000FF"/>
            </a:solidFill>
            <a:round/>
            <a:headEnd/>
            <a:tailEnd type="triangle" w="med" len="med"/>
          </a:ln>
        </p:spPr>
        <p:txBody>
          <a:bodyPr>
            <a:spAutoFit/>
          </a:bodyPr>
          <a:lstStyle/>
          <a:p>
            <a:endParaRPr lang="de-DE"/>
          </a:p>
        </p:txBody>
      </p:sp>
      <p:sp>
        <p:nvSpPr>
          <p:cNvPr id="24589" name="Text Box 11"/>
          <p:cNvSpPr txBox="1">
            <a:spLocks noChangeArrowheads="1"/>
          </p:cNvSpPr>
          <p:nvPr/>
        </p:nvSpPr>
        <p:spPr bwMode="auto">
          <a:xfrm>
            <a:off x="5105400" y="838200"/>
            <a:ext cx="1447800" cy="5334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200"/>
              <a:t>Bedarf, Kunden-wünsche</a:t>
            </a:r>
          </a:p>
        </p:txBody>
      </p:sp>
      <p:sp>
        <p:nvSpPr>
          <p:cNvPr id="24590" name="Text Box 12"/>
          <p:cNvSpPr txBox="1">
            <a:spLocks noChangeArrowheads="1"/>
          </p:cNvSpPr>
          <p:nvPr/>
        </p:nvSpPr>
        <p:spPr bwMode="auto">
          <a:xfrm>
            <a:off x="5943600" y="2590800"/>
            <a:ext cx="838200" cy="336550"/>
          </a:xfrm>
          <a:prstGeom prst="rect">
            <a:avLst/>
          </a:prstGeom>
          <a:noFill/>
          <a:ln w="9525">
            <a:noFill/>
            <a:miter lim="800000"/>
            <a:headEnd/>
            <a:tailEnd/>
          </a:ln>
        </p:spPr>
        <p:txBody>
          <a:bodyPr>
            <a:spAutoFit/>
          </a:bodyPr>
          <a:lstStyle/>
          <a:p>
            <a:pPr eaLnBrk="1" hangingPunct="1"/>
            <a:r>
              <a:rPr lang="de-DE" sz="1600"/>
              <a:t>Markt</a:t>
            </a:r>
          </a:p>
        </p:txBody>
      </p:sp>
      <p:sp>
        <p:nvSpPr>
          <p:cNvPr id="24591" name="Line 13"/>
          <p:cNvSpPr>
            <a:spLocks noChangeShapeType="1"/>
          </p:cNvSpPr>
          <p:nvPr/>
        </p:nvSpPr>
        <p:spPr bwMode="auto">
          <a:xfrm flipV="1">
            <a:off x="152400" y="3200400"/>
            <a:ext cx="685800" cy="0"/>
          </a:xfrm>
          <a:prstGeom prst="line">
            <a:avLst/>
          </a:prstGeom>
          <a:noFill/>
          <a:ln w="114300">
            <a:solidFill>
              <a:srgbClr val="008000"/>
            </a:solidFill>
            <a:round/>
            <a:headEnd/>
            <a:tailEnd type="triangle" w="med" len="med"/>
          </a:ln>
        </p:spPr>
        <p:txBody>
          <a:bodyPr>
            <a:spAutoFit/>
          </a:bodyPr>
          <a:lstStyle/>
          <a:p>
            <a:endParaRPr lang="de-DE"/>
          </a:p>
        </p:txBody>
      </p:sp>
      <p:sp>
        <p:nvSpPr>
          <p:cNvPr id="24592" name="Text Box 14"/>
          <p:cNvSpPr txBox="1">
            <a:spLocks noChangeArrowheads="1"/>
          </p:cNvSpPr>
          <p:nvPr/>
        </p:nvSpPr>
        <p:spPr bwMode="auto">
          <a:xfrm>
            <a:off x="6324600" y="2057400"/>
            <a:ext cx="685800" cy="457200"/>
          </a:xfrm>
          <a:prstGeom prst="rect">
            <a:avLst/>
          </a:prstGeom>
          <a:noFill/>
          <a:ln w="9525">
            <a:noFill/>
            <a:miter lim="800000"/>
            <a:headEnd/>
            <a:tailEnd/>
          </a:ln>
        </p:spPr>
        <p:txBody>
          <a:bodyPr>
            <a:spAutoFit/>
          </a:bodyPr>
          <a:lstStyle/>
          <a:p>
            <a:pPr algn="l" eaLnBrk="1" hangingPunct="1"/>
            <a:r>
              <a:rPr lang="de-DE" sz="1200"/>
              <a:t>Kauf-kraft</a:t>
            </a:r>
            <a:endParaRPr lang="de-DE"/>
          </a:p>
        </p:txBody>
      </p:sp>
      <p:sp>
        <p:nvSpPr>
          <p:cNvPr id="24593" name="Text Box 15"/>
          <p:cNvSpPr txBox="1">
            <a:spLocks noChangeArrowheads="1"/>
          </p:cNvSpPr>
          <p:nvPr/>
        </p:nvSpPr>
        <p:spPr bwMode="auto">
          <a:xfrm>
            <a:off x="7543800" y="228600"/>
            <a:ext cx="1447800" cy="381000"/>
          </a:xfrm>
          <a:prstGeom prst="rect">
            <a:avLst/>
          </a:prstGeom>
          <a:solidFill>
            <a:srgbClr val="CCFFCC"/>
          </a:solidFill>
          <a:ln w="9525">
            <a:noFill/>
            <a:miter lim="800000"/>
            <a:headEnd/>
            <a:tailEnd/>
          </a:ln>
        </p:spPr>
        <p:txBody>
          <a:bodyPr/>
          <a:lstStyle/>
          <a:p>
            <a:pPr eaLnBrk="1" hangingPunct="1"/>
            <a:r>
              <a:rPr lang="de-DE"/>
              <a:t>Bedürfnisse</a:t>
            </a:r>
          </a:p>
        </p:txBody>
      </p:sp>
      <p:sp>
        <p:nvSpPr>
          <p:cNvPr id="24594" name="Line 16"/>
          <p:cNvSpPr>
            <a:spLocks noChangeShapeType="1"/>
          </p:cNvSpPr>
          <p:nvPr/>
        </p:nvSpPr>
        <p:spPr bwMode="auto">
          <a:xfrm>
            <a:off x="7239000" y="2743200"/>
            <a:ext cx="685800" cy="0"/>
          </a:xfrm>
          <a:prstGeom prst="line">
            <a:avLst/>
          </a:prstGeom>
          <a:noFill/>
          <a:ln w="28575">
            <a:solidFill>
              <a:srgbClr val="0000FF"/>
            </a:solidFill>
            <a:round/>
            <a:headEnd/>
            <a:tailEnd/>
          </a:ln>
        </p:spPr>
        <p:txBody>
          <a:bodyPr>
            <a:spAutoFit/>
          </a:bodyPr>
          <a:lstStyle/>
          <a:p>
            <a:endParaRPr lang="de-DE"/>
          </a:p>
        </p:txBody>
      </p:sp>
      <p:sp>
        <p:nvSpPr>
          <p:cNvPr id="24595" name="Line 17"/>
          <p:cNvSpPr>
            <a:spLocks noChangeShapeType="1"/>
          </p:cNvSpPr>
          <p:nvPr/>
        </p:nvSpPr>
        <p:spPr bwMode="auto">
          <a:xfrm>
            <a:off x="7239000" y="1066800"/>
            <a:ext cx="0" cy="1676400"/>
          </a:xfrm>
          <a:prstGeom prst="line">
            <a:avLst/>
          </a:prstGeom>
          <a:noFill/>
          <a:ln w="28575">
            <a:solidFill>
              <a:srgbClr val="0000FF"/>
            </a:solidFill>
            <a:round/>
            <a:headEnd/>
            <a:tailEnd/>
          </a:ln>
        </p:spPr>
        <p:txBody>
          <a:bodyPr>
            <a:spAutoFit/>
          </a:bodyPr>
          <a:lstStyle/>
          <a:p>
            <a:endParaRPr lang="de-DE"/>
          </a:p>
        </p:txBody>
      </p:sp>
      <p:graphicFrame>
        <p:nvGraphicFramePr>
          <p:cNvPr id="24596" name="Object 18"/>
          <p:cNvGraphicFramePr>
            <a:graphicFrameLocks noChangeAspect="1"/>
          </p:cNvGraphicFramePr>
          <p:nvPr/>
        </p:nvGraphicFramePr>
        <p:xfrm>
          <a:off x="6858000" y="2057400"/>
          <a:ext cx="685800" cy="431800"/>
        </p:xfrm>
        <a:graphic>
          <a:graphicData uri="http://schemas.openxmlformats.org/presentationml/2006/ole">
            <p:oleObj spid="_x0000_s24596" name="Paint Shop Pro Image" r:id="rId6" imgW="1551220" imgH="975874" progId="">
              <p:embed/>
            </p:oleObj>
          </a:graphicData>
        </a:graphic>
      </p:graphicFrame>
      <p:sp>
        <p:nvSpPr>
          <p:cNvPr id="24597" name="Line 19"/>
          <p:cNvSpPr>
            <a:spLocks noChangeShapeType="1"/>
          </p:cNvSpPr>
          <p:nvPr/>
        </p:nvSpPr>
        <p:spPr bwMode="auto">
          <a:xfrm>
            <a:off x="5791200" y="1371600"/>
            <a:ext cx="0" cy="12192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24598" name="Line 20"/>
          <p:cNvSpPr>
            <a:spLocks noChangeShapeType="1"/>
          </p:cNvSpPr>
          <p:nvPr/>
        </p:nvSpPr>
        <p:spPr bwMode="auto">
          <a:xfrm flipH="1">
            <a:off x="2209800" y="1828800"/>
            <a:ext cx="5943600" cy="0"/>
          </a:xfrm>
          <a:prstGeom prst="line">
            <a:avLst/>
          </a:prstGeom>
          <a:noFill/>
          <a:ln w="28575">
            <a:solidFill>
              <a:srgbClr val="0000FF"/>
            </a:solidFill>
            <a:round/>
            <a:headEnd/>
            <a:tailEnd/>
          </a:ln>
        </p:spPr>
        <p:txBody>
          <a:bodyPr>
            <a:spAutoFit/>
          </a:bodyPr>
          <a:lstStyle/>
          <a:p>
            <a:endParaRPr lang="de-DE"/>
          </a:p>
        </p:txBody>
      </p:sp>
      <p:sp>
        <p:nvSpPr>
          <p:cNvPr id="24599" name="Text Box 21"/>
          <p:cNvSpPr txBox="1">
            <a:spLocks noChangeArrowheads="1"/>
          </p:cNvSpPr>
          <p:nvPr/>
        </p:nvSpPr>
        <p:spPr bwMode="auto">
          <a:xfrm>
            <a:off x="8001000" y="3810000"/>
            <a:ext cx="990600" cy="457200"/>
          </a:xfrm>
          <a:prstGeom prst="rect">
            <a:avLst/>
          </a:prstGeom>
          <a:noFill/>
          <a:ln w="9525">
            <a:noFill/>
            <a:miter lim="800000"/>
            <a:headEnd/>
            <a:tailEnd/>
          </a:ln>
        </p:spPr>
        <p:txBody>
          <a:bodyPr/>
          <a:lstStyle/>
          <a:p>
            <a:pPr eaLnBrk="1" hangingPunct="1"/>
            <a:r>
              <a:rPr lang="de-DE" sz="1200"/>
              <a:t>(Bedarfs-träger)</a:t>
            </a:r>
            <a:endParaRPr lang="de-DE"/>
          </a:p>
        </p:txBody>
      </p:sp>
      <p:sp>
        <p:nvSpPr>
          <p:cNvPr id="24600" name="Line 22"/>
          <p:cNvSpPr>
            <a:spLocks noChangeShapeType="1"/>
          </p:cNvSpPr>
          <p:nvPr/>
        </p:nvSpPr>
        <p:spPr bwMode="auto">
          <a:xfrm flipV="1">
            <a:off x="5257800" y="2590800"/>
            <a:ext cx="533400" cy="609600"/>
          </a:xfrm>
          <a:prstGeom prst="line">
            <a:avLst/>
          </a:prstGeom>
          <a:noFill/>
          <a:ln w="38100">
            <a:solidFill>
              <a:srgbClr val="FF0000"/>
            </a:solidFill>
            <a:prstDash val="sysDot"/>
            <a:round/>
            <a:headEnd/>
            <a:tailEnd/>
          </a:ln>
        </p:spPr>
        <p:txBody>
          <a:bodyPr>
            <a:spAutoFit/>
          </a:bodyPr>
          <a:lstStyle/>
          <a:p>
            <a:endParaRPr lang="de-DE"/>
          </a:p>
        </p:txBody>
      </p:sp>
      <p:sp>
        <p:nvSpPr>
          <p:cNvPr id="24601" name="Text Box 23"/>
          <p:cNvSpPr txBox="1">
            <a:spLocks noChangeArrowheads="1"/>
          </p:cNvSpPr>
          <p:nvPr/>
        </p:nvSpPr>
        <p:spPr bwMode="auto">
          <a:xfrm>
            <a:off x="3048000" y="1600200"/>
            <a:ext cx="2133600" cy="533400"/>
          </a:xfrm>
          <a:prstGeom prst="rect">
            <a:avLst/>
          </a:prstGeom>
          <a:solidFill>
            <a:srgbClr val="CDF4F3"/>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sz="1200"/>
              <a:t>Markt- und Bedarfs-forschung, Angebote </a:t>
            </a:r>
            <a:endParaRPr lang="de-DE"/>
          </a:p>
        </p:txBody>
      </p:sp>
      <p:sp>
        <p:nvSpPr>
          <p:cNvPr id="24602" name="Line 24"/>
          <p:cNvSpPr>
            <a:spLocks noChangeShapeType="1"/>
          </p:cNvSpPr>
          <p:nvPr/>
        </p:nvSpPr>
        <p:spPr bwMode="auto">
          <a:xfrm flipH="1">
            <a:off x="4114800" y="1143000"/>
            <a:ext cx="990600" cy="0"/>
          </a:xfrm>
          <a:prstGeom prst="line">
            <a:avLst/>
          </a:prstGeom>
          <a:noFill/>
          <a:ln w="28575">
            <a:solidFill>
              <a:srgbClr val="0000FF"/>
            </a:solidFill>
            <a:round/>
            <a:headEnd/>
            <a:tailEnd/>
          </a:ln>
        </p:spPr>
        <p:txBody>
          <a:bodyPr>
            <a:spAutoFit/>
          </a:bodyPr>
          <a:lstStyle/>
          <a:p>
            <a:endParaRPr lang="de-DE"/>
          </a:p>
        </p:txBody>
      </p:sp>
      <p:sp>
        <p:nvSpPr>
          <p:cNvPr id="24603" name="Line 25"/>
          <p:cNvSpPr>
            <a:spLocks noChangeShapeType="1"/>
          </p:cNvSpPr>
          <p:nvPr/>
        </p:nvSpPr>
        <p:spPr bwMode="auto">
          <a:xfrm>
            <a:off x="4114800" y="1143000"/>
            <a:ext cx="0" cy="457200"/>
          </a:xfrm>
          <a:prstGeom prst="line">
            <a:avLst/>
          </a:prstGeom>
          <a:noFill/>
          <a:ln w="28575">
            <a:solidFill>
              <a:srgbClr val="0000FF"/>
            </a:solidFill>
            <a:round/>
            <a:headEnd/>
            <a:tailEnd type="triangle" w="med" len="med"/>
          </a:ln>
        </p:spPr>
        <p:txBody>
          <a:bodyPr>
            <a:spAutoFit/>
          </a:bodyPr>
          <a:lstStyle/>
          <a:p>
            <a:endParaRPr lang="de-DE"/>
          </a:p>
        </p:txBody>
      </p:sp>
      <p:sp>
        <p:nvSpPr>
          <p:cNvPr id="24604" name="Line 26"/>
          <p:cNvSpPr>
            <a:spLocks noChangeShapeType="1"/>
          </p:cNvSpPr>
          <p:nvPr/>
        </p:nvSpPr>
        <p:spPr bwMode="auto">
          <a:xfrm flipV="1">
            <a:off x="5257800" y="3200400"/>
            <a:ext cx="1524000" cy="0"/>
          </a:xfrm>
          <a:prstGeom prst="line">
            <a:avLst/>
          </a:prstGeom>
          <a:noFill/>
          <a:ln w="38100">
            <a:solidFill>
              <a:srgbClr val="FF0000"/>
            </a:solidFill>
            <a:prstDash val="sysDot"/>
            <a:round/>
            <a:headEnd/>
            <a:tailEnd/>
          </a:ln>
        </p:spPr>
        <p:txBody>
          <a:bodyPr>
            <a:spAutoFit/>
          </a:bodyPr>
          <a:lstStyle/>
          <a:p>
            <a:endParaRPr lang="de-DE"/>
          </a:p>
        </p:txBody>
      </p:sp>
      <p:sp>
        <p:nvSpPr>
          <p:cNvPr id="24605" name="Line 27"/>
          <p:cNvSpPr>
            <a:spLocks noChangeShapeType="1"/>
          </p:cNvSpPr>
          <p:nvPr/>
        </p:nvSpPr>
        <p:spPr bwMode="auto">
          <a:xfrm flipH="1">
            <a:off x="6934200" y="3505200"/>
            <a:ext cx="457200" cy="45720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24606" name="Line 28"/>
          <p:cNvSpPr>
            <a:spLocks noChangeShapeType="1"/>
          </p:cNvSpPr>
          <p:nvPr/>
        </p:nvSpPr>
        <p:spPr bwMode="auto">
          <a:xfrm flipH="1">
            <a:off x="7010400" y="3505200"/>
            <a:ext cx="381000" cy="152400"/>
          </a:xfrm>
          <a:prstGeom prst="line">
            <a:avLst/>
          </a:prstGeom>
          <a:noFill/>
          <a:ln w="38100">
            <a:solidFill>
              <a:srgbClr val="FF0000"/>
            </a:solidFill>
            <a:prstDash val="sysDot"/>
            <a:round/>
            <a:headEnd/>
            <a:tailEnd/>
          </a:ln>
        </p:spPr>
        <p:txBody>
          <a:bodyPr>
            <a:spAutoFit/>
          </a:bodyPr>
          <a:lstStyle/>
          <a:p>
            <a:endParaRPr lang="de-DE"/>
          </a:p>
        </p:txBody>
      </p:sp>
      <p:sp>
        <p:nvSpPr>
          <p:cNvPr id="24607" name="Line 29"/>
          <p:cNvSpPr>
            <a:spLocks noChangeShapeType="1"/>
          </p:cNvSpPr>
          <p:nvPr/>
        </p:nvSpPr>
        <p:spPr bwMode="auto">
          <a:xfrm flipH="1">
            <a:off x="7010400" y="3352800"/>
            <a:ext cx="304800" cy="304800"/>
          </a:xfrm>
          <a:prstGeom prst="line">
            <a:avLst/>
          </a:prstGeom>
          <a:noFill/>
          <a:ln w="38100">
            <a:solidFill>
              <a:srgbClr val="FF0000"/>
            </a:solidFill>
            <a:prstDash val="sysDot"/>
            <a:round/>
            <a:headEnd/>
            <a:tailEnd/>
          </a:ln>
        </p:spPr>
        <p:txBody>
          <a:bodyPr>
            <a:spAutoFit/>
          </a:bodyPr>
          <a:lstStyle/>
          <a:p>
            <a:endParaRPr lang="de-DE"/>
          </a:p>
        </p:txBody>
      </p:sp>
      <p:sp>
        <p:nvSpPr>
          <p:cNvPr id="24608" name="Text Box 30"/>
          <p:cNvSpPr txBox="1">
            <a:spLocks noChangeArrowheads="1"/>
          </p:cNvSpPr>
          <p:nvPr/>
        </p:nvSpPr>
        <p:spPr bwMode="auto">
          <a:xfrm>
            <a:off x="7010400" y="3733800"/>
            <a:ext cx="1066800" cy="274638"/>
          </a:xfrm>
          <a:prstGeom prst="rect">
            <a:avLst/>
          </a:prstGeom>
          <a:noFill/>
          <a:ln w="9525">
            <a:noFill/>
            <a:miter lim="800000"/>
            <a:headEnd/>
            <a:tailEnd/>
          </a:ln>
        </p:spPr>
        <p:txBody>
          <a:bodyPr>
            <a:spAutoFit/>
          </a:bodyPr>
          <a:lstStyle/>
          <a:p>
            <a:pPr eaLnBrk="1" hangingPunct="1"/>
            <a:r>
              <a:rPr lang="de-DE" sz="1200"/>
              <a:t>Marktrisiko</a:t>
            </a:r>
            <a:endParaRPr lang="de-DE" sz="1600"/>
          </a:p>
        </p:txBody>
      </p:sp>
      <p:sp>
        <p:nvSpPr>
          <p:cNvPr id="9255" name="Line 31"/>
          <p:cNvSpPr>
            <a:spLocks noChangeShapeType="1"/>
          </p:cNvSpPr>
          <p:nvPr/>
        </p:nvSpPr>
        <p:spPr bwMode="auto">
          <a:xfrm>
            <a:off x="8458200" y="4267200"/>
            <a:ext cx="0" cy="1143000"/>
          </a:xfrm>
          <a:prstGeom prst="line">
            <a:avLst/>
          </a:prstGeom>
          <a:noFill/>
          <a:ln w="38100">
            <a:solidFill>
              <a:srgbClr val="FF0000"/>
            </a:solidFill>
            <a:round/>
            <a:headEnd/>
            <a:tailEnd/>
          </a:ln>
        </p:spPr>
        <p:txBody>
          <a:bodyPr>
            <a:spAutoFit/>
          </a:bodyPr>
          <a:lstStyle/>
          <a:p>
            <a:endParaRPr lang="de-DE"/>
          </a:p>
        </p:txBody>
      </p:sp>
      <p:sp>
        <p:nvSpPr>
          <p:cNvPr id="9256" name="Line 32"/>
          <p:cNvSpPr>
            <a:spLocks noChangeShapeType="1"/>
          </p:cNvSpPr>
          <p:nvPr/>
        </p:nvSpPr>
        <p:spPr bwMode="auto">
          <a:xfrm>
            <a:off x="1981200" y="5410200"/>
            <a:ext cx="6477000" cy="0"/>
          </a:xfrm>
          <a:prstGeom prst="line">
            <a:avLst/>
          </a:prstGeom>
          <a:noFill/>
          <a:ln w="38100">
            <a:solidFill>
              <a:srgbClr val="FF0000"/>
            </a:solidFill>
            <a:round/>
            <a:headEnd type="triangle" w="med" len="med"/>
            <a:tailEnd/>
          </a:ln>
        </p:spPr>
        <p:txBody>
          <a:bodyPr>
            <a:spAutoFit/>
          </a:bodyPr>
          <a:lstStyle/>
          <a:p>
            <a:endParaRPr lang="de-DE"/>
          </a:p>
        </p:txBody>
      </p:sp>
      <p:sp>
        <p:nvSpPr>
          <p:cNvPr id="149537" name="Text Box 33"/>
          <p:cNvSpPr txBox="1">
            <a:spLocks noChangeArrowheads="1"/>
          </p:cNvSpPr>
          <p:nvPr/>
        </p:nvSpPr>
        <p:spPr bwMode="auto">
          <a:xfrm>
            <a:off x="7924800" y="4648200"/>
            <a:ext cx="990600" cy="533400"/>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200"/>
              <a:t>Erlöse aus Umsatz</a:t>
            </a:r>
            <a:endParaRPr lang="de-DE"/>
          </a:p>
        </p:txBody>
      </p:sp>
      <p:graphicFrame>
        <p:nvGraphicFramePr>
          <p:cNvPr id="24612" name="Object 35"/>
          <p:cNvGraphicFramePr>
            <a:graphicFrameLocks noChangeAspect="1"/>
          </p:cNvGraphicFramePr>
          <p:nvPr/>
        </p:nvGraphicFramePr>
        <p:xfrm>
          <a:off x="838200" y="2514600"/>
          <a:ext cx="2438400" cy="1601788"/>
        </p:xfrm>
        <a:graphic>
          <a:graphicData uri="http://schemas.openxmlformats.org/presentationml/2006/ole">
            <p:oleObj spid="_x0000_s24612" name="Paint Shop Pro Image" r:id="rId7" imgW="2370732" imgH="1668745" progId="">
              <p:embed/>
            </p:oleObj>
          </a:graphicData>
        </a:graphic>
      </p:graphicFrame>
      <p:sp>
        <p:nvSpPr>
          <p:cNvPr id="24613" name="Text Box 36"/>
          <p:cNvSpPr txBox="1">
            <a:spLocks noChangeArrowheads="1"/>
          </p:cNvSpPr>
          <p:nvPr/>
        </p:nvSpPr>
        <p:spPr bwMode="auto">
          <a:xfrm>
            <a:off x="838200" y="2514600"/>
            <a:ext cx="1752600" cy="336550"/>
          </a:xfrm>
          <a:prstGeom prst="rect">
            <a:avLst/>
          </a:prstGeom>
          <a:noFill/>
          <a:ln w="9525">
            <a:noFill/>
            <a:miter lim="800000"/>
            <a:headEnd/>
            <a:tailEnd/>
          </a:ln>
        </p:spPr>
        <p:txBody>
          <a:bodyPr>
            <a:spAutoFit/>
          </a:bodyPr>
          <a:lstStyle/>
          <a:p>
            <a:pPr algn="l" eaLnBrk="1" hangingPunct="1"/>
            <a:r>
              <a:rPr lang="de-DE" sz="1600"/>
              <a:t>Unternehmen</a:t>
            </a:r>
          </a:p>
        </p:txBody>
      </p:sp>
      <p:sp>
        <p:nvSpPr>
          <p:cNvPr id="24614" name="Line 37"/>
          <p:cNvSpPr>
            <a:spLocks noChangeShapeType="1"/>
          </p:cNvSpPr>
          <p:nvPr/>
        </p:nvSpPr>
        <p:spPr bwMode="auto">
          <a:xfrm>
            <a:off x="381000" y="3276600"/>
            <a:ext cx="0" cy="990600"/>
          </a:xfrm>
          <a:prstGeom prst="line">
            <a:avLst/>
          </a:prstGeom>
          <a:noFill/>
          <a:ln w="28575">
            <a:solidFill>
              <a:schemeClr val="tx1"/>
            </a:solidFill>
            <a:round/>
            <a:headEnd/>
            <a:tailEnd/>
          </a:ln>
        </p:spPr>
        <p:txBody>
          <a:bodyPr anchor="ctr">
            <a:spAutoFit/>
          </a:bodyPr>
          <a:lstStyle/>
          <a:p>
            <a:endParaRPr lang="de-DE"/>
          </a:p>
        </p:txBody>
      </p:sp>
      <p:sp>
        <p:nvSpPr>
          <p:cNvPr id="24615" name="Line 38"/>
          <p:cNvSpPr>
            <a:spLocks noChangeShapeType="1"/>
          </p:cNvSpPr>
          <p:nvPr/>
        </p:nvSpPr>
        <p:spPr bwMode="auto">
          <a:xfrm>
            <a:off x="3429000" y="3200400"/>
            <a:ext cx="0" cy="1066800"/>
          </a:xfrm>
          <a:prstGeom prst="line">
            <a:avLst/>
          </a:prstGeom>
          <a:noFill/>
          <a:ln w="28575">
            <a:solidFill>
              <a:schemeClr val="tx1"/>
            </a:solidFill>
            <a:round/>
            <a:headEnd/>
            <a:tailEnd/>
          </a:ln>
        </p:spPr>
        <p:txBody>
          <a:bodyPr anchor="ctr">
            <a:spAutoFit/>
          </a:bodyPr>
          <a:lstStyle/>
          <a:p>
            <a:endParaRPr lang="de-DE"/>
          </a:p>
        </p:txBody>
      </p:sp>
      <p:sp>
        <p:nvSpPr>
          <p:cNvPr id="9261" name="Line 39"/>
          <p:cNvSpPr>
            <a:spLocks noChangeShapeType="1"/>
          </p:cNvSpPr>
          <p:nvPr/>
        </p:nvSpPr>
        <p:spPr bwMode="auto">
          <a:xfrm>
            <a:off x="1828800" y="3962400"/>
            <a:ext cx="0" cy="1295400"/>
          </a:xfrm>
          <a:prstGeom prst="line">
            <a:avLst/>
          </a:prstGeom>
          <a:noFill/>
          <a:ln w="38100">
            <a:solidFill>
              <a:schemeClr val="tx1"/>
            </a:solidFill>
            <a:round/>
            <a:headEnd/>
            <a:tailEnd type="triangle" w="med" len="med"/>
          </a:ln>
        </p:spPr>
        <p:txBody>
          <a:bodyPr anchor="ctr">
            <a:spAutoFit/>
          </a:bodyPr>
          <a:lstStyle/>
          <a:p>
            <a:endParaRPr lang="de-DE"/>
          </a:p>
        </p:txBody>
      </p:sp>
      <p:sp>
        <p:nvSpPr>
          <p:cNvPr id="24617" name="Line 40"/>
          <p:cNvSpPr>
            <a:spLocks noChangeShapeType="1"/>
          </p:cNvSpPr>
          <p:nvPr/>
        </p:nvSpPr>
        <p:spPr bwMode="auto">
          <a:xfrm>
            <a:off x="381000" y="4267200"/>
            <a:ext cx="3048000" cy="0"/>
          </a:xfrm>
          <a:prstGeom prst="line">
            <a:avLst/>
          </a:prstGeom>
          <a:noFill/>
          <a:ln w="28575">
            <a:solidFill>
              <a:schemeClr val="tx1"/>
            </a:solidFill>
            <a:round/>
            <a:headEnd/>
            <a:tailEnd/>
          </a:ln>
        </p:spPr>
        <p:txBody>
          <a:bodyPr anchor="ctr">
            <a:spAutoFit/>
          </a:bodyPr>
          <a:lstStyle/>
          <a:p>
            <a:endParaRPr lang="de-DE"/>
          </a:p>
        </p:txBody>
      </p:sp>
      <p:sp>
        <p:nvSpPr>
          <p:cNvPr id="149545" name="Text Box 41"/>
          <p:cNvSpPr txBox="1">
            <a:spLocks noChangeArrowheads="1"/>
          </p:cNvSpPr>
          <p:nvPr/>
        </p:nvSpPr>
        <p:spPr bwMode="auto">
          <a:xfrm>
            <a:off x="1371600" y="4572000"/>
            <a:ext cx="990600" cy="381000"/>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Aufwand</a:t>
            </a:r>
          </a:p>
        </p:txBody>
      </p:sp>
      <p:sp>
        <p:nvSpPr>
          <p:cNvPr id="9264" name="Oval 42"/>
          <p:cNvSpPr>
            <a:spLocks noChangeArrowheads="1"/>
          </p:cNvSpPr>
          <p:nvPr/>
        </p:nvSpPr>
        <p:spPr bwMode="auto">
          <a:xfrm>
            <a:off x="1676400" y="5257800"/>
            <a:ext cx="304800" cy="304800"/>
          </a:xfrm>
          <a:prstGeom prst="ellipse">
            <a:avLst/>
          </a:prstGeom>
          <a:solidFill>
            <a:schemeClr val="bg1"/>
          </a:solidFill>
          <a:ln w="19050">
            <a:solidFill>
              <a:schemeClr val="tx1"/>
            </a:solidFill>
            <a:round/>
            <a:headEnd/>
            <a:tailEnd/>
          </a:ln>
        </p:spPr>
        <p:txBody>
          <a:bodyPr wrap="none" anchor="ctr">
            <a:spAutoFit/>
          </a:bodyPr>
          <a:lstStyle/>
          <a:p>
            <a:pPr algn="l" eaLnBrk="1" hangingPunct="1"/>
            <a:endParaRPr lang="de-DE"/>
          </a:p>
        </p:txBody>
      </p:sp>
      <p:sp>
        <p:nvSpPr>
          <p:cNvPr id="9265" name="Text Box 43"/>
          <p:cNvSpPr txBox="1">
            <a:spLocks noChangeArrowheads="1"/>
          </p:cNvSpPr>
          <p:nvPr/>
        </p:nvSpPr>
        <p:spPr bwMode="auto">
          <a:xfrm>
            <a:off x="2057400" y="5029200"/>
            <a:ext cx="381000" cy="366713"/>
          </a:xfrm>
          <a:prstGeom prst="rect">
            <a:avLst/>
          </a:prstGeom>
          <a:noFill/>
          <a:ln w="9525">
            <a:noFill/>
            <a:miter lim="800000"/>
            <a:headEnd/>
            <a:tailEnd/>
          </a:ln>
        </p:spPr>
        <p:txBody>
          <a:bodyPr>
            <a:spAutoFit/>
          </a:bodyPr>
          <a:lstStyle/>
          <a:p>
            <a:pPr algn="l" eaLnBrk="1" hangingPunct="1"/>
            <a:r>
              <a:rPr lang="de-DE" sz="1800"/>
              <a:t>+</a:t>
            </a:r>
            <a:endParaRPr lang="de-DE"/>
          </a:p>
        </p:txBody>
      </p:sp>
      <p:sp>
        <p:nvSpPr>
          <p:cNvPr id="9266" name="Text Box 44"/>
          <p:cNvSpPr txBox="1">
            <a:spLocks noChangeArrowheads="1"/>
          </p:cNvSpPr>
          <p:nvPr/>
        </p:nvSpPr>
        <p:spPr bwMode="auto">
          <a:xfrm>
            <a:off x="1524000" y="4953000"/>
            <a:ext cx="304800" cy="366713"/>
          </a:xfrm>
          <a:prstGeom prst="rect">
            <a:avLst/>
          </a:prstGeom>
          <a:noFill/>
          <a:ln w="9525">
            <a:noFill/>
            <a:miter lim="800000"/>
            <a:headEnd/>
            <a:tailEnd/>
          </a:ln>
        </p:spPr>
        <p:txBody>
          <a:bodyPr>
            <a:spAutoFit/>
          </a:bodyPr>
          <a:lstStyle/>
          <a:p>
            <a:pPr algn="l" eaLnBrk="1" hangingPunct="1"/>
            <a:r>
              <a:rPr lang="de-DE" sz="1800"/>
              <a:t>-</a:t>
            </a:r>
            <a:endParaRPr lang="de-DE"/>
          </a:p>
        </p:txBody>
      </p:sp>
      <p:sp>
        <p:nvSpPr>
          <p:cNvPr id="9267" name="Line 45"/>
          <p:cNvSpPr>
            <a:spLocks noChangeShapeType="1"/>
          </p:cNvSpPr>
          <p:nvPr/>
        </p:nvSpPr>
        <p:spPr bwMode="auto">
          <a:xfrm>
            <a:off x="1828800" y="5562600"/>
            <a:ext cx="0" cy="228600"/>
          </a:xfrm>
          <a:prstGeom prst="line">
            <a:avLst/>
          </a:prstGeom>
          <a:noFill/>
          <a:ln w="38100">
            <a:solidFill>
              <a:srgbClr val="008000"/>
            </a:solidFill>
            <a:round/>
            <a:headEnd/>
            <a:tailEnd/>
          </a:ln>
        </p:spPr>
        <p:txBody>
          <a:bodyPr wrap="none" anchor="ctr">
            <a:spAutoFit/>
          </a:bodyPr>
          <a:lstStyle/>
          <a:p>
            <a:endParaRPr lang="de-DE"/>
          </a:p>
        </p:txBody>
      </p:sp>
      <p:sp>
        <p:nvSpPr>
          <p:cNvPr id="9268" name="Line 46"/>
          <p:cNvSpPr>
            <a:spLocks noChangeShapeType="1"/>
          </p:cNvSpPr>
          <p:nvPr/>
        </p:nvSpPr>
        <p:spPr bwMode="auto">
          <a:xfrm>
            <a:off x="1371600" y="5791200"/>
            <a:ext cx="990600" cy="0"/>
          </a:xfrm>
          <a:prstGeom prst="line">
            <a:avLst/>
          </a:prstGeom>
          <a:noFill/>
          <a:ln w="38100">
            <a:solidFill>
              <a:srgbClr val="008000"/>
            </a:solidFill>
            <a:round/>
            <a:headEnd/>
            <a:tailEnd/>
          </a:ln>
        </p:spPr>
        <p:txBody>
          <a:bodyPr anchor="ctr">
            <a:spAutoFit/>
          </a:bodyPr>
          <a:lstStyle/>
          <a:p>
            <a:endParaRPr lang="de-DE"/>
          </a:p>
        </p:txBody>
      </p:sp>
      <p:sp>
        <p:nvSpPr>
          <p:cNvPr id="9269" name="Line 47"/>
          <p:cNvSpPr>
            <a:spLocks noChangeShapeType="1"/>
          </p:cNvSpPr>
          <p:nvPr/>
        </p:nvSpPr>
        <p:spPr bwMode="auto">
          <a:xfrm>
            <a:off x="2362200" y="5791200"/>
            <a:ext cx="0" cy="381000"/>
          </a:xfrm>
          <a:prstGeom prst="line">
            <a:avLst/>
          </a:prstGeom>
          <a:noFill/>
          <a:ln w="38100">
            <a:solidFill>
              <a:srgbClr val="008000"/>
            </a:solidFill>
            <a:round/>
            <a:headEnd/>
            <a:tailEnd type="triangle" w="med" len="med"/>
          </a:ln>
        </p:spPr>
        <p:txBody>
          <a:bodyPr anchor="ctr">
            <a:spAutoFit/>
          </a:bodyPr>
          <a:lstStyle/>
          <a:p>
            <a:endParaRPr lang="de-DE"/>
          </a:p>
        </p:txBody>
      </p:sp>
      <p:sp>
        <p:nvSpPr>
          <p:cNvPr id="9270" name="Text Box 48"/>
          <p:cNvSpPr txBox="1">
            <a:spLocks noChangeArrowheads="1"/>
          </p:cNvSpPr>
          <p:nvPr/>
        </p:nvSpPr>
        <p:spPr bwMode="auto">
          <a:xfrm>
            <a:off x="1905000" y="6172200"/>
            <a:ext cx="838200" cy="274638"/>
          </a:xfrm>
          <a:prstGeom prst="rect">
            <a:avLst/>
          </a:prstGeom>
          <a:noFill/>
          <a:ln w="9525">
            <a:noFill/>
            <a:miter lim="800000"/>
            <a:headEnd/>
            <a:tailEnd/>
          </a:ln>
        </p:spPr>
        <p:txBody>
          <a:bodyPr>
            <a:spAutoFit/>
          </a:bodyPr>
          <a:lstStyle/>
          <a:p>
            <a:pPr algn="l" eaLnBrk="1" hangingPunct="1"/>
            <a:r>
              <a:rPr lang="de-DE" sz="1200"/>
              <a:t>Gewinn</a:t>
            </a:r>
            <a:endParaRPr lang="de-DE"/>
          </a:p>
        </p:txBody>
      </p:sp>
      <p:sp>
        <p:nvSpPr>
          <p:cNvPr id="9271" name="Line 49"/>
          <p:cNvSpPr>
            <a:spLocks noChangeShapeType="1"/>
          </p:cNvSpPr>
          <p:nvPr/>
        </p:nvSpPr>
        <p:spPr bwMode="auto">
          <a:xfrm>
            <a:off x="1371600" y="5791200"/>
            <a:ext cx="0" cy="381000"/>
          </a:xfrm>
          <a:prstGeom prst="line">
            <a:avLst/>
          </a:prstGeom>
          <a:noFill/>
          <a:ln w="38100">
            <a:solidFill>
              <a:srgbClr val="FF00FF"/>
            </a:solidFill>
            <a:prstDash val="sysDot"/>
            <a:round/>
            <a:headEnd/>
            <a:tailEnd type="triangle" w="med" len="med"/>
          </a:ln>
        </p:spPr>
        <p:txBody>
          <a:bodyPr anchor="ctr">
            <a:spAutoFit/>
          </a:bodyPr>
          <a:lstStyle/>
          <a:p>
            <a:endParaRPr lang="de-DE"/>
          </a:p>
        </p:txBody>
      </p:sp>
      <p:sp>
        <p:nvSpPr>
          <p:cNvPr id="9272" name="Text Box 50"/>
          <p:cNvSpPr txBox="1">
            <a:spLocks noChangeArrowheads="1"/>
          </p:cNvSpPr>
          <p:nvPr/>
        </p:nvSpPr>
        <p:spPr bwMode="auto">
          <a:xfrm>
            <a:off x="914400" y="6172200"/>
            <a:ext cx="838200" cy="274638"/>
          </a:xfrm>
          <a:prstGeom prst="rect">
            <a:avLst/>
          </a:prstGeom>
          <a:noFill/>
          <a:ln w="9525">
            <a:noFill/>
            <a:miter lim="800000"/>
            <a:headEnd/>
            <a:tailEnd/>
          </a:ln>
        </p:spPr>
        <p:txBody>
          <a:bodyPr>
            <a:spAutoFit/>
          </a:bodyPr>
          <a:lstStyle/>
          <a:p>
            <a:pPr algn="l" eaLnBrk="1" hangingPunct="1"/>
            <a:r>
              <a:rPr lang="de-DE" sz="1200"/>
              <a:t>Verlust</a:t>
            </a:r>
            <a:endParaRPr lang="de-DE"/>
          </a:p>
        </p:txBody>
      </p:sp>
      <p:pic>
        <p:nvPicPr>
          <p:cNvPr id="9273" name="Picture 51" descr="C:\Business_Studio\Archiv\Images\Images_neu\Daumen-hoch.PNG"/>
          <p:cNvPicPr>
            <a:picLocks noChangeAspect="1" noChangeArrowheads="1"/>
          </p:cNvPicPr>
          <p:nvPr/>
        </p:nvPicPr>
        <p:blipFill>
          <a:blip r:embed="rId8" cstate="print"/>
          <a:srcRect/>
          <a:stretch>
            <a:fillRect/>
          </a:stretch>
        </p:blipFill>
        <p:spPr bwMode="auto">
          <a:xfrm>
            <a:off x="2438400" y="5715000"/>
            <a:ext cx="457200" cy="457200"/>
          </a:xfrm>
          <a:prstGeom prst="rect">
            <a:avLst/>
          </a:prstGeom>
          <a:noFill/>
          <a:ln w="9525">
            <a:noFill/>
            <a:miter lim="800000"/>
            <a:headEnd/>
            <a:tailEnd/>
          </a:ln>
        </p:spPr>
      </p:pic>
      <p:pic>
        <p:nvPicPr>
          <p:cNvPr id="9274" name="Picture 52" descr="C:\Business_Studio\Archiv\Images\Images_neu\Daumen-runter.PNG"/>
          <p:cNvPicPr>
            <a:picLocks noChangeAspect="1" noChangeArrowheads="1"/>
          </p:cNvPicPr>
          <p:nvPr/>
        </p:nvPicPr>
        <p:blipFill>
          <a:blip r:embed="rId9" cstate="print"/>
          <a:srcRect/>
          <a:stretch>
            <a:fillRect/>
          </a:stretch>
        </p:blipFill>
        <p:spPr bwMode="auto">
          <a:xfrm>
            <a:off x="762000" y="5715000"/>
            <a:ext cx="457200" cy="457200"/>
          </a:xfrm>
          <a:prstGeom prst="rect">
            <a:avLst/>
          </a:prstGeom>
          <a:noFill/>
          <a:ln w="9525">
            <a:noFill/>
            <a:miter lim="800000"/>
            <a:headEnd/>
            <a:tailEnd/>
          </a:ln>
        </p:spPr>
      </p:pic>
      <p:sp>
        <p:nvSpPr>
          <p:cNvPr id="149557" name="Text Box 53"/>
          <p:cNvSpPr txBox="1">
            <a:spLocks noChangeArrowheads="1"/>
          </p:cNvSpPr>
          <p:nvPr/>
        </p:nvSpPr>
        <p:spPr bwMode="auto">
          <a:xfrm>
            <a:off x="2895600" y="5562600"/>
            <a:ext cx="1143000" cy="652463"/>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spAutoFit/>
          </a:bodyPr>
          <a:lstStyle/>
          <a:p>
            <a:pPr algn="l" eaLnBrk="1" hangingPunct="1"/>
            <a:r>
              <a:rPr lang="de-DE" sz="1200"/>
              <a:t>Gewinn-erwirtschaf-tung</a:t>
            </a:r>
          </a:p>
        </p:txBody>
      </p:sp>
      <p:sp>
        <p:nvSpPr>
          <p:cNvPr id="149558" name="Text Box 54"/>
          <p:cNvSpPr txBox="1">
            <a:spLocks noChangeArrowheads="1"/>
          </p:cNvSpPr>
          <p:nvPr/>
        </p:nvSpPr>
        <p:spPr bwMode="auto">
          <a:xfrm>
            <a:off x="228600" y="4572000"/>
            <a:ext cx="1066800" cy="4699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sz="1200"/>
              <a:t>Wirtschaft-lichkeit</a:t>
            </a:r>
          </a:p>
        </p:txBody>
      </p:sp>
      <p:sp>
        <p:nvSpPr>
          <p:cNvPr id="149559" name="Text Box 55"/>
          <p:cNvSpPr txBox="1">
            <a:spLocks noChangeArrowheads="1"/>
          </p:cNvSpPr>
          <p:nvPr/>
        </p:nvSpPr>
        <p:spPr bwMode="auto">
          <a:xfrm>
            <a:off x="3733800" y="4572000"/>
            <a:ext cx="914400" cy="381000"/>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Ertrag</a:t>
            </a:r>
          </a:p>
        </p:txBody>
      </p:sp>
      <p:sp>
        <p:nvSpPr>
          <p:cNvPr id="9278" name="Line 56"/>
          <p:cNvSpPr>
            <a:spLocks noChangeShapeType="1"/>
          </p:cNvSpPr>
          <p:nvPr/>
        </p:nvSpPr>
        <p:spPr bwMode="auto">
          <a:xfrm>
            <a:off x="4191000" y="3200400"/>
            <a:ext cx="0" cy="1371600"/>
          </a:xfrm>
          <a:prstGeom prst="line">
            <a:avLst/>
          </a:prstGeom>
          <a:noFill/>
          <a:ln w="38100">
            <a:solidFill>
              <a:schemeClr val="tx1"/>
            </a:solidFill>
            <a:round/>
            <a:headEnd/>
            <a:tailEnd type="triangle" w="med" len="med"/>
          </a:ln>
        </p:spPr>
        <p:txBody>
          <a:bodyPr anchor="ctr">
            <a:spAutoFit/>
          </a:bodyPr>
          <a:lstStyle/>
          <a:p>
            <a:endParaRPr lang="de-DE"/>
          </a:p>
        </p:txBody>
      </p:sp>
      <p:sp>
        <p:nvSpPr>
          <p:cNvPr id="9279" name="Line 57"/>
          <p:cNvSpPr>
            <a:spLocks noChangeShapeType="1"/>
          </p:cNvSpPr>
          <p:nvPr/>
        </p:nvSpPr>
        <p:spPr bwMode="auto">
          <a:xfrm>
            <a:off x="2362200" y="4800600"/>
            <a:ext cx="1371600" cy="0"/>
          </a:xfrm>
          <a:prstGeom prst="line">
            <a:avLst/>
          </a:prstGeom>
          <a:noFill/>
          <a:ln w="38100">
            <a:solidFill>
              <a:schemeClr val="tx1"/>
            </a:solidFill>
            <a:round/>
            <a:headEnd type="triangle" w="med" len="med"/>
            <a:tailEnd type="triangle" w="med" len="med"/>
          </a:ln>
        </p:spPr>
        <p:txBody>
          <a:bodyPr anchor="ctr">
            <a:spAutoFit/>
          </a:bodyPr>
          <a:lstStyle/>
          <a:p>
            <a:endParaRPr lang="de-DE"/>
          </a:p>
        </p:txBody>
      </p:sp>
      <p:graphicFrame>
        <p:nvGraphicFramePr>
          <p:cNvPr id="9222" name="Object 58"/>
          <p:cNvGraphicFramePr>
            <a:graphicFrameLocks noChangeAspect="1"/>
          </p:cNvGraphicFramePr>
          <p:nvPr/>
        </p:nvGraphicFramePr>
        <p:xfrm>
          <a:off x="2057400" y="533400"/>
          <a:ext cx="1143000" cy="739775"/>
        </p:xfrm>
        <a:graphic>
          <a:graphicData uri="http://schemas.openxmlformats.org/presentationml/2006/ole">
            <p:oleObj spid="_x0000_s24635" name="Paint Shop Pro Image" r:id="rId10" imgW="2175610" imgH="1405259" progId="">
              <p:embed/>
            </p:oleObj>
          </a:graphicData>
        </a:graphic>
      </p:graphicFrame>
      <p:sp>
        <p:nvSpPr>
          <p:cNvPr id="9280" name="Line 59"/>
          <p:cNvSpPr>
            <a:spLocks noChangeShapeType="1"/>
          </p:cNvSpPr>
          <p:nvPr/>
        </p:nvSpPr>
        <p:spPr bwMode="auto">
          <a:xfrm>
            <a:off x="1905000" y="533400"/>
            <a:ext cx="0" cy="19812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9281" name="Text Box 60"/>
          <p:cNvSpPr txBox="1">
            <a:spLocks noChangeArrowheads="1"/>
          </p:cNvSpPr>
          <p:nvPr/>
        </p:nvSpPr>
        <p:spPr bwMode="auto">
          <a:xfrm>
            <a:off x="523528" y="973857"/>
            <a:ext cx="1600200" cy="942975"/>
          </a:xfrm>
          <a:prstGeom prst="rect">
            <a:avLst/>
          </a:prstGeom>
          <a:noFill/>
          <a:ln w="9525">
            <a:noFill/>
            <a:miter lim="800000"/>
            <a:headEnd/>
            <a:tailEnd/>
          </a:ln>
        </p:spPr>
        <p:txBody>
          <a:bodyPr>
            <a:spAutoFit/>
          </a:bodyPr>
          <a:lstStyle/>
          <a:p>
            <a:pPr algn="l" eaLnBrk="1" hangingPunct="1"/>
            <a:r>
              <a:rPr lang="de-DE"/>
              <a:t>zielgerichtete Steuerung des Geschäfts-betriebs</a:t>
            </a:r>
          </a:p>
        </p:txBody>
      </p:sp>
      <p:sp>
        <p:nvSpPr>
          <p:cNvPr id="9282" name="Line 61"/>
          <p:cNvSpPr>
            <a:spLocks noChangeShapeType="1"/>
          </p:cNvSpPr>
          <p:nvPr/>
        </p:nvSpPr>
        <p:spPr bwMode="auto">
          <a:xfrm>
            <a:off x="1905000" y="914400"/>
            <a:ext cx="228600" cy="0"/>
          </a:xfrm>
          <a:prstGeom prst="line">
            <a:avLst/>
          </a:prstGeom>
          <a:noFill/>
          <a:ln w="19050">
            <a:solidFill>
              <a:schemeClr val="tx1"/>
            </a:solidFill>
            <a:round/>
            <a:headEnd/>
            <a:tailEnd/>
          </a:ln>
        </p:spPr>
        <p:txBody>
          <a:bodyPr anchor="ctr">
            <a:spAutoFit/>
          </a:bodyPr>
          <a:lstStyle/>
          <a:p>
            <a:endParaRPr lang="de-DE"/>
          </a:p>
        </p:txBody>
      </p:sp>
      <p:sp>
        <p:nvSpPr>
          <p:cNvPr id="24639" name="Text Box 62"/>
          <p:cNvSpPr txBox="1">
            <a:spLocks noChangeArrowheads="1"/>
          </p:cNvSpPr>
          <p:nvPr/>
        </p:nvSpPr>
        <p:spPr bwMode="auto">
          <a:xfrm>
            <a:off x="3657600" y="2971800"/>
            <a:ext cx="1066800" cy="3810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Produkte</a:t>
            </a:r>
          </a:p>
        </p:txBody>
      </p:sp>
      <p:sp>
        <p:nvSpPr>
          <p:cNvPr id="24640" name="Line 63"/>
          <p:cNvSpPr>
            <a:spLocks noChangeShapeType="1"/>
          </p:cNvSpPr>
          <p:nvPr/>
        </p:nvSpPr>
        <p:spPr bwMode="auto">
          <a:xfrm flipV="1">
            <a:off x="8153400" y="1828800"/>
            <a:ext cx="0" cy="762000"/>
          </a:xfrm>
          <a:prstGeom prst="line">
            <a:avLst/>
          </a:prstGeom>
          <a:noFill/>
          <a:ln w="28575">
            <a:solidFill>
              <a:srgbClr val="0000FF"/>
            </a:solidFill>
            <a:round/>
            <a:headEnd type="triangle" w="med" len="med"/>
            <a:tailEnd/>
          </a:ln>
        </p:spPr>
        <p:txBody>
          <a:bodyPr>
            <a:spAutoFit/>
          </a:bodyPr>
          <a:lstStyle/>
          <a:p>
            <a:endParaRPr lang="de-DE"/>
          </a:p>
        </p:txBody>
      </p:sp>
      <p:sp>
        <p:nvSpPr>
          <p:cNvPr id="24641" name="Line 64"/>
          <p:cNvSpPr>
            <a:spLocks noChangeShapeType="1"/>
          </p:cNvSpPr>
          <p:nvPr/>
        </p:nvSpPr>
        <p:spPr bwMode="auto">
          <a:xfrm>
            <a:off x="4191000" y="2133600"/>
            <a:ext cx="0" cy="838200"/>
          </a:xfrm>
          <a:prstGeom prst="line">
            <a:avLst/>
          </a:prstGeom>
          <a:noFill/>
          <a:ln w="28575">
            <a:solidFill>
              <a:srgbClr val="0000FF"/>
            </a:solidFill>
            <a:round/>
            <a:headEnd/>
            <a:tailEnd type="triangle" w="med" len="med"/>
          </a:ln>
        </p:spPr>
        <p:txBody>
          <a:bodyPr>
            <a:spAutoFit/>
          </a:bodyPr>
          <a:lstStyle/>
          <a:p>
            <a:endParaRPr lang="de-DE"/>
          </a:p>
        </p:txBody>
      </p:sp>
      <p:graphicFrame>
        <p:nvGraphicFramePr>
          <p:cNvPr id="24642" name="Object 66"/>
          <p:cNvGraphicFramePr>
            <a:graphicFrameLocks noChangeAspect="1"/>
          </p:cNvGraphicFramePr>
          <p:nvPr/>
        </p:nvGraphicFramePr>
        <p:xfrm>
          <a:off x="4343400" y="3657600"/>
          <a:ext cx="762000" cy="534988"/>
        </p:xfrm>
        <a:graphic>
          <a:graphicData uri="http://schemas.openxmlformats.org/presentationml/2006/ole">
            <p:oleObj spid="_x0000_s24642" name="Bitmap" r:id="rId11" imgW="990738" imgH="695238" progId="PBrush">
              <p:embed/>
            </p:oleObj>
          </a:graphicData>
        </a:graphic>
      </p:graphicFrame>
      <p:sp>
        <p:nvSpPr>
          <p:cNvPr id="24643" name="Text Box 68"/>
          <p:cNvSpPr txBox="1">
            <a:spLocks noChangeArrowheads="1"/>
          </p:cNvSpPr>
          <p:nvPr/>
        </p:nvSpPr>
        <p:spPr bwMode="auto">
          <a:xfrm>
            <a:off x="5105400" y="3886200"/>
            <a:ext cx="1219200" cy="274638"/>
          </a:xfrm>
          <a:prstGeom prst="rect">
            <a:avLst/>
          </a:prstGeom>
          <a:noFill/>
          <a:ln w="9525">
            <a:noFill/>
            <a:miter lim="800000"/>
            <a:headEnd/>
            <a:tailEnd/>
          </a:ln>
        </p:spPr>
        <p:txBody>
          <a:bodyPr>
            <a:spAutoFit/>
          </a:bodyPr>
          <a:lstStyle/>
          <a:p>
            <a:pPr algn="l" eaLnBrk="1" hangingPunct="1"/>
            <a:r>
              <a:rPr lang="de-DE" sz="1200"/>
              <a:t>Wettbewerber</a:t>
            </a:r>
            <a:endParaRPr lang="de-DE" sz="1600"/>
          </a:p>
        </p:txBody>
      </p:sp>
      <p:sp>
        <p:nvSpPr>
          <p:cNvPr id="24644" name="Line 69"/>
          <p:cNvSpPr>
            <a:spLocks noChangeShapeType="1"/>
          </p:cNvSpPr>
          <p:nvPr/>
        </p:nvSpPr>
        <p:spPr bwMode="auto">
          <a:xfrm flipV="1">
            <a:off x="4724400" y="3505200"/>
            <a:ext cx="762000" cy="0"/>
          </a:xfrm>
          <a:prstGeom prst="line">
            <a:avLst/>
          </a:prstGeom>
          <a:noFill/>
          <a:ln w="25400">
            <a:solidFill>
              <a:srgbClr val="FF0000"/>
            </a:solidFill>
            <a:round/>
            <a:headEnd/>
            <a:tailEnd type="triangle" w="med" len="med"/>
          </a:ln>
        </p:spPr>
        <p:txBody>
          <a:bodyPr anchor="ctr">
            <a:spAutoFit/>
          </a:bodyPr>
          <a:lstStyle/>
          <a:p>
            <a:endParaRPr lang="de-DE"/>
          </a:p>
        </p:txBody>
      </p:sp>
      <p:sp>
        <p:nvSpPr>
          <p:cNvPr id="24645" name="Line 70"/>
          <p:cNvSpPr>
            <a:spLocks noChangeShapeType="1"/>
          </p:cNvSpPr>
          <p:nvPr/>
        </p:nvSpPr>
        <p:spPr bwMode="auto">
          <a:xfrm flipV="1">
            <a:off x="4724400" y="3505200"/>
            <a:ext cx="0" cy="228600"/>
          </a:xfrm>
          <a:prstGeom prst="line">
            <a:avLst/>
          </a:prstGeom>
          <a:noFill/>
          <a:ln w="25400">
            <a:solidFill>
              <a:srgbClr val="FF0000"/>
            </a:solidFill>
            <a:round/>
            <a:headEnd/>
            <a:tailEnd/>
          </a:ln>
        </p:spPr>
        <p:txBody>
          <a:bodyPr anchor="ctr">
            <a:spAutoFit/>
          </a:bodyPr>
          <a:lstStyle/>
          <a:p>
            <a:endParaRPr lang="de-DE"/>
          </a:p>
        </p:txBody>
      </p:sp>
      <p:sp>
        <p:nvSpPr>
          <p:cNvPr id="9289" name="Text Box 71"/>
          <p:cNvSpPr txBox="1">
            <a:spLocks noChangeArrowheads="1"/>
          </p:cNvSpPr>
          <p:nvPr/>
        </p:nvSpPr>
        <p:spPr bwMode="auto">
          <a:xfrm>
            <a:off x="4648200" y="5867400"/>
            <a:ext cx="1600200" cy="457200"/>
          </a:xfrm>
          <a:prstGeom prst="rect">
            <a:avLst/>
          </a:prstGeom>
          <a:noFill/>
          <a:ln w="9525">
            <a:noFill/>
            <a:miter lim="800000"/>
            <a:headEnd/>
            <a:tailEnd/>
          </a:ln>
        </p:spPr>
        <p:txBody>
          <a:bodyPr>
            <a:spAutoFit/>
          </a:bodyPr>
          <a:lstStyle/>
          <a:p>
            <a:pPr algn="l" eaLnBrk="1" hangingPunct="1"/>
            <a:r>
              <a:rPr lang="de-DE" sz="1200"/>
              <a:t>Anfangsbestand an Zahlungsmitteln</a:t>
            </a:r>
            <a:endParaRPr lang="de-DE"/>
          </a:p>
        </p:txBody>
      </p:sp>
      <p:sp>
        <p:nvSpPr>
          <p:cNvPr id="9290" name="Text Box 72"/>
          <p:cNvSpPr txBox="1">
            <a:spLocks noChangeArrowheads="1"/>
          </p:cNvSpPr>
          <p:nvPr/>
        </p:nvSpPr>
        <p:spPr bwMode="auto">
          <a:xfrm>
            <a:off x="6172200" y="5943600"/>
            <a:ext cx="304800" cy="304800"/>
          </a:xfrm>
          <a:prstGeom prst="rect">
            <a:avLst/>
          </a:prstGeom>
          <a:noFill/>
          <a:ln w="9525">
            <a:noFill/>
            <a:miter lim="800000"/>
            <a:headEnd/>
            <a:tailEnd/>
          </a:ln>
        </p:spPr>
        <p:txBody>
          <a:bodyPr>
            <a:spAutoFit/>
          </a:bodyPr>
          <a:lstStyle/>
          <a:p>
            <a:pPr algn="l" eaLnBrk="1" hangingPunct="1"/>
            <a:r>
              <a:rPr lang="de-DE"/>
              <a:t>+</a:t>
            </a:r>
          </a:p>
        </p:txBody>
      </p:sp>
      <p:sp>
        <p:nvSpPr>
          <p:cNvPr id="9291" name="Text Box 73"/>
          <p:cNvSpPr txBox="1">
            <a:spLocks noChangeArrowheads="1"/>
          </p:cNvSpPr>
          <p:nvPr/>
        </p:nvSpPr>
        <p:spPr bwMode="auto">
          <a:xfrm>
            <a:off x="6400800" y="5867400"/>
            <a:ext cx="914400" cy="457200"/>
          </a:xfrm>
          <a:prstGeom prst="rect">
            <a:avLst/>
          </a:prstGeom>
          <a:noFill/>
          <a:ln w="9525">
            <a:noFill/>
            <a:miter lim="800000"/>
            <a:headEnd/>
            <a:tailEnd/>
          </a:ln>
        </p:spPr>
        <p:txBody>
          <a:bodyPr>
            <a:spAutoFit/>
          </a:bodyPr>
          <a:lstStyle/>
          <a:p>
            <a:pPr algn="l" eaLnBrk="1" hangingPunct="1"/>
            <a:r>
              <a:rPr lang="de-DE" sz="1200"/>
              <a:t>Einzah-lungen</a:t>
            </a:r>
            <a:endParaRPr lang="de-DE"/>
          </a:p>
        </p:txBody>
      </p:sp>
      <p:sp>
        <p:nvSpPr>
          <p:cNvPr id="9292" name="Text Box 74"/>
          <p:cNvSpPr txBox="1">
            <a:spLocks noChangeArrowheads="1"/>
          </p:cNvSpPr>
          <p:nvPr/>
        </p:nvSpPr>
        <p:spPr bwMode="auto">
          <a:xfrm>
            <a:off x="7086600" y="5943600"/>
            <a:ext cx="533400" cy="304800"/>
          </a:xfrm>
          <a:prstGeom prst="rect">
            <a:avLst/>
          </a:prstGeom>
          <a:noFill/>
          <a:ln w="9525">
            <a:noFill/>
            <a:miter lim="800000"/>
            <a:headEnd/>
            <a:tailEnd/>
          </a:ln>
        </p:spPr>
        <p:txBody>
          <a:bodyPr>
            <a:spAutoFit/>
          </a:bodyPr>
          <a:lstStyle/>
          <a:p>
            <a:pPr algn="l" eaLnBrk="1" hangingPunct="1"/>
            <a:r>
              <a:rPr lang="de-DE"/>
              <a:t>&gt;=</a:t>
            </a:r>
          </a:p>
        </p:txBody>
      </p:sp>
      <p:sp>
        <p:nvSpPr>
          <p:cNvPr id="9293" name="Text Box 75"/>
          <p:cNvSpPr txBox="1">
            <a:spLocks noChangeArrowheads="1"/>
          </p:cNvSpPr>
          <p:nvPr/>
        </p:nvSpPr>
        <p:spPr bwMode="auto">
          <a:xfrm>
            <a:off x="7391400" y="5867400"/>
            <a:ext cx="914400" cy="457200"/>
          </a:xfrm>
          <a:prstGeom prst="rect">
            <a:avLst/>
          </a:prstGeom>
          <a:noFill/>
          <a:ln w="9525">
            <a:noFill/>
            <a:miter lim="800000"/>
            <a:headEnd/>
            <a:tailEnd/>
          </a:ln>
        </p:spPr>
        <p:txBody>
          <a:bodyPr>
            <a:spAutoFit/>
          </a:bodyPr>
          <a:lstStyle/>
          <a:p>
            <a:pPr algn="l" eaLnBrk="1" hangingPunct="1"/>
            <a:r>
              <a:rPr lang="de-DE" sz="1200"/>
              <a:t>Auszah-lungen</a:t>
            </a:r>
            <a:endParaRPr lang="de-DE"/>
          </a:p>
        </p:txBody>
      </p:sp>
      <p:sp>
        <p:nvSpPr>
          <p:cNvPr id="9294" name="Line 77"/>
          <p:cNvSpPr>
            <a:spLocks noChangeShapeType="1"/>
          </p:cNvSpPr>
          <p:nvPr/>
        </p:nvSpPr>
        <p:spPr bwMode="auto">
          <a:xfrm>
            <a:off x="6858000" y="5638800"/>
            <a:ext cx="0" cy="228600"/>
          </a:xfrm>
          <a:prstGeom prst="line">
            <a:avLst/>
          </a:prstGeom>
          <a:noFill/>
          <a:ln w="19050">
            <a:solidFill>
              <a:srgbClr val="FF0000"/>
            </a:solidFill>
            <a:round/>
            <a:headEnd/>
            <a:tailEnd type="triangle" w="med" len="med"/>
          </a:ln>
        </p:spPr>
        <p:txBody>
          <a:bodyPr anchor="ctr">
            <a:spAutoFit/>
          </a:bodyPr>
          <a:lstStyle/>
          <a:p>
            <a:endParaRPr lang="de-DE"/>
          </a:p>
        </p:txBody>
      </p:sp>
      <p:sp>
        <p:nvSpPr>
          <p:cNvPr id="9295" name="Line 78"/>
          <p:cNvSpPr>
            <a:spLocks noChangeShapeType="1"/>
          </p:cNvSpPr>
          <p:nvPr/>
        </p:nvSpPr>
        <p:spPr bwMode="auto">
          <a:xfrm>
            <a:off x="8763000" y="6172200"/>
            <a:ext cx="0" cy="381000"/>
          </a:xfrm>
          <a:prstGeom prst="line">
            <a:avLst/>
          </a:prstGeom>
          <a:noFill/>
          <a:ln w="19050">
            <a:solidFill>
              <a:srgbClr val="0000FF"/>
            </a:solidFill>
            <a:round/>
            <a:headEnd/>
            <a:tailEnd type="triangle" w="med" len="med"/>
          </a:ln>
        </p:spPr>
        <p:txBody>
          <a:bodyPr anchor="ctr">
            <a:spAutoFit/>
          </a:bodyPr>
          <a:lstStyle/>
          <a:p>
            <a:endParaRPr lang="de-DE"/>
          </a:p>
        </p:txBody>
      </p:sp>
      <p:sp>
        <p:nvSpPr>
          <p:cNvPr id="9296" name="Line 79"/>
          <p:cNvSpPr>
            <a:spLocks noChangeShapeType="1"/>
          </p:cNvSpPr>
          <p:nvPr/>
        </p:nvSpPr>
        <p:spPr bwMode="auto">
          <a:xfrm>
            <a:off x="7010400" y="5105400"/>
            <a:ext cx="0" cy="762000"/>
          </a:xfrm>
          <a:prstGeom prst="line">
            <a:avLst/>
          </a:prstGeom>
          <a:noFill/>
          <a:ln w="19050">
            <a:solidFill>
              <a:srgbClr val="FF0000"/>
            </a:solidFill>
            <a:round/>
            <a:headEnd/>
            <a:tailEnd type="triangle" w="med" len="med"/>
          </a:ln>
        </p:spPr>
        <p:txBody>
          <a:bodyPr anchor="ctr">
            <a:spAutoFit/>
          </a:bodyPr>
          <a:lstStyle/>
          <a:p>
            <a:endParaRPr lang="de-DE"/>
          </a:p>
        </p:txBody>
      </p:sp>
      <p:graphicFrame>
        <p:nvGraphicFramePr>
          <p:cNvPr id="9224" name="Object 80"/>
          <p:cNvGraphicFramePr>
            <a:graphicFrameLocks noChangeAspect="1"/>
          </p:cNvGraphicFramePr>
          <p:nvPr/>
        </p:nvGraphicFramePr>
        <p:xfrm>
          <a:off x="6629400" y="5257800"/>
          <a:ext cx="609600" cy="385763"/>
        </p:xfrm>
        <a:graphic>
          <a:graphicData uri="http://schemas.openxmlformats.org/presentationml/2006/ole">
            <p:oleObj spid="_x0000_s24654" name="Paint Shop Pro Image" r:id="rId12" imgW="1551220" imgH="975874" progId="">
              <p:embed/>
            </p:oleObj>
          </a:graphicData>
        </a:graphic>
      </p:graphicFrame>
      <p:graphicFrame>
        <p:nvGraphicFramePr>
          <p:cNvPr id="9225" name="Object 81"/>
          <p:cNvGraphicFramePr>
            <a:graphicFrameLocks noChangeAspect="1"/>
          </p:cNvGraphicFramePr>
          <p:nvPr/>
        </p:nvGraphicFramePr>
        <p:xfrm>
          <a:off x="8077200" y="6172200"/>
          <a:ext cx="609600" cy="384175"/>
        </p:xfrm>
        <a:graphic>
          <a:graphicData uri="http://schemas.openxmlformats.org/presentationml/2006/ole">
            <p:oleObj spid="_x0000_s24655" name="Paint Shop Pro Image" r:id="rId13" imgW="1551220" imgH="975874" progId="">
              <p:embed/>
            </p:oleObj>
          </a:graphicData>
        </a:graphic>
      </p:graphicFrame>
      <p:graphicFrame>
        <p:nvGraphicFramePr>
          <p:cNvPr id="9226" name="Object 6"/>
          <p:cNvGraphicFramePr>
            <a:graphicFrameLocks noChangeAspect="1"/>
          </p:cNvGraphicFramePr>
          <p:nvPr/>
        </p:nvGraphicFramePr>
        <p:xfrm>
          <a:off x="4114800" y="5638800"/>
          <a:ext cx="511175" cy="523875"/>
        </p:xfrm>
        <a:graphic>
          <a:graphicData uri="http://schemas.openxmlformats.org/presentationml/2006/ole">
            <p:oleObj spid="_x0000_s24656" name="Paint Shop Pro Image" r:id="rId14" imgW="1171049" imgH="1200325" progId="">
              <p:embed/>
            </p:oleObj>
          </a:graphicData>
        </a:graphic>
      </p:graphicFrame>
      <p:sp>
        <p:nvSpPr>
          <p:cNvPr id="149589" name="Text Box 85"/>
          <p:cNvSpPr txBox="1">
            <a:spLocks noChangeArrowheads="1"/>
          </p:cNvSpPr>
          <p:nvPr/>
        </p:nvSpPr>
        <p:spPr bwMode="auto">
          <a:xfrm>
            <a:off x="4800600" y="5562600"/>
            <a:ext cx="1752600" cy="287338"/>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spAutoFit/>
          </a:bodyPr>
          <a:lstStyle/>
          <a:p>
            <a:pPr algn="l" eaLnBrk="1" hangingPunct="1"/>
            <a:r>
              <a:rPr lang="de-DE" sz="1200"/>
              <a:t>Liquiditätssicherung</a:t>
            </a:r>
          </a:p>
        </p:txBody>
      </p:sp>
      <p:sp>
        <p:nvSpPr>
          <p:cNvPr id="9298" name="Text Box 86"/>
          <p:cNvSpPr txBox="1">
            <a:spLocks noChangeArrowheads="1"/>
          </p:cNvSpPr>
          <p:nvPr/>
        </p:nvSpPr>
        <p:spPr bwMode="auto">
          <a:xfrm>
            <a:off x="4953000" y="4495800"/>
            <a:ext cx="2895600" cy="517525"/>
          </a:xfrm>
          <a:prstGeom prst="rect">
            <a:avLst/>
          </a:prstGeom>
          <a:noFill/>
          <a:ln w="9525">
            <a:noFill/>
            <a:miter lim="800000"/>
            <a:headEnd/>
            <a:tailEnd/>
          </a:ln>
        </p:spPr>
        <p:txBody>
          <a:bodyPr>
            <a:spAutoFit/>
          </a:bodyPr>
          <a:lstStyle/>
          <a:p>
            <a:pPr algn="l" eaLnBrk="1" hangingPunct="1"/>
            <a:r>
              <a:rPr lang="de-DE"/>
              <a:t>zu steuernde betriebswirt-schaftliche  Sachverhalte</a:t>
            </a:r>
          </a:p>
        </p:txBody>
      </p:sp>
      <p:sp>
        <p:nvSpPr>
          <p:cNvPr id="9299" name="Text Box 87"/>
          <p:cNvSpPr txBox="1">
            <a:spLocks noChangeArrowheads="1"/>
          </p:cNvSpPr>
          <p:nvPr/>
        </p:nvSpPr>
        <p:spPr bwMode="auto">
          <a:xfrm>
            <a:off x="2057400" y="1249363"/>
            <a:ext cx="1143000" cy="274637"/>
          </a:xfrm>
          <a:prstGeom prst="rect">
            <a:avLst/>
          </a:prstGeom>
          <a:noFill/>
          <a:ln w="9525">
            <a:noFill/>
            <a:miter lim="800000"/>
            <a:headEnd/>
            <a:tailEnd/>
          </a:ln>
        </p:spPr>
        <p:txBody>
          <a:bodyPr>
            <a:spAutoFit/>
          </a:bodyPr>
          <a:lstStyle/>
          <a:p>
            <a:pPr eaLnBrk="1" hangingPunct="1"/>
            <a:r>
              <a:rPr lang="de-DE" sz="1200"/>
              <a:t>Management</a:t>
            </a:r>
            <a:endParaRPr lang="de-DE"/>
          </a:p>
        </p:txBody>
      </p:sp>
      <p:sp>
        <p:nvSpPr>
          <p:cNvPr id="24660" name="Textfeld 83"/>
          <p:cNvSpPr txBox="1">
            <a:spLocks noChangeArrowheads="1"/>
          </p:cNvSpPr>
          <p:nvPr/>
        </p:nvSpPr>
        <p:spPr bwMode="auto">
          <a:xfrm>
            <a:off x="0" y="0"/>
            <a:ext cx="1152525" cy="304800"/>
          </a:xfrm>
          <a:prstGeom prst="rect">
            <a:avLst/>
          </a:prstGeom>
          <a:noFill/>
          <a:ln w="9525">
            <a:noFill/>
            <a:miter lim="800000"/>
            <a:headEnd/>
            <a:tailEnd/>
          </a:ln>
        </p:spPr>
        <p:txBody>
          <a:bodyPr>
            <a:spAutoFit/>
          </a:bodyPr>
          <a:lstStyle/>
          <a:p>
            <a:pPr algn="l" eaLnBrk="1" hangingPunct="1"/>
            <a:r>
              <a:rPr lang="de-DE" smtClean="0"/>
              <a:t>Steuerung</a:t>
            </a:r>
            <a:endParaRPr lang="de-DE"/>
          </a:p>
        </p:txBody>
      </p:sp>
      <p:sp>
        <p:nvSpPr>
          <p:cNvPr id="9301" name="Rectangle 85"/>
          <p:cNvSpPr>
            <a:spLocks noChangeArrowheads="1"/>
          </p:cNvSpPr>
          <p:nvPr/>
        </p:nvSpPr>
        <p:spPr bwMode="auto">
          <a:xfrm>
            <a:off x="8686800" y="54102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229"/>
                                        </p:tgtEl>
                                        <p:attrNameLst>
                                          <p:attrName>style.visibility</p:attrName>
                                        </p:attrNameLst>
                                      </p:cBhvr>
                                      <p:to>
                                        <p:strVal val="visible"/>
                                      </p:to>
                                    </p:set>
                                    <p:animEffect transition="in" filter="wipe(up)">
                                      <p:cBhvr>
                                        <p:cTn id="7" dur="500"/>
                                        <p:tgtEl>
                                          <p:spTgt spid="92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81"/>
                                        </p:tgtEl>
                                        <p:attrNameLst>
                                          <p:attrName>style.visibility</p:attrName>
                                        </p:attrNameLst>
                                      </p:cBhvr>
                                      <p:to>
                                        <p:strVal val="visible"/>
                                      </p:to>
                                    </p:set>
                                    <p:animEffect transition="in" filter="wipe(left)">
                                      <p:cBhvr>
                                        <p:cTn id="11" dur="500"/>
                                        <p:tgtEl>
                                          <p:spTgt spid="928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9222"/>
                                        </p:tgtEl>
                                        <p:attrNameLst>
                                          <p:attrName>style.visibility</p:attrName>
                                        </p:attrNameLst>
                                      </p:cBhvr>
                                      <p:to>
                                        <p:strVal val="visible"/>
                                      </p:to>
                                    </p:set>
                                    <p:animEffect transition="in" filter="wipe(up)">
                                      <p:cBhvr>
                                        <p:cTn id="16" dur="500"/>
                                        <p:tgtEl>
                                          <p:spTgt spid="922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9299"/>
                                        </p:tgtEl>
                                        <p:attrNameLst>
                                          <p:attrName>style.visibility</p:attrName>
                                        </p:attrNameLst>
                                      </p:cBhvr>
                                      <p:to>
                                        <p:strVal val="visible"/>
                                      </p:to>
                                    </p:set>
                                    <p:animEffect transition="in" filter="wipe(left)">
                                      <p:cBhvr>
                                        <p:cTn id="20" dur="500"/>
                                        <p:tgtEl>
                                          <p:spTgt spid="9299"/>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9282"/>
                                        </p:tgtEl>
                                        <p:attrNameLst>
                                          <p:attrName>style.visibility</p:attrName>
                                        </p:attrNameLst>
                                      </p:cBhvr>
                                      <p:to>
                                        <p:strVal val="visible"/>
                                      </p:to>
                                    </p:set>
                                    <p:animEffect transition="in" filter="wipe(right)">
                                      <p:cBhvr>
                                        <p:cTn id="24" dur="500"/>
                                        <p:tgtEl>
                                          <p:spTgt spid="9282"/>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9280"/>
                                        </p:tgtEl>
                                        <p:attrNameLst>
                                          <p:attrName>style.visibility</p:attrName>
                                        </p:attrNameLst>
                                      </p:cBhvr>
                                      <p:to>
                                        <p:strVal val="visible"/>
                                      </p:to>
                                    </p:set>
                                    <p:animEffect transition="in" filter="wipe(up)">
                                      <p:cBhvr>
                                        <p:cTn id="28" dur="500"/>
                                        <p:tgtEl>
                                          <p:spTgt spid="928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227"/>
                                        </p:tgtEl>
                                        <p:attrNameLst>
                                          <p:attrName>style.visibility</p:attrName>
                                        </p:attrNameLst>
                                      </p:cBhvr>
                                      <p:to>
                                        <p:strVal val="visible"/>
                                      </p:to>
                                    </p:set>
                                    <p:animEffect transition="in" filter="wipe(up)">
                                      <p:cBhvr>
                                        <p:cTn id="33" dur="500"/>
                                        <p:tgtEl>
                                          <p:spTgt spid="922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298"/>
                                        </p:tgtEl>
                                        <p:attrNameLst>
                                          <p:attrName>style.visibility</p:attrName>
                                        </p:attrNameLst>
                                      </p:cBhvr>
                                      <p:to>
                                        <p:strVal val="visible"/>
                                      </p:to>
                                    </p:set>
                                    <p:animEffect transition="in" filter="wipe(left)">
                                      <p:cBhvr>
                                        <p:cTn id="37" dur="500"/>
                                        <p:tgtEl>
                                          <p:spTgt spid="929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9558"/>
                                        </p:tgtEl>
                                        <p:attrNameLst>
                                          <p:attrName>style.visibility</p:attrName>
                                        </p:attrNameLst>
                                      </p:cBhvr>
                                      <p:to>
                                        <p:strVal val="visible"/>
                                      </p:to>
                                    </p:set>
                                    <p:animEffect transition="in" filter="wipe(left)">
                                      <p:cBhvr>
                                        <p:cTn id="42" dur="500"/>
                                        <p:tgtEl>
                                          <p:spTgt spid="149558"/>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9261"/>
                                        </p:tgtEl>
                                        <p:attrNameLst>
                                          <p:attrName>style.visibility</p:attrName>
                                        </p:attrNameLst>
                                      </p:cBhvr>
                                      <p:to>
                                        <p:strVal val="visible"/>
                                      </p:to>
                                    </p:set>
                                    <p:animEffect transition="in" filter="wipe(up)">
                                      <p:cBhvr>
                                        <p:cTn id="46" dur="500"/>
                                        <p:tgtEl>
                                          <p:spTgt spid="9261"/>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49545"/>
                                        </p:tgtEl>
                                        <p:attrNameLst>
                                          <p:attrName>style.visibility</p:attrName>
                                        </p:attrNameLst>
                                      </p:cBhvr>
                                      <p:to>
                                        <p:strVal val="visible"/>
                                      </p:to>
                                    </p:set>
                                    <p:animEffect transition="in" filter="wipe(left)">
                                      <p:cBhvr>
                                        <p:cTn id="50" dur="500"/>
                                        <p:tgtEl>
                                          <p:spTgt spid="149545"/>
                                        </p:tgtEl>
                                      </p:cBhvr>
                                    </p:animEffect>
                                  </p:childTnLst>
                                </p:cTn>
                              </p:par>
                            </p:childTnLst>
                          </p:cTn>
                        </p:par>
                        <p:par>
                          <p:cTn id="51" fill="hold">
                            <p:stCondLst>
                              <p:cond delay="1500"/>
                            </p:stCondLst>
                            <p:childTnLst>
                              <p:par>
                                <p:cTn id="52" presetID="22" presetClass="entr" presetSubtype="1" fill="hold" grpId="0" nodeType="afterEffect">
                                  <p:stCondLst>
                                    <p:cond delay="0"/>
                                  </p:stCondLst>
                                  <p:childTnLst>
                                    <p:set>
                                      <p:cBhvr>
                                        <p:cTn id="53" dur="1" fill="hold">
                                          <p:stCondLst>
                                            <p:cond delay="0"/>
                                          </p:stCondLst>
                                        </p:cTn>
                                        <p:tgtEl>
                                          <p:spTgt spid="9278"/>
                                        </p:tgtEl>
                                        <p:attrNameLst>
                                          <p:attrName>style.visibility</p:attrName>
                                        </p:attrNameLst>
                                      </p:cBhvr>
                                      <p:to>
                                        <p:strVal val="visible"/>
                                      </p:to>
                                    </p:set>
                                    <p:animEffect transition="in" filter="wipe(up)">
                                      <p:cBhvr>
                                        <p:cTn id="54" dur="500"/>
                                        <p:tgtEl>
                                          <p:spTgt spid="9278"/>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49559"/>
                                        </p:tgtEl>
                                        <p:attrNameLst>
                                          <p:attrName>style.visibility</p:attrName>
                                        </p:attrNameLst>
                                      </p:cBhvr>
                                      <p:to>
                                        <p:strVal val="visible"/>
                                      </p:to>
                                    </p:set>
                                    <p:animEffect transition="in" filter="wipe(left)">
                                      <p:cBhvr>
                                        <p:cTn id="58" dur="500"/>
                                        <p:tgtEl>
                                          <p:spTgt spid="149559"/>
                                        </p:tgtEl>
                                      </p:cBhvr>
                                    </p:animEffect>
                                  </p:childTnLst>
                                </p:cTn>
                              </p:par>
                            </p:childTnLst>
                          </p:cTn>
                        </p:par>
                        <p:par>
                          <p:cTn id="59" fill="hold">
                            <p:stCondLst>
                              <p:cond delay="2500"/>
                            </p:stCondLst>
                            <p:childTnLst>
                              <p:par>
                                <p:cTn id="60" presetID="17" presetClass="entr" presetSubtype="10" fill="hold" grpId="0" nodeType="afterEffect">
                                  <p:stCondLst>
                                    <p:cond delay="0"/>
                                  </p:stCondLst>
                                  <p:childTnLst>
                                    <p:set>
                                      <p:cBhvr>
                                        <p:cTn id="61" dur="1" fill="hold">
                                          <p:stCondLst>
                                            <p:cond delay="0"/>
                                          </p:stCondLst>
                                        </p:cTn>
                                        <p:tgtEl>
                                          <p:spTgt spid="9279"/>
                                        </p:tgtEl>
                                        <p:attrNameLst>
                                          <p:attrName>style.visibility</p:attrName>
                                        </p:attrNameLst>
                                      </p:cBhvr>
                                      <p:to>
                                        <p:strVal val="visible"/>
                                      </p:to>
                                    </p:set>
                                    <p:anim calcmode="lin" valueType="num">
                                      <p:cBhvr>
                                        <p:cTn id="62" dur="500" fill="hold"/>
                                        <p:tgtEl>
                                          <p:spTgt spid="9279"/>
                                        </p:tgtEl>
                                        <p:attrNameLst>
                                          <p:attrName>ppt_w</p:attrName>
                                        </p:attrNameLst>
                                      </p:cBhvr>
                                      <p:tavLst>
                                        <p:tav tm="0">
                                          <p:val>
                                            <p:fltVal val="0"/>
                                          </p:val>
                                        </p:tav>
                                        <p:tav tm="100000">
                                          <p:val>
                                            <p:strVal val="#ppt_w"/>
                                          </p:val>
                                        </p:tav>
                                      </p:tavLst>
                                    </p:anim>
                                    <p:anim calcmode="lin" valueType="num">
                                      <p:cBhvr>
                                        <p:cTn id="63" dur="500" fill="hold"/>
                                        <p:tgtEl>
                                          <p:spTgt spid="9279"/>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49557"/>
                                        </p:tgtEl>
                                        <p:attrNameLst>
                                          <p:attrName>style.visibility</p:attrName>
                                        </p:attrNameLst>
                                      </p:cBhvr>
                                      <p:to>
                                        <p:strVal val="visible"/>
                                      </p:to>
                                    </p:set>
                                    <p:animEffect transition="in" filter="wipe(left)">
                                      <p:cBhvr>
                                        <p:cTn id="68" dur="500"/>
                                        <p:tgtEl>
                                          <p:spTgt spid="149557"/>
                                        </p:tgtEl>
                                      </p:cBhvr>
                                    </p:animEffect>
                                  </p:childTnLst>
                                </p:cTn>
                              </p:par>
                            </p:childTnLst>
                          </p:cTn>
                        </p:par>
                        <p:par>
                          <p:cTn id="69" fill="hold">
                            <p:stCondLst>
                              <p:cond delay="500"/>
                            </p:stCondLst>
                            <p:childTnLst>
                              <p:par>
                                <p:cTn id="70" presetID="22" presetClass="entr" presetSubtype="1" fill="hold" grpId="0" nodeType="afterEffect">
                                  <p:stCondLst>
                                    <p:cond delay="0"/>
                                  </p:stCondLst>
                                  <p:childTnLst>
                                    <p:set>
                                      <p:cBhvr>
                                        <p:cTn id="71" dur="1" fill="hold">
                                          <p:stCondLst>
                                            <p:cond delay="0"/>
                                          </p:stCondLst>
                                        </p:cTn>
                                        <p:tgtEl>
                                          <p:spTgt spid="9255"/>
                                        </p:tgtEl>
                                        <p:attrNameLst>
                                          <p:attrName>style.visibility</p:attrName>
                                        </p:attrNameLst>
                                      </p:cBhvr>
                                      <p:to>
                                        <p:strVal val="visible"/>
                                      </p:to>
                                    </p:set>
                                    <p:animEffect transition="in" filter="wipe(up)">
                                      <p:cBhvr>
                                        <p:cTn id="72" dur="500"/>
                                        <p:tgtEl>
                                          <p:spTgt spid="9255"/>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49537"/>
                                        </p:tgtEl>
                                        <p:attrNameLst>
                                          <p:attrName>style.visibility</p:attrName>
                                        </p:attrNameLst>
                                      </p:cBhvr>
                                      <p:to>
                                        <p:strVal val="visible"/>
                                      </p:to>
                                    </p:set>
                                    <p:animEffect transition="in" filter="wipe(left)">
                                      <p:cBhvr>
                                        <p:cTn id="76" dur="500"/>
                                        <p:tgtEl>
                                          <p:spTgt spid="149537"/>
                                        </p:tgtEl>
                                      </p:cBhvr>
                                    </p:animEffect>
                                  </p:childTnLst>
                                </p:cTn>
                              </p:par>
                            </p:childTnLst>
                          </p:cTn>
                        </p:par>
                        <p:par>
                          <p:cTn id="77" fill="hold">
                            <p:stCondLst>
                              <p:cond delay="1500"/>
                            </p:stCondLst>
                            <p:childTnLst>
                              <p:par>
                                <p:cTn id="78" presetID="22" presetClass="entr" presetSubtype="2" fill="hold" grpId="0" nodeType="afterEffect">
                                  <p:stCondLst>
                                    <p:cond delay="0"/>
                                  </p:stCondLst>
                                  <p:childTnLst>
                                    <p:set>
                                      <p:cBhvr>
                                        <p:cTn id="79" dur="1" fill="hold">
                                          <p:stCondLst>
                                            <p:cond delay="0"/>
                                          </p:stCondLst>
                                        </p:cTn>
                                        <p:tgtEl>
                                          <p:spTgt spid="9256"/>
                                        </p:tgtEl>
                                        <p:attrNameLst>
                                          <p:attrName>style.visibility</p:attrName>
                                        </p:attrNameLst>
                                      </p:cBhvr>
                                      <p:to>
                                        <p:strVal val="visible"/>
                                      </p:to>
                                    </p:set>
                                    <p:animEffect transition="in" filter="wipe(right)">
                                      <p:cBhvr>
                                        <p:cTn id="80" dur="500"/>
                                        <p:tgtEl>
                                          <p:spTgt spid="9256"/>
                                        </p:tgtEl>
                                      </p:cBhvr>
                                    </p:animEffect>
                                  </p:childTnLst>
                                </p:cTn>
                              </p:par>
                            </p:childTnLst>
                          </p:cTn>
                        </p:par>
                        <p:par>
                          <p:cTn id="81" fill="hold">
                            <p:stCondLst>
                              <p:cond delay="2000"/>
                            </p:stCondLst>
                            <p:childTnLst>
                              <p:par>
                                <p:cTn id="82" presetID="22" presetClass="entr" presetSubtype="1" fill="hold" grpId="0" nodeType="afterEffect">
                                  <p:stCondLst>
                                    <p:cond delay="0"/>
                                  </p:stCondLst>
                                  <p:childTnLst>
                                    <p:set>
                                      <p:cBhvr>
                                        <p:cTn id="83" dur="1" fill="hold">
                                          <p:stCondLst>
                                            <p:cond delay="0"/>
                                          </p:stCondLst>
                                        </p:cTn>
                                        <p:tgtEl>
                                          <p:spTgt spid="9265"/>
                                        </p:tgtEl>
                                        <p:attrNameLst>
                                          <p:attrName>style.visibility</p:attrName>
                                        </p:attrNameLst>
                                      </p:cBhvr>
                                      <p:to>
                                        <p:strVal val="visible"/>
                                      </p:to>
                                    </p:set>
                                    <p:animEffect transition="in" filter="wipe(up)">
                                      <p:cBhvr>
                                        <p:cTn id="84" dur="500"/>
                                        <p:tgtEl>
                                          <p:spTgt spid="9265"/>
                                        </p:tgtEl>
                                      </p:cBhvr>
                                    </p:animEffect>
                                  </p:childTnLst>
                                </p:cTn>
                              </p:par>
                            </p:childTnLst>
                          </p:cTn>
                        </p:par>
                        <p:par>
                          <p:cTn id="85" fill="hold">
                            <p:stCondLst>
                              <p:cond delay="2500"/>
                            </p:stCondLst>
                            <p:childTnLst>
                              <p:par>
                                <p:cTn id="86" presetID="22" presetClass="entr" presetSubtype="1" fill="hold" grpId="0" nodeType="afterEffect">
                                  <p:stCondLst>
                                    <p:cond delay="0"/>
                                  </p:stCondLst>
                                  <p:childTnLst>
                                    <p:set>
                                      <p:cBhvr>
                                        <p:cTn id="87" dur="1" fill="hold">
                                          <p:stCondLst>
                                            <p:cond delay="0"/>
                                          </p:stCondLst>
                                        </p:cTn>
                                        <p:tgtEl>
                                          <p:spTgt spid="9264"/>
                                        </p:tgtEl>
                                        <p:attrNameLst>
                                          <p:attrName>style.visibility</p:attrName>
                                        </p:attrNameLst>
                                      </p:cBhvr>
                                      <p:to>
                                        <p:strVal val="visible"/>
                                      </p:to>
                                    </p:set>
                                    <p:animEffect transition="in" filter="wipe(up)">
                                      <p:cBhvr>
                                        <p:cTn id="88" dur="500"/>
                                        <p:tgtEl>
                                          <p:spTgt spid="9264"/>
                                        </p:tgtEl>
                                      </p:cBhvr>
                                    </p:animEffect>
                                  </p:childTnLst>
                                </p:cTn>
                              </p:par>
                            </p:childTnLst>
                          </p:cTn>
                        </p:par>
                        <p:par>
                          <p:cTn id="89" fill="hold">
                            <p:stCondLst>
                              <p:cond delay="3000"/>
                            </p:stCondLst>
                            <p:childTnLst>
                              <p:par>
                                <p:cTn id="90" presetID="22" presetClass="entr" presetSubtype="1" fill="hold" grpId="0" nodeType="afterEffect">
                                  <p:stCondLst>
                                    <p:cond delay="0"/>
                                  </p:stCondLst>
                                  <p:childTnLst>
                                    <p:set>
                                      <p:cBhvr>
                                        <p:cTn id="91" dur="1" fill="hold">
                                          <p:stCondLst>
                                            <p:cond delay="0"/>
                                          </p:stCondLst>
                                        </p:cTn>
                                        <p:tgtEl>
                                          <p:spTgt spid="9266"/>
                                        </p:tgtEl>
                                        <p:attrNameLst>
                                          <p:attrName>style.visibility</p:attrName>
                                        </p:attrNameLst>
                                      </p:cBhvr>
                                      <p:to>
                                        <p:strVal val="visible"/>
                                      </p:to>
                                    </p:set>
                                    <p:animEffect transition="in" filter="wipe(up)">
                                      <p:cBhvr>
                                        <p:cTn id="92" dur="500"/>
                                        <p:tgtEl>
                                          <p:spTgt spid="9266"/>
                                        </p:tgtEl>
                                      </p:cBhvr>
                                    </p:animEffect>
                                  </p:childTnLst>
                                </p:cTn>
                              </p:par>
                            </p:childTnLst>
                          </p:cTn>
                        </p:par>
                        <p:par>
                          <p:cTn id="93" fill="hold">
                            <p:stCondLst>
                              <p:cond delay="3500"/>
                            </p:stCondLst>
                            <p:childTnLst>
                              <p:par>
                                <p:cTn id="94" presetID="22" presetClass="entr" presetSubtype="1" fill="hold" grpId="0" nodeType="afterEffect">
                                  <p:stCondLst>
                                    <p:cond delay="0"/>
                                  </p:stCondLst>
                                  <p:childTnLst>
                                    <p:set>
                                      <p:cBhvr>
                                        <p:cTn id="95" dur="1" fill="hold">
                                          <p:stCondLst>
                                            <p:cond delay="0"/>
                                          </p:stCondLst>
                                        </p:cTn>
                                        <p:tgtEl>
                                          <p:spTgt spid="9267"/>
                                        </p:tgtEl>
                                        <p:attrNameLst>
                                          <p:attrName>style.visibility</p:attrName>
                                        </p:attrNameLst>
                                      </p:cBhvr>
                                      <p:to>
                                        <p:strVal val="visible"/>
                                      </p:to>
                                    </p:set>
                                    <p:animEffect transition="in" filter="wipe(up)">
                                      <p:cBhvr>
                                        <p:cTn id="96" dur="500"/>
                                        <p:tgtEl>
                                          <p:spTgt spid="9267"/>
                                        </p:tgtEl>
                                      </p:cBhvr>
                                    </p:animEffect>
                                  </p:childTnLst>
                                </p:cTn>
                              </p:par>
                            </p:childTnLst>
                          </p:cTn>
                        </p:par>
                        <p:par>
                          <p:cTn id="97" fill="hold">
                            <p:stCondLst>
                              <p:cond delay="4000"/>
                            </p:stCondLst>
                            <p:childTnLst>
                              <p:par>
                                <p:cTn id="98" presetID="17" presetClass="entr" presetSubtype="10" fill="hold" grpId="0" nodeType="afterEffect">
                                  <p:stCondLst>
                                    <p:cond delay="0"/>
                                  </p:stCondLst>
                                  <p:childTnLst>
                                    <p:set>
                                      <p:cBhvr>
                                        <p:cTn id="99" dur="1" fill="hold">
                                          <p:stCondLst>
                                            <p:cond delay="0"/>
                                          </p:stCondLst>
                                        </p:cTn>
                                        <p:tgtEl>
                                          <p:spTgt spid="9268"/>
                                        </p:tgtEl>
                                        <p:attrNameLst>
                                          <p:attrName>style.visibility</p:attrName>
                                        </p:attrNameLst>
                                      </p:cBhvr>
                                      <p:to>
                                        <p:strVal val="visible"/>
                                      </p:to>
                                    </p:set>
                                    <p:anim calcmode="lin" valueType="num">
                                      <p:cBhvr>
                                        <p:cTn id="100" dur="500" fill="hold"/>
                                        <p:tgtEl>
                                          <p:spTgt spid="9268"/>
                                        </p:tgtEl>
                                        <p:attrNameLst>
                                          <p:attrName>ppt_w</p:attrName>
                                        </p:attrNameLst>
                                      </p:cBhvr>
                                      <p:tavLst>
                                        <p:tav tm="0">
                                          <p:val>
                                            <p:fltVal val="0"/>
                                          </p:val>
                                        </p:tav>
                                        <p:tav tm="100000">
                                          <p:val>
                                            <p:strVal val="#ppt_w"/>
                                          </p:val>
                                        </p:tav>
                                      </p:tavLst>
                                    </p:anim>
                                    <p:anim calcmode="lin" valueType="num">
                                      <p:cBhvr>
                                        <p:cTn id="101" dur="500" fill="hold"/>
                                        <p:tgtEl>
                                          <p:spTgt spid="9268"/>
                                        </p:tgtEl>
                                        <p:attrNameLst>
                                          <p:attrName>ppt_h</p:attrName>
                                        </p:attrNameLst>
                                      </p:cBhvr>
                                      <p:tavLst>
                                        <p:tav tm="0">
                                          <p:val>
                                            <p:strVal val="#ppt_h"/>
                                          </p:val>
                                        </p:tav>
                                        <p:tav tm="100000">
                                          <p:val>
                                            <p:strVal val="#ppt_h"/>
                                          </p:val>
                                        </p:tav>
                                      </p:tavLst>
                                    </p:anim>
                                  </p:childTnLst>
                                </p:cTn>
                              </p:par>
                            </p:childTnLst>
                          </p:cTn>
                        </p:par>
                        <p:par>
                          <p:cTn id="102" fill="hold">
                            <p:stCondLst>
                              <p:cond delay="4500"/>
                            </p:stCondLst>
                            <p:childTnLst>
                              <p:par>
                                <p:cTn id="103" presetID="22" presetClass="entr" presetSubtype="1" fill="hold" grpId="0" nodeType="afterEffect">
                                  <p:stCondLst>
                                    <p:cond delay="0"/>
                                  </p:stCondLst>
                                  <p:childTnLst>
                                    <p:set>
                                      <p:cBhvr>
                                        <p:cTn id="104" dur="1" fill="hold">
                                          <p:stCondLst>
                                            <p:cond delay="0"/>
                                          </p:stCondLst>
                                        </p:cTn>
                                        <p:tgtEl>
                                          <p:spTgt spid="9269"/>
                                        </p:tgtEl>
                                        <p:attrNameLst>
                                          <p:attrName>style.visibility</p:attrName>
                                        </p:attrNameLst>
                                      </p:cBhvr>
                                      <p:to>
                                        <p:strVal val="visible"/>
                                      </p:to>
                                    </p:set>
                                    <p:animEffect transition="in" filter="wipe(up)">
                                      <p:cBhvr>
                                        <p:cTn id="105" dur="500"/>
                                        <p:tgtEl>
                                          <p:spTgt spid="9269"/>
                                        </p:tgtEl>
                                      </p:cBhvr>
                                    </p:animEffect>
                                  </p:childTnLst>
                                </p:cTn>
                              </p:par>
                            </p:childTnLst>
                          </p:cTn>
                        </p:par>
                        <p:par>
                          <p:cTn id="106" fill="hold">
                            <p:stCondLst>
                              <p:cond delay="5000"/>
                            </p:stCondLst>
                            <p:childTnLst>
                              <p:par>
                                <p:cTn id="107" presetID="22" presetClass="entr" presetSubtype="8" fill="hold" grpId="0" nodeType="afterEffect">
                                  <p:stCondLst>
                                    <p:cond delay="0"/>
                                  </p:stCondLst>
                                  <p:childTnLst>
                                    <p:set>
                                      <p:cBhvr>
                                        <p:cTn id="108" dur="1" fill="hold">
                                          <p:stCondLst>
                                            <p:cond delay="0"/>
                                          </p:stCondLst>
                                        </p:cTn>
                                        <p:tgtEl>
                                          <p:spTgt spid="9270"/>
                                        </p:tgtEl>
                                        <p:attrNameLst>
                                          <p:attrName>style.visibility</p:attrName>
                                        </p:attrNameLst>
                                      </p:cBhvr>
                                      <p:to>
                                        <p:strVal val="visible"/>
                                      </p:to>
                                    </p:set>
                                    <p:animEffect transition="in" filter="wipe(left)">
                                      <p:cBhvr>
                                        <p:cTn id="109" dur="500"/>
                                        <p:tgtEl>
                                          <p:spTgt spid="9270"/>
                                        </p:tgtEl>
                                      </p:cBhvr>
                                    </p:animEffect>
                                  </p:childTnLst>
                                </p:cTn>
                              </p:par>
                            </p:childTnLst>
                          </p:cTn>
                        </p:par>
                        <p:par>
                          <p:cTn id="110" fill="hold">
                            <p:stCondLst>
                              <p:cond delay="5500"/>
                            </p:stCondLst>
                            <p:childTnLst>
                              <p:par>
                                <p:cTn id="111" presetID="22" presetClass="entr" presetSubtype="8" fill="hold" nodeType="afterEffect">
                                  <p:stCondLst>
                                    <p:cond delay="0"/>
                                  </p:stCondLst>
                                  <p:childTnLst>
                                    <p:set>
                                      <p:cBhvr>
                                        <p:cTn id="112" dur="1" fill="hold">
                                          <p:stCondLst>
                                            <p:cond delay="0"/>
                                          </p:stCondLst>
                                        </p:cTn>
                                        <p:tgtEl>
                                          <p:spTgt spid="9273"/>
                                        </p:tgtEl>
                                        <p:attrNameLst>
                                          <p:attrName>style.visibility</p:attrName>
                                        </p:attrNameLst>
                                      </p:cBhvr>
                                      <p:to>
                                        <p:strVal val="visible"/>
                                      </p:to>
                                    </p:set>
                                    <p:animEffect transition="in" filter="wipe(left)">
                                      <p:cBhvr>
                                        <p:cTn id="113" dur="500"/>
                                        <p:tgtEl>
                                          <p:spTgt spid="9273"/>
                                        </p:tgtEl>
                                      </p:cBhvr>
                                    </p:animEffect>
                                  </p:childTnLst>
                                </p:cTn>
                              </p:par>
                            </p:childTnLst>
                          </p:cTn>
                        </p:par>
                        <p:par>
                          <p:cTn id="114" fill="hold">
                            <p:stCondLst>
                              <p:cond delay="6000"/>
                            </p:stCondLst>
                            <p:childTnLst>
                              <p:par>
                                <p:cTn id="115" presetID="22" presetClass="entr" presetSubtype="1" fill="hold" grpId="0" nodeType="afterEffect">
                                  <p:stCondLst>
                                    <p:cond delay="0"/>
                                  </p:stCondLst>
                                  <p:childTnLst>
                                    <p:set>
                                      <p:cBhvr>
                                        <p:cTn id="116" dur="1" fill="hold">
                                          <p:stCondLst>
                                            <p:cond delay="0"/>
                                          </p:stCondLst>
                                        </p:cTn>
                                        <p:tgtEl>
                                          <p:spTgt spid="9271"/>
                                        </p:tgtEl>
                                        <p:attrNameLst>
                                          <p:attrName>style.visibility</p:attrName>
                                        </p:attrNameLst>
                                      </p:cBhvr>
                                      <p:to>
                                        <p:strVal val="visible"/>
                                      </p:to>
                                    </p:set>
                                    <p:animEffect transition="in" filter="wipe(up)">
                                      <p:cBhvr>
                                        <p:cTn id="117" dur="500"/>
                                        <p:tgtEl>
                                          <p:spTgt spid="9271"/>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9272"/>
                                        </p:tgtEl>
                                        <p:attrNameLst>
                                          <p:attrName>style.visibility</p:attrName>
                                        </p:attrNameLst>
                                      </p:cBhvr>
                                      <p:to>
                                        <p:strVal val="visible"/>
                                      </p:to>
                                    </p:set>
                                    <p:animEffect transition="in" filter="wipe(left)">
                                      <p:cBhvr>
                                        <p:cTn id="121" dur="500"/>
                                        <p:tgtEl>
                                          <p:spTgt spid="9272"/>
                                        </p:tgtEl>
                                      </p:cBhvr>
                                    </p:animEffect>
                                  </p:childTnLst>
                                </p:cTn>
                              </p:par>
                            </p:childTnLst>
                          </p:cTn>
                        </p:par>
                        <p:par>
                          <p:cTn id="122" fill="hold">
                            <p:stCondLst>
                              <p:cond delay="7000"/>
                            </p:stCondLst>
                            <p:childTnLst>
                              <p:par>
                                <p:cTn id="123" presetID="22" presetClass="entr" presetSubtype="8" fill="hold" nodeType="afterEffect">
                                  <p:stCondLst>
                                    <p:cond delay="0"/>
                                  </p:stCondLst>
                                  <p:childTnLst>
                                    <p:set>
                                      <p:cBhvr>
                                        <p:cTn id="124" dur="1" fill="hold">
                                          <p:stCondLst>
                                            <p:cond delay="0"/>
                                          </p:stCondLst>
                                        </p:cTn>
                                        <p:tgtEl>
                                          <p:spTgt spid="9274"/>
                                        </p:tgtEl>
                                        <p:attrNameLst>
                                          <p:attrName>style.visibility</p:attrName>
                                        </p:attrNameLst>
                                      </p:cBhvr>
                                      <p:to>
                                        <p:strVal val="visible"/>
                                      </p:to>
                                    </p:set>
                                    <p:animEffect transition="in" filter="wipe(left)">
                                      <p:cBhvr>
                                        <p:cTn id="125" dur="500"/>
                                        <p:tgtEl>
                                          <p:spTgt spid="9274"/>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49589"/>
                                        </p:tgtEl>
                                        <p:attrNameLst>
                                          <p:attrName>style.visibility</p:attrName>
                                        </p:attrNameLst>
                                      </p:cBhvr>
                                      <p:to>
                                        <p:strVal val="visible"/>
                                      </p:to>
                                    </p:set>
                                    <p:animEffect transition="in" filter="wipe(left)">
                                      <p:cBhvr>
                                        <p:cTn id="130" dur="500"/>
                                        <p:tgtEl>
                                          <p:spTgt spid="149589"/>
                                        </p:tgtEl>
                                      </p:cBhvr>
                                    </p:animEffect>
                                  </p:childTnLst>
                                </p:cTn>
                              </p:par>
                            </p:childTnLst>
                          </p:cTn>
                        </p:par>
                        <p:par>
                          <p:cTn id="131" fill="hold">
                            <p:stCondLst>
                              <p:cond delay="500"/>
                            </p:stCondLst>
                            <p:childTnLst>
                              <p:par>
                                <p:cTn id="132" presetID="22" presetClass="entr" presetSubtype="1" fill="hold" nodeType="afterEffect">
                                  <p:stCondLst>
                                    <p:cond delay="0"/>
                                  </p:stCondLst>
                                  <p:childTnLst>
                                    <p:set>
                                      <p:cBhvr>
                                        <p:cTn id="133" dur="1" fill="hold">
                                          <p:stCondLst>
                                            <p:cond delay="0"/>
                                          </p:stCondLst>
                                        </p:cTn>
                                        <p:tgtEl>
                                          <p:spTgt spid="9226"/>
                                        </p:tgtEl>
                                        <p:attrNameLst>
                                          <p:attrName>style.visibility</p:attrName>
                                        </p:attrNameLst>
                                      </p:cBhvr>
                                      <p:to>
                                        <p:strVal val="visible"/>
                                      </p:to>
                                    </p:set>
                                    <p:animEffect transition="in" filter="wipe(up)">
                                      <p:cBhvr>
                                        <p:cTn id="134" dur="500"/>
                                        <p:tgtEl>
                                          <p:spTgt spid="9226"/>
                                        </p:tgtEl>
                                      </p:cBhvr>
                                    </p:animEffect>
                                  </p:childTnLst>
                                </p:cTn>
                              </p:par>
                            </p:childTnLst>
                          </p:cTn>
                        </p:par>
                        <p:par>
                          <p:cTn id="135" fill="hold">
                            <p:stCondLst>
                              <p:cond delay="1000"/>
                            </p:stCondLst>
                            <p:childTnLst>
                              <p:par>
                                <p:cTn id="136" presetID="17" presetClass="entr" presetSubtype="10" fill="hold" grpId="0" nodeType="afterEffect">
                                  <p:stCondLst>
                                    <p:cond delay="0"/>
                                  </p:stCondLst>
                                  <p:childTnLst>
                                    <p:set>
                                      <p:cBhvr>
                                        <p:cTn id="137" dur="1" fill="hold">
                                          <p:stCondLst>
                                            <p:cond delay="0"/>
                                          </p:stCondLst>
                                        </p:cTn>
                                        <p:tgtEl>
                                          <p:spTgt spid="9228"/>
                                        </p:tgtEl>
                                        <p:attrNameLst>
                                          <p:attrName>style.visibility</p:attrName>
                                        </p:attrNameLst>
                                      </p:cBhvr>
                                      <p:to>
                                        <p:strVal val="visible"/>
                                      </p:to>
                                    </p:set>
                                    <p:anim calcmode="lin" valueType="num">
                                      <p:cBhvr>
                                        <p:cTn id="138" dur="500" fill="hold"/>
                                        <p:tgtEl>
                                          <p:spTgt spid="9228"/>
                                        </p:tgtEl>
                                        <p:attrNameLst>
                                          <p:attrName>ppt_w</p:attrName>
                                        </p:attrNameLst>
                                      </p:cBhvr>
                                      <p:tavLst>
                                        <p:tav tm="0">
                                          <p:val>
                                            <p:fltVal val="0"/>
                                          </p:val>
                                        </p:tav>
                                        <p:tav tm="100000">
                                          <p:val>
                                            <p:strVal val="#ppt_w"/>
                                          </p:val>
                                        </p:tav>
                                      </p:tavLst>
                                    </p:anim>
                                    <p:anim calcmode="lin" valueType="num">
                                      <p:cBhvr>
                                        <p:cTn id="139" dur="500" fill="hold"/>
                                        <p:tgtEl>
                                          <p:spTgt spid="9228"/>
                                        </p:tgtEl>
                                        <p:attrNameLst>
                                          <p:attrName>ppt_h</p:attrName>
                                        </p:attrNameLst>
                                      </p:cBhvr>
                                      <p:tavLst>
                                        <p:tav tm="0">
                                          <p:val>
                                            <p:strVal val="#ppt_h"/>
                                          </p:val>
                                        </p:tav>
                                        <p:tav tm="100000">
                                          <p:val>
                                            <p:strVal val="#ppt_h"/>
                                          </p:val>
                                        </p:tav>
                                      </p:tavLst>
                                    </p:anim>
                                  </p:childTnLst>
                                </p:cTn>
                              </p:par>
                            </p:childTnLst>
                          </p:cTn>
                        </p:par>
                        <p:par>
                          <p:cTn id="140" fill="hold">
                            <p:stCondLst>
                              <p:cond delay="1500"/>
                            </p:stCondLst>
                            <p:childTnLst>
                              <p:par>
                                <p:cTn id="141" presetID="22" presetClass="entr" presetSubtype="8" fill="hold" grpId="0" nodeType="afterEffect">
                                  <p:stCondLst>
                                    <p:cond delay="0"/>
                                  </p:stCondLst>
                                  <p:childTnLst>
                                    <p:set>
                                      <p:cBhvr>
                                        <p:cTn id="142" dur="1" fill="hold">
                                          <p:stCondLst>
                                            <p:cond delay="0"/>
                                          </p:stCondLst>
                                        </p:cTn>
                                        <p:tgtEl>
                                          <p:spTgt spid="9289"/>
                                        </p:tgtEl>
                                        <p:attrNameLst>
                                          <p:attrName>style.visibility</p:attrName>
                                        </p:attrNameLst>
                                      </p:cBhvr>
                                      <p:to>
                                        <p:strVal val="visible"/>
                                      </p:to>
                                    </p:set>
                                    <p:animEffect transition="in" filter="wipe(left)">
                                      <p:cBhvr>
                                        <p:cTn id="143" dur="500"/>
                                        <p:tgtEl>
                                          <p:spTgt spid="9289"/>
                                        </p:tgtEl>
                                      </p:cBhvr>
                                    </p:animEffect>
                                  </p:childTnLst>
                                </p:cTn>
                              </p:par>
                            </p:childTnLst>
                          </p:cTn>
                        </p:par>
                        <p:par>
                          <p:cTn id="144" fill="hold">
                            <p:stCondLst>
                              <p:cond delay="2000"/>
                            </p:stCondLst>
                            <p:childTnLst>
                              <p:par>
                                <p:cTn id="145" presetID="22" presetClass="entr" presetSubtype="8" fill="hold" grpId="0" nodeType="afterEffect">
                                  <p:stCondLst>
                                    <p:cond delay="0"/>
                                  </p:stCondLst>
                                  <p:childTnLst>
                                    <p:set>
                                      <p:cBhvr>
                                        <p:cTn id="146" dur="1" fill="hold">
                                          <p:stCondLst>
                                            <p:cond delay="0"/>
                                          </p:stCondLst>
                                        </p:cTn>
                                        <p:tgtEl>
                                          <p:spTgt spid="9290"/>
                                        </p:tgtEl>
                                        <p:attrNameLst>
                                          <p:attrName>style.visibility</p:attrName>
                                        </p:attrNameLst>
                                      </p:cBhvr>
                                      <p:to>
                                        <p:strVal val="visible"/>
                                      </p:to>
                                    </p:set>
                                    <p:animEffect transition="in" filter="wipe(left)">
                                      <p:cBhvr>
                                        <p:cTn id="147" dur="500"/>
                                        <p:tgtEl>
                                          <p:spTgt spid="9290"/>
                                        </p:tgtEl>
                                      </p:cBhvr>
                                    </p:animEffect>
                                  </p:childTnLst>
                                </p:cTn>
                              </p:par>
                            </p:childTnLst>
                          </p:cTn>
                        </p:par>
                        <p:par>
                          <p:cTn id="148" fill="hold">
                            <p:stCondLst>
                              <p:cond delay="2500"/>
                            </p:stCondLst>
                            <p:childTnLst>
                              <p:par>
                                <p:cTn id="149" presetID="22" presetClass="entr" presetSubtype="8" fill="hold" grpId="0" nodeType="afterEffect">
                                  <p:stCondLst>
                                    <p:cond delay="0"/>
                                  </p:stCondLst>
                                  <p:childTnLst>
                                    <p:set>
                                      <p:cBhvr>
                                        <p:cTn id="150" dur="1" fill="hold">
                                          <p:stCondLst>
                                            <p:cond delay="0"/>
                                          </p:stCondLst>
                                        </p:cTn>
                                        <p:tgtEl>
                                          <p:spTgt spid="9291"/>
                                        </p:tgtEl>
                                        <p:attrNameLst>
                                          <p:attrName>style.visibility</p:attrName>
                                        </p:attrNameLst>
                                      </p:cBhvr>
                                      <p:to>
                                        <p:strVal val="visible"/>
                                      </p:to>
                                    </p:set>
                                    <p:animEffect transition="in" filter="wipe(left)">
                                      <p:cBhvr>
                                        <p:cTn id="151" dur="500"/>
                                        <p:tgtEl>
                                          <p:spTgt spid="9291"/>
                                        </p:tgtEl>
                                      </p:cBhvr>
                                    </p:animEffect>
                                  </p:childTnLst>
                                </p:cTn>
                              </p:par>
                            </p:childTnLst>
                          </p:cTn>
                        </p:par>
                        <p:par>
                          <p:cTn id="152" fill="hold">
                            <p:stCondLst>
                              <p:cond delay="3000"/>
                            </p:stCondLst>
                            <p:childTnLst>
                              <p:par>
                                <p:cTn id="153" presetID="22" presetClass="entr" presetSubtype="1" fill="hold" nodeType="afterEffect">
                                  <p:stCondLst>
                                    <p:cond delay="0"/>
                                  </p:stCondLst>
                                  <p:childTnLst>
                                    <p:set>
                                      <p:cBhvr>
                                        <p:cTn id="154" dur="1" fill="hold">
                                          <p:stCondLst>
                                            <p:cond delay="0"/>
                                          </p:stCondLst>
                                        </p:cTn>
                                        <p:tgtEl>
                                          <p:spTgt spid="9224"/>
                                        </p:tgtEl>
                                        <p:attrNameLst>
                                          <p:attrName>style.visibility</p:attrName>
                                        </p:attrNameLst>
                                      </p:cBhvr>
                                      <p:to>
                                        <p:strVal val="visible"/>
                                      </p:to>
                                    </p:set>
                                    <p:animEffect transition="in" filter="wipe(up)">
                                      <p:cBhvr>
                                        <p:cTn id="155" dur="500"/>
                                        <p:tgtEl>
                                          <p:spTgt spid="9224"/>
                                        </p:tgtEl>
                                      </p:cBhvr>
                                    </p:animEffect>
                                  </p:childTnLst>
                                </p:cTn>
                              </p:par>
                            </p:childTnLst>
                          </p:cTn>
                        </p:par>
                        <p:par>
                          <p:cTn id="156" fill="hold">
                            <p:stCondLst>
                              <p:cond delay="3500"/>
                            </p:stCondLst>
                            <p:childTnLst>
                              <p:par>
                                <p:cTn id="157" presetID="22" presetClass="entr" presetSubtype="1" fill="hold" grpId="0" nodeType="afterEffect">
                                  <p:stCondLst>
                                    <p:cond delay="0"/>
                                  </p:stCondLst>
                                  <p:childTnLst>
                                    <p:set>
                                      <p:cBhvr>
                                        <p:cTn id="158" dur="1" fill="hold">
                                          <p:stCondLst>
                                            <p:cond delay="0"/>
                                          </p:stCondLst>
                                        </p:cTn>
                                        <p:tgtEl>
                                          <p:spTgt spid="9294"/>
                                        </p:tgtEl>
                                        <p:attrNameLst>
                                          <p:attrName>style.visibility</p:attrName>
                                        </p:attrNameLst>
                                      </p:cBhvr>
                                      <p:to>
                                        <p:strVal val="visible"/>
                                      </p:to>
                                    </p:set>
                                    <p:animEffect transition="in" filter="wipe(up)">
                                      <p:cBhvr>
                                        <p:cTn id="159" dur="500"/>
                                        <p:tgtEl>
                                          <p:spTgt spid="9294"/>
                                        </p:tgtEl>
                                      </p:cBhvr>
                                    </p:animEffect>
                                  </p:childTnLst>
                                </p:cTn>
                              </p:par>
                            </p:childTnLst>
                          </p:cTn>
                        </p:par>
                        <p:par>
                          <p:cTn id="160" fill="hold">
                            <p:stCondLst>
                              <p:cond delay="4000"/>
                            </p:stCondLst>
                            <p:childTnLst>
                              <p:par>
                                <p:cTn id="161" presetID="22" presetClass="entr" presetSubtype="1" fill="hold" grpId="0" nodeType="afterEffect">
                                  <p:stCondLst>
                                    <p:cond delay="0"/>
                                  </p:stCondLst>
                                  <p:childTnLst>
                                    <p:set>
                                      <p:cBhvr>
                                        <p:cTn id="162" dur="1" fill="hold">
                                          <p:stCondLst>
                                            <p:cond delay="0"/>
                                          </p:stCondLst>
                                        </p:cTn>
                                        <p:tgtEl>
                                          <p:spTgt spid="9296"/>
                                        </p:tgtEl>
                                        <p:attrNameLst>
                                          <p:attrName>style.visibility</p:attrName>
                                        </p:attrNameLst>
                                      </p:cBhvr>
                                      <p:to>
                                        <p:strVal val="visible"/>
                                      </p:to>
                                    </p:set>
                                    <p:animEffect transition="in" filter="wipe(up)">
                                      <p:cBhvr>
                                        <p:cTn id="163" dur="500"/>
                                        <p:tgtEl>
                                          <p:spTgt spid="9296"/>
                                        </p:tgtEl>
                                      </p:cBhvr>
                                    </p:animEffect>
                                  </p:childTnLst>
                                </p:cTn>
                              </p:par>
                            </p:childTnLst>
                          </p:cTn>
                        </p:par>
                        <p:par>
                          <p:cTn id="164" fill="hold">
                            <p:stCondLst>
                              <p:cond delay="4500"/>
                            </p:stCondLst>
                            <p:childTnLst>
                              <p:par>
                                <p:cTn id="165" presetID="22" presetClass="entr" presetSubtype="8" fill="hold" grpId="0" nodeType="afterEffect">
                                  <p:stCondLst>
                                    <p:cond delay="0"/>
                                  </p:stCondLst>
                                  <p:childTnLst>
                                    <p:set>
                                      <p:cBhvr>
                                        <p:cTn id="166" dur="1" fill="hold">
                                          <p:stCondLst>
                                            <p:cond delay="0"/>
                                          </p:stCondLst>
                                        </p:cTn>
                                        <p:tgtEl>
                                          <p:spTgt spid="9292"/>
                                        </p:tgtEl>
                                        <p:attrNameLst>
                                          <p:attrName>style.visibility</p:attrName>
                                        </p:attrNameLst>
                                      </p:cBhvr>
                                      <p:to>
                                        <p:strVal val="visible"/>
                                      </p:to>
                                    </p:set>
                                    <p:animEffect transition="in" filter="wipe(left)">
                                      <p:cBhvr>
                                        <p:cTn id="167" dur="500"/>
                                        <p:tgtEl>
                                          <p:spTgt spid="9292"/>
                                        </p:tgtEl>
                                      </p:cBhvr>
                                    </p:animEffect>
                                  </p:childTnLst>
                                </p:cTn>
                              </p:par>
                            </p:childTnLst>
                          </p:cTn>
                        </p:par>
                        <p:par>
                          <p:cTn id="168" fill="hold">
                            <p:stCondLst>
                              <p:cond delay="5000"/>
                            </p:stCondLst>
                            <p:childTnLst>
                              <p:par>
                                <p:cTn id="169" presetID="22" presetClass="entr" presetSubtype="8" fill="hold" grpId="0" nodeType="afterEffect">
                                  <p:stCondLst>
                                    <p:cond delay="0"/>
                                  </p:stCondLst>
                                  <p:childTnLst>
                                    <p:set>
                                      <p:cBhvr>
                                        <p:cTn id="170" dur="1" fill="hold">
                                          <p:stCondLst>
                                            <p:cond delay="0"/>
                                          </p:stCondLst>
                                        </p:cTn>
                                        <p:tgtEl>
                                          <p:spTgt spid="9293"/>
                                        </p:tgtEl>
                                        <p:attrNameLst>
                                          <p:attrName>style.visibility</p:attrName>
                                        </p:attrNameLst>
                                      </p:cBhvr>
                                      <p:to>
                                        <p:strVal val="visible"/>
                                      </p:to>
                                    </p:set>
                                    <p:animEffect transition="in" filter="wipe(left)">
                                      <p:cBhvr>
                                        <p:cTn id="171" dur="500"/>
                                        <p:tgtEl>
                                          <p:spTgt spid="9293"/>
                                        </p:tgtEl>
                                      </p:cBhvr>
                                    </p:animEffect>
                                  </p:childTnLst>
                                </p:cTn>
                              </p:par>
                            </p:childTnLst>
                          </p:cTn>
                        </p:par>
                        <p:par>
                          <p:cTn id="172" fill="hold">
                            <p:stCondLst>
                              <p:cond delay="5500"/>
                            </p:stCondLst>
                            <p:childTnLst>
                              <p:par>
                                <p:cTn id="173" presetID="22" presetClass="entr" presetSubtype="1" fill="hold" nodeType="afterEffect">
                                  <p:stCondLst>
                                    <p:cond delay="0"/>
                                  </p:stCondLst>
                                  <p:childTnLst>
                                    <p:set>
                                      <p:cBhvr>
                                        <p:cTn id="174" dur="1" fill="hold">
                                          <p:stCondLst>
                                            <p:cond delay="0"/>
                                          </p:stCondLst>
                                        </p:cTn>
                                        <p:tgtEl>
                                          <p:spTgt spid="9225"/>
                                        </p:tgtEl>
                                        <p:attrNameLst>
                                          <p:attrName>style.visibility</p:attrName>
                                        </p:attrNameLst>
                                      </p:cBhvr>
                                      <p:to>
                                        <p:strVal val="visible"/>
                                      </p:to>
                                    </p:set>
                                    <p:animEffect transition="in" filter="wipe(up)">
                                      <p:cBhvr>
                                        <p:cTn id="175" dur="500"/>
                                        <p:tgtEl>
                                          <p:spTgt spid="9225"/>
                                        </p:tgtEl>
                                      </p:cBhvr>
                                    </p:animEffect>
                                  </p:childTnLst>
                                </p:cTn>
                              </p:par>
                            </p:childTnLst>
                          </p:cTn>
                        </p:par>
                        <p:par>
                          <p:cTn id="176" fill="hold">
                            <p:stCondLst>
                              <p:cond delay="6000"/>
                            </p:stCondLst>
                            <p:childTnLst>
                              <p:par>
                                <p:cTn id="177" presetID="22" presetClass="entr" presetSubtype="1" fill="hold" grpId="0" nodeType="afterEffect">
                                  <p:stCondLst>
                                    <p:cond delay="0"/>
                                  </p:stCondLst>
                                  <p:childTnLst>
                                    <p:set>
                                      <p:cBhvr>
                                        <p:cTn id="178" dur="1" fill="hold">
                                          <p:stCondLst>
                                            <p:cond delay="0"/>
                                          </p:stCondLst>
                                        </p:cTn>
                                        <p:tgtEl>
                                          <p:spTgt spid="9295"/>
                                        </p:tgtEl>
                                        <p:attrNameLst>
                                          <p:attrName>style.visibility</p:attrName>
                                        </p:attrNameLst>
                                      </p:cBhvr>
                                      <p:to>
                                        <p:strVal val="visible"/>
                                      </p:to>
                                    </p:set>
                                    <p:animEffect transition="in" filter="wipe(up)">
                                      <p:cBhvr>
                                        <p:cTn id="179" dur="500"/>
                                        <p:tgtEl>
                                          <p:spTgt spid="9295"/>
                                        </p:tgtEl>
                                      </p:cBhvr>
                                    </p:animEffect>
                                  </p:childTnLst>
                                </p:cTn>
                              </p:par>
                            </p:childTnLst>
                          </p:cTn>
                        </p:par>
                        <p:par>
                          <p:cTn id="180" fill="hold">
                            <p:stCondLst>
                              <p:cond delay="6500"/>
                            </p:stCondLst>
                            <p:childTnLst>
                              <p:par>
                                <p:cTn id="181" presetID="23" presetClass="entr" presetSubtype="528" fill="hold" grpId="0" nodeType="afterEffect">
                                  <p:stCondLst>
                                    <p:cond delay="0"/>
                                  </p:stCondLst>
                                  <p:childTnLst>
                                    <p:set>
                                      <p:cBhvr>
                                        <p:cTn id="182" dur="1" fill="hold">
                                          <p:stCondLst>
                                            <p:cond delay="0"/>
                                          </p:stCondLst>
                                        </p:cTn>
                                        <p:tgtEl>
                                          <p:spTgt spid="9301"/>
                                        </p:tgtEl>
                                        <p:attrNameLst>
                                          <p:attrName>style.visibility</p:attrName>
                                        </p:attrNameLst>
                                      </p:cBhvr>
                                      <p:to>
                                        <p:strVal val="visible"/>
                                      </p:to>
                                    </p:set>
                                    <p:anim calcmode="lin" valueType="num">
                                      <p:cBhvr>
                                        <p:cTn id="183" dur="500" fill="hold"/>
                                        <p:tgtEl>
                                          <p:spTgt spid="9301"/>
                                        </p:tgtEl>
                                        <p:attrNameLst>
                                          <p:attrName>ppt_w</p:attrName>
                                        </p:attrNameLst>
                                      </p:cBhvr>
                                      <p:tavLst>
                                        <p:tav tm="0">
                                          <p:val>
                                            <p:fltVal val="0"/>
                                          </p:val>
                                        </p:tav>
                                        <p:tav tm="100000">
                                          <p:val>
                                            <p:strVal val="#ppt_w"/>
                                          </p:val>
                                        </p:tav>
                                      </p:tavLst>
                                    </p:anim>
                                    <p:anim calcmode="lin" valueType="num">
                                      <p:cBhvr>
                                        <p:cTn id="184" dur="500" fill="hold"/>
                                        <p:tgtEl>
                                          <p:spTgt spid="9301"/>
                                        </p:tgtEl>
                                        <p:attrNameLst>
                                          <p:attrName>ppt_h</p:attrName>
                                        </p:attrNameLst>
                                      </p:cBhvr>
                                      <p:tavLst>
                                        <p:tav tm="0">
                                          <p:val>
                                            <p:fltVal val="0"/>
                                          </p:val>
                                        </p:tav>
                                        <p:tav tm="100000">
                                          <p:val>
                                            <p:strVal val="#ppt_h"/>
                                          </p:val>
                                        </p:tav>
                                      </p:tavLst>
                                    </p:anim>
                                    <p:anim calcmode="lin" valueType="num">
                                      <p:cBhvr>
                                        <p:cTn id="185" dur="500" fill="hold"/>
                                        <p:tgtEl>
                                          <p:spTgt spid="9301"/>
                                        </p:tgtEl>
                                        <p:attrNameLst>
                                          <p:attrName>ppt_x</p:attrName>
                                        </p:attrNameLst>
                                      </p:cBhvr>
                                      <p:tavLst>
                                        <p:tav tm="0">
                                          <p:val>
                                            <p:fltVal val="0.5"/>
                                          </p:val>
                                        </p:tav>
                                        <p:tav tm="100000">
                                          <p:val>
                                            <p:strVal val="#ppt_x"/>
                                          </p:val>
                                        </p:tav>
                                      </p:tavLst>
                                    </p:anim>
                                    <p:anim calcmode="lin" valueType="num">
                                      <p:cBhvr>
                                        <p:cTn id="186" dur="500" fill="hold"/>
                                        <p:tgtEl>
                                          <p:spTgt spid="930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7" grpId="0" animBg="1" autoUpdateAnimBg="0"/>
      <p:bldP spid="9228" grpId="0" animBg="1" autoUpdateAnimBg="0"/>
      <p:bldP spid="9229" grpId="0" animBg="1" autoUpdateAnimBg="0"/>
      <p:bldP spid="9255" grpId="0" animBg="1"/>
      <p:bldP spid="9256" grpId="0" animBg="1"/>
      <p:bldP spid="149537" grpId="0" animBg="1" autoUpdateAnimBg="0"/>
      <p:bldP spid="9261" grpId="0" animBg="1"/>
      <p:bldP spid="149545" grpId="0" animBg="1" autoUpdateAnimBg="0"/>
      <p:bldP spid="9264" grpId="0" animBg="1" autoUpdateAnimBg="0"/>
      <p:bldP spid="9265" grpId="0" autoUpdateAnimBg="0"/>
      <p:bldP spid="9266" grpId="0" autoUpdateAnimBg="0"/>
      <p:bldP spid="9267" grpId="0" animBg="1"/>
      <p:bldP spid="9268" grpId="0" animBg="1"/>
      <p:bldP spid="9269" grpId="0" animBg="1"/>
      <p:bldP spid="9270" grpId="0" autoUpdateAnimBg="0"/>
      <p:bldP spid="9271" grpId="0" animBg="1"/>
      <p:bldP spid="9272" grpId="0" autoUpdateAnimBg="0"/>
      <p:bldP spid="149557" grpId="0" animBg="1" autoUpdateAnimBg="0"/>
      <p:bldP spid="149558" grpId="0" animBg="1" autoUpdateAnimBg="0"/>
      <p:bldP spid="149559" grpId="0" animBg="1" autoUpdateAnimBg="0"/>
      <p:bldP spid="9278" grpId="0" animBg="1"/>
      <p:bldP spid="9279" grpId="0" animBg="1"/>
      <p:bldP spid="9280" grpId="0" animBg="1"/>
      <p:bldP spid="9281" grpId="0" autoUpdateAnimBg="0"/>
      <p:bldP spid="9282" grpId="0" animBg="1"/>
      <p:bldP spid="9289" grpId="0" autoUpdateAnimBg="0"/>
      <p:bldP spid="9290" grpId="0" autoUpdateAnimBg="0"/>
      <p:bldP spid="9291" grpId="0" autoUpdateAnimBg="0"/>
      <p:bldP spid="9292" grpId="0" autoUpdateAnimBg="0"/>
      <p:bldP spid="9293" grpId="0" autoUpdateAnimBg="0"/>
      <p:bldP spid="9294" grpId="0" animBg="1"/>
      <p:bldP spid="9295" grpId="0" animBg="1"/>
      <p:bldP spid="9296" grpId="0" animBg="1"/>
      <p:bldP spid="149589" grpId="0" animBg="1" autoUpdateAnimBg="0"/>
      <p:bldP spid="9298" grpId="0" autoUpdateAnimBg="0"/>
      <p:bldP spid="9299" grpId="0" autoUpdateAnimBg="0"/>
      <p:bldP spid="930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971800" y="4419600"/>
            <a:ext cx="3352800" cy="304800"/>
          </a:xfrm>
          <a:prstGeom prst="rect">
            <a:avLst/>
          </a:prstGeom>
          <a:noFill/>
          <a:ln w="9525">
            <a:noFill/>
            <a:miter lim="800000"/>
            <a:headEnd/>
            <a:tailEnd/>
          </a:ln>
        </p:spPr>
        <p:txBody>
          <a:bodyPr>
            <a:spAutoFit/>
          </a:bodyPr>
          <a:lstStyle/>
          <a:p>
            <a:pPr algn="l" eaLnBrk="1" hangingPunct="1"/>
            <a:endParaRPr lang="de-DE"/>
          </a:p>
        </p:txBody>
      </p:sp>
      <p:sp>
        <p:nvSpPr>
          <p:cNvPr id="123907" name="Line 3"/>
          <p:cNvSpPr>
            <a:spLocks noChangeShapeType="1"/>
          </p:cNvSpPr>
          <p:nvPr/>
        </p:nvSpPr>
        <p:spPr bwMode="auto">
          <a:xfrm>
            <a:off x="76200" y="5257800"/>
            <a:ext cx="1143000" cy="0"/>
          </a:xfrm>
          <a:prstGeom prst="line">
            <a:avLst/>
          </a:prstGeom>
          <a:noFill/>
          <a:ln w="146050">
            <a:solidFill>
              <a:srgbClr val="008000"/>
            </a:solidFill>
            <a:round/>
            <a:headEnd/>
            <a:tailEnd type="triangle" w="med" len="med"/>
          </a:ln>
        </p:spPr>
        <p:txBody>
          <a:bodyPr/>
          <a:lstStyle/>
          <a:p>
            <a:endParaRPr lang="de-DE"/>
          </a:p>
        </p:txBody>
      </p:sp>
      <p:sp>
        <p:nvSpPr>
          <p:cNvPr id="123908" name="Line 4"/>
          <p:cNvSpPr>
            <a:spLocks noChangeShapeType="1"/>
          </p:cNvSpPr>
          <p:nvPr/>
        </p:nvSpPr>
        <p:spPr bwMode="auto">
          <a:xfrm>
            <a:off x="3810000" y="5181600"/>
            <a:ext cx="2667000" cy="0"/>
          </a:xfrm>
          <a:prstGeom prst="line">
            <a:avLst/>
          </a:prstGeom>
          <a:noFill/>
          <a:ln w="146050">
            <a:solidFill>
              <a:srgbClr val="008000"/>
            </a:solidFill>
            <a:round/>
            <a:headEnd/>
            <a:tailEnd type="triangle" w="med" len="med"/>
          </a:ln>
        </p:spPr>
        <p:txBody>
          <a:bodyPr/>
          <a:lstStyle/>
          <a:p>
            <a:endParaRPr lang="de-DE"/>
          </a:p>
        </p:txBody>
      </p:sp>
      <p:sp>
        <p:nvSpPr>
          <p:cNvPr id="123909" name="Line 5"/>
          <p:cNvSpPr>
            <a:spLocks noChangeShapeType="1"/>
          </p:cNvSpPr>
          <p:nvPr/>
        </p:nvSpPr>
        <p:spPr bwMode="auto">
          <a:xfrm flipH="1">
            <a:off x="2590800" y="1981200"/>
            <a:ext cx="0" cy="2362200"/>
          </a:xfrm>
          <a:prstGeom prst="line">
            <a:avLst/>
          </a:prstGeom>
          <a:noFill/>
          <a:ln w="38100">
            <a:solidFill>
              <a:srgbClr val="FF0000"/>
            </a:solidFill>
            <a:round/>
            <a:headEnd/>
            <a:tailEnd type="triangle" w="med" len="med"/>
          </a:ln>
        </p:spPr>
        <p:txBody>
          <a:bodyPr/>
          <a:lstStyle/>
          <a:p>
            <a:endParaRPr lang="de-DE"/>
          </a:p>
        </p:txBody>
      </p:sp>
      <p:graphicFrame>
        <p:nvGraphicFramePr>
          <p:cNvPr id="10242" name="Object 6"/>
          <p:cNvGraphicFramePr>
            <a:graphicFrameLocks noChangeAspect="1"/>
          </p:cNvGraphicFramePr>
          <p:nvPr/>
        </p:nvGraphicFramePr>
        <p:xfrm>
          <a:off x="1219200" y="4343400"/>
          <a:ext cx="2971800" cy="2036763"/>
        </p:xfrm>
        <a:graphic>
          <a:graphicData uri="http://schemas.openxmlformats.org/presentationml/2006/ole">
            <p:oleObj spid="_x0000_s26630" name="Paint Shop Pro Image" r:id="rId4" imgW="5209756" imgH="3570732" progId="">
              <p:embed/>
            </p:oleObj>
          </a:graphicData>
        </a:graphic>
      </p:graphicFrame>
      <p:sp>
        <p:nvSpPr>
          <p:cNvPr id="123911" name="Text Box 7"/>
          <p:cNvSpPr txBox="1">
            <a:spLocks noChangeArrowheads="1"/>
          </p:cNvSpPr>
          <p:nvPr/>
        </p:nvSpPr>
        <p:spPr bwMode="auto">
          <a:xfrm>
            <a:off x="1295400" y="4343400"/>
            <a:ext cx="1143000" cy="581025"/>
          </a:xfrm>
          <a:prstGeom prst="rect">
            <a:avLst/>
          </a:prstGeom>
          <a:noFill/>
          <a:ln w="9525">
            <a:noFill/>
            <a:miter lim="800000"/>
            <a:headEnd/>
            <a:tailEnd/>
          </a:ln>
        </p:spPr>
        <p:txBody>
          <a:bodyPr>
            <a:spAutoFit/>
          </a:bodyPr>
          <a:lstStyle/>
          <a:p>
            <a:pPr algn="l" eaLnBrk="1" hangingPunct="1"/>
            <a:r>
              <a:rPr lang="de-DE" sz="1600"/>
              <a:t>Unter-nehmen</a:t>
            </a:r>
          </a:p>
        </p:txBody>
      </p:sp>
      <p:sp>
        <p:nvSpPr>
          <p:cNvPr id="10248" name="Rectangle 8"/>
          <p:cNvSpPr>
            <a:spLocks noChangeArrowheads="1"/>
          </p:cNvSpPr>
          <p:nvPr/>
        </p:nvSpPr>
        <p:spPr bwMode="auto">
          <a:xfrm>
            <a:off x="3200400" y="609600"/>
            <a:ext cx="4876800" cy="3200400"/>
          </a:xfrm>
          <a:prstGeom prst="rect">
            <a:avLst/>
          </a:prstGeom>
          <a:solidFill>
            <a:srgbClr val="EDEDED"/>
          </a:solidFill>
          <a:ln w="12700">
            <a:solidFill>
              <a:schemeClr val="tx1"/>
            </a:solidFill>
            <a:miter lim="800000"/>
            <a:headEnd/>
            <a:tailEnd/>
          </a:ln>
        </p:spPr>
        <p:txBody>
          <a:bodyPr anchor="ctr"/>
          <a:lstStyle/>
          <a:p>
            <a:pPr algn="l" eaLnBrk="1" hangingPunct="1"/>
            <a:endParaRPr lang="de-DE"/>
          </a:p>
        </p:txBody>
      </p:sp>
      <p:sp>
        <p:nvSpPr>
          <p:cNvPr id="10249" name="Line 9"/>
          <p:cNvSpPr>
            <a:spLocks noChangeShapeType="1"/>
          </p:cNvSpPr>
          <p:nvPr/>
        </p:nvSpPr>
        <p:spPr bwMode="auto">
          <a:xfrm>
            <a:off x="4114800" y="3429000"/>
            <a:ext cx="3657600" cy="0"/>
          </a:xfrm>
          <a:prstGeom prst="line">
            <a:avLst/>
          </a:prstGeom>
          <a:noFill/>
          <a:ln w="28575">
            <a:solidFill>
              <a:schemeClr val="tx1"/>
            </a:solidFill>
            <a:round/>
            <a:headEnd/>
            <a:tailEnd type="triangle" w="med" len="med"/>
          </a:ln>
        </p:spPr>
        <p:txBody>
          <a:bodyPr>
            <a:spAutoFit/>
          </a:bodyPr>
          <a:lstStyle/>
          <a:p>
            <a:endParaRPr lang="de-DE"/>
          </a:p>
        </p:txBody>
      </p:sp>
      <p:sp>
        <p:nvSpPr>
          <p:cNvPr id="10250" name="Line 10"/>
          <p:cNvSpPr>
            <a:spLocks noChangeShapeType="1"/>
          </p:cNvSpPr>
          <p:nvPr/>
        </p:nvSpPr>
        <p:spPr bwMode="auto">
          <a:xfrm flipV="1">
            <a:off x="4724400" y="838200"/>
            <a:ext cx="0" cy="2667000"/>
          </a:xfrm>
          <a:prstGeom prst="line">
            <a:avLst/>
          </a:prstGeom>
          <a:noFill/>
          <a:ln w="28575">
            <a:solidFill>
              <a:schemeClr val="tx1"/>
            </a:solidFill>
            <a:round/>
            <a:headEnd/>
            <a:tailEnd type="triangle" w="med" len="med"/>
          </a:ln>
        </p:spPr>
        <p:txBody>
          <a:bodyPr>
            <a:spAutoFit/>
          </a:bodyPr>
          <a:lstStyle/>
          <a:p>
            <a:endParaRPr lang="de-DE"/>
          </a:p>
        </p:txBody>
      </p:sp>
      <p:sp>
        <p:nvSpPr>
          <p:cNvPr id="10251" name="Text Box 11"/>
          <p:cNvSpPr txBox="1">
            <a:spLocks noChangeArrowheads="1"/>
          </p:cNvSpPr>
          <p:nvPr/>
        </p:nvSpPr>
        <p:spPr bwMode="auto">
          <a:xfrm>
            <a:off x="6629400" y="3429000"/>
            <a:ext cx="1143000" cy="304800"/>
          </a:xfrm>
          <a:prstGeom prst="rect">
            <a:avLst/>
          </a:prstGeom>
          <a:noFill/>
          <a:ln w="9525">
            <a:noFill/>
            <a:miter lim="800000"/>
            <a:headEnd/>
            <a:tailEnd/>
          </a:ln>
        </p:spPr>
        <p:txBody>
          <a:bodyPr>
            <a:spAutoFit/>
          </a:bodyPr>
          <a:lstStyle/>
          <a:p>
            <a:pPr algn="l" eaLnBrk="1" hangingPunct="1"/>
            <a:r>
              <a:rPr lang="de-DE"/>
              <a:t>Zeitachse</a:t>
            </a:r>
          </a:p>
        </p:txBody>
      </p:sp>
      <p:sp>
        <p:nvSpPr>
          <p:cNvPr id="10252" name="Text Box 12"/>
          <p:cNvSpPr txBox="1">
            <a:spLocks noChangeArrowheads="1"/>
          </p:cNvSpPr>
          <p:nvPr/>
        </p:nvSpPr>
        <p:spPr bwMode="auto">
          <a:xfrm>
            <a:off x="4724400" y="1143000"/>
            <a:ext cx="1295400" cy="336550"/>
          </a:xfrm>
          <a:prstGeom prst="rect">
            <a:avLst/>
          </a:prstGeom>
          <a:noFill/>
          <a:ln w="9525">
            <a:noFill/>
            <a:miter lim="800000"/>
            <a:headEnd/>
            <a:tailEnd/>
          </a:ln>
        </p:spPr>
        <p:txBody>
          <a:bodyPr>
            <a:spAutoFit/>
          </a:bodyPr>
          <a:lstStyle/>
          <a:p>
            <a:pPr algn="l" eaLnBrk="1" hangingPunct="1"/>
            <a:r>
              <a:rPr lang="de-DE" sz="1600"/>
              <a:t>Zielniveau</a:t>
            </a:r>
          </a:p>
        </p:txBody>
      </p:sp>
      <p:sp>
        <p:nvSpPr>
          <p:cNvPr id="10253" name="Freeform 13"/>
          <p:cNvSpPr>
            <a:spLocks/>
          </p:cNvSpPr>
          <p:nvPr/>
        </p:nvSpPr>
        <p:spPr bwMode="auto">
          <a:xfrm>
            <a:off x="6553200" y="1066800"/>
            <a:ext cx="762000" cy="723900"/>
          </a:xfrm>
          <a:custGeom>
            <a:avLst/>
            <a:gdLst>
              <a:gd name="T0" fmla="*/ 2147483646 w 400"/>
              <a:gd name="T1" fmla="*/ 2147483646 h 408"/>
              <a:gd name="T2" fmla="*/ 0 w 400"/>
              <a:gd name="T3" fmla="*/ 2147483646 h 408"/>
              <a:gd name="T4" fmla="*/ 2147483646 w 400"/>
              <a:gd name="T5" fmla="*/ 2147483646 h 408"/>
              <a:gd name="T6" fmla="*/ 2147483646 w 400"/>
              <a:gd name="T7" fmla="*/ 2147483646 h 408"/>
              <a:gd name="T8" fmla="*/ 2147483646 w 400"/>
              <a:gd name="T9" fmla="*/ 2147483646 h 408"/>
              <a:gd name="T10" fmla="*/ 2147483646 w 400"/>
              <a:gd name="T11" fmla="*/ 2147483646 h 408"/>
              <a:gd name="T12" fmla="*/ 2147483646 w 400"/>
              <a:gd name="T13" fmla="*/ 2147483646 h 408"/>
              <a:gd name="T14" fmla="*/ 2147483646 w 400"/>
              <a:gd name="T15" fmla="*/ 2147483646 h 408"/>
              <a:gd name="T16" fmla="*/ 2147483646 w 400"/>
              <a:gd name="T17" fmla="*/ 2147483646 h 4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0"/>
              <a:gd name="T28" fmla="*/ 0 h 408"/>
              <a:gd name="T29" fmla="*/ 400 w 400"/>
              <a:gd name="T30" fmla="*/ 408 h 4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0" h="408">
                <a:moveTo>
                  <a:pt x="48" y="304"/>
                </a:moveTo>
                <a:cubicBezTo>
                  <a:pt x="32" y="296"/>
                  <a:pt x="0" y="288"/>
                  <a:pt x="0" y="256"/>
                </a:cubicBezTo>
                <a:cubicBezTo>
                  <a:pt x="0" y="224"/>
                  <a:pt x="8" y="152"/>
                  <a:pt x="48" y="112"/>
                </a:cubicBezTo>
                <a:cubicBezTo>
                  <a:pt x="88" y="72"/>
                  <a:pt x="184" y="0"/>
                  <a:pt x="240" y="16"/>
                </a:cubicBezTo>
                <a:cubicBezTo>
                  <a:pt x="296" y="32"/>
                  <a:pt x="368" y="152"/>
                  <a:pt x="384" y="208"/>
                </a:cubicBezTo>
                <a:cubicBezTo>
                  <a:pt x="400" y="264"/>
                  <a:pt x="376" y="320"/>
                  <a:pt x="336" y="352"/>
                </a:cubicBezTo>
                <a:cubicBezTo>
                  <a:pt x="296" y="384"/>
                  <a:pt x="184" y="408"/>
                  <a:pt x="144" y="400"/>
                </a:cubicBezTo>
                <a:cubicBezTo>
                  <a:pt x="104" y="392"/>
                  <a:pt x="112" y="320"/>
                  <a:pt x="96" y="304"/>
                </a:cubicBezTo>
                <a:cubicBezTo>
                  <a:pt x="80" y="288"/>
                  <a:pt x="64" y="312"/>
                  <a:pt x="48" y="304"/>
                </a:cubicBezTo>
                <a:close/>
              </a:path>
            </a:pathLst>
          </a:custGeom>
          <a:solidFill>
            <a:srgbClr val="CCFFCC"/>
          </a:solidFill>
          <a:ln w="12700" cap="flat" cmpd="sng">
            <a:solidFill>
              <a:schemeClr val="tx1"/>
            </a:solidFill>
            <a:prstDash val="solid"/>
            <a:round/>
            <a:headEnd/>
            <a:tailEnd/>
          </a:ln>
        </p:spPr>
        <p:txBody>
          <a:bodyPr>
            <a:spAutoFit/>
          </a:bodyPr>
          <a:lstStyle/>
          <a:p>
            <a:endParaRPr lang="de-DE"/>
          </a:p>
        </p:txBody>
      </p:sp>
      <p:sp>
        <p:nvSpPr>
          <p:cNvPr id="10254" name="Text Box 14"/>
          <p:cNvSpPr txBox="1">
            <a:spLocks noChangeArrowheads="1"/>
          </p:cNvSpPr>
          <p:nvPr/>
        </p:nvSpPr>
        <p:spPr bwMode="auto">
          <a:xfrm>
            <a:off x="6705600" y="1295400"/>
            <a:ext cx="609600" cy="304800"/>
          </a:xfrm>
          <a:prstGeom prst="rect">
            <a:avLst/>
          </a:prstGeom>
          <a:noFill/>
          <a:ln w="9525">
            <a:noFill/>
            <a:miter lim="800000"/>
            <a:headEnd/>
            <a:tailEnd/>
          </a:ln>
        </p:spPr>
        <p:txBody>
          <a:bodyPr>
            <a:spAutoFit/>
          </a:bodyPr>
          <a:lstStyle/>
          <a:p>
            <a:pPr algn="l" eaLnBrk="1" hangingPunct="1"/>
            <a:r>
              <a:rPr lang="de-DE"/>
              <a:t>Ziel</a:t>
            </a:r>
          </a:p>
        </p:txBody>
      </p:sp>
      <p:sp>
        <p:nvSpPr>
          <p:cNvPr id="10255" name="Line 15"/>
          <p:cNvSpPr>
            <a:spLocks noChangeShapeType="1"/>
          </p:cNvSpPr>
          <p:nvPr/>
        </p:nvSpPr>
        <p:spPr bwMode="auto">
          <a:xfrm>
            <a:off x="6934200" y="1828800"/>
            <a:ext cx="0" cy="1524000"/>
          </a:xfrm>
          <a:prstGeom prst="line">
            <a:avLst/>
          </a:prstGeom>
          <a:noFill/>
          <a:ln w="28575">
            <a:solidFill>
              <a:schemeClr val="tx1"/>
            </a:solidFill>
            <a:prstDash val="sysDot"/>
            <a:round/>
            <a:headEnd/>
            <a:tailEnd/>
          </a:ln>
        </p:spPr>
        <p:txBody>
          <a:bodyPr>
            <a:spAutoFit/>
          </a:bodyPr>
          <a:lstStyle/>
          <a:p>
            <a:endParaRPr lang="de-DE"/>
          </a:p>
        </p:txBody>
      </p:sp>
      <p:sp>
        <p:nvSpPr>
          <p:cNvPr id="10256" name="Line 16"/>
          <p:cNvSpPr>
            <a:spLocks noChangeShapeType="1"/>
          </p:cNvSpPr>
          <p:nvPr/>
        </p:nvSpPr>
        <p:spPr bwMode="auto">
          <a:xfrm flipV="1">
            <a:off x="4724400" y="1447800"/>
            <a:ext cx="1828800" cy="0"/>
          </a:xfrm>
          <a:prstGeom prst="line">
            <a:avLst/>
          </a:prstGeom>
          <a:noFill/>
          <a:ln w="28575">
            <a:solidFill>
              <a:schemeClr val="tx1"/>
            </a:solidFill>
            <a:prstDash val="sysDot"/>
            <a:round/>
            <a:headEnd/>
            <a:tailEnd/>
          </a:ln>
        </p:spPr>
        <p:txBody>
          <a:bodyPr>
            <a:spAutoFit/>
          </a:bodyPr>
          <a:lstStyle/>
          <a:p>
            <a:endParaRPr lang="de-DE"/>
          </a:p>
        </p:txBody>
      </p:sp>
      <p:sp>
        <p:nvSpPr>
          <p:cNvPr id="10257" name="Oval 17"/>
          <p:cNvSpPr>
            <a:spLocks noChangeArrowheads="1"/>
          </p:cNvSpPr>
          <p:nvPr/>
        </p:nvSpPr>
        <p:spPr bwMode="auto">
          <a:xfrm>
            <a:off x="4495800" y="2590800"/>
            <a:ext cx="457200" cy="457200"/>
          </a:xfrm>
          <a:prstGeom prst="ellipse">
            <a:avLst/>
          </a:prstGeom>
          <a:solidFill>
            <a:schemeClr val="bg1"/>
          </a:solidFill>
          <a:ln w="19050">
            <a:solidFill>
              <a:schemeClr val="tx1"/>
            </a:solidFill>
            <a:round/>
            <a:headEnd/>
            <a:tailEnd/>
          </a:ln>
        </p:spPr>
        <p:txBody>
          <a:bodyPr anchor="ctr">
            <a:spAutoFit/>
          </a:bodyPr>
          <a:lstStyle/>
          <a:p>
            <a:pPr algn="l" eaLnBrk="1" hangingPunct="1"/>
            <a:endParaRPr lang="de-DE"/>
          </a:p>
        </p:txBody>
      </p:sp>
      <p:sp>
        <p:nvSpPr>
          <p:cNvPr id="10258" name="Line 18"/>
          <p:cNvSpPr>
            <a:spLocks noChangeShapeType="1"/>
          </p:cNvSpPr>
          <p:nvPr/>
        </p:nvSpPr>
        <p:spPr bwMode="auto">
          <a:xfrm flipV="1">
            <a:off x="4953000" y="1524000"/>
            <a:ext cx="1676400" cy="1219200"/>
          </a:xfrm>
          <a:prstGeom prst="line">
            <a:avLst/>
          </a:prstGeom>
          <a:noFill/>
          <a:ln w="28575">
            <a:solidFill>
              <a:srgbClr val="FF0000"/>
            </a:solidFill>
            <a:round/>
            <a:headEnd/>
            <a:tailEnd type="triangle" w="med" len="med"/>
          </a:ln>
        </p:spPr>
        <p:txBody>
          <a:bodyPr>
            <a:spAutoFit/>
          </a:bodyPr>
          <a:lstStyle/>
          <a:p>
            <a:endParaRPr lang="de-DE"/>
          </a:p>
        </p:txBody>
      </p:sp>
      <p:sp>
        <p:nvSpPr>
          <p:cNvPr id="10259" name="Text Box 19"/>
          <p:cNvSpPr txBox="1">
            <a:spLocks noChangeArrowheads="1"/>
          </p:cNvSpPr>
          <p:nvPr/>
        </p:nvSpPr>
        <p:spPr bwMode="auto">
          <a:xfrm>
            <a:off x="3276600" y="2590800"/>
            <a:ext cx="1371600" cy="581025"/>
          </a:xfrm>
          <a:prstGeom prst="rect">
            <a:avLst/>
          </a:prstGeom>
          <a:noFill/>
          <a:ln w="9525">
            <a:noFill/>
            <a:miter lim="800000"/>
            <a:headEnd/>
            <a:tailEnd/>
          </a:ln>
        </p:spPr>
        <p:txBody>
          <a:bodyPr>
            <a:spAutoFit/>
          </a:bodyPr>
          <a:lstStyle/>
          <a:p>
            <a:pPr algn="l" eaLnBrk="1" hangingPunct="1"/>
            <a:r>
              <a:rPr lang="de-DE" sz="1600"/>
              <a:t>Ausgangs-niveau</a:t>
            </a:r>
          </a:p>
        </p:txBody>
      </p:sp>
      <p:sp>
        <p:nvSpPr>
          <p:cNvPr id="123924" name="Text Box 20"/>
          <p:cNvSpPr txBox="1">
            <a:spLocks noChangeArrowheads="1"/>
          </p:cNvSpPr>
          <p:nvPr/>
        </p:nvSpPr>
        <p:spPr bwMode="auto">
          <a:xfrm>
            <a:off x="7543800" y="1285875"/>
            <a:ext cx="1447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r>
              <a:rPr lang="de-DE"/>
              <a:t>Zielinhalt</a:t>
            </a:r>
          </a:p>
        </p:txBody>
      </p:sp>
      <p:sp>
        <p:nvSpPr>
          <p:cNvPr id="123925" name="Text Box 21"/>
          <p:cNvSpPr txBox="1">
            <a:spLocks noChangeArrowheads="1"/>
          </p:cNvSpPr>
          <p:nvPr/>
        </p:nvSpPr>
        <p:spPr bwMode="auto">
          <a:xfrm>
            <a:off x="7543800" y="1666875"/>
            <a:ext cx="1447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r>
              <a:rPr lang="de-DE"/>
              <a:t>Zielausmaß</a:t>
            </a:r>
          </a:p>
        </p:txBody>
      </p:sp>
      <p:sp>
        <p:nvSpPr>
          <p:cNvPr id="123926" name="Text Box 22"/>
          <p:cNvSpPr txBox="1">
            <a:spLocks noChangeArrowheads="1"/>
          </p:cNvSpPr>
          <p:nvPr/>
        </p:nvSpPr>
        <p:spPr bwMode="auto">
          <a:xfrm>
            <a:off x="7543800" y="2047875"/>
            <a:ext cx="1447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r>
              <a:rPr lang="de-DE"/>
              <a:t>Zeitbezug</a:t>
            </a:r>
          </a:p>
        </p:txBody>
      </p:sp>
      <p:sp>
        <p:nvSpPr>
          <p:cNvPr id="123927" name="Text Box 23"/>
          <p:cNvSpPr txBox="1">
            <a:spLocks noChangeArrowheads="1"/>
          </p:cNvSpPr>
          <p:nvPr/>
        </p:nvSpPr>
        <p:spPr bwMode="auto">
          <a:xfrm>
            <a:off x="7543800" y="2428875"/>
            <a:ext cx="1447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r>
              <a:rPr lang="de-DE"/>
              <a:t>Ortsbezug</a:t>
            </a:r>
          </a:p>
        </p:txBody>
      </p:sp>
      <p:sp>
        <p:nvSpPr>
          <p:cNvPr id="10264" name="Line 24"/>
          <p:cNvSpPr>
            <a:spLocks noChangeShapeType="1"/>
          </p:cNvSpPr>
          <p:nvPr/>
        </p:nvSpPr>
        <p:spPr bwMode="auto">
          <a:xfrm>
            <a:off x="7315200" y="1447800"/>
            <a:ext cx="228600" cy="0"/>
          </a:xfrm>
          <a:prstGeom prst="line">
            <a:avLst/>
          </a:prstGeom>
          <a:noFill/>
          <a:ln w="28575">
            <a:solidFill>
              <a:schemeClr val="tx1"/>
            </a:solidFill>
            <a:round/>
            <a:headEnd/>
            <a:tailEnd/>
          </a:ln>
        </p:spPr>
        <p:txBody>
          <a:bodyPr>
            <a:spAutoFit/>
          </a:bodyPr>
          <a:lstStyle/>
          <a:p>
            <a:endParaRPr lang="de-DE"/>
          </a:p>
        </p:txBody>
      </p:sp>
      <p:sp>
        <p:nvSpPr>
          <p:cNvPr id="10265" name="Line 25"/>
          <p:cNvSpPr>
            <a:spLocks noChangeShapeType="1"/>
          </p:cNvSpPr>
          <p:nvPr/>
        </p:nvSpPr>
        <p:spPr bwMode="auto">
          <a:xfrm>
            <a:off x="7391400" y="2590800"/>
            <a:ext cx="152400" cy="0"/>
          </a:xfrm>
          <a:prstGeom prst="line">
            <a:avLst/>
          </a:prstGeom>
          <a:noFill/>
          <a:ln w="28575">
            <a:solidFill>
              <a:schemeClr val="tx1"/>
            </a:solidFill>
            <a:round/>
            <a:headEnd/>
            <a:tailEnd/>
          </a:ln>
        </p:spPr>
        <p:txBody>
          <a:bodyPr>
            <a:spAutoFit/>
          </a:bodyPr>
          <a:lstStyle/>
          <a:p>
            <a:endParaRPr lang="de-DE"/>
          </a:p>
        </p:txBody>
      </p:sp>
      <p:sp>
        <p:nvSpPr>
          <p:cNvPr id="10266" name="Line 26"/>
          <p:cNvSpPr>
            <a:spLocks noChangeShapeType="1"/>
          </p:cNvSpPr>
          <p:nvPr/>
        </p:nvSpPr>
        <p:spPr bwMode="auto">
          <a:xfrm>
            <a:off x="7391400" y="1752600"/>
            <a:ext cx="152400" cy="0"/>
          </a:xfrm>
          <a:prstGeom prst="line">
            <a:avLst/>
          </a:prstGeom>
          <a:noFill/>
          <a:ln w="28575">
            <a:solidFill>
              <a:schemeClr val="tx1"/>
            </a:solidFill>
            <a:round/>
            <a:headEnd/>
            <a:tailEnd/>
          </a:ln>
        </p:spPr>
        <p:txBody>
          <a:bodyPr>
            <a:spAutoFit/>
          </a:bodyPr>
          <a:lstStyle/>
          <a:p>
            <a:endParaRPr lang="de-DE"/>
          </a:p>
        </p:txBody>
      </p:sp>
      <p:sp>
        <p:nvSpPr>
          <p:cNvPr id="10267" name="Line 27"/>
          <p:cNvSpPr>
            <a:spLocks noChangeShapeType="1"/>
          </p:cNvSpPr>
          <p:nvPr/>
        </p:nvSpPr>
        <p:spPr bwMode="auto">
          <a:xfrm>
            <a:off x="7391400" y="2209800"/>
            <a:ext cx="152400" cy="0"/>
          </a:xfrm>
          <a:prstGeom prst="line">
            <a:avLst/>
          </a:prstGeom>
          <a:noFill/>
          <a:ln w="28575">
            <a:solidFill>
              <a:schemeClr val="tx1"/>
            </a:solidFill>
            <a:round/>
            <a:headEnd/>
            <a:tailEnd/>
          </a:ln>
        </p:spPr>
        <p:txBody>
          <a:bodyPr>
            <a:spAutoFit/>
          </a:bodyPr>
          <a:lstStyle/>
          <a:p>
            <a:endParaRPr lang="de-DE"/>
          </a:p>
        </p:txBody>
      </p:sp>
      <p:sp>
        <p:nvSpPr>
          <p:cNvPr id="10268" name="Line 28"/>
          <p:cNvSpPr>
            <a:spLocks noChangeShapeType="1"/>
          </p:cNvSpPr>
          <p:nvPr/>
        </p:nvSpPr>
        <p:spPr bwMode="auto">
          <a:xfrm>
            <a:off x="7391400" y="1447800"/>
            <a:ext cx="0" cy="1143000"/>
          </a:xfrm>
          <a:prstGeom prst="line">
            <a:avLst/>
          </a:prstGeom>
          <a:noFill/>
          <a:ln w="28575">
            <a:solidFill>
              <a:schemeClr val="tx1"/>
            </a:solidFill>
            <a:round/>
            <a:headEnd/>
            <a:tailEnd/>
          </a:ln>
        </p:spPr>
        <p:txBody>
          <a:bodyPr>
            <a:spAutoFit/>
          </a:bodyPr>
          <a:lstStyle/>
          <a:p>
            <a:endParaRPr lang="de-DE"/>
          </a:p>
        </p:txBody>
      </p:sp>
      <p:sp>
        <p:nvSpPr>
          <p:cNvPr id="123933" name="Line 29"/>
          <p:cNvSpPr>
            <a:spLocks noChangeShapeType="1"/>
          </p:cNvSpPr>
          <p:nvPr/>
        </p:nvSpPr>
        <p:spPr bwMode="auto">
          <a:xfrm flipH="1" flipV="1">
            <a:off x="2590800" y="1981200"/>
            <a:ext cx="609600" cy="0"/>
          </a:xfrm>
          <a:prstGeom prst="line">
            <a:avLst/>
          </a:prstGeom>
          <a:noFill/>
          <a:ln w="38100">
            <a:solidFill>
              <a:srgbClr val="FF0000"/>
            </a:solidFill>
            <a:round/>
            <a:headEnd/>
            <a:tailEnd/>
          </a:ln>
        </p:spPr>
        <p:txBody>
          <a:bodyPr/>
          <a:lstStyle/>
          <a:p>
            <a:endParaRPr lang="de-DE"/>
          </a:p>
        </p:txBody>
      </p:sp>
      <p:sp>
        <p:nvSpPr>
          <p:cNvPr id="26654" name="Textfeld 29"/>
          <p:cNvSpPr txBox="1">
            <a:spLocks noChangeArrowheads="1"/>
          </p:cNvSpPr>
          <p:nvPr/>
        </p:nvSpPr>
        <p:spPr bwMode="auto">
          <a:xfrm>
            <a:off x="0" y="0"/>
            <a:ext cx="2627784" cy="307777"/>
          </a:xfrm>
          <a:prstGeom prst="rect">
            <a:avLst/>
          </a:prstGeom>
          <a:noFill/>
          <a:ln w="9525">
            <a:noFill/>
            <a:miter lim="800000"/>
            <a:headEnd/>
            <a:tailEnd/>
          </a:ln>
        </p:spPr>
        <p:txBody>
          <a:bodyPr wrap="square">
            <a:spAutoFit/>
          </a:bodyPr>
          <a:lstStyle/>
          <a:p>
            <a:pPr algn="l" eaLnBrk="1" hangingPunct="1"/>
            <a:r>
              <a:rPr lang="de-DE" smtClean="0"/>
              <a:t>Zielorientiertes Handeln</a:t>
            </a:r>
            <a:endParaRPr lang="de-DE"/>
          </a:p>
        </p:txBody>
      </p:sp>
      <p:sp>
        <p:nvSpPr>
          <p:cNvPr id="10271" name="Text Box 12"/>
          <p:cNvSpPr txBox="1">
            <a:spLocks noChangeArrowheads="1"/>
          </p:cNvSpPr>
          <p:nvPr/>
        </p:nvSpPr>
        <p:spPr bwMode="auto">
          <a:xfrm>
            <a:off x="3276600" y="762000"/>
            <a:ext cx="1295400" cy="581025"/>
          </a:xfrm>
          <a:prstGeom prst="rect">
            <a:avLst/>
          </a:prstGeom>
          <a:noFill/>
          <a:ln w="9525">
            <a:noFill/>
            <a:miter lim="800000"/>
            <a:headEnd/>
            <a:tailEnd/>
          </a:ln>
        </p:spPr>
        <p:txBody>
          <a:bodyPr>
            <a:spAutoFit/>
          </a:bodyPr>
          <a:lstStyle/>
          <a:p>
            <a:pPr algn="l" eaLnBrk="1" hangingPunct="1"/>
            <a:r>
              <a:rPr lang="de-DE" sz="1600"/>
              <a:t>Leistungs-niveau</a:t>
            </a:r>
          </a:p>
        </p:txBody>
      </p:sp>
      <p:sp>
        <p:nvSpPr>
          <p:cNvPr id="10272" name="Rectangle 32"/>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ipe(left)">
                                      <p:cBhvr>
                                        <p:cTn id="7" dur="500"/>
                                        <p:tgtEl>
                                          <p:spTgt spid="102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3911"/>
                                        </p:tgtEl>
                                        <p:attrNameLst>
                                          <p:attrName>style.visibility</p:attrName>
                                        </p:attrNameLst>
                                      </p:cBhvr>
                                      <p:to>
                                        <p:strVal val="visible"/>
                                      </p:to>
                                    </p:set>
                                    <p:animEffect transition="in" filter="wipe(left)">
                                      <p:cBhvr>
                                        <p:cTn id="11" dur="500"/>
                                        <p:tgtEl>
                                          <p:spTgt spid="1239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3907"/>
                                        </p:tgtEl>
                                        <p:attrNameLst>
                                          <p:attrName>style.visibility</p:attrName>
                                        </p:attrNameLst>
                                      </p:cBhvr>
                                      <p:to>
                                        <p:strVal val="visible"/>
                                      </p:to>
                                    </p:set>
                                    <p:animEffect transition="in" filter="wipe(left)">
                                      <p:cBhvr>
                                        <p:cTn id="15" dur="500"/>
                                        <p:tgtEl>
                                          <p:spTgt spid="12390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3908"/>
                                        </p:tgtEl>
                                        <p:attrNameLst>
                                          <p:attrName>style.visibility</p:attrName>
                                        </p:attrNameLst>
                                      </p:cBhvr>
                                      <p:to>
                                        <p:strVal val="visible"/>
                                      </p:to>
                                    </p:set>
                                    <p:animEffect transition="in" filter="wipe(left)">
                                      <p:cBhvr>
                                        <p:cTn id="19" dur="500"/>
                                        <p:tgtEl>
                                          <p:spTgt spid="123908"/>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wipe(up)">
                                      <p:cBhvr>
                                        <p:cTn id="23" dur="500"/>
                                        <p:tgtEl>
                                          <p:spTgt spid="10248"/>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23933"/>
                                        </p:tgtEl>
                                        <p:attrNameLst>
                                          <p:attrName>style.visibility</p:attrName>
                                        </p:attrNameLst>
                                      </p:cBhvr>
                                      <p:to>
                                        <p:strVal val="visible"/>
                                      </p:to>
                                    </p:set>
                                    <p:animEffect transition="in" filter="wipe(right)">
                                      <p:cBhvr>
                                        <p:cTn id="27" dur="500"/>
                                        <p:tgtEl>
                                          <p:spTgt spid="12393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23909"/>
                                        </p:tgtEl>
                                        <p:attrNameLst>
                                          <p:attrName>style.visibility</p:attrName>
                                        </p:attrNameLst>
                                      </p:cBhvr>
                                      <p:to>
                                        <p:strVal val="visible"/>
                                      </p:to>
                                    </p:set>
                                    <p:animEffect transition="in" filter="wipe(up)">
                                      <p:cBhvr>
                                        <p:cTn id="31" dur="500"/>
                                        <p:tgtEl>
                                          <p:spTgt spid="12390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249"/>
                                        </p:tgtEl>
                                        <p:attrNameLst>
                                          <p:attrName>style.visibility</p:attrName>
                                        </p:attrNameLst>
                                      </p:cBhvr>
                                      <p:to>
                                        <p:strVal val="visible"/>
                                      </p:to>
                                    </p:set>
                                    <p:animEffect transition="in" filter="wipe(left)">
                                      <p:cBhvr>
                                        <p:cTn id="35" dur="500"/>
                                        <p:tgtEl>
                                          <p:spTgt spid="10249"/>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0251"/>
                                        </p:tgtEl>
                                        <p:attrNameLst>
                                          <p:attrName>style.visibility</p:attrName>
                                        </p:attrNameLst>
                                      </p:cBhvr>
                                      <p:to>
                                        <p:strVal val="visible"/>
                                      </p:to>
                                    </p:set>
                                    <p:animEffect transition="in" filter="wipe(right)">
                                      <p:cBhvr>
                                        <p:cTn id="39" dur="500"/>
                                        <p:tgtEl>
                                          <p:spTgt spid="10251"/>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0250"/>
                                        </p:tgtEl>
                                        <p:attrNameLst>
                                          <p:attrName>style.visibility</p:attrName>
                                        </p:attrNameLst>
                                      </p:cBhvr>
                                      <p:to>
                                        <p:strVal val="visible"/>
                                      </p:to>
                                    </p:set>
                                    <p:animEffect transition="in" filter="wipe(down)">
                                      <p:cBhvr>
                                        <p:cTn id="43" dur="500"/>
                                        <p:tgtEl>
                                          <p:spTgt spid="1025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271"/>
                                        </p:tgtEl>
                                        <p:attrNameLst>
                                          <p:attrName>style.visibility</p:attrName>
                                        </p:attrNameLst>
                                      </p:cBhvr>
                                      <p:to>
                                        <p:strVal val="visible"/>
                                      </p:to>
                                    </p:set>
                                    <p:animEffect transition="in" filter="wipe(left)">
                                      <p:cBhvr>
                                        <p:cTn id="47" dur="500"/>
                                        <p:tgtEl>
                                          <p:spTgt spid="1027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0257"/>
                                        </p:tgtEl>
                                        <p:attrNameLst>
                                          <p:attrName>style.visibility</p:attrName>
                                        </p:attrNameLst>
                                      </p:cBhvr>
                                      <p:to>
                                        <p:strVal val="visible"/>
                                      </p:to>
                                    </p:set>
                                    <p:animEffect transition="in" filter="wipe(up)">
                                      <p:cBhvr>
                                        <p:cTn id="52" dur="500"/>
                                        <p:tgtEl>
                                          <p:spTgt spid="10257"/>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0259"/>
                                        </p:tgtEl>
                                        <p:attrNameLst>
                                          <p:attrName>style.visibility</p:attrName>
                                        </p:attrNameLst>
                                      </p:cBhvr>
                                      <p:to>
                                        <p:strVal val="visible"/>
                                      </p:to>
                                    </p:set>
                                    <p:animEffect transition="in" filter="wipe(left)">
                                      <p:cBhvr>
                                        <p:cTn id="56" dur="500"/>
                                        <p:tgtEl>
                                          <p:spTgt spid="1025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0258"/>
                                        </p:tgtEl>
                                        <p:attrNameLst>
                                          <p:attrName>style.visibility</p:attrName>
                                        </p:attrNameLst>
                                      </p:cBhvr>
                                      <p:to>
                                        <p:strVal val="visible"/>
                                      </p:to>
                                    </p:set>
                                    <p:animEffect transition="in" filter="wipe(down)">
                                      <p:cBhvr>
                                        <p:cTn id="61" dur="500"/>
                                        <p:tgtEl>
                                          <p:spTgt spid="10258"/>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10253"/>
                                        </p:tgtEl>
                                        <p:attrNameLst>
                                          <p:attrName>style.visibility</p:attrName>
                                        </p:attrNameLst>
                                      </p:cBhvr>
                                      <p:to>
                                        <p:strVal val="visible"/>
                                      </p:to>
                                    </p:set>
                                    <p:animEffect transition="in" filter="wipe(up)">
                                      <p:cBhvr>
                                        <p:cTn id="65" dur="500"/>
                                        <p:tgtEl>
                                          <p:spTgt spid="10253"/>
                                        </p:tgtEl>
                                      </p:cBhvr>
                                    </p:animEffect>
                                  </p:childTnLst>
                                </p:cTn>
                              </p:par>
                            </p:childTnLst>
                          </p:cTn>
                        </p:par>
                        <p:par>
                          <p:cTn id="66" fill="hold">
                            <p:stCondLst>
                              <p:cond delay="1000"/>
                            </p:stCondLst>
                            <p:childTnLst>
                              <p:par>
                                <p:cTn id="67" presetID="22" presetClass="entr" presetSubtype="8" fill="hold" grpId="0" nodeType="afterEffect">
                                  <p:stCondLst>
                                    <p:cond delay="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10255"/>
                                        </p:tgtEl>
                                        <p:attrNameLst>
                                          <p:attrName>style.visibility</p:attrName>
                                        </p:attrNameLst>
                                      </p:cBhvr>
                                      <p:to>
                                        <p:strVal val="visible"/>
                                      </p:to>
                                    </p:set>
                                    <p:animEffect transition="in" filter="wipe(up)">
                                      <p:cBhvr>
                                        <p:cTn id="73" dur="500"/>
                                        <p:tgtEl>
                                          <p:spTgt spid="10255"/>
                                        </p:tgtEl>
                                      </p:cBhvr>
                                    </p:animEffect>
                                  </p:childTnLst>
                                </p:cTn>
                              </p:par>
                            </p:childTnLst>
                          </p:cTn>
                        </p:par>
                        <p:par>
                          <p:cTn id="74" fill="hold">
                            <p:stCondLst>
                              <p:cond delay="2000"/>
                            </p:stCondLst>
                            <p:childTnLst>
                              <p:par>
                                <p:cTn id="75" presetID="22" presetClass="entr" presetSubtype="2" fill="hold" grpId="0" nodeType="afterEffect">
                                  <p:stCondLst>
                                    <p:cond delay="0"/>
                                  </p:stCondLst>
                                  <p:childTnLst>
                                    <p:set>
                                      <p:cBhvr>
                                        <p:cTn id="76" dur="1" fill="hold">
                                          <p:stCondLst>
                                            <p:cond delay="0"/>
                                          </p:stCondLst>
                                        </p:cTn>
                                        <p:tgtEl>
                                          <p:spTgt spid="10256"/>
                                        </p:tgtEl>
                                        <p:attrNameLst>
                                          <p:attrName>style.visibility</p:attrName>
                                        </p:attrNameLst>
                                      </p:cBhvr>
                                      <p:to>
                                        <p:strVal val="visible"/>
                                      </p:to>
                                    </p:set>
                                    <p:animEffect transition="in" filter="wipe(right)">
                                      <p:cBhvr>
                                        <p:cTn id="77" dur="500"/>
                                        <p:tgtEl>
                                          <p:spTgt spid="10256"/>
                                        </p:tgtEl>
                                      </p:cBhvr>
                                    </p:animEffect>
                                  </p:childTnLst>
                                </p:cTn>
                              </p:par>
                            </p:childTnLst>
                          </p:cTn>
                        </p:par>
                        <p:par>
                          <p:cTn id="78" fill="hold">
                            <p:stCondLst>
                              <p:cond delay="2500"/>
                            </p:stCondLst>
                            <p:childTnLst>
                              <p:par>
                                <p:cTn id="79" presetID="22" presetClass="entr" presetSubtype="8" fill="hold" grpId="0" nodeType="afterEffect">
                                  <p:stCondLst>
                                    <p:cond delay="0"/>
                                  </p:stCondLst>
                                  <p:childTnLst>
                                    <p:set>
                                      <p:cBhvr>
                                        <p:cTn id="80" dur="1" fill="hold">
                                          <p:stCondLst>
                                            <p:cond delay="0"/>
                                          </p:stCondLst>
                                        </p:cTn>
                                        <p:tgtEl>
                                          <p:spTgt spid="10252"/>
                                        </p:tgtEl>
                                        <p:attrNameLst>
                                          <p:attrName>style.visibility</p:attrName>
                                        </p:attrNameLst>
                                      </p:cBhvr>
                                      <p:to>
                                        <p:strVal val="visible"/>
                                      </p:to>
                                    </p:set>
                                    <p:animEffect transition="in" filter="wipe(left)">
                                      <p:cBhvr>
                                        <p:cTn id="81" dur="500"/>
                                        <p:tgtEl>
                                          <p:spTgt spid="1025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0264"/>
                                        </p:tgtEl>
                                        <p:attrNameLst>
                                          <p:attrName>style.visibility</p:attrName>
                                        </p:attrNameLst>
                                      </p:cBhvr>
                                      <p:to>
                                        <p:strVal val="visible"/>
                                      </p:to>
                                    </p:set>
                                    <p:animEffect transition="in" filter="wipe(left)">
                                      <p:cBhvr>
                                        <p:cTn id="86" dur="500"/>
                                        <p:tgtEl>
                                          <p:spTgt spid="10264"/>
                                        </p:tgtEl>
                                      </p:cBhvr>
                                    </p:animEffect>
                                  </p:childTnLst>
                                </p:cTn>
                              </p:par>
                            </p:childTnLst>
                          </p:cTn>
                        </p:par>
                        <p:par>
                          <p:cTn id="87" fill="hold">
                            <p:stCondLst>
                              <p:cond delay="500"/>
                            </p:stCondLst>
                            <p:childTnLst>
                              <p:par>
                                <p:cTn id="88" presetID="22" presetClass="entr" presetSubtype="1" fill="hold" grpId="0" nodeType="afterEffect">
                                  <p:stCondLst>
                                    <p:cond delay="0"/>
                                  </p:stCondLst>
                                  <p:childTnLst>
                                    <p:set>
                                      <p:cBhvr>
                                        <p:cTn id="89" dur="1" fill="hold">
                                          <p:stCondLst>
                                            <p:cond delay="0"/>
                                          </p:stCondLst>
                                        </p:cTn>
                                        <p:tgtEl>
                                          <p:spTgt spid="10268"/>
                                        </p:tgtEl>
                                        <p:attrNameLst>
                                          <p:attrName>style.visibility</p:attrName>
                                        </p:attrNameLst>
                                      </p:cBhvr>
                                      <p:to>
                                        <p:strVal val="visible"/>
                                      </p:to>
                                    </p:set>
                                    <p:animEffect transition="in" filter="wipe(up)">
                                      <p:cBhvr>
                                        <p:cTn id="90" dur="500"/>
                                        <p:tgtEl>
                                          <p:spTgt spid="10268"/>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10266"/>
                                        </p:tgtEl>
                                        <p:attrNameLst>
                                          <p:attrName>style.visibility</p:attrName>
                                        </p:attrNameLst>
                                      </p:cBhvr>
                                      <p:to>
                                        <p:strVal val="visible"/>
                                      </p:to>
                                    </p:set>
                                    <p:animEffect transition="in" filter="wipe(left)">
                                      <p:cBhvr>
                                        <p:cTn id="94" dur="500"/>
                                        <p:tgtEl>
                                          <p:spTgt spid="10266"/>
                                        </p:tgtEl>
                                      </p:cBhvr>
                                    </p:animEffect>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10267"/>
                                        </p:tgtEl>
                                        <p:attrNameLst>
                                          <p:attrName>style.visibility</p:attrName>
                                        </p:attrNameLst>
                                      </p:cBhvr>
                                      <p:to>
                                        <p:strVal val="visible"/>
                                      </p:to>
                                    </p:set>
                                    <p:animEffect transition="in" filter="wipe(left)">
                                      <p:cBhvr>
                                        <p:cTn id="98" dur="500"/>
                                        <p:tgtEl>
                                          <p:spTgt spid="10267"/>
                                        </p:tgtEl>
                                      </p:cBhvr>
                                    </p:animEffect>
                                  </p:childTnLst>
                                </p:cTn>
                              </p:par>
                            </p:childTnLst>
                          </p:cTn>
                        </p:par>
                        <p:par>
                          <p:cTn id="99" fill="hold">
                            <p:stCondLst>
                              <p:cond delay="2000"/>
                            </p:stCondLst>
                            <p:childTnLst>
                              <p:par>
                                <p:cTn id="100" presetID="22" presetClass="entr" presetSubtype="8" fill="hold" grpId="0" nodeType="afterEffect">
                                  <p:stCondLst>
                                    <p:cond delay="0"/>
                                  </p:stCondLst>
                                  <p:childTnLst>
                                    <p:set>
                                      <p:cBhvr>
                                        <p:cTn id="101" dur="1" fill="hold">
                                          <p:stCondLst>
                                            <p:cond delay="0"/>
                                          </p:stCondLst>
                                        </p:cTn>
                                        <p:tgtEl>
                                          <p:spTgt spid="10265"/>
                                        </p:tgtEl>
                                        <p:attrNameLst>
                                          <p:attrName>style.visibility</p:attrName>
                                        </p:attrNameLst>
                                      </p:cBhvr>
                                      <p:to>
                                        <p:strVal val="visible"/>
                                      </p:to>
                                    </p:set>
                                    <p:animEffect transition="in" filter="wipe(left)">
                                      <p:cBhvr>
                                        <p:cTn id="102" dur="500"/>
                                        <p:tgtEl>
                                          <p:spTgt spid="1026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123924"/>
                                        </p:tgtEl>
                                        <p:attrNameLst>
                                          <p:attrName>style.visibility</p:attrName>
                                        </p:attrNameLst>
                                      </p:cBhvr>
                                      <p:to>
                                        <p:strVal val="visible"/>
                                      </p:to>
                                    </p:set>
                                    <p:animEffect transition="in" filter="wipe(left)">
                                      <p:cBhvr>
                                        <p:cTn id="107" dur="500"/>
                                        <p:tgtEl>
                                          <p:spTgt spid="12392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123925"/>
                                        </p:tgtEl>
                                        <p:attrNameLst>
                                          <p:attrName>style.visibility</p:attrName>
                                        </p:attrNameLst>
                                      </p:cBhvr>
                                      <p:to>
                                        <p:strVal val="visible"/>
                                      </p:to>
                                    </p:set>
                                    <p:animEffect transition="in" filter="wipe(left)">
                                      <p:cBhvr>
                                        <p:cTn id="112" dur="500"/>
                                        <p:tgtEl>
                                          <p:spTgt spid="123925"/>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23926"/>
                                        </p:tgtEl>
                                        <p:attrNameLst>
                                          <p:attrName>style.visibility</p:attrName>
                                        </p:attrNameLst>
                                      </p:cBhvr>
                                      <p:to>
                                        <p:strVal val="visible"/>
                                      </p:to>
                                    </p:set>
                                    <p:animEffect transition="in" filter="wipe(left)">
                                      <p:cBhvr>
                                        <p:cTn id="117" dur="500"/>
                                        <p:tgtEl>
                                          <p:spTgt spid="12392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123927"/>
                                        </p:tgtEl>
                                        <p:attrNameLst>
                                          <p:attrName>style.visibility</p:attrName>
                                        </p:attrNameLst>
                                      </p:cBhvr>
                                      <p:to>
                                        <p:strVal val="visible"/>
                                      </p:to>
                                    </p:set>
                                    <p:animEffect transition="in" filter="wipe(left)">
                                      <p:cBhvr>
                                        <p:cTn id="122" dur="500"/>
                                        <p:tgtEl>
                                          <p:spTgt spid="123927"/>
                                        </p:tgtEl>
                                      </p:cBhvr>
                                    </p:animEffect>
                                  </p:childTnLst>
                                </p:cTn>
                              </p:par>
                            </p:childTnLst>
                          </p:cTn>
                        </p:par>
                        <p:par>
                          <p:cTn id="123" fill="hold">
                            <p:stCondLst>
                              <p:cond delay="500"/>
                            </p:stCondLst>
                            <p:childTnLst>
                              <p:par>
                                <p:cTn id="124" presetID="23" presetClass="entr" presetSubtype="528" fill="hold" grpId="0" nodeType="afterEffect">
                                  <p:stCondLst>
                                    <p:cond delay="0"/>
                                  </p:stCondLst>
                                  <p:childTnLst>
                                    <p:set>
                                      <p:cBhvr>
                                        <p:cTn id="125" dur="1" fill="hold">
                                          <p:stCondLst>
                                            <p:cond delay="0"/>
                                          </p:stCondLst>
                                        </p:cTn>
                                        <p:tgtEl>
                                          <p:spTgt spid="10272"/>
                                        </p:tgtEl>
                                        <p:attrNameLst>
                                          <p:attrName>style.visibility</p:attrName>
                                        </p:attrNameLst>
                                      </p:cBhvr>
                                      <p:to>
                                        <p:strVal val="visible"/>
                                      </p:to>
                                    </p:set>
                                    <p:anim calcmode="lin" valueType="num">
                                      <p:cBhvr>
                                        <p:cTn id="126" dur="500" fill="hold"/>
                                        <p:tgtEl>
                                          <p:spTgt spid="10272"/>
                                        </p:tgtEl>
                                        <p:attrNameLst>
                                          <p:attrName>ppt_w</p:attrName>
                                        </p:attrNameLst>
                                      </p:cBhvr>
                                      <p:tavLst>
                                        <p:tav tm="0">
                                          <p:val>
                                            <p:fltVal val="0"/>
                                          </p:val>
                                        </p:tav>
                                        <p:tav tm="100000">
                                          <p:val>
                                            <p:strVal val="#ppt_w"/>
                                          </p:val>
                                        </p:tav>
                                      </p:tavLst>
                                    </p:anim>
                                    <p:anim calcmode="lin" valueType="num">
                                      <p:cBhvr>
                                        <p:cTn id="127" dur="500" fill="hold"/>
                                        <p:tgtEl>
                                          <p:spTgt spid="10272"/>
                                        </p:tgtEl>
                                        <p:attrNameLst>
                                          <p:attrName>ppt_h</p:attrName>
                                        </p:attrNameLst>
                                      </p:cBhvr>
                                      <p:tavLst>
                                        <p:tav tm="0">
                                          <p:val>
                                            <p:fltVal val="0"/>
                                          </p:val>
                                        </p:tav>
                                        <p:tav tm="100000">
                                          <p:val>
                                            <p:strVal val="#ppt_h"/>
                                          </p:val>
                                        </p:tav>
                                      </p:tavLst>
                                    </p:anim>
                                    <p:anim calcmode="lin" valueType="num">
                                      <p:cBhvr>
                                        <p:cTn id="128" dur="500" fill="hold"/>
                                        <p:tgtEl>
                                          <p:spTgt spid="10272"/>
                                        </p:tgtEl>
                                        <p:attrNameLst>
                                          <p:attrName>ppt_x</p:attrName>
                                        </p:attrNameLst>
                                      </p:cBhvr>
                                      <p:tavLst>
                                        <p:tav tm="0">
                                          <p:val>
                                            <p:fltVal val="0.5"/>
                                          </p:val>
                                        </p:tav>
                                        <p:tav tm="100000">
                                          <p:val>
                                            <p:strVal val="#ppt_x"/>
                                          </p:val>
                                        </p:tav>
                                      </p:tavLst>
                                    </p:anim>
                                    <p:anim calcmode="lin" valueType="num">
                                      <p:cBhvr>
                                        <p:cTn id="129" dur="500" fill="hold"/>
                                        <p:tgtEl>
                                          <p:spTgt spid="1027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animBg="1"/>
      <p:bldP spid="123908" grpId="0" animBg="1"/>
      <p:bldP spid="123909" grpId="0" animBg="1"/>
      <p:bldP spid="123911" grpId="0" autoUpdateAnimBg="0"/>
      <p:bldP spid="10248" grpId="0" animBg="1" autoUpdateAnimBg="0"/>
      <p:bldP spid="10249" grpId="0" animBg="1"/>
      <p:bldP spid="10250" grpId="0" animBg="1"/>
      <p:bldP spid="10251" grpId="0" autoUpdateAnimBg="0"/>
      <p:bldP spid="10252" grpId="0" autoUpdateAnimBg="0"/>
      <p:bldP spid="10253" grpId="0" animBg="1"/>
      <p:bldP spid="10254" grpId="0" autoUpdateAnimBg="0"/>
      <p:bldP spid="10255" grpId="0" animBg="1"/>
      <p:bldP spid="10256" grpId="0" animBg="1"/>
      <p:bldP spid="10257" grpId="0" animBg="1" autoUpdateAnimBg="0"/>
      <p:bldP spid="10258" grpId="0" animBg="1"/>
      <p:bldP spid="10259" grpId="0" autoUpdateAnimBg="0"/>
      <p:bldP spid="123924" grpId="0" animBg="1" autoUpdateAnimBg="0"/>
      <p:bldP spid="123925" grpId="0" animBg="1" autoUpdateAnimBg="0"/>
      <p:bldP spid="123926" grpId="0" animBg="1" autoUpdateAnimBg="0"/>
      <p:bldP spid="123927" grpId="0" animBg="1" autoUpdateAnimBg="0"/>
      <p:bldP spid="10264" grpId="0" animBg="1"/>
      <p:bldP spid="10265" grpId="0" animBg="1"/>
      <p:bldP spid="10266" grpId="0" animBg="1"/>
      <p:bldP spid="10267" grpId="0" animBg="1"/>
      <p:bldP spid="10268" grpId="0" animBg="1"/>
      <p:bldP spid="123933" grpId="0" animBg="1"/>
      <p:bldP spid="10271" grpId="0" autoUpdateAnimBg="0"/>
      <p:bldP spid="1027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971800" y="4419600"/>
            <a:ext cx="3352800" cy="304800"/>
          </a:xfrm>
          <a:prstGeom prst="rect">
            <a:avLst/>
          </a:prstGeom>
          <a:noFill/>
          <a:ln w="9525">
            <a:noFill/>
            <a:miter lim="800000"/>
            <a:headEnd/>
            <a:tailEnd/>
          </a:ln>
        </p:spPr>
        <p:txBody>
          <a:bodyPr>
            <a:spAutoFit/>
          </a:bodyPr>
          <a:lstStyle/>
          <a:p>
            <a:pPr algn="l" eaLnBrk="1" hangingPunct="1"/>
            <a:endParaRPr lang="de-DE"/>
          </a:p>
        </p:txBody>
      </p:sp>
      <p:sp>
        <p:nvSpPr>
          <p:cNvPr id="124931" name="Line 3"/>
          <p:cNvSpPr>
            <a:spLocks noChangeShapeType="1"/>
          </p:cNvSpPr>
          <p:nvPr/>
        </p:nvSpPr>
        <p:spPr bwMode="auto">
          <a:xfrm>
            <a:off x="2286000" y="5715000"/>
            <a:ext cx="1143000" cy="0"/>
          </a:xfrm>
          <a:prstGeom prst="line">
            <a:avLst/>
          </a:prstGeom>
          <a:noFill/>
          <a:ln w="146050">
            <a:solidFill>
              <a:srgbClr val="008000"/>
            </a:solidFill>
            <a:round/>
            <a:headEnd/>
            <a:tailEnd type="triangle" w="med" len="med"/>
          </a:ln>
        </p:spPr>
        <p:txBody>
          <a:bodyPr/>
          <a:lstStyle/>
          <a:p>
            <a:endParaRPr lang="de-DE"/>
          </a:p>
        </p:txBody>
      </p:sp>
      <p:sp>
        <p:nvSpPr>
          <p:cNvPr id="124932" name="Line 4"/>
          <p:cNvSpPr>
            <a:spLocks noChangeShapeType="1"/>
          </p:cNvSpPr>
          <p:nvPr/>
        </p:nvSpPr>
        <p:spPr bwMode="auto">
          <a:xfrm>
            <a:off x="6019800" y="5715000"/>
            <a:ext cx="1143000" cy="0"/>
          </a:xfrm>
          <a:prstGeom prst="line">
            <a:avLst/>
          </a:prstGeom>
          <a:noFill/>
          <a:ln w="146050">
            <a:solidFill>
              <a:srgbClr val="008000"/>
            </a:solidFill>
            <a:round/>
            <a:headEnd/>
            <a:tailEnd type="triangle" w="med" len="med"/>
          </a:ln>
        </p:spPr>
        <p:txBody>
          <a:bodyPr/>
          <a:lstStyle/>
          <a:p>
            <a:endParaRPr lang="de-DE"/>
          </a:p>
        </p:txBody>
      </p:sp>
      <p:sp>
        <p:nvSpPr>
          <p:cNvPr id="124933" name="Line 5"/>
          <p:cNvSpPr>
            <a:spLocks noChangeShapeType="1"/>
          </p:cNvSpPr>
          <p:nvPr/>
        </p:nvSpPr>
        <p:spPr bwMode="auto">
          <a:xfrm flipH="1">
            <a:off x="4724400" y="990600"/>
            <a:ext cx="0" cy="3810000"/>
          </a:xfrm>
          <a:prstGeom prst="line">
            <a:avLst/>
          </a:prstGeom>
          <a:noFill/>
          <a:ln w="38100">
            <a:solidFill>
              <a:srgbClr val="FF0000"/>
            </a:solidFill>
            <a:round/>
            <a:headEnd/>
            <a:tailEnd type="triangle" w="med" len="med"/>
          </a:ln>
        </p:spPr>
        <p:txBody>
          <a:bodyPr/>
          <a:lstStyle/>
          <a:p>
            <a:endParaRPr lang="de-DE"/>
          </a:p>
        </p:txBody>
      </p:sp>
      <p:graphicFrame>
        <p:nvGraphicFramePr>
          <p:cNvPr id="11266" name="Object 6"/>
          <p:cNvGraphicFramePr>
            <a:graphicFrameLocks noChangeAspect="1"/>
          </p:cNvGraphicFramePr>
          <p:nvPr/>
        </p:nvGraphicFramePr>
        <p:xfrm>
          <a:off x="3429000" y="4800600"/>
          <a:ext cx="2590800" cy="1774825"/>
        </p:xfrm>
        <a:graphic>
          <a:graphicData uri="http://schemas.openxmlformats.org/presentationml/2006/ole">
            <p:oleObj spid="_x0000_s28678" name="Paint Shop Pro Image" r:id="rId4" imgW="5209756" imgH="3570732" progId="">
              <p:embed/>
            </p:oleObj>
          </a:graphicData>
        </a:graphic>
      </p:graphicFrame>
      <p:sp>
        <p:nvSpPr>
          <p:cNvPr id="124935" name="Text Box 7"/>
          <p:cNvSpPr txBox="1">
            <a:spLocks noChangeArrowheads="1"/>
          </p:cNvSpPr>
          <p:nvPr/>
        </p:nvSpPr>
        <p:spPr bwMode="auto">
          <a:xfrm>
            <a:off x="3429000" y="4876800"/>
            <a:ext cx="1143000" cy="581025"/>
          </a:xfrm>
          <a:prstGeom prst="rect">
            <a:avLst/>
          </a:prstGeom>
          <a:noFill/>
          <a:ln w="9525">
            <a:noFill/>
            <a:miter lim="800000"/>
            <a:headEnd/>
            <a:tailEnd/>
          </a:ln>
        </p:spPr>
        <p:txBody>
          <a:bodyPr>
            <a:spAutoFit/>
          </a:bodyPr>
          <a:lstStyle/>
          <a:p>
            <a:pPr algn="l" eaLnBrk="1" hangingPunct="1"/>
            <a:r>
              <a:rPr lang="de-DE" sz="1600"/>
              <a:t>Unter-nehmen</a:t>
            </a:r>
          </a:p>
        </p:txBody>
      </p:sp>
      <p:sp>
        <p:nvSpPr>
          <p:cNvPr id="124936" name="Text Box 8"/>
          <p:cNvSpPr txBox="1">
            <a:spLocks noChangeArrowheads="1"/>
          </p:cNvSpPr>
          <p:nvPr/>
        </p:nvSpPr>
        <p:spPr bwMode="auto">
          <a:xfrm>
            <a:off x="3276600" y="304800"/>
            <a:ext cx="2895600" cy="685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800"/>
              <a:t>Unternehmensziele</a:t>
            </a:r>
          </a:p>
        </p:txBody>
      </p:sp>
      <p:sp>
        <p:nvSpPr>
          <p:cNvPr id="124937" name="Text Box 9"/>
          <p:cNvSpPr txBox="1">
            <a:spLocks noChangeArrowheads="1"/>
          </p:cNvSpPr>
          <p:nvPr/>
        </p:nvSpPr>
        <p:spPr bwMode="auto">
          <a:xfrm>
            <a:off x="228600" y="1828800"/>
            <a:ext cx="1600200" cy="6858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Monetäre Ziele</a:t>
            </a:r>
          </a:p>
        </p:txBody>
      </p:sp>
      <p:sp>
        <p:nvSpPr>
          <p:cNvPr id="11274" name="Line 10"/>
          <p:cNvSpPr>
            <a:spLocks noChangeShapeType="1"/>
          </p:cNvSpPr>
          <p:nvPr/>
        </p:nvSpPr>
        <p:spPr bwMode="auto">
          <a:xfrm>
            <a:off x="1828800" y="2133600"/>
            <a:ext cx="5562600" cy="0"/>
          </a:xfrm>
          <a:prstGeom prst="line">
            <a:avLst/>
          </a:prstGeom>
          <a:noFill/>
          <a:ln w="28575">
            <a:solidFill>
              <a:schemeClr val="tx1"/>
            </a:solidFill>
            <a:round/>
            <a:headEnd/>
            <a:tailEnd/>
          </a:ln>
        </p:spPr>
        <p:txBody>
          <a:bodyPr>
            <a:spAutoFit/>
          </a:bodyPr>
          <a:lstStyle/>
          <a:p>
            <a:endParaRPr lang="de-DE"/>
          </a:p>
        </p:txBody>
      </p:sp>
      <p:sp>
        <p:nvSpPr>
          <p:cNvPr id="124939" name="Text Box 11"/>
          <p:cNvSpPr txBox="1">
            <a:spLocks noChangeArrowheads="1"/>
          </p:cNvSpPr>
          <p:nvPr/>
        </p:nvSpPr>
        <p:spPr bwMode="auto">
          <a:xfrm>
            <a:off x="6858000" y="1752600"/>
            <a:ext cx="1981200" cy="7620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r>
              <a:rPr lang="de-DE"/>
              <a:t>Nicht-monetäre Ziele</a:t>
            </a:r>
          </a:p>
        </p:txBody>
      </p:sp>
      <p:sp>
        <p:nvSpPr>
          <p:cNvPr id="11276" name="Oval 12"/>
          <p:cNvSpPr>
            <a:spLocks noChangeArrowheads="1"/>
          </p:cNvSpPr>
          <p:nvPr/>
        </p:nvSpPr>
        <p:spPr bwMode="auto">
          <a:xfrm>
            <a:off x="3810000" y="1447800"/>
            <a:ext cx="1752600" cy="1600200"/>
          </a:xfrm>
          <a:prstGeom prst="ellipse">
            <a:avLst/>
          </a:prstGeom>
          <a:solidFill>
            <a:srgbClr val="FFFF99"/>
          </a:solidFill>
          <a:ln w="19050">
            <a:solidFill>
              <a:schemeClr val="tx1"/>
            </a:solidFill>
            <a:round/>
            <a:headEnd/>
            <a:tailEnd/>
          </a:ln>
        </p:spPr>
        <p:txBody>
          <a:bodyPr anchor="ctr"/>
          <a:lstStyle/>
          <a:p>
            <a:pPr algn="l" eaLnBrk="1" hangingPunct="1"/>
            <a:endParaRPr lang="de-DE"/>
          </a:p>
        </p:txBody>
      </p:sp>
      <p:sp>
        <p:nvSpPr>
          <p:cNvPr id="11277" name="Text Box 13"/>
          <p:cNvSpPr txBox="1">
            <a:spLocks noChangeArrowheads="1"/>
          </p:cNvSpPr>
          <p:nvPr/>
        </p:nvSpPr>
        <p:spPr bwMode="auto">
          <a:xfrm>
            <a:off x="3962400" y="1981200"/>
            <a:ext cx="1600200" cy="581025"/>
          </a:xfrm>
          <a:prstGeom prst="rect">
            <a:avLst/>
          </a:prstGeom>
          <a:noFill/>
          <a:ln w="9525">
            <a:noFill/>
            <a:miter lim="800000"/>
            <a:headEnd/>
            <a:tailEnd/>
          </a:ln>
        </p:spPr>
        <p:txBody>
          <a:bodyPr>
            <a:spAutoFit/>
          </a:bodyPr>
          <a:lstStyle/>
          <a:p>
            <a:pPr algn="l" eaLnBrk="1" hangingPunct="1"/>
            <a:r>
              <a:rPr lang="de-DE" sz="1600"/>
              <a:t>Ökonomische Ziele</a:t>
            </a:r>
          </a:p>
        </p:txBody>
      </p:sp>
      <p:sp>
        <p:nvSpPr>
          <p:cNvPr id="124942" name="Line 14"/>
          <p:cNvSpPr>
            <a:spLocks noChangeShapeType="1"/>
          </p:cNvSpPr>
          <p:nvPr/>
        </p:nvSpPr>
        <p:spPr bwMode="auto">
          <a:xfrm flipH="1">
            <a:off x="3429000" y="2819400"/>
            <a:ext cx="685800" cy="457200"/>
          </a:xfrm>
          <a:prstGeom prst="line">
            <a:avLst/>
          </a:prstGeom>
          <a:noFill/>
          <a:ln w="38100">
            <a:solidFill>
              <a:srgbClr val="0000FF"/>
            </a:solidFill>
            <a:prstDash val="sysDot"/>
            <a:round/>
            <a:headEnd type="triangle" w="med" len="med"/>
            <a:tailEnd type="triangle" w="med" len="med"/>
          </a:ln>
        </p:spPr>
        <p:txBody>
          <a:bodyPr/>
          <a:lstStyle/>
          <a:p>
            <a:endParaRPr lang="de-DE"/>
          </a:p>
        </p:txBody>
      </p:sp>
      <p:sp>
        <p:nvSpPr>
          <p:cNvPr id="124943" name="Line 15"/>
          <p:cNvSpPr>
            <a:spLocks noChangeShapeType="1"/>
          </p:cNvSpPr>
          <p:nvPr/>
        </p:nvSpPr>
        <p:spPr bwMode="auto">
          <a:xfrm>
            <a:off x="5410200" y="2743200"/>
            <a:ext cx="609600" cy="533400"/>
          </a:xfrm>
          <a:prstGeom prst="line">
            <a:avLst/>
          </a:prstGeom>
          <a:noFill/>
          <a:ln w="38100">
            <a:solidFill>
              <a:srgbClr val="0000FF"/>
            </a:solidFill>
            <a:prstDash val="sysDot"/>
            <a:round/>
            <a:headEnd type="triangle" w="med" len="med"/>
            <a:tailEnd type="triangle" w="med" len="med"/>
          </a:ln>
        </p:spPr>
        <p:txBody>
          <a:bodyPr/>
          <a:lstStyle/>
          <a:p>
            <a:endParaRPr lang="de-DE"/>
          </a:p>
        </p:txBody>
      </p:sp>
      <p:sp>
        <p:nvSpPr>
          <p:cNvPr id="124944" name="Line 16"/>
          <p:cNvSpPr>
            <a:spLocks noChangeShapeType="1"/>
          </p:cNvSpPr>
          <p:nvPr/>
        </p:nvSpPr>
        <p:spPr bwMode="auto">
          <a:xfrm flipH="1" flipV="1">
            <a:off x="2819400" y="1219200"/>
            <a:ext cx="3810000" cy="0"/>
          </a:xfrm>
          <a:prstGeom prst="line">
            <a:avLst/>
          </a:prstGeom>
          <a:noFill/>
          <a:ln w="38100">
            <a:solidFill>
              <a:srgbClr val="FF0000"/>
            </a:solidFill>
            <a:round/>
            <a:headEnd/>
            <a:tailEnd/>
          </a:ln>
        </p:spPr>
        <p:txBody>
          <a:bodyPr/>
          <a:lstStyle/>
          <a:p>
            <a:endParaRPr lang="de-DE"/>
          </a:p>
        </p:txBody>
      </p:sp>
      <p:sp>
        <p:nvSpPr>
          <p:cNvPr id="124945" name="Line 17"/>
          <p:cNvSpPr>
            <a:spLocks noChangeShapeType="1"/>
          </p:cNvSpPr>
          <p:nvPr/>
        </p:nvSpPr>
        <p:spPr bwMode="auto">
          <a:xfrm flipH="1">
            <a:off x="2819400" y="1219200"/>
            <a:ext cx="0" cy="3048000"/>
          </a:xfrm>
          <a:prstGeom prst="line">
            <a:avLst/>
          </a:prstGeom>
          <a:noFill/>
          <a:ln w="38100">
            <a:solidFill>
              <a:srgbClr val="FF0000"/>
            </a:solidFill>
            <a:round/>
            <a:headEnd/>
            <a:tailEnd/>
          </a:ln>
        </p:spPr>
        <p:txBody>
          <a:bodyPr/>
          <a:lstStyle/>
          <a:p>
            <a:endParaRPr lang="de-DE"/>
          </a:p>
        </p:txBody>
      </p:sp>
      <p:sp>
        <p:nvSpPr>
          <p:cNvPr id="124946" name="Line 18"/>
          <p:cNvSpPr>
            <a:spLocks noChangeShapeType="1"/>
          </p:cNvSpPr>
          <p:nvPr/>
        </p:nvSpPr>
        <p:spPr bwMode="auto">
          <a:xfrm flipH="1">
            <a:off x="6629400" y="1219200"/>
            <a:ext cx="0" cy="3048000"/>
          </a:xfrm>
          <a:prstGeom prst="line">
            <a:avLst/>
          </a:prstGeom>
          <a:noFill/>
          <a:ln w="38100">
            <a:solidFill>
              <a:srgbClr val="FF0000"/>
            </a:solidFill>
            <a:round/>
            <a:headEnd/>
            <a:tailEnd/>
          </a:ln>
        </p:spPr>
        <p:txBody>
          <a:bodyPr/>
          <a:lstStyle/>
          <a:p>
            <a:endParaRPr lang="de-DE"/>
          </a:p>
        </p:txBody>
      </p:sp>
      <p:sp>
        <p:nvSpPr>
          <p:cNvPr id="124947" name="Line 19"/>
          <p:cNvSpPr>
            <a:spLocks noChangeShapeType="1"/>
          </p:cNvSpPr>
          <p:nvPr/>
        </p:nvSpPr>
        <p:spPr bwMode="auto">
          <a:xfrm>
            <a:off x="2819400" y="4267200"/>
            <a:ext cx="3810000" cy="0"/>
          </a:xfrm>
          <a:prstGeom prst="line">
            <a:avLst/>
          </a:prstGeom>
          <a:noFill/>
          <a:ln w="38100">
            <a:solidFill>
              <a:srgbClr val="FF0000"/>
            </a:solidFill>
            <a:round/>
            <a:headEnd/>
            <a:tailEnd/>
          </a:ln>
        </p:spPr>
        <p:txBody>
          <a:bodyPr/>
          <a:lstStyle/>
          <a:p>
            <a:endParaRPr lang="de-DE"/>
          </a:p>
        </p:txBody>
      </p:sp>
      <p:sp>
        <p:nvSpPr>
          <p:cNvPr id="11284" name="Oval 20"/>
          <p:cNvSpPr>
            <a:spLocks noChangeArrowheads="1"/>
          </p:cNvSpPr>
          <p:nvPr/>
        </p:nvSpPr>
        <p:spPr bwMode="auto">
          <a:xfrm>
            <a:off x="6019800" y="2895600"/>
            <a:ext cx="1295400" cy="1143000"/>
          </a:xfrm>
          <a:prstGeom prst="ellipse">
            <a:avLst/>
          </a:prstGeom>
          <a:solidFill>
            <a:srgbClr val="CCFFCC"/>
          </a:solidFill>
          <a:ln w="19050">
            <a:solidFill>
              <a:schemeClr val="tx1"/>
            </a:solidFill>
            <a:round/>
            <a:headEnd/>
            <a:tailEnd/>
          </a:ln>
        </p:spPr>
        <p:txBody>
          <a:bodyPr anchor="ctr"/>
          <a:lstStyle/>
          <a:p>
            <a:pPr algn="l" eaLnBrk="1" hangingPunct="1"/>
            <a:endParaRPr lang="de-DE"/>
          </a:p>
        </p:txBody>
      </p:sp>
      <p:sp>
        <p:nvSpPr>
          <p:cNvPr id="11285" name="Text Box 21"/>
          <p:cNvSpPr txBox="1">
            <a:spLocks noChangeArrowheads="1"/>
          </p:cNvSpPr>
          <p:nvPr/>
        </p:nvSpPr>
        <p:spPr bwMode="auto">
          <a:xfrm>
            <a:off x="6096000" y="3124200"/>
            <a:ext cx="1295400" cy="581025"/>
          </a:xfrm>
          <a:prstGeom prst="rect">
            <a:avLst/>
          </a:prstGeom>
          <a:noFill/>
          <a:ln w="9525">
            <a:noFill/>
            <a:miter lim="800000"/>
            <a:headEnd/>
            <a:tailEnd/>
          </a:ln>
        </p:spPr>
        <p:txBody>
          <a:bodyPr>
            <a:spAutoFit/>
          </a:bodyPr>
          <a:lstStyle/>
          <a:p>
            <a:pPr algn="l" eaLnBrk="1" hangingPunct="1"/>
            <a:r>
              <a:rPr lang="de-DE" sz="1600"/>
              <a:t>Ökologi-sche Ziele</a:t>
            </a:r>
          </a:p>
        </p:txBody>
      </p:sp>
      <p:sp>
        <p:nvSpPr>
          <p:cNvPr id="11286" name="Oval 22"/>
          <p:cNvSpPr>
            <a:spLocks noChangeArrowheads="1"/>
          </p:cNvSpPr>
          <p:nvPr/>
        </p:nvSpPr>
        <p:spPr bwMode="auto">
          <a:xfrm>
            <a:off x="2209800" y="2895600"/>
            <a:ext cx="1295400" cy="1143000"/>
          </a:xfrm>
          <a:prstGeom prst="ellipse">
            <a:avLst/>
          </a:prstGeom>
          <a:solidFill>
            <a:srgbClr val="E7F3FF"/>
          </a:solidFill>
          <a:ln w="19050">
            <a:solidFill>
              <a:schemeClr val="tx1"/>
            </a:solidFill>
            <a:round/>
            <a:headEnd/>
            <a:tailEnd/>
          </a:ln>
        </p:spPr>
        <p:txBody>
          <a:bodyPr anchor="ctr"/>
          <a:lstStyle/>
          <a:p>
            <a:pPr algn="l" eaLnBrk="1" hangingPunct="1"/>
            <a:endParaRPr lang="de-DE"/>
          </a:p>
        </p:txBody>
      </p:sp>
      <p:sp>
        <p:nvSpPr>
          <p:cNvPr id="11287" name="Text Box 23"/>
          <p:cNvSpPr txBox="1">
            <a:spLocks noChangeArrowheads="1"/>
          </p:cNvSpPr>
          <p:nvPr/>
        </p:nvSpPr>
        <p:spPr bwMode="auto">
          <a:xfrm>
            <a:off x="2362200" y="3200400"/>
            <a:ext cx="1219200" cy="581025"/>
          </a:xfrm>
          <a:prstGeom prst="rect">
            <a:avLst/>
          </a:prstGeom>
          <a:noFill/>
          <a:ln w="9525">
            <a:noFill/>
            <a:miter lim="800000"/>
            <a:headEnd/>
            <a:tailEnd/>
          </a:ln>
        </p:spPr>
        <p:txBody>
          <a:bodyPr>
            <a:spAutoFit/>
          </a:bodyPr>
          <a:lstStyle/>
          <a:p>
            <a:pPr algn="l" eaLnBrk="1" hangingPunct="1"/>
            <a:r>
              <a:rPr lang="de-DE" sz="1600"/>
              <a:t>Soziale Ziele</a:t>
            </a:r>
          </a:p>
        </p:txBody>
      </p:sp>
      <p:sp>
        <p:nvSpPr>
          <p:cNvPr id="124952" name="Text Box 24"/>
          <p:cNvSpPr txBox="1">
            <a:spLocks noChangeArrowheads="1"/>
          </p:cNvSpPr>
          <p:nvPr/>
        </p:nvSpPr>
        <p:spPr bwMode="auto">
          <a:xfrm>
            <a:off x="3962400" y="3962400"/>
            <a:ext cx="1600200" cy="539750"/>
          </a:xfrm>
          <a:prstGeom prst="rect">
            <a:avLst/>
          </a:prstGeom>
          <a:solidFill>
            <a:srgbClr val="EFEFE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sz="1600"/>
              <a:t>Kompromisse</a:t>
            </a:r>
          </a:p>
        </p:txBody>
      </p:sp>
      <p:sp>
        <p:nvSpPr>
          <p:cNvPr id="11289" name="Line 26"/>
          <p:cNvSpPr>
            <a:spLocks noChangeShapeType="1"/>
          </p:cNvSpPr>
          <p:nvPr/>
        </p:nvSpPr>
        <p:spPr bwMode="auto">
          <a:xfrm>
            <a:off x="152400" y="2209800"/>
            <a:ext cx="0" cy="1828800"/>
          </a:xfrm>
          <a:prstGeom prst="line">
            <a:avLst/>
          </a:prstGeom>
          <a:noFill/>
          <a:ln w="19050">
            <a:solidFill>
              <a:schemeClr val="tx1"/>
            </a:solidFill>
            <a:round/>
            <a:headEnd/>
            <a:tailEnd/>
          </a:ln>
        </p:spPr>
        <p:txBody>
          <a:bodyPr anchor="ctr">
            <a:spAutoFit/>
          </a:bodyPr>
          <a:lstStyle/>
          <a:p>
            <a:endParaRPr lang="de-DE"/>
          </a:p>
        </p:txBody>
      </p:sp>
      <p:sp>
        <p:nvSpPr>
          <p:cNvPr id="11290" name="Text Box 27"/>
          <p:cNvSpPr txBox="1">
            <a:spLocks noChangeArrowheads="1"/>
          </p:cNvSpPr>
          <p:nvPr/>
        </p:nvSpPr>
        <p:spPr bwMode="auto">
          <a:xfrm>
            <a:off x="304800" y="2667000"/>
            <a:ext cx="1447800" cy="457200"/>
          </a:xfrm>
          <a:prstGeom prst="rect">
            <a:avLst/>
          </a:prstGeom>
          <a:noFill/>
          <a:ln w="9525">
            <a:noFill/>
            <a:miter lim="800000"/>
            <a:headEnd/>
            <a:tailEnd/>
          </a:ln>
        </p:spPr>
        <p:txBody>
          <a:bodyPr>
            <a:spAutoFit/>
          </a:bodyPr>
          <a:lstStyle/>
          <a:p>
            <a:pPr algn="l" eaLnBrk="1" hangingPunct="1"/>
            <a:r>
              <a:rPr lang="de-DE" sz="1200"/>
              <a:t>Umsatz- und Gewinnziele</a:t>
            </a:r>
          </a:p>
        </p:txBody>
      </p:sp>
      <p:sp>
        <p:nvSpPr>
          <p:cNvPr id="11291" name="Text Box 28"/>
          <p:cNvSpPr txBox="1">
            <a:spLocks noChangeArrowheads="1"/>
          </p:cNvSpPr>
          <p:nvPr/>
        </p:nvSpPr>
        <p:spPr bwMode="auto">
          <a:xfrm>
            <a:off x="304800" y="3200400"/>
            <a:ext cx="1752600" cy="639763"/>
          </a:xfrm>
          <a:prstGeom prst="rect">
            <a:avLst/>
          </a:prstGeom>
          <a:noFill/>
          <a:ln w="9525">
            <a:noFill/>
            <a:miter lim="800000"/>
            <a:headEnd/>
            <a:tailEnd/>
          </a:ln>
        </p:spPr>
        <p:txBody>
          <a:bodyPr>
            <a:spAutoFit/>
          </a:bodyPr>
          <a:lstStyle/>
          <a:p>
            <a:pPr algn="l" eaLnBrk="1" hangingPunct="1"/>
            <a:r>
              <a:rPr lang="de-DE" sz="1200"/>
              <a:t>Wirtschaftlichkeits-, Produktivitäts- und Rentablitätsziele</a:t>
            </a:r>
          </a:p>
        </p:txBody>
      </p:sp>
      <p:sp>
        <p:nvSpPr>
          <p:cNvPr id="11292" name="Text Box 29"/>
          <p:cNvSpPr txBox="1">
            <a:spLocks noChangeArrowheads="1"/>
          </p:cNvSpPr>
          <p:nvPr/>
        </p:nvSpPr>
        <p:spPr bwMode="auto">
          <a:xfrm>
            <a:off x="304800" y="3886200"/>
            <a:ext cx="1447800" cy="457200"/>
          </a:xfrm>
          <a:prstGeom prst="rect">
            <a:avLst/>
          </a:prstGeom>
          <a:noFill/>
          <a:ln w="9525">
            <a:noFill/>
            <a:miter lim="800000"/>
            <a:headEnd/>
            <a:tailEnd/>
          </a:ln>
        </p:spPr>
        <p:txBody>
          <a:bodyPr>
            <a:spAutoFit/>
          </a:bodyPr>
          <a:lstStyle/>
          <a:p>
            <a:pPr algn="l" eaLnBrk="1" hangingPunct="1"/>
            <a:r>
              <a:rPr lang="de-DE" sz="1200"/>
              <a:t>finanzwirtschaft-liche Ziele</a:t>
            </a:r>
          </a:p>
        </p:txBody>
      </p:sp>
      <p:sp>
        <p:nvSpPr>
          <p:cNvPr id="11293" name="Line 30"/>
          <p:cNvSpPr>
            <a:spLocks noChangeShapeType="1"/>
          </p:cNvSpPr>
          <p:nvPr/>
        </p:nvSpPr>
        <p:spPr bwMode="auto">
          <a:xfrm>
            <a:off x="152400" y="2209800"/>
            <a:ext cx="152400" cy="0"/>
          </a:xfrm>
          <a:prstGeom prst="line">
            <a:avLst/>
          </a:prstGeom>
          <a:noFill/>
          <a:ln w="19050">
            <a:solidFill>
              <a:schemeClr val="tx1"/>
            </a:solidFill>
            <a:round/>
            <a:headEnd/>
            <a:tailEnd/>
          </a:ln>
        </p:spPr>
        <p:txBody>
          <a:bodyPr anchor="ctr">
            <a:spAutoFit/>
          </a:bodyPr>
          <a:lstStyle/>
          <a:p>
            <a:endParaRPr lang="de-DE"/>
          </a:p>
        </p:txBody>
      </p:sp>
      <p:sp>
        <p:nvSpPr>
          <p:cNvPr id="11294" name="Line 31"/>
          <p:cNvSpPr>
            <a:spLocks noChangeShapeType="1"/>
          </p:cNvSpPr>
          <p:nvPr/>
        </p:nvSpPr>
        <p:spPr bwMode="auto">
          <a:xfrm>
            <a:off x="152400" y="2819400"/>
            <a:ext cx="152400" cy="0"/>
          </a:xfrm>
          <a:prstGeom prst="line">
            <a:avLst/>
          </a:prstGeom>
          <a:noFill/>
          <a:ln w="19050">
            <a:solidFill>
              <a:schemeClr val="tx1"/>
            </a:solidFill>
            <a:round/>
            <a:headEnd/>
            <a:tailEnd/>
          </a:ln>
        </p:spPr>
        <p:txBody>
          <a:bodyPr anchor="ctr">
            <a:spAutoFit/>
          </a:bodyPr>
          <a:lstStyle/>
          <a:p>
            <a:endParaRPr lang="de-DE"/>
          </a:p>
        </p:txBody>
      </p:sp>
      <p:sp>
        <p:nvSpPr>
          <p:cNvPr id="11295" name="Line 32"/>
          <p:cNvSpPr>
            <a:spLocks noChangeShapeType="1"/>
          </p:cNvSpPr>
          <p:nvPr/>
        </p:nvSpPr>
        <p:spPr bwMode="auto">
          <a:xfrm>
            <a:off x="152400" y="3352800"/>
            <a:ext cx="152400" cy="0"/>
          </a:xfrm>
          <a:prstGeom prst="line">
            <a:avLst/>
          </a:prstGeom>
          <a:noFill/>
          <a:ln w="19050">
            <a:solidFill>
              <a:schemeClr val="tx1"/>
            </a:solidFill>
            <a:round/>
            <a:headEnd/>
            <a:tailEnd/>
          </a:ln>
        </p:spPr>
        <p:txBody>
          <a:bodyPr anchor="ctr">
            <a:spAutoFit/>
          </a:bodyPr>
          <a:lstStyle/>
          <a:p>
            <a:endParaRPr lang="de-DE"/>
          </a:p>
        </p:txBody>
      </p:sp>
      <p:sp>
        <p:nvSpPr>
          <p:cNvPr id="11296" name="Line 33"/>
          <p:cNvSpPr>
            <a:spLocks noChangeShapeType="1"/>
          </p:cNvSpPr>
          <p:nvPr/>
        </p:nvSpPr>
        <p:spPr bwMode="auto">
          <a:xfrm flipH="1" flipV="1">
            <a:off x="152400" y="4038600"/>
            <a:ext cx="152400" cy="0"/>
          </a:xfrm>
          <a:prstGeom prst="line">
            <a:avLst/>
          </a:prstGeom>
          <a:noFill/>
          <a:ln w="19050">
            <a:solidFill>
              <a:schemeClr val="tx1"/>
            </a:solidFill>
            <a:round/>
            <a:headEnd/>
            <a:tailEnd/>
          </a:ln>
        </p:spPr>
        <p:txBody>
          <a:bodyPr anchor="ctr">
            <a:spAutoFit/>
          </a:bodyPr>
          <a:lstStyle/>
          <a:p>
            <a:endParaRPr lang="de-DE"/>
          </a:p>
        </p:txBody>
      </p:sp>
      <p:sp>
        <p:nvSpPr>
          <p:cNvPr id="11297" name="Line 34"/>
          <p:cNvSpPr>
            <a:spLocks noChangeShapeType="1"/>
          </p:cNvSpPr>
          <p:nvPr/>
        </p:nvSpPr>
        <p:spPr bwMode="auto">
          <a:xfrm>
            <a:off x="8991600" y="2133600"/>
            <a:ext cx="0" cy="1447800"/>
          </a:xfrm>
          <a:prstGeom prst="line">
            <a:avLst/>
          </a:prstGeom>
          <a:noFill/>
          <a:ln w="19050">
            <a:solidFill>
              <a:schemeClr val="tx1"/>
            </a:solidFill>
            <a:round/>
            <a:headEnd/>
            <a:tailEnd/>
          </a:ln>
        </p:spPr>
        <p:txBody>
          <a:bodyPr anchor="ctr">
            <a:spAutoFit/>
          </a:bodyPr>
          <a:lstStyle/>
          <a:p>
            <a:endParaRPr lang="de-DE"/>
          </a:p>
        </p:txBody>
      </p:sp>
      <p:sp>
        <p:nvSpPr>
          <p:cNvPr id="11298" name="Text Box 35"/>
          <p:cNvSpPr txBox="1">
            <a:spLocks noChangeArrowheads="1"/>
          </p:cNvSpPr>
          <p:nvPr/>
        </p:nvSpPr>
        <p:spPr bwMode="auto">
          <a:xfrm>
            <a:off x="7543800" y="2667000"/>
            <a:ext cx="1447800" cy="457200"/>
          </a:xfrm>
          <a:prstGeom prst="rect">
            <a:avLst/>
          </a:prstGeom>
          <a:noFill/>
          <a:ln w="9525">
            <a:noFill/>
            <a:miter lim="800000"/>
            <a:headEnd/>
            <a:tailEnd/>
          </a:ln>
        </p:spPr>
        <p:txBody>
          <a:bodyPr>
            <a:spAutoFit/>
          </a:bodyPr>
          <a:lstStyle/>
          <a:p>
            <a:pPr algn="l" eaLnBrk="1" hangingPunct="1"/>
            <a:r>
              <a:rPr lang="de-DE" sz="1200"/>
              <a:t>Marktstellungs-ziele</a:t>
            </a:r>
          </a:p>
        </p:txBody>
      </p:sp>
      <p:sp>
        <p:nvSpPr>
          <p:cNvPr id="11299" name="Line 36"/>
          <p:cNvSpPr>
            <a:spLocks noChangeShapeType="1"/>
          </p:cNvSpPr>
          <p:nvPr/>
        </p:nvSpPr>
        <p:spPr bwMode="auto">
          <a:xfrm>
            <a:off x="8763000" y="2133600"/>
            <a:ext cx="228600" cy="0"/>
          </a:xfrm>
          <a:prstGeom prst="line">
            <a:avLst/>
          </a:prstGeom>
          <a:noFill/>
          <a:ln w="19050">
            <a:solidFill>
              <a:schemeClr val="tx1"/>
            </a:solidFill>
            <a:round/>
            <a:headEnd/>
            <a:tailEnd/>
          </a:ln>
        </p:spPr>
        <p:txBody>
          <a:bodyPr anchor="ctr">
            <a:spAutoFit/>
          </a:bodyPr>
          <a:lstStyle/>
          <a:p>
            <a:endParaRPr lang="de-DE"/>
          </a:p>
        </p:txBody>
      </p:sp>
      <p:sp>
        <p:nvSpPr>
          <p:cNvPr id="11300" name="Line 37"/>
          <p:cNvSpPr>
            <a:spLocks noChangeShapeType="1"/>
          </p:cNvSpPr>
          <p:nvPr/>
        </p:nvSpPr>
        <p:spPr bwMode="auto">
          <a:xfrm>
            <a:off x="8839200" y="2819400"/>
            <a:ext cx="152400" cy="0"/>
          </a:xfrm>
          <a:prstGeom prst="line">
            <a:avLst/>
          </a:prstGeom>
          <a:noFill/>
          <a:ln w="19050">
            <a:solidFill>
              <a:schemeClr val="tx1"/>
            </a:solidFill>
            <a:round/>
            <a:headEnd/>
            <a:tailEnd/>
          </a:ln>
        </p:spPr>
        <p:txBody>
          <a:bodyPr anchor="ctr">
            <a:spAutoFit/>
          </a:bodyPr>
          <a:lstStyle/>
          <a:p>
            <a:endParaRPr lang="de-DE"/>
          </a:p>
        </p:txBody>
      </p:sp>
      <p:sp>
        <p:nvSpPr>
          <p:cNvPr id="11301" name="Text Box 38"/>
          <p:cNvSpPr txBox="1">
            <a:spLocks noChangeArrowheads="1"/>
          </p:cNvSpPr>
          <p:nvPr/>
        </p:nvSpPr>
        <p:spPr bwMode="auto">
          <a:xfrm>
            <a:off x="7543800" y="3124200"/>
            <a:ext cx="1447800" cy="274638"/>
          </a:xfrm>
          <a:prstGeom prst="rect">
            <a:avLst/>
          </a:prstGeom>
          <a:noFill/>
          <a:ln w="9525">
            <a:noFill/>
            <a:miter lim="800000"/>
            <a:headEnd/>
            <a:tailEnd/>
          </a:ln>
        </p:spPr>
        <p:txBody>
          <a:bodyPr>
            <a:spAutoFit/>
          </a:bodyPr>
          <a:lstStyle/>
          <a:p>
            <a:pPr algn="l" eaLnBrk="1" hangingPunct="1"/>
            <a:r>
              <a:rPr lang="de-DE" sz="1200"/>
              <a:t>Imageziele</a:t>
            </a:r>
          </a:p>
        </p:txBody>
      </p:sp>
      <p:sp>
        <p:nvSpPr>
          <p:cNvPr id="11302" name="Line 39"/>
          <p:cNvSpPr>
            <a:spLocks noChangeShapeType="1"/>
          </p:cNvSpPr>
          <p:nvPr/>
        </p:nvSpPr>
        <p:spPr bwMode="auto">
          <a:xfrm>
            <a:off x="8839200" y="3276600"/>
            <a:ext cx="152400" cy="0"/>
          </a:xfrm>
          <a:prstGeom prst="line">
            <a:avLst/>
          </a:prstGeom>
          <a:noFill/>
          <a:ln w="19050">
            <a:solidFill>
              <a:schemeClr val="tx1"/>
            </a:solidFill>
            <a:round/>
            <a:headEnd/>
            <a:tailEnd/>
          </a:ln>
        </p:spPr>
        <p:txBody>
          <a:bodyPr anchor="ctr">
            <a:spAutoFit/>
          </a:bodyPr>
          <a:lstStyle/>
          <a:p>
            <a:endParaRPr lang="de-DE"/>
          </a:p>
        </p:txBody>
      </p:sp>
      <p:sp>
        <p:nvSpPr>
          <p:cNvPr id="11303" name="Text Box 40"/>
          <p:cNvSpPr txBox="1">
            <a:spLocks noChangeArrowheads="1"/>
          </p:cNvSpPr>
          <p:nvPr/>
        </p:nvSpPr>
        <p:spPr bwMode="auto">
          <a:xfrm>
            <a:off x="7543800" y="3429000"/>
            <a:ext cx="1143000" cy="274638"/>
          </a:xfrm>
          <a:prstGeom prst="rect">
            <a:avLst/>
          </a:prstGeom>
          <a:noFill/>
          <a:ln w="9525">
            <a:noFill/>
            <a:miter lim="800000"/>
            <a:headEnd/>
            <a:tailEnd/>
          </a:ln>
        </p:spPr>
        <p:txBody>
          <a:bodyPr>
            <a:spAutoFit/>
          </a:bodyPr>
          <a:lstStyle/>
          <a:p>
            <a:pPr algn="l" eaLnBrk="1" hangingPunct="1"/>
            <a:r>
              <a:rPr lang="de-DE" sz="1200"/>
              <a:t>Prestigeziele</a:t>
            </a:r>
          </a:p>
        </p:txBody>
      </p:sp>
      <p:sp>
        <p:nvSpPr>
          <p:cNvPr id="11304" name="Line 41"/>
          <p:cNvSpPr>
            <a:spLocks noChangeShapeType="1"/>
          </p:cNvSpPr>
          <p:nvPr/>
        </p:nvSpPr>
        <p:spPr bwMode="auto">
          <a:xfrm>
            <a:off x="8839200" y="3581400"/>
            <a:ext cx="152400" cy="0"/>
          </a:xfrm>
          <a:prstGeom prst="line">
            <a:avLst/>
          </a:prstGeom>
          <a:noFill/>
          <a:ln w="19050">
            <a:solidFill>
              <a:schemeClr val="tx1"/>
            </a:solidFill>
            <a:round/>
            <a:headEnd/>
            <a:tailEnd/>
          </a:ln>
        </p:spPr>
        <p:txBody>
          <a:bodyPr anchor="ctr">
            <a:spAutoFit/>
          </a:bodyPr>
          <a:lstStyle/>
          <a:p>
            <a:endParaRPr lang="de-DE"/>
          </a:p>
        </p:txBody>
      </p:sp>
      <p:sp>
        <p:nvSpPr>
          <p:cNvPr id="11305" name="Text Box 42"/>
          <p:cNvSpPr txBox="1">
            <a:spLocks noChangeArrowheads="1"/>
          </p:cNvSpPr>
          <p:nvPr/>
        </p:nvSpPr>
        <p:spPr bwMode="auto">
          <a:xfrm>
            <a:off x="1905000" y="4343400"/>
            <a:ext cx="1447800" cy="457200"/>
          </a:xfrm>
          <a:prstGeom prst="rect">
            <a:avLst/>
          </a:prstGeom>
          <a:noFill/>
          <a:ln w="9525">
            <a:noFill/>
            <a:miter lim="800000"/>
            <a:headEnd/>
            <a:tailEnd/>
          </a:ln>
        </p:spPr>
        <p:txBody>
          <a:bodyPr>
            <a:spAutoFit/>
          </a:bodyPr>
          <a:lstStyle/>
          <a:p>
            <a:pPr algn="l" eaLnBrk="1" hangingPunct="1"/>
            <a:r>
              <a:rPr lang="de-DE" sz="1200"/>
              <a:t>Mitarbeiter-zufriedenheit</a:t>
            </a:r>
          </a:p>
        </p:txBody>
      </p:sp>
      <p:sp>
        <p:nvSpPr>
          <p:cNvPr id="11306" name="Text Box 43"/>
          <p:cNvSpPr txBox="1">
            <a:spLocks noChangeArrowheads="1"/>
          </p:cNvSpPr>
          <p:nvPr/>
        </p:nvSpPr>
        <p:spPr bwMode="auto">
          <a:xfrm>
            <a:off x="1905000" y="4800600"/>
            <a:ext cx="1447800" cy="457200"/>
          </a:xfrm>
          <a:prstGeom prst="rect">
            <a:avLst/>
          </a:prstGeom>
          <a:noFill/>
          <a:ln w="9525">
            <a:noFill/>
            <a:miter lim="800000"/>
            <a:headEnd/>
            <a:tailEnd/>
          </a:ln>
        </p:spPr>
        <p:txBody>
          <a:bodyPr>
            <a:spAutoFit/>
          </a:bodyPr>
          <a:lstStyle/>
          <a:p>
            <a:pPr algn="l" eaLnBrk="1" hangingPunct="1"/>
            <a:r>
              <a:rPr lang="de-DE" sz="1200"/>
              <a:t>Arbeitsplatz-sicherheit</a:t>
            </a:r>
          </a:p>
        </p:txBody>
      </p:sp>
      <p:sp>
        <p:nvSpPr>
          <p:cNvPr id="11307" name="Line 44"/>
          <p:cNvSpPr>
            <a:spLocks noChangeShapeType="1"/>
          </p:cNvSpPr>
          <p:nvPr/>
        </p:nvSpPr>
        <p:spPr bwMode="auto">
          <a:xfrm flipH="1">
            <a:off x="1752600" y="3810000"/>
            <a:ext cx="762000" cy="533400"/>
          </a:xfrm>
          <a:prstGeom prst="line">
            <a:avLst/>
          </a:prstGeom>
          <a:noFill/>
          <a:ln w="19050">
            <a:solidFill>
              <a:schemeClr val="tx1"/>
            </a:solidFill>
            <a:round/>
            <a:headEnd/>
            <a:tailEnd/>
          </a:ln>
        </p:spPr>
        <p:txBody>
          <a:bodyPr anchor="ctr">
            <a:spAutoFit/>
          </a:bodyPr>
          <a:lstStyle/>
          <a:p>
            <a:endParaRPr lang="de-DE"/>
          </a:p>
        </p:txBody>
      </p:sp>
      <p:sp>
        <p:nvSpPr>
          <p:cNvPr id="11308" name="Line 45"/>
          <p:cNvSpPr>
            <a:spLocks noChangeShapeType="1"/>
          </p:cNvSpPr>
          <p:nvPr/>
        </p:nvSpPr>
        <p:spPr bwMode="auto">
          <a:xfrm flipH="1">
            <a:off x="1752600" y="4343400"/>
            <a:ext cx="0" cy="762000"/>
          </a:xfrm>
          <a:prstGeom prst="line">
            <a:avLst/>
          </a:prstGeom>
          <a:noFill/>
          <a:ln w="19050">
            <a:solidFill>
              <a:schemeClr val="tx1"/>
            </a:solidFill>
            <a:round/>
            <a:headEnd/>
            <a:tailEnd/>
          </a:ln>
        </p:spPr>
        <p:txBody>
          <a:bodyPr anchor="ctr">
            <a:spAutoFit/>
          </a:bodyPr>
          <a:lstStyle/>
          <a:p>
            <a:endParaRPr lang="de-DE"/>
          </a:p>
        </p:txBody>
      </p:sp>
      <p:sp>
        <p:nvSpPr>
          <p:cNvPr id="11309" name="Line 46"/>
          <p:cNvSpPr>
            <a:spLocks noChangeShapeType="1"/>
          </p:cNvSpPr>
          <p:nvPr/>
        </p:nvSpPr>
        <p:spPr bwMode="auto">
          <a:xfrm flipH="1" flipV="1">
            <a:off x="1752600" y="4495800"/>
            <a:ext cx="152400" cy="0"/>
          </a:xfrm>
          <a:prstGeom prst="line">
            <a:avLst/>
          </a:prstGeom>
          <a:noFill/>
          <a:ln w="19050">
            <a:solidFill>
              <a:schemeClr val="tx1"/>
            </a:solidFill>
            <a:round/>
            <a:headEnd/>
            <a:tailEnd/>
          </a:ln>
        </p:spPr>
        <p:txBody>
          <a:bodyPr anchor="ctr">
            <a:spAutoFit/>
          </a:bodyPr>
          <a:lstStyle/>
          <a:p>
            <a:endParaRPr lang="de-DE"/>
          </a:p>
        </p:txBody>
      </p:sp>
      <p:sp>
        <p:nvSpPr>
          <p:cNvPr id="11310" name="Line 47"/>
          <p:cNvSpPr>
            <a:spLocks noChangeShapeType="1"/>
          </p:cNvSpPr>
          <p:nvPr/>
        </p:nvSpPr>
        <p:spPr bwMode="auto">
          <a:xfrm flipH="1" flipV="1">
            <a:off x="1752600" y="4953000"/>
            <a:ext cx="152400" cy="0"/>
          </a:xfrm>
          <a:prstGeom prst="line">
            <a:avLst/>
          </a:prstGeom>
          <a:noFill/>
          <a:ln w="19050">
            <a:solidFill>
              <a:schemeClr val="tx1"/>
            </a:solidFill>
            <a:round/>
            <a:headEnd/>
            <a:tailEnd/>
          </a:ln>
        </p:spPr>
        <p:txBody>
          <a:bodyPr anchor="ctr">
            <a:spAutoFit/>
          </a:bodyPr>
          <a:lstStyle/>
          <a:p>
            <a:endParaRPr lang="de-DE"/>
          </a:p>
        </p:txBody>
      </p:sp>
      <p:sp>
        <p:nvSpPr>
          <p:cNvPr id="11311" name="Text Box 48"/>
          <p:cNvSpPr txBox="1">
            <a:spLocks noChangeArrowheads="1"/>
          </p:cNvSpPr>
          <p:nvPr/>
        </p:nvSpPr>
        <p:spPr bwMode="auto">
          <a:xfrm>
            <a:off x="6553200" y="4343400"/>
            <a:ext cx="1447800" cy="457200"/>
          </a:xfrm>
          <a:prstGeom prst="rect">
            <a:avLst/>
          </a:prstGeom>
          <a:noFill/>
          <a:ln w="9525">
            <a:noFill/>
            <a:miter lim="800000"/>
            <a:headEnd/>
            <a:tailEnd/>
          </a:ln>
        </p:spPr>
        <p:txBody>
          <a:bodyPr>
            <a:spAutoFit/>
          </a:bodyPr>
          <a:lstStyle/>
          <a:p>
            <a:pPr algn="l" eaLnBrk="1" hangingPunct="1"/>
            <a:r>
              <a:rPr lang="de-DE" sz="1200"/>
              <a:t>Senkung von Emissionen</a:t>
            </a:r>
          </a:p>
        </p:txBody>
      </p:sp>
      <p:sp>
        <p:nvSpPr>
          <p:cNvPr id="11312" name="Line 49"/>
          <p:cNvSpPr>
            <a:spLocks noChangeShapeType="1"/>
          </p:cNvSpPr>
          <p:nvPr/>
        </p:nvSpPr>
        <p:spPr bwMode="auto">
          <a:xfrm>
            <a:off x="7162800" y="3733800"/>
            <a:ext cx="762000" cy="381000"/>
          </a:xfrm>
          <a:prstGeom prst="line">
            <a:avLst/>
          </a:prstGeom>
          <a:noFill/>
          <a:ln w="19050">
            <a:solidFill>
              <a:schemeClr val="tx1"/>
            </a:solidFill>
            <a:round/>
            <a:headEnd/>
            <a:tailEnd/>
          </a:ln>
        </p:spPr>
        <p:txBody>
          <a:bodyPr anchor="ctr">
            <a:spAutoFit/>
          </a:bodyPr>
          <a:lstStyle/>
          <a:p>
            <a:endParaRPr lang="de-DE"/>
          </a:p>
        </p:txBody>
      </p:sp>
      <p:sp>
        <p:nvSpPr>
          <p:cNvPr id="11313" name="Line 50"/>
          <p:cNvSpPr>
            <a:spLocks noChangeShapeType="1"/>
          </p:cNvSpPr>
          <p:nvPr/>
        </p:nvSpPr>
        <p:spPr bwMode="auto">
          <a:xfrm flipH="1">
            <a:off x="7924800" y="4114800"/>
            <a:ext cx="0" cy="990600"/>
          </a:xfrm>
          <a:prstGeom prst="line">
            <a:avLst/>
          </a:prstGeom>
          <a:noFill/>
          <a:ln w="19050">
            <a:solidFill>
              <a:schemeClr val="tx1"/>
            </a:solidFill>
            <a:round/>
            <a:headEnd/>
            <a:tailEnd/>
          </a:ln>
        </p:spPr>
        <p:txBody>
          <a:bodyPr anchor="ctr">
            <a:spAutoFit/>
          </a:bodyPr>
          <a:lstStyle/>
          <a:p>
            <a:endParaRPr lang="de-DE"/>
          </a:p>
        </p:txBody>
      </p:sp>
      <p:sp>
        <p:nvSpPr>
          <p:cNvPr id="11314" name="Line 51"/>
          <p:cNvSpPr>
            <a:spLocks noChangeShapeType="1"/>
          </p:cNvSpPr>
          <p:nvPr/>
        </p:nvSpPr>
        <p:spPr bwMode="auto">
          <a:xfrm flipH="1" flipV="1">
            <a:off x="7772400" y="4419600"/>
            <a:ext cx="152400" cy="0"/>
          </a:xfrm>
          <a:prstGeom prst="line">
            <a:avLst/>
          </a:prstGeom>
          <a:noFill/>
          <a:ln w="19050">
            <a:solidFill>
              <a:schemeClr val="tx1"/>
            </a:solidFill>
            <a:round/>
            <a:headEnd/>
            <a:tailEnd/>
          </a:ln>
        </p:spPr>
        <p:txBody>
          <a:bodyPr anchor="ctr">
            <a:spAutoFit/>
          </a:bodyPr>
          <a:lstStyle/>
          <a:p>
            <a:endParaRPr lang="de-DE"/>
          </a:p>
        </p:txBody>
      </p:sp>
      <p:sp>
        <p:nvSpPr>
          <p:cNvPr id="11315" name="Text Box 52"/>
          <p:cNvSpPr txBox="1">
            <a:spLocks noChangeArrowheads="1"/>
          </p:cNvSpPr>
          <p:nvPr/>
        </p:nvSpPr>
        <p:spPr bwMode="auto">
          <a:xfrm>
            <a:off x="6553200" y="4800600"/>
            <a:ext cx="1295400" cy="457200"/>
          </a:xfrm>
          <a:prstGeom prst="rect">
            <a:avLst/>
          </a:prstGeom>
          <a:noFill/>
          <a:ln w="9525">
            <a:noFill/>
            <a:miter lim="800000"/>
            <a:headEnd/>
            <a:tailEnd/>
          </a:ln>
        </p:spPr>
        <p:txBody>
          <a:bodyPr>
            <a:spAutoFit/>
          </a:bodyPr>
          <a:lstStyle/>
          <a:p>
            <a:pPr algn="l" eaLnBrk="1" hangingPunct="1"/>
            <a:r>
              <a:rPr lang="de-DE" sz="1200"/>
              <a:t>Recycling von Werkstoffen</a:t>
            </a:r>
          </a:p>
        </p:txBody>
      </p:sp>
      <p:sp>
        <p:nvSpPr>
          <p:cNvPr id="11316" name="Line 53"/>
          <p:cNvSpPr>
            <a:spLocks noChangeShapeType="1"/>
          </p:cNvSpPr>
          <p:nvPr/>
        </p:nvSpPr>
        <p:spPr bwMode="auto">
          <a:xfrm flipH="1" flipV="1">
            <a:off x="7772400" y="4953000"/>
            <a:ext cx="152400" cy="0"/>
          </a:xfrm>
          <a:prstGeom prst="line">
            <a:avLst/>
          </a:prstGeom>
          <a:noFill/>
          <a:ln w="19050">
            <a:solidFill>
              <a:schemeClr val="tx1"/>
            </a:solidFill>
            <a:round/>
            <a:headEnd/>
            <a:tailEnd/>
          </a:ln>
        </p:spPr>
        <p:txBody>
          <a:bodyPr anchor="ctr">
            <a:spAutoFit/>
          </a:bodyPr>
          <a:lstStyle/>
          <a:p>
            <a:endParaRPr lang="de-DE"/>
          </a:p>
        </p:txBody>
      </p:sp>
      <p:sp>
        <p:nvSpPr>
          <p:cNvPr id="28725" name="Textfeld 52"/>
          <p:cNvSpPr txBox="1">
            <a:spLocks noChangeArrowheads="1"/>
          </p:cNvSpPr>
          <p:nvPr/>
        </p:nvSpPr>
        <p:spPr bwMode="auto">
          <a:xfrm>
            <a:off x="0" y="0"/>
            <a:ext cx="2267744" cy="304800"/>
          </a:xfrm>
          <a:prstGeom prst="rect">
            <a:avLst/>
          </a:prstGeom>
          <a:noFill/>
          <a:ln w="9525">
            <a:noFill/>
            <a:miter lim="800000"/>
            <a:headEnd/>
            <a:tailEnd/>
          </a:ln>
        </p:spPr>
        <p:txBody>
          <a:bodyPr wrap="square">
            <a:spAutoFit/>
          </a:bodyPr>
          <a:lstStyle/>
          <a:p>
            <a:pPr algn="l" eaLnBrk="1" hangingPunct="1"/>
            <a:r>
              <a:rPr lang="de-DE" smtClean="0"/>
              <a:t>Unternehmensziele</a:t>
            </a:r>
            <a:endParaRPr lang="de-DE"/>
          </a:p>
        </p:txBody>
      </p:sp>
      <p:sp>
        <p:nvSpPr>
          <p:cNvPr id="11318" name="Rectangle 54"/>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500"/>
                                        <p:tgtEl>
                                          <p:spTgt spid="112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4935"/>
                                        </p:tgtEl>
                                        <p:attrNameLst>
                                          <p:attrName>style.visibility</p:attrName>
                                        </p:attrNameLst>
                                      </p:cBhvr>
                                      <p:to>
                                        <p:strVal val="visible"/>
                                      </p:to>
                                    </p:set>
                                    <p:animEffect transition="in" filter="wipe(left)">
                                      <p:cBhvr>
                                        <p:cTn id="11" dur="500"/>
                                        <p:tgtEl>
                                          <p:spTgt spid="12493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4931"/>
                                        </p:tgtEl>
                                        <p:attrNameLst>
                                          <p:attrName>style.visibility</p:attrName>
                                        </p:attrNameLst>
                                      </p:cBhvr>
                                      <p:to>
                                        <p:strVal val="visible"/>
                                      </p:to>
                                    </p:set>
                                    <p:animEffect transition="in" filter="wipe(left)">
                                      <p:cBhvr>
                                        <p:cTn id="15" dur="500"/>
                                        <p:tgtEl>
                                          <p:spTgt spid="12493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4932"/>
                                        </p:tgtEl>
                                        <p:attrNameLst>
                                          <p:attrName>style.visibility</p:attrName>
                                        </p:attrNameLst>
                                      </p:cBhvr>
                                      <p:to>
                                        <p:strVal val="visible"/>
                                      </p:to>
                                    </p:set>
                                    <p:animEffect transition="in" filter="wipe(left)">
                                      <p:cBhvr>
                                        <p:cTn id="19" dur="500"/>
                                        <p:tgtEl>
                                          <p:spTgt spid="12493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4936"/>
                                        </p:tgtEl>
                                        <p:attrNameLst>
                                          <p:attrName>style.visibility</p:attrName>
                                        </p:attrNameLst>
                                      </p:cBhvr>
                                      <p:to>
                                        <p:strVal val="visible"/>
                                      </p:to>
                                    </p:set>
                                    <p:animEffect transition="in" filter="wipe(left)">
                                      <p:cBhvr>
                                        <p:cTn id="23" dur="500"/>
                                        <p:tgtEl>
                                          <p:spTgt spid="12493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4933"/>
                                        </p:tgtEl>
                                        <p:attrNameLst>
                                          <p:attrName>style.visibility</p:attrName>
                                        </p:attrNameLst>
                                      </p:cBhvr>
                                      <p:to>
                                        <p:strVal val="visible"/>
                                      </p:to>
                                    </p:set>
                                    <p:animEffect transition="in" filter="wipe(up)">
                                      <p:cBhvr>
                                        <p:cTn id="27" dur="500"/>
                                        <p:tgtEl>
                                          <p:spTgt spid="124933"/>
                                        </p:tgtEl>
                                      </p:cBhvr>
                                    </p:animEffect>
                                  </p:childTnLst>
                                </p:cTn>
                              </p:par>
                            </p:childTnLst>
                          </p:cTn>
                        </p:par>
                        <p:par>
                          <p:cTn id="28" fill="hold">
                            <p:stCondLst>
                              <p:cond delay="3000"/>
                            </p:stCondLst>
                            <p:childTnLst>
                              <p:par>
                                <p:cTn id="29" presetID="17" presetClass="entr" presetSubtype="10" fill="hold" grpId="0" nodeType="afterEffect">
                                  <p:stCondLst>
                                    <p:cond delay="0"/>
                                  </p:stCondLst>
                                  <p:childTnLst>
                                    <p:set>
                                      <p:cBhvr>
                                        <p:cTn id="30" dur="1" fill="hold">
                                          <p:stCondLst>
                                            <p:cond delay="0"/>
                                          </p:stCondLst>
                                        </p:cTn>
                                        <p:tgtEl>
                                          <p:spTgt spid="124944"/>
                                        </p:tgtEl>
                                        <p:attrNameLst>
                                          <p:attrName>style.visibility</p:attrName>
                                        </p:attrNameLst>
                                      </p:cBhvr>
                                      <p:to>
                                        <p:strVal val="visible"/>
                                      </p:to>
                                    </p:set>
                                    <p:anim calcmode="lin" valueType="num">
                                      <p:cBhvr>
                                        <p:cTn id="31" dur="500" fill="hold"/>
                                        <p:tgtEl>
                                          <p:spTgt spid="124944"/>
                                        </p:tgtEl>
                                        <p:attrNameLst>
                                          <p:attrName>ppt_w</p:attrName>
                                        </p:attrNameLst>
                                      </p:cBhvr>
                                      <p:tavLst>
                                        <p:tav tm="0">
                                          <p:val>
                                            <p:fltVal val="0"/>
                                          </p:val>
                                        </p:tav>
                                        <p:tav tm="100000">
                                          <p:val>
                                            <p:strVal val="#ppt_w"/>
                                          </p:val>
                                        </p:tav>
                                      </p:tavLst>
                                    </p:anim>
                                    <p:anim calcmode="lin" valueType="num">
                                      <p:cBhvr>
                                        <p:cTn id="32" dur="500" fill="hold"/>
                                        <p:tgtEl>
                                          <p:spTgt spid="124944"/>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124945"/>
                                        </p:tgtEl>
                                        <p:attrNameLst>
                                          <p:attrName>style.visibility</p:attrName>
                                        </p:attrNameLst>
                                      </p:cBhvr>
                                      <p:to>
                                        <p:strVal val="visible"/>
                                      </p:to>
                                    </p:set>
                                    <p:animEffect transition="in" filter="wipe(up)">
                                      <p:cBhvr>
                                        <p:cTn id="36" dur="500"/>
                                        <p:tgtEl>
                                          <p:spTgt spid="124945"/>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24946"/>
                                        </p:tgtEl>
                                        <p:attrNameLst>
                                          <p:attrName>style.visibility</p:attrName>
                                        </p:attrNameLst>
                                      </p:cBhvr>
                                      <p:to>
                                        <p:strVal val="visible"/>
                                      </p:to>
                                    </p:set>
                                    <p:animEffect transition="in" filter="wipe(up)">
                                      <p:cBhvr>
                                        <p:cTn id="40" dur="500"/>
                                        <p:tgtEl>
                                          <p:spTgt spid="124946"/>
                                        </p:tgtEl>
                                      </p:cBhvr>
                                    </p:animEffect>
                                  </p:childTnLst>
                                </p:cTn>
                              </p:par>
                            </p:childTnLst>
                          </p:cTn>
                        </p:par>
                        <p:par>
                          <p:cTn id="41" fill="hold">
                            <p:stCondLst>
                              <p:cond delay="4500"/>
                            </p:stCondLst>
                            <p:childTnLst>
                              <p:par>
                                <p:cTn id="42" presetID="17" presetClass="entr" presetSubtype="10" fill="hold" grpId="0" nodeType="afterEffect">
                                  <p:stCondLst>
                                    <p:cond delay="0"/>
                                  </p:stCondLst>
                                  <p:childTnLst>
                                    <p:set>
                                      <p:cBhvr>
                                        <p:cTn id="43" dur="1" fill="hold">
                                          <p:stCondLst>
                                            <p:cond delay="0"/>
                                          </p:stCondLst>
                                        </p:cTn>
                                        <p:tgtEl>
                                          <p:spTgt spid="124947"/>
                                        </p:tgtEl>
                                        <p:attrNameLst>
                                          <p:attrName>style.visibility</p:attrName>
                                        </p:attrNameLst>
                                      </p:cBhvr>
                                      <p:to>
                                        <p:strVal val="visible"/>
                                      </p:to>
                                    </p:set>
                                    <p:anim calcmode="lin" valueType="num">
                                      <p:cBhvr>
                                        <p:cTn id="44" dur="500" fill="hold"/>
                                        <p:tgtEl>
                                          <p:spTgt spid="124947"/>
                                        </p:tgtEl>
                                        <p:attrNameLst>
                                          <p:attrName>ppt_w</p:attrName>
                                        </p:attrNameLst>
                                      </p:cBhvr>
                                      <p:tavLst>
                                        <p:tav tm="0">
                                          <p:val>
                                            <p:fltVal val="0"/>
                                          </p:val>
                                        </p:tav>
                                        <p:tav tm="100000">
                                          <p:val>
                                            <p:strVal val="#ppt_w"/>
                                          </p:val>
                                        </p:tav>
                                      </p:tavLst>
                                    </p:anim>
                                    <p:anim calcmode="lin" valueType="num">
                                      <p:cBhvr>
                                        <p:cTn id="45" dur="500" fill="hold"/>
                                        <p:tgtEl>
                                          <p:spTgt spid="124947"/>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1276"/>
                                        </p:tgtEl>
                                        <p:attrNameLst>
                                          <p:attrName>style.visibility</p:attrName>
                                        </p:attrNameLst>
                                      </p:cBhvr>
                                      <p:to>
                                        <p:strVal val="visible"/>
                                      </p:to>
                                    </p:set>
                                    <p:animEffect transition="in" filter="wipe(up)">
                                      <p:cBhvr>
                                        <p:cTn id="50" dur="500"/>
                                        <p:tgtEl>
                                          <p:spTgt spid="11276"/>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1277"/>
                                        </p:tgtEl>
                                        <p:attrNameLst>
                                          <p:attrName>style.visibility</p:attrName>
                                        </p:attrNameLst>
                                      </p:cBhvr>
                                      <p:to>
                                        <p:strVal val="visible"/>
                                      </p:to>
                                    </p:set>
                                    <p:animEffect transition="in" filter="wipe(left)">
                                      <p:cBhvr>
                                        <p:cTn id="54" dur="500"/>
                                        <p:tgtEl>
                                          <p:spTgt spid="11277"/>
                                        </p:tgtEl>
                                      </p:cBhvr>
                                    </p:animEffect>
                                  </p:childTnLst>
                                </p:cTn>
                              </p:par>
                            </p:childTnLst>
                          </p:cTn>
                        </p:par>
                        <p:par>
                          <p:cTn id="55" fill="hold">
                            <p:stCondLst>
                              <p:cond delay="1000"/>
                            </p:stCondLst>
                            <p:childTnLst>
                              <p:par>
                                <p:cTn id="56" presetID="17" presetClass="entr" presetSubtype="10" fill="hold" grpId="0" nodeType="afterEffect">
                                  <p:stCondLst>
                                    <p:cond delay="0"/>
                                  </p:stCondLst>
                                  <p:childTnLst>
                                    <p:set>
                                      <p:cBhvr>
                                        <p:cTn id="57" dur="1" fill="hold">
                                          <p:stCondLst>
                                            <p:cond delay="0"/>
                                          </p:stCondLst>
                                        </p:cTn>
                                        <p:tgtEl>
                                          <p:spTgt spid="11274"/>
                                        </p:tgtEl>
                                        <p:attrNameLst>
                                          <p:attrName>style.visibility</p:attrName>
                                        </p:attrNameLst>
                                      </p:cBhvr>
                                      <p:to>
                                        <p:strVal val="visible"/>
                                      </p:to>
                                    </p:set>
                                    <p:anim calcmode="lin" valueType="num">
                                      <p:cBhvr>
                                        <p:cTn id="58" dur="500" fill="hold"/>
                                        <p:tgtEl>
                                          <p:spTgt spid="11274"/>
                                        </p:tgtEl>
                                        <p:attrNameLst>
                                          <p:attrName>ppt_w</p:attrName>
                                        </p:attrNameLst>
                                      </p:cBhvr>
                                      <p:tavLst>
                                        <p:tav tm="0">
                                          <p:val>
                                            <p:fltVal val="0"/>
                                          </p:val>
                                        </p:tav>
                                        <p:tav tm="100000">
                                          <p:val>
                                            <p:strVal val="#ppt_w"/>
                                          </p:val>
                                        </p:tav>
                                      </p:tavLst>
                                    </p:anim>
                                    <p:anim calcmode="lin" valueType="num">
                                      <p:cBhvr>
                                        <p:cTn id="59" dur="500" fill="hold"/>
                                        <p:tgtEl>
                                          <p:spTgt spid="11274"/>
                                        </p:tgtEl>
                                        <p:attrNameLst>
                                          <p:attrName>ppt_h</p:attrName>
                                        </p:attrNameLst>
                                      </p:cBhvr>
                                      <p:tavLst>
                                        <p:tav tm="0">
                                          <p:val>
                                            <p:strVal val="#ppt_h"/>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24937"/>
                                        </p:tgtEl>
                                        <p:attrNameLst>
                                          <p:attrName>style.visibility</p:attrName>
                                        </p:attrNameLst>
                                      </p:cBhvr>
                                      <p:to>
                                        <p:strVal val="visible"/>
                                      </p:to>
                                    </p:set>
                                    <p:animEffect transition="in" filter="wipe(left)">
                                      <p:cBhvr>
                                        <p:cTn id="64" dur="500"/>
                                        <p:tgtEl>
                                          <p:spTgt spid="124937"/>
                                        </p:tgtEl>
                                      </p:cBhvr>
                                    </p:animEffect>
                                  </p:childTnLst>
                                </p:cTn>
                              </p:par>
                            </p:childTnLst>
                          </p:cTn>
                        </p:par>
                        <p:par>
                          <p:cTn id="65" fill="hold">
                            <p:stCondLst>
                              <p:cond delay="500"/>
                            </p:stCondLst>
                            <p:childTnLst>
                              <p:par>
                                <p:cTn id="66" presetID="22" presetClass="entr" presetSubtype="2" fill="hold" grpId="0" nodeType="afterEffect">
                                  <p:stCondLst>
                                    <p:cond delay="0"/>
                                  </p:stCondLst>
                                  <p:childTnLst>
                                    <p:set>
                                      <p:cBhvr>
                                        <p:cTn id="67" dur="1" fill="hold">
                                          <p:stCondLst>
                                            <p:cond delay="0"/>
                                          </p:stCondLst>
                                        </p:cTn>
                                        <p:tgtEl>
                                          <p:spTgt spid="11293"/>
                                        </p:tgtEl>
                                        <p:attrNameLst>
                                          <p:attrName>style.visibility</p:attrName>
                                        </p:attrNameLst>
                                      </p:cBhvr>
                                      <p:to>
                                        <p:strVal val="visible"/>
                                      </p:to>
                                    </p:set>
                                    <p:animEffect transition="in" filter="wipe(right)">
                                      <p:cBhvr>
                                        <p:cTn id="68" dur="500"/>
                                        <p:tgtEl>
                                          <p:spTgt spid="11293"/>
                                        </p:tgtEl>
                                      </p:cBhvr>
                                    </p:animEffect>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11289"/>
                                        </p:tgtEl>
                                        <p:attrNameLst>
                                          <p:attrName>style.visibility</p:attrName>
                                        </p:attrNameLst>
                                      </p:cBhvr>
                                      <p:to>
                                        <p:strVal val="visible"/>
                                      </p:to>
                                    </p:set>
                                    <p:animEffect transition="in" filter="wipe(up)">
                                      <p:cBhvr>
                                        <p:cTn id="72" dur="500"/>
                                        <p:tgtEl>
                                          <p:spTgt spid="11289"/>
                                        </p:tgtEl>
                                      </p:cBhvr>
                                    </p:animEffect>
                                  </p:childTnLst>
                                </p:cTn>
                              </p:par>
                            </p:childTnLst>
                          </p:cTn>
                        </p:par>
                        <p:par>
                          <p:cTn id="73" fill="hold">
                            <p:stCondLst>
                              <p:cond delay="1500"/>
                            </p:stCondLst>
                            <p:childTnLst>
                              <p:par>
                                <p:cTn id="74" presetID="22" presetClass="entr" presetSubtype="8" fill="hold" grpId="0" nodeType="afterEffect">
                                  <p:stCondLst>
                                    <p:cond delay="0"/>
                                  </p:stCondLst>
                                  <p:childTnLst>
                                    <p:set>
                                      <p:cBhvr>
                                        <p:cTn id="75" dur="1" fill="hold">
                                          <p:stCondLst>
                                            <p:cond delay="0"/>
                                          </p:stCondLst>
                                        </p:cTn>
                                        <p:tgtEl>
                                          <p:spTgt spid="11294"/>
                                        </p:tgtEl>
                                        <p:attrNameLst>
                                          <p:attrName>style.visibility</p:attrName>
                                        </p:attrNameLst>
                                      </p:cBhvr>
                                      <p:to>
                                        <p:strVal val="visible"/>
                                      </p:to>
                                    </p:set>
                                    <p:animEffect transition="in" filter="wipe(left)">
                                      <p:cBhvr>
                                        <p:cTn id="76" dur="500"/>
                                        <p:tgtEl>
                                          <p:spTgt spid="1129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11295"/>
                                        </p:tgtEl>
                                        <p:attrNameLst>
                                          <p:attrName>style.visibility</p:attrName>
                                        </p:attrNameLst>
                                      </p:cBhvr>
                                      <p:to>
                                        <p:strVal val="visible"/>
                                      </p:to>
                                    </p:set>
                                    <p:animEffect transition="in" filter="wipe(left)">
                                      <p:cBhvr>
                                        <p:cTn id="80" dur="500"/>
                                        <p:tgtEl>
                                          <p:spTgt spid="11295"/>
                                        </p:tgtEl>
                                      </p:cBhvr>
                                    </p:animEffect>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11296"/>
                                        </p:tgtEl>
                                        <p:attrNameLst>
                                          <p:attrName>style.visibility</p:attrName>
                                        </p:attrNameLst>
                                      </p:cBhvr>
                                      <p:to>
                                        <p:strVal val="visible"/>
                                      </p:to>
                                    </p:set>
                                    <p:animEffect transition="in" filter="wipe(left)">
                                      <p:cBhvr>
                                        <p:cTn id="84" dur="500"/>
                                        <p:tgtEl>
                                          <p:spTgt spid="1129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1290"/>
                                        </p:tgtEl>
                                        <p:attrNameLst>
                                          <p:attrName>style.visibility</p:attrName>
                                        </p:attrNameLst>
                                      </p:cBhvr>
                                      <p:to>
                                        <p:strVal val="visible"/>
                                      </p:to>
                                    </p:set>
                                    <p:animEffect transition="in" filter="wipe(left)">
                                      <p:cBhvr>
                                        <p:cTn id="89" dur="500"/>
                                        <p:tgtEl>
                                          <p:spTgt spid="1129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1291"/>
                                        </p:tgtEl>
                                        <p:attrNameLst>
                                          <p:attrName>style.visibility</p:attrName>
                                        </p:attrNameLst>
                                      </p:cBhvr>
                                      <p:to>
                                        <p:strVal val="visible"/>
                                      </p:to>
                                    </p:set>
                                    <p:animEffect transition="in" filter="wipe(left)">
                                      <p:cBhvr>
                                        <p:cTn id="94" dur="500"/>
                                        <p:tgtEl>
                                          <p:spTgt spid="11291"/>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1292"/>
                                        </p:tgtEl>
                                        <p:attrNameLst>
                                          <p:attrName>style.visibility</p:attrName>
                                        </p:attrNameLst>
                                      </p:cBhvr>
                                      <p:to>
                                        <p:strVal val="visible"/>
                                      </p:to>
                                    </p:set>
                                    <p:animEffect transition="in" filter="wipe(left)">
                                      <p:cBhvr>
                                        <p:cTn id="99" dur="500"/>
                                        <p:tgtEl>
                                          <p:spTgt spid="1129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24939"/>
                                        </p:tgtEl>
                                        <p:attrNameLst>
                                          <p:attrName>style.visibility</p:attrName>
                                        </p:attrNameLst>
                                      </p:cBhvr>
                                      <p:to>
                                        <p:strVal val="visible"/>
                                      </p:to>
                                    </p:set>
                                    <p:animEffect transition="in" filter="wipe(left)">
                                      <p:cBhvr>
                                        <p:cTn id="104" dur="500"/>
                                        <p:tgtEl>
                                          <p:spTgt spid="124939"/>
                                        </p:tgtEl>
                                      </p:cBhvr>
                                    </p:animEffect>
                                  </p:childTnLst>
                                </p:cTn>
                              </p:par>
                            </p:childTnLst>
                          </p:cTn>
                        </p:par>
                        <p:par>
                          <p:cTn id="105" fill="hold">
                            <p:stCondLst>
                              <p:cond delay="500"/>
                            </p:stCondLst>
                            <p:childTnLst>
                              <p:par>
                                <p:cTn id="106" presetID="22" presetClass="entr" presetSubtype="8" fill="hold" grpId="0" nodeType="afterEffect">
                                  <p:stCondLst>
                                    <p:cond delay="0"/>
                                  </p:stCondLst>
                                  <p:childTnLst>
                                    <p:set>
                                      <p:cBhvr>
                                        <p:cTn id="107" dur="1" fill="hold">
                                          <p:stCondLst>
                                            <p:cond delay="0"/>
                                          </p:stCondLst>
                                        </p:cTn>
                                        <p:tgtEl>
                                          <p:spTgt spid="11299"/>
                                        </p:tgtEl>
                                        <p:attrNameLst>
                                          <p:attrName>style.visibility</p:attrName>
                                        </p:attrNameLst>
                                      </p:cBhvr>
                                      <p:to>
                                        <p:strVal val="visible"/>
                                      </p:to>
                                    </p:set>
                                    <p:animEffect transition="in" filter="wipe(left)">
                                      <p:cBhvr>
                                        <p:cTn id="108" dur="500"/>
                                        <p:tgtEl>
                                          <p:spTgt spid="11299"/>
                                        </p:tgtEl>
                                      </p:cBhvr>
                                    </p:animEffect>
                                  </p:childTnLst>
                                </p:cTn>
                              </p:par>
                            </p:childTnLst>
                          </p:cTn>
                        </p:par>
                        <p:par>
                          <p:cTn id="109" fill="hold">
                            <p:stCondLst>
                              <p:cond delay="1000"/>
                            </p:stCondLst>
                            <p:childTnLst>
                              <p:par>
                                <p:cTn id="110" presetID="22" presetClass="entr" presetSubtype="1" fill="hold" grpId="0" nodeType="afterEffect">
                                  <p:stCondLst>
                                    <p:cond delay="0"/>
                                  </p:stCondLst>
                                  <p:childTnLst>
                                    <p:set>
                                      <p:cBhvr>
                                        <p:cTn id="111" dur="1" fill="hold">
                                          <p:stCondLst>
                                            <p:cond delay="0"/>
                                          </p:stCondLst>
                                        </p:cTn>
                                        <p:tgtEl>
                                          <p:spTgt spid="11297"/>
                                        </p:tgtEl>
                                        <p:attrNameLst>
                                          <p:attrName>style.visibility</p:attrName>
                                        </p:attrNameLst>
                                      </p:cBhvr>
                                      <p:to>
                                        <p:strVal val="visible"/>
                                      </p:to>
                                    </p:set>
                                    <p:animEffect transition="in" filter="wipe(up)">
                                      <p:cBhvr>
                                        <p:cTn id="112" dur="500"/>
                                        <p:tgtEl>
                                          <p:spTgt spid="11297"/>
                                        </p:tgtEl>
                                      </p:cBhvr>
                                    </p:animEffect>
                                  </p:childTnLst>
                                </p:cTn>
                              </p:par>
                            </p:childTnLst>
                          </p:cTn>
                        </p:par>
                        <p:par>
                          <p:cTn id="113" fill="hold">
                            <p:stCondLst>
                              <p:cond delay="1500"/>
                            </p:stCondLst>
                            <p:childTnLst>
                              <p:par>
                                <p:cTn id="114" presetID="22" presetClass="entr" presetSubtype="8" fill="hold" grpId="0" nodeType="afterEffect">
                                  <p:stCondLst>
                                    <p:cond delay="0"/>
                                  </p:stCondLst>
                                  <p:childTnLst>
                                    <p:set>
                                      <p:cBhvr>
                                        <p:cTn id="115" dur="1" fill="hold">
                                          <p:stCondLst>
                                            <p:cond delay="0"/>
                                          </p:stCondLst>
                                        </p:cTn>
                                        <p:tgtEl>
                                          <p:spTgt spid="11300"/>
                                        </p:tgtEl>
                                        <p:attrNameLst>
                                          <p:attrName>style.visibility</p:attrName>
                                        </p:attrNameLst>
                                      </p:cBhvr>
                                      <p:to>
                                        <p:strVal val="visible"/>
                                      </p:to>
                                    </p:set>
                                    <p:animEffect transition="in" filter="wipe(left)">
                                      <p:cBhvr>
                                        <p:cTn id="116" dur="500"/>
                                        <p:tgtEl>
                                          <p:spTgt spid="11300"/>
                                        </p:tgtEl>
                                      </p:cBhvr>
                                    </p:animEffect>
                                  </p:childTnLst>
                                </p:cTn>
                              </p:par>
                            </p:childTnLst>
                          </p:cTn>
                        </p:par>
                        <p:par>
                          <p:cTn id="117" fill="hold">
                            <p:stCondLst>
                              <p:cond delay="2000"/>
                            </p:stCondLst>
                            <p:childTnLst>
                              <p:par>
                                <p:cTn id="118" presetID="22" presetClass="entr" presetSubtype="8" fill="hold" grpId="0" nodeType="afterEffect">
                                  <p:stCondLst>
                                    <p:cond delay="0"/>
                                  </p:stCondLst>
                                  <p:childTnLst>
                                    <p:set>
                                      <p:cBhvr>
                                        <p:cTn id="119" dur="1" fill="hold">
                                          <p:stCondLst>
                                            <p:cond delay="0"/>
                                          </p:stCondLst>
                                        </p:cTn>
                                        <p:tgtEl>
                                          <p:spTgt spid="11302"/>
                                        </p:tgtEl>
                                        <p:attrNameLst>
                                          <p:attrName>style.visibility</p:attrName>
                                        </p:attrNameLst>
                                      </p:cBhvr>
                                      <p:to>
                                        <p:strVal val="visible"/>
                                      </p:to>
                                    </p:set>
                                    <p:animEffect transition="in" filter="wipe(left)">
                                      <p:cBhvr>
                                        <p:cTn id="120" dur="500"/>
                                        <p:tgtEl>
                                          <p:spTgt spid="11302"/>
                                        </p:tgtEl>
                                      </p:cBhvr>
                                    </p:animEffect>
                                  </p:childTnLst>
                                </p:cTn>
                              </p:par>
                            </p:childTnLst>
                          </p:cTn>
                        </p:par>
                        <p:par>
                          <p:cTn id="121" fill="hold">
                            <p:stCondLst>
                              <p:cond delay="2500"/>
                            </p:stCondLst>
                            <p:childTnLst>
                              <p:par>
                                <p:cTn id="122" presetID="22" presetClass="entr" presetSubtype="8" fill="hold" grpId="0" nodeType="afterEffect">
                                  <p:stCondLst>
                                    <p:cond delay="0"/>
                                  </p:stCondLst>
                                  <p:childTnLst>
                                    <p:set>
                                      <p:cBhvr>
                                        <p:cTn id="123" dur="1" fill="hold">
                                          <p:stCondLst>
                                            <p:cond delay="0"/>
                                          </p:stCondLst>
                                        </p:cTn>
                                        <p:tgtEl>
                                          <p:spTgt spid="11304"/>
                                        </p:tgtEl>
                                        <p:attrNameLst>
                                          <p:attrName>style.visibility</p:attrName>
                                        </p:attrNameLst>
                                      </p:cBhvr>
                                      <p:to>
                                        <p:strVal val="visible"/>
                                      </p:to>
                                    </p:set>
                                    <p:animEffect transition="in" filter="wipe(left)">
                                      <p:cBhvr>
                                        <p:cTn id="124" dur="500"/>
                                        <p:tgtEl>
                                          <p:spTgt spid="11304"/>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11298"/>
                                        </p:tgtEl>
                                        <p:attrNameLst>
                                          <p:attrName>style.visibility</p:attrName>
                                        </p:attrNameLst>
                                      </p:cBhvr>
                                      <p:to>
                                        <p:strVal val="visible"/>
                                      </p:to>
                                    </p:set>
                                    <p:animEffect transition="in" filter="wipe(left)">
                                      <p:cBhvr>
                                        <p:cTn id="129" dur="500"/>
                                        <p:tgtEl>
                                          <p:spTgt spid="1129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11301"/>
                                        </p:tgtEl>
                                        <p:attrNameLst>
                                          <p:attrName>style.visibility</p:attrName>
                                        </p:attrNameLst>
                                      </p:cBhvr>
                                      <p:to>
                                        <p:strVal val="visible"/>
                                      </p:to>
                                    </p:set>
                                    <p:animEffect transition="in" filter="wipe(left)">
                                      <p:cBhvr>
                                        <p:cTn id="134" dur="500"/>
                                        <p:tgtEl>
                                          <p:spTgt spid="11301"/>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11303"/>
                                        </p:tgtEl>
                                        <p:attrNameLst>
                                          <p:attrName>style.visibility</p:attrName>
                                        </p:attrNameLst>
                                      </p:cBhvr>
                                      <p:to>
                                        <p:strVal val="visible"/>
                                      </p:to>
                                    </p:set>
                                    <p:animEffect transition="in" filter="wipe(left)">
                                      <p:cBhvr>
                                        <p:cTn id="139" dur="500"/>
                                        <p:tgtEl>
                                          <p:spTgt spid="11303"/>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grpId="0" nodeType="clickEffect">
                                  <p:stCondLst>
                                    <p:cond delay="0"/>
                                  </p:stCondLst>
                                  <p:childTnLst>
                                    <p:set>
                                      <p:cBhvr>
                                        <p:cTn id="143" dur="1" fill="hold">
                                          <p:stCondLst>
                                            <p:cond delay="0"/>
                                          </p:stCondLst>
                                        </p:cTn>
                                        <p:tgtEl>
                                          <p:spTgt spid="11286"/>
                                        </p:tgtEl>
                                        <p:attrNameLst>
                                          <p:attrName>style.visibility</p:attrName>
                                        </p:attrNameLst>
                                      </p:cBhvr>
                                      <p:to>
                                        <p:strVal val="visible"/>
                                      </p:to>
                                    </p:set>
                                    <p:animEffect transition="in" filter="wipe(up)">
                                      <p:cBhvr>
                                        <p:cTn id="144" dur="500"/>
                                        <p:tgtEl>
                                          <p:spTgt spid="11286"/>
                                        </p:tgtEl>
                                      </p:cBhvr>
                                    </p:animEffect>
                                  </p:childTnLst>
                                </p:cTn>
                              </p:par>
                            </p:childTnLst>
                          </p:cTn>
                        </p:par>
                        <p:par>
                          <p:cTn id="145" fill="hold">
                            <p:stCondLst>
                              <p:cond delay="500"/>
                            </p:stCondLst>
                            <p:childTnLst>
                              <p:par>
                                <p:cTn id="146" presetID="22" presetClass="entr" presetSubtype="8" fill="hold" grpId="0" nodeType="afterEffect">
                                  <p:stCondLst>
                                    <p:cond delay="0"/>
                                  </p:stCondLst>
                                  <p:childTnLst>
                                    <p:set>
                                      <p:cBhvr>
                                        <p:cTn id="147" dur="1" fill="hold">
                                          <p:stCondLst>
                                            <p:cond delay="0"/>
                                          </p:stCondLst>
                                        </p:cTn>
                                        <p:tgtEl>
                                          <p:spTgt spid="11287"/>
                                        </p:tgtEl>
                                        <p:attrNameLst>
                                          <p:attrName>style.visibility</p:attrName>
                                        </p:attrNameLst>
                                      </p:cBhvr>
                                      <p:to>
                                        <p:strVal val="visible"/>
                                      </p:to>
                                    </p:set>
                                    <p:animEffect transition="in" filter="wipe(left)">
                                      <p:cBhvr>
                                        <p:cTn id="148" dur="500"/>
                                        <p:tgtEl>
                                          <p:spTgt spid="11287"/>
                                        </p:tgtEl>
                                      </p:cBhvr>
                                    </p:animEffect>
                                  </p:childTnLst>
                                </p:cTn>
                              </p:par>
                            </p:childTnLst>
                          </p:cTn>
                        </p:par>
                        <p:par>
                          <p:cTn id="149" fill="hold">
                            <p:stCondLst>
                              <p:cond delay="1000"/>
                            </p:stCondLst>
                            <p:childTnLst>
                              <p:par>
                                <p:cTn id="150" presetID="22" presetClass="entr" presetSubtype="1" fill="hold" grpId="0" nodeType="afterEffect">
                                  <p:stCondLst>
                                    <p:cond delay="0"/>
                                  </p:stCondLst>
                                  <p:childTnLst>
                                    <p:set>
                                      <p:cBhvr>
                                        <p:cTn id="151" dur="1" fill="hold">
                                          <p:stCondLst>
                                            <p:cond delay="0"/>
                                          </p:stCondLst>
                                        </p:cTn>
                                        <p:tgtEl>
                                          <p:spTgt spid="11307"/>
                                        </p:tgtEl>
                                        <p:attrNameLst>
                                          <p:attrName>style.visibility</p:attrName>
                                        </p:attrNameLst>
                                      </p:cBhvr>
                                      <p:to>
                                        <p:strVal val="visible"/>
                                      </p:to>
                                    </p:set>
                                    <p:animEffect transition="in" filter="wipe(up)">
                                      <p:cBhvr>
                                        <p:cTn id="152" dur="500"/>
                                        <p:tgtEl>
                                          <p:spTgt spid="11307"/>
                                        </p:tgtEl>
                                      </p:cBhvr>
                                    </p:animEffect>
                                  </p:childTnLst>
                                </p:cTn>
                              </p:par>
                            </p:childTnLst>
                          </p:cTn>
                        </p:par>
                        <p:par>
                          <p:cTn id="153" fill="hold">
                            <p:stCondLst>
                              <p:cond delay="1500"/>
                            </p:stCondLst>
                            <p:childTnLst>
                              <p:par>
                                <p:cTn id="154" presetID="22" presetClass="entr" presetSubtype="1" fill="hold" grpId="0" nodeType="afterEffect">
                                  <p:stCondLst>
                                    <p:cond delay="0"/>
                                  </p:stCondLst>
                                  <p:childTnLst>
                                    <p:set>
                                      <p:cBhvr>
                                        <p:cTn id="155" dur="1" fill="hold">
                                          <p:stCondLst>
                                            <p:cond delay="0"/>
                                          </p:stCondLst>
                                        </p:cTn>
                                        <p:tgtEl>
                                          <p:spTgt spid="11308"/>
                                        </p:tgtEl>
                                        <p:attrNameLst>
                                          <p:attrName>style.visibility</p:attrName>
                                        </p:attrNameLst>
                                      </p:cBhvr>
                                      <p:to>
                                        <p:strVal val="visible"/>
                                      </p:to>
                                    </p:set>
                                    <p:animEffect transition="in" filter="wipe(up)">
                                      <p:cBhvr>
                                        <p:cTn id="156" dur="500"/>
                                        <p:tgtEl>
                                          <p:spTgt spid="11308"/>
                                        </p:tgtEl>
                                      </p:cBhvr>
                                    </p:animEffect>
                                  </p:childTnLst>
                                </p:cTn>
                              </p:par>
                            </p:childTnLst>
                          </p:cTn>
                        </p:par>
                        <p:par>
                          <p:cTn id="157" fill="hold">
                            <p:stCondLst>
                              <p:cond delay="2000"/>
                            </p:stCondLst>
                            <p:childTnLst>
                              <p:par>
                                <p:cTn id="158" presetID="22" presetClass="entr" presetSubtype="8" fill="hold" grpId="0" nodeType="afterEffect">
                                  <p:stCondLst>
                                    <p:cond delay="0"/>
                                  </p:stCondLst>
                                  <p:childTnLst>
                                    <p:set>
                                      <p:cBhvr>
                                        <p:cTn id="159" dur="1" fill="hold">
                                          <p:stCondLst>
                                            <p:cond delay="0"/>
                                          </p:stCondLst>
                                        </p:cTn>
                                        <p:tgtEl>
                                          <p:spTgt spid="11309"/>
                                        </p:tgtEl>
                                        <p:attrNameLst>
                                          <p:attrName>style.visibility</p:attrName>
                                        </p:attrNameLst>
                                      </p:cBhvr>
                                      <p:to>
                                        <p:strVal val="visible"/>
                                      </p:to>
                                    </p:set>
                                    <p:animEffect transition="in" filter="wipe(left)">
                                      <p:cBhvr>
                                        <p:cTn id="160" dur="500"/>
                                        <p:tgtEl>
                                          <p:spTgt spid="11309"/>
                                        </p:tgtEl>
                                      </p:cBhvr>
                                    </p:animEffect>
                                  </p:childTnLst>
                                </p:cTn>
                              </p:par>
                            </p:childTnLst>
                          </p:cTn>
                        </p:par>
                        <p:par>
                          <p:cTn id="161" fill="hold">
                            <p:stCondLst>
                              <p:cond delay="2500"/>
                            </p:stCondLst>
                            <p:childTnLst>
                              <p:par>
                                <p:cTn id="162" presetID="23" presetClass="entr" presetSubtype="528" fill="hold" grpId="0" nodeType="afterEffect">
                                  <p:stCondLst>
                                    <p:cond delay="0"/>
                                  </p:stCondLst>
                                  <p:childTnLst>
                                    <p:set>
                                      <p:cBhvr>
                                        <p:cTn id="163" dur="1" fill="hold">
                                          <p:stCondLst>
                                            <p:cond delay="0"/>
                                          </p:stCondLst>
                                        </p:cTn>
                                        <p:tgtEl>
                                          <p:spTgt spid="11318"/>
                                        </p:tgtEl>
                                        <p:attrNameLst>
                                          <p:attrName>style.visibility</p:attrName>
                                        </p:attrNameLst>
                                      </p:cBhvr>
                                      <p:to>
                                        <p:strVal val="visible"/>
                                      </p:to>
                                    </p:set>
                                    <p:anim calcmode="lin" valueType="num">
                                      <p:cBhvr>
                                        <p:cTn id="164" dur="500" fill="hold"/>
                                        <p:tgtEl>
                                          <p:spTgt spid="11318"/>
                                        </p:tgtEl>
                                        <p:attrNameLst>
                                          <p:attrName>ppt_w</p:attrName>
                                        </p:attrNameLst>
                                      </p:cBhvr>
                                      <p:tavLst>
                                        <p:tav tm="0">
                                          <p:val>
                                            <p:fltVal val="0"/>
                                          </p:val>
                                        </p:tav>
                                        <p:tav tm="100000">
                                          <p:val>
                                            <p:strVal val="#ppt_w"/>
                                          </p:val>
                                        </p:tav>
                                      </p:tavLst>
                                    </p:anim>
                                    <p:anim calcmode="lin" valueType="num">
                                      <p:cBhvr>
                                        <p:cTn id="165" dur="500" fill="hold"/>
                                        <p:tgtEl>
                                          <p:spTgt spid="11318"/>
                                        </p:tgtEl>
                                        <p:attrNameLst>
                                          <p:attrName>ppt_h</p:attrName>
                                        </p:attrNameLst>
                                      </p:cBhvr>
                                      <p:tavLst>
                                        <p:tav tm="0">
                                          <p:val>
                                            <p:fltVal val="0"/>
                                          </p:val>
                                        </p:tav>
                                        <p:tav tm="100000">
                                          <p:val>
                                            <p:strVal val="#ppt_h"/>
                                          </p:val>
                                        </p:tav>
                                      </p:tavLst>
                                    </p:anim>
                                    <p:anim calcmode="lin" valueType="num">
                                      <p:cBhvr>
                                        <p:cTn id="166" dur="500" fill="hold"/>
                                        <p:tgtEl>
                                          <p:spTgt spid="11318"/>
                                        </p:tgtEl>
                                        <p:attrNameLst>
                                          <p:attrName>ppt_x</p:attrName>
                                        </p:attrNameLst>
                                      </p:cBhvr>
                                      <p:tavLst>
                                        <p:tav tm="0">
                                          <p:val>
                                            <p:fltVal val="0.5"/>
                                          </p:val>
                                        </p:tav>
                                        <p:tav tm="100000">
                                          <p:val>
                                            <p:strVal val="#ppt_x"/>
                                          </p:val>
                                        </p:tav>
                                      </p:tavLst>
                                    </p:anim>
                                    <p:anim calcmode="lin" valueType="num">
                                      <p:cBhvr>
                                        <p:cTn id="167" dur="500" fill="hold"/>
                                        <p:tgtEl>
                                          <p:spTgt spid="11318"/>
                                        </p:tgtEl>
                                        <p:attrNameLst>
                                          <p:attrName>ppt_y</p:attrName>
                                        </p:attrNameLst>
                                      </p:cBhvr>
                                      <p:tavLst>
                                        <p:tav tm="0">
                                          <p:val>
                                            <p:fltVal val="0.5"/>
                                          </p:val>
                                        </p:tav>
                                        <p:tav tm="100000">
                                          <p:val>
                                            <p:strVal val="#ppt_y"/>
                                          </p:val>
                                        </p:tav>
                                      </p:tavLst>
                                    </p:anim>
                                  </p:childTnLst>
                                </p:cTn>
                              </p:par>
                            </p:childTnLst>
                          </p:cTn>
                        </p:par>
                        <p:par>
                          <p:cTn id="168" fill="hold">
                            <p:stCondLst>
                              <p:cond delay="3000"/>
                            </p:stCondLst>
                            <p:childTnLst>
                              <p:par>
                                <p:cTn id="169" presetID="22" presetClass="entr" presetSubtype="8" fill="hold" grpId="0" nodeType="afterEffect">
                                  <p:stCondLst>
                                    <p:cond delay="0"/>
                                  </p:stCondLst>
                                  <p:childTnLst>
                                    <p:set>
                                      <p:cBhvr>
                                        <p:cTn id="170" dur="1" fill="hold">
                                          <p:stCondLst>
                                            <p:cond delay="0"/>
                                          </p:stCondLst>
                                        </p:cTn>
                                        <p:tgtEl>
                                          <p:spTgt spid="11310"/>
                                        </p:tgtEl>
                                        <p:attrNameLst>
                                          <p:attrName>style.visibility</p:attrName>
                                        </p:attrNameLst>
                                      </p:cBhvr>
                                      <p:to>
                                        <p:strVal val="visible"/>
                                      </p:to>
                                    </p:set>
                                    <p:animEffect transition="in" filter="wipe(left)">
                                      <p:cBhvr>
                                        <p:cTn id="171" dur="500"/>
                                        <p:tgtEl>
                                          <p:spTgt spid="11310"/>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11305"/>
                                        </p:tgtEl>
                                        <p:attrNameLst>
                                          <p:attrName>style.visibility</p:attrName>
                                        </p:attrNameLst>
                                      </p:cBhvr>
                                      <p:to>
                                        <p:strVal val="visible"/>
                                      </p:to>
                                    </p:set>
                                    <p:animEffect transition="in" filter="wipe(left)">
                                      <p:cBhvr>
                                        <p:cTn id="176" dur="500"/>
                                        <p:tgtEl>
                                          <p:spTgt spid="11305"/>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11306"/>
                                        </p:tgtEl>
                                        <p:attrNameLst>
                                          <p:attrName>style.visibility</p:attrName>
                                        </p:attrNameLst>
                                      </p:cBhvr>
                                      <p:to>
                                        <p:strVal val="visible"/>
                                      </p:to>
                                    </p:set>
                                    <p:animEffect transition="in" filter="wipe(left)">
                                      <p:cBhvr>
                                        <p:cTn id="181" dur="500"/>
                                        <p:tgtEl>
                                          <p:spTgt spid="11306"/>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1" fill="hold" grpId="0" nodeType="clickEffect">
                                  <p:stCondLst>
                                    <p:cond delay="0"/>
                                  </p:stCondLst>
                                  <p:childTnLst>
                                    <p:set>
                                      <p:cBhvr>
                                        <p:cTn id="185" dur="1" fill="hold">
                                          <p:stCondLst>
                                            <p:cond delay="0"/>
                                          </p:stCondLst>
                                        </p:cTn>
                                        <p:tgtEl>
                                          <p:spTgt spid="124942"/>
                                        </p:tgtEl>
                                        <p:attrNameLst>
                                          <p:attrName>style.visibility</p:attrName>
                                        </p:attrNameLst>
                                      </p:cBhvr>
                                      <p:to>
                                        <p:strVal val="visible"/>
                                      </p:to>
                                    </p:set>
                                    <p:animEffect transition="in" filter="wipe(up)">
                                      <p:cBhvr>
                                        <p:cTn id="186" dur="500"/>
                                        <p:tgtEl>
                                          <p:spTgt spid="124942"/>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1" fill="hold" grpId="0" nodeType="clickEffect">
                                  <p:stCondLst>
                                    <p:cond delay="0"/>
                                  </p:stCondLst>
                                  <p:childTnLst>
                                    <p:set>
                                      <p:cBhvr>
                                        <p:cTn id="190" dur="1" fill="hold">
                                          <p:stCondLst>
                                            <p:cond delay="0"/>
                                          </p:stCondLst>
                                        </p:cTn>
                                        <p:tgtEl>
                                          <p:spTgt spid="11284"/>
                                        </p:tgtEl>
                                        <p:attrNameLst>
                                          <p:attrName>style.visibility</p:attrName>
                                        </p:attrNameLst>
                                      </p:cBhvr>
                                      <p:to>
                                        <p:strVal val="visible"/>
                                      </p:to>
                                    </p:set>
                                    <p:animEffect transition="in" filter="wipe(up)">
                                      <p:cBhvr>
                                        <p:cTn id="191" dur="500"/>
                                        <p:tgtEl>
                                          <p:spTgt spid="11284"/>
                                        </p:tgtEl>
                                      </p:cBhvr>
                                    </p:animEffect>
                                  </p:childTnLst>
                                </p:cTn>
                              </p:par>
                            </p:childTnLst>
                          </p:cTn>
                        </p:par>
                        <p:par>
                          <p:cTn id="192" fill="hold">
                            <p:stCondLst>
                              <p:cond delay="500"/>
                            </p:stCondLst>
                            <p:childTnLst>
                              <p:par>
                                <p:cTn id="193" presetID="22" presetClass="entr" presetSubtype="8" fill="hold" grpId="0" nodeType="afterEffect">
                                  <p:stCondLst>
                                    <p:cond delay="0"/>
                                  </p:stCondLst>
                                  <p:childTnLst>
                                    <p:set>
                                      <p:cBhvr>
                                        <p:cTn id="194" dur="1" fill="hold">
                                          <p:stCondLst>
                                            <p:cond delay="0"/>
                                          </p:stCondLst>
                                        </p:cTn>
                                        <p:tgtEl>
                                          <p:spTgt spid="11285"/>
                                        </p:tgtEl>
                                        <p:attrNameLst>
                                          <p:attrName>style.visibility</p:attrName>
                                        </p:attrNameLst>
                                      </p:cBhvr>
                                      <p:to>
                                        <p:strVal val="visible"/>
                                      </p:to>
                                    </p:set>
                                    <p:animEffect transition="in" filter="wipe(left)">
                                      <p:cBhvr>
                                        <p:cTn id="195" dur="500"/>
                                        <p:tgtEl>
                                          <p:spTgt spid="11285"/>
                                        </p:tgtEl>
                                      </p:cBhvr>
                                    </p:animEffect>
                                  </p:childTnLst>
                                </p:cTn>
                              </p:par>
                            </p:childTnLst>
                          </p:cTn>
                        </p:par>
                        <p:par>
                          <p:cTn id="196" fill="hold">
                            <p:stCondLst>
                              <p:cond delay="1000"/>
                            </p:stCondLst>
                            <p:childTnLst>
                              <p:par>
                                <p:cTn id="197" presetID="22" presetClass="entr" presetSubtype="1" fill="hold" grpId="0" nodeType="afterEffect">
                                  <p:stCondLst>
                                    <p:cond delay="0"/>
                                  </p:stCondLst>
                                  <p:childTnLst>
                                    <p:set>
                                      <p:cBhvr>
                                        <p:cTn id="198" dur="1" fill="hold">
                                          <p:stCondLst>
                                            <p:cond delay="0"/>
                                          </p:stCondLst>
                                        </p:cTn>
                                        <p:tgtEl>
                                          <p:spTgt spid="11312"/>
                                        </p:tgtEl>
                                        <p:attrNameLst>
                                          <p:attrName>style.visibility</p:attrName>
                                        </p:attrNameLst>
                                      </p:cBhvr>
                                      <p:to>
                                        <p:strVal val="visible"/>
                                      </p:to>
                                    </p:set>
                                    <p:animEffect transition="in" filter="wipe(up)">
                                      <p:cBhvr>
                                        <p:cTn id="199" dur="500"/>
                                        <p:tgtEl>
                                          <p:spTgt spid="11312"/>
                                        </p:tgtEl>
                                      </p:cBhvr>
                                    </p:animEffect>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11313"/>
                                        </p:tgtEl>
                                        <p:attrNameLst>
                                          <p:attrName>style.visibility</p:attrName>
                                        </p:attrNameLst>
                                      </p:cBhvr>
                                      <p:to>
                                        <p:strVal val="visible"/>
                                      </p:to>
                                    </p:set>
                                    <p:animEffect transition="in" filter="wipe(up)">
                                      <p:cBhvr>
                                        <p:cTn id="203" dur="500"/>
                                        <p:tgtEl>
                                          <p:spTgt spid="11313"/>
                                        </p:tgtEl>
                                      </p:cBhvr>
                                    </p:animEffect>
                                  </p:childTnLst>
                                </p:cTn>
                              </p:par>
                            </p:childTnLst>
                          </p:cTn>
                        </p:par>
                        <p:par>
                          <p:cTn id="204" fill="hold">
                            <p:stCondLst>
                              <p:cond delay="2000"/>
                            </p:stCondLst>
                            <p:childTnLst>
                              <p:par>
                                <p:cTn id="205" presetID="22" presetClass="entr" presetSubtype="2" fill="hold" grpId="0" nodeType="afterEffect">
                                  <p:stCondLst>
                                    <p:cond delay="0"/>
                                  </p:stCondLst>
                                  <p:childTnLst>
                                    <p:set>
                                      <p:cBhvr>
                                        <p:cTn id="206" dur="1" fill="hold">
                                          <p:stCondLst>
                                            <p:cond delay="0"/>
                                          </p:stCondLst>
                                        </p:cTn>
                                        <p:tgtEl>
                                          <p:spTgt spid="11314"/>
                                        </p:tgtEl>
                                        <p:attrNameLst>
                                          <p:attrName>style.visibility</p:attrName>
                                        </p:attrNameLst>
                                      </p:cBhvr>
                                      <p:to>
                                        <p:strVal val="visible"/>
                                      </p:to>
                                    </p:set>
                                    <p:animEffect transition="in" filter="wipe(right)">
                                      <p:cBhvr>
                                        <p:cTn id="207" dur="500"/>
                                        <p:tgtEl>
                                          <p:spTgt spid="11314"/>
                                        </p:tgtEl>
                                      </p:cBhvr>
                                    </p:animEffect>
                                  </p:childTnLst>
                                </p:cTn>
                              </p:par>
                            </p:childTnLst>
                          </p:cTn>
                        </p:par>
                        <p:par>
                          <p:cTn id="208" fill="hold">
                            <p:stCondLst>
                              <p:cond delay="2500"/>
                            </p:stCondLst>
                            <p:childTnLst>
                              <p:par>
                                <p:cTn id="209" presetID="22" presetClass="entr" presetSubtype="2" fill="hold" grpId="0" nodeType="afterEffect">
                                  <p:stCondLst>
                                    <p:cond delay="0"/>
                                  </p:stCondLst>
                                  <p:childTnLst>
                                    <p:set>
                                      <p:cBhvr>
                                        <p:cTn id="210" dur="1" fill="hold">
                                          <p:stCondLst>
                                            <p:cond delay="0"/>
                                          </p:stCondLst>
                                        </p:cTn>
                                        <p:tgtEl>
                                          <p:spTgt spid="11316"/>
                                        </p:tgtEl>
                                        <p:attrNameLst>
                                          <p:attrName>style.visibility</p:attrName>
                                        </p:attrNameLst>
                                      </p:cBhvr>
                                      <p:to>
                                        <p:strVal val="visible"/>
                                      </p:to>
                                    </p:set>
                                    <p:animEffect transition="in" filter="wipe(right)">
                                      <p:cBhvr>
                                        <p:cTn id="211" dur="500"/>
                                        <p:tgtEl>
                                          <p:spTgt spid="11316"/>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1311"/>
                                        </p:tgtEl>
                                        <p:attrNameLst>
                                          <p:attrName>style.visibility</p:attrName>
                                        </p:attrNameLst>
                                      </p:cBhvr>
                                      <p:to>
                                        <p:strVal val="visible"/>
                                      </p:to>
                                    </p:set>
                                    <p:animEffect transition="in" filter="wipe(left)">
                                      <p:cBhvr>
                                        <p:cTn id="216" dur="500"/>
                                        <p:tgtEl>
                                          <p:spTgt spid="11311"/>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8" fill="hold" grpId="0" nodeType="clickEffect">
                                  <p:stCondLst>
                                    <p:cond delay="0"/>
                                  </p:stCondLst>
                                  <p:childTnLst>
                                    <p:set>
                                      <p:cBhvr>
                                        <p:cTn id="220" dur="1" fill="hold">
                                          <p:stCondLst>
                                            <p:cond delay="0"/>
                                          </p:stCondLst>
                                        </p:cTn>
                                        <p:tgtEl>
                                          <p:spTgt spid="11315"/>
                                        </p:tgtEl>
                                        <p:attrNameLst>
                                          <p:attrName>style.visibility</p:attrName>
                                        </p:attrNameLst>
                                      </p:cBhvr>
                                      <p:to>
                                        <p:strVal val="visible"/>
                                      </p:to>
                                    </p:set>
                                    <p:animEffect transition="in" filter="wipe(left)">
                                      <p:cBhvr>
                                        <p:cTn id="221" dur="500"/>
                                        <p:tgtEl>
                                          <p:spTgt spid="11315"/>
                                        </p:tgtEl>
                                      </p:cBhvr>
                                    </p:animEffect>
                                  </p:childTnLst>
                                </p:cTn>
                              </p:par>
                            </p:childTnLst>
                          </p:cTn>
                        </p:par>
                      </p:childTnLst>
                    </p:cTn>
                  </p:par>
                  <p:par>
                    <p:cTn id="222" fill="hold">
                      <p:stCondLst>
                        <p:cond delay="indefinite"/>
                      </p:stCondLst>
                      <p:childTnLst>
                        <p:par>
                          <p:cTn id="223" fill="hold">
                            <p:stCondLst>
                              <p:cond delay="0"/>
                            </p:stCondLst>
                            <p:childTnLst>
                              <p:par>
                                <p:cTn id="224" presetID="22" presetClass="entr" presetSubtype="1" fill="hold" grpId="0" nodeType="clickEffect">
                                  <p:stCondLst>
                                    <p:cond delay="0"/>
                                  </p:stCondLst>
                                  <p:childTnLst>
                                    <p:set>
                                      <p:cBhvr>
                                        <p:cTn id="225" dur="1" fill="hold">
                                          <p:stCondLst>
                                            <p:cond delay="0"/>
                                          </p:stCondLst>
                                        </p:cTn>
                                        <p:tgtEl>
                                          <p:spTgt spid="124943"/>
                                        </p:tgtEl>
                                        <p:attrNameLst>
                                          <p:attrName>style.visibility</p:attrName>
                                        </p:attrNameLst>
                                      </p:cBhvr>
                                      <p:to>
                                        <p:strVal val="visible"/>
                                      </p:to>
                                    </p:set>
                                    <p:animEffect transition="in" filter="wipe(up)">
                                      <p:cBhvr>
                                        <p:cTn id="226" dur="500"/>
                                        <p:tgtEl>
                                          <p:spTgt spid="124943"/>
                                        </p:tgtEl>
                                      </p:cBhvr>
                                    </p:animEffect>
                                  </p:childTnLst>
                                </p:cTn>
                              </p:par>
                            </p:childTnLst>
                          </p:cTn>
                        </p:par>
                      </p:childTnLst>
                    </p:cTn>
                  </p:par>
                  <p:par>
                    <p:cTn id="227" fill="hold">
                      <p:stCondLst>
                        <p:cond delay="indefinite"/>
                      </p:stCondLst>
                      <p:childTnLst>
                        <p:par>
                          <p:cTn id="228" fill="hold">
                            <p:stCondLst>
                              <p:cond delay="0"/>
                            </p:stCondLst>
                            <p:childTnLst>
                              <p:par>
                                <p:cTn id="229" presetID="19" presetClass="entr" presetSubtype="10" fill="hold" grpId="0" nodeType="clickEffect">
                                  <p:stCondLst>
                                    <p:cond delay="0"/>
                                  </p:stCondLst>
                                  <p:childTnLst>
                                    <p:set>
                                      <p:cBhvr>
                                        <p:cTn id="230" dur="1" fill="hold">
                                          <p:stCondLst>
                                            <p:cond delay="0"/>
                                          </p:stCondLst>
                                        </p:cTn>
                                        <p:tgtEl>
                                          <p:spTgt spid="124952"/>
                                        </p:tgtEl>
                                        <p:attrNameLst>
                                          <p:attrName>style.visibility</p:attrName>
                                        </p:attrNameLst>
                                      </p:cBhvr>
                                      <p:to>
                                        <p:strVal val="visible"/>
                                      </p:to>
                                    </p:set>
                                    <p:anim calcmode="lin" valueType="num">
                                      <p:cBhvr>
                                        <p:cTn id="231" dur="5000" fill="hold"/>
                                        <p:tgtEl>
                                          <p:spTgt spid="124952"/>
                                        </p:tgtEl>
                                        <p:attrNameLst>
                                          <p:attrName>ppt_w</p:attrName>
                                        </p:attrNameLst>
                                      </p:cBhvr>
                                      <p:tavLst>
                                        <p:tav tm="0" fmla="#ppt_w*sin(2.5*pi*$)">
                                          <p:val>
                                            <p:fltVal val="0"/>
                                          </p:val>
                                        </p:tav>
                                        <p:tav tm="100000">
                                          <p:val>
                                            <p:fltVal val="1"/>
                                          </p:val>
                                        </p:tav>
                                      </p:tavLst>
                                    </p:anim>
                                    <p:anim calcmode="lin" valueType="num">
                                      <p:cBhvr>
                                        <p:cTn id="232" dur="5000" fill="hold"/>
                                        <p:tgtEl>
                                          <p:spTgt spid="12495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animBg="1"/>
      <p:bldP spid="124932" grpId="0" animBg="1"/>
      <p:bldP spid="124933" grpId="0" animBg="1"/>
      <p:bldP spid="124935" grpId="0" autoUpdateAnimBg="0"/>
      <p:bldP spid="124936" grpId="0" animBg="1" autoUpdateAnimBg="0"/>
      <p:bldP spid="124937" grpId="0" animBg="1" autoUpdateAnimBg="0"/>
      <p:bldP spid="11274" grpId="0" animBg="1"/>
      <p:bldP spid="124939" grpId="0" animBg="1" autoUpdateAnimBg="0"/>
      <p:bldP spid="11276" grpId="0" animBg="1" autoUpdateAnimBg="0"/>
      <p:bldP spid="11277" grpId="0" autoUpdateAnimBg="0"/>
      <p:bldP spid="124942" grpId="0" animBg="1"/>
      <p:bldP spid="124943" grpId="0" animBg="1"/>
      <p:bldP spid="124944" grpId="0" animBg="1"/>
      <p:bldP spid="124945" grpId="0" animBg="1"/>
      <p:bldP spid="124946" grpId="0" animBg="1"/>
      <p:bldP spid="124947" grpId="0" animBg="1"/>
      <p:bldP spid="11284" grpId="0" animBg="1" autoUpdateAnimBg="0"/>
      <p:bldP spid="11285" grpId="0" autoUpdateAnimBg="0"/>
      <p:bldP spid="11286" grpId="0" animBg="1" autoUpdateAnimBg="0"/>
      <p:bldP spid="11287" grpId="0" autoUpdateAnimBg="0"/>
      <p:bldP spid="124952" grpId="0" animBg="1" autoUpdateAnimBg="0"/>
      <p:bldP spid="11289" grpId="0" animBg="1"/>
      <p:bldP spid="11290" grpId="0" autoUpdateAnimBg="0"/>
      <p:bldP spid="11291" grpId="0" autoUpdateAnimBg="0"/>
      <p:bldP spid="11292" grpId="0" autoUpdateAnimBg="0"/>
      <p:bldP spid="11293" grpId="0" animBg="1"/>
      <p:bldP spid="11294" grpId="0" animBg="1"/>
      <p:bldP spid="11295" grpId="0" animBg="1"/>
      <p:bldP spid="11296" grpId="0" animBg="1"/>
      <p:bldP spid="11297" grpId="0" animBg="1"/>
      <p:bldP spid="11298" grpId="0" autoUpdateAnimBg="0"/>
      <p:bldP spid="11299" grpId="0" animBg="1"/>
      <p:bldP spid="11300" grpId="0" animBg="1"/>
      <p:bldP spid="11301" grpId="0" autoUpdateAnimBg="0"/>
      <p:bldP spid="11302" grpId="0" animBg="1"/>
      <p:bldP spid="11303" grpId="0" autoUpdateAnimBg="0"/>
      <p:bldP spid="11304" grpId="0" animBg="1"/>
      <p:bldP spid="11305" grpId="0" autoUpdateAnimBg="0"/>
      <p:bldP spid="11306" grpId="0" autoUpdateAnimBg="0"/>
      <p:bldP spid="11307" grpId="0" animBg="1"/>
      <p:bldP spid="11308" grpId="0" animBg="1"/>
      <p:bldP spid="11309" grpId="0" animBg="1"/>
      <p:bldP spid="11310" grpId="0" animBg="1"/>
      <p:bldP spid="11311" grpId="0" autoUpdateAnimBg="0"/>
      <p:bldP spid="11312" grpId="0" animBg="1"/>
      <p:bldP spid="11313" grpId="0" animBg="1"/>
      <p:bldP spid="11314" grpId="0" animBg="1"/>
      <p:bldP spid="11315" grpId="0" autoUpdateAnimBg="0"/>
      <p:bldP spid="11316" grpId="0" animBg="1"/>
      <p:bldP spid="113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2" name="Line 4"/>
          <p:cNvSpPr>
            <a:spLocks noChangeShapeType="1"/>
          </p:cNvSpPr>
          <p:nvPr/>
        </p:nvSpPr>
        <p:spPr bwMode="auto">
          <a:xfrm>
            <a:off x="6248400" y="3429000"/>
            <a:ext cx="1676400" cy="0"/>
          </a:xfrm>
          <a:prstGeom prst="line">
            <a:avLst/>
          </a:prstGeom>
          <a:noFill/>
          <a:ln w="177800">
            <a:solidFill>
              <a:srgbClr val="008000"/>
            </a:solidFill>
            <a:round/>
            <a:headEnd/>
            <a:tailEnd type="triangle" w="med" len="med"/>
          </a:ln>
        </p:spPr>
        <p:txBody>
          <a:bodyPr/>
          <a:lstStyle/>
          <a:p>
            <a:endParaRPr lang="de-DE"/>
          </a:p>
        </p:txBody>
      </p:sp>
      <p:sp>
        <p:nvSpPr>
          <p:cNvPr id="12293" name="Line 12"/>
          <p:cNvSpPr>
            <a:spLocks noChangeShapeType="1"/>
          </p:cNvSpPr>
          <p:nvPr/>
        </p:nvSpPr>
        <p:spPr bwMode="auto">
          <a:xfrm flipV="1">
            <a:off x="6858000" y="3505200"/>
            <a:ext cx="0" cy="533400"/>
          </a:xfrm>
          <a:prstGeom prst="line">
            <a:avLst/>
          </a:prstGeom>
          <a:noFill/>
          <a:ln w="57150">
            <a:solidFill>
              <a:srgbClr val="0000FF"/>
            </a:solidFill>
            <a:round/>
            <a:headEnd/>
            <a:tailEnd type="triangle" w="med" len="med"/>
          </a:ln>
        </p:spPr>
        <p:txBody>
          <a:bodyPr/>
          <a:lstStyle/>
          <a:p>
            <a:endParaRPr lang="de-DE"/>
          </a:p>
        </p:txBody>
      </p:sp>
      <p:sp>
        <p:nvSpPr>
          <p:cNvPr id="12294" name="Line 15"/>
          <p:cNvSpPr>
            <a:spLocks noChangeShapeType="1"/>
          </p:cNvSpPr>
          <p:nvPr/>
        </p:nvSpPr>
        <p:spPr bwMode="auto">
          <a:xfrm>
            <a:off x="8153400" y="2438400"/>
            <a:ext cx="0" cy="457200"/>
          </a:xfrm>
          <a:prstGeom prst="line">
            <a:avLst/>
          </a:prstGeom>
          <a:noFill/>
          <a:ln w="28575">
            <a:solidFill>
              <a:srgbClr val="0000FF"/>
            </a:solidFill>
            <a:round/>
            <a:headEnd/>
            <a:tailEnd/>
          </a:ln>
        </p:spPr>
        <p:txBody>
          <a:bodyPr/>
          <a:lstStyle/>
          <a:p>
            <a:endParaRPr lang="de-DE"/>
          </a:p>
        </p:txBody>
      </p:sp>
      <p:sp>
        <p:nvSpPr>
          <p:cNvPr id="12295" name="Line 16"/>
          <p:cNvSpPr>
            <a:spLocks noChangeShapeType="1"/>
          </p:cNvSpPr>
          <p:nvPr/>
        </p:nvSpPr>
        <p:spPr bwMode="auto">
          <a:xfrm>
            <a:off x="8458200" y="2286000"/>
            <a:ext cx="0" cy="609600"/>
          </a:xfrm>
          <a:prstGeom prst="line">
            <a:avLst/>
          </a:prstGeom>
          <a:noFill/>
          <a:ln w="28575">
            <a:solidFill>
              <a:srgbClr val="0000FF"/>
            </a:solidFill>
            <a:round/>
            <a:headEnd/>
            <a:tailEnd type="triangle" w="med" len="med"/>
          </a:ln>
        </p:spPr>
        <p:txBody>
          <a:bodyPr/>
          <a:lstStyle/>
          <a:p>
            <a:endParaRPr lang="de-DE"/>
          </a:p>
        </p:txBody>
      </p:sp>
      <p:sp>
        <p:nvSpPr>
          <p:cNvPr id="12296" name="Line 18"/>
          <p:cNvSpPr>
            <a:spLocks noChangeShapeType="1"/>
          </p:cNvSpPr>
          <p:nvPr/>
        </p:nvSpPr>
        <p:spPr bwMode="auto">
          <a:xfrm>
            <a:off x="1066800" y="2438400"/>
            <a:ext cx="0" cy="381000"/>
          </a:xfrm>
          <a:prstGeom prst="line">
            <a:avLst/>
          </a:prstGeom>
          <a:noFill/>
          <a:ln w="28575">
            <a:solidFill>
              <a:srgbClr val="0000FF"/>
            </a:solidFill>
            <a:round/>
            <a:headEnd/>
            <a:tailEnd/>
          </a:ln>
        </p:spPr>
        <p:txBody>
          <a:bodyPr/>
          <a:lstStyle/>
          <a:p>
            <a:endParaRPr lang="de-DE"/>
          </a:p>
        </p:txBody>
      </p:sp>
      <p:sp>
        <p:nvSpPr>
          <p:cNvPr id="12297" name="Line 19"/>
          <p:cNvSpPr>
            <a:spLocks noChangeShapeType="1"/>
          </p:cNvSpPr>
          <p:nvPr/>
        </p:nvSpPr>
        <p:spPr bwMode="auto">
          <a:xfrm>
            <a:off x="762000" y="2286000"/>
            <a:ext cx="0" cy="457200"/>
          </a:xfrm>
          <a:prstGeom prst="line">
            <a:avLst/>
          </a:prstGeom>
          <a:noFill/>
          <a:ln w="28575">
            <a:solidFill>
              <a:srgbClr val="0000FF"/>
            </a:solidFill>
            <a:round/>
            <a:headEnd/>
            <a:tailEnd type="triangle" w="med" len="med"/>
          </a:ln>
        </p:spPr>
        <p:txBody>
          <a:bodyPr/>
          <a:lstStyle/>
          <a:p>
            <a:endParaRPr lang="de-DE"/>
          </a:p>
        </p:txBody>
      </p:sp>
      <p:sp>
        <p:nvSpPr>
          <p:cNvPr id="12298" name="Line 34"/>
          <p:cNvSpPr>
            <a:spLocks noChangeShapeType="1"/>
          </p:cNvSpPr>
          <p:nvPr/>
        </p:nvSpPr>
        <p:spPr bwMode="auto">
          <a:xfrm>
            <a:off x="2209800" y="3429000"/>
            <a:ext cx="0" cy="533400"/>
          </a:xfrm>
          <a:prstGeom prst="line">
            <a:avLst/>
          </a:prstGeom>
          <a:noFill/>
          <a:ln w="57150">
            <a:solidFill>
              <a:srgbClr val="0000FF"/>
            </a:solidFill>
            <a:round/>
            <a:headEnd/>
            <a:tailEnd/>
          </a:ln>
        </p:spPr>
        <p:txBody>
          <a:bodyPr/>
          <a:lstStyle/>
          <a:p>
            <a:endParaRPr lang="de-DE"/>
          </a:p>
        </p:txBody>
      </p:sp>
      <p:sp>
        <p:nvSpPr>
          <p:cNvPr id="12299" name="Line 35"/>
          <p:cNvSpPr>
            <a:spLocks noChangeShapeType="1"/>
          </p:cNvSpPr>
          <p:nvPr/>
        </p:nvSpPr>
        <p:spPr bwMode="auto">
          <a:xfrm>
            <a:off x="6019800" y="4038600"/>
            <a:ext cx="838200" cy="0"/>
          </a:xfrm>
          <a:prstGeom prst="line">
            <a:avLst/>
          </a:prstGeom>
          <a:noFill/>
          <a:ln w="57150">
            <a:solidFill>
              <a:srgbClr val="0000FF"/>
            </a:solidFill>
            <a:round/>
            <a:headEnd/>
            <a:tailEnd/>
          </a:ln>
        </p:spPr>
        <p:txBody>
          <a:bodyPr/>
          <a:lstStyle/>
          <a:p>
            <a:endParaRPr lang="de-DE"/>
          </a:p>
        </p:txBody>
      </p:sp>
      <p:sp>
        <p:nvSpPr>
          <p:cNvPr id="12300" name="Text Box 38"/>
          <p:cNvSpPr txBox="1">
            <a:spLocks noChangeArrowheads="1"/>
          </p:cNvSpPr>
          <p:nvPr/>
        </p:nvSpPr>
        <p:spPr bwMode="auto">
          <a:xfrm>
            <a:off x="7086600" y="4114800"/>
            <a:ext cx="1143000" cy="284163"/>
          </a:xfrm>
          <a:prstGeom prst="rect">
            <a:avLst/>
          </a:prstGeom>
          <a:solidFill>
            <a:srgbClr val="F1FFCB"/>
          </a:solidFill>
          <a:ln w="9525">
            <a:solidFill>
              <a:schemeClr val="tx1"/>
            </a:solidFill>
            <a:miter lim="800000"/>
            <a:headEnd/>
            <a:tailEnd/>
          </a:ln>
        </p:spPr>
        <p:txBody>
          <a:bodyPr>
            <a:spAutoFit/>
          </a:bodyPr>
          <a:lstStyle/>
          <a:p>
            <a:pPr algn="l" eaLnBrk="1" hangingPunct="1"/>
            <a:r>
              <a:rPr lang="de-DE" sz="1200"/>
              <a:t>Marktrisiko</a:t>
            </a:r>
            <a:endParaRPr lang="de-DE"/>
          </a:p>
        </p:txBody>
      </p:sp>
      <p:sp>
        <p:nvSpPr>
          <p:cNvPr id="12301" name="Line 40"/>
          <p:cNvSpPr>
            <a:spLocks noChangeShapeType="1"/>
          </p:cNvSpPr>
          <p:nvPr/>
        </p:nvSpPr>
        <p:spPr bwMode="auto">
          <a:xfrm flipH="1">
            <a:off x="7696200" y="3657600"/>
            <a:ext cx="228600" cy="228600"/>
          </a:xfrm>
          <a:prstGeom prst="line">
            <a:avLst/>
          </a:prstGeom>
          <a:noFill/>
          <a:ln w="28575">
            <a:solidFill>
              <a:srgbClr val="FF0000"/>
            </a:solidFill>
            <a:round/>
            <a:headEnd/>
            <a:tailEnd/>
          </a:ln>
        </p:spPr>
        <p:txBody>
          <a:bodyPr/>
          <a:lstStyle/>
          <a:p>
            <a:endParaRPr lang="de-DE"/>
          </a:p>
        </p:txBody>
      </p:sp>
      <p:sp>
        <p:nvSpPr>
          <p:cNvPr id="12302" name="Line 41"/>
          <p:cNvSpPr>
            <a:spLocks noChangeShapeType="1"/>
          </p:cNvSpPr>
          <p:nvPr/>
        </p:nvSpPr>
        <p:spPr bwMode="auto">
          <a:xfrm flipV="1">
            <a:off x="7696200" y="3733800"/>
            <a:ext cx="304800" cy="152400"/>
          </a:xfrm>
          <a:prstGeom prst="line">
            <a:avLst/>
          </a:prstGeom>
          <a:noFill/>
          <a:ln w="28575">
            <a:solidFill>
              <a:srgbClr val="FF0000"/>
            </a:solidFill>
            <a:round/>
            <a:headEnd/>
            <a:tailEnd/>
          </a:ln>
        </p:spPr>
        <p:txBody>
          <a:bodyPr/>
          <a:lstStyle/>
          <a:p>
            <a:endParaRPr lang="de-DE"/>
          </a:p>
        </p:txBody>
      </p:sp>
      <p:sp>
        <p:nvSpPr>
          <p:cNvPr id="12303" name="Line 42"/>
          <p:cNvSpPr>
            <a:spLocks noChangeShapeType="1"/>
          </p:cNvSpPr>
          <p:nvPr/>
        </p:nvSpPr>
        <p:spPr bwMode="auto">
          <a:xfrm flipH="1">
            <a:off x="7620000" y="3733800"/>
            <a:ext cx="381000" cy="381000"/>
          </a:xfrm>
          <a:prstGeom prst="line">
            <a:avLst/>
          </a:prstGeom>
          <a:noFill/>
          <a:ln w="28575">
            <a:solidFill>
              <a:srgbClr val="FF0000"/>
            </a:solidFill>
            <a:round/>
            <a:headEnd/>
            <a:tailEnd type="triangle" w="med" len="med"/>
          </a:ln>
        </p:spPr>
        <p:txBody>
          <a:bodyPr/>
          <a:lstStyle/>
          <a:p>
            <a:endParaRPr lang="de-DE"/>
          </a:p>
        </p:txBody>
      </p:sp>
      <p:sp>
        <p:nvSpPr>
          <p:cNvPr id="12304" name="Line 43"/>
          <p:cNvSpPr>
            <a:spLocks noChangeShapeType="1"/>
          </p:cNvSpPr>
          <p:nvPr/>
        </p:nvSpPr>
        <p:spPr bwMode="auto">
          <a:xfrm>
            <a:off x="8534400" y="3581400"/>
            <a:ext cx="0" cy="1828800"/>
          </a:xfrm>
          <a:prstGeom prst="line">
            <a:avLst/>
          </a:prstGeom>
          <a:noFill/>
          <a:ln w="38100">
            <a:solidFill>
              <a:srgbClr val="FF0000"/>
            </a:solidFill>
            <a:prstDash val="sysDot"/>
            <a:round/>
            <a:headEnd/>
            <a:tailEnd/>
          </a:ln>
        </p:spPr>
        <p:txBody>
          <a:bodyPr/>
          <a:lstStyle/>
          <a:p>
            <a:endParaRPr lang="de-DE"/>
          </a:p>
        </p:txBody>
      </p:sp>
      <p:sp>
        <p:nvSpPr>
          <p:cNvPr id="12305" name="Line 46"/>
          <p:cNvSpPr>
            <a:spLocks noChangeShapeType="1"/>
          </p:cNvSpPr>
          <p:nvPr/>
        </p:nvSpPr>
        <p:spPr bwMode="auto">
          <a:xfrm flipH="1">
            <a:off x="6019800" y="5410200"/>
            <a:ext cx="2514600" cy="0"/>
          </a:xfrm>
          <a:prstGeom prst="line">
            <a:avLst/>
          </a:prstGeom>
          <a:noFill/>
          <a:ln w="38100">
            <a:solidFill>
              <a:srgbClr val="FF0000"/>
            </a:solidFill>
            <a:prstDash val="sysDot"/>
            <a:round/>
            <a:headEnd/>
            <a:tailEnd type="triangle" w="med" len="med"/>
          </a:ln>
        </p:spPr>
        <p:txBody>
          <a:bodyPr/>
          <a:lstStyle/>
          <a:p>
            <a:endParaRPr lang="de-DE"/>
          </a:p>
        </p:txBody>
      </p:sp>
      <p:sp>
        <p:nvSpPr>
          <p:cNvPr id="12306" name="Text Box 47"/>
          <p:cNvSpPr txBox="1">
            <a:spLocks noChangeArrowheads="1"/>
          </p:cNvSpPr>
          <p:nvPr/>
        </p:nvSpPr>
        <p:spPr bwMode="auto">
          <a:xfrm>
            <a:off x="8077200" y="4495800"/>
            <a:ext cx="914400" cy="466725"/>
          </a:xfrm>
          <a:prstGeom prst="rect">
            <a:avLst/>
          </a:prstGeom>
          <a:solidFill>
            <a:srgbClr val="CCFFFF"/>
          </a:solidFill>
          <a:ln w="9525">
            <a:solidFill>
              <a:schemeClr val="tx1"/>
            </a:solidFill>
            <a:miter lim="800000"/>
            <a:headEnd/>
            <a:tailEnd/>
          </a:ln>
        </p:spPr>
        <p:txBody>
          <a:bodyPr>
            <a:spAutoFit/>
          </a:bodyPr>
          <a:lstStyle/>
          <a:p>
            <a:pPr eaLnBrk="1" hangingPunct="1"/>
            <a:r>
              <a:rPr lang="de-DE" sz="1200"/>
              <a:t>Umsatz-erlöse</a:t>
            </a:r>
          </a:p>
        </p:txBody>
      </p:sp>
      <p:sp>
        <p:nvSpPr>
          <p:cNvPr id="12307" name="Line 48"/>
          <p:cNvSpPr>
            <a:spLocks noChangeShapeType="1"/>
          </p:cNvSpPr>
          <p:nvPr/>
        </p:nvSpPr>
        <p:spPr bwMode="auto">
          <a:xfrm flipH="1">
            <a:off x="6019800" y="5638800"/>
            <a:ext cx="1371600" cy="0"/>
          </a:xfrm>
          <a:prstGeom prst="line">
            <a:avLst/>
          </a:prstGeom>
          <a:noFill/>
          <a:ln w="38100">
            <a:solidFill>
              <a:srgbClr val="FF0000"/>
            </a:solidFill>
            <a:prstDash val="sysDot"/>
            <a:round/>
            <a:headEnd/>
            <a:tailEnd type="triangle" w="med" len="med"/>
          </a:ln>
        </p:spPr>
        <p:txBody>
          <a:bodyPr/>
          <a:lstStyle/>
          <a:p>
            <a:endParaRPr lang="de-DE"/>
          </a:p>
        </p:txBody>
      </p:sp>
      <p:sp>
        <p:nvSpPr>
          <p:cNvPr id="12308" name="Line 49"/>
          <p:cNvSpPr>
            <a:spLocks noChangeShapeType="1"/>
          </p:cNvSpPr>
          <p:nvPr/>
        </p:nvSpPr>
        <p:spPr bwMode="auto">
          <a:xfrm>
            <a:off x="7391400" y="5638800"/>
            <a:ext cx="0" cy="762000"/>
          </a:xfrm>
          <a:prstGeom prst="line">
            <a:avLst/>
          </a:prstGeom>
          <a:noFill/>
          <a:ln w="38100">
            <a:solidFill>
              <a:srgbClr val="FF0000"/>
            </a:solidFill>
            <a:prstDash val="sysDot"/>
            <a:round/>
            <a:headEnd/>
            <a:tailEnd/>
          </a:ln>
        </p:spPr>
        <p:txBody>
          <a:bodyPr/>
          <a:lstStyle/>
          <a:p>
            <a:endParaRPr lang="de-DE"/>
          </a:p>
        </p:txBody>
      </p:sp>
      <p:sp>
        <p:nvSpPr>
          <p:cNvPr id="12309" name="Text Box 50"/>
          <p:cNvSpPr txBox="1">
            <a:spLocks noChangeArrowheads="1"/>
          </p:cNvSpPr>
          <p:nvPr/>
        </p:nvSpPr>
        <p:spPr bwMode="auto">
          <a:xfrm>
            <a:off x="6553200" y="5867400"/>
            <a:ext cx="1600200" cy="649288"/>
          </a:xfrm>
          <a:prstGeom prst="rect">
            <a:avLst/>
          </a:prstGeom>
          <a:solidFill>
            <a:srgbClr val="CCFFFF"/>
          </a:solidFill>
          <a:ln w="9525">
            <a:solidFill>
              <a:schemeClr val="tx1"/>
            </a:solidFill>
            <a:miter lim="800000"/>
            <a:headEnd/>
            <a:tailEnd/>
          </a:ln>
        </p:spPr>
        <p:txBody>
          <a:bodyPr>
            <a:spAutoFit/>
          </a:bodyPr>
          <a:lstStyle/>
          <a:p>
            <a:pPr eaLnBrk="1" hangingPunct="1"/>
            <a:r>
              <a:rPr lang="de-DE" sz="1200"/>
              <a:t>Außenfinanzierung durch Einlagen, Kredite u. a.</a:t>
            </a:r>
          </a:p>
        </p:txBody>
      </p:sp>
      <p:sp>
        <p:nvSpPr>
          <p:cNvPr id="12310" name="Text Box 51"/>
          <p:cNvSpPr txBox="1">
            <a:spLocks noChangeArrowheads="1"/>
          </p:cNvSpPr>
          <p:nvPr/>
        </p:nvSpPr>
        <p:spPr bwMode="auto">
          <a:xfrm>
            <a:off x="914400" y="6096000"/>
            <a:ext cx="1828800" cy="466725"/>
          </a:xfrm>
          <a:prstGeom prst="rect">
            <a:avLst/>
          </a:prstGeom>
          <a:solidFill>
            <a:srgbClr val="CCFFFF"/>
          </a:solidFill>
          <a:ln w="9525">
            <a:solidFill>
              <a:schemeClr val="tx1"/>
            </a:solidFill>
            <a:miter lim="800000"/>
            <a:headEnd/>
            <a:tailEnd/>
          </a:ln>
        </p:spPr>
        <p:txBody>
          <a:bodyPr>
            <a:spAutoFit/>
          </a:bodyPr>
          <a:lstStyle/>
          <a:p>
            <a:pPr eaLnBrk="1" hangingPunct="1"/>
            <a:r>
              <a:rPr lang="de-DE" sz="1200"/>
              <a:t>Steuern, Abgaben, Entnahmen u. a.</a:t>
            </a:r>
            <a:endParaRPr lang="de-DE"/>
          </a:p>
        </p:txBody>
      </p:sp>
      <p:sp>
        <p:nvSpPr>
          <p:cNvPr id="12311" name="Line 52"/>
          <p:cNvSpPr>
            <a:spLocks noChangeShapeType="1"/>
          </p:cNvSpPr>
          <p:nvPr/>
        </p:nvSpPr>
        <p:spPr bwMode="auto">
          <a:xfrm flipH="1">
            <a:off x="1828800" y="5638800"/>
            <a:ext cx="0" cy="457200"/>
          </a:xfrm>
          <a:prstGeom prst="line">
            <a:avLst/>
          </a:prstGeom>
          <a:noFill/>
          <a:ln w="38100">
            <a:solidFill>
              <a:srgbClr val="FF0000"/>
            </a:solidFill>
            <a:prstDash val="sysDot"/>
            <a:round/>
            <a:headEnd/>
            <a:tailEnd type="triangle" w="med" len="med"/>
          </a:ln>
        </p:spPr>
        <p:txBody>
          <a:bodyPr/>
          <a:lstStyle/>
          <a:p>
            <a:endParaRPr lang="de-DE"/>
          </a:p>
        </p:txBody>
      </p:sp>
      <p:sp>
        <p:nvSpPr>
          <p:cNvPr id="12312" name="Line 53"/>
          <p:cNvSpPr>
            <a:spLocks noChangeShapeType="1"/>
          </p:cNvSpPr>
          <p:nvPr/>
        </p:nvSpPr>
        <p:spPr bwMode="auto">
          <a:xfrm>
            <a:off x="1828800" y="5638800"/>
            <a:ext cx="1524000" cy="0"/>
          </a:xfrm>
          <a:prstGeom prst="line">
            <a:avLst/>
          </a:prstGeom>
          <a:noFill/>
          <a:ln w="38100">
            <a:solidFill>
              <a:srgbClr val="FF0000"/>
            </a:solidFill>
            <a:prstDash val="sysDot"/>
            <a:round/>
            <a:headEnd/>
            <a:tailEnd/>
          </a:ln>
        </p:spPr>
        <p:txBody>
          <a:bodyPr/>
          <a:lstStyle/>
          <a:p>
            <a:endParaRPr lang="de-DE"/>
          </a:p>
        </p:txBody>
      </p:sp>
      <p:sp>
        <p:nvSpPr>
          <p:cNvPr id="12313" name="Line 54"/>
          <p:cNvSpPr>
            <a:spLocks noChangeShapeType="1"/>
          </p:cNvSpPr>
          <p:nvPr/>
        </p:nvSpPr>
        <p:spPr bwMode="auto">
          <a:xfrm>
            <a:off x="914400" y="5410200"/>
            <a:ext cx="2438400" cy="0"/>
          </a:xfrm>
          <a:prstGeom prst="line">
            <a:avLst/>
          </a:prstGeom>
          <a:noFill/>
          <a:ln w="38100">
            <a:solidFill>
              <a:srgbClr val="FF0000"/>
            </a:solidFill>
            <a:prstDash val="sysDot"/>
            <a:round/>
            <a:headEnd/>
            <a:tailEnd/>
          </a:ln>
        </p:spPr>
        <p:txBody>
          <a:bodyPr/>
          <a:lstStyle/>
          <a:p>
            <a:endParaRPr lang="de-DE"/>
          </a:p>
        </p:txBody>
      </p:sp>
      <p:sp>
        <p:nvSpPr>
          <p:cNvPr id="12314" name="Line 55"/>
          <p:cNvSpPr>
            <a:spLocks noChangeShapeType="1"/>
          </p:cNvSpPr>
          <p:nvPr/>
        </p:nvSpPr>
        <p:spPr bwMode="auto">
          <a:xfrm flipV="1">
            <a:off x="914400" y="3810000"/>
            <a:ext cx="0" cy="1524000"/>
          </a:xfrm>
          <a:prstGeom prst="line">
            <a:avLst/>
          </a:prstGeom>
          <a:noFill/>
          <a:ln w="38100">
            <a:solidFill>
              <a:srgbClr val="FF0000"/>
            </a:solidFill>
            <a:prstDash val="sysDot"/>
            <a:round/>
            <a:headEnd/>
            <a:tailEnd type="triangle" w="med" len="med"/>
          </a:ln>
        </p:spPr>
        <p:txBody>
          <a:bodyPr/>
          <a:lstStyle/>
          <a:p>
            <a:endParaRPr lang="de-DE"/>
          </a:p>
        </p:txBody>
      </p:sp>
      <p:sp>
        <p:nvSpPr>
          <p:cNvPr id="12315" name="Text Box 56"/>
          <p:cNvSpPr txBox="1">
            <a:spLocks noChangeArrowheads="1"/>
          </p:cNvSpPr>
          <p:nvPr/>
        </p:nvSpPr>
        <p:spPr bwMode="auto">
          <a:xfrm>
            <a:off x="152400" y="4343400"/>
            <a:ext cx="1676400" cy="466725"/>
          </a:xfrm>
          <a:prstGeom prst="rect">
            <a:avLst/>
          </a:prstGeom>
          <a:solidFill>
            <a:srgbClr val="CCFFFF"/>
          </a:solidFill>
          <a:ln w="9525">
            <a:solidFill>
              <a:schemeClr val="tx1"/>
            </a:solidFill>
            <a:miter lim="800000"/>
            <a:headEnd/>
            <a:tailEnd/>
          </a:ln>
        </p:spPr>
        <p:txBody>
          <a:bodyPr>
            <a:spAutoFit/>
          </a:bodyPr>
          <a:lstStyle/>
          <a:p>
            <a:pPr eaLnBrk="1" hangingPunct="1"/>
            <a:r>
              <a:rPr lang="de-DE" sz="1200"/>
              <a:t>Bezahlung der Leistungsfaktoren</a:t>
            </a:r>
            <a:endParaRPr lang="de-DE"/>
          </a:p>
        </p:txBody>
      </p:sp>
      <p:sp>
        <p:nvSpPr>
          <p:cNvPr id="12316" name="Line 57"/>
          <p:cNvSpPr>
            <a:spLocks noChangeShapeType="1"/>
          </p:cNvSpPr>
          <p:nvPr/>
        </p:nvSpPr>
        <p:spPr bwMode="auto">
          <a:xfrm>
            <a:off x="5029200" y="4267200"/>
            <a:ext cx="0" cy="914400"/>
          </a:xfrm>
          <a:prstGeom prst="line">
            <a:avLst/>
          </a:prstGeom>
          <a:noFill/>
          <a:ln w="28575">
            <a:solidFill>
              <a:srgbClr val="FF0000"/>
            </a:solidFill>
            <a:prstDash val="sysDot"/>
            <a:round/>
            <a:headEnd/>
            <a:tailEnd type="triangle" w="med" len="med"/>
          </a:ln>
        </p:spPr>
        <p:txBody>
          <a:bodyPr/>
          <a:lstStyle/>
          <a:p>
            <a:endParaRPr lang="de-DE"/>
          </a:p>
        </p:txBody>
      </p:sp>
      <p:sp>
        <p:nvSpPr>
          <p:cNvPr id="12317" name="Line 58"/>
          <p:cNvSpPr>
            <a:spLocks noChangeShapeType="1"/>
          </p:cNvSpPr>
          <p:nvPr/>
        </p:nvSpPr>
        <p:spPr bwMode="auto">
          <a:xfrm flipV="1">
            <a:off x="4267200" y="4267200"/>
            <a:ext cx="0" cy="914400"/>
          </a:xfrm>
          <a:prstGeom prst="line">
            <a:avLst/>
          </a:prstGeom>
          <a:noFill/>
          <a:ln w="28575">
            <a:solidFill>
              <a:srgbClr val="FF0000"/>
            </a:solidFill>
            <a:prstDash val="sysDot"/>
            <a:round/>
            <a:headEnd/>
            <a:tailEnd type="triangle" w="med" len="med"/>
          </a:ln>
        </p:spPr>
        <p:txBody>
          <a:bodyPr/>
          <a:lstStyle/>
          <a:p>
            <a:endParaRPr lang="de-DE"/>
          </a:p>
        </p:txBody>
      </p:sp>
      <p:sp>
        <p:nvSpPr>
          <p:cNvPr id="12318" name="Freeform 61"/>
          <p:cNvSpPr>
            <a:spLocks/>
          </p:cNvSpPr>
          <p:nvPr/>
        </p:nvSpPr>
        <p:spPr bwMode="auto">
          <a:xfrm>
            <a:off x="76200" y="2743200"/>
            <a:ext cx="1371600" cy="11430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FFE7"/>
          </a:solidFill>
          <a:ln w="19050" cap="flat" cmpd="sng">
            <a:solidFill>
              <a:schemeClr val="tx1"/>
            </a:solidFill>
            <a:prstDash val="solid"/>
            <a:round/>
            <a:headEnd/>
            <a:tailEnd/>
          </a:ln>
        </p:spPr>
        <p:txBody>
          <a:bodyPr>
            <a:spAutoFit/>
          </a:bodyPr>
          <a:lstStyle/>
          <a:p>
            <a:endParaRPr lang="de-DE"/>
          </a:p>
        </p:txBody>
      </p:sp>
      <p:sp>
        <p:nvSpPr>
          <p:cNvPr id="12319" name="Text Box 62"/>
          <p:cNvSpPr txBox="1">
            <a:spLocks noChangeArrowheads="1"/>
          </p:cNvSpPr>
          <p:nvPr/>
        </p:nvSpPr>
        <p:spPr bwMode="auto">
          <a:xfrm>
            <a:off x="228600" y="29718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2320" name="Freeform 63"/>
          <p:cNvSpPr>
            <a:spLocks/>
          </p:cNvSpPr>
          <p:nvPr/>
        </p:nvSpPr>
        <p:spPr bwMode="auto">
          <a:xfrm>
            <a:off x="7848600" y="2895600"/>
            <a:ext cx="1219200" cy="9906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E7FFA5"/>
          </a:solidFill>
          <a:ln w="19050" cap="flat" cmpd="sng">
            <a:solidFill>
              <a:schemeClr val="tx1"/>
            </a:solidFill>
            <a:prstDash val="solid"/>
            <a:round/>
            <a:headEnd/>
            <a:tailEnd/>
          </a:ln>
        </p:spPr>
        <p:txBody>
          <a:bodyPr>
            <a:spAutoFit/>
          </a:bodyPr>
          <a:lstStyle/>
          <a:p>
            <a:endParaRPr lang="de-DE"/>
          </a:p>
        </p:txBody>
      </p:sp>
      <p:sp>
        <p:nvSpPr>
          <p:cNvPr id="12321" name="Text Box 64"/>
          <p:cNvSpPr txBox="1">
            <a:spLocks noChangeArrowheads="1"/>
          </p:cNvSpPr>
          <p:nvPr/>
        </p:nvSpPr>
        <p:spPr bwMode="auto">
          <a:xfrm>
            <a:off x="8077200" y="3048000"/>
            <a:ext cx="838200" cy="517525"/>
          </a:xfrm>
          <a:prstGeom prst="rect">
            <a:avLst/>
          </a:prstGeom>
          <a:noFill/>
          <a:ln w="9525">
            <a:noFill/>
            <a:miter lim="800000"/>
            <a:headEnd/>
            <a:tailEnd/>
          </a:ln>
        </p:spPr>
        <p:txBody>
          <a:bodyPr>
            <a:spAutoFit/>
          </a:bodyPr>
          <a:lstStyle/>
          <a:p>
            <a:pPr algn="l" eaLnBrk="1" hangingPunct="1"/>
            <a:r>
              <a:rPr lang="de-DE"/>
              <a:t>Ziel-märkte</a:t>
            </a:r>
          </a:p>
        </p:txBody>
      </p:sp>
      <p:sp>
        <p:nvSpPr>
          <p:cNvPr id="12322" name="Line 66"/>
          <p:cNvSpPr>
            <a:spLocks noChangeShapeType="1"/>
          </p:cNvSpPr>
          <p:nvPr/>
        </p:nvSpPr>
        <p:spPr bwMode="auto">
          <a:xfrm>
            <a:off x="1371600" y="3352800"/>
            <a:ext cx="1524000" cy="0"/>
          </a:xfrm>
          <a:prstGeom prst="line">
            <a:avLst/>
          </a:prstGeom>
          <a:noFill/>
          <a:ln w="177800">
            <a:solidFill>
              <a:srgbClr val="008000"/>
            </a:solidFill>
            <a:round/>
            <a:headEnd/>
            <a:tailEnd type="triangle" w="med" len="med"/>
          </a:ln>
        </p:spPr>
        <p:txBody>
          <a:bodyPr/>
          <a:lstStyle/>
          <a:p>
            <a:endParaRPr lang="de-DE"/>
          </a:p>
        </p:txBody>
      </p:sp>
      <p:sp>
        <p:nvSpPr>
          <p:cNvPr id="12323" name="Line 70"/>
          <p:cNvSpPr>
            <a:spLocks noChangeShapeType="1"/>
          </p:cNvSpPr>
          <p:nvPr/>
        </p:nvSpPr>
        <p:spPr bwMode="auto">
          <a:xfrm>
            <a:off x="2209800" y="2590800"/>
            <a:ext cx="0" cy="685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2324" name="Line 71"/>
          <p:cNvSpPr>
            <a:spLocks noChangeShapeType="1"/>
          </p:cNvSpPr>
          <p:nvPr/>
        </p:nvSpPr>
        <p:spPr bwMode="auto">
          <a:xfrm>
            <a:off x="6858000" y="2590800"/>
            <a:ext cx="0" cy="762000"/>
          </a:xfrm>
          <a:prstGeom prst="line">
            <a:avLst/>
          </a:prstGeom>
          <a:noFill/>
          <a:ln w="28575">
            <a:solidFill>
              <a:schemeClr val="tx1"/>
            </a:solidFill>
            <a:round/>
            <a:headEnd/>
            <a:tailEnd type="triangle" w="med" len="med"/>
          </a:ln>
        </p:spPr>
        <p:txBody>
          <a:bodyPr anchor="ctr">
            <a:spAutoFit/>
          </a:bodyPr>
          <a:lstStyle/>
          <a:p>
            <a:endParaRPr lang="de-DE"/>
          </a:p>
        </p:txBody>
      </p:sp>
      <p:graphicFrame>
        <p:nvGraphicFramePr>
          <p:cNvPr id="12290" name="Object 72"/>
          <p:cNvGraphicFramePr>
            <a:graphicFrameLocks noChangeAspect="1"/>
          </p:cNvGraphicFramePr>
          <p:nvPr/>
        </p:nvGraphicFramePr>
        <p:xfrm>
          <a:off x="2895600" y="1600200"/>
          <a:ext cx="3352800" cy="2438400"/>
        </p:xfrm>
        <a:graphic>
          <a:graphicData uri="http://schemas.openxmlformats.org/presentationml/2006/ole">
            <p:oleObj spid="_x0000_s30755" name="Paint Shop Pro Image" r:id="rId4" imgW="2370732" imgH="1668745" progId="">
              <p:embed/>
            </p:oleObj>
          </a:graphicData>
        </a:graphic>
      </p:graphicFrame>
      <p:sp>
        <p:nvSpPr>
          <p:cNvPr id="12325" name="Line 73"/>
          <p:cNvSpPr>
            <a:spLocks noChangeShapeType="1"/>
          </p:cNvSpPr>
          <p:nvPr/>
        </p:nvSpPr>
        <p:spPr bwMode="auto">
          <a:xfrm flipH="1">
            <a:off x="4572000" y="609600"/>
            <a:ext cx="0" cy="9906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30794" name="Text Box 74"/>
          <p:cNvSpPr txBox="1">
            <a:spLocks noChangeArrowheads="1"/>
          </p:cNvSpPr>
          <p:nvPr/>
        </p:nvSpPr>
        <p:spPr bwMode="auto">
          <a:xfrm>
            <a:off x="3276600" y="457200"/>
            <a:ext cx="2667000" cy="533400"/>
          </a:xfrm>
          <a:prstGeom prst="rect">
            <a:avLst/>
          </a:prstGeom>
          <a:solidFill>
            <a:srgbClr val="BAEFEE"/>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Unternehmenszweck</a:t>
            </a:r>
            <a:endParaRPr lang="de-DE" sz="500"/>
          </a:p>
        </p:txBody>
      </p:sp>
      <p:sp>
        <p:nvSpPr>
          <p:cNvPr id="12327" name="Text Box 75"/>
          <p:cNvSpPr txBox="1">
            <a:spLocks noChangeArrowheads="1"/>
          </p:cNvSpPr>
          <p:nvPr/>
        </p:nvSpPr>
        <p:spPr bwMode="auto">
          <a:xfrm>
            <a:off x="2895600" y="1600200"/>
            <a:ext cx="1524000" cy="304800"/>
          </a:xfrm>
          <a:prstGeom prst="rect">
            <a:avLst/>
          </a:prstGeom>
          <a:noFill/>
          <a:ln w="9525">
            <a:noFill/>
            <a:miter lim="800000"/>
            <a:headEnd/>
            <a:tailEnd/>
          </a:ln>
        </p:spPr>
        <p:txBody>
          <a:bodyPr>
            <a:spAutoFit/>
          </a:bodyPr>
          <a:lstStyle/>
          <a:p>
            <a:pPr algn="l" eaLnBrk="1" hangingPunct="1"/>
            <a:r>
              <a:rPr lang="de-DE"/>
              <a:t>Unternehmen</a:t>
            </a:r>
          </a:p>
        </p:txBody>
      </p:sp>
      <p:sp>
        <p:nvSpPr>
          <p:cNvPr id="12328" name="Line 76"/>
          <p:cNvSpPr>
            <a:spLocks noChangeShapeType="1"/>
          </p:cNvSpPr>
          <p:nvPr/>
        </p:nvSpPr>
        <p:spPr bwMode="auto">
          <a:xfrm flipV="1">
            <a:off x="4267200" y="3276600"/>
            <a:ext cx="0" cy="457200"/>
          </a:xfrm>
          <a:prstGeom prst="line">
            <a:avLst/>
          </a:prstGeom>
          <a:noFill/>
          <a:ln w="28575">
            <a:solidFill>
              <a:srgbClr val="0000FF"/>
            </a:solidFill>
            <a:round/>
            <a:headEnd/>
            <a:tailEnd type="triangle" w="med" len="med"/>
          </a:ln>
        </p:spPr>
        <p:txBody>
          <a:bodyPr wrap="none" anchor="ctr">
            <a:spAutoFit/>
          </a:bodyPr>
          <a:lstStyle/>
          <a:p>
            <a:endParaRPr lang="de-DE"/>
          </a:p>
        </p:txBody>
      </p:sp>
      <p:sp>
        <p:nvSpPr>
          <p:cNvPr id="12329" name="Line 77"/>
          <p:cNvSpPr>
            <a:spLocks noChangeShapeType="1"/>
          </p:cNvSpPr>
          <p:nvPr/>
        </p:nvSpPr>
        <p:spPr bwMode="auto">
          <a:xfrm>
            <a:off x="4724400" y="3276600"/>
            <a:ext cx="0" cy="4572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2330" name="Line 78"/>
          <p:cNvSpPr>
            <a:spLocks noChangeShapeType="1"/>
          </p:cNvSpPr>
          <p:nvPr/>
        </p:nvSpPr>
        <p:spPr bwMode="auto">
          <a:xfrm flipH="1">
            <a:off x="762000" y="2286000"/>
            <a:ext cx="3276600" cy="0"/>
          </a:xfrm>
          <a:prstGeom prst="line">
            <a:avLst/>
          </a:prstGeom>
          <a:noFill/>
          <a:ln w="28575">
            <a:solidFill>
              <a:srgbClr val="0000FF"/>
            </a:solidFill>
            <a:round/>
            <a:headEnd/>
            <a:tailEnd/>
          </a:ln>
        </p:spPr>
        <p:txBody>
          <a:bodyPr/>
          <a:lstStyle/>
          <a:p>
            <a:endParaRPr lang="de-DE"/>
          </a:p>
        </p:txBody>
      </p:sp>
      <p:sp>
        <p:nvSpPr>
          <p:cNvPr id="12331" name="Line 79"/>
          <p:cNvSpPr>
            <a:spLocks noChangeShapeType="1"/>
          </p:cNvSpPr>
          <p:nvPr/>
        </p:nvSpPr>
        <p:spPr bwMode="auto">
          <a:xfrm>
            <a:off x="1066800" y="2438400"/>
            <a:ext cx="3048000" cy="0"/>
          </a:xfrm>
          <a:prstGeom prst="line">
            <a:avLst/>
          </a:prstGeom>
          <a:noFill/>
          <a:ln w="28575">
            <a:solidFill>
              <a:srgbClr val="0000FF"/>
            </a:solidFill>
            <a:round/>
            <a:headEnd/>
            <a:tailEnd type="triangle" w="med" len="med"/>
          </a:ln>
        </p:spPr>
        <p:txBody>
          <a:bodyPr/>
          <a:lstStyle/>
          <a:p>
            <a:endParaRPr lang="de-DE"/>
          </a:p>
        </p:txBody>
      </p:sp>
      <p:sp>
        <p:nvSpPr>
          <p:cNvPr id="30800" name="Text Box 80"/>
          <p:cNvSpPr txBox="1">
            <a:spLocks noChangeArrowheads="1"/>
          </p:cNvSpPr>
          <p:nvPr/>
        </p:nvSpPr>
        <p:spPr bwMode="auto">
          <a:xfrm>
            <a:off x="1371600" y="2057400"/>
            <a:ext cx="1905000" cy="5397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1: Beschaffung, Einkauf</a:t>
            </a:r>
          </a:p>
        </p:txBody>
      </p:sp>
      <p:sp>
        <p:nvSpPr>
          <p:cNvPr id="12333" name="Line 81"/>
          <p:cNvSpPr>
            <a:spLocks noChangeShapeType="1"/>
          </p:cNvSpPr>
          <p:nvPr/>
        </p:nvSpPr>
        <p:spPr bwMode="auto">
          <a:xfrm>
            <a:off x="5410200" y="2286000"/>
            <a:ext cx="3048000" cy="0"/>
          </a:xfrm>
          <a:prstGeom prst="line">
            <a:avLst/>
          </a:prstGeom>
          <a:noFill/>
          <a:ln w="28575">
            <a:solidFill>
              <a:srgbClr val="0000FF"/>
            </a:solidFill>
            <a:round/>
            <a:headEnd/>
            <a:tailEnd/>
          </a:ln>
        </p:spPr>
        <p:txBody>
          <a:bodyPr/>
          <a:lstStyle/>
          <a:p>
            <a:endParaRPr lang="de-DE"/>
          </a:p>
        </p:txBody>
      </p:sp>
      <p:sp>
        <p:nvSpPr>
          <p:cNvPr id="12334" name="Line 82"/>
          <p:cNvSpPr>
            <a:spLocks noChangeShapeType="1"/>
          </p:cNvSpPr>
          <p:nvPr/>
        </p:nvSpPr>
        <p:spPr bwMode="auto">
          <a:xfrm flipH="1">
            <a:off x="5410200" y="2438400"/>
            <a:ext cx="2743200" cy="0"/>
          </a:xfrm>
          <a:prstGeom prst="line">
            <a:avLst/>
          </a:prstGeom>
          <a:noFill/>
          <a:ln w="28575">
            <a:solidFill>
              <a:srgbClr val="0000FF"/>
            </a:solidFill>
            <a:round/>
            <a:headEnd/>
            <a:tailEnd type="triangle" w="med" len="med"/>
          </a:ln>
        </p:spPr>
        <p:txBody>
          <a:bodyPr/>
          <a:lstStyle/>
          <a:p>
            <a:endParaRPr lang="de-DE"/>
          </a:p>
        </p:txBody>
      </p:sp>
      <p:sp>
        <p:nvSpPr>
          <p:cNvPr id="30803" name="Text Box 83"/>
          <p:cNvSpPr txBox="1">
            <a:spLocks noChangeArrowheads="1"/>
          </p:cNvSpPr>
          <p:nvPr/>
        </p:nvSpPr>
        <p:spPr bwMode="auto">
          <a:xfrm>
            <a:off x="5715000" y="2057400"/>
            <a:ext cx="22860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3: Absatz, Leistungs-verwertung</a:t>
            </a:r>
          </a:p>
        </p:txBody>
      </p:sp>
      <p:sp>
        <p:nvSpPr>
          <p:cNvPr id="30804" name="Text Box 84"/>
          <p:cNvSpPr txBox="1">
            <a:spLocks noChangeArrowheads="1"/>
          </p:cNvSpPr>
          <p:nvPr/>
        </p:nvSpPr>
        <p:spPr bwMode="auto">
          <a:xfrm>
            <a:off x="2819400" y="3733800"/>
            <a:ext cx="3505200" cy="533400"/>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2: Leistungserstellung</a:t>
            </a:r>
            <a:endParaRPr lang="de-DE" sz="500"/>
          </a:p>
        </p:txBody>
      </p:sp>
      <p:sp>
        <p:nvSpPr>
          <p:cNvPr id="12337" name="Line 85"/>
          <p:cNvSpPr>
            <a:spLocks noChangeShapeType="1"/>
          </p:cNvSpPr>
          <p:nvPr/>
        </p:nvSpPr>
        <p:spPr bwMode="auto">
          <a:xfrm>
            <a:off x="2209800" y="3962400"/>
            <a:ext cx="609600" cy="0"/>
          </a:xfrm>
          <a:prstGeom prst="line">
            <a:avLst/>
          </a:prstGeom>
          <a:noFill/>
          <a:ln w="57150">
            <a:solidFill>
              <a:srgbClr val="0000FF"/>
            </a:solidFill>
            <a:round/>
            <a:headEnd/>
            <a:tailEnd type="triangle" w="med" len="med"/>
          </a:ln>
        </p:spPr>
        <p:txBody>
          <a:bodyPr/>
          <a:lstStyle/>
          <a:p>
            <a:endParaRPr lang="de-DE"/>
          </a:p>
        </p:txBody>
      </p:sp>
      <p:sp>
        <p:nvSpPr>
          <p:cNvPr id="30806" name="Text Box 86"/>
          <p:cNvSpPr txBox="1">
            <a:spLocks noChangeArrowheads="1"/>
          </p:cNvSpPr>
          <p:nvPr/>
        </p:nvSpPr>
        <p:spPr bwMode="auto">
          <a:xfrm>
            <a:off x="3276600" y="5213350"/>
            <a:ext cx="2667000" cy="52705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4: Finanzierung der Unternehmenstätigkeit</a:t>
            </a:r>
            <a:endParaRPr lang="de-DE" sz="500"/>
          </a:p>
        </p:txBody>
      </p:sp>
      <p:sp>
        <p:nvSpPr>
          <p:cNvPr id="30770" name="Textfeld 49"/>
          <p:cNvSpPr txBox="1">
            <a:spLocks noChangeArrowheads="1"/>
          </p:cNvSpPr>
          <p:nvPr/>
        </p:nvSpPr>
        <p:spPr bwMode="auto">
          <a:xfrm>
            <a:off x="0" y="0"/>
            <a:ext cx="1979712" cy="304800"/>
          </a:xfrm>
          <a:prstGeom prst="rect">
            <a:avLst/>
          </a:prstGeom>
          <a:noFill/>
          <a:ln w="9525">
            <a:noFill/>
            <a:miter lim="800000"/>
            <a:headEnd/>
            <a:tailEnd/>
          </a:ln>
        </p:spPr>
        <p:txBody>
          <a:bodyPr wrap="square">
            <a:spAutoFit/>
          </a:bodyPr>
          <a:lstStyle/>
          <a:p>
            <a:pPr algn="l" eaLnBrk="1" hangingPunct="1"/>
            <a:r>
              <a:rPr lang="de-DE" smtClean="0"/>
              <a:t>Grundfunktionen</a:t>
            </a:r>
            <a:endParaRPr lang="de-DE"/>
          </a:p>
        </p:txBody>
      </p:sp>
      <p:sp>
        <p:nvSpPr>
          <p:cNvPr id="12340" name="Rectangle 52"/>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500"/>
                                        <p:tgtEl>
                                          <p:spTgt spid="1229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327"/>
                                        </p:tgtEl>
                                        <p:attrNameLst>
                                          <p:attrName>style.visibility</p:attrName>
                                        </p:attrNameLst>
                                      </p:cBhvr>
                                      <p:to>
                                        <p:strVal val="visible"/>
                                      </p:to>
                                    </p:set>
                                    <p:animEffect transition="in" filter="wipe(left)">
                                      <p:cBhvr>
                                        <p:cTn id="11" dur="500"/>
                                        <p:tgtEl>
                                          <p:spTgt spid="123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322"/>
                                        </p:tgtEl>
                                        <p:attrNameLst>
                                          <p:attrName>style.visibility</p:attrName>
                                        </p:attrNameLst>
                                      </p:cBhvr>
                                      <p:to>
                                        <p:strVal val="visible"/>
                                      </p:to>
                                    </p:set>
                                    <p:animEffect transition="in" filter="wipe(left)">
                                      <p:cBhvr>
                                        <p:cTn id="15" dur="500"/>
                                        <p:tgtEl>
                                          <p:spTgt spid="123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292"/>
                                        </p:tgtEl>
                                        <p:attrNameLst>
                                          <p:attrName>style.visibility</p:attrName>
                                        </p:attrNameLst>
                                      </p:cBhvr>
                                      <p:to>
                                        <p:strVal val="visible"/>
                                      </p:to>
                                    </p:set>
                                    <p:animEffect transition="in" filter="wipe(left)">
                                      <p:cBhvr>
                                        <p:cTn id="19" dur="500"/>
                                        <p:tgtEl>
                                          <p:spTgt spid="1229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794"/>
                                        </p:tgtEl>
                                        <p:attrNameLst>
                                          <p:attrName>style.visibility</p:attrName>
                                        </p:attrNameLst>
                                      </p:cBhvr>
                                      <p:to>
                                        <p:strVal val="visible"/>
                                      </p:to>
                                    </p:set>
                                    <p:animEffect transition="in" filter="wipe(left)">
                                      <p:cBhvr>
                                        <p:cTn id="23" dur="500"/>
                                        <p:tgtEl>
                                          <p:spTgt spid="3079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325"/>
                                        </p:tgtEl>
                                        <p:attrNameLst>
                                          <p:attrName>style.visibility</p:attrName>
                                        </p:attrNameLst>
                                      </p:cBhvr>
                                      <p:to>
                                        <p:strVal val="visible"/>
                                      </p:to>
                                    </p:set>
                                    <p:animEffect transition="in" filter="wipe(up)">
                                      <p:cBhvr>
                                        <p:cTn id="27" dur="500"/>
                                        <p:tgtEl>
                                          <p:spTgt spid="1232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318"/>
                                        </p:tgtEl>
                                        <p:attrNameLst>
                                          <p:attrName>style.visibility</p:attrName>
                                        </p:attrNameLst>
                                      </p:cBhvr>
                                      <p:to>
                                        <p:strVal val="visible"/>
                                      </p:to>
                                    </p:set>
                                    <p:animEffect transition="in" filter="wipe(left)">
                                      <p:cBhvr>
                                        <p:cTn id="31" dur="500"/>
                                        <p:tgtEl>
                                          <p:spTgt spid="1231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319"/>
                                        </p:tgtEl>
                                        <p:attrNameLst>
                                          <p:attrName>style.visibility</p:attrName>
                                        </p:attrNameLst>
                                      </p:cBhvr>
                                      <p:to>
                                        <p:strVal val="visible"/>
                                      </p:to>
                                    </p:set>
                                    <p:animEffect transition="in" filter="wipe(left)">
                                      <p:cBhvr>
                                        <p:cTn id="35" dur="500"/>
                                        <p:tgtEl>
                                          <p:spTgt spid="123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2320"/>
                                        </p:tgtEl>
                                        <p:attrNameLst>
                                          <p:attrName>style.visibility</p:attrName>
                                        </p:attrNameLst>
                                      </p:cBhvr>
                                      <p:to>
                                        <p:strVal val="visible"/>
                                      </p:to>
                                    </p:set>
                                    <p:animEffect transition="in" filter="wipe(left)">
                                      <p:cBhvr>
                                        <p:cTn id="39" dur="500"/>
                                        <p:tgtEl>
                                          <p:spTgt spid="1232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321"/>
                                        </p:tgtEl>
                                        <p:attrNameLst>
                                          <p:attrName>style.visibility</p:attrName>
                                        </p:attrNameLst>
                                      </p:cBhvr>
                                      <p:to>
                                        <p:strVal val="visible"/>
                                      </p:to>
                                    </p:set>
                                    <p:animEffect transition="in" filter="wipe(left)">
                                      <p:cBhvr>
                                        <p:cTn id="43" dur="500"/>
                                        <p:tgtEl>
                                          <p:spTgt spid="123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0800"/>
                                        </p:tgtEl>
                                        <p:attrNameLst>
                                          <p:attrName>style.visibility</p:attrName>
                                        </p:attrNameLst>
                                      </p:cBhvr>
                                      <p:to>
                                        <p:strVal val="visible"/>
                                      </p:to>
                                    </p:set>
                                    <p:animEffect transition="in" filter="wipe(left)">
                                      <p:cBhvr>
                                        <p:cTn id="48" dur="500"/>
                                        <p:tgtEl>
                                          <p:spTgt spid="3080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2323"/>
                                        </p:tgtEl>
                                        <p:attrNameLst>
                                          <p:attrName>style.visibility</p:attrName>
                                        </p:attrNameLst>
                                      </p:cBhvr>
                                      <p:to>
                                        <p:strVal val="visible"/>
                                      </p:to>
                                    </p:set>
                                    <p:animEffect transition="in" filter="wipe(up)">
                                      <p:cBhvr>
                                        <p:cTn id="53" dur="500"/>
                                        <p:tgtEl>
                                          <p:spTgt spid="12323"/>
                                        </p:tgtEl>
                                      </p:cBhvr>
                                    </p:animEffect>
                                  </p:childTnLst>
                                </p:cTn>
                              </p:par>
                            </p:childTnLst>
                          </p:cTn>
                        </p:par>
                        <p:par>
                          <p:cTn id="54" fill="hold">
                            <p:stCondLst>
                              <p:cond delay="500"/>
                            </p:stCondLst>
                            <p:childTnLst>
                              <p:par>
                                <p:cTn id="55" presetID="22" presetClass="entr" presetSubtype="2" fill="hold" grpId="0" nodeType="afterEffect">
                                  <p:stCondLst>
                                    <p:cond delay="0"/>
                                  </p:stCondLst>
                                  <p:childTnLst>
                                    <p:set>
                                      <p:cBhvr>
                                        <p:cTn id="56" dur="1" fill="hold">
                                          <p:stCondLst>
                                            <p:cond delay="0"/>
                                          </p:stCondLst>
                                        </p:cTn>
                                        <p:tgtEl>
                                          <p:spTgt spid="12330"/>
                                        </p:tgtEl>
                                        <p:attrNameLst>
                                          <p:attrName>style.visibility</p:attrName>
                                        </p:attrNameLst>
                                      </p:cBhvr>
                                      <p:to>
                                        <p:strVal val="visible"/>
                                      </p:to>
                                    </p:set>
                                    <p:animEffect transition="in" filter="wipe(right)">
                                      <p:cBhvr>
                                        <p:cTn id="57" dur="500"/>
                                        <p:tgtEl>
                                          <p:spTgt spid="12330"/>
                                        </p:tgtEl>
                                      </p:cBhvr>
                                    </p:animEffect>
                                  </p:childTnLst>
                                </p:cTn>
                              </p:par>
                            </p:childTnLst>
                          </p:cTn>
                        </p:par>
                        <p:par>
                          <p:cTn id="58" fill="hold">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12297"/>
                                        </p:tgtEl>
                                        <p:attrNameLst>
                                          <p:attrName>style.visibility</p:attrName>
                                        </p:attrNameLst>
                                      </p:cBhvr>
                                      <p:to>
                                        <p:strVal val="visible"/>
                                      </p:to>
                                    </p:set>
                                    <p:animEffect transition="in" filter="wipe(up)">
                                      <p:cBhvr>
                                        <p:cTn id="61" dur="500"/>
                                        <p:tgtEl>
                                          <p:spTgt spid="12297"/>
                                        </p:tgtEl>
                                      </p:cBhvr>
                                    </p:animEffect>
                                  </p:childTnLst>
                                </p:cTn>
                              </p:par>
                            </p:childTnLst>
                          </p:cTn>
                        </p:par>
                        <p:par>
                          <p:cTn id="62" fill="hold">
                            <p:stCondLst>
                              <p:cond delay="1500"/>
                            </p:stCondLst>
                            <p:childTnLst>
                              <p:par>
                                <p:cTn id="63" presetID="22" presetClass="entr" presetSubtype="4" fill="hold" grpId="0" nodeType="afterEffect">
                                  <p:stCondLst>
                                    <p:cond delay="0"/>
                                  </p:stCondLst>
                                  <p:childTnLst>
                                    <p:set>
                                      <p:cBhvr>
                                        <p:cTn id="64" dur="1" fill="hold">
                                          <p:stCondLst>
                                            <p:cond delay="0"/>
                                          </p:stCondLst>
                                        </p:cTn>
                                        <p:tgtEl>
                                          <p:spTgt spid="12296"/>
                                        </p:tgtEl>
                                        <p:attrNameLst>
                                          <p:attrName>style.visibility</p:attrName>
                                        </p:attrNameLst>
                                      </p:cBhvr>
                                      <p:to>
                                        <p:strVal val="visible"/>
                                      </p:to>
                                    </p:set>
                                    <p:animEffect transition="in" filter="wipe(down)">
                                      <p:cBhvr>
                                        <p:cTn id="65" dur="500"/>
                                        <p:tgtEl>
                                          <p:spTgt spid="12296"/>
                                        </p:tgtEl>
                                      </p:cBhvr>
                                    </p:animEffect>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12331"/>
                                        </p:tgtEl>
                                        <p:attrNameLst>
                                          <p:attrName>style.visibility</p:attrName>
                                        </p:attrNameLst>
                                      </p:cBhvr>
                                      <p:to>
                                        <p:strVal val="visible"/>
                                      </p:to>
                                    </p:set>
                                    <p:animEffect transition="in" filter="wipe(left)">
                                      <p:cBhvr>
                                        <p:cTn id="69" dur="500"/>
                                        <p:tgtEl>
                                          <p:spTgt spid="1233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0804"/>
                                        </p:tgtEl>
                                        <p:attrNameLst>
                                          <p:attrName>style.visibility</p:attrName>
                                        </p:attrNameLst>
                                      </p:cBhvr>
                                      <p:to>
                                        <p:strVal val="visible"/>
                                      </p:to>
                                    </p:set>
                                    <p:animEffect transition="in" filter="wipe(left)">
                                      <p:cBhvr>
                                        <p:cTn id="74" dur="500"/>
                                        <p:tgtEl>
                                          <p:spTgt spid="3080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12298"/>
                                        </p:tgtEl>
                                        <p:attrNameLst>
                                          <p:attrName>style.visibility</p:attrName>
                                        </p:attrNameLst>
                                      </p:cBhvr>
                                      <p:to>
                                        <p:strVal val="visible"/>
                                      </p:to>
                                    </p:set>
                                    <p:animEffect transition="in" filter="wipe(up)">
                                      <p:cBhvr>
                                        <p:cTn id="79" dur="500"/>
                                        <p:tgtEl>
                                          <p:spTgt spid="12298"/>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12337"/>
                                        </p:tgtEl>
                                        <p:attrNameLst>
                                          <p:attrName>style.visibility</p:attrName>
                                        </p:attrNameLst>
                                      </p:cBhvr>
                                      <p:to>
                                        <p:strVal val="visible"/>
                                      </p:to>
                                    </p:set>
                                    <p:animEffect transition="in" filter="wipe(left)">
                                      <p:cBhvr>
                                        <p:cTn id="83" dur="500"/>
                                        <p:tgtEl>
                                          <p:spTgt spid="12337"/>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12299"/>
                                        </p:tgtEl>
                                        <p:attrNameLst>
                                          <p:attrName>style.visibility</p:attrName>
                                        </p:attrNameLst>
                                      </p:cBhvr>
                                      <p:to>
                                        <p:strVal val="visible"/>
                                      </p:to>
                                    </p:set>
                                    <p:animEffect transition="in" filter="wipe(left)">
                                      <p:cBhvr>
                                        <p:cTn id="87" dur="500"/>
                                        <p:tgtEl>
                                          <p:spTgt spid="12299"/>
                                        </p:tgtEl>
                                      </p:cBhvr>
                                    </p:animEffect>
                                  </p:childTnLst>
                                </p:cTn>
                              </p:par>
                            </p:childTnLst>
                          </p:cTn>
                        </p:par>
                        <p:par>
                          <p:cTn id="88" fill="hold">
                            <p:stCondLst>
                              <p:cond delay="1500"/>
                            </p:stCondLst>
                            <p:childTnLst>
                              <p:par>
                                <p:cTn id="89" presetID="22" presetClass="entr" presetSubtype="4" fill="hold" grpId="0" nodeType="afterEffect">
                                  <p:stCondLst>
                                    <p:cond delay="0"/>
                                  </p:stCondLst>
                                  <p:childTnLst>
                                    <p:set>
                                      <p:cBhvr>
                                        <p:cTn id="90" dur="1" fill="hold">
                                          <p:stCondLst>
                                            <p:cond delay="0"/>
                                          </p:stCondLst>
                                        </p:cTn>
                                        <p:tgtEl>
                                          <p:spTgt spid="12293"/>
                                        </p:tgtEl>
                                        <p:attrNameLst>
                                          <p:attrName>style.visibility</p:attrName>
                                        </p:attrNameLst>
                                      </p:cBhvr>
                                      <p:to>
                                        <p:strVal val="visible"/>
                                      </p:to>
                                    </p:set>
                                    <p:animEffect transition="in" filter="wipe(down)">
                                      <p:cBhvr>
                                        <p:cTn id="91" dur="500"/>
                                        <p:tgtEl>
                                          <p:spTgt spid="12293"/>
                                        </p:tgtEl>
                                      </p:cBhvr>
                                    </p:animEffect>
                                  </p:childTnLst>
                                </p:cTn>
                              </p:par>
                            </p:childTnLst>
                          </p:cTn>
                        </p:par>
                        <p:par>
                          <p:cTn id="92" fill="hold">
                            <p:stCondLst>
                              <p:cond delay="2000"/>
                            </p:stCondLst>
                            <p:childTnLst>
                              <p:par>
                                <p:cTn id="93" presetID="22" presetClass="entr" presetSubtype="1" fill="hold" grpId="0" nodeType="afterEffect">
                                  <p:stCondLst>
                                    <p:cond delay="0"/>
                                  </p:stCondLst>
                                  <p:childTnLst>
                                    <p:set>
                                      <p:cBhvr>
                                        <p:cTn id="94" dur="1" fill="hold">
                                          <p:stCondLst>
                                            <p:cond delay="0"/>
                                          </p:stCondLst>
                                        </p:cTn>
                                        <p:tgtEl>
                                          <p:spTgt spid="12329"/>
                                        </p:tgtEl>
                                        <p:attrNameLst>
                                          <p:attrName>style.visibility</p:attrName>
                                        </p:attrNameLst>
                                      </p:cBhvr>
                                      <p:to>
                                        <p:strVal val="visible"/>
                                      </p:to>
                                    </p:set>
                                    <p:animEffect transition="in" filter="wipe(up)">
                                      <p:cBhvr>
                                        <p:cTn id="95" dur="500"/>
                                        <p:tgtEl>
                                          <p:spTgt spid="12329"/>
                                        </p:tgtEl>
                                      </p:cBhvr>
                                    </p:animEffect>
                                  </p:childTnLst>
                                </p:cTn>
                              </p:par>
                            </p:childTnLst>
                          </p:cTn>
                        </p:par>
                        <p:par>
                          <p:cTn id="96" fill="hold">
                            <p:stCondLst>
                              <p:cond delay="2500"/>
                            </p:stCondLst>
                            <p:childTnLst>
                              <p:par>
                                <p:cTn id="97" presetID="22" presetClass="entr" presetSubtype="4" fill="hold" grpId="0" nodeType="afterEffect">
                                  <p:stCondLst>
                                    <p:cond delay="0"/>
                                  </p:stCondLst>
                                  <p:childTnLst>
                                    <p:set>
                                      <p:cBhvr>
                                        <p:cTn id="98" dur="1" fill="hold">
                                          <p:stCondLst>
                                            <p:cond delay="0"/>
                                          </p:stCondLst>
                                        </p:cTn>
                                        <p:tgtEl>
                                          <p:spTgt spid="12328"/>
                                        </p:tgtEl>
                                        <p:attrNameLst>
                                          <p:attrName>style.visibility</p:attrName>
                                        </p:attrNameLst>
                                      </p:cBhvr>
                                      <p:to>
                                        <p:strVal val="visible"/>
                                      </p:to>
                                    </p:set>
                                    <p:animEffect transition="in" filter="wipe(down)">
                                      <p:cBhvr>
                                        <p:cTn id="99" dur="500"/>
                                        <p:tgtEl>
                                          <p:spTgt spid="1232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30803"/>
                                        </p:tgtEl>
                                        <p:attrNameLst>
                                          <p:attrName>style.visibility</p:attrName>
                                        </p:attrNameLst>
                                      </p:cBhvr>
                                      <p:to>
                                        <p:strVal val="visible"/>
                                      </p:to>
                                    </p:set>
                                    <p:animEffect transition="in" filter="wipe(left)">
                                      <p:cBhvr>
                                        <p:cTn id="104" dur="500"/>
                                        <p:tgtEl>
                                          <p:spTgt spid="3080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12324"/>
                                        </p:tgtEl>
                                        <p:attrNameLst>
                                          <p:attrName>style.visibility</p:attrName>
                                        </p:attrNameLst>
                                      </p:cBhvr>
                                      <p:to>
                                        <p:strVal val="visible"/>
                                      </p:to>
                                    </p:set>
                                    <p:animEffect transition="in" filter="wipe(up)">
                                      <p:cBhvr>
                                        <p:cTn id="109" dur="500"/>
                                        <p:tgtEl>
                                          <p:spTgt spid="12324"/>
                                        </p:tgtEl>
                                      </p:cBhvr>
                                    </p:animEffect>
                                  </p:childTnLst>
                                </p:cTn>
                              </p:par>
                            </p:childTnLst>
                          </p:cTn>
                        </p:par>
                        <p:par>
                          <p:cTn id="110" fill="hold">
                            <p:stCondLst>
                              <p:cond delay="500"/>
                            </p:stCondLst>
                            <p:childTnLst>
                              <p:par>
                                <p:cTn id="111" presetID="22" presetClass="entr" presetSubtype="8" fill="hold" grpId="0" nodeType="afterEffect">
                                  <p:stCondLst>
                                    <p:cond delay="0"/>
                                  </p:stCondLst>
                                  <p:childTnLst>
                                    <p:set>
                                      <p:cBhvr>
                                        <p:cTn id="112" dur="1" fill="hold">
                                          <p:stCondLst>
                                            <p:cond delay="0"/>
                                          </p:stCondLst>
                                        </p:cTn>
                                        <p:tgtEl>
                                          <p:spTgt spid="12333"/>
                                        </p:tgtEl>
                                        <p:attrNameLst>
                                          <p:attrName>style.visibility</p:attrName>
                                        </p:attrNameLst>
                                      </p:cBhvr>
                                      <p:to>
                                        <p:strVal val="visible"/>
                                      </p:to>
                                    </p:set>
                                    <p:animEffect transition="in" filter="wipe(left)">
                                      <p:cBhvr>
                                        <p:cTn id="113" dur="500"/>
                                        <p:tgtEl>
                                          <p:spTgt spid="12333"/>
                                        </p:tgtEl>
                                      </p:cBhvr>
                                    </p:animEffect>
                                  </p:childTnLst>
                                </p:cTn>
                              </p:par>
                            </p:childTnLst>
                          </p:cTn>
                        </p:par>
                        <p:par>
                          <p:cTn id="114" fill="hold">
                            <p:stCondLst>
                              <p:cond delay="1000"/>
                            </p:stCondLst>
                            <p:childTnLst>
                              <p:par>
                                <p:cTn id="115" presetID="22" presetClass="entr" presetSubtype="1" fill="hold" grpId="0" nodeType="afterEffect">
                                  <p:stCondLst>
                                    <p:cond delay="0"/>
                                  </p:stCondLst>
                                  <p:childTnLst>
                                    <p:set>
                                      <p:cBhvr>
                                        <p:cTn id="116" dur="1" fill="hold">
                                          <p:stCondLst>
                                            <p:cond delay="0"/>
                                          </p:stCondLst>
                                        </p:cTn>
                                        <p:tgtEl>
                                          <p:spTgt spid="12295"/>
                                        </p:tgtEl>
                                        <p:attrNameLst>
                                          <p:attrName>style.visibility</p:attrName>
                                        </p:attrNameLst>
                                      </p:cBhvr>
                                      <p:to>
                                        <p:strVal val="visible"/>
                                      </p:to>
                                    </p:set>
                                    <p:animEffect transition="in" filter="wipe(up)">
                                      <p:cBhvr>
                                        <p:cTn id="117" dur="500"/>
                                        <p:tgtEl>
                                          <p:spTgt spid="12295"/>
                                        </p:tgtEl>
                                      </p:cBhvr>
                                    </p:animEffect>
                                  </p:childTnLst>
                                </p:cTn>
                              </p:par>
                            </p:childTnLst>
                          </p:cTn>
                        </p:par>
                        <p:par>
                          <p:cTn id="118" fill="hold">
                            <p:stCondLst>
                              <p:cond delay="1500"/>
                            </p:stCondLst>
                            <p:childTnLst>
                              <p:par>
                                <p:cTn id="119" presetID="22" presetClass="entr" presetSubtype="4" fill="hold" grpId="0" nodeType="afterEffect">
                                  <p:stCondLst>
                                    <p:cond delay="0"/>
                                  </p:stCondLst>
                                  <p:childTnLst>
                                    <p:set>
                                      <p:cBhvr>
                                        <p:cTn id="120" dur="1" fill="hold">
                                          <p:stCondLst>
                                            <p:cond delay="0"/>
                                          </p:stCondLst>
                                        </p:cTn>
                                        <p:tgtEl>
                                          <p:spTgt spid="12294"/>
                                        </p:tgtEl>
                                        <p:attrNameLst>
                                          <p:attrName>style.visibility</p:attrName>
                                        </p:attrNameLst>
                                      </p:cBhvr>
                                      <p:to>
                                        <p:strVal val="visible"/>
                                      </p:to>
                                    </p:set>
                                    <p:animEffect transition="in" filter="wipe(down)">
                                      <p:cBhvr>
                                        <p:cTn id="121" dur="500"/>
                                        <p:tgtEl>
                                          <p:spTgt spid="12294"/>
                                        </p:tgtEl>
                                      </p:cBhvr>
                                    </p:animEffect>
                                  </p:childTnLst>
                                </p:cTn>
                              </p:par>
                            </p:childTnLst>
                          </p:cTn>
                        </p:par>
                        <p:par>
                          <p:cTn id="122" fill="hold">
                            <p:stCondLst>
                              <p:cond delay="2000"/>
                            </p:stCondLst>
                            <p:childTnLst>
                              <p:par>
                                <p:cTn id="123" presetID="22" presetClass="entr" presetSubtype="2" fill="hold" grpId="0" nodeType="afterEffect">
                                  <p:stCondLst>
                                    <p:cond delay="0"/>
                                  </p:stCondLst>
                                  <p:childTnLst>
                                    <p:set>
                                      <p:cBhvr>
                                        <p:cTn id="124" dur="1" fill="hold">
                                          <p:stCondLst>
                                            <p:cond delay="0"/>
                                          </p:stCondLst>
                                        </p:cTn>
                                        <p:tgtEl>
                                          <p:spTgt spid="12334"/>
                                        </p:tgtEl>
                                        <p:attrNameLst>
                                          <p:attrName>style.visibility</p:attrName>
                                        </p:attrNameLst>
                                      </p:cBhvr>
                                      <p:to>
                                        <p:strVal val="visible"/>
                                      </p:to>
                                    </p:set>
                                    <p:animEffect transition="in" filter="wipe(right)">
                                      <p:cBhvr>
                                        <p:cTn id="125" dur="500"/>
                                        <p:tgtEl>
                                          <p:spTgt spid="12334"/>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1" fill="hold" grpId="0" nodeType="clickEffect">
                                  <p:stCondLst>
                                    <p:cond delay="0"/>
                                  </p:stCondLst>
                                  <p:childTnLst>
                                    <p:set>
                                      <p:cBhvr>
                                        <p:cTn id="129" dur="1" fill="hold">
                                          <p:stCondLst>
                                            <p:cond delay="0"/>
                                          </p:stCondLst>
                                        </p:cTn>
                                        <p:tgtEl>
                                          <p:spTgt spid="12301"/>
                                        </p:tgtEl>
                                        <p:attrNameLst>
                                          <p:attrName>style.visibility</p:attrName>
                                        </p:attrNameLst>
                                      </p:cBhvr>
                                      <p:to>
                                        <p:strVal val="visible"/>
                                      </p:to>
                                    </p:set>
                                    <p:animEffect transition="in" filter="wipe(up)">
                                      <p:cBhvr>
                                        <p:cTn id="130" dur="500"/>
                                        <p:tgtEl>
                                          <p:spTgt spid="12301"/>
                                        </p:tgtEl>
                                      </p:cBhvr>
                                    </p:animEffect>
                                  </p:childTnLst>
                                </p:cTn>
                              </p:par>
                            </p:childTnLst>
                          </p:cTn>
                        </p:par>
                        <p:par>
                          <p:cTn id="131" fill="hold">
                            <p:stCondLst>
                              <p:cond delay="500"/>
                            </p:stCondLst>
                            <p:childTnLst>
                              <p:par>
                                <p:cTn id="132" presetID="22" presetClass="entr" presetSubtype="4" fill="hold" grpId="0" nodeType="afterEffect">
                                  <p:stCondLst>
                                    <p:cond delay="0"/>
                                  </p:stCondLst>
                                  <p:childTnLst>
                                    <p:set>
                                      <p:cBhvr>
                                        <p:cTn id="133" dur="1" fill="hold">
                                          <p:stCondLst>
                                            <p:cond delay="0"/>
                                          </p:stCondLst>
                                        </p:cTn>
                                        <p:tgtEl>
                                          <p:spTgt spid="12302"/>
                                        </p:tgtEl>
                                        <p:attrNameLst>
                                          <p:attrName>style.visibility</p:attrName>
                                        </p:attrNameLst>
                                      </p:cBhvr>
                                      <p:to>
                                        <p:strVal val="visible"/>
                                      </p:to>
                                    </p:set>
                                    <p:animEffect transition="in" filter="wipe(down)">
                                      <p:cBhvr>
                                        <p:cTn id="134" dur="500"/>
                                        <p:tgtEl>
                                          <p:spTgt spid="12302"/>
                                        </p:tgtEl>
                                      </p:cBhvr>
                                    </p:animEffect>
                                  </p:childTnLst>
                                </p:cTn>
                              </p:par>
                            </p:childTnLst>
                          </p:cTn>
                        </p:par>
                        <p:par>
                          <p:cTn id="135" fill="hold">
                            <p:stCondLst>
                              <p:cond delay="1000"/>
                            </p:stCondLst>
                            <p:childTnLst>
                              <p:par>
                                <p:cTn id="136" presetID="22" presetClass="entr" presetSubtype="1" fill="hold" grpId="0" nodeType="afterEffect">
                                  <p:stCondLst>
                                    <p:cond delay="0"/>
                                  </p:stCondLst>
                                  <p:childTnLst>
                                    <p:set>
                                      <p:cBhvr>
                                        <p:cTn id="137" dur="1" fill="hold">
                                          <p:stCondLst>
                                            <p:cond delay="0"/>
                                          </p:stCondLst>
                                        </p:cTn>
                                        <p:tgtEl>
                                          <p:spTgt spid="12303"/>
                                        </p:tgtEl>
                                        <p:attrNameLst>
                                          <p:attrName>style.visibility</p:attrName>
                                        </p:attrNameLst>
                                      </p:cBhvr>
                                      <p:to>
                                        <p:strVal val="visible"/>
                                      </p:to>
                                    </p:set>
                                    <p:animEffect transition="in" filter="wipe(up)">
                                      <p:cBhvr>
                                        <p:cTn id="138" dur="500"/>
                                        <p:tgtEl>
                                          <p:spTgt spid="12303"/>
                                        </p:tgtEl>
                                      </p:cBhvr>
                                    </p:animEffect>
                                  </p:childTnLst>
                                </p:cTn>
                              </p:par>
                            </p:childTnLst>
                          </p:cTn>
                        </p:par>
                        <p:par>
                          <p:cTn id="139" fill="hold">
                            <p:stCondLst>
                              <p:cond delay="1500"/>
                            </p:stCondLst>
                            <p:childTnLst>
                              <p:par>
                                <p:cTn id="140" presetID="22" presetClass="entr" presetSubtype="8" fill="hold" grpId="0" nodeType="afterEffect">
                                  <p:stCondLst>
                                    <p:cond delay="0"/>
                                  </p:stCondLst>
                                  <p:childTnLst>
                                    <p:set>
                                      <p:cBhvr>
                                        <p:cTn id="141" dur="1" fill="hold">
                                          <p:stCondLst>
                                            <p:cond delay="0"/>
                                          </p:stCondLst>
                                        </p:cTn>
                                        <p:tgtEl>
                                          <p:spTgt spid="12300"/>
                                        </p:tgtEl>
                                        <p:attrNameLst>
                                          <p:attrName>style.visibility</p:attrName>
                                        </p:attrNameLst>
                                      </p:cBhvr>
                                      <p:to>
                                        <p:strVal val="visible"/>
                                      </p:to>
                                    </p:set>
                                    <p:animEffect transition="in" filter="wipe(left)">
                                      <p:cBhvr>
                                        <p:cTn id="142" dur="500"/>
                                        <p:tgtEl>
                                          <p:spTgt spid="12300"/>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30806"/>
                                        </p:tgtEl>
                                        <p:attrNameLst>
                                          <p:attrName>style.visibility</p:attrName>
                                        </p:attrNameLst>
                                      </p:cBhvr>
                                      <p:to>
                                        <p:strVal val="visible"/>
                                      </p:to>
                                    </p:set>
                                    <p:animEffect transition="in" filter="wipe(left)">
                                      <p:cBhvr>
                                        <p:cTn id="147" dur="500"/>
                                        <p:tgtEl>
                                          <p:spTgt spid="30806"/>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12309"/>
                                        </p:tgtEl>
                                        <p:attrNameLst>
                                          <p:attrName>style.visibility</p:attrName>
                                        </p:attrNameLst>
                                      </p:cBhvr>
                                      <p:to>
                                        <p:strVal val="visible"/>
                                      </p:to>
                                    </p:set>
                                    <p:animEffect transition="in" filter="wipe(left)">
                                      <p:cBhvr>
                                        <p:cTn id="152" dur="500"/>
                                        <p:tgtEl>
                                          <p:spTgt spid="12309"/>
                                        </p:tgtEl>
                                      </p:cBhvr>
                                    </p:animEffect>
                                  </p:childTnLst>
                                </p:cTn>
                              </p:par>
                            </p:childTnLst>
                          </p:cTn>
                        </p:par>
                        <p:par>
                          <p:cTn id="153" fill="hold">
                            <p:stCondLst>
                              <p:cond delay="500"/>
                            </p:stCondLst>
                            <p:childTnLst>
                              <p:par>
                                <p:cTn id="154" presetID="22" presetClass="entr" presetSubtype="4" fill="hold" grpId="0" nodeType="afterEffect">
                                  <p:stCondLst>
                                    <p:cond delay="0"/>
                                  </p:stCondLst>
                                  <p:childTnLst>
                                    <p:set>
                                      <p:cBhvr>
                                        <p:cTn id="155" dur="1" fill="hold">
                                          <p:stCondLst>
                                            <p:cond delay="0"/>
                                          </p:stCondLst>
                                        </p:cTn>
                                        <p:tgtEl>
                                          <p:spTgt spid="12308"/>
                                        </p:tgtEl>
                                        <p:attrNameLst>
                                          <p:attrName>style.visibility</p:attrName>
                                        </p:attrNameLst>
                                      </p:cBhvr>
                                      <p:to>
                                        <p:strVal val="visible"/>
                                      </p:to>
                                    </p:set>
                                    <p:animEffect transition="in" filter="wipe(down)">
                                      <p:cBhvr>
                                        <p:cTn id="156" dur="500"/>
                                        <p:tgtEl>
                                          <p:spTgt spid="12308"/>
                                        </p:tgtEl>
                                      </p:cBhvr>
                                    </p:animEffect>
                                  </p:childTnLst>
                                </p:cTn>
                              </p:par>
                            </p:childTnLst>
                          </p:cTn>
                        </p:par>
                        <p:par>
                          <p:cTn id="157" fill="hold">
                            <p:stCondLst>
                              <p:cond delay="1000"/>
                            </p:stCondLst>
                            <p:childTnLst>
                              <p:par>
                                <p:cTn id="158" presetID="22" presetClass="entr" presetSubtype="2" fill="hold" grpId="0" nodeType="afterEffect">
                                  <p:stCondLst>
                                    <p:cond delay="0"/>
                                  </p:stCondLst>
                                  <p:childTnLst>
                                    <p:set>
                                      <p:cBhvr>
                                        <p:cTn id="159" dur="1" fill="hold">
                                          <p:stCondLst>
                                            <p:cond delay="0"/>
                                          </p:stCondLst>
                                        </p:cTn>
                                        <p:tgtEl>
                                          <p:spTgt spid="12307"/>
                                        </p:tgtEl>
                                        <p:attrNameLst>
                                          <p:attrName>style.visibility</p:attrName>
                                        </p:attrNameLst>
                                      </p:cBhvr>
                                      <p:to>
                                        <p:strVal val="visible"/>
                                      </p:to>
                                    </p:set>
                                    <p:animEffect transition="in" filter="wipe(right)">
                                      <p:cBhvr>
                                        <p:cTn id="160" dur="500"/>
                                        <p:tgtEl>
                                          <p:spTgt spid="12307"/>
                                        </p:tgtEl>
                                      </p:cBhvr>
                                    </p:animEffect>
                                  </p:childTnLst>
                                </p:cTn>
                              </p:par>
                            </p:childTnLst>
                          </p:cTn>
                        </p:par>
                        <p:par>
                          <p:cTn id="161" fill="hold">
                            <p:stCondLst>
                              <p:cond delay="1500"/>
                            </p:stCondLst>
                            <p:childTnLst>
                              <p:par>
                                <p:cTn id="162" presetID="22" presetClass="entr" presetSubtype="1" fill="hold" grpId="0" nodeType="afterEffect">
                                  <p:stCondLst>
                                    <p:cond delay="0"/>
                                  </p:stCondLst>
                                  <p:childTnLst>
                                    <p:set>
                                      <p:cBhvr>
                                        <p:cTn id="163" dur="1" fill="hold">
                                          <p:stCondLst>
                                            <p:cond delay="0"/>
                                          </p:stCondLst>
                                        </p:cTn>
                                        <p:tgtEl>
                                          <p:spTgt spid="12304"/>
                                        </p:tgtEl>
                                        <p:attrNameLst>
                                          <p:attrName>style.visibility</p:attrName>
                                        </p:attrNameLst>
                                      </p:cBhvr>
                                      <p:to>
                                        <p:strVal val="visible"/>
                                      </p:to>
                                    </p:set>
                                    <p:animEffect transition="in" filter="wipe(up)">
                                      <p:cBhvr>
                                        <p:cTn id="164" dur="500"/>
                                        <p:tgtEl>
                                          <p:spTgt spid="12304"/>
                                        </p:tgtEl>
                                      </p:cBhvr>
                                    </p:animEffect>
                                  </p:childTnLst>
                                </p:cTn>
                              </p:par>
                            </p:childTnLst>
                          </p:cTn>
                        </p:par>
                        <p:par>
                          <p:cTn id="165" fill="hold">
                            <p:stCondLst>
                              <p:cond delay="2000"/>
                            </p:stCondLst>
                            <p:childTnLst>
                              <p:par>
                                <p:cTn id="166" presetID="22" presetClass="entr" presetSubtype="8" fill="hold" grpId="0" nodeType="afterEffect">
                                  <p:stCondLst>
                                    <p:cond delay="0"/>
                                  </p:stCondLst>
                                  <p:childTnLst>
                                    <p:set>
                                      <p:cBhvr>
                                        <p:cTn id="167" dur="1" fill="hold">
                                          <p:stCondLst>
                                            <p:cond delay="0"/>
                                          </p:stCondLst>
                                        </p:cTn>
                                        <p:tgtEl>
                                          <p:spTgt spid="12306"/>
                                        </p:tgtEl>
                                        <p:attrNameLst>
                                          <p:attrName>style.visibility</p:attrName>
                                        </p:attrNameLst>
                                      </p:cBhvr>
                                      <p:to>
                                        <p:strVal val="visible"/>
                                      </p:to>
                                    </p:set>
                                    <p:animEffect transition="in" filter="wipe(left)">
                                      <p:cBhvr>
                                        <p:cTn id="168" dur="500"/>
                                        <p:tgtEl>
                                          <p:spTgt spid="12306"/>
                                        </p:tgtEl>
                                      </p:cBhvr>
                                    </p:animEffect>
                                  </p:childTnLst>
                                </p:cTn>
                              </p:par>
                            </p:childTnLst>
                          </p:cTn>
                        </p:par>
                        <p:par>
                          <p:cTn id="169" fill="hold">
                            <p:stCondLst>
                              <p:cond delay="2500"/>
                            </p:stCondLst>
                            <p:childTnLst>
                              <p:par>
                                <p:cTn id="170" presetID="22" presetClass="entr" presetSubtype="2" fill="hold" grpId="0" nodeType="afterEffect">
                                  <p:stCondLst>
                                    <p:cond delay="0"/>
                                  </p:stCondLst>
                                  <p:childTnLst>
                                    <p:set>
                                      <p:cBhvr>
                                        <p:cTn id="171" dur="1" fill="hold">
                                          <p:stCondLst>
                                            <p:cond delay="0"/>
                                          </p:stCondLst>
                                        </p:cTn>
                                        <p:tgtEl>
                                          <p:spTgt spid="12305"/>
                                        </p:tgtEl>
                                        <p:attrNameLst>
                                          <p:attrName>style.visibility</p:attrName>
                                        </p:attrNameLst>
                                      </p:cBhvr>
                                      <p:to>
                                        <p:strVal val="visible"/>
                                      </p:to>
                                    </p:set>
                                    <p:animEffect transition="in" filter="wipe(right)">
                                      <p:cBhvr>
                                        <p:cTn id="172" dur="500"/>
                                        <p:tgtEl>
                                          <p:spTgt spid="12305"/>
                                        </p:tgtEl>
                                      </p:cBhvr>
                                    </p:animEffect>
                                  </p:childTnLst>
                                </p:cTn>
                              </p:par>
                            </p:childTnLst>
                          </p:cTn>
                        </p:par>
                        <p:par>
                          <p:cTn id="173" fill="hold">
                            <p:stCondLst>
                              <p:cond delay="3000"/>
                            </p:stCondLst>
                            <p:childTnLst>
                              <p:par>
                                <p:cTn id="174" presetID="22" presetClass="entr" presetSubtype="2" fill="hold" grpId="0" nodeType="afterEffect">
                                  <p:stCondLst>
                                    <p:cond delay="0"/>
                                  </p:stCondLst>
                                  <p:childTnLst>
                                    <p:set>
                                      <p:cBhvr>
                                        <p:cTn id="175" dur="1" fill="hold">
                                          <p:stCondLst>
                                            <p:cond delay="0"/>
                                          </p:stCondLst>
                                        </p:cTn>
                                        <p:tgtEl>
                                          <p:spTgt spid="12313"/>
                                        </p:tgtEl>
                                        <p:attrNameLst>
                                          <p:attrName>style.visibility</p:attrName>
                                        </p:attrNameLst>
                                      </p:cBhvr>
                                      <p:to>
                                        <p:strVal val="visible"/>
                                      </p:to>
                                    </p:set>
                                    <p:animEffect transition="in" filter="wipe(right)">
                                      <p:cBhvr>
                                        <p:cTn id="176" dur="500"/>
                                        <p:tgtEl>
                                          <p:spTgt spid="12313"/>
                                        </p:tgtEl>
                                      </p:cBhvr>
                                    </p:animEffect>
                                  </p:childTnLst>
                                </p:cTn>
                              </p:par>
                            </p:childTnLst>
                          </p:cTn>
                        </p:par>
                        <p:par>
                          <p:cTn id="177" fill="hold">
                            <p:stCondLst>
                              <p:cond delay="3500"/>
                            </p:stCondLst>
                            <p:childTnLst>
                              <p:par>
                                <p:cTn id="178" presetID="22" presetClass="entr" presetSubtype="4" fill="hold" grpId="0" nodeType="afterEffect">
                                  <p:stCondLst>
                                    <p:cond delay="0"/>
                                  </p:stCondLst>
                                  <p:childTnLst>
                                    <p:set>
                                      <p:cBhvr>
                                        <p:cTn id="179" dur="1" fill="hold">
                                          <p:stCondLst>
                                            <p:cond delay="0"/>
                                          </p:stCondLst>
                                        </p:cTn>
                                        <p:tgtEl>
                                          <p:spTgt spid="12314"/>
                                        </p:tgtEl>
                                        <p:attrNameLst>
                                          <p:attrName>style.visibility</p:attrName>
                                        </p:attrNameLst>
                                      </p:cBhvr>
                                      <p:to>
                                        <p:strVal val="visible"/>
                                      </p:to>
                                    </p:set>
                                    <p:animEffect transition="in" filter="wipe(down)">
                                      <p:cBhvr>
                                        <p:cTn id="180" dur="500"/>
                                        <p:tgtEl>
                                          <p:spTgt spid="12314"/>
                                        </p:tgtEl>
                                      </p:cBhvr>
                                    </p:animEffect>
                                  </p:childTnLst>
                                </p:cTn>
                              </p:par>
                            </p:childTnLst>
                          </p:cTn>
                        </p:par>
                        <p:par>
                          <p:cTn id="181" fill="hold">
                            <p:stCondLst>
                              <p:cond delay="4000"/>
                            </p:stCondLst>
                            <p:childTnLst>
                              <p:par>
                                <p:cTn id="182" presetID="22" presetClass="entr" presetSubtype="8" fill="hold" grpId="0" nodeType="afterEffect">
                                  <p:stCondLst>
                                    <p:cond delay="0"/>
                                  </p:stCondLst>
                                  <p:childTnLst>
                                    <p:set>
                                      <p:cBhvr>
                                        <p:cTn id="183" dur="1" fill="hold">
                                          <p:stCondLst>
                                            <p:cond delay="0"/>
                                          </p:stCondLst>
                                        </p:cTn>
                                        <p:tgtEl>
                                          <p:spTgt spid="12315"/>
                                        </p:tgtEl>
                                        <p:attrNameLst>
                                          <p:attrName>style.visibility</p:attrName>
                                        </p:attrNameLst>
                                      </p:cBhvr>
                                      <p:to>
                                        <p:strVal val="visible"/>
                                      </p:to>
                                    </p:set>
                                    <p:animEffect transition="in" filter="wipe(left)">
                                      <p:cBhvr>
                                        <p:cTn id="184" dur="500"/>
                                        <p:tgtEl>
                                          <p:spTgt spid="12315"/>
                                        </p:tgtEl>
                                      </p:cBhvr>
                                    </p:animEffect>
                                  </p:childTnLst>
                                </p:cTn>
                              </p:par>
                            </p:childTnLst>
                          </p:cTn>
                        </p:par>
                        <p:par>
                          <p:cTn id="185" fill="hold">
                            <p:stCondLst>
                              <p:cond delay="4500"/>
                            </p:stCondLst>
                            <p:childTnLst>
                              <p:par>
                                <p:cTn id="186" presetID="22" presetClass="entr" presetSubtype="2" fill="hold" grpId="0" nodeType="afterEffect">
                                  <p:stCondLst>
                                    <p:cond delay="0"/>
                                  </p:stCondLst>
                                  <p:childTnLst>
                                    <p:set>
                                      <p:cBhvr>
                                        <p:cTn id="187" dur="1" fill="hold">
                                          <p:stCondLst>
                                            <p:cond delay="0"/>
                                          </p:stCondLst>
                                        </p:cTn>
                                        <p:tgtEl>
                                          <p:spTgt spid="12312"/>
                                        </p:tgtEl>
                                        <p:attrNameLst>
                                          <p:attrName>style.visibility</p:attrName>
                                        </p:attrNameLst>
                                      </p:cBhvr>
                                      <p:to>
                                        <p:strVal val="visible"/>
                                      </p:to>
                                    </p:set>
                                    <p:animEffect transition="in" filter="wipe(right)">
                                      <p:cBhvr>
                                        <p:cTn id="188" dur="500"/>
                                        <p:tgtEl>
                                          <p:spTgt spid="12312"/>
                                        </p:tgtEl>
                                      </p:cBhvr>
                                    </p:animEffect>
                                  </p:childTnLst>
                                </p:cTn>
                              </p:par>
                            </p:childTnLst>
                          </p:cTn>
                        </p:par>
                        <p:par>
                          <p:cTn id="189" fill="hold">
                            <p:stCondLst>
                              <p:cond delay="5000"/>
                            </p:stCondLst>
                            <p:childTnLst>
                              <p:par>
                                <p:cTn id="190" presetID="22" presetClass="entr" presetSubtype="1" fill="hold" grpId="0" nodeType="afterEffect">
                                  <p:stCondLst>
                                    <p:cond delay="0"/>
                                  </p:stCondLst>
                                  <p:childTnLst>
                                    <p:set>
                                      <p:cBhvr>
                                        <p:cTn id="191" dur="1" fill="hold">
                                          <p:stCondLst>
                                            <p:cond delay="0"/>
                                          </p:stCondLst>
                                        </p:cTn>
                                        <p:tgtEl>
                                          <p:spTgt spid="12311"/>
                                        </p:tgtEl>
                                        <p:attrNameLst>
                                          <p:attrName>style.visibility</p:attrName>
                                        </p:attrNameLst>
                                      </p:cBhvr>
                                      <p:to>
                                        <p:strVal val="visible"/>
                                      </p:to>
                                    </p:set>
                                    <p:animEffect transition="in" filter="wipe(up)">
                                      <p:cBhvr>
                                        <p:cTn id="192" dur="500"/>
                                        <p:tgtEl>
                                          <p:spTgt spid="12311"/>
                                        </p:tgtEl>
                                      </p:cBhvr>
                                    </p:animEffect>
                                  </p:childTnLst>
                                </p:cTn>
                              </p:par>
                            </p:childTnLst>
                          </p:cTn>
                        </p:par>
                        <p:par>
                          <p:cTn id="193" fill="hold">
                            <p:stCondLst>
                              <p:cond delay="5500"/>
                            </p:stCondLst>
                            <p:childTnLst>
                              <p:par>
                                <p:cTn id="194" presetID="22" presetClass="entr" presetSubtype="8" fill="hold" grpId="0" nodeType="afterEffect">
                                  <p:stCondLst>
                                    <p:cond delay="0"/>
                                  </p:stCondLst>
                                  <p:childTnLst>
                                    <p:set>
                                      <p:cBhvr>
                                        <p:cTn id="195" dur="1" fill="hold">
                                          <p:stCondLst>
                                            <p:cond delay="0"/>
                                          </p:stCondLst>
                                        </p:cTn>
                                        <p:tgtEl>
                                          <p:spTgt spid="12310"/>
                                        </p:tgtEl>
                                        <p:attrNameLst>
                                          <p:attrName>style.visibility</p:attrName>
                                        </p:attrNameLst>
                                      </p:cBhvr>
                                      <p:to>
                                        <p:strVal val="visible"/>
                                      </p:to>
                                    </p:set>
                                    <p:animEffect transition="in" filter="wipe(left)">
                                      <p:cBhvr>
                                        <p:cTn id="196" dur="500"/>
                                        <p:tgtEl>
                                          <p:spTgt spid="12310"/>
                                        </p:tgtEl>
                                      </p:cBhvr>
                                    </p:animEffect>
                                  </p:childTnLst>
                                </p:cTn>
                              </p:par>
                            </p:childTnLst>
                          </p:cTn>
                        </p:par>
                        <p:par>
                          <p:cTn id="197" fill="hold">
                            <p:stCondLst>
                              <p:cond delay="6000"/>
                            </p:stCondLst>
                            <p:childTnLst>
                              <p:par>
                                <p:cTn id="198" presetID="22" presetClass="entr" presetSubtype="1" fill="hold" grpId="0" nodeType="afterEffect">
                                  <p:stCondLst>
                                    <p:cond delay="0"/>
                                  </p:stCondLst>
                                  <p:childTnLst>
                                    <p:set>
                                      <p:cBhvr>
                                        <p:cTn id="199" dur="1" fill="hold">
                                          <p:stCondLst>
                                            <p:cond delay="0"/>
                                          </p:stCondLst>
                                        </p:cTn>
                                        <p:tgtEl>
                                          <p:spTgt spid="12316"/>
                                        </p:tgtEl>
                                        <p:attrNameLst>
                                          <p:attrName>style.visibility</p:attrName>
                                        </p:attrNameLst>
                                      </p:cBhvr>
                                      <p:to>
                                        <p:strVal val="visible"/>
                                      </p:to>
                                    </p:set>
                                    <p:animEffect transition="in" filter="wipe(up)">
                                      <p:cBhvr>
                                        <p:cTn id="200" dur="500"/>
                                        <p:tgtEl>
                                          <p:spTgt spid="12316"/>
                                        </p:tgtEl>
                                      </p:cBhvr>
                                    </p:animEffect>
                                  </p:childTnLst>
                                </p:cTn>
                              </p:par>
                            </p:childTnLst>
                          </p:cTn>
                        </p:par>
                        <p:par>
                          <p:cTn id="201" fill="hold">
                            <p:stCondLst>
                              <p:cond delay="6500"/>
                            </p:stCondLst>
                            <p:childTnLst>
                              <p:par>
                                <p:cTn id="202" presetID="22" presetClass="entr" presetSubtype="4" fill="hold" grpId="0" nodeType="afterEffect">
                                  <p:stCondLst>
                                    <p:cond delay="0"/>
                                  </p:stCondLst>
                                  <p:childTnLst>
                                    <p:set>
                                      <p:cBhvr>
                                        <p:cTn id="203" dur="1" fill="hold">
                                          <p:stCondLst>
                                            <p:cond delay="0"/>
                                          </p:stCondLst>
                                        </p:cTn>
                                        <p:tgtEl>
                                          <p:spTgt spid="12317"/>
                                        </p:tgtEl>
                                        <p:attrNameLst>
                                          <p:attrName>style.visibility</p:attrName>
                                        </p:attrNameLst>
                                      </p:cBhvr>
                                      <p:to>
                                        <p:strVal val="visible"/>
                                      </p:to>
                                    </p:set>
                                    <p:animEffect transition="in" filter="wipe(down)">
                                      <p:cBhvr>
                                        <p:cTn id="204" dur="500"/>
                                        <p:tgtEl>
                                          <p:spTgt spid="12317"/>
                                        </p:tgtEl>
                                      </p:cBhvr>
                                    </p:animEffect>
                                  </p:childTnLst>
                                </p:cTn>
                              </p:par>
                            </p:childTnLst>
                          </p:cTn>
                        </p:par>
                        <p:par>
                          <p:cTn id="205" fill="hold">
                            <p:stCondLst>
                              <p:cond delay="7000"/>
                            </p:stCondLst>
                            <p:childTnLst>
                              <p:par>
                                <p:cTn id="206" presetID="23" presetClass="entr" presetSubtype="528" fill="hold" grpId="0" nodeType="afterEffect">
                                  <p:stCondLst>
                                    <p:cond delay="0"/>
                                  </p:stCondLst>
                                  <p:childTnLst>
                                    <p:set>
                                      <p:cBhvr>
                                        <p:cTn id="207" dur="1" fill="hold">
                                          <p:stCondLst>
                                            <p:cond delay="0"/>
                                          </p:stCondLst>
                                        </p:cTn>
                                        <p:tgtEl>
                                          <p:spTgt spid="12340"/>
                                        </p:tgtEl>
                                        <p:attrNameLst>
                                          <p:attrName>style.visibility</p:attrName>
                                        </p:attrNameLst>
                                      </p:cBhvr>
                                      <p:to>
                                        <p:strVal val="visible"/>
                                      </p:to>
                                    </p:set>
                                    <p:anim calcmode="lin" valueType="num">
                                      <p:cBhvr>
                                        <p:cTn id="208" dur="500" fill="hold"/>
                                        <p:tgtEl>
                                          <p:spTgt spid="12340"/>
                                        </p:tgtEl>
                                        <p:attrNameLst>
                                          <p:attrName>ppt_w</p:attrName>
                                        </p:attrNameLst>
                                      </p:cBhvr>
                                      <p:tavLst>
                                        <p:tav tm="0">
                                          <p:val>
                                            <p:fltVal val="0"/>
                                          </p:val>
                                        </p:tav>
                                        <p:tav tm="100000">
                                          <p:val>
                                            <p:strVal val="#ppt_w"/>
                                          </p:val>
                                        </p:tav>
                                      </p:tavLst>
                                    </p:anim>
                                    <p:anim calcmode="lin" valueType="num">
                                      <p:cBhvr>
                                        <p:cTn id="209" dur="500" fill="hold"/>
                                        <p:tgtEl>
                                          <p:spTgt spid="12340"/>
                                        </p:tgtEl>
                                        <p:attrNameLst>
                                          <p:attrName>ppt_h</p:attrName>
                                        </p:attrNameLst>
                                      </p:cBhvr>
                                      <p:tavLst>
                                        <p:tav tm="0">
                                          <p:val>
                                            <p:fltVal val="0"/>
                                          </p:val>
                                        </p:tav>
                                        <p:tav tm="100000">
                                          <p:val>
                                            <p:strVal val="#ppt_h"/>
                                          </p:val>
                                        </p:tav>
                                      </p:tavLst>
                                    </p:anim>
                                    <p:anim calcmode="lin" valueType="num">
                                      <p:cBhvr>
                                        <p:cTn id="210" dur="500" fill="hold"/>
                                        <p:tgtEl>
                                          <p:spTgt spid="12340"/>
                                        </p:tgtEl>
                                        <p:attrNameLst>
                                          <p:attrName>ppt_x</p:attrName>
                                        </p:attrNameLst>
                                      </p:cBhvr>
                                      <p:tavLst>
                                        <p:tav tm="0">
                                          <p:val>
                                            <p:fltVal val="0.5"/>
                                          </p:val>
                                        </p:tav>
                                        <p:tav tm="100000">
                                          <p:val>
                                            <p:strVal val="#ppt_x"/>
                                          </p:val>
                                        </p:tav>
                                      </p:tavLst>
                                    </p:anim>
                                    <p:anim calcmode="lin" valueType="num">
                                      <p:cBhvr>
                                        <p:cTn id="211" dur="500" fill="hold"/>
                                        <p:tgtEl>
                                          <p:spTgt spid="123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12293" grpId="0" animBg="1"/>
      <p:bldP spid="12294" grpId="0" animBg="1"/>
      <p:bldP spid="12295" grpId="0" animBg="1"/>
      <p:bldP spid="12296" grpId="0" animBg="1"/>
      <p:bldP spid="12297" grpId="0" animBg="1"/>
      <p:bldP spid="12298" grpId="0" animBg="1"/>
      <p:bldP spid="12299" grpId="0" animBg="1"/>
      <p:bldP spid="12300" grpId="0" animBg="1" autoUpdateAnimBg="0"/>
      <p:bldP spid="12301" grpId="0" animBg="1"/>
      <p:bldP spid="12302" grpId="0" animBg="1"/>
      <p:bldP spid="12303" grpId="0" animBg="1"/>
      <p:bldP spid="12304" grpId="0" animBg="1"/>
      <p:bldP spid="12305" grpId="0" animBg="1"/>
      <p:bldP spid="12306" grpId="0" animBg="1" autoUpdateAnimBg="0"/>
      <p:bldP spid="12307" grpId="0" animBg="1"/>
      <p:bldP spid="12308" grpId="0" animBg="1"/>
      <p:bldP spid="12309" grpId="0" animBg="1" autoUpdateAnimBg="0"/>
      <p:bldP spid="12310" grpId="0" animBg="1" autoUpdateAnimBg="0"/>
      <p:bldP spid="12311" grpId="0" animBg="1"/>
      <p:bldP spid="12312" grpId="0" animBg="1"/>
      <p:bldP spid="12313" grpId="0" animBg="1"/>
      <p:bldP spid="12314" grpId="0" animBg="1"/>
      <p:bldP spid="12315" grpId="0" animBg="1" autoUpdateAnimBg="0"/>
      <p:bldP spid="12316" grpId="0" animBg="1"/>
      <p:bldP spid="12317" grpId="0" animBg="1"/>
      <p:bldP spid="12318" grpId="0" animBg="1"/>
      <p:bldP spid="12319" grpId="0" autoUpdateAnimBg="0"/>
      <p:bldP spid="12320" grpId="0" animBg="1"/>
      <p:bldP spid="12321" grpId="0" autoUpdateAnimBg="0"/>
      <p:bldP spid="12322" grpId="0" animBg="1"/>
      <p:bldP spid="12323" grpId="0" animBg="1"/>
      <p:bldP spid="12324" grpId="0" animBg="1"/>
      <p:bldP spid="12325" grpId="0" animBg="1"/>
      <p:bldP spid="30794" grpId="0" animBg="1" autoUpdateAnimBg="0"/>
      <p:bldP spid="12327" grpId="0" autoUpdateAnimBg="0"/>
      <p:bldP spid="12328" grpId="0" animBg="1"/>
      <p:bldP spid="12329" grpId="0" animBg="1"/>
      <p:bldP spid="12330" grpId="0" animBg="1"/>
      <p:bldP spid="12331" grpId="0" animBg="1"/>
      <p:bldP spid="30800" grpId="0" animBg="1" autoUpdateAnimBg="0"/>
      <p:bldP spid="12333" grpId="0" animBg="1"/>
      <p:bldP spid="12334" grpId="0" animBg="1"/>
      <p:bldP spid="30803" grpId="0" animBg="1" autoUpdateAnimBg="0"/>
      <p:bldP spid="30804" grpId="0" animBg="1" autoUpdateAnimBg="0"/>
      <p:bldP spid="12337" grpId="0" animBg="1"/>
      <p:bldP spid="30806" grpId="0" animBg="1" autoUpdateAnimBg="0"/>
      <p:bldP spid="123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nvGraphicFramePr>
        <p:xfrm>
          <a:off x="914400" y="685800"/>
          <a:ext cx="7696200" cy="5441950"/>
        </p:xfrm>
        <a:graphic>
          <a:graphicData uri="http://schemas.openxmlformats.org/presentationml/2006/ole">
            <p:oleObj spid="_x0000_s32770" name="Paint Shop Pro Image" r:id="rId4" imgW="9258537" imgH="6546341" progId="">
              <p:embed/>
            </p:oleObj>
          </a:graphicData>
        </a:graphic>
      </p:graphicFrame>
      <p:sp>
        <p:nvSpPr>
          <p:cNvPr id="13316" name="Line 3"/>
          <p:cNvSpPr>
            <a:spLocks noChangeShapeType="1"/>
          </p:cNvSpPr>
          <p:nvPr/>
        </p:nvSpPr>
        <p:spPr bwMode="auto">
          <a:xfrm>
            <a:off x="4419600" y="2819400"/>
            <a:ext cx="0" cy="3048000"/>
          </a:xfrm>
          <a:prstGeom prst="line">
            <a:avLst/>
          </a:prstGeom>
          <a:noFill/>
          <a:ln w="38100">
            <a:solidFill>
              <a:srgbClr val="0000FF"/>
            </a:solidFill>
            <a:round/>
            <a:headEnd/>
            <a:tailEnd/>
          </a:ln>
        </p:spPr>
        <p:txBody>
          <a:bodyPr>
            <a:spAutoFit/>
          </a:bodyPr>
          <a:lstStyle/>
          <a:p>
            <a:endParaRPr lang="de-DE"/>
          </a:p>
        </p:txBody>
      </p:sp>
      <p:sp>
        <p:nvSpPr>
          <p:cNvPr id="13317"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121861" name="Text Box 5"/>
          <p:cNvSpPr txBox="1">
            <a:spLocks noChangeArrowheads="1"/>
          </p:cNvSpPr>
          <p:nvPr/>
        </p:nvSpPr>
        <p:spPr bwMode="auto">
          <a:xfrm>
            <a:off x="3657600" y="56388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sz="1600"/>
              <a:t>Logistik</a:t>
            </a:r>
          </a:p>
        </p:txBody>
      </p:sp>
      <p:sp>
        <p:nvSpPr>
          <p:cNvPr id="13319"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13320" name="Line 7"/>
          <p:cNvSpPr>
            <a:spLocks noChangeShapeType="1"/>
          </p:cNvSpPr>
          <p:nvPr/>
        </p:nvSpPr>
        <p:spPr bwMode="auto">
          <a:xfrm>
            <a:off x="8153400" y="2819400"/>
            <a:ext cx="0" cy="3048000"/>
          </a:xfrm>
          <a:prstGeom prst="line">
            <a:avLst/>
          </a:prstGeom>
          <a:noFill/>
          <a:ln w="38100">
            <a:solidFill>
              <a:srgbClr val="0000FF"/>
            </a:solidFill>
            <a:round/>
            <a:headEnd/>
            <a:tailEnd/>
          </a:ln>
        </p:spPr>
        <p:txBody>
          <a:bodyPr>
            <a:spAutoFit/>
          </a:bodyPr>
          <a:lstStyle/>
          <a:p>
            <a:endParaRPr lang="de-DE"/>
          </a:p>
        </p:txBody>
      </p:sp>
      <p:sp>
        <p:nvSpPr>
          <p:cNvPr id="13321" name="Line 8"/>
          <p:cNvSpPr>
            <a:spLocks noChangeShapeType="1"/>
          </p:cNvSpPr>
          <p:nvPr/>
        </p:nvSpPr>
        <p:spPr bwMode="auto">
          <a:xfrm>
            <a:off x="1752600" y="4495800"/>
            <a:ext cx="5562600" cy="0"/>
          </a:xfrm>
          <a:prstGeom prst="line">
            <a:avLst/>
          </a:prstGeom>
          <a:noFill/>
          <a:ln w="57150">
            <a:solidFill>
              <a:srgbClr val="008000"/>
            </a:solidFill>
            <a:prstDash val="sysDot"/>
            <a:round/>
            <a:headEnd/>
            <a:tailEnd/>
          </a:ln>
        </p:spPr>
        <p:txBody>
          <a:bodyPr>
            <a:spAutoFit/>
          </a:bodyPr>
          <a:lstStyle/>
          <a:p>
            <a:endParaRPr lang="de-DE"/>
          </a:p>
        </p:txBody>
      </p:sp>
      <p:sp>
        <p:nvSpPr>
          <p:cNvPr id="13322" name="Line 9"/>
          <p:cNvSpPr>
            <a:spLocks noChangeShapeType="1"/>
          </p:cNvSpPr>
          <p:nvPr/>
        </p:nvSpPr>
        <p:spPr bwMode="auto">
          <a:xfrm>
            <a:off x="7315200" y="4495800"/>
            <a:ext cx="1676400" cy="0"/>
          </a:xfrm>
          <a:prstGeom prst="line">
            <a:avLst/>
          </a:prstGeom>
          <a:noFill/>
          <a:ln w="177800">
            <a:solidFill>
              <a:srgbClr val="008000"/>
            </a:solidFill>
            <a:round/>
            <a:headEnd/>
            <a:tailEnd type="triangle" w="med" len="med"/>
          </a:ln>
        </p:spPr>
        <p:txBody>
          <a:bodyPr/>
          <a:lstStyle/>
          <a:p>
            <a:endParaRPr lang="de-DE"/>
          </a:p>
        </p:txBody>
      </p:sp>
      <p:sp>
        <p:nvSpPr>
          <p:cNvPr id="13323" name="Line 10"/>
          <p:cNvSpPr>
            <a:spLocks noChangeShapeType="1"/>
          </p:cNvSpPr>
          <p:nvPr/>
        </p:nvSpPr>
        <p:spPr bwMode="auto">
          <a:xfrm>
            <a:off x="228600" y="4495800"/>
            <a:ext cx="1524000" cy="0"/>
          </a:xfrm>
          <a:prstGeom prst="line">
            <a:avLst/>
          </a:prstGeom>
          <a:noFill/>
          <a:ln w="177800">
            <a:solidFill>
              <a:srgbClr val="008000"/>
            </a:solidFill>
            <a:round/>
            <a:headEnd/>
            <a:tailEnd type="triangle" w="med" len="med"/>
          </a:ln>
        </p:spPr>
        <p:txBody>
          <a:bodyPr/>
          <a:lstStyle/>
          <a:p>
            <a:endParaRPr lang="de-DE"/>
          </a:p>
        </p:txBody>
      </p:sp>
      <p:sp>
        <p:nvSpPr>
          <p:cNvPr id="13324" name="Line 11"/>
          <p:cNvSpPr>
            <a:spLocks noChangeShapeType="1"/>
          </p:cNvSpPr>
          <p:nvPr/>
        </p:nvSpPr>
        <p:spPr bwMode="auto">
          <a:xfrm>
            <a:off x="2819400" y="2819400"/>
            <a:ext cx="0" cy="2209800"/>
          </a:xfrm>
          <a:prstGeom prst="line">
            <a:avLst/>
          </a:prstGeom>
          <a:noFill/>
          <a:ln w="38100">
            <a:solidFill>
              <a:srgbClr val="0000FF"/>
            </a:solidFill>
            <a:round/>
            <a:headEnd/>
            <a:tailEnd/>
          </a:ln>
        </p:spPr>
        <p:txBody>
          <a:bodyPr>
            <a:spAutoFit/>
          </a:bodyPr>
          <a:lstStyle/>
          <a:p>
            <a:endParaRPr lang="de-DE"/>
          </a:p>
        </p:txBody>
      </p:sp>
      <p:sp>
        <p:nvSpPr>
          <p:cNvPr id="13325" name="Line 13"/>
          <p:cNvSpPr>
            <a:spLocks noChangeShapeType="1"/>
          </p:cNvSpPr>
          <p:nvPr/>
        </p:nvSpPr>
        <p:spPr bwMode="auto">
          <a:xfrm>
            <a:off x="2819400" y="4343400"/>
            <a:ext cx="3505200" cy="0"/>
          </a:xfrm>
          <a:prstGeom prst="line">
            <a:avLst/>
          </a:prstGeom>
          <a:noFill/>
          <a:ln w="38100">
            <a:solidFill>
              <a:srgbClr val="0000FF"/>
            </a:solidFill>
            <a:round/>
            <a:headEnd/>
            <a:tailEnd/>
          </a:ln>
        </p:spPr>
        <p:txBody>
          <a:bodyPr>
            <a:spAutoFit/>
          </a:bodyPr>
          <a:lstStyle/>
          <a:p>
            <a:endParaRPr lang="de-DE"/>
          </a:p>
        </p:txBody>
      </p:sp>
      <p:sp>
        <p:nvSpPr>
          <p:cNvPr id="13326" name="Line 14"/>
          <p:cNvSpPr>
            <a:spLocks noChangeShapeType="1"/>
          </p:cNvSpPr>
          <p:nvPr/>
        </p:nvSpPr>
        <p:spPr bwMode="auto">
          <a:xfrm>
            <a:off x="1676400" y="3657600"/>
            <a:ext cx="5715000" cy="0"/>
          </a:xfrm>
          <a:prstGeom prst="line">
            <a:avLst/>
          </a:prstGeom>
          <a:noFill/>
          <a:ln w="38100">
            <a:solidFill>
              <a:srgbClr val="0000FF"/>
            </a:solidFill>
            <a:round/>
            <a:headEnd/>
            <a:tailEnd/>
          </a:ln>
        </p:spPr>
        <p:txBody>
          <a:bodyPr>
            <a:spAutoFit/>
          </a:bodyPr>
          <a:lstStyle/>
          <a:p>
            <a:endParaRPr lang="de-DE"/>
          </a:p>
        </p:txBody>
      </p:sp>
      <p:sp>
        <p:nvSpPr>
          <p:cNvPr id="121871" name="Text Box 15"/>
          <p:cNvSpPr txBox="1">
            <a:spLocks noChangeArrowheads="1"/>
          </p:cNvSpPr>
          <p:nvPr/>
        </p:nvSpPr>
        <p:spPr bwMode="auto">
          <a:xfrm>
            <a:off x="2057400" y="3352800"/>
            <a:ext cx="1447800" cy="52705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Forschung u. Entwicklung</a:t>
            </a:r>
          </a:p>
        </p:txBody>
      </p:sp>
      <p:sp>
        <p:nvSpPr>
          <p:cNvPr id="13328" name="Line 16"/>
          <p:cNvSpPr>
            <a:spLocks noChangeShapeType="1"/>
          </p:cNvSpPr>
          <p:nvPr/>
        </p:nvSpPr>
        <p:spPr bwMode="auto">
          <a:xfrm flipV="1">
            <a:off x="838200" y="2819400"/>
            <a:ext cx="7315200" cy="0"/>
          </a:xfrm>
          <a:prstGeom prst="line">
            <a:avLst/>
          </a:prstGeom>
          <a:noFill/>
          <a:ln w="38100">
            <a:solidFill>
              <a:srgbClr val="0000FF"/>
            </a:solidFill>
            <a:round/>
            <a:headEnd/>
            <a:tailEnd/>
          </a:ln>
        </p:spPr>
        <p:txBody>
          <a:bodyPr>
            <a:spAutoFit/>
          </a:bodyPr>
          <a:lstStyle/>
          <a:p>
            <a:endParaRPr lang="de-DE"/>
          </a:p>
        </p:txBody>
      </p:sp>
      <p:sp>
        <p:nvSpPr>
          <p:cNvPr id="121873" name="Text Box 17"/>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Absatz/ Marketing</a:t>
            </a:r>
          </a:p>
        </p:txBody>
      </p:sp>
      <p:sp>
        <p:nvSpPr>
          <p:cNvPr id="121875" name="Text Box 19"/>
          <p:cNvSpPr txBox="1">
            <a:spLocks noChangeArrowheads="1"/>
          </p:cNvSpPr>
          <p:nvPr/>
        </p:nvSpPr>
        <p:spPr bwMode="auto">
          <a:xfrm>
            <a:off x="75438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Finanzierung/ Investitionen</a:t>
            </a:r>
          </a:p>
        </p:txBody>
      </p:sp>
      <p:sp>
        <p:nvSpPr>
          <p:cNvPr id="121876" name="Text Box 20"/>
          <p:cNvSpPr txBox="1">
            <a:spLocks noChangeArrowheads="1"/>
          </p:cNvSpPr>
          <p:nvPr/>
        </p:nvSpPr>
        <p:spPr bwMode="auto">
          <a:xfrm>
            <a:off x="228600" y="3276600"/>
            <a:ext cx="1447800" cy="73977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Beschaffung/ MaWi, Lager-haltung</a:t>
            </a:r>
          </a:p>
        </p:txBody>
      </p:sp>
      <p:sp>
        <p:nvSpPr>
          <p:cNvPr id="13333" name="Line 21"/>
          <p:cNvSpPr>
            <a:spLocks noChangeShapeType="1"/>
          </p:cNvSpPr>
          <p:nvPr/>
        </p:nvSpPr>
        <p:spPr bwMode="auto">
          <a:xfrm flipH="1">
            <a:off x="2438400" y="990600"/>
            <a:ext cx="3886200" cy="0"/>
          </a:xfrm>
          <a:prstGeom prst="line">
            <a:avLst/>
          </a:prstGeom>
          <a:noFill/>
          <a:ln w="38100">
            <a:solidFill>
              <a:srgbClr val="FF0000"/>
            </a:solidFill>
            <a:round/>
            <a:headEnd/>
            <a:tailEnd/>
          </a:ln>
        </p:spPr>
        <p:txBody>
          <a:bodyPr>
            <a:spAutoFit/>
          </a:bodyPr>
          <a:lstStyle/>
          <a:p>
            <a:endParaRPr lang="de-DE"/>
          </a:p>
        </p:txBody>
      </p:sp>
      <p:sp>
        <p:nvSpPr>
          <p:cNvPr id="13334" name="Line 22"/>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13336" name="Line 24"/>
          <p:cNvSpPr>
            <a:spLocks noChangeShapeType="1"/>
          </p:cNvSpPr>
          <p:nvPr/>
        </p:nvSpPr>
        <p:spPr bwMode="auto">
          <a:xfrm flipH="1" flipV="1">
            <a:off x="6324600" y="990600"/>
            <a:ext cx="0" cy="1828800"/>
          </a:xfrm>
          <a:prstGeom prst="line">
            <a:avLst/>
          </a:prstGeom>
          <a:noFill/>
          <a:ln w="38100">
            <a:solidFill>
              <a:srgbClr val="FF0000"/>
            </a:solidFill>
            <a:round/>
            <a:headEnd/>
            <a:tailEnd/>
          </a:ln>
        </p:spPr>
        <p:txBody>
          <a:bodyPr>
            <a:spAutoFit/>
          </a:bodyPr>
          <a:lstStyle/>
          <a:p>
            <a:endParaRPr lang="de-DE"/>
          </a:p>
        </p:txBody>
      </p:sp>
      <p:sp>
        <p:nvSpPr>
          <p:cNvPr id="13338" name="Line 26"/>
          <p:cNvSpPr>
            <a:spLocks noChangeShapeType="1"/>
          </p:cNvSpPr>
          <p:nvPr/>
        </p:nvSpPr>
        <p:spPr bwMode="auto">
          <a:xfrm flipH="1">
            <a:off x="2438400" y="1600200"/>
            <a:ext cx="3886200" cy="0"/>
          </a:xfrm>
          <a:prstGeom prst="line">
            <a:avLst/>
          </a:prstGeom>
          <a:noFill/>
          <a:ln w="38100">
            <a:solidFill>
              <a:srgbClr val="FF0000"/>
            </a:solidFill>
            <a:round/>
            <a:headEnd/>
            <a:tailEnd/>
          </a:ln>
        </p:spPr>
        <p:txBody>
          <a:bodyPr>
            <a:spAutoFit/>
          </a:bodyPr>
          <a:lstStyle/>
          <a:p>
            <a:endParaRPr lang="de-DE"/>
          </a:p>
        </p:txBody>
      </p:sp>
      <p:sp>
        <p:nvSpPr>
          <p:cNvPr id="13341" name="Line 29"/>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13343" name="Line 31"/>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13345" name="Line 33"/>
          <p:cNvSpPr>
            <a:spLocks noChangeShapeType="1"/>
          </p:cNvSpPr>
          <p:nvPr/>
        </p:nvSpPr>
        <p:spPr bwMode="auto">
          <a:xfrm flipH="1" flipV="1">
            <a:off x="4419600" y="990600"/>
            <a:ext cx="0" cy="1828800"/>
          </a:xfrm>
          <a:prstGeom prst="line">
            <a:avLst/>
          </a:prstGeom>
          <a:noFill/>
          <a:ln w="38100">
            <a:solidFill>
              <a:srgbClr val="FF0000"/>
            </a:solidFill>
            <a:round/>
            <a:headEnd/>
            <a:tailEnd/>
          </a:ln>
        </p:spPr>
        <p:txBody>
          <a:bodyPr>
            <a:spAutoFit/>
          </a:bodyPr>
          <a:lstStyle/>
          <a:p>
            <a:endParaRPr lang="de-DE"/>
          </a:p>
        </p:txBody>
      </p:sp>
      <p:sp>
        <p:nvSpPr>
          <p:cNvPr id="121890" name="Text Box 34"/>
          <p:cNvSpPr txBox="1">
            <a:spLocks noChangeArrowheads="1"/>
          </p:cNvSpPr>
          <p:nvPr/>
        </p:nvSpPr>
        <p:spPr bwMode="auto">
          <a:xfrm>
            <a:off x="304800" y="6096000"/>
            <a:ext cx="304800" cy="2460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endParaRPr lang="de-DE" sz="1600"/>
          </a:p>
        </p:txBody>
      </p:sp>
      <p:sp>
        <p:nvSpPr>
          <p:cNvPr id="121891" name="Text Box 35"/>
          <p:cNvSpPr txBox="1">
            <a:spLocks noChangeArrowheads="1"/>
          </p:cNvSpPr>
          <p:nvPr/>
        </p:nvSpPr>
        <p:spPr bwMode="auto">
          <a:xfrm>
            <a:off x="304800" y="6477000"/>
            <a:ext cx="304800" cy="246063"/>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endParaRPr lang="de-DE" sz="1600"/>
          </a:p>
        </p:txBody>
      </p:sp>
      <p:sp>
        <p:nvSpPr>
          <p:cNvPr id="13348" name="Text Box 36"/>
          <p:cNvSpPr txBox="1">
            <a:spLocks noChangeArrowheads="1"/>
          </p:cNvSpPr>
          <p:nvPr/>
        </p:nvSpPr>
        <p:spPr bwMode="auto">
          <a:xfrm>
            <a:off x="685800" y="6096000"/>
            <a:ext cx="1981200" cy="304800"/>
          </a:xfrm>
          <a:prstGeom prst="rect">
            <a:avLst/>
          </a:prstGeom>
          <a:noFill/>
          <a:ln w="9525">
            <a:noFill/>
            <a:miter lim="800000"/>
            <a:headEnd/>
            <a:tailEnd/>
          </a:ln>
        </p:spPr>
        <p:txBody>
          <a:bodyPr>
            <a:spAutoFit/>
          </a:bodyPr>
          <a:lstStyle/>
          <a:p>
            <a:pPr algn="l" eaLnBrk="1" hangingPunct="1"/>
            <a:r>
              <a:rPr lang="de-DE"/>
              <a:t>Grundfunktionen</a:t>
            </a:r>
          </a:p>
        </p:txBody>
      </p:sp>
      <p:sp>
        <p:nvSpPr>
          <p:cNvPr id="13349" name="Text Box 37"/>
          <p:cNvSpPr txBox="1">
            <a:spLocks noChangeArrowheads="1"/>
          </p:cNvSpPr>
          <p:nvPr/>
        </p:nvSpPr>
        <p:spPr bwMode="auto">
          <a:xfrm>
            <a:off x="685800" y="6477000"/>
            <a:ext cx="2209800" cy="304800"/>
          </a:xfrm>
          <a:prstGeom prst="rect">
            <a:avLst/>
          </a:prstGeom>
          <a:noFill/>
          <a:ln w="9525">
            <a:noFill/>
            <a:miter lim="800000"/>
            <a:headEnd/>
            <a:tailEnd/>
          </a:ln>
        </p:spPr>
        <p:txBody>
          <a:bodyPr>
            <a:spAutoFit/>
          </a:bodyPr>
          <a:lstStyle/>
          <a:p>
            <a:pPr algn="l" eaLnBrk="1" hangingPunct="1"/>
            <a:r>
              <a:rPr lang="de-DE"/>
              <a:t>Querschnittsfunktionen</a:t>
            </a:r>
          </a:p>
        </p:txBody>
      </p:sp>
      <p:sp>
        <p:nvSpPr>
          <p:cNvPr id="121894" name="Text Box 38"/>
          <p:cNvSpPr txBox="1">
            <a:spLocks noChangeArrowheads="1"/>
          </p:cNvSpPr>
          <p:nvPr/>
        </p:nvSpPr>
        <p:spPr bwMode="auto">
          <a:xfrm>
            <a:off x="3124200" y="6400800"/>
            <a:ext cx="304800" cy="2460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endParaRPr lang="de-DE" sz="1600"/>
          </a:p>
        </p:txBody>
      </p:sp>
      <p:sp>
        <p:nvSpPr>
          <p:cNvPr id="13351" name="Text Box 39"/>
          <p:cNvSpPr txBox="1">
            <a:spLocks noChangeArrowheads="1"/>
          </p:cNvSpPr>
          <p:nvPr/>
        </p:nvSpPr>
        <p:spPr bwMode="auto">
          <a:xfrm>
            <a:off x="3505200" y="6400800"/>
            <a:ext cx="2514600" cy="304800"/>
          </a:xfrm>
          <a:prstGeom prst="rect">
            <a:avLst/>
          </a:prstGeom>
          <a:noFill/>
          <a:ln w="9525">
            <a:noFill/>
            <a:miter lim="800000"/>
            <a:headEnd/>
            <a:tailEnd/>
          </a:ln>
        </p:spPr>
        <p:txBody>
          <a:bodyPr>
            <a:spAutoFit/>
          </a:bodyPr>
          <a:lstStyle/>
          <a:p>
            <a:pPr algn="l" eaLnBrk="1" hangingPunct="1"/>
            <a:r>
              <a:rPr lang="de-DE"/>
              <a:t>unterstützende Funktionen</a:t>
            </a:r>
          </a:p>
        </p:txBody>
      </p:sp>
      <p:sp>
        <p:nvSpPr>
          <p:cNvPr id="121896" name="Text Box 40"/>
          <p:cNvSpPr txBox="1">
            <a:spLocks noChangeArrowheads="1"/>
          </p:cNvSpPr>
          <p:nvPr/>
        </p:nvSpPr>
        <p:spPr bwMode="auto">
          <a:xfrm>
            <a:off x="2209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a:t>Anlagen-wirtschaft</a:t>
            </a:r>
          </a:p>
        </p:txBody>
      </p:sp>
      <p:sp>
        <p:nvSpPr>
          <p:cNvPr id="13353" name="Line 41"/>
          <p:cNvSpPr>
            <a:spLocks noChangeShapeType="1"/>
          </p:cNvSpPr>
          <p:nvPr/>
        </p:nvSpPr>
        <p:spPr bwMode="auto">
          <a:xfrm>
            <a:off x="6324600" y="2819400"/>
            <a:ext cx="0" cy="2514600"/>
          </a:xfrm>
          <a:prstGeom prst="line">
            <a:avLst/>
          </a:prstGeom>
          <a:noFill/>
          <a:ln w="38100">
            <a:solidFill>
              <a:srgbClr val="0000FF"/>
            </a:solidFill>
            <a:round/>
            <a:headEnd/>
            <a:tailEnd/>
          </a:ln>
        </p:spPr>
        <p:txBody>
          <a:bodyPr>
            <a:spAutoFit/>
          </a:bodyPr>
          <a:lstStyle/>
          <a:p>
            <a:endParaRPr lang="de-DE"/>
          </a:p>
        </p:txBody>
      </p:sp>
      <p:sp>
        <p:nvSpPr>
          <p:cNvPr id="13354" name="Line 42"/>
          <p:cNvSpPr>
            <a:spLocks noChangeShapeType="1"/>
          </p:cNvSpPr>
          <p:nvPr/>
        </p:nvSpPr>
        <p:spPr bwMode="auto">
          <a:xfrm flipV="1">
            <a:off x="3505200" y="5334000"/>
            <a:ext cx="4648200" cy="0"/>
          </a:xfrm>
          <a:prstGeom prst="line">
            <a:avLst/>
          </a:prstGeom>
          <a:noFill/>
          <a:ln w="38100">
            <a:solidFill>
              <a:srgbClr val="0000FF"/>
            </a:solidFill>
            <a:round/>
            <a:headEnd/>
            <a:tailEnd/>
          </a:ln>
        </p:spPr>
        <p:txBody>
          <a:bodyPr>
            <a:spAutoFit/>
          </a:bodyPr>
          <a:lstStyle/>
          <a:p>
            <a:endParaRPr lang="de-DE"/>
          </a:p>
        </p:txBody>
      </p:sp>
      <p:sp>
        <p:nvSpPr>
          <p:cNvPr id="121899" name="Text Box 43"/>
          <p:cNvSpPr txBox="1">
            <a:spLocks noChangeArrowheads="1"/>
          </p:cNvSpPr>
          <p:nvPr/>
        </p:nvSpPr>
        <p:spPr bwMode="auto">
          <a:xfrm>
            <a:off x="3505200" y="4191000"/>
            <a:ext cx="1905000" cy="5762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800"/>
              <a:t>Produktion </a:t>
            </a:r>
            <a:r>
              <a:rPr lang="de-DE" sz="1200"/>
              <a:t>(Leistungserstellung)</a:t>
            </a:r>
          </a:p>
        </p:txBody>
      </p:sp>
      <p:sp>
        <p:nvSpPr>
          <p:cNvPr id="121900" name="Text Box 44"/>
          <p:cNvSpPr txBox="1">
            <a:spLocks noChangeArrowheads="1"/>
          </p:cNvSpPr>
          <p:nvPr/>
        </p:nvSpPr>
        <p:spPr bwMode="auto">
          <a:xfrm>
            <a:off x="75438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Umwelt-schutz</a:t>
            </a:r>
          </a:p>
        </p:txBody>
      </p:sp>
      <p:sp>
        <p:nvSpPr>
          <p:cNvPr id="121901" name="Text Box 45"/>
          <p:cNvSpPr txBox="1">
            <a:spLocks noChangeArrowheads="1"/>
          </p:cNvSpPr>
          <p:nvPr/>
        </p:nvSpPr>
        <p:spPr bwMode="auto">
          <a:xfrm>
            <a:off x="5715000" y="5029200"/>
            <a:ext cx="12192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Qualitäts-sicherung</a:t>
            </a:r>
          </a:p>
        </p:txBody>
      </p:sp>
      <p:sp>
        <p:nvSpPr>
          <p:cNvPr id="121902" name="Text Box 46"/>
          <p:cNvSpPr txBox="1">
            <a:spLocks noChangeArrowheads="1"/>
          </p:cNvSpPr>
          <p:nvPr/>
        </p:nvSpPr>
        <p:spPr bwMode="auto">
          <a:xfrm>
            <a:off x="6248400" y="6400800"/>
            <a:ext cx="304800" cy="246063"/>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endParaRPr lang="de-DE" sz="1600"/>
          </a:p>
        </p:txBody>
      </p:sp>
      <p:sp>
        <p:nvSpPr>
          <p:cNvPr id="13359" name="Text Box 47"/>
          <p:cNvSpPr txBox="1">
            <a:spLocks noChangeArrowheads="1"/>
          </p:cNvSpPr>
          <p:nvPr/>
        </p:nvSpPr>
        <p:spPr bwMode="auto">
          <a:xfrm>
            <a:off x="6553200" y="6400800"/>
            <a:ext cx="2209800" cy="304800"/>
          </a:xfrm>
          <a:prstGeom prst="rect">
            <a:avLst/>
          </a:prstGeom>
          <a:noFill/>
          <a:ln w="9525">
            <a:noFill/>
            <a:miter lim="800000"/>
            <a:headEnd/>
            <a:tailEnd/>
          </a:ln>
        </p:spPr>
        <p:txBody>
          <a:bodyPr>
            <a:spAutoFit/>
          </a:bodyPr>
          <a:lstStyle/>
          <a:p>
            <a:pPr algn="l" eaLnBrk="1" hangingPunct="1"/>
            <a:r>
              <a:rPr lang="de-DE"/>
              <a:t>Managementfunktionen</a:t>
            </a:r>
          </a:p>
        </p:txBody>
      </p:sp>
      <p:sp>
        <p:nvSpPr>
          <p:cNvPr id="32808" name="Textfeld 48"/>
          <p:cNvSpPr txBox="1">
            <a:spLocks noChangeArrowheads="1"/>
          </p:cNvSpPr>
          <p:nvPr/>
        </p:nvSpPr>
        <p:spPr bwMode="auto">
          <a:xfrm>
            <a:off x="0" y="0"/>
            <a:ext cx="1907704" cy="307777"/>
          </a:xfrm>
          <a:prstGeom prst="rect">
            <a:avLst/>
          </a:prstGeom>
          <a:noFill/>
          <a:ln w="9525">
            <a:noFill/>
            <a:miter lim="800000"/>
            <a:headEnd/>
            <a:tailEnd/>
          </a:ln>
        </p:spPr>
        <p:txBody>
          <a:bodyPr wrap="square">
            <a:spAutoFit/>
          </a:bodyPr>
          <a:lstStyle/>
          <a:p>
            <a:pPr algn="l" eaLnBrk="1" hangingPunct="1"/>
            <a:r>
              <a:rPr lang="de-DE" smtClean="0"/>
              <a:t>Funktionsbereiche</a:t>
            </a:r>
            <a:endParaRPr lang="de-DE"/>
          </a:p>
        </p:txBody>
      </p:sp>
      <p:sp>
        <p:nvSpPr>
          <p:cNvPr id="13362" name="Text Box 30"/>
          <p:cNvSpPr txBox="1">
            <a:spLocks noChangeArrowheads="1"/>
          </p:cNvSpPr>
          <p:nvPr/>
        </p:nvSpPr>
        <p:spPr bwMode="auto">
          <a:xfrm>
            <a:off x="3733800" y="20574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a:t>Informations- wirtschaft</a:t>
            </a:r>
          </a:p>
        </p:txBody>
      </p:sp>
      <p:sp>
        <p:nvSpPr>
          <p:cNvPr id="13363" name="Text Box 28"/>
          <p:cNvSpPr txBox="1">
            <a:spLocks noChangeArrowheads="1"/>
          </p:cNvSpPr>
          <p:nvPr/>
        </p:nvSpPr>
        <p:spPr bwMode="auto">
          <a:xfrm>
            <a:off x="28194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eaLnBrk="1" hangingPunct="1"/>
            <a:r>
              <a:rPr lang="de-DE" sz="1800"/>
              <a:t>Management</a:t>
            </a:r>
            <a:endParaRPr lang="de-DE"/>
          </a:p>
        </p:txBody>
      </p:sp>
      <p:sp>
        <p:nvSpPr>
          <p:cNvPr id="13364" name="Text Box 48"/>
          <p:cNvSpPr txBox="1">
            <a:spLocks noChangeArrowheads="1"/>
          </p:cNvSpPr>
          <p:nvPr/>
        </p:nvSpPr>
        <p:spPr bwMode="auto">
          <a:xfrm>
            <a:off x="2971800" y="609600"/>
            <a:ext cx="2590800" cy="517525"/>
          </a:xfrm>
          <a:prstGeom prst="rect">
            <a:avLst/>
          </a:prstGeom>
          <a:noFill/>
          <a:ln w="9525">
            <a:noFill/>
            <a:miter lim="800000"/>
            <a:headEnd/>
            <a:tailEnd/>
          </a:ln>
        </p:spPr>
        <p:txBody>
          <a:bodyPr>
            <a:spAutoFit/>
          </a:bodyPr>
          <a:lstStyle/>
          <a:p>
            <a:pPr eaLnBrk="1" hangingPunct="1"/>
            <a:r>
              <a:rPr lang="de-DE"/>
              <a:t>(Planung, Organisation, Steuerung, Kontrolle)</a:t>
            </a:r>
          </a:p>
        </p:txBody>
      </p:sp>
      <p:graphicFrame>
        <p:nvGraphicFramePr>
          <p:cNvPr id="13365" name="Object 49"/>
          <p:cNvGraphicFramePr>
            <a:graphicFrameLocks noChangeAspect="1"/>
          </p:cNvGraphicFramePr>
          <p:nvPr/>
        </p:nvGraphicFramePr>
        <p:xfrm>
          <a:off x="5486400" y="49213"/>
          <a:ext cx="1219200" cy="788987"/>
        </p:xfrm>
        <a:graphic>
          <a:graphicData uri="http://schemas.openxmlformats.org/presentationml/2006/ole">
            <p:oleObj spid="_x0000_s32812" name="Paint Shop Pro Image" r:id="rId5" imgW="2175610" imgH="1405259" progId="">
              <p:embed/>
            </p:oleObj>
          </a:graphicData>
        </a:graphic>
      </p:graphicFrame>
      <p:sp>
        <p:nvSpPr>
          <p:cNvPr id="13366" name="Text Box 18"/>
          <p:cNvSpPr txBox="1">
            <a:spLocks noChangeArrowheads="1"/>
          </p:cNvSpPr>
          <p:nvPr/>
        </p:nvSpPr>
        <p:spPr bwMode="auto">
          <a:xfrm>
            <a:off x="5715000" y="25908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r>
              <a:rPr lang="de-DE"/>
              <a:t>Personal-wirtschaft</a:t>
            </a:r>
          </a:p>
        </p:txBody>
      </p:sp>
      <p:sp>
        <p:nvSpPr>
          <p:cNvPr id="13367" name="Text Box 25"/>
          <p:cNvSpPr txBox="1">
            <a:spLocks noChangeArrowheads="1"/>
          </p:cNvSpPr>
          <p:nvPr/>
        </p:nvSpPr>
        <p:spPr bwMode="auto">
          <a:xfrm>
            <a:off x="5638800" y="13716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a:t>Rechnungs-wesen</a:t>
            </a:r>
          </a:p>
        </p:txBody>
      </p:sp>
      <p:sp>
        <p:nvSpPr>
          <p:cNvPr id="13368" name="Text Box 23"/>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a:t>Controlling</a:t>
            </a:r>
          </a:p>
        </p:txBody>
      </p:sp>
      <p:sp>
        <p:nvSpPr>
          <p:cNvPr id="13369" name="Rectangle 57"/>
          <p:cNvSpPr>
            <a:spLocks noChangeArrowheads="1"/>
          </p:cNvSpPr>
          <p:nvPr/>
        </p:nvSpPr>
        <p:spPr bwMode="auto">
          <a:xfrm>
            <a:off x="8610600" y="5943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wipe(up)">
                                      <p:cBhvr>
                                        <p:cTn id="7" dur="500"/>
                                        <p:tgtEl>
                                          <p:spTgt spid="133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323"/>
                                        </p:tgtEl>
                                        <p:attrNameLst>
                                          <p:attrName>style.visibility</p:attrName>
                                        </p:attrNameLst>
                                      </p:cBhvr>
                                      <p:to>
                                        <p:strVal val="visible"/>
                                      </p:to>
                                    </p:set>
                                    <p:animEffect transition="in" filter="wipe(left)">
                                      <p:cBhvr>
                                        <p:cTn id="11" dur="500"/>
                                        <p:tgtEl>
                                          <p:spTgt spid="133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1"/>
                                        </p:tgtEl>
                                        <p:attrNameLst>
                                          <p:attrName>style.visibility</p:attrName>
                                        </p:attrNameLst>
                                      </p:cBhvr>
                                      <p:to>
                                        <p:strVal val="visible"/>
                                      </p:to>
                                    </p:set>
                                    <p:animEffect transition="in" filter="wipe(left)">
                                      <p:cBhvr>
                                        <p:cTn id="15" dur="500"/>
                                        <p:tgtEl>
                                          <p:spTgt spid="133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322"/>
                                        </p:tgtEl>
                                        <p:attrNameLst>
                                          <p:attrName>style.visibility</p:attrName>
                                        </p:attrNameLst>
                                      </p:cBhvr>
                                      <p:to>
                                        <p:strVal val="visible"/>
                                      </p:to>
                                    </p:set>
                                    <p:animEffect transition="in" filter="wipe(left)">
                                      <p:cBhvr>
                                        <p:cTn id="19" dur="500"/>
                                        <p:tgtEl>
                                          <p:spTgt spid="13322"/>
                                        </p:tgtEl>
                                      </p:cBhvr>
                                    </p:animEffect>
                                  </p:childTnLst>
                                </p:cTn>
                              </p:par>
                            </p:childTnLst>
                          </p:cTn>
                        </p:par>
                        <p:par>
                          <p:cTn id="20" fill="hold">
                            <p:stCondLst>
                              <p:cond delay="2000"/>
                            </p:stCondLst>
                            <p:childTnLst>
                              <p:par>
                                <p:cTn id="21" presetID="17" presetClass="entr" presetSubtype="10" fill="hold" grpId="0" nodeType="afterEffect">
                                  <p:stCondLst>
                                    <p:cond delay="0"/>
                                  </p:stCondLst>
                                  <p:childTnLst>
                                    <p:set>
                                      <p:cBhvr>
                                        <p:cTn id="22" dur="1" fill="hold">
                                          <p:stCondLst>
                                            <p:cond delay="0"/>
                                          </p:stCondLst>
                                        </p:cTn>
                                        <p:tgtEl>
                                          <p:spTgt spid="13328"/>
                                        </p:tgtEl>
                                        <p:attrNameLst>
                                          <p:attrName>style.visibility</p:attrName>
                                        </p:attrNameLst>
                                      </p:cBhvr>
                                      <p:to>
                                        <p:strVal val="visible"/>
                                      </p:to>
                                    </p:set>
                                    <p:anim calcmode="lin" valueType="num">
                                      <p:cBhvr>
                                        <p:cTn id="23" dur="500" fill="hold"/>
                                        <p:tgtEl>
                                          <p:spTgt spid="13328"/>
                                        </p:tgtEl>
                                        <p:attrNameLst>
                                          <p:attrName>ppt_w</p:attrName>
                                        </p:attrNameLst>
                                      </p:cBhvr>
                                      <p:tavLst>
                                        <p:tav tm="0">
                                          <p:val>
                                            <p:fltVal val="0"/>
                                          </p:val>
                                        </p:tav>
                                        <p:tav tm="100000">
                                          <p:val>
                                            <p:strVal val="#ppt_w"/>
                                          </p:val>
                                        </p:tav>
                                      </p:tavLst>
                                    </p:anim>
                                    <p:anim calcmode="lin" valueType="num">
                                      <p:cBhvr>
                                        <p:cTn id="24" dur="500" fill="hold"/>
                                        <p:tgtEl>
                                          <p:spTgt spid="13328"/>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3319"/>
                                        </p:tgtEl>
                                        <p:attrNameLst>
                                          <p:attrName>style.visibility</p:attrName>
                                        </p:attrNameLst>
                                      </p:cBhvr>
                                      <p:to>
                                        <p:strVal val="visible"/>
                                      </p:to>
                                    </p:set>
                                    <p:animEffect transition="in" filter="wipe(up)">
                                      <p:cBhvr>
                                        <p:cTn id="28" dur="500"/>
                                        <p:tgtEl>
                                          <p:spTgt spid="13319"/>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3320"/>
                                        </p:tgtEl>
                                        <p:attrNameLst>
                                          <p:attrName>style.visibility</p:attrName>
                                        </p:attrNameLst>
                                      </p:cBhvr>
                                      <p:to>
                                        <p:strVal val="visible"/>
                                      </p:to>
                                    </p:set>
                                    <p:animEffect transition="in" filter="wipe(up)">
                                      <p:cBhvr>
                                        <p:cTn id="32" dur="500"/>
                                        <p:tgtEl>
                                          <p:spTgt spid="13320"/>
                                        </p:tgtEl>
                                      </p:cBhvr>
                                    </p:animEffect>
                                  </p:childTnLst>
                                </p:cTn>
                              </p:par>
                            </p:childTnLst>
                          </p:cTn>
                        </p:par>
                        <p:par>
                          <p:cTn id="33" fill="hold">
                            <p:stCondLst>
                              <p:cond delay="3500"/>
                            </p:stCondLst>
                            <p:childTnLst>
                              <p:par>
                                <p:cTn id="34" presetID="17" presetClass="entr" presetSubtype="10" fill="hold" grpId="0" nodeType="afterEffect">
                                  <p:stCondLst>
                                    <p:cond delay="0"/>
                                  </p:stCondLst>
                                  <p:childTnLst>
                                    <p:set>
                                      <p:cBhvr>
                                        <p:cTn id="35" dur="1" fill="hold">
                                          <p:stCondLst>
                                            <p:cond delay="0"/>
                                          </p:stCondLst>
                                        </p:cTn>
                                        <p:tgtEl>
                                          <p:spTgt spid="13317"/>
                                        </p:tgtEl>
                                        <p:attrNameLst>
                                          <p:attrName>style.visibility</p:attrName>
                                        </p:attrNameLst>
                                      </p:cBhvr>
                                      <p:to>
                                        <p:strVal val="visible"/>
                                      </p:to>
                                    </p:set>
                                    <p:anim calcmode="lin" valueType="num">
                                      <p:cBhvr>
                                        <p:cTn id="36" dur="500" fill="hold"/>
                                        <p:tgtEl>
                                          <p:spTgt spid="13317"/>
                                        </p:tgtEl>
                                        <p:attrNameLst>
                                          <p:attrName>ppt_w</p:attrName>
                                        </p:attrNameLst>
                                      </p:cBhvr>
                                      <p:tavLst>
                                        <p:tav tm="0">
                                          <p:val>
                                            <p:fltVal val="0"/>
                                          </p:val>
                                        </p:tav>
                                        <p:tav tm="100000">
                                          <p:val>
                                            <p:strVal val="#ppt_w"/>
                                          </p:val>
                                        </p:tav>
                                      </p:tavLst>
                                    </p:anim>
                                    <p:anim calcmode="lin" valueType="num">
                                      <p:cBhvr>
                                        <p:cTn id="37" dur="500" fill="hold"/>
                                        <p:tgtEl>
                                          <p:spTgt spid="13317"/>
                                        </p:tgtEl>
                                        <p:attrNameLst>
                                          <p:attrName>ppt_h</p:attrName>
                                        </p:attrNameLst>
                                      </p:cBhvr>
                                      <p:tavLst>
                                        <p:tav tm="0">
                                          <p:val>
                                            <p:strVal val="#ppt_h"/>
                                          </p:val>
                                        </p:tav>
                                        <p:tav tm="100000">
                                          <p:val>
                                            <p:strVal val="#ppt_h"/>
                                          </p:val>
                                        </p:tav>
                                      </p:tavLst>
                                    </p:anim>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3316"/>
                                        </p:tgtEl>
                                        <p:attrNameLst>
                                          <p:attrName>style.visibility</p:attrName>
                                        </p:attrNameLst>
                                      </p:cBhvr>
                                      <p:to>
                                        <p:strVal val="visible"/>
                                      </p:to>
                                    </p:set>
                                    <p:animEffect transition="in" filter="wipe(up)">
                                      <p:cBhvr>
                                        <p:cTn id="41" dur="500"/>
                                        <p:tgtEl>
                                          <p:spTgt spid="1331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21890"/>
                                        </p:tgtEl>
                                        <p:attrNameLst>
                                          <p:attrName>style.visibility</p:attrName>
                                        </p:attrNameLst>
                                      </p:cBhvr>
                                      <p:to>
                                        <p:strVal val="visible"/>
                                      </p:to>
                                    </p:set>
                                    <p:animEffect transition="in" filter="wipe(left)">
                                      <p:cBhvr>
                                        <p:cTn id="45" dur="500"/>
                                        <p:tgtEl>
                                          <p:spTgt spid="121890"/>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13348"/>
                                        </p:tgtEl>
                                        <p:attrNameLst>
                                          <p:attrName>style.visibility</p:attrName>
                                        </p:attrNameLst>
                                      </p:cBhvr>
                                      <p:to>
                                        <p:strVal val="visible"/>
                                      </p:to>
                                    </p:set>
                                    <p:animEffect transition="in" filter="wipe(left)">
                                      <p:cBhvr>
                                        <p:cTn id="49" dur="500"/>
                                        <p:tgtEl>
                                          <p:spTgt spid="1334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21876"/>
                                        </p:tgtEl>
                                        <p:attrNameLst>
                                          <p:attrName>style.visibility</p:attrName>
                                        </p:attrNameLst>
                                      </p:cBhvr>
                                      <p:to>
                                        <p:strVal val="visible"/>
                                      </p:to>
                                    </p:set>
                                    <p:animEffect transition="in" filter="wipe(left)">
                                      <p:cBhvr>
                                        <p:cTn id="54" dur="500"/>
                                        <p:tgtEl>
                                          <p:spTgt spid="12187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21899"/>
                                        </p:tgtEl>
                                        <p:attrNameLst>
                                          <p:attrName>style.visibility</p:attrName>
                                        </p:attrNameLst>
                                      </p:cBhvr>
                                      <p:to>
                                        <p:strVal val="visible"/>
                                      </p:to>
                                    </p:set>
                                    <p:animEffect transition="in" filter="wipe(left)">
                                      <p:cBhvr>
                                        <p:cTn id="59" dur="500"/>
                                        <p:tgtEl>
                                          <p:spTgt spid="12189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21873"/>
                                        </p:tgtEl>
                                        <p:attrNameLst>
                                          <p:attrName>style.visibility</p:attrName>
                                        </p:attrNameLst>
                                      </p:cBhvr>
                                      <p:to>
                                        <p:strVal val="visible"/>
                                      </p:to>
                                    </p:set>
                                    <p:animEffect transition="in" filter="wipe(left)">
                                      <p:cBhvr>
                                        <p:cTn id="64" dur="500"/>
                                        <p:tgtEl>
                                          <p:spTgt spid="121873"/>
                                        </p:tgtEl>
                                      </p:cBhvr>
                                    </p:animEffect>
                                  </p:childTnLst>
                                </p:cTn>
                              </p:par>
                            </p:childTnLst>
                          </p:cTn>
                        </p:par>
                        <p:par>
                          <p:cTn id="65" fill="hold">
                            <p:stCondLst>
                              <p:cond delay="500"/>
                            </p:stCondLst>
                            <p:childTnLst>
                              <p:par>
                                <p:cTn id="66" presetID="17" presetClass="entr" presetSubtype="10" fill="hold" grpId="0" nodeType="afterEffect">
                                  <p:stCondLst>
                                    <p:cond delay="0"/>
                                  </p:stCondLst>
                                  <p:childTnLst>
                                    <p:set>
                                      <p:cBhvr>
                                        <p:cTn id="67" dur="1" fill="hold">
                                          <p:stCondLst>
                                            <p:cond delay="0"/>
                                          </p:stCondLst>
                                        </p:cTn>
                                        <p:tgtEl>
                                          <p:spTgt spid="13326"/>
                                        </p:tgtEl>
                                        <p:attrNameLst>
                                          <p:attrName>style.visibility</p:attrName>
                                        </p:attrNameLst>
                                      </p:cBhvr>
                                      <p:to>
                                        <p:strVal val="visible"/>
                                      </p:to>
                                    </p:set>
                                    <p:anim calcmode="lin" valueType="num">
                                      <p:cBhvr>
                                        <p:cTn id="68" dur="500" fill="hold"/>
                                        <p:tgtEl>
                                          <p:spTgt spid="13326"/>
                                        </p:tgtEl>
                                        <p:attrNameLst>
                                          <p:attrName>ppt_w</p:attrName>
                                        </p:attrNameLst>
                                      </p:cBhvr>
                                      <p:tavLst>
                                        <p:tav tm="0">
                                          <p:val>
                                            <p:fltVal val="0"/>
                                          </p:val>
                                        </p:tav>
                                        <p:tav tm="100000">
                                          <p:val>
                                            <p:strVal val="#ppt_w"/>
                                          </p:val>
                                        </p:tav>
                                      </p:tavLst>
                                    </p:anim>
                                    <p:anim calcmode="lin" valueType="num">
                                      <p:cBhvr>
                                        <p:cTn id="69" dur="500" fill="hold"/>
                                        <p:tgtEl>
                                          <p:spTgt spid="13326"/>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21875"/>
                                        </p:tgtEl>
                                        <p:attrNameLst>
                                          <p:attrName>style.visibility</p:attrName>
                                        </p:attrNameLst>
                                      </p:cBhvr>
                                      <p:to>
                                        <p:strVal val="visible"/>
                                      </p:to>
                                    </p:set>
                                    <p:animEffect transition="in" filter="wipe(left)">
                                      <p:cBhvr>
                                        <p:cTn id="74" dur="500"/>
                                        <p:tgtEl>
                                          <p:spTgt spid="12187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21894"/>
                                        </p:tgtEl>
                                        <p:attrNameLst>
                                          <p:attrName>style.visibility</p:attrName>
                                        </p:attrNameLst>
                                      </p:cBhvr>
                                      <p:to>
                                        <p:strVal val="visible"/>
                                      </p:to>
                                    </p:set>
                                    <p:animEffect transition="in" filter="wipe(left)">
                                      <p:cBhvr>
                                        <p:cTn id="79" dur="500"/>
                                        <p:tgtEl>
                                          <p:spTgt spid="121894"/>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13351"/>
                                        </p:tgtEl>
                                        <p:attrNameLst>
                                          <p:attrName>style.visibility</p:attrName>
                                        </p:attrNameLst>
                                      </p:cBhvr>
                                      <p:to>
                                        <p:strVal val="visible"/>
                                      </p:to>
                                    </p:set>
                                    <p:animEffect transition="in" filter="wipe(left)">
                                      <p:cBhvr>
                                        <p:cTn id="83" dur="500"/>
                                        <p:tgtEl>
                                          <p:spTgt spid="1335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13324"/>
                                        </p:tgtEl>
                                        <p:attrNameLst>
                                          <p:attrName>style.visibility</p:attrName>
                                        </p:attrNameLst>
                                      </p:cBhvr>
                                      <p:to>
                                        <p:strVal val="visible"/>
                                      </p:to>
                                    </p:set>
                                    <p:animEffect transition="in" filter="wipe(up)">
                                      <p:cBhvr>
                                        <p:cTn id="88" dur="500"/>
                                        <p:tgtEl>
                                          <p:spTgt spid="13324"/>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121871"/>
                                        </p:tgtEl>
                                        <p:attrNameLst>
                                          <p:attrName>style.visibility</p:attrName>
                                        </p:attrNameLst>
                                      </p:cBhvr>
                                      <p:to>
                                        <p:strVal val="visible"/>
                                      </p:to>
                                    </p:set>
                                    <p:animEffect transition="in" filter="wipe(left)">
                                      <p:cBhvr>
                                        <p:cTn id="92" dur="500"/>
                                        <p:tgtEl>
                                          <p:spTgt spid="121871"/>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21896"/>
                                        </p:tgtEl>
                                        <p:attrNameLst>
                                          <p:attrName>style.visibility</p:attrName>
                                        </p:attrNameLst>
                                      </p:cBhvr>
                                      <p:to>
                                        <p:strVal val="visible"/>
                                      </p:to>
                                    </p:set>
                                    <p:animEffect transition="in" filter="wipe(left)">
                                      <p:cBhvr>
                                        <p:cTn id="97" dur="500"/>
                                        <p:tgtEl>
                                          <p:spTgt spid="12189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121861"/>
                                        </p:tgtEl>
                                        <p:attrNameLst>
                                          <p:attrName>style.visibility</p:attrName>
                                        </p:attrNameLst>
                                      </p:cBhvr>
                                      <p:to>
                                        <p:strVal val="visible"/>
                                      </p:to>
                                    </p:set>
                                    <p:animEffect transition="in" filter="wipe(left)">
                                      <p:cBhvr>
                                        <p:cTn id="102" dur="500"/>
                                        <p:tgtEl>
                                          <p:spTgt spid="121861"/>
                                        </p:tgtEl>
                                      </p:cBhvr>
                                    </p:animEffect>
                                  </p:childTnLst>
                                </p:cTn>
                              </p:par>
                            </p:childTnLst>
                          </p:cTn>
                        </p:par>
                        <p:par>
                          <p:cTn id="103" fill="hold">
                            <p:stCondLst>
                              <p:cond delay="500"/>
                            </p:stCondLst>
                            <p:childTnLst>
                              <p:par>
                                <p:cTn id="104" presetID="17" presetClass="entr" presetSubtype="10" fill="hold" grpId="0" nodeType="afterEffect">
                                  <p:stCondLst>
                                    <p:cond delay="0"/>
                                  </p:stCondLst>
                                  <p:childTnLst>
                                    <p:set>
                                      <p:cBhvr>
                                        <p:cTn id="105" dur="1" fill="hold">
                                          <p:stCondLst>
                                            <p:cond delay="0"/>
                                          </p:stCondLst>
                                        </p:cTn>
                                        <p:tgtEl>
                                          <p:spTgt spid="13325"/>
                                        </p:tgtEl>
                                        <p:attrNameLst>
                                          <p:attrName>style.visibility</p:attrName>
                                        </p:attrNameLst>
                                      </p:cBhvr>
                                      <p:to>
                                        <p:strVal val="visible"/>
                                      </p:to>
                                    </p:set>
                                    <p:anim calcmode="lin" valueType="num">
                                      <p:cBhvr>
                                        <p:cTn id="106" dur="500" fill="hold"/>
                                        <p:tgtEl>
                                          <p:spTgt spid="13325"/>
                                        </p:tgtEl>
                                        <p:attrNameLst>
                                          <p:attrName>ppt_w</p:attrName>
                                        </p:attrNameLst>
                                      </p:cBhvr>
                                      <p:tavLst>
                                        <p:tav tm="0">
                                          <p:val>
                                            <p:fltVal val="0"/>
                                          </p:val>
                                        </p:tav>
                                        <p:tav tm="100000">
                                          <p:val>
                                            <p:strVal val="#ppt_w"/>
                                          </p:val>
                                        </p:tav>
                                      </p:tavLst>
                                    </p:anim>
                                    <p:anim calcmode="lin" valueType="num">
                                      <p:cBhvr>
                                        <p:cTn id="107" dur="500" fill="hold"/>
                                        <p:tgtEl>
                                          <p:spTgt spid="13325"/>
                                        </p:tgtEl>
                                        <p:attrNameLst>
                                          <p:attrName>ppt_h</p:attrName>
                                        </p:attrNameLst>
                                      </p:cBhvr>
                                      <p:tavLst>
                                        <p:tav tm="0">
                                          <p:val>
                                            <p:strVal val="#ppt_h"/>
                                          </p:val>
                                        </p:tav>
                                        <p:tav tm="100000">
                                          <p:val>
                                            <p:strVal val="#ppt_h"/>
                                          </p:val>
                                        </p:tav>
                                      </p:tavLst>
                                    </p:anim>
                                  </p:childTnLst>
                                </p:cTn>
                              </p:par>
                            </p:childTnLst>
                          </p:cTn>
                        </p:par>
                        <p:par>
                          <p:cTn id="108" fill="hold">
                            <p:stCondLst>
                              <p:cond delay="1000"/>
                            </p:stCondLst>
                            <p:childTnLst>
                              <p:par>
                                <p:cTn id="109" presetID="22" presetClass="entr" presetSubtype="1" fill="hold" grpId="0" nodeType="afterEffect">
                                  <p:stCondLst>
                                    <p:cond delay="0"/>
                                  </p:stCondLst>
                                  <p:childTnLst>
                                    <p:set>
                                      <p:cBhvr>
                                        <p:cTn id="110" dur="1" fill="hold">
                                          <p:stCondLst>
                                            <p:cond delay="0"/>
                                          </p:stCondLst>
                                        </p:cTn>
                                        <p:tgtEl>
                                          <p:spTgt spid="13353"/>
                                        </p:tgtEl>
                                        <p:attrNameLst>
                                          <p:attrName>style.visibility</p:attrName>
                                        </p:attrNameLst>
                                      </p:cBhvr>
                                      <p:to>
                                        <p:strVal val="visible"/>
                                      </p:to>
                                    </p:set>
                                    <p:animEffect transition="in" filter="wipe(up)">
                                      <p:cBhvr>
                                        <p:cTn id="111" dur="500"/>
                                        <p:tgtEl>
                                          <p:spTgt spid="13353"/>
                                        </p:tgtEl>
                                      </p:cBhvr>
                                    </p:animEffect>
                                  </p:childTnLst>
                                </p:cTn>
                              </p:par>
                            </p:childTnLst>
                          </p:cTn>
                        </p:par>
                        <p:par>
                          <p:cTn id="112" fill="hold">
                            <p:stCondLst>
                              <p:cond delay="1500"/>
                            </p:stCondLst>
                            <p:childTnLst>
                              <p:par>
                                <p:cTn id="113" presetID="17" presetClass="entr" presetSubtype="10" fill="hold" grpId="0" nodeType="afterEffect">
                                  <p:stCondLst>
                                    <p:cond delay="0"/>
                                  </p:stCondLst>
                                  <p:childTnLst>
                                    <p:set>
                                      <p:cBhvr>
                                        <p:cTn id="114" dur="1" fill="hold">
                                          <p:stCondLst>
                                            <p:cond delay="0"/>
                                          </p:stCondLst>
                                        </p:cTn>
                                        <p:tgtEl>
                                          <p:spTgt spid="13354"/>
                                        </p:tgtEl>
                                        <p:attrNameLst>
                                          <p:attrName>style.visibility</p:attrName>
                                        </p:attrNameLst>
                                      </p:cBhvr>
                                      <p:to>
                                        <p:strVal val="visible"/>
                                      </p:to>
                                    </p:set>
                                    <p:anim calcmode="lin" valueType="num">
                                      <p:cBhvr>
                                        <p:cTn id="115" dur="500" fill="hold"/>
                                        <p:tgtEl>
                                          <p:spTgt spid="13354"/>
                                        </p:tgtEl>
                                        <p:attrNameLst>
                                          <p:attrName>ppt_w</p:attrName>
                                        </p:attrNameLst>
                                      </p:cBhvr>
                                      <p:tavLst>
                                        <p:tav tm="0">
                                          <p:val>
                                            <p:fltVal val="0"/>
                                          </p:val>
                                        </p:tav>
                                        <p:tav tm="100000">
                                          <p:val>
                                            <p:strVal val="#ppt_w"/>
                                          </p:val>
                                        </p:tav>
                                      </p:tavLst>
                                    </p:anim>
                                    <p:anim calcmode="lin" valueType="num">
                                      <p:cBhvr>
                                        <p:cTn id="116" dur="500" fill="hold"/>
                                        <p:tgtEl>
                                          <p:spTgt spid="13354"/>
                                        </p:tgtEl>
                                        <p:attrNameLst>
                                          <p:attrName>ppt_h</p:attrName>
                                        </p:attrNameLst>
                                      </p:cBhvr>
                                      <p:tavLst>
                                        <p:tav tm="0">
                                          <p:val>
                                            <p:strVal val="#ppt_h"/>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121902"/>
                                        </p:tgtEl>
                                        <p:attrNameLst>
                                          <p:attrName>style.visibility</p:attrName>
                                        </p:attrNameLst>
                                      </p:cBhvr>
                                      <p:to>
                                        <p:strVal val="visible"/>
                                      </p:to>
                                    </p:set>
                                    <p:animEffect transition="in" filter="wipe(left)">
                                      <p:cBhvr>
                                        <p:cTn id="121" dur="500"/>
                                        <p:tgtEl>
                                          <p:spTgt spid="121902"/>
                                        </p:tgtEl>
                                      </p:cBhvr>
                                    </p:animEffect>
                                  </p:childTnLst>
                                </p:cTn>
                              </p:par>
                            </p:childTnLst>
                          </p:cTn>
                        </p:par>
                        <p:par>
                          <p:cTn id="122" fill="hold">
                            <p:stCondLst>
                              <p:cond delay="500"/>
                            </p:stCondLst>
                            <p:childTnLst>
                              <p:par>
                                <p:cTn id="123" presetID="22" presetClass="entr" presetSubtype="8" fill="hold" grpId="0" nodeType="afterEffect">
                                  <p:stCondLst>
                                    <p:cond delay="0"/>
                                  </p:stCondLst>
                                  <p:childTnLst>
                                    <p:set>
                                      <p:cBhvr>
                                        <p:cTn id="124" dur="1" fill="hold">
                                          <p:stCondLst>
                                            <p:cond delay="0"/>
                                          </p:stCondLst>
                                        </p:cTn>
                                        <p:tgtEl>
                                          <p:spTgt spid="13359"/>
                                        </p:tgtEl>
                                        <p:attrNameLst>
                                          <p:attrName>style.visibility</p:attrName>
                                        </p:attrNameLst>
                                      </p:cBhvr>
                                      <p:to>
                                        <p:strVal val="visible"/>
                                      </p:to>
                                    </p:set>
                                    <p:animEffect transition="in" filter="wipe(left)">
                                      <p:cBhvr>
                                        <p:cTn id="125" dur="500"/>
                                        <p:tgtEl>
                                          <p:spTgt spid="13359"/>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13363"/>
                                        </p:tgtEl>
                                        <p:attrNameLst>
                                          <p:attrName>style.visibility</p:attrName>
                                        </p:attrNameLst>
                                      </p:cBhvr>
                                      <p:to>
                                        <p:strVal val="visible"/>
                                      </p:to>
                                    </p:set>
                                    <p:animEffect transition="in" filter="wipe(left)">
                                      <p:cBhvr>
                                        <p:cTn id="129" dur="500"/>
                                        <p:tgtEl>
                                          <p:spTgt spid="13363"/>
                                        </p:tgtEl>
                                      </p:cBhvr>
                                    </p:animEffect>
                                  </p:childTnLst>
                                </p:cTn>
                              </p:par>
                            </p:childTnLst>
                          </p:cTn>
                        </p:par>
                        <p:par>
                          <p:cTn id="130" fill="hold">
                            <p:stCondLst>
                              <p:cond delay="1500"/>
                            </p:stCondLst>
                            <p:childTnLst>
                              <p:par>
                                <p:cTn id="131" presetID="22" presetClass="entr" presetSubtype="8" fill="hold" grpId="0" nodeType="afterEffect">
                                  <p:stCondLst>
                                    <p:cond delay="0"/>
                                  </p:stCondLst>
                                  <p:childTnLst>
                                    <p:set>
                                      <p:cBhvr>
                                        <p:cTn id="132" dur="1" fill="hold">
                                          <p:stCondLst>
                                            <p:cond delay="0"/>
                                          </p:stCondLst>
                                        </p:cTn>
                                        <p:tgtEl>
                                          <p:spTgt spid="13364"/>
                                        </p:tgtEl>
                                        <p:attrNameLst>
                                          <p:attrName>style.visibility</p:attrName>
                                        </p:attrNameLst>
                                      </p:cBhvr>
                                      <p:to>
                                        <p:strVal val="visible"/>
                                      </p:to>
                                    </p:set>
                                    <p:animEffect transition="in" filter="wipe(left)">
                                      <p:cBhvr>
                                        <p:cTn id="133" dur="500"/>
                                        <p:tgtEl>
                                          <p:spTgt spid="13364"/>
                                        </p:tgtEl>
                                      </p:cBhvr>
                                    </p:animEffect>
                                  </p:childTnLst>
                                </p:cTn>
                              </p:par>
                            </p:childTnLst>
                          </p:cTn>
                        </p:par>
                        <p:par>
                          <p:cTn id="134" fill="hold">
                            <p:stCondLst>
                              <p:cond delay="2000"/>
                            </p:stCondLst>
                            <p:childTnLst>
                              <p:par>
                                <p:cTn id="135" presetID="22" presetClass="entr" presetSubtype="1" fill="hold" nodeType="afterEffect">
                                  <p:stCondLst>
                                    <p:cond delay="0"/>
                                  </p:stCondLst>
                                  <p:childTnLst>
                                    <p:set>
                                      <p:cBhvr>
                                        <p:cTn id="136" dur="1" fill="hold">
                                          <p:stCondLst>
                                            <p:cond delay="0"/>
                                          </p:stCondLst>
                                        </p:cTn>
                                        <p:tgtEl>
                                          <p:spTgt spid="13365"/>
                                        </p:tgtEl>
                                        <p:attrNameLst>
                                          <p:attrName>style.visibility</p:attrName>
                                        </p:attrNameLst>
                                      </p:cBhvr>
                                      <p:to>
                                        <p:strVal val="visible"/>
                                      </p:to>
                                    </p:set>
                                    <p:animEffect transition="in" filter="wipe(up)">
                                      <p:cBhvr>
                                        <p:cTn id="137" dur="500"/>
                                        <p:tgtEl>
                                          <p:spTgt spid="13365"/>
                                        </p:tgtEl>
                                      </p:cBhvr>
                                    </p:animEffect>
                                  </p:childTnLst>
                                </p:cTn>
                              </p:par>
                            </p:childTnLst>
                          </p:cTn>
                        </p:par>
                        <p:par>
                          <p:cTn id="138" fill="hold">
                            <p:stCondLst>
                              <p:cond delay="2500"/>
                            </p:stCondLst>
                            <p:childTnLst>
                              <p:par>
                                <p:cTn id="139" presetID="17" presetClass="entr" presetSubtype="10" fill="hold" grpId="0" nodeType="afterEffect">
                                  <p:stCondLst>
                                    <p:cond delay="0"/>
                                  </p:stCondLst>
                                  <p:childTnLst>
                                    <p:set>
                                      <p:cBhvr>
                                        <p:cTn id="140" dur="1" fill="hold">
                                          <p:stCondLst>
                                            <p:cond delay="0"/>
                                          </p:stCondLst>
                                        </p:cTn>
                                        <p:tgtEl>
                                          <p:spTgt spid="13333"/>
                                        </p:tgtEl>
                                        <p:attrNameLst>
                                          <p:attrName>style.visibility</p:attrName>
                                        </p:attrNameLst>
                                      </p:cBhvr>
                                      <p:to>
                                        <p:strVal val="visible"/>
                                      </p:to>
                                    </p:set>
                                    <p:anim calcmode="lin" valueType="num">
                                      <p:cBhvr>
                                        <p:cTn id="141" dur="500" fill="hold"/>
                                        <p:tgtEl>
                                          <p:spTgt spid="13333"/>
                                        </p:tgtEl>
                                        <p:attrNameLst>
                                          <p:attrName>ppt_w</p:attrName>
                                        </p:attrNameLst>
                                      </p:cBhvr>
                                      <p:tavLst>
                                        <p:tav tm="0">
                                          <p:val>
                                            <p:fltVal val="0"/>
                                          </p:val>
                                        </p:tav>
                                        <p:tav tm="100000">
                                          <p:val>
                                            <p:strVal val="#ppt_w"/>
                                          </p:val>
                                        </p:tav>
                                      </p:tavLst>
                                    </p:anim>
                                    <p:anim calcmode="lin" valueType="num">
                                      <p:cBhvr>
                                        <p:cTn id="142" dur="500" fill="hold"/>
                                        <p:tgtEl>
                                          <p:spTgt spid="13333"/>
                                        </p:tgtEl>
                                        <p:attrNameLst>
                                          <p:attrName>ppt_h</p:attrName>
                                        </p:attrNameLst>
                                      </p:cBhvr>
                                      <p:tavLst>
                                        <p:tav tm="0">
                                          <p:val>
                                            <p:strVal val="#ppt_h"/>
                                          </p:val>
                                        </p:tav>
                                        <p:tav tm="100000">
                                          <p:val>
                                            <p:strVal val="#ppt_h"/>
                                          </p:val>
                                        </p:tav>
                                      </p:tavLst>
                                    </p:anim>
                                  </p:childTnLst>
                                </p:cTn>
                              </p:par>
                            </p:childTnLst>
                          </p:cTn>
                        </p:par>
                        <p:par>
                          <p:cTn id="143" fill="hold">
                            <p:stCondLst>
                              <p:cond delay="3000"/>
                            </p:stCondLst>
                            <p:childTnLst>
                              <p:par>
                                <p:cTn id="144" presetID="22" presetClass="entr" presetSubtype="1" fill="hold" grpId="0" nodeType="afterEffect">
                                  <p:stCondLst>
                                    <p:cond delay="0"/>
                                  </p:stCondLst>
                                  <p:childTnLst>
                                    <p:set>
                                      <p:cBhvr>
                                        <p:cTn id="145" dur="1" fill="hold">
                                          <p:stCondLst>
                                            <p:cond delay="0"/>
                                          </p:stCondLst>
                                        </p:cTn>
                                        <p:tgtEl>
                                          <p:spTgt spid="13334"/>
                                        </p:tgtEl>
                                        <p:attrNameLst>
                                          <p:attrName>style.visibility</p:attrName>
                                        </p:attrNameLst>
                                      </p:cBhvr>
                                      <p:to>
                                        <p:strVal val="visible"/>
                                      </p:to>
                                    </p:set>
                                    <p:animEffect transition="in" filter="wipe(up)">
                                      <p:cBhvr>
                                        <p:cTn id="146" dur="500"/>
                                        <p:tgtEl>
                                          <p:spTgt spid="13334"/>
                                        </p:tgtEl>
                                      </p:cBhvr>
                                    </p:animEffect>
                                  </p:childTnLst>
                                </p:cTn>
                              </p:par>
                            </p:childTnLst>
                          </p:cTn>
                        </p:par>
                        <p:par>
                          <p:cTn id="147" fill="hold">
                            <p:stCondLst>
                              <p:cond delay="3500"/>
                            </p:stCondLst>
                            <p:childTnLst>
                              <p:par>
                                <p:cTn id="148" presetID="22" presetClass="entr" presetSubtype="1" fill="hold" grpId="0" nodeType="afterEffect">
                                  <p:stCondLst>
                                    <p:cond delay="0"/>
                                  </p:stCondLst>
                                  <p:childTnLst>
                                    <p:set>
                                      <p:cBhvr>
                                        <p:cTn id="149" dur="1" fill="hold">
                                          <p:stCondLst>
                                            <p:cond delay="0"/>
                                          </p:stCondLst>
                                        </p:cTn>
                                        <p:tgtEl>
                                          <p:spTgt spid="13345"/>
                                        </p:tgtEl>
                                        <p:attrNameLst>
                                          <p:attrName>style.visibility</p:attrName>
                                        </p:attrNameLst>
                                      </p:cBhvr>
                                      <p:to>
                                        <p:strVal val="visible"/>
                                      </p:to>
                                    </p:set>
                                    <p:animEffect transition="in" filter="wipe(up)">
                                      <p:cBhvr>
                                        <p:cTn id="150" dur="500"/>
                                        <p:tgtEl>
                                          <p:spTgt spid="13345"/>
                                        </p:tgtEl>
                                      </p:cBhvr>
                                    </p:animEffect>
                                  </p:childTnLst>
                                </p:cTn>
                              </p:par>
                            </p:childTnLst>
                          </p:cTn>
                        </p:par>
                        <p:par>
                          <p:cTn id="151" fill="hold">
                            <p:stCondLst>
                              <p:cond delay="4000"/>
                            </p:stCondLst>
                            <p:childTnLst>
                              <p:par>
                                <p:cTn id="152" presetID="22" presetClass="entr" presetSubtype="1" fill="hold" grpId="0" nodeType="afterEffect">
                                  <p:stCondLst>
                                    <p:cond delay="0"/>
                                  </p:stCondLst>
                                  <p:childTnLst>
                                    <p:set>
                                      <p:cBhvr>
                                        <p:cTn id="153" dur="1" fill="hold">
                                          <p:stCondLst>
                                            <p:cond delay="0"/>
                                          </p:stCondLst>
                                        </p:cTn>
                                        <p:tgtEl>
                                          <p:spTgt spid="13336"/>
                                        </p:tgtEl>
                                        <p:attrNameLst>
                                          <p:attrName>style.visibility</p:attrName>
                                        </p:attrNameLst>
                                      </p:cBhvr>
                                      <p:to>
                                        <p:strVal val="visible"/>
                                      </p:to>
                                    </p:set>
                                    <p:animEffect transition="in" filter="wipe(up)">
                                      <p:cBhvr>
                                        <p:cTn id="154" dur="500"/>
                                        <p:tgtEl>
                                          <p:spTgt spid="13336"/>
                                        </p:tgtEl>
                                      </p:cBhvr>
                                    </p:animEffect>
                                  </p:childTnLst>
                                </p:cTn>
                              </p:par>
                            </p:childTnLst>
                          </p:cTn>
                        </p:par>
                        <p:par>
                          <p:cTn id="155" fill="hold">
                            <p:stCondLst>
                              <p:cond delay="4500"/>
                            </p:stCondLst>
                            <p:childTnLst>
                              <p:par>
                                <p:cTn id="156" presetID="17" presetClass="entr" presetSubtype="10" fill="hold" grpId="0" nodeType="afterEffect">
                                  <p:stCondLst>
                                    <p:cond delay="0"/>
                                  </p:stCondLst>
                                  <p:childTnLst>
                                    <p:set>
                                      <p:cBhvr>
                                        <p:cTn id="157" dur="1" fill="hold">
                                          <p:stCondLst>
                                            <p:cond delay="0"/>
                                          </p:stCondLst>
                                        </p:cTn>
                                        <p:tgtEl>
                                          <p:spTgt spid="13341"/>
                                        </p:tgtEl>
                                        <p:attrNameLst>
                                          <p:attrName>style.visibility</p:attrName>
                                        </p:attrNameLst>
                                      </p:cBhvr>
                                      <p:to>
                                        <p:strVal val="visible"/>
                                      </p:to>
                                    </p:set>
                                    <p:anim calcmode="lin" valueType="num">
                                      <p:cBhvr>
                                        <p:cTn id="158" dur="500" fill="hold"/>
                                        <p:tgtEl>
                                          <p:spTgt spid="13341"/>
                                        </p:tgtEl>
                                        <p:attrNameLst>
                                          <p:attrName>ppt_w</p:attrName>
                                        </p:attrNameLst>
                                      </p:cBhvr>
                                      <p:tavLst>
                                        <p:tav tm="0">
                                          <p:val>
                                            <p:fltVal val="0"/>
                                          </p:val>
                                        </p:tav>
                                        <p:tav tm="100000">
                                          <p:val>
                                            <p:strVal val="#ppt_w"/>
                                          </p:val>
                                        </p:tav>
                                      </p:tavLst>
                                    </p:anim>
                                    <p:anim calcmode="lin" valueType="num">
                                      <p:cBhvr>
                                        <p:cTn id="159" dur="500" fill="hold"/>
                                        <p:tgtEl>
                                          <p:spTgt spid="13341"/>
                                        </p:tgtEl>
                                        <p:attrNameLst>
                                          <p:attrName>ppt_h</p:attrName>
                                        </p:attrNameLst>
                                      </p:cBhvr>
                                      <p:tavLst>
                                        <p:tav tm="0">
                                          <p:val>
                                            <p:strVal val="#ppt_h"/>
                                          </p:val>
                                        </p:tav>
                                        <p:tav tm="100000">
                                          <p:val>
                                            <p:strVal val="#ppt_h"/>
                                          </p:val>
                                        </p:tav>
                                      </p:tavLst>
                                    </p:anim>
                                  </p:childTnLst>
                                </p:cTn>
                              </p:par>
                            </p:childTnLst>
                          </p:cTn>
                        </p:par>
                        <p:par>
                          <p:cTn id="160" fill="hold">
                            <p:stCondLst>
                              <p:cond delay="5000"/>
                            </p:stCondLst>
                            <p:childTnLst>
                              <p:par>
                                <p:cTn id="161" presetID="22" presetClass="entr" presetSubtype="1" fill="hold" grpId="0" nodeType="afterEffect">
                                  <p:stCondLst>
                                    <p:cond delay="0"/>
                                  </p:stCondLst>
                                  <p:childTnLst>
                                    <p:set>
                                      <p:cBhvr>
                                        <p:cTn id="162" dur="1" fill="hold">
                                          <p:stCondLst>
                                            <p:cond delay="0"/>
                                          </p:stCondLst>
                                        </p:cTn>
                                        <p:tgtEl>
                                          <p:spTgt spid="13343"/>
                                        </p:tgtEl>
                                        <p:attrNameLst>
                                          <p:attrName>style.visibility</p:attrName>
                                        </p:attrNameLst>
                                      </p:cBhvr>
                                      <p:to>
                                        <p:strVal val="visible"/>
                                      </p:to>
                                    </p:set>
                                    <p:animEffect transition="in" filter="wipe(up)">
                                      <p:cBhvr>
                                        <p:cTn id="163" dur="500"/>
                                        <p:tgtEl>
                                          <p:spTgt spid="13343"/>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121891"/>
                                        </p:tgtEl>
                                        <p:attrNameLst>
                                          <p:attrName>style.visibility</p:attrName>
                                        </p:attrNameLst>
                                      </p:cBhvr>
                                      <p:to>
                                        <p:strVal val="visible"/>
                                      </p:to>
                                    </p:set>
                                    <p:animEffect transition="in" filter="wipe(left)">
                                      <p:cBhvr>
                                        <p:cTn id="168" dur="500"/>
                                        <p:tgtEl>
                                          <p:spTgt spid="121891"/>
                                        </p:tgtEl>
                                      </p:cBhvr>
                                    </p:animEffect>
                                  </p:childTnLst>
                                </p:cTn>
                              </p:par>
                            </p:childTnLst>
                          </p:cTn>
                        </p:par>
                        <p:par>
                          <p:cTn id="169" fill="hold">
                            <p:stCondLst>
                              <p:cond delay="500"/>
                            </p:stCondLst>
                            <p:childTnLst>
                              <p:par>
                                <p:cTn id="170" presetID="22" presetClass="entr" presetSubtype="8" fill="hold" grpId="0" nodeType="afterEffect">
                                  <p:stCondLst>
                                    <p:cond delay="0"/>
                                  </p:stCondLst>
                                  <p:childTnLst>
                                    <p:set>
                                      <p:cBhvr>
                                        <p:cTn id="171" dur="1" fill="hold">
                                          <p:stCondLst>
                                            <p:cond delay="0"/>
                                          </p:stCondLst>
                                        </p:cTn>
                                        <p:tgtEl>
                                          <p:spTgt spid="13349"/>
                                        </p:tgtEl>
                                        <p:attrNameLst>
                                          <p:attrName>style.visibility</p:attrName>
                                        </p:attrNameLst>
                                      </p:cBhvr>
                                      <p:to>
                                        <p:strVal val="visible"/>
                                      </p:to>
                                    </p:set>
                                    <p:animEffect transition="in" filter="wipe(left)">
                                      <p:cBhvr>
                                        <p:cTn id="172" dur="500"/>
                                        <p:tgtEl>
                                          <p:spTgt spid="13349"/>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121901"/>
                                        </p:tgtEl>
                                        <p:attrNameLst>
                                          <p:attrName>style.visibility</p:attrName>
                                        </p:attrNameLst>
                                      </p:cBhvr>
                                      <p:to>
                                        <p:strVal val="visible"/>
                                      </p:to>
                                    </p:set>
                                    <p:animEffect transition="in" filter="wipe(left)">
                                      <p:cBhvr>
                                        <p:cTn id="177" dur="500"/>
                                        <p:tgtEl>
                                          <p:spTgt spid="121901"/>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121900"/>
                                        </p:tgtEl>
                                        <p:attrNameLst>
                                          <p:attrName>style.visibility</p:attrName>
                                        </p:attrNameLst>
                                      </p:cBhvr>
                                      <p:to>
                                        <p:strVal val="visible"/>
                                      </p:to>
                                    </p:set>
                                    <p:animEffect transition="in" filter="wipe(left)">
                                      <p:cBhvr>
                                        <p:cTn id="182" dur="500"/>
                                        <p:tgtEl>
                                          <p:spTgt spid="121900"/>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13366"/>
                                        </p:tgtEl>
                                        <p:attrNameLst>
                                          <p:attrName>style.visibility</p:attrName>
                                        </p:attrNameLst>
                                      </p:cBhvr>
                                      <p:to>
                                        <p:strVal val="visible"/>
                                      </p:to>
                                    </p:set>
                                    <p:animEffect transition="in" filter="wipe(left)">
                                      <p:cBhvr>
                                        <p:cTn id="187" dur="500"/>
                                        <p:tgtEl>
                                          <p:spTgt spid="13366"/>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grpId="0" nodeType="clickEffect">
                                  <p:stCondLst>
                                    <p:cond delay="0"/>
                                  </p:stCondLst>
                                  <p:childTnLst>
                                    <p:set>
                                      <p:cBhvr>
                                        <p:cTn id="191" dur="1" fill="hold">
                                          <p:stCondLst>
                                            <p:cond delay="0"/>
                                          </p:stCondLst>
                                        </p:cTn>
                                        <p:tgtEl>
                                          <p:spTgt spid="13367"/>
                                        </p:tgtEl>
                                        <p:attrNameLst>
                                          <p:attrName>style.visibility</p:attrName>
                                        </p:attrNameLst>
                                      </p:cBhvr>
                                      <p:to>
                                        <p:strVal val="visible"/>
                                      </p:to>
                                    </p:set>
                                    <p:animEffect transition="in" filter="wipe(left)">
                                      <p:cBhvr>
                                        <p:cTn id="192" dur="500"/>
                                        <p:tgtEl>
                                          <p:spTgt spid="13367"/>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8" fill="hold" grpId="0" nodeType="clickEffect">
                                  <p:stCondLst>
                                    <p:cond delay="0"/>
                                  </p:stCondLst>
                                  <p:childTnLst>
                                    <p:set>
                                      <p:cBhvr>
                                        <p:cTn id="196" dur="1" fill="hold">
                                          <p:stCondLst>
                                            <p:cond delay="0"/>
                                          </p:stCondLst>
                                        </p:cTn>
                                        <p:tgtEl>
                                          <p:spTgt spid="13362"/>
                                        </p:tgtEl>
                                        <p:attrNameLst>
                                          <p:attrName>style.visibility</p:attrName>
                                        </p:attrNameLst>
                                      </p:cBhvr>
                                      <p:to>
                                        <p:strVal val="visible"/>
                                      </p:to>
                                    </p:set>
                                    <p:animEffect transition="in" filter="wipe(left)">
                                      <p:cBhvr>
                                        <p:cTn id="197" dur="500"/>
                                        <p:tgtEl>
                                          <p:spTgt spid="13362"/>
                                        </p:tgtEl>
                                      </p:cBhvr>
                                    </p:animEffect>
                                  </p:childTnLst>
                                </p:cTn>
                              </p:par>
                            </p:childTnLst>
                          </p:cTn>
                        </p:par>
                        <p:par>
                          <p:cTn id="198" fill="hold">
                            <p:stCondLst>
                              <p:cond delay="500"/>
                            </p:stCondLst>
                            <p:childTnLst>
                              <p:par>
                                <p:cTn id="199" presetID="17" presetClass="entr" presetSubtype="10" fill="hold" grpId="0" nodeType="afterEffect">
                                  <p:stCondLst>
                                    <p:cond delay="0"/>
                                  </p:stCondLst>
                                  <p:childTnLst>
                                    <p:set>
                                      <p:cBhvr>
                                        <p:cTn id="200" dur="1" fill="hold">
                                          <p:stCondLst>
                                            <p:cond delay="0"/>
                                          </p:stCondLst>
                                        </p:cTn>
                                        <p:tgtEl>
                                          <p:spTgt spid="13338"/>
                                        </p:tgtEl>
                                        <p:attrNameLst>
                                          <p:attrName>style.visibility</p:attrName>
                                        </p:attrNameLst>
                                      </p:cBhvr>
                                      <p:to>
                                        <p:strVal val="visible"/>
                                      </p:to>
                                    </p:set>
                                    <p:anim calcmode="lin" valueType="num">
                                      <p:cBhvr>
                                        <p:cTn id="201" dur="500" fill="hold"/>
                                        <p:tgtEl>
                                          <p:spTgt spid="13338"/>
                                        </p:tgtEl>
                                        <p:attrNameLst>
                                          <p:attrName>ppt_w</p:attrName>
                                        </p:attrNameLst>
                                      </p:cBhvr>
                                      <p:tavLst>
                                        <p:tav tm="0">
                                          <p:val>
                                            <p:fltVal val="0"/>
                                          </p:val>
                                        </p:tav>
                                        <p:tav tm="100000">
                                          <p:val>
                                            <p:strVal val="#ppt_w"/>
                                          </p:val>
                                        </p:tav>
                                      </p:tavLst>
                                    </p:anim>
                                    <p:anim calcmode="lin" valueType="num">
                                      <p:cBhvr>
                                        <p:cTn id="202" dur="500" fill="hold"/>
                                        <p:tgtEl>
                                          <p:spTgt spid="13338"/>
                                        </p:tgtEl>
                                        <p:attrNameLst>
                                          <p:attrName>ppt_h</p:attrName>
                                        </p:attrNameLst>
                                      </p:cBhvr>
                                      <p:tavLst>
                                        <p:tav tm="0">
                                          <p:val>
                                            <p:strVal val="#ppt_h"/>
                                          </p:val>
                                        </p:tav>
                                        <p:tav tm="100000">
                                          <p:val>
                                            <p:strVal val="#ppt_h"/>
                                          </p:val>
                                        </p:tav>
                                      </p:tavLst>
                                    </p:anim>
                                  </p:childTnLst>
                                </p:cTn>
                              </p:par>
                            </p:childTnLst>
                          </p:cTn>
                        </p:par>
                      </p:childTnLst>
                    </p:cTn>
                  </p:par>
                  <p:par>
                    <p:cTn id="203" fill="hold">
                      <p:stCondLst>
                        <p:cond delay="indefinite"/>
                      </p:stCondLst>
                      <p:childTnLst>
                        <p:par>
                          <p:cTn id="204" fill="hold">
                            <p:stCondLst>
                              <p:cond delay="0"/>
                            </p:stCondLst>
                            <p:childTnLst>
                              <p:par>
                                <p:cTn id="205" presetID="22" presetClass="entr" presetSubtype="8" fill="hold" grpId="0" nodeType="clickEffect">
                                  <p:stCondLst>
                                    <p:cond delay="0"/>
                                  </p:stCondLst>
                                  <p:childTnLst>
                                    <p:set>
                                      <p:cBhvr>
                                        <p:cTn id="206" dur="1" fill="hold">
                                          <p:stCondLst>
                                            <p:cond delay="0"/>
                                          </p:stCondLst>
                                        </p:cTn>
                                        <p:tgtEl>
                                          <p:spTgt spid="13368"/>
                                        </p:tgtEl>
                                        <p:attrNameLst>
                                          <p:attrName>style.visibility</p:attrName>
                                        </p:attrNameLst>
                                      </p:cBhvr>
                                      <p:to>
                                        <p:strVal val="visible"/>
                                      </p:to>
                                    </p:set>
                                    <p:animEffect transition="in" filter="wipe(left)">
                                      <p:cBhvr>
                                        <p:cTn id="207" dur="500"/>
                                        <p:tgtEl>
                                          <p:spTgt spid="13368"/>
                                        </p:tgtEl>
                                      </p:cBhvr>
                                    </p:animEffect>
                                  </p:childTnLst>
                                </p:cTn>
                              </p:par>
                            </p:childTnLst>
                          </p:cTn>
                        </p:par>
                        <p:par>
                          <p:cTn id="208" fill="hold">
                            <p:stCondLst>
                              <p:cond delay="500"/>
                            </p:stCondLst>
                            <p:childTnLst>
                              <p:par>
                                <p:cTn id="209" presetID="23" presetClass="entr" presetSubtype="528" fill="hold" grpId="0" nodeType="afterEffect">
                                  <p:stCondLst>
                                    <p:cond delay="0"/>
                                  </p:stCondLst>
                                  <p:childTnLst>
                                    <p:set>
                                      <p:cBhvr>
                                        <p:cTn id="210" dur="1" fill="hold">
                                          <p:stCondLst>
                                            <p:cond delay="0"/>
                                          </p:stCondLst>
                                        </p:cTn>
                                        <p:tgtEl>
                                          <p:spTgt spid="13369"/>
                                        </p:tgtEl>
                                        <p:attrNameLst>
                                          <p:attrName>style.visibility</p:attrName>
                                        </p:attrNameLst>
                                      </p:cBhvr>
                                      <p:to>
                                        <p:strVal val="visible"/>
                                      </p:to>
                                    </p:set>
                                    <p:anim calcmode="lin" valueType="num">
                                      <p:cBhvr>
                                        <p:cTn id="211" dur="500" fill="hold"/>
                                        <p:tgtEl>
                                          <p:spTgt spid="13369"/>
                                        </p:tgtEl>
                                        <p:attrNameLst>
                                          <p:attrName>ppt_w</p:attrName>
                                        </p:attrNameLst>
                                      </p:cBhvr>
                                      <p:tavLst>
                                        <p:tav tm="0">
                                          <p:val>
                                            <p:fltVal val="0"/>
                                          </p:val>
                                        </p:tav>
                                        <p:tav tm="100000">
                                          <p:val>
                                            <p:strVal val="#ppt_w"/>
                                          </p:val>
                                        </p:tav>
                                      </p:tavLst>
                                    </p:anim>
                                    <p:anim calcmode="lin" valueType="num">
                                      <p:cBhvr>
                                        <p:cTn id="212" dur="500" fill="hold"/>
                                        <p:tgtEl>
                                          <p:spTgt spid="13369"/>
                                        </p:tgtEl>
                                        <p:attrNameLst>
                                          <p:attrName>ppt_h</p:attrName>
                                        </p:attrNameLst>
                                      </p:cBhvr>
                                      <p:tavLst>
                                        <p:tav tm="0">
                                          <p:val>
                                            <p:fltVal val="0"/>
                                          </p:val>
                                        </p:tav>
                                        <p:tav tm="100000">
                                          <p:val>
                                            <p:strVal val="#ppt_h"/>
                                          </p:val>
                                        </p:tav>
                                      </p:tavLst>
                                    </p:anim>
                                    <p:anim calcmode="lin" valueType="num">
                                      <p:cBhvr>
                                        <p:cTn id="213" dur="500" fill="hold"/>
                                        <p:tgtEl>
                                          <p:spTgt spid="13369"/>
                                        </p:tgtEl>
                                        <p:attrNameLst>
                                          <p:attrName>ppt_x</p:attrName>
                                        </p:attrNameLst>
                                      </p:cBhvr>
                                      <p:tavLst>
                                        <p:tav tm="0">
                                          <p:val>
                                            <p:fltVal val="0.5"/>
                                          </p:val>
                                        </p:tav>
                                        <p:tav tm="100000">
                                          <p:val>
                                            <p:strVal val="#ppt_x"/>
                                          </p:val>
                                        </p:tav>
                                      </p:tavLst>
                                    </p:anim>
                                    <p:anim calcmode="lin" valueType="num">
                                      <p:cBhvr>
                                        <p:cTn id="214" dur="500" fill="hold"/>
                                        <p:tgtEl>
                                          <p:spTgt spid="1336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7" grpId="0" animBg="1"/>
      <p:bldP spid="121861" grpId="0" animBg="1" autoUpdateAnimBg="0"/>
      <p:bldP spid="13319" grpId="0" animBg="1"/>
      <p:bldP spid="13320" grpId="0" animBg="1"/>
      <p:bldP spid="13321" grpId="0" animBg="1"/>
      <p:bldP spid="13322" grpId="0" animBg="1"/>
      <p:bldP spid="13323" grpId="0" animBg="1"/>
      <p:bldP spid="13324" grpId="0" animBg="1"/>
      <p:bldP spid="13325" grpId="0" animBg="1"/>
      <p:bldP spid="13326" grpId="0" animBg="1"/>
      <p:bldP spid="121871" grpId="0" animBg="1" autoUpdateAnimBg="0"/>
      <p:bldP spid="13328" grpId="0" animBg="1"/>
      <p:bldP spid="121873" grpId="0" animBg="1" autoUpdateAnimBg="0"/>
      <p:bldP spid="121875" grpId="0" animBg="1" autoUpdateAnimBg="0"/>
      <p:bldP spid="121876" grpId="0" animBg="1" autoUpdateAnimBg="0"/>
      <p:bldP spid="13333" grpId="0" animBg="1"/>
      <p:bldP spid="13334" grpId="0" animBg="1"/>
      <p:bldP spid="13336" grpId="0" animBg="1"/>
      <p:bldP spid="13338" grpId="0" animBg="1"/>
      <p:bldP spid="13341" grpId="0" animBg="1"/>
      <p:bldP spid="13343" grpId="0" animBg="1"/>
      <p:bldP spid="13345" grpId="0" animBg="1"/>
      <p:bldP spid="121890" grpId="0" animBg="1" autoUpdateAnimBg="0"/>
      <p:bldP spid="121891" grpId="0" animBg="1" autoUpdateAnimBg="0"/>
      <p:bldP spid="13348" grpId="0" autoUpdateAnimBg="0"/>
      <p:bldP spid="13349" grpId="0" autoUpdateAnimBg="0"/>
      <p:bldP spid="121894" grpId="0" animBg="1" autoUpdateAnimBg="0"/>
      <p:bldP spid="13351" grpId="0" autoUpdateAnimBg="0"/>
      <p:bldP spid="121896" grpId="0" animBg="1" autoUpdateAnimBg="0"/>
      <p:bldP spid="13353" grpId="0" animBg="1"/>
      <p:bldP spid="13354" grpId="0" animBg="1"/>
      <p:bldP spid="121899" grpId="0" animBg="1" autoUpdateAnimBg="0"/>
      <p:bldP spid="121900" grpId="0" animBg="1" autoUpdateAnimBg="0"/>
      <p:bldP spid="121901" grpId="0" animBg="1" autoUpdateAnimBg="0"/>
      <p:bldP spid="121902" grpId="0" animBg="1" autoUpdateAnimBg="0"/>
      <p:bldP spid="13359" grpId="0" autoUpdateAnimBg="0"/>
      <p:bldP spid="13362" grpId="0" animBg="1" autoUpdateAnimBg="0"/>
      <p:bldP spid="13363" grpId="0" animBg="1" autoUpdateAnimBg="0"/>
      <p:bldP spid="13364" grpId="0" autoUpdateAnimBg="0"/>
      <p:bldP spid="13366" grpId="0" animBg="1" autoUpdateAnimBg="0"/>
      <p:bldP spid="13367" grpId="0" animBg="1" autoUpdateAnimBg="0"/>
      <p:bldP spid="13368" grpId="0" animBg="1" autoUpdateAnimBg="0"/>
      <p:bldP spid="1336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BEBEB"/>
        </a:solidFill>
        <a:effectLst/>
      </p:bgPr>
    </p:bg>
    <p:spTree>
      <p:nvGrpSpPr>
        <p:cNvPr id="1" name=""/>
        <p:cNvGrpSpPr/>
        <p:nvPr/>
      </p:nvGrpSpPr>
      <p:grpSpPr>
        <a:xfrm>
          <a:off x="0" y="0"/>
          <a:ext cx="0" cy="0"/>
          <a:chOff x="0" y="0"/>
          <a:chExt cx="0" cy="0"/>
        </a:xfrm>
      </p:grpSpPr>
      <p:sp>
        <p:nvSpPr>
          <p:cNvPr id="14343" name="Freeform 2"/>
          <p:cNvSpPr>
            <a:spLocks/>
          </p:cNvSpPr>
          <p:nvPr/>
        </p:nvSpPr>
        <p:spPr bwMode="auto">
          <a:xfrm>
            <a:off x="1752600" y="1295400"/>
            <a:ext cx="5410200" cy="4191000"/>
          </a:xfrm>
          <a:custGeom>
            <a:avLst/>
            <a:gdLst>
              <a:gd name="T0" fmla="*/ 2147483646 w 3944"/>
              <a:gd name="T1" fmla="*/ 2147483646 h 2912"/>
              <a:gd name="T2" fmla="*/ 2147483646 w 3944"/>
              <a:gd name="T3" fmla="*/ 2147483646 h 2912"/>
              <a:gd name="T4" fmla="*/ 2147483646 w 3944"/>
              <a:gd name="T5" fmla="*/ 2147483646 h 2912"/>
              <a:gd name="T6" fmla="*/ 2147483646 w 3944"/>
              <a:gd name="T7" fmla="*/ 2147483646 h 2912"/>
              <a:gd name="T8" fmla="*/ 2147483646 w 3944"/>
              <a:gd name="T9" fmla="*/ 2147483646 h 2912"/>
              <a:gd name="T10" fmla="*/ 2147483646 w 3944"/>
              <a:gd name="T11" fmla="*/ 2147483646 h 2912"/>
              <a:gd name="T12" fmla="*/ 2147483646 w 3944"/>
              <a:gd name="T13" fmla="*/ 2147483646 h 2912"/>
              <a:gd name="T14" fmla="*/ 2147483646 w 3944"/>
              <a:gd name="T15" fmla="*/ 2147483646 h 2912"/>
              <a:gd name="T16" fmla="*/ 2147483646 w 3944"/>
              <a:gd name="T17" fmla="*/ 2147483646 h 2912"/>
              <a:gd name="T18" fmla="*/ 2147483646 w 3944"/>
              <a:gd name="T19" fmla="*/ 2147483646 h 2912"/>
              <a:gd name="T20" fmla="*/ 2147483646 w 3944"/>
              <a:gd name="T21" fmla="*/ 2147483646 h 2912"/>
              <a:gd name="T22" fmla="*/ 2147483646 w 3944"/>
              <a:gd name="T23" fmla="*/ 0 h 2912"/>
              <a:gd name="T24" fmla="*/ 2147483646 w 3944"/>
              <a:gd name="T25" fmla="*/ 2147483646 h 2912"/>
              <a:gd name="T26" fmla="*/ 2147483646 w 3944"/>
              <a:gd name="T27" fmla="*/ 2147483646 h 2912"/>
              <a:gd name="T28" fmla="*/ 2147483646 w 3944"/>
              <a:gd name="T29" fmla="*/ 2147483646 h 2912"/>
              <a:gd name="T30" fmla="*/ 2147483646 w 3944"/>
              <a:gd name="T31" fmla="*/ 2147483646 h 2912"/>
              <a:gd name="T32" fmla="*/ 2147483646 w 3944"/>
              <a:gd name="T33" fmla="*/ 2147483646 h 2912"/>
              <a:gd name="T34" fmla="*/ 2147483646 w 3944"/>
              <a:gd name="T35" fmla="*/ 2147483646 h 2912"/>
              <a:gd name="T36" fmla="*/ 2147483646 w 3944"/>
              <a:gd name="T37" fmla="*/ 2147483646 h 2912"/>
              <a:gd name="T38" fmla="*/ 2147483646 w 3944"/>
              <a:gd name="T39" fmla="*/ 2147483646 h 2912"/>
              <a:gd name="T40" fmla="*/ 2147483646 w 3944"/>
              <a:gd name="T41" fmla="*/ 2147483646 h 2912"/>
              <a:gd name="T42" fmla="*/ 2147483646 w 3944"/>
              <a:gd name="T43" fmla="*/ 2147483646 h 2912"/>
              <a:gd name="T44" fmla="*/ 2147483646 w 3944"/>
              <a:gd name="T45" fmla="*/ 2147483646 h 2912"/>
              <a:gd name="T46" fmla="*/ 2147483646 w 3944"/>
              <a:gd name="T47" fmla="*/ 2147483646 h 2912"/>
              <a:gd name="T48" fmla="*/ 2147483646 w 3944"/>
              <a:gd name="T49" fmla="*/ 2147483646 h 2912"/>
              <a:gd name="T50" fmla="*/ 2147483646 w 3944"/>
              <a:gd name="T51" fmla="*/ 2147483646 h 2912"/>
              <a:gd name="T52" fmla="*/ 2147483646 w 3944"/>
              <a:gd name="T53" fmla="*/ 2147483646 h 2912"/>
              <a:gd name="T54" fmla="*/ 2147483646 w 3944"/>
              <a:gd name="T55" fmla="*/ 2147483646 h 2912"/>
              <a:gd name="T56" fmla="*/ 2147483646 w 3944"/>
              <a:gd name="T57" fmla="*/ 2147483646 h 2912"/>
              <a:gd name="T58" fmla="*/ 2147483646 w 3944"/>
              <a:gd name="T59" fmla="*/ 2147483646 h 2912"/>
              <a:gd name="T60" fmla="*/ 0 w 3944"/>
              <a:gd name="T61" fmla="*/ 2147483646 h 2912"/>
              <a:gd name="T62" fmla="*/ 2147483646 w 3944"/>
              <a:gd name="T63" fmla="*/ 2147483646 h 2912"/>
              <a:gd name="T64" fmla="*/ 2147483646 w 3944"/>
              <a:gd name="T65" fmla="*/ 2147483646 h 29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44"/>
              <a:gd name="T100" fmla="*/ 0 h 2912"/>
              <a:gd name="T101" fmla="*/ 3944 w 3944"/>
              <a:gd name="T102" fmla="*/ 2912 h 29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44" h="2912">
                <a:moveTo>
                  <a:pt x="240" y="1440"/>
                </a:moveTo>
                <a:cubicBezTo>
                  <a:pt x="152" y="1352"/>
                  <a:pt x="64" y="1264"/>
                  <a:pt x="48" y="1200"/>
                </a:cubicBezTo>
                <a:cubicBezTo>
                  <a:pt x="32" y="1136"/>
                  <a:pt x="120" y="1128"/>
                  <a:pt x="144" y="1056"/>
                </a:cubicBezTo>
                <a:cubicBezTo>
                  <a:pt x="168" y="984"/>
                  <a:pt x="160" y="848"/>
                  <a:pt x="192" y="768"/>
                </a:cubicBezTo>
                <a:cubicBezTo>
                  <a:pt x="224" y="688"/>
                  <a:pt x="312" y="632"/>
                  <a:pt x="336" y="576"/>
                </a:cubicBezTo>
                <a:cubicBezTo>
                  <a:pt x="360" y="520"/>
                  <a:pt x="296" y="496"/>
                  <a:pt x="336" y="432"/>
                </a:cubicBezTo>
                <a:cubicBezTo>
                  <a:pt x="376" y="368"/>
                  <a:pt x="456" y="240"/>
                  <a:pt x="576" y="192"/>
                </a:cubicBezTo>
                <a:cubicBezTo>
                  <a:pt x="696" y="144"/>
                  <a:pt x="928" y="128"/>
                  <a:pt x="1056" y="144"/>
                </a:cubicBezTo>
                <a:cubicBezTo>
                  <a:pt x="1184" y="160"/>
                  <a:pt x="1192" y="280"/>
                  <a:pt x="1344" y="288"/>
                </a:cubicBezTo>
                <a:cubicBezTo>
                  <a:pt x="1496" y="296"/>
                  <a:pt x="1840" y="224"/>
                  <a:pt x="1968" y="192"/>
                </a:cubicBezTo>
                <a:cubicBezTo>
                  <a:pt x="2096" y="160"/>
                  <a:pt x="2024" y="128"/>
                  <a:pt x="2112" y="96"/>
                </a:cubicBezTo>
                <a:cubicBezTo>
                  <a:pt x="2200" y="64"/>
                  <a:pt x="2368" y="0"/>
                  <a:pt x="2496" y="0"/>
                </a:cubicBezTo>
                <a:cubicBezTo>
                  <a:pt x="2624" y="0"/>
                  <a:pt x="2752" y="56"/>
                  <a:pt x="2880" y="96"/>
                </a:cubicBezTo>
                <a:cubicBezTo>
                  <a:pt x="3008" y="136"/>
                  <a:pt x="3168" y="168"/>
                  <a:pt x="3264" y="240"/>
                </a:cubicBezTo>
                <a:cubicBezTo>
                  <a:pt x="3360" y="312"/>
                  <a:pt x="3376" y="448"/>
                  <a:pt x="3456" y="528"/>
                </a:cubicBezTo>
                <a:cubicBezTo>
                  <a:pt x="3536" y="608"/>
                  <a:pt x="3664" y="624"/>
                  <a:pt x="3744" y="720"/>
                </a:cubicBezTo>
                <a:cubicBezTo>
                  <a:pt x="3824" y="816"/>
                  <a:pt x="3928" y="960"/>
                  <a:pt x="3936" y="1104"/>
                </a:cubicBezTo>
                <a:cubicBezTo>
                  <a:pt x="3944" y="1248"/>
                  <a:pt x="3816" y="1432"/>
                  <a:pt x="3792" y="1584"/>
                </a:cubicBezTo>
                <a:cubicBezTo>
                  <a:pt x="3768" y="1736"/>
                  <a:pt x="3808" y="1904"/>
                  <a:pt x="3792" y="2016"/>
                </a:cubicBezTo>
                <a:cubicBezTo>
                  <a:pt x="3776" y="2128"/>
                  <a:pt x="3752" y="2200"/>
                  <a:pt x="3696" y="2256"/>
                </a:cubicBezTo>
                <a:cubicBezTo>
                  <a:pt x="3640" y="2312"/>
                  <a:pt x="3560" y="2280"/>
                  <a:pt x="3456" y="2352"/>
                </a:cubicBezTo>
                <a:cubicBezTo>
                  <a:pt x="3352" y="2424"/>
                  <a:pt x="3248" y="2600"/>
                  <a:pt x="3072" y="2688"/>
                </a:cubicBezTo>
                <a:cubicBezTo>
                  <a:pt x="2896" y="2776"/>
                  <a:pt x="2576" y="2872"/>
                  <a:pt x="2400" y="2880"/>
                </a:cubicBezTo>
                <a:cubicBezTo>
                  <a:pt x="2224" y="2888"/>
                  <a:pt x="2120" y="2752"/>
                  <a:pt x="2016" y="2736"/>
                </a:cubicBezTo>
                <a:cubicBezTo>
                  <a:pt x="1912" y="2720"/>
                  <a:pt x="1912" y="2760"/>
                  <a:pt x="1776" y="2784"/>
                </a:cubicBezTo>
                <a:cubicBezTo>
                  <a:pt x="1640" y="2808"/>
                  <a:pt x="1336" y="2912"/>
                  <a:pt x="1200" y="2880"/>
                </a:cubicBezTo>
                <a:cubicBezTo>
                  <a:pt x="1064" y="2848"/>
                  <a:pt x="1080" y="2632"/>
                  <a:pt x="960" y="2592"/>
                </a:cubicBezTo>
                <a:cubicBezTo>
                  <a:pt x="840" y="2552"/>
                  <a:pt x="632" y="2688"/>
                  <a:pt x="480" y="2640"/>
                </a:cubicBezTo>
                <a:cubicBezTo>
                  <a:pt x="328" y="2592"/>
                  <a:pt x="96" y="2392"/>
                  <a:pt x="48" y="2304"/>
                </a:cubicBezTo>
                <a:cubicBezTo>
                  <a:pt x="0" y="2216"/>
                  <a:pt x="200" y="2208"/>
                  <a:pt x="192" y="2112"/>
                </a:cubicBezTo>
                <a:cubicBezTo>
                  <a:pt x="184" y="2016"/>
                  <a:pt x="0" y="1824"/>
                  <a:pt x="0" y="1728"/>
                </a:cubicBezTo>
                <a:cubicBezTo>
                  <a:pt x="0" y="1632"/>
                  <a:pt x="152" y="1592"/>
                  <a:pt x="192" y="1536"/>
                </a:cubicBezTo>
                <a:cubicBezTo>
                  <a:pt x="232" y="1480"/>
                  <a:pt x="232" y="1416"/>
                  <a:pt x="240" y="1392"/>
                </a:cubicBezTo>
              </a:path>
            </a:pathLst>
          </a:custGeom>
          <a:solidFill>
            <a:srgbClr val="FFFFFF"/>
          </a:solidFill>
          <a:ln w="9525">
            <a:solidFill>
              <a:schemeClr val="tx1"/>
            </a:solidFill>
            <a:round/>
            <a:headEnd type="triangle" w="med" len="med"/>
            <a:tailEnd type="none" w="med" len="med"/>
          </a:ln>
        </p:spPr>
        <p:txBody>
          <a:bodyPr/>
          <a:lstStyle/>
          <a:p>
            <a:endParaRPr lang="de-DE"/>
          </a:p>
        </p:txBody>
      </p:sp>
      <p:sp>
        <p:nvSpPr>
          <p:cNvPr id="14344" name="Line 3"/>
          <p:cNvSpPr>
            <a:spLocks noChangeShapeType="1"/>
          </p:cNvSpPr>
          <p:nvPr/>
        </p:nvSpPr>
        <p:spPr bwMode="auto">
          <a:xfrm>
            <a:off x="6248400" y="3429000"/>
            <a:ext cx="1676400" cy="0"/>
          </a:xfrm>
          <a:prstGeom prst="line">
            <a:avLst/>
          </a:prstGeom>
          <a:noFill/>
          <a:ln w="177800">
            <a:solidFill>
              <a:srgbClr val="008000"/>
            </a:solidFill>
            <a:round/>
            <a:headEnd/>
            <a:tailEnd type="triangle" w="med" len="med"/>
          </a:ln>
        </p:spPr>
        <p:txBody>
          <a:bodyPr/>
          <a:lstStyle/>
          <a:p>
            <a:endParaRPr lang="de-DE"/>
          </a:p>
        </p:txBody>
      </p:sp>
      <p:sp>
        <p:nvSpPr>
          <p:cNvPr id="14345" name="Line 4"/>
          <p:cNvSpPr>
            <a:spLocks noChangeShapeType="1"/>
          </p:cNvSpPr>
          <p:nvPr/>
        </p:nvSpPr>
        <p:spPr bwMode="auto">
          <a:xfrm>
            <a:off x="5257800" y="685800"/>
            <a:ext cx="0" cy="1524000"/>
          </a:xfrm>
          <a:prstGeom prst="line">
            <a:avLst/>
          </a:prstGeom>
          <a:noFill/>
          <a:ln w="22225">
            <a:solidFill>
              <a:srgbClr val="FF0000"/>
            </a:solidFill>
            <a:round/>
            <a:headEnd/>
            <a:tailEnd type="triangle" w="med" len="med"/>
          </a:ln>
        </p:spPr>
        <p:txBody>
          <a:bodyPr/>
          <a:lstStyle/>
          <a:p>
            <a:endParaRPr lang="de-DE"/>
          </a:p>
        </p:txBody>
      </p:sp>
      <p:sp>
        <p:nvSpPr>
          <p:cNvPr id="14346" name="Line 5"/>
          <p:cNvSpPr>
            <a:spLocks noChangeShapeType="1"/>
          </p:cNvSpPr>
          <p:nvPr/>
        </p:nvSpPr>
        <p:spPr bwMode="auto">
          <a:xfrm flipV="1">
            <a:off x="4800600" y="1066800"/>
            <a:ext cx="0" cy="1143000"/>
          </a:xfrm>
          <a:prstGeom prst="line">
            <a:avLst/>
          </a:prstGeom>
          <a:noFill/>
          <a:ln w="22225">
            <a:solidFill>
              <a:srgbClr val="FF0000"/>
            </a:solidFill>
            <a:round/>
            <a:headEnd/>
            <a:tailEnd type="triangle" w="med" len="med"/>
          </a:ln>
        </p:spPr>
        <p:txBody>
          <a:bodyPr/>
          <a:lstStyle/>
          <a:p>
            <a:endParaRPr lang="de-DE"/>
          </a:p>
        </p:txBody>
      </p:sp>
      <p:sp>
        <p:nvSpPr>
          <p:cNvPr id="14347" name="Line 7"/>
          <p:cNvSpPr>
            <a:spLocks noChangeShapeType="1"/>
          </p:cNvSpPr>
          <p:nvPr/>
        </p:nvSpPr>
        <p:spPr bwMode="auto">
          <a:xfrm>
            <a:off x="6248400" y="2362200"/>
            <a:ext cx="2057400" cy="0"/>
          </a:xfrm>
          <a:prstGeom prst="line">
            <a:avLst/>
          </a:prstGeom>
          <a:noFill/>
          <a:ln w="28575">
            <a:solidFill>
              <a:schemeClr val="tx1"/>
            </a:solidFill>
            <a:round/>
            <a:headEnd/>
            <a:tailEnd/>
          </a:ln>
        </p:spPr>
        <p:txBody>
          <a:bodyPr/>
          <a:lstStyle/>
          <a:p>
            <a:endParaRPr lang="de-DE"/>
          </a:p>
        </p:txBody>
      </p:sp>
      <p:sp>
        <p:nvSpPr>
          <p:cNvPr id="14348" name="Line 8"/>
          <p:cNvSpPr>
            <a:spLocks noChangeShapeType="1"/>
          </p:cNvSpPr>
          <p:nvPr/>
        </p:nvSpPr>
        <p:spPr bwMode="auto">
          <a:xfrm flipH="1">
            <a:off x="6248400" y="2590800"/>
            <a:ext cx="2057400" cy="0"/>
          </a:xfrm>
          <a:prstGeom prst="line">
            <a:avLst/>
          </a:prstGeom>
          <a:noFill/>
          <a:ln w="28575">
            <a:solidFill>
              <a:schemeClr val="tx1"/>
            </a:solidFill>
            <a:round/>
            <a:headEnd/>
            <a:tailEnd type="triangle" w="med" len="med"/>
          </a:ln>
        </p:spPr>
        <p:txBody>
          <a:bodyPr/>
          <a:lstStyle/>
          <a:p>
            <a:endParaRPr lang="de-DE"/>
          </a:p>
        </p:txBody>
      </p:sp>
      <p:sp>
        <p:nvSpPr>
          <p:cNvPr id="14349" name="Line 9"/>
          <p:cNvSpPr>
            <a:spLocks noChangeShapeType="1"/>
          </p:cNvSpPr>
          <p:nvPr/>
        </p:nvSpPr>
        <p:spPr bwMode="auto">
          <a:xfrm>
            <a:off x="1447800" y="2667000"/>
            <a:ext cx="1447800" cy="0"/>
          </a:xfrm>
          <a:prstGeom prst="line">
            <a:avLst/>
          </a:prstGeom>
          <a:noFill/>
          <a:ln w="28575">
            <a:solidFill>
              <a:schemeClr val="tx1"/>
            </a:solidFill>
            <a:round/>
            <a:headEnd/>
            <a:tailEnd type="triangle" w="med" len="med"/>
          </a:ln>
        </p:spPr>
        <p:txBody>
          <a:bodyPr/>
          <a:lstStyle/>
          <a:p>
            <a:endParaRPr lang="de-DE"/>
          </a:p>
        </p:txBody>
      </p:sp>
      <p:pic>
        <p:nvPicPr>
          <p:cNvPr id="14350" name="Picture 12"/>
          <p:cNvPicPr>
            <a:picLocks noChangeAspect="1" noChangeArrowheads="1"/>
          </p:cNvPicPr>
          <p:nvPr/>
        </p:nvPicPr>
        <p:blipFill>
          <a:blip r:embed="rId4" cstate="print"/>
          <a:srcRect/>
          <a:stretch>
            <a:fillRect/>
          </a:stretch>
        </p:blipFill>
        <p:spPr bwMode="auto">
          <a:xfrm>
            <a:off x="1143000" y="762000"/>
            <a:ext cx="1201738" cy="1295400"/>
          </a:xfrm>
          <a:prstGeom prst="rect">
            <a:avLst/>
          </a:prstGeom>
          <a:noFill/>
          <a:ln w="9525">
            <a:noFill/>
            <a:miter lim="800000"/>
            <a:headEnd/>
            <a:tailEnd/>
          </a:ln>
        </p:spPr>
      </p:pic>
      <p:sp>
        <p:nvSpPr>
          <p:cNvPr id="14351" name="Line 13"/>
          <p:cNvSpPr>
            <a:spLocks noChangeShapeType="1"/>
          </p:cNvSpPr>
          <p:nvPr/>
        </p:nvSpPr>
        <p:spPr bwMode="auto">
          <a:xfrm>
            <a:off x="8001000" y="2590800"/>
            <a:ext cx="0" cy="457200"/>
          </a:xfrm>
          <a:prstGeom prst="line">
            <a:avLst/>
          </a:prstGeom>
          <a:noFill/>
          <a:ln w="28575">
            <a:solidFill>
              <a:schemeClr val="tx1"/>
            </a:solidFill>
            <a:round/>
            <a:headEnd/>
            <a:tailEnd/>
          </a:ln>
        </p:spPr>
        <p:txBody>
          <a:bodyPr/>
          <a:lstStyle/>
          <a:p>
            <a:endParaRPr lang="de-DE"/>
          </a:p>
        </p:txBody>
      </p:sp>
      <p:sp>
        <p:nvSpPr>
          <p:cNvPr id="14352" name="Line 16"/>
          <p:cNvSpPr>
            <a:spLocks noChangeShapeType="1"/>
          </p:cNvSpPr>
          <p:nvPr/>
        </p:nvSpPr>
        <p:spPr bwMode="auto">
          <a:xfrm flipH="1">
            <a:off x="1447800" y="2514600"/>
            <a:ext cx="1447800" cy="0"/>
          </a:xfrm>
          <a:prstGeom prst="line">
            <a:avLst/>
          </a:prstGeom>
          <a:noFill/>
          <a:ln w="28575">
            <a:solidFill>
              <a:schemeClr val="tx1"/>
            </a:solidFill>
            <a:round/>
            <a:headEnd/>
            <a:tailEnd type="triangle" w="med" len="med"/>
          </a:ln>
        </p:spPr>
        <p:txBody>
          <a:bodyPr/>
          <a:lstStyle/>
          <a:p>
            <a:endParaRPr lang="de-DE"/>
          </a:p>
        </p:txBody>
      </p:sp>
      <p:sp>
        <p:nvSpPr>
          <p:cNvPr id="14353" name="Text Box 17"/>
          <p:cNvSpPr txBox="1">
            <a:spLocks noChangeArrowheads="1"/>
          </p:cNvSpPr>
          <p:nvPr/>
        </p:nvSpPr>
        <p:spPr bwMode="auto">
          <a:xfrm>
            <a:off x="3962400" y="228600"/>
            <a:ext cx="2209800" cy="854075"/>
          </a:xfrm>
          <a:prstGeom prst="rect">
            <a:avLst/>
          </a:prstGeom>
          <a:solidFill>
            <a:srgbClr val="FFFFFF"/>
          </a:solidFill>
          <a:ln w="9525">
            <a:solidFill>
              <a:schemeClr val="tx1"/>
            </a:solidFill>
            <a:miter lim="800000"/>
            <a:headEnd/>
            <a:tailEnd/>
          </a:ln>
        </p:spPr>
        <p:txBody>
          <a:bodyPr>
            <a:spAutoFit/>
          </a:bodyPr>
          <a:lstStyle/>
          <a:p>
            <a:pPr eaLnBrk="1" hangingPunct="1"/>
            <a:r>
              <a:rPr lang="de-DE"/>
              <a:t>Gesetzgeber, staatliche Einrichtungen, Rahmenbedingungen</a:t>
            </a:r>
          </a:p>
          <a:p>
            <a:pPr algn="l" eaLnBrk="1" hangingPunct="1"/>
            <a:endParaRPr lang="de-DE" sz="500"/>
          </a:p>
        </p:txBody>
      </p:sp>
      <p:sp>
        <p:nvSpPr>
          <p:cNvPr id="14354" name="Text Box 18"/>
          <p:cNvSpPr txBox="1">
            <a:spLocks noChangeArrowheads="1"/>
          </p:cNvSpPr>
          <p:nvPr/>
        </p:nvSpPr>
        <p:spPr bwMode="auto">
          <a:xfrm>
            <a:off x="304800" y="1295400"/>
            <a:ext cx="990600" cy="314325"/>
          </a:xfrm>
          <a:prstGeom prst="rect">
            <a:avLst/>
          </a:prstGeom>
          <a:solidFill>
            <a:srgbClr val="FFFFFF"/>
          </a:solidFill>
          <a:ln w="9525">
            <a:solidFill>
              <a:schemeClr val="tx1"/>
            </a:solidFill>
            <a:miter lim="800000"/>
            <a:headEnd/>
            <a:tailEnd/>
          </a:ln>
        </p:spPr>
        <p:txBody>
          <a:bodyPr>
            <a:spAutoFit/>
          </a:bodyPr>
          <a:lstStyle/>
          <a:p>
            <a:pPr eaLnBrk="1" hangingPunct="1"/>
            <a:r>
              <a:rPr lang="de-DE"/>
              <a:t>Internet</a:t>
            </a:r>
          </a:p>
        </p:txBody>
      </p:sp>
      <p:sp>
        <p:nvSpPr>
          <p:cNvPr id="14355" name="Line 20"/>
          <p:cNvSpPr>
            <a:spLocks noChangeShapeType="1"/>
          </p:cNvSpPr>
          <p:nvPr/>
        </p:nvSpPr>
        <p:spPr bwMode="auto">
          <a:xfrm>
            <a:off x="2057400" y="1676400"/>
            <a:ext cx="990600" cy="609600"/>
          </a:xfrm>
          <a:prstGeom prst="line">
            <a:avLst/>
          </a:prstGeom>
          <a:noFill/>
          <a:ln w="28575">
            <a:solidFill>
              <a:schemeClr val="tx1"/>
            </a:solidFill>
            <a:round/>
            <a:headEnd/>
            <a:tailEnd/>
          </a:ln>
        </p:spPr>
        <p:txBody>
          <a:bodyPr/>
          <a:lstStyle/>
          <a:p>
            <a:endParaRPr lang="de-DE"/>
          </a:p>
        </p:txBody>
      </p:sp>
      <p:sp>
        <p:nvSpPr>
          <p:cNvPr id="14356" name="Text Box 40"/>
          <p:cNvSpPr txBox="1">
            <a:spLocks noChangeArrowheads="1"/>
          </p:cNvSpPr>
          <p:nvPr/>
        </p:nvSpPr>
        <p:spPr bwMode="auto">
          <a:xfrm>
            <a:off x="228600" y="5715000"/>
            <a:ext cx="2057400" cy="711200"/>
          </a:xfrm>
          <a:prstGeom prst="rect">
            <a:avLst/>
          </a:prstGeom>
          <a:solidFill>
            <a:srgbClr val="CCFFFF"/>
          </a:solidFill>
          <a:ln w="9525">
            <a:solidFill>
              <a:schemeClr val="tx1"/>
            </a:solidFill>
            <a:miter lim="800000"/>
            <a:headEnd/>
            <a:tailEnd/>
          </a:ln>
        </p:spPr>
        <p:txBody>
          <a:bodyPr>
            <a:spAutoFit/>
          </a:bodyPr>
          <a:lstStyle/>
          <a:p>
            <a:pPr eaLnBrk="1" hangingPunct="1"/>
            <a:r>
              <a:rPr lang="de-DE" sz="2000"/>
              <a:t>Relevante Umwelt</a:t>
            </a:r>
          </a:p>
        </p:txBody>
      </p:sp>
      <p:sp>
        <p:nvSpPr>
          <p:cNvPr id="14357" name="Freeform 56"/>
          <p:cNvSpPr>
            <a:spLocks/>
          </p:cNvSpPr>
          <p:nvPr/>
        </p:nvSpPr>
        <p:spPr bwMode="auto">
          <a:xfrm>
            <a:off x="76200" y="2743200"/>
            <a:ext cx="1371600" cy="11430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1FFCB"/>
          </a:solidFill>
          <a:ln w="19050" cap="flat" cmpd="sng">
            <a:solidFill>
              <a:schemeClr val="tx1"/>
            </a:solidFill>
            <a:prstDash val="solid"/>
            <a:round/>
            <a:headEnd/>
            <a:tailEnd/>
          </a:ln>
        </p:spPr>
        <p:txBody>
          <a:bodyPr>
            <a:spAutoFit/>
          </a:bodyPr>
          <a:lstStyle/>
          <a:p>
            <a:endParaRPr lang="de-DE"/>
          </a:p>
        </p:txBody>
      </p:sp>
      <p:sp>
        <p:nvSpPr>
          <p:cNvPr id="14358" name="Text Box 57"/>
          <p:cNvSpPr txBox="1">
            <a:spLocks noChangeArrowheads="1"/>
          </p:cNvSpPr>
          <p:nvPr/>
        </p:nvSpPr>
        <p:spPr bwMode="auto">
          <a:xfrm>
            <a:off x="228600" y="29718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4359" name="Freeform 58"/>
          <p:cNvSpPr>
            <a:spLocks/>
          </p:cNvSpPr>
          <p:nvPr/>
        </p:nvSpPr>
        <p:spPr bwMode="auto">
          <a:xfrm>
            <a:off x="7848600" y="2895600"/>
            <a:ext cx="1219200" cy="9906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E7FFA5"/>
          </a:solidFill>
          <a:ln w="19050" cap="flat" cmpd="sng">
            <a:solidFill>
              <a:schemeClr val="tx1"/>
            </a:solidFill>
            <a:prstDash val="solid"/>
            <a:round/>
            <a:headEnd/>
            <a:tailEnd/>
          </a:ln>
        </p:spPr>
        <p:txBody>
          <a:bodyPr>
            <a:spAutoFit/>
          </a:bodyPr>
          <a:lstStyle/>
          <a:p>
            <a:endParaRPr lang="de-DE"/>
          </a:p>
        </p:txBody>
      </p:sp>
      <p:sp>
        <p:nvSpPr>
          <p:cNvPr id="14360" name="Text Box 59"/>
          <p:cNvSpPr txBox="1">
            <a:spLocks noChangeArrowheads="1"/>
          </p:cNvSpPr>
          <p:nvPr/>
        </p:nvSpPr>
        <p:spPr bwMode="auto">
          <a:xfrm>
            <a:off x="8077200" y="3048000"/>
            <a:ext cx="838200" cy="517525"/>
          </a:xfrm>
          <a:prstGeom prst="rect">
            <a:avLst/>
          </a:prstGeom>
          <a:noFill/>
          <a:ln w="9525">
            <a:noFill/>
            <a:miter lim="800000"/>
            <a:headEnd/>
            <a:tailEnd/>
          </a:ln>
        </p:spPr>
        <p:txBody>
          <a:bodyPr>
            <a:spAutoFit/>
          </a:bodyPr>
          <a:lstStyle/>
          <a:p>
            <a:pPr algn="l" eaLnBrk="1" hangingPunct="1"/>
            <a:r>
              <a:rPr lang="de-DE"/>
              <a:t>Absatz-märkte</a:t>
            </a:r>
          </a:p>
        </p:txBody>
      </p:sp>
      <p:sp>
        <p:nvSpPr>
          <p:cNvPr id="14361" name="Line 61"/>
          <p:cNvSpPr>
            <a:spLocks noChangeShapeType="1"/>
          </p:cNvSpPr>
          <p:nvPr/>
        </p:nvSpPr>
        <p:spPr bwMode="auto">
          <a:xfrm>
            <a:off x="1371600" y="3429000"/>
            <a:ext cx="1524000" cy="0"/>
          </a:xfrm>
          <a:prstGeom prst="line">
            <a:avLst/>
          </a:prstGeom>
          <a:noFill/>
          <a:ln w="177800">
            <a:solidFill>
              <a:srgbClr val="008000"/>
            </a:solidFill>
            <a:round/>
            <a:headEnd/>
            <a:tailEnd type="triangle" w="med" len="med"/>
          </a:ln>
        </p:spPr>
        <p:txBody>
          <a:bodyPr/>
          <a:lstStyle/>
          <a:p>
            <a:endParaRPr lang="de-DE"/>
          </a:p>
        </p:txBody>
      </p:sp>
      <p:sp>
        <p:nvSpPr>
          <p:cNvPr id="14363" name="Text Box 65"/>
          <p:cNvSpPr txBox="1">
            <a:spLocks noChangeArrowheads="1"/>
          </p:cNvSpPr>
          <p:nvPr/>
        </p:nvSpPr>
        <p:spPr bwMode="auto">
          <a:xfrm>
            <a:off x="6400800" y="1219200"/>
            <a:ext cx="1524000" cy="457200"/>
          </a:xfrm>
          <a:prstGeom prst="rect">
            <a:avLst/>
          </a:prstGeom>
          <a:solidFill>
            <a:srgbClr val="FFFFFF"/>
          </a:solidFill>
          <a:ln w="9525">
            <a:solidFill>
              <a:schemeClr val="tx1"/>
            </a:solidFill>
            <a:miter lim="800000"/>
            <a:headEnd/>
            <a:tailEnd/>
          </a:ln>
        </p:spPr>
        <p:txBody>
          <a:bodyPr anchor="ctr"/>
          <a:lstStyle/>
          <a:p>
            <a:pPr eaLnBrk="1" hangingPunct="1"/>
            <a:r>
              <a:rPr lang="de-DE"/>
              <a:t>Öffentlichkeit</a:t>
            </a:r>
            <a:endParaRPr lang="de-DE" sz="500"/>
          </a:p>
        </p:txBody>
      </p:sp>
      <p:sp>
        <p:nvSpPr>
          <p:cNvPr id="14364" name="Line 66"/>
          <p:cNvSpPr>
            <a:spLocks noChangeShapeType="1"/>
          </p:cNvSpPr>
          <p:nvPr/>
        </p:nvSpPr>
        <p:spPr bwMode="auto">
          <a:xfrm>
            <a:off x="5715000" y="1371600"/>
            <a:ext cx="685800" cy="0"/>
          </a:xfrm>
          <a:prstGeom prst="line">
            <a:avLst/>
          </a:prstGeom>
          <a:noFill/>
          <a:ln w="28575">
            <a:solidFill>
              <a:schemeClr val="tx1"/>
            </a:solidFill>
            <a:round/>
            <a:headEnd/>
            <a:tailEnd/>
          </a:ln>
        </p:spPr>
        <p:txBody>
          <a:bodyPr/>
          <a:lstStyle/>
          <a:p>
            <a:endParaRPr lang="de-DE"/>
          </a:p>
        </p:txBody>
      </p:sp>
      <p:sp>
        <p:nvSpPr>
          <p:cNvPr id="14365" name="Line 67"/>
          <p:cNvSpPr>
            <a:spLocks noChangeShapeType="1"/>
          </p:cNvSpPr>
          <p:nvPr/>
        </p:nvSpPr>
        <p:spPr bwMode="auto">
          <a:xfrm>
            <a:off x="5715000" y="1371600"/>
            <a:ext cx="0" cy="838200"/>
          </a:xfrm>
          <a:prstGeom prst="line">
            <a:avLst/>
          </a:prstGeom>
          <a:noFill/>
          <a:ln w="28575">
            <a:solidFill>
              <a:schemeClr val="tx1"/>
            </a:solidFill>
            <a:round/>
            <a:headEnd/>
            <a:tailEnd type="triangle" w="med" len="med"/>
          </a:ln>
        </p:spPr>
        <p:txBody>
          <a:bodyPr/>
          <a:lstStyle/>
          <a:p>
            <a:endParaRPr lang="de-DE"/>
          </a:p>
        </p:txBody>
      </p:sp>
      <p:sp>
        <p:nvSpPr>
          <p:cNvPr id="14366" name="Line 68"/>
          <p:cNvSpPr>
            <a:spLocks noChangeShapeType="1"/>
          </p:cNvSpPr>
          <p:nvPr/>
        </p:nvSpPr>
        <p:spPr bwMode="auto">
          <a:xfrm>
            <a:off x="5867400" y="1524000"/>
            <a:ext cx="533400" cy="0"/>
          </a:xfrm>
          <a:prstGeom prst="line">
            <a:avLst/>
          </a:prstGeom>
          <a:noFill/>
          <a:ln w="28575">
            <a:solidFill>
              <a:schemeClr val="tx1"/>
            </a:solidFill>
            <a:round/>
            <a:headEnd/>
            <a:tailEnd type="triangle" w="med" len="med"/>
          </a:ln>
        </p:spPr>
        <p:txBody>
          <a:bodyPr/>
          <a:lstStyle/>
          <a:p>
            <a:endParaRPr lang="de-DE"/>
          </a:p>
        </p:txBody>
      </p:sp>
      <p:sp>
        <p:nvSpPr>
          <p:cNvPr id="14367" name="Line 69"/>
          <p:cNvSpPr>
            <a:spLocks noChangeShapeType="1"/>
          </p:cNvSpPr>
          <p:nvPr/>
        </p:nvSpPr>
        <p:spPr bwMode="auto">
          <a:xfrm>
            <a:off x="5867400" y="1524000"/>
            <a:ext cx="0" cy="685800"/>
          </a:xfrm>
          <a:prstGeom prst="line">
            <a:avLst/>
          </a:prstGeom>
          <a:noFill/>
          <a:ln w="28575">
            <a:solidFill>
              <a:schemeClr val="tx1"/>
            </a:solidFill>
            <a:round/>
            <a:headEnd/>
            <a:tailEnd/>
          </a:ln>
        </p:spPr>
        <p:txBody>
          <a:bodyPr/>
          <a:lstStyle/>
          <a:p>
            <a:endParaRPr lang="de-DE"/>
          </a:p>
        </p:txBody>
      </p:sp>
      <p:graphicFrame>
        <p:nvGraphicFramePr>
          <p:cNvPr id="14338" name="Object 70"/>
          <p:cNvGraphicFramePr>
            <a:graphicFrameLocks noChangeAspect="1"/>
          </p:cNvGraphicFramePr>
          <p:nvPr/>
        </p:nvGraphicFramePr>
        <p:xfrm>
          <a:off x="8305800" y="2209800"/>
          <a:ext cx="650875" cy="752475"/>
        </p:xfrm>
        <a:graphic>
          <a:graphicData uri="http://schemas.openxmlformats.org/presentationml/2006/ole">
            <p:oleObj spid="_x0000_s34842" name="Bitmap" r:id="rId5" imgW="980952" imgH="1133633" progId="PBrush">
              <p:embed/>
            </p:oleObj>
          </a:graphicData>
        </a:graphic>
      </p:graphicFrame>
      <p:sp>
        <p:nvSpPr>
          <p:cNvPr id="14368" name="Text Box 71"/>
          <p:cNvSpPr txBox="1">
            <a:spLocks noChangeArrowheads="1"/>
          </p:cNvSpPr>
          <p:nvPr/>
        </p:nvSpPr>
        <p:spPr bwMode="auto">
          <a:xfrm>
            <a:off x="8077200" y="1905000"/>
            <a:ext cx="990600" cy="314325"/>
          </a:xfrm>
          <a:prstGeom prst="rect">
            <a:avLst/>
          </a:prstGeom>
          <a:solidFill>
            <a:srgbClr val="FFFFFF"/>
          </a:solidFill>
          <a:ln w="9525">
            <a:solidFill>
              <a:schemeClr val="tx1"/>
            </a:solidFill>
            <a:miter lim="800000"/>
            <a:headEnd/>
            <a:tailEnd/>
          </a:ln>
        </p:spPr>
        <p:txBody>
          <a:bodyPr anchor="ctr">
            <a:spAutoFit/>
          </a:bodyPr>
          <a:lstStyle/>
          <a:p>
            <a:pPr eaLnBrk="1" hangingPunct="1"/>
            <a:r>
              <a:rPr lang="de-DE"/>
              <a:t>Kunden</a:t>
            </a:r>
          </a:p>
        </p:txBody>
      </p:sp>
      <p:sp>
        <p:nvSpPr>
          <p:cNvPr id="14369" name="Line 72"/>
          <p:cNvSpPr>
            <a:spLocks noChangeShapeType="1"/>
          </p:cNvSpPr>
          <p:nvPr/>
        </p:nvSpPr>
        <p:spPr bwMode="auto">
          <a:xfrm>
            <a:off x="8153400" y="2362200"/>
            <a:ext cx="0" cy="685800"/>
          </a:xfrm>
          <a:prstGeom prst="line">
            <a:avLst/>
          </a:prstGeom>
          <a:noFill/>
          <a:ln w="28575">
            <a:solidFill>
              <a:schemeClr val="tx1"/>
            </a:solidFill>
            <a:round/>
            <a:headEnd/>
            <a:tailEnd type="triangle" w="med" len="med"/>
          </a:ln>
        </p:spPr>
        <p:txBody>
          <a:bodyPr/>
          <a:lstStyle/>
          <a:p>
            <a:endParaRPr lang="de-DE"/>
          </a:p>
        </p:txBody>
      </p:sp>
      <p:graphicFrame>
        <p:nvGraphicFramePr>
          <p:cNvPr id="14339" name="Object 73"/>
          <p:cNvGraphicFramePr>
            <a:graphicFrameLocks noChangeAspect="1"/>
          </p:cNvGraphicFramePr>
          <p:nvPr/>
        </p:nvGraphicFramePr>
        <p:xfrm>
          <a:off x="7391400" y="4038600"/>
          <a:ext cx="1600200" cy="1122363"/>
        </p:xfrm>
        <a:graphic>
          <a:graphicData uri="http://schemas.openxmlformats.org/presentationml/2006/ole">
            <p:oleObj spid="_x0000_s34845" name="Bitmap" r:id="rId6" imgW="990738" imgH="695238" progId="PBrush">
              <p:embed/>
            </p:oleObj>
          </a:graphicData>
        </a:graphic>
      </p:graphicFrame>
      <p:sp>
        <p:nvSpPr>
          <p:cNvPr id="14370" name="Text Box 74"/>
          <p:cNvSpPr txBox="1">
            <a:spLocks noChangeArrowheads="1"/>
          </p:cNvSpPr>
          <p:nvPr/>
        </p:nvSpPr>
        <p:spPr bwMode="auto">
          <a:xfrm>
            <a:off x="7391400" y="5126038"/>
            <a:ext cx="1600200" cy="360362"/>
          </a:xfrm>
          <a:prstGeom prst="rect">
            <a:avLst/>
          </a:prstGeom>
          <a:solidFill>
            <a:srgbClr val="FFFFFF"/>
          </a:solidFill>
          <a:ln w="9525">
            <a:solidFill>
              <a:schemeClr val="tx1"/>
            </a:solidFill>
            <a:miter lim="800000"/>
            <a:headEnd/>
            <a:tailEnd/>
          </a:ln>
        </p:spPr>
        <p:txBody>
          <a:bodyPr anchor="ctr"/>
          <a:lstStyle/>
          <a:p>
            <a:pPr eaLnBrk="1" hangingPunct="1"/>
            <a:r>
              <a:rPr lang="de-DE"/>
              <a:t>Konkurrenten</a:t>
            </a:r>
          </a:p>
        </p:txBody>
      </p:sp>
      <p:sp>
        <p:nvSpPr>
          <p:cNvPr id="14371" name="Line 75"/>
          <p:cNvSpPr>
            <a:spLocks noChangeShapeType="1"/>
          </p:cNvSpPr>
          <p:nvPr/>
        </p:nvSpPr>
        <p:spPr bwMode="auto">
          <a:xfrm flipH="1">
            <a:off x="5791200" y="4419600"/>
            <a:ext cx="1600200" cy="0"/>
          </a:xfrm>
          <a:prstGeom prst="line">
            <a:avLst/>
          </a:prstGeom>
          <a:noFill/>
          <a:ln w="28575">
            <a:solidFill>
              <a:schemeClr val="tx1"/>
            </a:solidFill>
            <a:round/>
            <a:headEnd/>
            <a:tailEnd type="triangle" w="med" len="med"/>
          </a:ln>
        </p:spPr>
        <p:txBody>
          <a:bodyPr/>
          <a:lstStyle/>
          <a:p>
            <a:endParaRPr lang="de-DE"/>
          </a:p>
        </p:txBody>
      </p:sp>
      <p:sp>
        <p:nvSpPr>
          <p:cNvPr id="14372" name="Line 76"/>
          <p:cNvSpPr>
            <a:spLocks noChangeShapeType="1"/>
          </p:cNvSpPr>
          <p:nvPr/>
        </p:nvSpPr>
        <p:spPr bwMode="auto">
          <a:xfrm flipH="1" flipV="1">
            <a:off x="5410200" y="4495800"/>
            <a:ext cx="0" cy="609600"/>
          </a:xfrm>
          <a:prstGeom prst="line">
            <a:avLst/>
          </a:prstGeom>
          <a:noFill/>
          <a:ln w="28575">
            <a:solidFill>
              <a:schemeClr val="tx1"/>
            </a:solidFill>
            <a:round/>
            <a:headEnd/>
            <a:tailEnd type="triangle" w="med" len="med"/>
          </a:ln>
        </p:spPr>
        <p:txBody>
          <a:bodyPr/>
          <a:lstStyle/>
          <a:p>
            <a:endParaRPr lang="de-DE"/>
          </a:p>
        </p:txBody>
      </p:sp>
      <p:sp>
        <p:nvSpPr>
          <p:cNvPr id="14373" name="Line 77"/>
          <p:cNvSpPr>
            <a:spLocks noChangeShapeType="1"/>
          </p:cNvSpPr>
          <p:nvPr/>
        </p:nvSpPr>
        <p:spPr bwMode="auto">
          <a:xfrm flipH="1">
            <a:off x="5562600" y="4495800"/>
            <a:ext cx="0" cy="609600"/>
          </a:xfrm>
          <a:prstGeom prst="line">
            <a:avLst/>
          </a:prstGeom>
          <a:noFill/>
          <a:ln w="28575">
            <a:solidFill>
              <a:schemeClr val="tx1"/>
            </a:solidFill>
            <a:round/>
            <a:headEnd/>
            <a:tailEnd type="triangle" w="med" len="med"/>
          </a:ln>
        </p:spPr>
        <p:txBody>
          <a:bodyPr/>
          <a:lstStyle/>
          <a:p>
            <a:endParaRPr lang="de-DE"/>
          </a:p>
        </p:txBody>
      </p:sp>
      <p:sp>
        <p:nvSpPr>
          <p:cNvPr id="14374" name="Line 78"/>
          <p:cNvSpPr>
            <a:spLocks noChangeShapeType="1"/>
          </p:cNvSpPr>
          <p:nvPr/>
        </p:nvSpPr>
        <p:spPr bwMode="auto">
          <a:xfrm flipV="1">
            <a:off x="5791200" y="4267200"/>
            <a:ext cx="1600200" cy="0"/>
          </a:xfrm>
          <a:prstGeom prst="line">
            <a:avLst/>
          </a:prstGeom>
          <a:noFill/>
          <a:ln w="28575">
            <a:solidFill>
              <a:schemeClr val="tx1"/>
            </a:solidFill>
            <a:round/>
            <a:headEnd/>
            <a:tailEnd type="triangle" w="med" len="med"/>
          </a:ln>
        </p:spPr>
        <p:txBody>
          <a:bodyPr/>
          <a:lstStyle/>
          <a:p>
            <a:endParaRPr lang="de-DE"/>
          </a:p>
        </p:txBody>
      </p:sp>
      <p:graphicFrame>
        <p:nvGraphicFramePr>
          <p:cNvPr id="14340" name="Object 79"/>
          <p:cNvGraphicFramePr>
            <a:graphicFrameLocks noChangeAspect="1"/>
          </p:cNvGraphicFramePr>
          <p:nvPr/>
        </p:nvGraphicFramePr>
        <p:xfrm>
          <a:off x="3962400" y="5715000"/>
          <a:ext cx="1066800" cy="990600"/>
        </p:xfrm>
        <a:graphic>
          <a:graphicData uri="http://schemas.openxmlformats.org/presentationml/2006/ole">
            <p:oleObj spid="_x0000_s34851" name="Bitmap" r:id="rId7" imgW="1848108" imgH="1714739" progId="PBrush">
              <p:embed/>
            </p:oleObj>
          </a:graphicData>
        </a:graphic>
      </p:graphicFrame>
      <p:sp>
        <p:nvSpPr>
          <p:cNvPr id="14375" name="Line 80"/>
          <p:cNvSpPr>
            <a:spLocks noChangeShapeType="1"/>
          </p:cNvSpPr>
          <p:nvPr/>
        </p:nvSpPr>
        <p:spPr bwMode="auto">
          <a:xfrm flipH="1" flipV="1">
            <a:off x="4419600" y="4495800"/>
            <a:ext cx="0" cy="1219200"/>
          </a:xfrm>
          <a:prstGeom prst="line">
            <a:avLst/>
          </a:prstGeom>
          <a:noFill/>
          <a:ln w="28575">
            <a:solidFill>
              <a:schemeClr val="tx1"/>
            </a:solidFill>
            <a:round/>
            <a:headEnd/>
            <a:tailEnd type="triangle" w="med" len="med"/>
          </a:ln>
        </p:spPr>
        <p:txBody>
          <a:bodyPr/>
          <a:lstStyle/>
          <a:p>
            <a:endParaRPr lang="de-DE"/>
          </a:p>
        </p:txBody>
      </p:sp>
      <p:sp>
        <p:nvSpPr>
          <p:cNvPr id="14376" name="Line 81"/>
          <p:cNvSpPr>
            <a:spLocks noChangeShapeType="1"/>
          </p:cNvSpPr>
          <p:nvPr/>
        </p:nvSpPr>
        <p:spPr bwMode="auto">
          <a:xfrm flipH="1">
            <a:off x="4572000" y="4495800"/>
            <a:ext cx="0" cy="1219200"/>
          </a:xfrm>
          <a:prstGeom prst="line">
            <a:avLst/>
          </a:prstGeom>
          <a:noFill/>
          <a:ln w="28575">
            <a:solidFill>
              <a:schemeClr val="tx1"/>
            </a:solidFill>
            <a:round/>
            <a:headEnd/>
            <a:tailEnd type="triangle" w="med" len="med"/>
          </a:ln>
        </p:spPr>
        <p:txBody>
          <a:bodyPr/>
          <a:lstStyle/>
          <a:p>
            <a:endParaRPr lang="de-DE"/>
          </a:p>
        </p:txBody>
      </p:sp>
      <p:sp>
        <p:nvSpPr>
          <p:cNvPr id="14377" name="Text Box 82"/>
          <p:cNvSpPr txBox="1">
            <a:spLocks noChangeArrowheads="1"/>
          </p:cNvSpPr>
          <p:nvPr/>
        </p:nvSpPr>
        <p:spPr bwMode="auto">
          <a:xfrm>
            <a:off x="5029200" y="6172200"/>
            <a:ext cx="1600200" cy="360363"/>
          </a:xfrm>
          <a:prstGeom prst="rect">
            <a:avLst/>
          </a:prstGeom>
          <a:solidFill>
            <a:srgbClr val="FFFFFF"/>
          </a:solidFill>
          <a:ln w="9525">
            <a:solidFill>
              <a:schemeClr val="tx1"/>
            </a:solidFill>
            <a:miter lim="800000"/>
            <a:headEnd/>
            <a:tailEnd/>
          </a:ln>
        </p:spPr>
        <p:txBody>
          <a:bodyPr anchor="ctr"/>
          <a:lstStyle/>
          <a:p>
            <a:pPr eaLnBrk="1" hangingPunct="1"/>
            <a:r>
              <a:rPr lang="de-DE"/>
              <a:t>Kreditinstitute</a:t>
            </a:r>
          </a:p>
        </p:txBody>
      </p:sp>
      <p:sp>
        <p:nvSpPr>
          <p:cNvPr id="14378" name="Text Box 83"/>
          <p:cNvSpPr txBox="1">
            <a:spLocks noChangeArrowheads="1"/>
          </p:cNvSpPr>
          <p:nvPr/>
        </p:nvSpPr>
        <p:spPr bwMode="auto">
          <a:xfrm>
            <a:off x="4953000" y="5105400"/>
            <a:ext cx="1219200" cy="527050"/>
          </a:xfrm>
          <a:prstGeom prst="rect">
            <a:avLst/>
          </a:prstGeom>
          <a:solidFill>
            <a:srgbClr val="FFFFFF"/>
          </a:solidFill>
          <a:ln w="9525">
            <a:solidFill>
              <a:schemeClr val="tx1"/>
            </a:solidFill>
            <a:miter lim="800000"/>
            <a:headEnd/>
            <a:tailEnd/>
          </a:ln>
        </p:spPr>
        <p:txBody>
          <a:bodyPr>
            <a:spAutoFit/>
          </a:bodyPr>
          <a:lstStyle/>
          <a:p>
            <a:pPr eaLnBrk="1" hangingPunct="1"/>
            <a:r>
              <a:rPr lang="de-DE"/>
              <a:t>Ambiente, Anrainer</a:t>
            </a:r>
          </a:p>
        </p:txBody>
      </p:sp>
      <p:sp>
        <p:nvSpPr>
          <p:cNvPr id="14379" name="Text Box 84"/>
          <p:cNvSpPr txBox="1">
            <a:spLocks noChangeArrowheads="1"/>
          </p:cNvSpPr>
          <p:nvPr/>
        </p:nvSpPr>
        <p:spPr bwMode="auto">
          <a:xfrm>
            <a:off x="2743200" y="5105400"/>
            <a:ext cx="1371600" cy="527050"/>
          </a:xfrm>
          <a:prstGeom prst="rect">
            <a:avLst/>
          </a:prstGeom>
          <a:solidFill>
            <a:srgbClr val="FFFFFF"/>
          </a:solidFill>
          <a:ln w="9525">
            <a:solidFill>
              <a:schemeClr val="tx1"/>
            </a:solidFill>
            <a:miter lim="800000"/>
            <a:headEnd/>
            <a:tailEnd/>
          </a:ln>
        </p:spPr>
        <p:txBody>
          <a:bodyPr>
            <a:spAutoFit/>
          </a:bodyPr>
          <a:lstStyle/>
          <a:p>
            <a:pPr eaLnBrk="1" hangingPunct="1"/>
            <a:r>
              <a:rPr lang="de-DE"/>
              <a:t>Technische Infrastruktur</a:t>
            </a:r>
          </a:p>
        </p:txBody>
      </p:sp>
      <p:sp>
        <p:nvSpPr>
          <p:cNvPr id="14380" name="Line 85"/>
          <p:cNvSpPr>
            <a:spLocks noChangeShapeType="1"/>
          </p:cNvSpPr>
          <p:nvPr/>
        </p:nvSpPr>
        <p:spPr bwMode="auto">
          <a:xfrm flipH="1" flipV="1">
            <a:off x="3429000" y="4495800"/>
            <a:ext cx="0" cy="609600"/>
          </a:xfrm>
          <a:prstGeom prst="line">
            <a:avLst/>
          </a:prstGeom>
          <a:noFill/>
          <a:ln w="28575">
            <a:solidFill>
              <a:schemeClr val="tx1"/>
            </a:solidFill>
            <a:round/>
            <a:headEnd/>
            <a:tailEnd type="triangle" w="med" len="med"/>
          </a:ln>
        </p:spPr>
        <p:txBody>
          <a:bodyPr/>
          <a:lstStyle/>
          <a:p>
            <a:endParaRPr lang="de-DE"/>
          </a:p>
        </p:txBody>
      </p:sp>
      <p:sp>
        <p:nvSpPr>
          <p:cNvPr id="14381" name="Line 86"/>
          <p:cNvSpPr>
            <a:spLocks noChangeShapeType="1"/>
          </p:cNvSpPr>
          <p:nvPr/>
        </p:nvSpPr>
        <p:spPr bwMode="auto">
          <a:xfrm flipH="1">
            <a:off x="3581400" y="4495800"/>
            <a:ext cx="0" cy="609600"/>
          </a:xfrm>
          <a:prstGeom prst="line">
            <a:avLst/>
          </a:prstGeom>
          <a:noFill/>
          <a:ln w="28575">
            <a:solidFill>
              <a:schemeClr val="tx1"/>
            </a:solidFill>
            <a:round/>
            <a:headEnd/>
            <a:tailEnd type="triangle" w="med" len="med"/>
          </a:ln>
        </p:spPr>
        <p:txBody>
          <a:bodyPr/>
          <a:lstStyle/>
          <a:p>
            <a:endParaRPr lang="de-DE"/>
          </a:p>
        </p:txBody>
      </p:sp>
      <p:sp>
        <p:nvSpPr>
          <p:cNvPr id="14382" name="Text Box 88"/>
          <p:cNvSpPr txBox="1">
            <a:spLocks noChangeArrowheads="1"/>
          </p:cNvSpPr>
          <p:nvPr/>
        </p:nvSpPr>
        <p:spPr bwMode="auto">
          <a:xfrm>
            <a:off x="76200" y="2362200"/>
            <a:ext cx="1371600" cy="527050"/>
          </a:xfrm>
          <a:prstGeom prst="rect">
            <a:avLst/>
          </a:prstGeom>
          <a:solidFill>
            <a:srgbClr val="FFFFFF"/>
          </a:solidFill>
          <a:ln w="9525">
            <a:solidFill>
              <a:schemeClr val="tx1"/>
            </a:solidFill>
            <a:miter lim="800000"/>
            <a:headEnd/>
            <a:tailEnd/>
          </a:ln>
        </p:spPr>
        <p:txBody>
          <a:bodyPr anchor="ctr">
            <a:spAutoFit/>
          </a:bodyPr>
          <a:lstStyle/>
          <a:p>
            <a:pPr eaLnBrk="1" hangingPunct="1"/>
            <a:r>
              <a:rPr lang="de-DE"/>
              <a:t>Lieferanten, Dienstleister</a:t>
            </a:r>
          </a:p>
        </p:txBody>
      </p:sp>
      <p:sp>
        <p:nvSpPr>
          <p:cNvPr id="14383" name="Line 90"/>
          <p:cNvSpPr>
            <a:spLocks noChangeShapeType="1"/>
          </p:cNvSpPr>
          <p:nvPr/>
        </p:nvSpPr>
        <p:spPr bwMode="auto">
          <a:xfrm flipH="1">
            <a:off x="2438400" y="4419600"/>
            <a:ext cx="762000" cy="0"/>
          </a:xfrm>
          <a:prstGeom prst="line">
            <a:avLst/>
          </a:prstGeom>
          <a:noFill/>
          <a:ln w="28575">
            <a:solidFill>
              <a:schemeClr val="tx1"/>
            </a:solidFill>
            <a:round/>
            <a:headEnd/>
            <a:tailEnd type="triangle" w="med" len="med"/>
          </a:ln>
        </p:spPr>
        <p:txBody>
          <a:bodyPr/>
          <a:lstStyle/>
          <a:p>
            <a:endParaRPr lang="de-DE"/>
          </a:p>
        </p:txBody>
      </p:sp>
      <p:sp>
        <p:nvSpPr>
          <p:cNvPr id="14384" name="Line 91"/>
          <p:cNvSpPr>
            <a:spLocks noChangeShapeType="1"/>
          </p:cNvSpPr>
          <p:nvPr/>
        </p:nvSpPr>
        <p:spPr bwMode="auto">
          <a:xfrm flipV="1">
            <a:off x="2438400" y="4267200"/>
            <a:ext cx="762000" cy="0"/>
          </a:xfrm>
          <a:prstGeom prst="line">
            <a:avLst/>
          </a:prstGeom>
          <a:noFill/>
          <a:ln w="28575">
            <a:solidFill>
              <a:schemeClr val="tx1"/>
            </a:solidFill>
            <a:round/>
            <a:headEnd/>
            <a:tailEnd type="triangle" w="med" len="med"/>
          </a:ln>
        </p:spPr>
        <p:txBody>
          <a:bodyPr/>
          <a:lstStyle/>
          <a:p>
            <a:endParaRPr lang="de-DE"/>
          </a:p>
        </p:txBody>
      </p:sp>
      <p:sp>
        <p:nvSpPr>
          <p:cNvPr id="14385" name="Line 92"/>
          <p:cNvSpPr>
            <a:spLocks noChangeShapeType="1"/>
          </p:cNvSpPr>
          <p:nvPr/>
        </p:nvSpPr>
        <p:spPr bwMode="auto">
          <a:xfrm>
            <a:off x="8534400" y="3581400"/>
            <a:ext cx="0" cy="457200"/>
          </a:xfrm>
          <a:prstGeom prst="line">
            <a:avLst/>
          </a:prstGeom>
          <a:noFill/>
          <a:ln w="28575">
            <a:solidFill>
              <a:schemeClr val="tx1"/>
            </a:solidFill>
            <a:round/>
            <a:headEnd/>
            <a:tailEnd type="triangle" w="med" len="med"/>
          </a:ln>
        </p:spPr>
        <p:txBody>
          <a:bodyPr/>
          <a:lstStyle/>
          <a:p>
            <a:endParaRPr lang="de-DE"/>
          </a:p>
        </p:txBody>
      </p:sp>
      <p:sp>
        <p:nvSpPr>
          <p:cNvPr id="14386" name="Line 93"/>
          <p:cNvSpPr>
            <a:spLocks noChangeShapeType="1"/>
          </p:cNvSpPr>
          <p:nvPr/>
        </p:nvSpPr>
        <p:spPr bwMode="auto">
          <a:xfrm flipV="1">
            <a:off x="8382000" y="3581400"/>
            <a:ext cx="0" cy="457200"/>
          </a:xfrm>
          <a:prstGeom prst="line">
            <a:avLst/>
          </a:prstGeom>
          <a:noFill/>
          <a:ln w="28575">
            <a:solidFill>
              <a:schemeClr val="tx1"/>
            </a:solidFill>
            <a:round/>
            <a:headEnd/>
            <a:tailEnd type="triangle" w="med" len="med"/>
          </a:ln>
        </p:spPr>
        <p:txBody>
          <a:bodyPr/>
          <a:lstStyle/>
          <a:p>
            <a:endParaRPr lang="de-DE"/>
          </a:p>
        </p:txBody>
      </p:sp>
      <p:sp>
        <p:nvSpPr>
          <p:cNvPr id="14387" name="Text Box 94"/>
          <p:cNvSpPr txBox="1">
            <a:spLocks noChangeArrowheads="1"/>
          </p:cNvSpPr>
          <p:nvPr/>
        </p:nvSpPr>
        <p:spPr bwMode="auto">
          <a:xfrm>
            <a:off x="228600" y="3962400"/>
            <a:ext cx="2209800" cy="990600"/>
          </a:xfrm>
          <a:prstGeom prst="rect">
            <a:avLst/>
          </a:prstGeom>
          <a:solidFill>
            <a:srgbClr val="FFFFFF"/>
          </a:solidFill>
          <a:ln w="9525">
            <a:solidFill>
              <a:schemeClr val="tx1"/>
            </a:solidFill>
            <a:miter lim="800000"/>
            <a:headEnd/>
            <a:tailEnd/>
          </a:ln>
        </p:spPr>
        <p:txBody>
          <a:bodyPr/>
          <a:lstStyle/>
          <a:p>
            <a:pPr eaLnBrk="1" hangingPunct="1"/>
            <a:r>
              <a:rPr lang="de-DE"/>
              <a:t>Politisches, wirt-schaftliches,  soziales, ökologisches, wiss.- technisches Umfeld</a:t>
            </a:r>
          </a:p>
        </p:txBody>
      </p:sp>
      <p:sp>
        <p:nvSpPr>
          <p:cNvPr id="14388" name="Text Box 95"/>
          <p:cNvSpPr txBox="1">
            <a:spLocks noChangeArrowheads="1"/>
          </p:cNvSpPr>
          <p:nvPr/>
        </p:nvSpPr>
        <p:spPr bwMode="auto">
          <a:xfrm>
            <a:off x="2362200" y="228600"/>
            <a:ext cx="1524000" cy="838200"/>
          </a:xfrm>
          <a:prstGeom prst="rect">
            <a:avLst/>
          </a:prstGeom>
          <a:solidFill>
            <a:srgbClr val="FFFFFF"/>
          </a:solidFill>
          <a:ln w="9525">
            <a:solidFill>
              <a:schemeClr val="tx1"/>
            </a:solidFill>
            <a:miter lim="800000"/>
            <a:headEnd/>
            <a:tailEnd/>
          </a:ln>
        </p:spPr>
        <p:txBody>
          <a:bodyPr/>
          <a:lstStyle/>
          <a:p>
            <a:pPr eaLnBrk="1" hangingPunct="1"/>
            <a:r>
              <a:rPr lang="de-DE"/>
              <a:t>Externe Gesellschafter (Anteilseigner)</a:t>
            </a:r>
          </a:p>
        </p:txBody>
      </p:sp>
      <p:sp>
        <p:nvSpPr>
          <p:cNvPr id="14389" name="Line 96"/>
          <p:cNvSpPr>
            <a:spLocks noChangeShapeType="1"/>
          </p:cNvSpPr>
          <p:nvPr/>
        </p:nvSpPr>
        <p:spPr bwMode="auto">
          <a:xfrm>
            <a:off x="3505200" y="1066800"/>
            <a:ext cx="0" cy="1143000"/>
          </a:xfrm>
          <a:prstGeom prst="line">
            <a:avLst/>
          </a:prstGeom>
          <a:noFill/>
          <a:ln w="22225">
            <a:solidFill>
              <a:srgbClr val="FF0000"/>
            </a:solidFill>
            <a:round/>
            <a:headEnd/>
            <a:tailEnd type="triangle" w="med" len="med"/>
          </a:ln>
        </p:spPr>
        <p:txBody>
          <a:bodyPr/>
          <a:lstStyle/>
          <a:p>
            <a:endParaRPr lang="de-DE"/>
          </a:p>
        </p:txBody>
      </p:sp>
      <p:sp>
        <p:nvSpPr>
          <p:cNvPr id="14390" name="Line 97"/>
          <p:cNvSpPr>
            <a:spLocks noChangeShapeType="1"/>
          </p:cNvSpPr>
          <p:nvPr/>
        </p:nvSpPr>
        <p:spPr bwMode="auto">
          <a:xfrm flipV="1">
            <a:off x="3048000" y="1066800"/>
            <a:ext cx="0" cy="1143000"/>
          </a:xfrm>
          <a:prstGeom prst="line">
            <a:avLst/>
          </a:prstGeom>
          <a:noFill/>
          <a:ln w="22225">
            <a:solidFill>
              <a:srgbClr val="FF0000"/>
            </a:solidFill>
            <a:round/>
            <a:headEnd/>
            <a:tailEnd type="triangle" w="med" len="med"/>
          </a:ln>
        </p:spPr>
        <p:txBody>
          <a:bodyPr/>
          <a:lstStyle/>
          <a:p>
            <a:endParaRPr lang="de-DE"/>
          </a:p>
        </p:txBody>
      </p:sp>
      <p:graphicFrame>
        <p:nvGraphicFramePr>
          <p:cNvPr id="14341" name="Object 100"/>
          <p:cNvGraphicFramePr>
            <a:graphicFrameLocks noChangeAspect="1"/>
          </p:cNvGraphicFramePr>
          <p:nvPr/>
        </p:nvGraphicFramePr>
        <p:xfrm>
          <a:off x="2895600" y="2200275"/>
          <a:ext cx="3352800" cy="1778000"/>
        </p:xfrm>
        <a:graphic>
          <a:graphicData uri="http://schemas.openxmlformats.org/presentationml/2006/ole">
            <p:oleObj spid="_x0000_s34868" name="Paint Shop Pro Image" r:id="rId8" imgW="9258537" imgH="6546341" progId="">
              <p:embed/>
            </p:oleObj>
          </a:graphicData>
        </a:graphic>
      </p:graphicFrame>
      <p:sp>
        <p:nvSpPr>
          <p:cNvPr id="14391" name="Rectangle 102"/>
          <p:cNvSpPr>
            <a:spLocks noChangeArrowheads="1"/>
          </p:cNvSpPr>
          <p:nvPr/>
        </p:nvSpPr>
        <p:spPr bwMode="auto">
          <a:xfrm>
            <a:off x="3200400" y="2362200"/>
            <a:ext cx="152400" cy="152400"/>
          </a:xfrm>
          <a:prstGeom prst="rect">
            <a:avLst/>
          </a:prstGeom>
          <a:solidFill>
            <a:schemeClr val="accent1"/>
          </a:solidFill>
          <a:ln w="9525">
            <a:solidFill>
              <a:schemeClr val="tx1"/>
            </a:solidFill>
            <a:miter lim="800000"/>
            <a:headEnd/>
            <a:tailEnd/>
          </a:ln>
          <a:effectLst>
            <a:outerShdw dist="35921" dir="2700000" algn="ctr" rotWithShape="0">
              <a:srgbClr val="808080"/>
            </a:outerShdw>
          </a:effectLst>
        </p:spPr>
        <p:txBody>
          <a:bodyPr wrap="none" anchor="ctr"/>
          <a:lstStyle/>
          <a:p>
            <a:pPr algn="l" eaLnBrk="1" hangingPunct="1"/>
            <a:endParaRPr lang="de-DE"/>
          </a:p>
        </p:txBody>
      </p:sp>
      <p:sp>
        <p:nvSpPr>
          <p:cNvPr id="14392" name="Text Box 103"/>
          <p:cNvSpPr txBox="1">
            <a:spLocks noChangeArrowheads="1"/>
          </p:cNvSpPr>
          <p:nvPr/>
        </p:nvSpPr>
        <p:spPr bwMode="auto">
          <a:xfrm>
            <a:off x="3352800" y="2286000"/>
            <a:ext cx="2590800" cy="304800"/>
          </a:xfrm>
          <a:prstGeom prst="rect">
            <a:avLst/>
          </a:prstGeom>
          <a:noFill/>
          <a:ln w="9525">
            <a:noFill/>
            <a:miter lim="800000"/>
            <a:headEnd/>
            <a:tailEnd/>
          </a:ln>
        </p:spPr>
        <p:txBody>
          <a:bodyPr>
            <a:spAutoFit/>
          </a:bodyPr>
          <a:lstStyle/>
          <a:p>
            <a:pPr algn="l" eaLnBrk="1" hangingPunct="1"/>
            <a:r>
              <a:rPr lang="de-DE"/>
              <a:t>Unternehmenszweck</a:t>
            </a:r>
            <a:endParaRPr lang="de-DE" sz="1200"/>
          </a:p>
        </p:txBody>
      </p:sp>
      <p:sp>
        <p:nvSpPr>
          <p:cNvPr id="14393" name="Rectangle 104"/>
          <p:cNvSpPr>
            <a:spLocks noChangeArrowheads="1"/>
          </p:cNvSpPr>
          <p:nvPr/>
        </p:nvSpPr>
        <p:spPr bwMode="auto">
          <a:xfrm>
            <a:off x="3200400" y="2667000"/>
            <a:ext cx="152400" cy="152400"/>
          </a:xfrm>
          <a:prstGeom prst="rect">
            <a:avLst/>
          </a:prstGeom>
          <a:solidFill>
            <a:schemeClr val="accent1"/>
          </a:solidFill>
          <a:ln w="9525">
            <a:solidFill>
              <a:schemeClr val="tx1"/>
            </a:solidFill>
            <a:miter lim="800000"/>
            <a:headEnd/>
            <a:tailEnd/>
          </a:ln>
          <a:effectLst>
            <a:outerShdw dist="35921" dir="2700000" algn="ctr" rotWithShape="0">
              <a:srgbClr val="808080"/>
            </a:outerShdw>
          </a:effectLst>
        </p:spPr>
        <p:txBody>
          <a:bodyPr wrap="none" anchor="ctr"/>
          <a:lstStyle/>
          <a:p>
            <a:pPr algn="l" eaLnBrk="1" hangingPunct="1"/>
            <a:endParaRPr lang="de-DE"/>
          </a:p>
        </p:txBody>
      </p:sp>
      <p:sp>
        <p:nvSpPr>
          <p:cNvPr id="14394" name="Text Box 105"/>
          <p:cNvSpPr txBox="1">
            <a:spLocks noChangeArrowheads="1"/>
          </p:cNvSpPr>
          <p:nvPr/>
        </p:nvSpPr>
        <p:spPr bwMode="auto">
          <a:xfrm>
            <a:off x="3352800" y="2590800"/>
            <a:ext cx="2590800" cy="304800"/>
          </a:xfrm>
          <a:prstGeom prst="rect">
            <a:avLst/>
          </a:prstGeom>
          <a:noFill/>
          <a:ln w="9525">
            <a:noFill/>
            <a:miter lim="800000"/>
            <a:headEnd/>
            <a:tailEnd/>
          </a:ln>
        </p:spPr>
        <p:txBody>
          <a:bodyPr>
            <a:spAutoFit/>
          </a:bodyPr>
          <a:lstStyle/>
          <a:p>
            <a:pPr algn="l" eaLnBrk="1" hangingPunct="1"/>
            <a:r>
              <a:rPr lang="de-DE"/>
              <a:t>Standort, Wirkungsraum</a:t>
            </a:r>
            <a:endParaRPr lang="de-DE" sz="1200"/>
          </a:p>
        </p:txBody>
      </p:sp>
      <p:sp>
        <p:nvSpPr>
          <p:cNvPr id="14395" name="Rectangle 108"/>
          <p:cNvSpPr>
            <a:spLocks noChangeArrowheads="1"/>
          </p:cNvSpPr>
          <p:nvPr/>
        </p:nvSpPr>
        <p:spPr bwMode="auto">
          <a:xfrm>
            <a:off x="3200400" y="2971800"/>
            <a:ext cx="152400" cy="152400"/>
          </a:xfrm>
          <a:prstGeom prst="rect">
            <a:avLst/>
          </a:prstGeom>
          <a:solidFill>
            <a:schemeClr val="accent1"/>
          </a:solidFill>
          <a:ln w="9525">
            <a:solidFill>
              <a:schemeClr val="tx1"/>
            </a:solidFill>
            <a:miter lim="800000"/>
            <a:headEnd/>
            <a:tailEnd/>
          </a:ln>
          <a:effectLst>
            <a:outerShdw dist="35921" dir="2700000" algn="ctr" rotWithShape="0">
              <a:srgbClr val="808080"/>
            </a:outerShdw>
          </a:effectLst>
        </p:spPr>
        <p:txBody>
          <a:bodyPr wrap="none" anchor="ctr"/>
          <a:lstStyle/>
          <a:p>
            <a:pPr algn="l" eaLnBrk="1" hangingPunct="1"/>
            <a:endParaRPr lang="de-DE"/>
          </a:p>
        </p:txBody>
      </p:sp>
      <p:sp>
        <p:nvSpPr>
          <p:cNvPr id="14396" name="Text Box 109"/>
          <p:cNvSpPr txBox="1">
            <a:spLocks noChangeArrowheads="1"/>
          </p:cNvSpPr>
          <p:nvPr/>
        </p:nvSpPr>
        <p:spPr bwMode="auto">
          <a:xfrm>
            <a:off x="3352800" y="2895600"/>
            <a:ext cx="2590800" cy="304800"/>
          </a:xfrm>
          <a:prstGeom prst="rect">
            <a:avLst/>
          </a:prstGeom>
          <a:noFill/>
          <a:ln w="9525">
            <a:noFill/>
            <a:miter lim="800000"/>
            <a:headEnd/>
            <a:tailEnd/>
          </a:ln>
        </p:spPr>
        <p:txBody>
          <a:bodyPr>
            <a:spAutoFit/>
          </a:bodyPr>
          <a:lstStyle/>
          <a:p>
            <a:pPr algn="l" eaLnBrk="1" hangingPunct="1"/>
            <a:r>
              <a:rPr lang="de-DE"/>
              <a:t>Rechtsform</a:t>
            </a:r>
            <a:endParaRPr lang="de-DE" sz="1200"/>
          </a:p>
        </p:txBody>
      </p:sp>
      <p:sp>
        <p:nvSpPr>
          <p:cNvPr id="14397" name="Rectangle 110"/>
          <p:cNvSpPr>
            <a:spLocks noChangeArrowheads="1"/>
          </p:cNvSpPr>
          <p:nvPr/>
        </p:nvSpPr>
        <p:spPr bwMode="auto">
          <a:xfrm>
            <a:off x="3200400" y="3429000"/>
            <a:ext cx="152400" cy="152400"/>
          </a:xfrm>
          <a:prstGeom prst="rect">
            <a:avLst/>
          </a:prstGeom>
          <a:solidFill>
            <a:schemeClr val="accent1"/>
          </a:solidFill>
          <a:ln w="9525">
            <a:solidFill>
              <a:schemeClr val="tx1"/>
            </a:solidFill>
            <a:miter lim="800000"/>
            <a:headEnd/>
            <a:tailEnd/>
          </a:ln>
          <a:effectLst>
            <a:outerShdw dist="35921" dir="2700000" algn="ctr" rotWithShape="0">
              <a:srgbClr val="808080"/>
            </a:outerShdw>
          </a:effectLst>
        </p:spPr>
        <p:txBody>
          <a:bodyPr wrap="none" anchor="ctr"/>
          <a:lstStyle/>
          <a:p>
            <a:pPr algn="l" eaLnBrk="1" hangingPunct="1"/>
            <a:endParaRPr lang="de-DE"/>
          </a:p>
        </p:txBody>
      </p:sp>
      <p:sp>
        <p:nvSpPr>
          <p:cNvPr id="14398" name="Text Box 111"/>
          <p:cNvSpPr txBox="1">
            <a:spLocks noChangeArrowheads="1"/>
          </p:cNvSpPr>
          <p:nvPr/>
        </p:nvSpPr>
        <p:spPr bwMode="auto">
          <a:xfrm>
            <a:off x="3352800" y="3352800"/>
            <a:ext cx="2590800" cy="304800"/>
          </a:xfrm>
          <a:prstGeom prst="rect">
            <a:avLst/>
          </a:prstGeom>
          <a:noFill/>
          <a:ln w="9525">
            <a:noFill/>
            <a:miter lim="800000"/>
            <a:headEnd/>
            <a:tailEnd/>
          </a:ln>
        </p:spPr>
        <p:txBody>
          <a:bodyPr>
            <a:spAutoFit/>
          </a:bodyPr>
          <a:lstStyle/>
          <a:p>
            <a:pPr algn="l" eaLnBrk="1" hangingPunct="1"/>
            <a:r>
              <a:rPr lang="de-DE"/>
              <a:t>... weitere Merkmale</a:t>
            </a:r>
            <a:endParaRPr lang="de-DE" sz="1200"/>
          </a:p>
        </p:txBody>
      </p:sp>
      <p:sp>
        <p:nvSpPr>
          <p:cNvPr id="34877" name="Textfeld 61"/>
          <p:cNvSpPr txBox="1">
            <a:spLocks noChangeArrowheads="1"/>
          </p:cNvSpPr>
          <p:nvPr/>
        </p:nvSpPr>
        <p:spPr bwMode="auto">
          <a:xfrm>
            <a:off x="0" y="0"/>
            <a:ext cx="2123728" cy="307777"/>
          </a:xfrm>
          <a:prstGeom prst="rect">
            <a:avLst/>
          </a:prstGeom>
          <a:noFill/>
          <a:ln w="9525">
            <a:noFill/>
            <a:miter lim="800000"/>
            <a:headEnd/>
            <a:tailEnd/>
          </a:ln>
        </p:spPr>
        <p:txBody>
          <a:bodyPr wrap="square">
            <a:spAutoFit/>
          </a:bodyPr>
          <a:lstStyle/>
          <a:p>
            <a:pPr algn="l" eaLnBrk="1" hangingPunct="1"/>
            <a:r>
              <a:rPr lang="de-DE" smtClean="0"/>
              <a:t>Unternehmen - Umwelt</a:t>
            </a:r>
            <a:endParaRPr lang="de-DE"/>
          </a:p>
        </p:txBody>
      </p:sp>
      <p:sp>
        <p:nvSpPr>
          <p:cNvPr id="14400" name="Text Box 64"/>
          <p:cNvSpPr txBox="1">
            <a:spLocks noChangeArrowheads="1"/>
          </p:cNvSpPr>
          <p:nvPr/>
        </p:nvSpPr>
        <p:spPr bwMode="auto">
          <a:xfrm>
            <a:off x="3200400" y="3962400"/>
            <a:ext cx="2590800" cy="533400"/>
          </a:xfrm>
          <a:prstGeom prst="rect">
            <a:avLst/>
          </a:prstGeom>
          <a:solidFill>
            <a:srgbClr val="FFEBCB"/>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800"/>
              <a:t>Unternehmen</a:t>
            </a:r>
          </a:p>
        </p:txBody>
      </p:sp>
      <p:sp>
        <p:nvSpPr>
          <p:cNvPr id="14401" name="Rectangle 65"/>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left)">
                                      <p:cBhvr>
                                        <p:cTn id="7" dur="500"/>
                                        <p:tgtEl>
                                          <p:spTgt spid="143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400"/>
                                        </p:tgtEl>
                                        <p:attrNameLst>
                                          <p:attrName>style.visibility</p:attrName>
                                        </p:attrNameLst>
                                      </p:cBhvr>
                                      <p:to>
                                        <p:strVal val="visible"/>
                                      </p:to>
                                    </p:set>
                                    <p:animEffect transition="in" filter="wipe(left)">
                                      <p:cBhvr>
                                        <p:cTn id="11" dur="500"/>
                                        <p:tgtEl>
                                          <p:spTgt spid="1440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361"/>
                                        </p:tgtEl>
                                        <p:attrNameLst>
                                          <p:attrName>style.visibility</p:attrName>
                                        </p:attrNameLst>
                                      </p:cBhvr>
                                      <p:to>
                                        <p:strVal val="visible"/>
                                      </p:to>
                                    </p:set>
                                    <p:animEffect transition="in" filter="wipe(left)">
                                      <p:cBhvr>
                                        <p:cTn id="15" dur="500"/>
                                        <p:tgtEl>
                                          <p:spTgt spid="1436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344"/>
                                        </p:tgtEl>
                                        <p:attrNameLst>
                                          <p:attrName>style.visibility</p:attrName>
                                        </p:attrNameLst>
                                      </p:cBhvr>
                                      <p:to>
                                        <p:strVal val="visible"/>
                                      </p:to>
                                    </p:set>
                                    <p:animEffect transition="in" filter="wipe(left)">
                                      <p:cBhvr>
                                        <p:cTn id="19" dur="500"/>
                                        <p:tgtEl>
                                          <p:spTgt spid="1434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391"/>
                                        </p:tgtEl>
                                        <p:attrNameLst>
                                          <p:attrName>style.visibility</p:attrName>
                                        </p:attrNameLst>
                                      </p:cBhvr>
                                      <p:to>
                                        <p:strVal val="visible"/>
                                      </p:to>
                                    </p:set>
                                    <p:animEffect transition="in" filter="wipe(left)">
                                      <p:cBhvr>
                                        <p:cTn id="24" dur="500"/>
                                        <p:tgtEl>
                                          <p:spTgt spid="14391"/>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4392"/>
                                        </p:tgtEl>
                                        <p:attrNameLst>
                                          <p:attrName>style.visibility</p:attrName>
                                        </p:attrNameLst>
                                      </p:cBhvr>
                                      <p:to>
                                        <p:strVal val="visible"/>
                                      </p:to>
                                    </p:set>
                                    <p:animEffect transition="in" filter="wipe(left)">
                                      <p:cBhvr>
                                        <p:cTn id="28" dur="500"/>
                                        <p:tgtEl>
                                          <p:spTgt spid="1439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4393"/>
                                        </p:tgtEl>
                                        <p:attrNameLst>
                                          <p:attrName>style.visibility</p:attrName>
                                        </p:attrNameLst>
                                      </p:cBhvr>
                                      <p:to>
                                        <p:strVal val="visible"/>
                                      </p:to>
                                    </p:set>
                                    <p:animEffect transition="in" filter="wipe(left)">
                                      <p:cBhvr>
                                        <p:cTn id="33" dur="500"/>
                                        <p:tgtEl>
                                          <p:spTgt spid="14393"/>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4394"/>
                                        </p:tgtEl>
                                        <p:attrNameLst>
                                          <p:attrName>style.visibility</p:attrName>
                                        </p:attrNameLst>
                                      </p:cBhvr>
                                      <p:to>
                                        <p:strVal val="visible"/>
                                      </p:to>
                                    </p:set>
                                    <p:animEffect transition="in" filter="wipe(left)">
                                      <p:cBhvr>
                                        <p:cTn id="37" dur="500"/>
                                        <p:tgtEl>
                                          <p:spTgt spid="1439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395"/>
                                        </p:tgtEl>
                                        <p:attrNameLst>
                                          <p:attrName>style.visibility</p:attrName>
                                        </p:attrNameLst>
                                      </p:cBhvr>
                                      <p:to>
                                        <p:strVal val="visible"/>
                                      </p:to>
                                    </p:set>
                                    <p:animEffect transition="in" filter="wipe(left)">
                                      <p:cBhvr>
                                        <p:cTn id="42" dur="500"/>
                                        <p:tgtEl>
                                          <p:spTgt spid="1439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4396"/>
                                        </p:tgtEl>
                                        <p:attrNameLst>
                                          <p:attrName>style.visibility</p:attrName>
                                        </p:attrNameLst>
                                      </p:cBhvr>
                                      <p:to>
                                        <p:strVal val="visible"/>
                                      </p:to>
                                    </p:set>
                                    <p:animEffect transition="in" filter="wipe(left)">
                                      <p:cBhvr>
                                        <p:cTn id="46" dur="500"/>
                                        <p:tgtEl>
                                          <p:spTgt spid="1439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4397"/>
                                        </p:tgtEl>
                                        <p:attrNameLst>
                                          <p:attrName>style.visibility</p:attrName>
                                        </p:attrNameLst>
                                      </p:cBhvr>
                                      <p:to>
                                        <p:strVal val="visible"/>
                                      </p:to>
                                    </p:set>
                                    <p:animEffect transition="in" filter="wipe(left)">
                                      <p:cBhvr>
                                        <p:cTn id="51" dur="500"/>
                                        <p:tgtEl>
                                          <p:spTgt spid="14397"/>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14398"/>
                                        </p:tgtEl>
                                        <p:attrNameLst>
                                          <p:attrName>style.visibility</p:attrName>
                                        </p:attrNameLst>
                                      </p:cBhvr>
                                      <p:to>
                                        <p:strVal val="visible"/>
                                      </p:to>
                                    </p:set>
                                    <p:animEffect transition="in" filter="wipe(left)">
                                      <p:cBhvr>
                                        <p:cTn id="55" dur="500"/>
                                        <p:tgtEl>
                                          <p:spTgt spid="1439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4343"/>
                                        </p:tgtEl>
                                        <p:attrNameLst>
                                          <p:attrName>style.visibility</p:attrName>
                                        </p:attrNameLst>
                                      </p:cBhvr>
                                      <p:to>
                                        <p:strVal val="visible"/>
                                      </p:to>
                                    </p:set>
                                    <p:animEffect transition="in" filter="wipe(up)">
                                      <p:cBhvr>
                                        <p:cTn id="60" dur="500"/>
                                        <p:tgtEl>
                                          <p:spTgt spid="14343"/>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14356"/>
                                        </p:tgtEl>
                                        <p:attrNameLst>
                                          <p:attrName>style.visibility</p:attrName>
                                        </p:attrNameLst>
                                      </p:cBhvr>
                                      <p:to>
                                        <p:strVal val="visible"/>
                                      </p:to>
                                    </p:set>
                                    <p:animEffect transition="in" filter="wipe(left)">
                                      <p:cBhvr>
                                        <p:cTn id="64" dur="500"/>
                                        <p:tgtEl>
                                          <p:spTgt spid="1435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4388"/>
                                        </p:tgtEl>
                                        <p:attrNameLst>
                                          <p:attrName>style.visibility</p:attrName>
                                        </p:attrNameLst>
                                      </p:cBhvr>
                                      <p:to>
                                        <p:strVal val="visible"/>
                                      </p:to>
                                    </p:set>
                                    <p:animEffect transition="in" filter="wipe(left)">
                                      <p:cBhvr>
                                        <p:cTn id="69" dur="500"/>
                                        <p:tgtEl>
                                          <p:spTgt spid="14388"/>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14389"/>
                                        </p:tgtEl>
                                        <p:attrNameLst>
                                          <p:attrName>style.visibility</p:attrName>
                                        </p:attrNameLst>
                                      </p:cBhvr>
                                      <p:to>
                                        <p:strVal val="visible"/>
                                      </p:to>
                                    </p:set>
                                    <p:animEffect transition="in" filter="wipe(up)">
                                      <p:cBhvr>
                                        <p:cTn id="73" dur="500"/>
                                        <p:tgtEl>
                                          <p:spTgt spid="14389"/>
                                        </p:tgtEl>
                                      </p:cBhvr>
                                    </p:animEffect>
                                  </p:childTnLst>
                                </p:cTn>
                              </p:par>
                            </p:childTnLst>
                          </p:cTn>
                        </p:par>
                        <p:par>
                          <p:cTn id="74" fill="hold">
                            <p:stCondLst>
                              <p:cond delay="1000"/>
                            </p:stCondLst>
                            <p:childTnLst>
                              <p:par>
                                <p:cTn id="75" presetID="22" presetClass="entr" presetSubtype="4" fill="hold" grpId="0" nodeType="afterEffect">
                                  <p:stCondLst>
                                    <p:cond delay="0"/>
                                  </p:stCondLst>
                                  <p:childTnLst>
                                    <p:set>
                                      <p:cBhvr>
                                        <p:cTn id="76" dur="1" fill="hold">
                                          <p:stCondLst>
                                            <p:cond delay="0"/>
                                          </p:stCondLst>
                                        </p:cTn>
                                        <p:tgtEl>
                                          <p:spTgt spid="14390"/>
                                        </p:tgtEl>
                                        <p:attrNameLst>
                                          <p:attrName>style.visibility</p:attrName>
                                        </p:attrNameLst>
                                      </p:cBhvr>
                                      <p:to>
                                        <p:strVal val="visible"/>
                                      </p:to>
                                    </p:set>
                                    <p:animEffect transition="in" filter="wipe(down)">
                                      <p:cBhvr>
                                        <p:cTn id="77" dur="500"/>
                                        <p:tgtEl>
                                          <p:spTgt spid="1439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4353"/>
                                        </p:tgtEl>
                                        <p:attrNameLst>
                                          <p:attrName>style.visibility</p:attrName>
                                        </p:attrNameLst>
                                      </p:cBhvr>
                                      <p:to>
                                        <p:strVal val="visible"/>
                                      </p:to>
                                    </p:set>
                                    <p:animEffect transition="in" filter="wipe(left)">
                                      <p:cBhvr>
                                        <p:cTn id="82" dur="500"/>
                                        <p:tgtEl>
                                          <p:spTgt spid="14353"/>
                                        </p:tgtEl>
                                      </p:cBhvr>
                                    </p:animEffect>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14345"/>
                                        </p:tgtEl>
                                        <p:attrNameLst>
                                          <p:attrName>style.visibility</p:attrName>
                                        </p:attrNameLst>
                                      </p:cBhvr>
                                      <p:to>
                                        <p:strVal val="visible"/>
                                      </p:to>
                                    </p:set>
                                    <p:animEffect transition="in" filter="wipe(up)">
                                      <p:cBhvr>
                                        <p:cTn id="86" dur="500"/>
                                        <p:tgtEl>
                                          <p:spTgt spid="14345"/>
                                        </p:tgtEl>
                                      </p:cBhvr>
                                    </p:animEffect>
                                  </p:childTnLst>
                                </p:cTn>
                              </p:par>
                            </p:childTnLst>
                          </p:cTn>
                        </p:par>
                        <p:par>
                          <p:cTn id="87" fill="hold">
                            <p:stCondLst>
                              <p:cond delay="1000"/>
                            </p:stCondLst>
                            <p:childTnLst>
                              <p:par>
                                <p:cTn id="88" presetID="22" presetClass="entr" presetSubtype="4" fill="hold" grpId="0" nodeType="afterEffect">
                                  <p:stCondLst>
                                    <p:cond delay="0"/>
                                  </p:stCondLst>
                                  <p:childTnLst>
                                    <p:set>
                                      <p:cBhvr>
                                        <p:cTn id="89" dur="1" fill="hold">
                                          <p:stCondLst>
                                            <p:cond delay="0"/>
                                          </p:stCondLst>
                                        </p:cTn>
                                        <p:tgtEl>
                                          <p:spTgt spid="14346"/>
                                        </p:tgtEl>
                                        <p:attrNameLst>
                                          <p:attrName>style.visibility</p:attrName>
                                        </p:attrNameLst>
                                      </p:cBhvr>
                                      <p:to>
                                        <p:strVal val="visible"/>
                                      </p:to>
                                    </p:set>
                                    <p:animEffect transition="in" filter="wipe(down)">
                                      <p:cBhvr>
                                        <p:cTn id="90" dur="500"/>
                                        <p:tgtEl>
                                          <p:spTgt spid="1434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4357"/>
                                        </p:tgtEl>
                                        <p:attrNameLst>
                                          <p:attrName>style.visibility</p:attrName>
                                        </p:attrNameLst>
                                      </p:cBhvr>
                                      <p:to>
                                        <p:strVal val="visible"/>
                                      </p:to>
                                    </p:set>
                                    <p:animEffect transition="in" filter="wipe(left)">
                                      <p:cBhvr>
                                        <p:cTn id="95" dur="500"/>
                                        <p:tgtEl>
                                          <p:spTgt spid="14357"/>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14358"/>
                                        </p:tgtEl>
                                        <p:attrNameLst>
                                          <p:attrName>style.visibility</p:attrName>
                                        </p:attrNameLst>
                                      </p:cBhvr>
                                      <p:to>
                                        <p:strVal val="visible"/>
                                      </p:to>
                                    </p:set>
                                    <p:animEffect transition="in" filter="wipe(left)">
                                      <p:cBhvr>
                                        <p:cTn id="99" dur="500"/>
                                        <p:tgtEl>
                                          <p:spTgt spid="14358"/>
                                        </p:tgtEl>
                                      </p:cBhvr>
                                    </p:animEffect>
                                  </p:childTnLst>
                                </p:cTn>
                              </p:par>
                            </p:childTnLst>
                          </p:cTn>
                        </p:par>
                        <p:par>
                          <p:cTn id="100" fill="hold">
                            <p:stCondLst>
                              <p:cond delay="1000"/>
                            </p:stCondLst>
                            <p:childTnLst>
                              <p:par>
                                <p:cTn id="101" presetID="22" presetClass="entr" presetSubtype="8" fill="hold" grpId="0" nodeType="afterEffect">
                                  <p:stCondLst>
                                    <p:cond delay="0"/>
                                  </p:stCondLst>
                                  <p:childTnLst>
                                    <p:set>
                                      <p:cBhvr>
                                        <p:cTn id="102" dur="1" fill="hold">
                                          <p:stCondLst>
                                            <p:cond delay="0"/>
                                          </p:stCondLst>
                                        </p:cTn>
                                        <p:tgtEl>
                                          <p:spTgt spid="14382"/>
                                        </p:tgtEl>
                                        <p:attrNameLst>
                                          <p:attrName>style.visibility</p:attrName>
                                        </p:attrNameLst>
                                      </p:cBhvr>
                                      <p:to>
                                        <p:strVal val="visible"/>
                                      </p:to>
                                    </p:set>
                                    <p:animEffect transition="in" filter="wipe(left)">
                                      <p:cBhvr>
                                        <p:cTn id="103" dur="500"/>
                                        <p:tgtEl>
                                          <p:spTgt spid="14382"/>
                                        </p:tgtEl>
                                      </p:cBhvr>
                                    </p:animEffect>
                                  </p:childTnLst>
                                </p:cTn>
                              </p:par>
                            </p:childTnLst>
                          </p:cTn>
                        </p:par>
                        <p:par>
                          <p:cTn id="104" fill="hold">
                            <p:stCondLst>
                              <p:cond delay="1500"/>
                            </p:stCondLst>
                            <p:childTnLst>
                              <p:par>
                                <p:cTn id="105" presetID="22" presetClass="entr" presetSubtype="2" fill="hold" grpId="0" nodeType="afterEffect">
                                  <p:stCondLst>
                                    <p:cond delay="0"/>
                                  </p:stCondLst>
                                  <p:childTnLst>
                                    <p:set>
                                      <p:cBhvr>
                                        <p:cTn id="106" dur="1" fill="hold">
                                          <p:stCondLst>
                                            <p:cond delay="0"/>
                                          </p:stCondLst>
                                        </p:cTn>
                                        <p:tgtEl>
                                          <p:spTgt spid="14352"/>
                                        </p:tgtEl>
                                        <p:attrNameLst>
                                          <p:attrName>style.visibility</p:attrName>
                                        </p:attrNameLst>
                                      </p:cBhvr>
                                      <p:to>
                                        <p:strVal val="visible"/>
                                      </p:to>
                                    </p:set>
                                    <p:animEffect transition="in" filter="wipe(right)">
                                      <p:cBhvr>
                                        <p:cTn id="107" dur="500"/>
                                        <p:tgtEl>
                                          <p:spTgt spid="14352"/>
                                        </p:tgtEl>
                                      </p:cBhvr>
                                    </p:animEffect>
                                  </p:childTnLst>
                                </p:cTn>
                              </p:par>
                            </p:childTnLst>
                          </p:cTn>
                        </p:par>
                        <p:par>
                          <p:cTn id="108" fill="hold">
                            <p:stCondLst>
                              <p:cond delay="2000"/>
                            </p:stCondLst>
                            <p:childTnLst>
                              <p:par>
                                <p:cTn id="109" presetID="22" presetClass="entr" presetSubtype="8" fill="hold" grpId="0" nodeType="afterEffect">
                                  <p:stCondLst>
                                    <p:cond delay="0"/>
                                  </p:stCondLst>
                                  <p:childTnLst>
                                    <p:set>
                                      <p:cBhvr>
                                        <p:cTn id="110" dur="1" fill="hold">
                                          <p:stCondLst>
                                            <p:cond delay="0"/>
                                          </p:stCondLst>
                                        </p:cTn>
                                        <p:tgtEl>
                                          <p:spTgt spid="14349"/>
                                        </p:tgtEl>
                                        <p:attrNameLst>
                                          <p:attrName>style.visibility</p:attrName>
                                        </p:attrNameLst>
                                      </p:cBhvr>
                                      <p:to>
                                        <p:strVal val="visible"/>
                                      </p:to>
                                    </p:set>
                                    <p:animEffect transition="in" filter="wipe(left)">
                                      <p:cBhvr>
                                        <p:cTn id="111" dur="500"/>
                                        <p:tgtEl>
                                          <p:spTgt spid="14349"/>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4359"/>
                                        </p:tgtEl>
                                        <p:attrNameLst>
                                          <p:attrName>style.visibility</p:attrName>
                                        </p:attrNameLst>
                                      </p:cBhvr>
                                      <p:to>
                                        <p:strVal val="visible"/>
                                      </p:to>
                                    </p:set>
                                    <p:animEffect transition="in" filter="wipe(left)">
                                      <p:cBhvr>
                                        <p:cTn id="116" dur="500"/>
                                        <p:tgtEl>
                                          <p:spTgt spid="14359"/>
                                        </p:tgtEl>
                                      </p:cBhvr>
                                    </p:animEffec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14360"/>
                                        </p:tgtEl>
                                        <p:attrNameLst>
                                          <p:attrName>style.visibility</p:attrName>
                                        </p:attrNameLst>
                                      </p:cBhvr>
                                      <p:to>
                                        <p:strVal val="visible"/>
                                      </p:to>
                                    </p:set>
                                    <p:animEffect transition="in" filter="wipe(left)">
                                      <p:cBhvr>
                                        <p:cTn id="120" dur="500"/>
                                        <p:tgtEl>
                                          <p:spTgt spid="14360"/>
                                        </p:tgtEl>
                                      </p:cBhvr>
                                    </p:animEffect>
                                  </p:childTnLst>
                                </p:cTn>
                              </p:par>
                            </p:childTnLst>
                          </p:cTn>
                        </p:par>
                        <p:par>
                          <p:cTn id="121" fill="hold">
                            <p:stCondLst>
                              <p:cond delay="1000"/>
                            </p:stCondLst>
                            <p:childTnLst>
                              <p:par>
                                <p:cTn id="122" presetID="22" presetClass="entr" presetSubtype="1" fill="hold" nodeType="afterEffect">
                                  <p:stCondLst>
                                    <p:cond delay="0"/>
                                  </p:stCondLst>
                                  <p:childTnLst>
                                    <p:set>
                                      <p:cBhvr>
                                        <p:cTn id="123" dur="1" fill="hold">
                                          <p:stCondLst>
                                            <p:cond delay="0"/>
                                          </p:stCondLst>
                                        </p:cTn>
                                        <p:tgtEl>
                                          <p:spTgt spid="14338"/>
                                        </p:tgtEl>
                                        <p:attrNameLst>
                                          <p:attrName>style.visibility</p:attrName>
                                        </p:attrNameLst>
                                      </p:cBhvr>
                                      <p:to>
                                        <p:strVal val="visible"/>
                                      </p:to>
                                    </p:set>
                                    <p:animEffect transition="in" filter="wipe(up)">
                                      <p:cBhvr>
                                        <p:cTn id="124" dur="500"/>
                                        <p:tgtEl>
                                          <p:spTgt spid="14338"/>
                                        </p:tgtEl>
                                      </p:cBhvr>
                                    </p:animEffect>
                                  </p:childTnLst>
                                </p:cTn>
                              </p:par>
                            </p:childTnLst>
                          </p:cTn>
                        </p:par>
                        <p:par>
                          <p:cTn id="125" fill="hold">
                            <p:stCondLst>
                              <p:cond delay="1500"/>
                            </p:stCondLst>
                            <p:childTnLst>
                              <p:par>
                                <p:cTn id="126" presetID="22" presetClass="entr" presetSubtype="8" fill="hold" grpId="0" nodeType="afterEffect">
                                  <p:stCondLst>
                                    <p:cond delay="0"/>
                                  </p:stCondLst>
                                  <p:childTnLst>
                                    <p:set>
                                      <p:cBhvr>
                                        <p:cTn id="127" dur="1" fill="hold">
                                          <p:stCondLst>
                                            <p:cond delay="0"/>
                                          </p:stCondLst>
                                        </p:cTn>
                                        <p:tgtEl>
                                          <p:spTgt spid="14368"/>
                                        </p:tgtEl>
                                        <p:attrNameLst>
                                          <p:attrName>style.visibility</p:attrName>
                                        </p:attrNameLst>
                                      </p:cBhvr>
                                      <p:to>
                                        <p:strVal val="visible"/>
                                      </p:to>
                                    </p:set>
                                    <p:animEffect transition="in" filter="wipe(left)">
                                      <p:cBhvr>
                                        <p:cTn id="128" dur="500"/>
                                        <p:tgtEl>
                                          <p:spTgt spid="14368"/>
                                        </p:tgtEl>
                                      </p:cBhvr>
                                    </p:animEffect>
                                  </p:childTnLst>
                                </p:cTn>
                              </p:par>
                            </p:childTnLst>
                          </p:cTn>
                        </p:par>
                        <p:par>
                          <p:cTn id="129" fill="hold">
                            <p:stCondLst>
                              <p:cond delay="2000"/>
                            </p:stCondLst>
                            <p:childTnLst>
                              <p:par>
                                <p:cTn id="130" presetID="17" presetClass="entr" presetSubtype="10" fill="hold" grpId="0" nodeType="afterEffect">
                                  <p:stCondLst>
                                    <p:cond delay="0"/>
                                  </p:stCondLst>
                                  <p:childTnLst>
                                    <p:set>
                                      <p:cBhvr>
                                        <p:cTn id="131" dur="1" fill="hold">
                                          <p:stCondLst>
                                            <p:cond delay="0"/>
                                          </p:stCondLst>
                                        </p:cTn>
                                        <p:tgtEl>
                                          <p:spTgt spid="14347"/>
                                        </p:tgtEl>
                                        <p:attrNameLst>
                                          <p:attrName>style.visibility</p:attrName>
                                        </p:attrNameLst>
                                      </p:cBhvr>
                                      <p:to>
                                        <p:strVal val="visible"/>
                                      </p:to>
                                    </p:set>
                                    <p:anim calcmode="lin" valueType="num">
                                      <p:cBhvr>
                                        <p:cTn id="132" dur="500" fill="hold"/>
                                        <p:tgtEl>
                                          <p:spTgt spid="14347"/>
                                        </p:tgtEl>
                                        <p:attrNameLst>
                                          <p:attrName>ppt_w</p:attrName>
                                        </p:attrNameLst>
                                      </p:cBhvr>
                                      <p:tavLst>
                                        <p:tav tm="0">
                                          <p:val>
                                            <p:fltVal val="0"/>
                                          </p:val>
                                        </p:tav>
                                        <p:tav tm="100000">
                                          <p:val>
                                            <p:strVal val="#ppt_w"/>
                                          </p:val>
                                        </p:tav>
                                      </p:tavLst>
                                    </p:anim>
                                    <p:anim calcmode="lin" valueType="num">
                                      <p:cBhvr>
                                        <p:cTn id="133" dur="500" fill="hold"/>
                                        <p:tgtEl>
                                          <p:spTgt spid="14347"/>
                                        </p:tgtEl>
                                        <p:attrNameLst>
                                          <p:attrName>ppt_h</p:attrName>
                                        </p:attrNameLst>
                                      </p:cBhvr>
                                      <p:tavLst>
                                        <p:tav tm="0">
                                          <p:val>
                                            <p:strVal val="#ppt_h"/>
                                          </p:val>
                                        </p:tav>
                                        <p:tav tm="100000">
                                          <p:val>
                                            <p:strVal val="#ppt_h"/>
                                          </p:val>
                                        </p:tav>
                                      </p:tavLst>
                                    </p:anim>
                                  </p:childTnLst>
                                </p:cTn>
                              </p:par>
                            </p:childTnLst>
                          </p:cTn>
                        </p:par>
                        <p:par>
                          <p:cTn id="134" fill="hold">
                            <p:stCondLst>
                              <p:cond delay="2500"/>
                            </p:stCondLst>
                            <p:childTnLst>
                              <p:par>
                                <p:cTn id="135" presetID="22" presetClass="entr" presetSubtype="1" fill="hold" grpId="0" nodeType="afterEffect">
                                  <p:stCondLst>
                                    <p:cond delay="0"/>
                                  </p:stCondLst>
                                  <p:childTnLst>
                                    <p:set>
                                      <p:cBhvr>
                                        <p:cTn id="136" dur="1" fill="hold">
                                          <p:stCondLst>
                                            <p:cond delay="0"/>
                                          </p:stCondLst>
                                        </p:cTn>
                                        <p:tgtEl>
                                          <p:spTgt spid="14369"/>
                                        </p:tgtEl>
                                        <p:attrNameLst>
                                          <p:attrName>style.visibility</p:attrName>
                                        </p:attrNameLst>
                                      </p:cBhvr>
                                      <p:to>
                                        <p:strVal val="visible"/>
                                      </p:to>
                                    </p:set>
                                    <p:animEffect transition="in" filter="wipe(up)">
                                      <p:cBhvr>
                                        <p:cTn id="137" dur="500"/>
                                        <p:tgtEl>
                                          <p:spTgt spid="14369"/>
                                        </p:tgtEl>
                                      </p:cBhvr>
                                    </p:animEffect>
                                  </p:childTnLst>
                                </p:cTn>
                              </p:par>
                            </p:childTnLst>
                          </p:cTn>
                        </p:par>
                        <p:par>
                          <p:cTn id="138" fill="hold">
                            <p:stCondLst>
                              <p:cond delay="3000"/>
                            </p:stCondLst>
                            <p:childTnLst>
                              <p:par>
                                <p:cTn id="139" presetID="22" presetClass="entr" presetSubtype="2" fill="hold" grpId="0" nodeType="afterEffect">
                                  <p:stCondLst>
                                    <p:cond delay="0"/>
                                  </p:stCondLst>
                                  <p:childTnLst>
                                    <p:set>
                                      <p:cBhvr>
                                        <p:cTn id="140" dur="1" fill="hold">
                                          <p:stCondLst>
                                            <p:cond delay="0"/>
                                          </p:stCondLst>
                                        </p:cTn>
                                        <p:tgtEl>
                                          <p:spTgt spid="14348"/>
                                        </p:tgtEl>
                                        <p:attrNameLst>
                                          <p:attrName>style.visibility</p:attrName>
                                        </p:attrNameLst>
                                      </p:cBhvr>
                                      <p:to>
                                        <p:strVal val="visible"/>
                                      </p:to>
                                    </p:set>
                                    <p:animEffect transition="in" filter="wipe(right)">
                                      <p:cBhvr>
                                        <p:cTn id="141" dur="500"/>
                                        <p:tgtEl>
                                          <p:spTgt spid="14348"/>
                                        </p:tgtEl>
                                      </p:cBhvr>
                                    </p:animEffect>
                                  </p:childTnLst>
                                </p:cTn>
                              </p:par>
                            </p:childTnLst>
                          </p:cTn>
                        </p:par>
                        <p:par>
                          <p:cTn id="142" fill="hold">
                            <p:stCondLst>
                              <p:cond delay="3500"/>
                            </p:stCondLst>
                            <p:childTnLst>
                              <p:par>
                                <p:cTn id="143" presetID="22" presetClass="entr" presetSubtype="4" fill="hold" grpId="0" nodeType="afterEffect">
                                  <p:stCondLst>
                                    <p:cond delay="0"/>
                                  </p:stCondLst>
                                  <p:childTnLst>
                                    <p:set>
                                      <p:cBhvr>
                                        <p:cTn id="144" dur="1" fill="hold">
                                          <p:stCondLst>
                                            <p:cond delay="0"/>
                                          </p:stCondLst>
                                        </p:cTn>
                                        <p:tgtEl>
                                          <p:spTgt spid="14351"/>
                                        </p:tgtEl>
                                        <p:attrNameLst>
                                          <p:attrName>style.visibility</p:attrName>
                                        </p:attrNameLst>
                                      </p:cBhvr>
                                      <p:to>
                                        <p:strVal val="visible"/>
                                      </p:to>
                                    </p:set>
                                    <p:animEffect transition="in" filter="wipe(down)">
                                      <p:cBhvr>
                                        <p:cTn id="145" dur="500"/>
                                        <p:tgtEl>
                                          <p:spTgt spid="14351"/>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1" fill="hold" nodeType="clickEffect">
                                  <p:stCondLst>
                                    <p:cond delay="0"/>
                                  </p:stCondLst>
                                  <p:childTnLst>
                                    <p:set>
                                      <p:cBhvr>
                                        <p:cTn id="149" dur="1" fill="hold">
                                          <p:stCondLst>
                                            <p:cond delay="0"/>
                                          </p:stCondLst>
                                        </p:cTn>
                                        <p:tgtEl>
                                          <p:spTgt spid="14339"/>
                                        </p:tgtEl>
                                        <p:attrNameLst>
                                          <p:attrName>style.visibility</p:attrName>
                                        </p:attrNameLst>
                                      </p:cBhvr>
                                      <p:to>
                                        <p:strVal val="visible"/>
                                      </p:to>
                                    </p:set>
                                    <p:animEffect transition="in" filter="wipe(up)">
                                      <p:cBhvr>
                                        <p:cTn id="150" dur="500"/>
                                        <p:tgtEl>
                                          <p:spTgt spid="14339"/>
                                        </p:tgtEl>
                                      </p:cBhvr>
                                    </p:animEffect>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4370"/>
                                        </p:tgtEl>
                                        <p:attrNameLst>
                                          <p:attrName>style.visibility</p:attrName>
                                        </p:attrNameLst>
                                      </p:cBhvr>
                                      <p:to>
                                        <p:strVal val="visible"/>
                                      </p:to>
                                    </p:set>
                                    <p:animEffect transition="in" filter="wipe(left)">
                                      <p:cBhvr>
                                        <p:cTn id="154" dur="500"/>
                                        <p:tgtEl>
                                          <p:spTgt spid="14370"/>
                                        </p:tgtEl>
                                      </p:cBhvr>
                                    </p:animEffect>
                                  </p:childTnLst>
                                </p:cTn>
                              </p:par>
                            </p:childTnLst>
                          </p:cTn>
                        </p:par>
                        <p:par>
                          <p:cTn id="155" fill="hold">
                            <p:stCondLst>
                              <p:cond delay="1000"/>
                            </p:stCondLst>
                            <p:childTnLst>
                              <p:par>
                                <p:cTn id="156" presetID="22" presetClass="entr" presetSubtype="4" fill="hold" grpId="0" nodeType="afterEffect">
                                  <p:stCondLst>
                                    <p:cond delay="0"/>
                                  </p:stCondLst>
                                  <p:childTnLst>
                                    <p:set>
                                      <p:cBhvr>
                                        <p:cTn id="157" dur="1" fill="hold">
                                          <p:stCondLst>
                                            <p:cond delay="0"/>
                                          </p:stCondLst>
                                        </p:cTn>
                                        <p:tgtEl>
                                          <p:spTgt spid="14386"/>
                                        </p:tgtEl>
                                        <p:attrNameLst>
                                          <p:attrName>style.visibility</p:attrName>
                                        </p:attrNameLst>
                                      </p:cBhvr>
                                      <p:to>
                                        <p:strVal val="visible"/>
                                      </p:to>
                                    </p:set>
                                    <p:animEffect transition="in" filter="wipe(down)">
                                      <p:cBhvr>
                                        <p:cTn id="158" dur="500"/>
                                        <p:tgtEl>
                                          <p:spTgt spid="14386"/>
                                        </p:tgtEl>
                                      </p:cBhvr>
                                    </p:animEffect>
                                  </p:childTnLst>
                                </p:cTn>
                              </p:par>
                            </p:childTnLst>
                          </p:cTn>
                        </p:par>
                        <p:par>
                          <p:cTn id="159" fill="hold">
                            <p:stCondLst>
                              <p:cond delay="1500"/>
                            </p:stCondLst>
                            <p:childTnLst>
                              <p:par>
                                <p:cTn id="160" presetID="22" presetClass="entr" presetSubtype="1" fill="hold" grpId="0" nodeType="afterEffect">
                                  <p:stCondLst>
                                    <p:cond delay="0"/>
                                  </p:stCondLst>
                                  <p:childTnLst>
                                    <p:set>
                                      <p:cBhvr>
                                        <p:cTn id="161" dur="1" fill="hold">
                                          <p:stCondLst>
                                            <p:cond delay="0"/>
                                          </p:stCondLst>
                                        </p:cTn>
                                        <p:tgtEl>
                                          <p:spTgt spid="14385"/>
                                        </p:tgtEl>
                                        <p:attrNameLst>
                                          <p:attrName>style.visibility</p:attrName>
                                        </p:attrNameLst>
                                      </p:cBhvr>
                                      <p:to>
                                        <p:strVal val="visible"/>
                                      </p:to>
                                    </p:set>
                                    <p:animEffect transition="in" filter="wipe(up)">
                                      <p:cBhvr>
                                        <p:cTn id="162" dur="500"/>
                                        <p:tgtEl>
                                          <p:spTgt spid="14385"/>
                                        </p:tgtEl>
                                      </p:cBhvr>
                                    </p:animEffect>
                                  </p:childTnLst>
                                </p:cTn>
                              </p:par>
                            </p:childTnLst>
                          </p:cTn>
                        </p:par>
                        <p:par>
                          <p:cTn id="163" fill="hold">
                            <p:stCondLst>
                              <p:cond delay="2000"/>
                            </p:stCondLst>
                            <p:childTnLst>
                              <p:par>
                                <p:cTn id="164" presetID="22" presetClass="entr" presetSubtype="8" fill="hold" grpId="0" nodeType="afterEffect">
                                  <p:stCondLst>
                                    <p:cond delay="0"/>
                                  </p:stCondLst>
                                  <p:childTnLst>
                                    <p:set>
                                      <p:cBhvr>
                                        <p:cTn id="165" dur="1" fill="hold">
                                          <p:stCondLst>
                                            <p:cond delay="0"/>
                                          </p:stCondLst>
                                        </p:cTn>
                                        <p:tgtEl>
                                          <p:spTgt spid="14374"/>
                                        </p:tgtEl>
                                        <p:attrNameLst>
                                          <p:attrName>style.visibility</p:attrName>
                                        </p:attrNameLst>
                                      </p:cBhvr>
                                      <p:to>
                                        <p:strVal val="visible"/>
                                      </p:to>
                                    </p:set>
                                    <p:animEffect transition="in" filter="wipe(left)">
                                      <p:cBhvr>
                                        <p:cTn id="166" dur="500"/>
                                        <p:tgtEl>
                                          <p:spTgt spid="14374"/>
                                        </p:tgtEl>
                                      </p:cBhvr>
                                    </p:animEffect>
                                  </p:childTnLst>
                                </p:cTn>
                              </p:par>
                            </p:childTnLst>
                          </p:cTn>
                        </p:par>
                        <p:par>
                          <p:cTn id="167" fill="hold">
                            <p:stCondLst>
                              <p:cond delay="2500"/>
                            </p:stCondLst>
                            <p:childTnLst>
                              <p:par>
                                <p:cTn id="168" presetID="22" presetClass="entr" presetSubtype="2" fill="hold" grpId="0" nodeType="afterEffect">
                                  <p:stCondLst>
                                    <p:cond delay="0"/>
                                  </p:stCondLst>
                                  <p:childTnLst>
                                    <p:set>
                                      <p:cBhvr>
                                        <p:cTn id="169" dur="1" fill="hold">
                                          <p:stCondLst>
                                            <p:cond delay="0"/>
                                          </p:stCondLst>
                                        </p:cTn>
                                        <p:tgtEl>
                                          <p:spTgt spid="14371"/>
                                        </p:tgtEl>
                                        <p:attrNameLst>
                                          <p:attrName>style.visibility</p:attrName>
                                        </p:attrNameLst>
                                      </p:cBhvr>
                                      <p:to>
                                        <p:strVal val="visible"/>
                                      </p:to>
                                    </p:set>
                                    <p:animEffect transition="in" filter="wipe(right)">
                                      <p:cBhvr>
                                        <p:cTn id="170" dur="500"/>
                                        <p:tgtEl>
                                          <p:spTgt spid="14371"/>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1" fill="hold" nodeType="clickEffect">
                                  <p:stCondLst>
                                    <p:cond delay="0"/>
                                  </p:stCondLst>
                                  <p:childTnLst>
                                    <p:set>
                                      <p:cBhvr>
                                        <p:cTn id="174" dur="1" fill="hold">
                                          <p:stCondLst>
                                            <p:cond delay="0"/>
                                          </p:stCondLst>
                                        </p:cTn>
                                        <p:tgtEl>
                                          <p:spTgt spid="14350"/>
                                        </p:tgtEl>
                                        <p:attrNameLst>
                                          <p:attrName>style.visibility</p:attrName>
                                        </p:attrNameLst>
                                      </p:cBhvr>
                                      <p:to>
                                        <p:strVal val="visible"/>
                                      </p:to>
                                    </p:set>
                                    <p:animEffect transition="in" filter="wipe(up)">
                                      <p:cBhvr>
                                        <p:cTn id="175" dur="500"/>
                                        <p:tgtEl>
                                          <p:spTgt spid="14350"/>
                                        </p:tgtEl>
                                      </p:cBhvr>
                                    </p:animEffect>
                                  </p:childTnLst>
                                </p:cTn>
                              </p:par>
                            </p:childTnLst>
                          </p:cTn>
                        </p:par>
                        <p:par>
                          <p:cTn id="176" fill="hold">
                            <p:stCondLst>
                              <p:cond delay="500"/>
                            </p:stCondLst>
                            <p:childTnLst>
                              <p:par>
                                <p:cTn id="177" presetID="22" presetClass="entr" presetSubtype="4" fill="hold" grpId="0" nodeType="afterEffect">
                                  <p:stCondLst>
                                    <p:cond delay="0"/>
                                  </p:stCondLst>
                                  <p:childTnLst>
                                    <p:set>
                                      <p:cBhvr>
                                        <p:cTn id="178" dur="1" fill="hold">
                                          <p:stCondLst>
                                            <p:cond delay="0"/>
                                          </p:stCondLst>
                                        </p:cTn>
                                        <p:tgtEl>
                                          <p:spTgt spid="14355"/>
                                        </p:tgtEl>
                                        <p:attrNameLst>
                                          <p:attrName>style.visibility</p:attrName>
                                        </p:attrNameLst>
                                      </p:cBhvr>
                                      <p:to>
                                        <p:strVal val="visible"/>
                                      </p:to>
                                    </p:set>
                                    <p:animEffect transition="in" filter="wipe(down)">
                                      <p:cBhvr>
                                        <p:cTn id="179" dur="500"/>
                                        <p:tgtEl>
                                          <p:spTgt spid="14355"/>
                                        </p:tgtEl>
                                      </p:cBhvr>
                                    </p:animEffect>
                                  </p:childTnLst>
                                </p:cTn>
                              </p:par>
                            </p:childTnLst>
                          </p:cTn>
                        </p:par>
                        <p:par>
                          <p:cTn id="180" fill="hold">
                            <p:stCondLst>
                              <p:cond delay="1000"/>
                            </p:stCondLst>
                            <p:childTnLst>
                              <p:par>
                                <p:cTn id="181" presetID="22" presetClass="entr" presetSubtype="8" fill="hold" grpId="0" nodeType="afterEffect">
                                  <p:stCondLst>
                                    <p:cond delay="0"/>
                                  </p:stCondLst>
                                  <p:childTnLst>
                                    <p:set>
                                      <p:cBhvr>
                                        <p:cTn id="182" dur="1" fill="hold">
                                          <p:stCondLst>
                                            <p:cond delay="0"/>
                                          </p:stCondLst>
                                        </p:cTn>
                                        <p:tgtEl>
                                          <p:spTgt spid="14354"/>
                                        </p:tgtEl>
                                        <p:attrNameLst>
                                          <p:attrName>style.visibility</p:attrName>
                                        </p:attrNameLst>
                                      </p:cBhvr>
                                      <p:to>
                                        <p:strVal val="visible"/>
                                      </p:to>
                                    </p:set>
                                    <p:animEffect transition="in" filter="wipe(left)">
                                      <p:cBhvr>
                                        <p:cTn id="183" dur="500"/>
                                        <p:tgtEl>
                                          <p:spTgt spid="14354"/>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1" fill="hold" nodeType="clickEffect">
                                  <p:stCondLst>
                                    <p:cond delay="0"/>
                                  </p:stCondLst>
                                  <p:childTnLst>
                                    <p:set>
                                      <p:cBhvr>
                                        <p:cTn id="187" dur="1" fill="hold">
                                          <p:stCondLst>
                                            <p:cond delay="0"/>
                                          </p:stCondLst>
                                        </p:cTn>
                                        <p:tgtEl>
                                          <p:spTgt spid="14340"/>
                                        </p:tgtEl>
                                        <p:attrNameLst>
                                          <p:attrName>style.visibility</p:attrName>
                                        </p:attrNameLst>
                                      </p:cBhvr>
                                      <p:to>
                                        <p:strVal val="visible"/>
                                      </p:to>
                                    </p:set>
                                    <p:animEffect transition="in" filter="wipe(up)">
                                      <p:cBhvr>
                                        <p:cTn id="188" dur="500"/>
                                        <p:tgtEl>
                                          <p:spTgt spid="14340"/>
                                        </p:tgtEl>
                                      </p:cBhvr>
                                    </p:animEffect>
                                  </p:childTnLst>
                                </p:cTn>
                              </p:par>
                            </p:childTnLst>
                          </p:cTn>
                        </p:par>
                        <p:par>
                          <p:cTn id="189" fill="hold">
                            <p:stCondLst>
                              <p:cond delay="500"/>
                            </p:stCondLst>
                            <p:childTnLst>
                              <p:par>
                                <p:cTn id="190" presetID="22" presetClass="entr" presetSubtype="8" fill="hold" grpId="0" nodeType="afterEffect">
                                  <p:stCondLst>
                                    <p:cond delay="0"/>
                                  </p:stCondLst>
                                  <p:childTnLst>
                                    <p:set>
                                      <p:cBhvr>
                                        <p:cTn id="191" dur="1" fill="hold">
                                          <p:stCondLst>
                                            <p:cond delay="0"/>
                                          </p:stCondLst>
                                        </p:cTn>
                                        <p:tgtEl>
                                          <p:spTgt spid="14377"/>
                                        </p:tgtEl>
                                        <p:attrNameLst>
                                          <p:attrName>style.visibility</p:attrName>
                                        </p:attrNameLst>
                                      </p:cBhvr>
                                      <p:to>
                                        <p:strVal val="visible"/>
                                      </p:to>
                                    </p:set>
                                    <p:animEffect transition="in" filter="wipe(left)">
                                      <p:cBhvr>
                                        <p:cTn id="192" dur="500"/>
                                        <p:tgtEl>
                                          <p:spTgt spid="14377"/>
                                        </p:tgtEl>
                                      </p:cBhvr>
                                    </p:animEffect>
                                  </p:childTnLst>
                                </p:cTn>
                              </p:par>
                            </p:childTnLst>
                          </p:cTn>
                        </p:par>
                        <p:par>
                          <p:cTn id="193" fill="hold">
                            <p:stCondLst>
                              <p:cond delay="1000"/>
                            </p:stCondLst>
                            <p:childTnLst>
                              <p:par>
                                <p:cTn id="194" presetID="22" presetClass="entr" presetSubtype="1" fill="hold" grpId="0" nodeType="afterEffect">
                                  <p:stCondLst>
                                    <p:cond delay="0"/>
                                  </p:stCondLst>
                                  <p:childTnLst>
                                    <p:set>
                                      <p:cBhvr>
                                        <p:cTn id="195" dur="1" fill="hold">
                                          <p:stCondLst>
                                            <p:cond delay="0"/>
                                          </p:stCondLst>
                                        </p:cTn>
                                        <p:tgtEl>
                                          <p:spTgt spid="14376"/>
                                        </p:tgtEl>
                                        <p:attrNameLst>
                                          <p:attrName>style.visibility</p:attrName>
                                        </p:attrNameLst>
                                      </p:cBhvr>
                                      <p:to>
                                        <p:strVal val="visible"/>
                                      </p:to>
                                    </p:set>
                                    <p:animEffect transition="in" filter="wipe(up)">
                                      <p:cBhvr>
                                        <p:cTn id="196" dur="500"/>
                                        <p:tgtEl>
                                          <p:spTgt spid="14376"/>
                                        </p:tgtEl>
                                      </p:cBhvr>
                                    </p:animEffect>
                                  </p:childTnLst>
                                </p:cTn>
                              </p:par>
                            </p:childTnLst>
                          </p:cTn>
                        </p:par>
                        <p:par>
                          <p:cTn id="197" fill="hold">
                            <p:stCondLst>
                              <p:cond delay="1500"/>
                            </p:stCondLst>
                            <p:childTnLst>
                              <p:par>
                                <p:cTn id="198" presetID="22" presetClass="entr" presetSubtype="4" fill="hold" grpId="0" nodeType="afterEffect">
                                  <p:stCondLst>
                                    <p:cond delay="0"/>
                                  </p:stCondLst>
                                  <p:childTnLst>
                                    <p:set>
                                      <p:cBhvr>
                                        <p:cTn id="199" dur="1" fill="hold">
                                          <p:stCondLst>
                                            <p:cond delay="0"/>
                                          </p:stCondLst>
                                        </p:cTn>
                                        <p:tgtEl>
                                          <p:spTgt spid="14375"/>
                                        </p:tgtEl>
                                        <p:attrNameLst>
                                          <p:attrName>style.visibility</p:attrName>
                                        </p:attrNameLst>
                                      </p:cBhvr>
                                      <p:to>
                                        <p:strVal val="visible"/>
                                      </p:to>
                                    </p:set>
                                    <p:animEffect transition="in" filter="wipe(down)">
                                      <p:cBhvr>
                                        <p:cTn id="200" dur="500"/>
                                        <p:tgtEl>
                                          <p:spTgt spid="14375"/>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14387"/>
                                        </p:tgtEl>
                                        <p:attrNameLst>
                                          <p:attrName>style.visibility</p:attrName>
                                        </p:attrNameLst>
                                      </p:cBhvr>
                                      <p:to>
                                        <p:strVal val="visible"/>
                                      </p:to>
                                    </p:set>
                                    <p:animEffect transition="in" filter="wipe(left)">
                                      <p:cBhvr>
                                        <p:cTn id="205" dur="500"/>
                                        <p:tgtEl>
                                          <p:spTgt spid="14387"/>
                                        </p:tgtEl>
                                      </p:cBhvr>
                                    </p:animEffect>
                                  </p:childTnLst>
                                </p:cTn>
                              </p:par>
                            </p:childTnLst>
                          </p:cTn>
                        </p:par>
                        <p:par>
                          <p:cTn id="206" fill="hold">
                            <p:stCondLst>
                              <p:cond delay="500"/>
                            </p:stCondLst>
                            <p:childTnLst>
                              <p:par>
                                <p:cTn id="207" presetID="22" presetClass="entr" presetSubtype="8" fill="hold" grpId="0" nodeType="afterEffect">
                                  <p:stCondLst>
                                    <p:cond delay="0"/>
                                  </p:stCondLst>
                                  <p:childTnLst>
                                    <p:set>
                                      <p:cBhvr>
                                        <p:cTn id="208" dur="1" fill="hold">
                                          <p:stCondLst>
                                            <p:cond delay="0"/>
                                          </p:stCondLst>
                                        </p:cTn>
                                        <p:tgtEl>
                                          <p:spTgt spid="14384"/>
                                        </p:tgtEl>
                                        <p:attrNameLst>
                                          <p:attrName>style.visibility</p:attrName>
                                        </p:attrNameLst>
                                      </p:cBhvr>
                                      <p:to>
                                        <p:strVal val="visible"/>
                                      </p:to>
                                    </p:set>
                                    <p:animEffect transition="in" filter="wipe(left)">
                                      <p:cBhvr>
                                        <p:cTn id="209" dur="500"/>
                                        <p:tgtEl>
                                          <p:spTgt spid="14384"/>
                                        </p:tgtEl>
                                      </p:cBhvr>
                                    </p:animEffect>
                                  </p:childTnLst>
                                </p:cTn>
                              </p:par>
                            </p:childTnLst>
                          </p:cTn>
                        </p:par>
                        <p:par>
                          <p:cTn id="210" fill="hold">
                            <p:stCondLst>
                              <p:cond delay="1000"/>
                            </p:stCondLst>
                            <p:childTnLst>
                              <p:par>
                                <p:cTn id="211" presetID="22" presetClass="entr" presetSubtype="2" fill="hold" grpId="0" nodeType="afterEffect">
                                  <p:stCondLst>
                                    <p:cond delay="0"/>
                                  </p:stCondLst>
                                  <p:childTnLst>
                                    <p:set>
                                      <p:cBhvr>
                                        <p:cTn id="212" dur="1" fill="hold">
                                          <p:stCondLst>
                                            <p:cond delay="0"/>
                                          </p:stCondLst>
                                        </p:cTn>
                                        <p:tgtEl>
                                          <p:spTgt spid="14383"/>
                                        </p:tgtEl>
                                        <p:attrNameLst>
                                          <p:attrName>style.visibility</p:attrName>
                                        </p:attrNameLst>
                                      </p:cBhvr>
                                      <p:to>
                                        <p:strVal val="visible"/>
                                      </p:to>
                                    </p:set>
                                    <p:animEffect transition="in" filter="wipe(right)">
                                      <p:cBhvr>
                                        <p:cTn id="213" dur="500"/>
                                        <p:tgtEl>
                                          <p:spTgt spid="14383"/>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grpId="0" nodeType="clickEffect">
                                  <p:stCondLst>
                                    <p:cond delay="0"/>
                                  </p:stCondLst>
                                  <p:childTnLst>
                                    <p:set>
                                      <p:cBhvr>
                                        <p:cTn id="217" dur="1" fill="hold">
                                          <p:stCondLst>
                                            <p:cond delay="0"/>
                                          </p:stCondLst>
                                        </p:cTn>
                                        <p:tgtEl>
                                          <p:spTgt spid="14379"/>
                                        </p:tgtEl>
                                        <p:attrNameLst>
                                          <p:attrName>style.visibility</p:attrName>
                                        </p:attrNameLst>
                                      </p:cBhvr>
                                      <p:to>
                                        <p:strVal val="visible"/>
                                      </p:to>
                                    </p:set>
                                    <p:animEffect transition="in" filter="wipe(left)">
                                      <p:cBhvr>
                                        <p:cTn id="218" dur="500"/>
                                        <p:tgtEl>
                                          <p:spTgt spid="14379"/>
                                        </p:tgtEl>
                                      </p:cBhvr>
                                    </p:animEffect>
                                  </p:childTnLst>
                                </p:cTn>
                              </p:par>
                            </p:childTnLst>
                          </p:cTn>
                        </p:par>
                        <p:par>
                          <p:cTn id="219" fill="hold">
                            <p:stCondLst>
                              <p:cond delay="500"/>
                            </p:stCondLst>
                            <p:childTnLst>
                              <p:par>
                                <p:cTn id="220" presetID="22" presetClass="entr" presetSubtype="4" fill="hold" grpId="0" nodeType="afterEffect">
                                  <p:stCondLst>
                                    <p:cond delay="0"/>
                                  </p:stCondLst>
                                  <p:childTnLst>
                                    <p:set>
                                      <p:cBhvr>
                                        <p:cTn id="221" dur="1" fill="hold">
                                          <p:stCondLst>
                                            <p:cond delay="0"/>
                                          </p:stCondLst>
                                        </p:cTn>
                                        <p:tgtEl>
                                          <p:spTgt spid="14380"/>
                                        </p:tgtEl>
                                        <p:attrNameLst>
                                          <p:attrName>style.visibility</p:attrName>
                                        </p:attrNameLst>
                                      </p:cBhvr>
                                      <p:to>
                                        <p:strVal val="visible"/>
                                      </p:to>
                                    </p:set>
                                    <p:animEffect transition="in" filter="wipe(down)">
                                      <p:cBhvr>
                                        <p:cTn id="222" dur="500"/>
                                        <p:tgtEl>
                                          <p:spTgt spid="14380"/>
                                        </p:tgtEl>
                                      </p:cBhvr>
                                    </p:animEffect>
                                  </p:childTnLst>
                                </p:cTn>
                              </p:par>
                            </p:childTnLst>
                          </p:cTn>
                        </p:par>
                        <p:par>
                          <p:cTn id="223" fill="hold">
                            <p:stCondLst>
                              <p:cond delay="1000"/>
                            </p:stCondLst>
                            <p:childTnLst>
                              <p:par>
                                <p:cTn id="224" presetID="22" presetClass="entr" presetSubtype="1" fill="hold" grpId="0" nodeType="afterEffect">
                                  <p:stCondLst>
                                    <p:cond delay="0"/>
                                  </p:stCondLst>
                                  <p:childTnLst>
                                    <p:set>
                                      <p:cBhvr>
                                        <p:cTn id="225" dur="1" fill="hold">
                                          <p:stCondLst>
                                            <p:cond delay="0"/>
                                          </p:stCondLst>
                                        </p:cTn>
                                        <p:tgtEl>
                                          <p:spTgt spid="14381"/>
                                        </p:tgtEl>
                                        <p:attrNameLst>
                                          <p:attrName>style.visibility</p:attrName>
                                        </p:attrNameLst>
                                      </p:cBhvr>
                                      <p:to>
                                        <p:strVal val="visible"/>
                                      </p:to>
                                    </p:set>
                                    <p:animEffect transition="in" filter="wipe(up)">
                                      <p:cBhvr>
                                        <p:cTn id="226" dur="500"/>
                                        <p:tgtEl>
                                          <p:spTgt spid="14381"/>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4378"/>
                                        </p:tgtEl>
                                        <p:attrNameLst>
                                          <p:attrName>style.visibility</p:attrName>
                                        </p:attrNameLst>
                                      </p:cBhvr>
                                      <p:to>
                                        <p:strVal val="visible"/>
                                      </p:to>
                                    </p:set>
                                    <p:animEffect transition="in" filter="wipe(left)">
                                      <p:cBhvr>
                                        <p:cTn id="231" dur="500"/>
                                        <p:tgtEl>
                                          <p:spTgt spid="14378"/>
                                        </p:tgtEl>
                                      </p:cBhvr>
                                    </p:animEffect>
                                  </p:childTnLst>
                                </p:cTn>
                              </p:par>
                            </p:childTnLst>
                          </p:cTn>
                        </p:par>
                        <p:par>
                          <p:cTn id="232" fill="hold">
                            <p:stCondLst>
                              <p:cond delay="500"/>
                            </p:stCondLst>
                            <p:childTnLst>
                              <p:par>
                                <p:cTn id="233" presetID="22" presetClass="entr" presetSubtype="4" fill="hold" grpId="0" nodeType="afterEffect">
                                  <p:stCondLst>
                                    <p:cond delay="0"/>
                                  </p:stCondLst>
                                  <p:childTnLst>
                                    <p:set>
                                      <p:cBhvr>
                                        <p:cTn id="234" dur="1" fill="hold">
                                          <p:stCondLst>
                                            <p:cond delay="0"/>
                                          </p:stCondLst>
                                        </p:cTn>
                                        <p:tgtEl>
                                          <p:spTgt spid="14372"/>
                                        </p:tgtEl>
                                        <p:attrNameLst>
                                          <p:attrName>style.visibility</p:attrName>
                                        </p:attrNameLst>
                                      </p:cBhvr>
                                      <p:to>
                                        <p:strVal val="visible"/>
                                      </p:to>
                                    </p:set>
                                    <p:animEffect transition="in" filter="wipe(down)">
                                      <p:cBhvr>
                                        <p:cTn id="235" dur="500"/>
                                        <p:tgtEl>
                                          <p:spTgt spid="14372"/>
                                        </p:tgtEl>
                                      </p:cBhvr>
                                    </p:animEffect>
                                  </p:childTnLst>
                                </p:cTn>
                              </p:par>
                            </p:childTnLst>
                          </p:cTn>
                        </p:par>
                        <p:par>
                          <p:cTn id="236" fill="hold">
                            <p:stCondLst>
                              <p:cond delay="1000"/>
                            </p:stCondLst>
                            <p:childTnLst>
                              <p:par>
                                <p:cTn id="237" presetID="22" presetClass="entr" presetSubtype="1" fill="hold" grpId="0" nodeType="afterEffect">
                                  <p:stCondLst>
                                    <p:cond delay="0"/>
                                  </p:stCondLst>
                                  <p:childTnLst>
                                    <p:set>
                                      <p:cBhvr>
                                        <p:cTn id="238" dur="1" fill="hold">
                                          <p:stCondLst>
                                            <p:cond delay="0"/>
                                          </p:stCondLst>
                                        </p:cTn>
                                        <p:tgtEl>
                                          <p:spTgt spid="14373"/>
                                        </p:tgtEl>
                                        <p:attrNameLst>
                                          <p:attrName>style.visibility</p:attrName>
                                        </p:attrNameLst>
                                      </p:cBhvr>
                                      <p:to>
                                        <p:strVal val="visible"/>
                                      </p:to>
                                    </p:set>
                                    <p:animEffect transition="in" filter="wipe(up)">
                                      <p:cBhvr>
                                        <p:cTn id="239" dur="500"/>
                                        <p:tgtEl>
                                          <p:spTgt spid="14373"/>
                                        </p:tgtEl>
                                      </p:cBhvr>
                                    </p:animEffect>
                                  </p:childTnLst>
                                </p:cTn>
                              </p:par>
                            </p:childTnLst>
                          </p:cTn>
                        </p:par>
                      </p:childTnLst>
                    </p:cTn>
                  </p:par>
                  <p:par>
                    <p:cTn id="240" fill="hold">
                      <p:stCondLst>
                        <p:cond delay="indefinite"/>
                      </p:stCondLst>
                      <p:childTnLst>
                        <p:par>
                          <p:cTn id="241" fill="hold">
                            <p:stCondLst>
                              <p:cond delay="0"/>
                            </p:stCondLst>
                            <p:childTnLst>
                              <p:par>
                                <p:cTn id="242" presetID="22" presetClass="entr" presetSubtype="8" fill="hold" grpId="0" nodeType="clickEffect">
                                  <p:stCondLst>
                                    <p:cond delay="0"/>
                                  </p:stCondLst>
                                  <p:childTnLst>
                                    <p:set>
                                      <p:cBhvr>
                                        <p:cTn id="243" dur="1" fill="hold">
                                          <p:stCondLst>
                                            <p:cond delay="0"/>
                                          </p:stCondLst>
                                        </p:cTn>
                                        <p:tgtEl>
                                          <p:spTgt spid="14363"/>
                                        </p:tgtEl>
                                        <p:attrNameLst>
                                          <p:attrName>style.visibility</p:attrName>
                                        </p:attrNameLst>
                                      </p:cBhvr>
                                      <p:to>
                                        <p:strVal val="visible"/>
                                      </p:to>
                                    </p:set>
                                    <p:animEffect transition="in" filter="wipe(left)">
                                      <p:cBhvr>
                                        <p:cTn id="244" dur="500"/>
                                        <p:tgtEl>
                                          <p:spTgt spid="14363"/>
                                        </p:tgtEl>
                                      </p:cBhvr>
                                    </p:animEffect>
                                  </p:childTnLst>
                                </p:cTn>
                              </p:par>
                            </p:childTnLst>
                          </p:cTn>
                        </p:par>
                        <p:par>
                          <p:cTn id="245" fill="hold">
                            <p:stCondLst>
                              <p:cond delay="500"/>
                            </p:stCondLst>
                            <p:childTnLst>
                              <p:par>
                                <p:cTn id="246" presetID="22" presetClass="entr" presetSubtype="4" fill="hold" grpId="0" nodeType="afterEffect">
                                  <p:stCondLst>
                                    <p:cond delay="0"/>
                                  </p:stCondLst>
                                  <p:childTnLst>
                                    <p:set>
                                      <p:cBhvr>
                                        <p:cTn id="247" dur="1" fill="hold">
                                          <p:stCondLst>
                                            <p:cond delay="0"/>
                                          </p:stCondLst>
                                        </p:cTn>
                                        <p:tgtEl>
                                          <p:spTgt spid="14367"/>
                                        </p:tgtEl>
                                        <p:attrNameLst>
                                          <p:attrName>style.visibility</p:attrName>
                                        </p:attrNameLst>
                                      </p:cBhvr>
                                      <p:to>
                                        <p:strVal val="visible"/>
                                      </p:to>
                                    </p:set>
                                    <p:animEffect transition="in" filter="wipe(down)">
                                      <p:cBhvr>
                                        <p:cTn id="248" dur="500"/>
                                        <p:tgtEl>
                                          <p:spTgt spid="14367"/>
                                        </p:tgtEl>
                                      </p:cBhvr>
                                    </p:animEffect>
                                  </p:childTnLst>
                                </p:cTn>
                              </p:par>
                            </p:childTnLst>
                          </p:cTn>
                        </p:par>
                        <p:par>
                          <p:cTn id="249" fill="hold">
                            <p:stCondLst>
                              <p:cond delay="1000"/>
                            </p:stCondLst>
                            <p:childTnLst>
                              <p:par>
                                <p:cTn id="250" presetID="22" presetClass="entr" presetSubtype="8" fill="hold" grpId="0" nodeType="afterEffect">
                                  <p:stCondLst>
                                    <p:cond delay="0"/>
                                  </p:stCondLst>
                                  <p:childTnLst>
                                    <p:set>
                                      <p:cBhvr>
                                        <p:cTn id="251" dur="1" fill="hold">
                                          <p:stCondLst>
                                            <p:cond delay="0"/>
                                          </p:stCondLst>
                                        </p:cTn>
                                        <p:tgtEl>
                                          <p:spTgt spid="14366"/>
                                        </p:tgtEl>
                                        <p:attrNameLst>
                                          <p:attrName>style.visibility</p:attrName>
                                        </p:attrNameLst>
                                      </p:cBhvr>
                                      <p:to>
                                        <p:strVal val="visible"/>
                                      </p:to>
                                    </p:set>
                                    <p:animEffect transition="in" filter="wipe(left)">
                                      <p:cBhvr>
                                        <p:cTn id="252" dur="500"/>
                                        <p:tgtEl>
                                          <p:spTgt spid="14366"/>
                                        </p:tgtEl>
                                      </p:cBhvr>
                                    </p:animEffect>
                                  </p:childTnLst>
                                </p:cTn>
                              </p:par>
                            </p:childTnLst>
                          </p:cTn>
                        </p:par>
                        <p:par>
                          <p:cTn id="253" fill="hold">
                            <p:stCondLst>
                              <p:cond delay="1500"/>
                            </p:stCondLst>
                            <p:childTnLst>
                              <p:par>
                                <p:cTn id="254" presetID="22" presetClass="entr" presetSubtype="2" fill="hold" grpId="0" nodeType="afterEffect">
                                  <p:stCondLst>
                                    <p:cond delay="0"/>
                                  </p:stCondLst>
                                  <p:childTnLst>
                                    <p:set>
                                      <p:cBhvr>
                                        <p:cTn id="255" dur="1" fill="hold">
                                          <p:stCondLst>
                                            <p:cond delay="0"/>
                                          </p:stCondLst>
                                        </p:cTn>
                                        <p:tgtEl>
                                          <p:spTgt spid="14364"/>
                                        </p:tgtEl>
                                        <p:attrNameLst>
                                          <p:attrName>style.visibility</p:attrName>
                                        </p:attrNameLst>
                                      </p:cBhvr>
                                      <p:to>
                                        <p:strVal val="visible"/>
                                      </p:to>
                                    </p:set>
                                    <p:animEffect transition="in" filter="wipe(right)">
                                      <p:cBhvr>
                                        <p:cTn id="256" dur="500"/>
                                        <p:tgtEl>
                                          <p:spTgt spid="14364"/>
                                        </p:tgtEl>
                                      </p:cBhvr>
                                    </p:animEffect>
                                  </p:childTnLst>
                                </p:cTn>
                              </p:par>
                            </p:childTnLst>
                          </p:cTn>
                        </p:par>
                        <p:par>
                          <p:cTn id="257" fill="hold">
                            <p:stCondLst>
                              <p:cond delay="2000"/>
                            </p:stCondLst>
                            <p:childTnLst>
                              <p:par>
                                <p:cTn id="258" presetID="22" presetClass="entr" presetSubtype="1" fill="hold" grpId="0" nodeType="afterEffect">
                                  <p:stCondLst>
                                    <p:cond delay="0"/>
                                  </p:stCondLst>
                                  <p:childTnLst>
                                    <p:set>
                                      <p:cBhvr>
                                        <p:cTn id="259" dur="1" fill="hold">
                                          <p:stCondLst>
                                            <p:cond delay="0"/>
                                          </p:stCondLst>
                                        </p:cTn>
                                        <p:tgtEl>
                                          <p:spTgt spid="14365"/>
                                        </p:tgtEl>
                                        <p:attrNameLst>
                                          <p:attrName>style.visibility</p:attrName>
                                        </p:attrNameLst>
                                      </p:cBhvr>
                                      <p:to>
                                        <p:strVal val="visible"/>
                                      </p:to>
                                    </p:set>
                                    <p:animEffect transition="in" filter="wipe(up)">
                                      <p:cBhvr>
                                        <p:cTn id="260" dur="500"/>
                                        <p:tgtEl>
                                          <p:spTgt spid="14365"/>
                                        </p:tgtEl>
                                      </p:cBhvr>
                                    </p:animEffect>
                                  </p:childTnLst>
                                </p:cTn>
                              </p:par>
                            </p:childTnLst>
                          </p:cTn>
                        </p:par>
                        <p:par>
                          <p:cTn id="261" fill="hold">
                            <p:stCondLst>
                              <p:cond delay="2500"/>
                            </p:stCondLst>
                            <p:childTnLst>
                              <p:par>
                                <p:cTn id="262" presetID="23" presetClass="entr" presetSubtype="528" fill="hold" grpId="0" nodeType="afterEffect">
                                  <p:stCondLst>
                                    <p:cond delay="0"/>
                                  </p:stCondLst>
                                  <p:childTnLst>
                                    <p:set>
                                      <p:cBhvr>
                                        <p:cTn id="263" dur="1" fill="hold">
                                          <p:stCondLst>
                                            <p:cond delay="0"/>
                                          </p:stCondLst>
                                        </p:cTn>
                                        <p:tgtEl>
                                          <p:spTgt spid="14401"/>
                                        </p:tgtEl>
                                        <p:attrNameLst>
                                          <p:attrName>style.visibility</p:attrName>
                                        </p:attrNameLst>
                                      </p:cBhvr>
                                      <p:to>
                                        <p:strVal val="visible"/>
                                      </p:to>
                                    </p:set>
                                    <p:anim calcmode="lin" valueType="num">
                                      <p:cBhvr>
                                        <p:cTn id="264" dur="500" fill="hold"/>
                                        <p:tgtEl>
                                          <p:spTgt spid="14401"/>
                                        </p:tgtEl>
                                        <p:attrNameLst>
                                          <p:attrName>ppt_w</p:attrName>
                                        </p:attrNameLst>
                                      </p:cBhvr>
                                      <p:tavLst>
                                        <p:tav tm="0">
                                          <p:val>
                                            <p:fltVal val="0"/>
                                          </p:val>
                                        </p:tav>
                                        <p:tav tm="100000">
                                          <p:val>
                                            <p:strVal val="#ppt_w"/>
                                          </p:val>
                                        </p:tav>
                                      </p:tavLst>
                                    </p:anim>
                                    <p:anim calcmode="lin" valueType="num">
                                      <p:cBhvr>
                                        <p:cTn id="265" dur="500" fill="hold"/>
                                        <p:tgtEl>
                                          <p:spTgt spid="14401"/>
                                        </p:tgtEl>
                                        <p:attrNameLst>
                                          <p:attrName>ppt_h</p:attrName>
                                        </p:attrNameLst>
                                      </p:cBhvr>
                                      <p:tavLst>
                                        <p:tav tm="0">
                                          <p:val>
                                            <p:fltVal val="0"/>
                                          </p:val>
                                        </p:tav>
                                        <p:tav tm="100000">
                                          <p:val>
                                            <p:strVal val="#ppt_h"/>
                                          </p:val>
                                        </p:tav>
                                      </p:tavLst>
                                    </p:anim>
                                    <p:anim calcmode="lin" valueType="num">
                                      <p:cBhvr>
                                        <p:cTn id="266" dur="500" fill="hold"/>
                                        <p:tgtEl>
                                          <p:spTgt spid="14401"/>
                                        </p:tgtEl>
                                        <p:attrNameLst>
                                          <p:attrName>ppt_x</p:attrName>
                                        </p:attrNameLst>
                                      </p:cBhvr>
                                      <p:tavLst>
                                        <p:tav tm="0">
                                          <p:val>
                                            <p:fltVal val="0.5"/>
                                          </p:val>
                                        </p:tav>
                                        <p:tav tm="100000">
                                          <p:val>
                                            <p:strVal val="#ppt_x"/>
                                          </p:val>
                                        </p:tav>
                                      </p:tavLst>
                                    </p:anim>
                                    <p:anim calcmode="lin" valueType="num">
                                      <p:cBhvr>
                                        <p:cTn id="267" dur="500" fill="hold"/>
                                        <p:tgtEl>
                                          <p:spTgt spid="1440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p:bldP spid="14344" grpId="0" animBg="1"/>
      <p:bldP spid="14345" grpId="0" animBg="1"/>
      <p:bldP spid="14346" grpId="0" animBg="1"/>
      <p:bldP spid="14347" grpId="0" animBg="1"/>
      <p:bldP spid="14348" grpId="0" animBg="1"/>
      <p:bldP spid="14349" grpId="0" animBg="1"/>
      <p:bldP spid="14351" grpId="0" animBg="1"/>
      <p:bldP spid="14352" grpId="0" animBg="1"/>
      <p:bldP spid="14353" grpId="0" animBg="1" autoUpdateAnimBg="0"/>
      <p:bldP spid="14354" grpId="0" animBg="1" autoUpdateAnimBg="0"/>
      <p:bldP spid="14355" grpId="0" animBg="1"/>
      <p:bldP spid="14356" grpId="0" animBg="1" autoUpdateAnimBg="0"/>
      <p:bldP spid="14357" grpId="0" animBg="1"/>
      <p:bldP spid="14358" grpId="0" autoUpdateAnimBg="0"/>
      <p:bldP spid="14359" grpId="0" animBg="1"/>
      <p:bldP spid="14360" grpId="0" autoUpdateAnimBg="0"/>
      <p:bldP spid="14361" grpId="0" animBg="1"/>
      <p:bldP spid="14363" grpId="0" animBg="1" autoUpdateAnimBg="0"/>
      <p:bldP spid="14364" grpId="0" animBg="1"/>
      <p:bldP spid="14365" grpId="0" animBg="1"/>
      <p:bldP spid="14366" grpId="0" animBg="1"/>
      <p:bldP spid="14367" grpId="0" animBg="1"/>
      <p:bldP spid="14368" grpId="0" animBg="1" autoUpdateAnimBg="0"/>
      <p:bldP spid="14369" grpId="0" animBg="1"/>
      <p:bldP spid="14370" grpId="0" animBg="1" autoUpdateAnimBg="0"/>
      <p:bldP spid="14371" grpId="0" animBg="1"/>
      <p:bldP spid="14372" grpId="0" animBg="1"/>
      <p:bldP spid="14373" grpId="0" animBg="1"/>
      <p:bldP spid="14374" grpId="0" animBg="1"/>
      <p:bldP spid="14375" grpId="0" animBg="1"/>
      <p:bldP spid="14376" grpId="0" animBg="1"/>
      <p:bldP spid="14377" grpId="0" animBg="1" autoUpdateAnimBg="0"/>
      <p:bldP spid="14378" grpId="0" animBg="1" autoUpdateAnimBg="0"/>
      <p:bldP spid="14379" grpId="0" animBg="1" autoUpdateAnimBg="0"/>
      <p:bldP spid="14380" grpId="0" animBg="1"/>
      <p:bldP spid="14381" grpId="0" animBg="1"/>
      <p:bldP spid="14382" grpId="0" animBg="1" autoUpdateAnimBg="0"/>
      <p:bldP spid="14383" grpId="0" animBg="1"/>
      <p:bldP spid="14384" grpId="0" animBg="1"/>
      <p:bldP spid="14385" grpId="0" animBg="1"/>
      <p:bldP spid="14386" grpId="0" animBg="1"/>
      <p:bldP spid="14387" grpId="0" animBg="1" autoUpdateAnimBg="0"/>
      <p:bldP spid="14388" grpId="0" animBg="1" autoUpdateAnimBg="0"/>
      <p:bldP spid="14389" grpId="0" animBg="1"/>
      <p:bldP spid="14390" grpId="0" animBg="1"/>
      <p:bldP spid="14391" grpId="0" animBg="1" autoUpdateAnimBg="0"/>
      <p:bldP spid="14392" grpId="0" autoUpdateAnimBg="0"/>
      <p:bldP spid="14393" grpId="0" animBg="1" autoUpdateAnimBg="0"/>
      <p:bldP spid="14394" grpId="0" autoUpdateAnimBg="0"/>
      <p:bldP spid="14395" grpId="0" animBg="1" autoUpdateAnimBg="0"/>
      <p:bldP spid="14396" grpId="0" autoUpdateAnimBg="0"/>
      <p:bldP spid="14397" grpId="0" animBg="1" autoUpdateAnimBg="0"/>
      <p:bldP spid="14398" grpId="0" autoUpdateAnimBg="0"/>
      <p:bldP spid="14400" grpId="0" animBg="1" autoUpdateAnimBg="0"/>
      <p:bldP spid="1440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9" name="Line 2"/>
          <p:cNvSpPr>
            <a:spLocks noChangeShapeType="1"/>
          </p:cNvSpPr>
          <p:nvPr/>
        </p:nvSpPr>
        <p:spPr bwMode="auto">
          <a:xfrm>
            <a:off x="2819400" y="3124200"/>
            <a:ext cx="0" cy="685800"/>
          </a:xfrm>
          <a:prstGeom prst="line">
            <a:avLst/>
          </a:prstGeom>
          <a:noFill/>
          <a:ln w="28575">
            <a:solidFill>
              <a:srgbClr val="FF0000"/>
            </a:solidFill>
            <a:round/>
            <a:headEnd/>
            <a:tailEnd/>
          </a:ln>
        </p:spPr>
        <p:txBody>
          <a:bodyPr/>
          <a:lstStyle/>
          <a:p>
            <a:endParaRPr lang="de-DE"/>
          </a:p>
        </p:txBody>
      </p:sp>
      <p:sp>
        <p:nvSpPr>
          <p:cNvPr id="15371" name="Line 4"/>
          <p:cNvSpPr>
            <a:spLocks noChangeShapeType="1"/>
          </p:cNvSpPr>
          <p:nvPr/>
        </p:nvSpPr>
        <p:spPr bwMode="auto">
          <a:xfrm>
            <a:off x="2819400" y="3124200"/>
            <a:ext cx="5410200" cy="0"/>
          </a:xfrm>
          <a:prstGeom prst="line">
            <a:avLst/>
          </a:prstGeom>
          <a:noFill/>
          <a:ln w="28575">
            <a:solidFill>
              <a:srgbClr val="FF0000"/>
            </a:solidFill>
            <a:round/>
            <a:headEnd/>
            <a:tailEnd/>
          </a:ln>
        </p:spPr>
        <p:txBody>
          <a:bodyPr/>
          <a:lstStyle/>
          <a:p>
            <a:endParaRPr lang="de-DE"/>
          </a:p>
        </p:txBody>
      </p:sp>
      <p:sp>
        <p:nvSpPr>
          <p:cNvPr id="15372" name="Line 5"/>
          <p:cNvSpPr>
            <a:spLocks noChangeShapeType="1"/>
          </p:cNvSpPr>
          <p:nvPr/>
        </p:nvSpPr>
        <p:spPr bwMode="auto">
          <a:xfrm flipV="1">
            <a:off x="8534400" y="762000"/>
            <a:ext cx="0" cy="3124200"/>
          </a:xfrm>
          <a:prstGeom prst="line">
            <a:avLst/>
          </a:prstGeom>
          <a:noFill/>
          <a:ln w="28575">
            <a:solidFill>
              <a:srgbClr val="0000FF"/>
            </a:solidFill>
            <a:round/>
            <a:headEnd/>
            <a:tailEnd/>
          </a:ln>
        </p:spPr>
        <p:txBody>
          <a:bodyPr/>
          <a:lstStyle/>
          <a:p>
            <a:endParaRPr lang="de-DE"/>
          </a:p>
        </p:txBody>
      </p:sp>
      <p:sp>
        <p:nvSpPr>
          <p:cNvPr id="15373" name="Line 6"/>
          <p:cNvSpPr>
            <a:spLocks noChangeShapeType="1"/>
          </p:cNvSpPr>
          <p:nvPr/>
        </p:nvSpPr>
        <p:spPr bwMode="auto">
          <a:xfrm>
            <a:off x="1828800" y="762000"/>
            <a:ext cx="0" cy="3048000"/>
          </a:xfrm>
          <a:prstGeom prst="line">
            <a:avLst/>
          </a:prstGeom>
          <a:noFill/>
          <a:ln w="28575">
            <a:solidFill>
              <a:srgbClr val="0000FF"/>
            </a:solidFill>
            <a:round/>
            <a:headEnd/>
            <a:tailEnd type="triangle" w="med" len="med"/>
          </a:ln>
        </p:spPr>
        <p:txBody>
          <a:bodyPr/>
          <a:lstStyle/>
          <a:p>
            <a:endParaRPr lang="de-DE"/>
          </a:p>
        </p:txBody>
      </p:sp>
      <p:sp>
        <p:nvSpPr>
          <p:cNvPr id="15374" name="Line 7"/>
          <p:cNvSpPr>
            <a:spLocks noChangeShapeType="1"/>
          </p:cNvSpPr>
          <p:nvPr/>
        </p:nvSpPr>
        <p:spPr bwMode="auto">
          <a:xfrm flipV="1">
            <a:off x="1828800" y="762000"/>
            <a:ext cx="6705600" cy="0"/>
          </a:xfrm>
          <a:prstGeom prst="line">
            <a:avLst/>
          </a:prstGeom>
          <a:noFill/>
          <a:ln w="28575">
            <a:solidFill>
              <a:srgbClr val="0000FF"/>
            </a:solidFill>
            <a:round/>
            <a:headEnd/>
            <a:tailEnd/>
          </a:ln>
        </p:spPr>
        <p:txBody>
          <a:bodyPr/>
          <a:lstStyle/>
          <a:p>
            <a:endParaRPr lang="de-DE"/>
          </a:p>
        </p:txBody>
      </p:sp>
      <p:sp>
        <p:nvSpPr>
          <p:cNvPr id="15375" name="Text Box 8"/>
          <p:cNvSpPr txBox="1">
            <a:spLocks noChangeArrowheads="1"/>
          </p:cNvSpPr>
          <p:nvPr/>
        </p:nvSpPr>
        <p:spPr bwMode="auto">
          <a:xfrm>
            <a:off x="5181600" y="533400"/>
            <a:ext cx="2819400" cy="342900"/>
          </a:xfrm>
          <a:prstGeom prst="rect">
            <a:avLst/>
          </a:prstGeom>
          <a:solidFill>
            <a:srgbClr val="DBF8FF"/>
          </a:solidFill>
          <a:ln w="9525">
            <a:solidFill>
              <a:srgbClr val="000000"/>
            </a:solidFill>
            <a:miter lim="800000"/>
            <a:headEnd/>
            <a:tailEnd/>
          </a:ln>
        </p:spPr>
        <p:txBody>
          <a:bodyPr/>
          <a:lstStyle/>
          <a:p>
            <a:pPr>
              <a:spcBef>
                <a:spcPct val="0"/>
              </a:spcBef>
            </a:pPr>
            <a:r>
              <a:rPr lang="de-DE" sz="1600"/>
              <a:t>Annahme des Angebots</a:t>
            </a:r>
          </a:p>
        </p:txBody>
      </p:sp>
      <p:sp>
        <p:nvSpPr>
          <p:cNvPr id="15376" name="Text Box 9"/>
          <p:cNvSpPr txBox="1">
            <a:spLocks noChangeArrowheads="1"/>
          </p:cNvSpPr>
          <p:nvPr/>
        </p:nvSpPr>
        <p:spPr bwMode="auto">
          <a:xfrm>
            <a:off x="5943600" y="2971800"/>
            <a:ext cx="1524000" cy="342900"/>
          </a:xfrm>
          <a:prstGeom prst="rect">
            <a:avLst/>
          </a:prstGeom>
          <a:solidFill>
            <a:srgbClr val="FFFF99"/>
          </a:solidFill>
          <a:ln w="9525">
            <a:solidFill>
              <a:srgbClr val="000000"/>
            </a:solidFill>
            <a:miter lim="800000"/>
            <a:headEnd/>
            <a:tailEnd/>
          </a:ln>
        </p:spPr>
        <p:txBody>
          <a:bodyPr/>
          <a:lstStyle/>
          <a:p>
            <a:pPr>
              <a:spcBef>
                <a:spcPct val="0"/>
              </a:spcBef>
            </a:pPr>
            <a:r>
              <a:rPr lang="de-DE" sz="1600"/>
              <a:t>Angebot</a:t>
            </a:r>
          </a:p>
        </p:txBody>
      </p:sp>
      <p:sp>
        <p:nvSpPr>
          <p:cNvPr id="15377" name="Line 10"/>
          <p:cNvSpPr>
            <a:spLocks noChangeShapeType="1"/>
          </p:cNvSpPr>
          <p:nvPr/>
        </p:nvSpPr>
        <p:spPr bwMode="auto">
          <a:xfrm flipH="1">
            <a:off x="6705600" y="4724400"/>
            <a:ext cx="381000" cy="533400"/>
          </a:xfrm>
          <a:prstGeom prst="line">
            <a:avLst/>
          </a:prstGeom>
          <a:noFill/>
          <a:ln w="28575">
            <a:solidFill>
              <a:srgbClr val="FF0000"/>
            </a:solidFill>
            <a:round/>
            <a:headEnd/>
            <a:tailEnd/>
          </a:ln>
        </p:spPr>
        <p:txBody>
          <a:bodyPr/>
          <a:lstStyle/>
          <a:p>
            <a:endParaRPr lang="de-DE"/>
          </a:p>
        </p:txBody>
      </p:sp>
      <p:sp>
        <p:nvSpPr>
          <p:cNvPr id="15378" name="Line 11"/>
          <p:cNvSpPr>
            <a:spLocks noChangeShapeType="1"/>
          </p:cNvSpPr>
          <p:nvPr/>
        </p:nvSpPr>
        <p:spPr bwMode="auto">
          <a:xfrm flipV="1">
            <a:off x="7010400" y="4724400"/>
            <a:ext cx="76200" cy="381000"/>
          </a:xfrm>
          <a:prstGeom prst="line">
            <a:avLst/>
          </a:prstGeom>
          <a:noFill/>
          <a:ln w="28575">
            <a:solidFill>
              <a:srgbClr val="FF0000"/>
            </a:solidFill>
            <a:round/>
            <a:headEnd/>
            <a:tailEnd/>
          </a:ln>
        </p:spPr>
        <p:txBody>
          <a:bodyPr/>
          <a:lstStyle/>
          <a:p>
            <a:endParaRPr lang="de-DE"/>
          </a:p>
        </p:txBody>
      </p:sp>
      <p:sp>
        <p:nvSpPr>
          <p:cNvPr id="15379" name="Line 12"/>
          <p:cNvSpPr>
            <a:spLocks noChangeShapeType="1"/>
          </p:cNvSpPr>
          <p:nvPr/>
        </p:nvSpPr>
        <p:spPr bwMode="auto">
          <a:xfrm flipV="1">
            <a:off x="7010400" y="4724400"/>
            <a:ext cx="304800" cy="381000"/>
          </a:xfrm>
          <a:prstGeom prst="line">
            <a:avLst/>
          </a:prstGeom>
          <a:noFill/>
          <a:ln w="28575">
            <a:solidFill>
              <a:srgbClr val="FF0000"/>
            </a:solidFill>
            <a:round/>
            <a:headEnd/>
            <a:tailEnd type="triangle" w="med" len="med"/>
          </a:ln>
        </p:spPr>
        <p:txBody>
          <a:bodyPr/>
          <a:lstStyle/>
          <a:p>
            <a:endParaRPr lang="de-DE"/>
          </a:p>
        </p:txBody>
      </p:sp>
      <p:sp>
        <p:nvSpPr>
          <p:cNvPr id="15380" name="Line 14"/>
          <p:cNvSpPr>
            <a:spLocks noChangeShapeType="1"/>
          </p:cNvSpPr>
          <p:nvPr/>
        </p:nvSpPr>
        <p:spPr bwMode="auto">
          <a:xfrm>
            <a:off x="3352800" y="4572000"/>
            <a:ext cx="1447800" cy="0"/>
          </a:xfrm>
          <a:prstGeom prst="line">
            <a:avLst/>
          </a:prstGeom>
          <a:noFill/>
          <a:ln w="114300">
            <a:solidFill>
              <a:srgbClr val="008000"/>
            </a:solidFill>
            <a:round/>
            <a:headEnd/>
            <a:tailEnd type="triangle" w="med" len="med"/>
          </a:ln>
        </p:spPr>
        <p:txBody>
          <a:bodyPr>
            <a:spAutoFit/>
          </a:bodyPr>
          <a:lstStyle/>
          <a:p>
            <a:endParaRPr lang="de-DE"/>
          </a:p>
        </p:txBody>
      </p:sp>
      <p:sp>
        <p:nvSpPr>
          <p:cNvPr id="15381" name="Line 16"/>
          <p:cNvSpPr>
            <a:spLocks noChangeShapeType="1"/>
          </p:cNvSpPr>
          <p:nvPr/>
        </p:nvSpPr>
        <p:spPr bwMode="auto">
          <a:xfrm flipV="1">
            <a:off x="228600" y="4572000"/>
            <a:ext cx="838200" cy="0"/>
          </a:xfrm>
          <a:prstGeom prst="line">
            <a:avLst/>
          </a:prstGeom>
          <a:noFill/>
          <a:ln w="114300">
            <a:solidFill>
              <a:srgbClr val="008000"/>
            </a:solidFill>
            <a:round/>
            <a:headEnd/>
            <a:tailEnd type="triangle" w="med" len="med"/>
          </a:ln>
        </p:spPr>
        <p:txBody>
          <a:bodyPr>
            <a:spAutoFit/>
          </a:bodyPr>
          <a:lstStyle/>
          <a:p>
            <a:endParaRPr lang="de-DE"/>
          </a:p>
        </p:txBody>
      </p:sp>
      <p:graphicFrame>
        <p:nvGraphicFramePr>
          <p:cNvPr id="15363" name="Object 18"/>
          <p:cNvGraphicFramePr>
            <a:graphicFrameLocks noChangeAspect="1"/>
          </p:cNvGraphicFramePr>
          <p:nvPr/>
        </p:nvGraphicFramePr>
        <p:xfrm>
          <a:off x="7924800" y="3886200"/>
          <a:ext cx="1003300" cy="1030288"/>
        </p:xfrm>
        <a:graphic>
          <a:graphicData uri="http://schemas.openxmlformats.org/presentationml/2006/ole">
            <p:oleObj spid="_x0000_s36878" name="Bitmap" r:id="rId4" imgW="1028844" imgH="1057423" progId="PBrush">
              <p:embed/>
            </p:oleObj>
          </a:graphicData>
        </a:graphic>
      </p:graphicFrame>
      <p:sp>
        <p:nvSpPr>
          <p:cNvPr id="15382" name="Text Box 19"/>
          <p:cNvSpPr txBox="1">
            <a:spLocks noChangeArrowheads="1"/>
          </p:cNvSpPr>
          <p:nvPr/>
        </p:nvSpPr>
        <p:spPr bwMode="auto">
          <a:xfrm>
            <a:off x="7696200" y="4876800"/>
            <a:ext cx="1447800" cy="609600"/>
          </a:xfrm>
          <a:prstGeom prst="rect">
            <a:avLst/>
          </a:prstGeom>
          <a:noFill/>
          <a:ln w="9525">
            <a:noFill/>
            <a:miter lim="800000"/>
            <a:headEnd/>
            <a:tailEnd/>
          </a:ln>
        </p:spPr>
        <p:txBody>
          <a:bodyPr/>
          <a:lstStyle/>
          <a:p>
            <a:pPr eaLnBrk="1" hangingPunct="1"/>
            <a:r>
              <a:rPr lang="de-DE"/>
              <a:t>Käufer (Nachfrager)</a:t>
            </a:r>
          </a:p>
        </p:txBody>
      </p:sp>
      <p:sp>
        <p:nvSpPr>
          <p:cNvPr id="15384" name="Line 21"/>
          <p:cNvSpPr>
            <a:spLocks noChangeShapeType="1"/>
          </p:cNvSpPr>
          <p:nvPr/>
        </p:nvSpPr>
        <p:spPr bwMode="auto">
          <a:xfrm flipV="1">
            <a:off x="6629400" y="4572000"/>
            <a:ext cx="1295400" cy="0"/>
          </a:xfrm>
          <a:prstGeom prst="line">
            <a:avLst/>
          </a:prstGeom>
          <a:noFill/>
          <a:ln w="114300">
            <a:solidFill>
              <a:srgbClr val="008000"/>
            </a:solidFill>
            <a:prstDash val="sysDot"/>
            <a:round/>
            <a:headEnd/>
            <a:tailEnd type="triangle" w="med" len="med"/>
          </a:ln>
        </p:spPr>
        <p:txBody>
          <a:bodyPr>
            <a:spAutoFit/>
          </a:bodyPr>
          <a:lstStyle/>
          <a:p>
            <a:endParaRPr lang="de-DE"/>
          </a:p>
        </p:txBody>
      </p:sp>
      <p:sp>
        <p:nvSpPr>
          <p:cNvPr id="15385" name="Line 22"/>
          <p:cNvSpPr>
            <a:spLocks noChangeShapeType="1"/>
          </p:cNvSpPr>
          <p:nvPr/>
        </p:nvSpPr>
        <p:spPr bwMode="auto">
          <a:xfrm>
            <a:off x="8229600" y="3124200"/>
            <a:ext cx="0" cy="762000"/>
          </a:xfrm>
          <a:prstGeom prst="line">
            <a:avLst/>
          </a:prstGeom>
          <a:noFill/>
          <a:ln w="28575">
            <a:solidFill>
              <a:srgbClr val="FF0000"/>
            </a:solidFill>
            <a:round/>
            <a:headEnd/>
            <a:tailEnd type="triangle" w="med" len="med"/>
          </a:ln>
        </p:spPr>
        <p:txBody>
          <a:bodyPr/>
          <a:lstStyle/>
          <a:p>
            <a:endParaRPr lang="de-DE"/>
          </a:p>
        </p:txBody>
      </p:sp>
      <p:graphicFrame>
        <p:nvGraphicFramePr>
          <p:cNvPr id="15364" name="Object 23"/>
          <p:cNvGraphicFramePr>
            <a:graphicFrameLocks noChangeAspect="1"/>
          </p:cNvGraphicFramePr>
          <p:nvPr/>
        </p:nvGraphicFramePr>
        <p:xfrm>
          <a:off x="3276600" y="381000"/>
          <a:ext cx="1484313" cy="798513"/>
        </p:xfrm>
        <a:graphic>
          <a:graphicData uri="http://schemas.openxmlformats.org/presentationml/2006/ole">
            <p:oleObj spid="_x0000_s36882" name="Paint Shop Pro Image" r:id="rId5" imgW="1902439" imgH="1024668" progId="">
              <p:embed/>
            </p:oleObj>
          </a:graphicData>
        </a:graphic>
      </p:graphicFrame>
      <p:sp>
        <p:nvSpPr>
          <p:cNvPr id="15386" name="Text Box 24"/>
          <p:cNvSpPr txBox="1">
            <a:spLocks noChangeArrowheads="1"/>
          </p:cNvSpPr>
          <p:nvPr/>
        </p:nvSpPr>
        <p:spPr bwMode="auto">
          <a:xfrm>
            <a:off x="6934200" y="5105400"/>
            <a:ext cx="838200" cy="517525"/>
          </a:xfrm>
          <a:prstGeom prst="rect">
            <a:avLst/>
          </a:prstGeom>
          <a:noFill/>
          <a:ln w="9525">
            <a:noFill/>
            <a:miter lim="800000"/>
            <a:headEnd/>
            <a:tailEnd/>
          </a:ln>
        </p:spPr>
        <p:txBody>
          <a:bodyPr>
            <a:spAutoFit/>
          </a:bodyPr>
          <a:lstStyle/>
          <a:p>
            <a:pPr algn="l" eaLnBrk="1" hangingPunct="1"/>
            <a:r>
              <a:rPr lang="de-DE"/>
              <a:t>Markt-risiko</a:t>
            </a:r>
            <a:endParaRPr lang="de-DE" sz="1600"/>
          </a:p>
        </p:txBody>
      </p:sp>
      <p:sp>
        <p:nvSpPr>
          <p:cNvPr id="15387" name="Rectangle 25"/>
          <p:cNvSpPr>
            <a:spLocks noChangeArrowheads="1"/>
          </p:cNvSpPr>
          <p:nvPr/>
        </p:nvSpPr>
        <p:spPr bwMode="auto">
          <a:xfrm>
            <a:off x="3124200" y="1676400"/>
            <a:ext cx="1676400" cy="1295400"/>
          </a:xfrm>
          <a:prstGeom prst="rect">
            <a:avLst/>
          </a:prstGeom>
          <a:noFill/>
          <a:ln w="12700">
            <a:solidFill>
              <a:schemeClr val="tx1"/>
            </a:solidFill>
            <a:miter lim="800000"/>
            <a:headEnd/>
            <a:tailEnd/>
          </a:ln>
        </p:spPr>
        <p:txBody>
          <a:bodyPr anchor="ctr"/>
          <a:lstStyle/>
          <a:p>
            <a:pPr algn="l" eaLnBrk="1" hangingPunct="1"/>
            <a:endParaRPr lang="de-DE"/>
          </a:p>
        </p:txBody>
      </p:sp>
      <p:sp>
        <p:nvSpPr>
          <p:cNvPr id="15388" name="Rectangle 26"/>
          <p:cNvSpPr>
            <a:spLocks noChangeArrowheads="1"/>
          </p:cNvSpPr>
          <p:nvPr/>
        </p:nvSpPr>
        <p:spPr bwMode="auto">
          <a:xfrm>
            <a:off x="3352800" y="2438400"/>
            <a:ext cx="304800" cy="533400"/>
          </a:xfrm>
          <a:prstGeom prst="rect">
            <a:avLst/>
          </a:prstGeom>
          <a:solidFill>
            <a:srgbClr val="E9E9E9"/>
          </a:solidFill>
          <a:ln w="19050">
            <a:solidFill>
              <a:schemeClr val="tx1"/>
            </a:solidFill>
            <a:miter lim="800000"/>
            <a:headEnd/>
            <a:tailEnd/>
          </a:ln>
        </p:spPr>
        <p:txBody>
          <a:bodyPr anchor="ctr">
            <a:spAutoFit/>
          </a:bodyPr>
          <a:lstStyle/>
          <a:p>
            <a:pPr algn="l" eaLnBrk="1" hangingPunct="1"/>
            <a:endParaRPr lang="de-DE"/>
          </a:p>
        </p:txBody>
      </p:sp>
      <p:sp>
        <p:nvSpPr>
          <p:cNvPr id="15389" name="Rectangle 27"/>
          <p:cNvSpPr>
            <a:spLocks noChangeArrowheads="1"/>
          </p:cNvSpPr>
          <p:nvPr/>
        </p:nvSpPr>
        <p:spPr bwMode="auto">
          <a:xfrm>
            <a:off x="6324600" y="1905000"/>
            <a:ext cx="304800" cy="762000"/>
          </a:xfrm>
          <a:prstGeom prst="rect">
            <a:avLst/>
          </a:prstGeom>
          <a:solidFill>
            <a:srgbClr val="FFE9D3"/>
          </a:solidFill>
          <a:ln w="19050">
            <a:solidFill>
              <a:schemeClr val="tx1"/>
            </a:solidFill>
            <a:miter lim="800000"/>
            <a:headEnd/>
            <a:tailEnd/>
          </a:ln>
        </p:spPr>
        <p:txBody>
          <a:bodyPr anchor="ctr">
            <a:spAutoFit/>
          </a:bodyPr>
          <a:lstStyle/>
          <a:p>
            <a:pPr algn="l" eaLnBrk="1" hangingPunct="1"/>
            <a:endParaRPr lang="de-DE"/>
          </a:p>
        </p:txBody>
      </p:sp>
      <p:sp>
        <p:nvSpPr>
          <p:cNvPr id="15390" name="Text Box 28"/>
          <p:cNvSpPr txBox="1">
            <a:spLocks noChangeArrowheads="1"/>
          </p:cNvSpPr>
          <p:nvPr/>
        </p:nvSpPr>
        <p:spPr bwMode="auto">
          <a:xfrm>
            <a:off x="3203848" y="2132856"/>
            <a:ext cx="914400" cy="304800"/>
          </a:xfrm>
          <a:prstGeom prst="rect">
            <a:avLst/>
          </a:prstGeom>
          <a:noFill/>
          <a:ln w="9525">
            <a:noFill/>
            <a:miter lim="800000"/>
            <a:headEnd/>
            <a:tailEnd/>
          </a:ln>
        </p:spPr>
        <p:txBody>
          <a:bodyPr anchor="ctr" anchorCtr="1">
            <a:spAutoFit/>
          </a:bodyPr>
          <a:lstStyle/>
          <a:p>
            <a:pPr algn="l" eaLnBrk="1" hangingPunct="1"/>
            <a:r>
              <a:rPr lang="de-DE"/>
              <a:t>Kosten</a:t>
            </a:r>
          </a:p>
        </p:txBody>
      </p:sp>
      <p:sp>
        <p:nvSpPr>
          <p:cNvPr id="15391" name="Text Box 29"/>
          <p:cNvSpPr txBox="1">
            <a:spLocks noChangeArrowheads="1"/>
          </p:cNvSpPr>
          <p:nvPr/>
        </p:nvSpPr>
        <p:spPr bwMode="auto">
          <a:xfrm>
            <a:off x="3923928" y="1916832"/>
            <a:ext cx="914400" cy="304800"/>
          </a:xfrm>
          <a:prstGeom prst="rect">
            <a:avLst/>
          </a:prstGeom>
          <a:noFill/>
          <a:ln w="9525">
            <a:noFill/>
            <a:miter lim="800000"/>
            <a:headEnd/>
            <a:tailEnd/>
          </a:ln>
        </p:spPr>
        <p:txBody>
          <a:bodyPr anchor="ctr" anchorCtr="1">
            <a:spAutoFit/>
          </a:bodyPr>
          <a:lstStyle/>
          <a:p>
            <a:pPr algn="l" eaLnBrk="1" hangingPunct="1"/>
            <a:r>
              <a:rPr lang="de-DE"/>
              <a:t>Preis</a:t>
            </a:r>
          </a:p>
        </p:txBody>
      </p:sp>
      <p:sp>
        <p:nvSpPr>
          <p:cNvPr id="15393" name="Rectangle 31"/>
          <p:cNvSpPr>
            <a:spLocks noChangeArrowheads="1"/>
          </p:cNvSpPr>
          <p:nvPr/>
        </p:nvSpPr>
        <p:spPr bwMode="auto">
          <a:xfrm>
            <a:off x="6172200" y="1219200"/>
            <a:ext cx="1676400" cy="1447800"/>
          </a:xfrm>
          <a:prstGeom prst="rect">
            <a:avLst/>
          </a:prstGeom>
          <a:noFill/>
          <a:ln w="12700">
            <a:solidFill>
              <a:schemeClr val="tx1"/>
            </a:solidFill>
            <a:miter lim="800000"/>
            <a:headEnd/>
            <a:tailEnd/>
          </a:ln>
        </p:spPr>
        <p:txBody>
          <a:bodyPr anchor="ctr"/>
          <a:lstStyle/>
          <a:p>
            <a:pPr algn="l" eaLnBrk="1" hangingPunct="1"/>
            <a:endParaRPr lang="de-DE"/>
          </a:p>
        </p:txBody>
      </p:sp>
      <p:sp>
        <p:nvSpPr>
          <p:cNvPr id="15394" name="Rectangle 32"/>
          <p:cNvSpPr>
            <a:spLocks noChangeArrowheads="1"/>
          </p:cNvSpPr>
          <p:nvPr/>
        </p:nvSpPr>
        <p:spPr bwMode="auto">
          <a:xfrm>
            <a:off x="7162800" y="1600200"/>
            <a:ext cx="304800" cy="1066800"/>
          </a:xfrm>
          <a:prstGeom prst="rect">
            <a:avLst/>
          </a:prstGeom>
          <a:solidFill>
            <a:srgbClr val="CCFFCC"/>
          </a:solidFill>
          <a:ln w="19050">
            <a:solidFill>
              <a:schemeClr val="tx1"/>
            </a:solidFill>
            <a:miter lim="800000"/>
            <a:headEnd/>
            <a:tailEnd/>
          </a:ln>
        </p:spPr>
        <p:txBody>
          <a:bodyPr anchor="ctr">
            <a:spAutoFit/>
          </a:bodyPr>
          <a:lstStyle/>
          <a:p>
            <a:pPr algn="l" eaLnBrk="1" hangingPunct="1"/>
            <a:endParaRPr lang="de-DE"/>
          </a:p>
        </p:txBody>
      </p:sp>
      <p:sp>
        <p:nvSpPr>
          <p:cNvPr id="15395" name="Text Box 33"/>
          <p:cNvSpPr txBox="1">
            <a:spLocks noChangeArrowheads="1"/>
          </p:cNvSpPr>
          <p:nvPr/>
        </p:nvSpPr>
        <p:spPr bwMode="auto">
          <a:xfrm>
            <a:off x="6934200" y="1295400"/>
            <a:ext cx="914400" cy="304800"/>
          </a:xfrm>
          <a:prstGeom prst="rect">
            <a:avLst/>
          </a:prstGeom>
          <a:noFill/>
          <a:ln w="9525">
            <a:noFill/>
            <a:miter lim="800000"/>
            <a:headEnd/>
            <a:tailEnd/>
          </a:ln>
        </p:spPr>
        <p:txBody>
          <a:bodyPr anchor="ctr" anchorCtr="1">
            <a:spAutoFit/>
          </a:bodyPr>
          <a:lstStyle/>
          <a:p>
            <a:pPr algn="l" eaLnBrk="1" hangingPunct="1"/>
            <a:r>
              <a:rPr lang="de-DE"/>
              <a:t>Nutzen</a:t>
            </a:r>
          </a:p>
        </p:txBody>
      </p:sp>
      <p:sp>
        <p:nvSpPr>
          <p:cNvPr id="15396" name="Text Box 34"/>
          <p:cNvSpPr txBox="1">
            <a:spLocks noChangeArrowheads="1"/>
          </p:cNvSpPr>
          <p:nvPr/>
        </p:nvSpPr>
        <p:spPr bwMode="auto">
          <a:xfrm>
            <a:off x="6172200" y="1600200"/>
            <a:ext cx="914400" cy="304800"/>
          </a:xfrm>
          <a:prstGeom prst="rect">
            <a:avLst/>
          </a:prstGeom>
          <a:noFill/>
          <a:ln w="9525">
            <a:noFill/>
            <a:miter lim="800000"/>
            <a:headEnd/>
            <a:tailEnd/>
          </a:ln>
        </p:spPr>
        <p:txBody>
          <a:bodyPr anchor="ctr" anchorCtr="1">
            <a:spAutoFit/>
          </a:bodyPr>
          <a:lstStyle/>
          <a:p>
            <a:pPr algn="l" eaLnBrk="1" hangingPunct="1"/>
            <a:r>
              <a:rPr lang="de-DE"/>
              <a:t>Preis</a:t>
            </a:r>
          </a:p>
        </p:txBody>
      </p:sp>
      <p:sp>
        <p:nvSpPr>
          <p:cNvPr id="15397" name="Line 35"/>
          <p:cNvSpPr>
            <a:spLocks noChangeShapeType="1"/>
          </p:cNvSpPr>
          <p:nvPr/>
        </p:nvSpPr>
        <p:spPr bwMode="auto">
          <a:xfrm>
            <a:off x="6400800" y="1905000"/>
            <a:ext cx="1371600" cy="0"/>
          </a:xfrm>
          <a:prstGeom prst="line">
            <a:avLst/>
          </a:prstGeom>
          <a:noFill/>
          <a:ln w="19050">
            <a:solidFill>
              <a:srgbClr val="0000FF"/>
            </a:solidFill>
            <a:round/>
            <a:headEnd/>
            <a:tailEnd/>
          </a:ln>
        </p:spPr>
        <p:txBody>
          <a:bodyPr>
            <a:spAutoFit/>
          </a:bodyPr>
          <a:lstStyle/>
          <a:p>
            <a:endParaRPr lang="de-DE"/>
          </a:p>
        </p:txBody>
      </p:sp>
      <p:sp>
        <p:nvSpPr>
          <p:cNvPr id="15398" name="Rectangle 36"/>
          <p:cNvSpPr>
            <a:spLocks noChangeArrowheads="1"/>
          </p:cNvSpPr>
          <p:nvPr/>
        </p:nvSpPr>
        <p:spPr bwMode="auto">
          <a:xfrm>
            <a:off x="4191000" y="2209800"/>
            <a:ext cx="304800" cy="762000"/>
          </a:xfrm>
          <a:prstGeom prst="rect">
            <a:avLst/>
          </a:prstGeom>
          <a:solidFill>
            <a:srgbClr val="FFE9D3"/>
          </a:solidFill>
          <a:ln w="19050">
            <a:solidFill>
              <a:schemeClr val="tx1"/>
            </a:solidFill>
            <a:miter lim="800000"/>
            <a:headEnd/>
            <a:tailEnd/>
          </a:ln>
        </p:spPr>
        <p:txBody>
          <a:bodyPr anchor="ctr">
            <a:spAutoFit/>
          </a:bodyPr>
          <a:lstStyle/>
          <a:p>
            <a:pPr algn="l" eaLnBrk="1" hangingPunct="1"/>
            <a:endParaRPr lang="de-DE"/>
          </a:p>
        </p:txBody>
      </p:sp>
      <p:sp>
        <p:nvSpPr>
          <p:cNvPr id="15399" name="Line 37"/>
          <p:cNvSpPr>
            <a:spLocks noChangeShapeType="1"/>
          </p:cNvSpPr>
          <p:nvPr/>
        </p:nvSpPr>
        <p:spPr bwMode="auto">
          <a:xfrm>
            <a:off x="3429000" y="2438400"/>
            <a:ext cx="1371600" cy="0"/>
          </a:xfrm>
          <a:prstGeom prst="line">
            <a:avLst/>
          </a:prstGeom>
          <a:noFill/>
          <a:ln w="19050">
            <a:solidFill>
              <a:srgbClr val="FF0000"/>
            </a:solidFill>
            <a:round/>
            <a:headEnd/>
            <a:tailEnd/>
          </a:ln>
        </p:spPr>
        <p:txBody>
          <a:bodyPr>
            <a:spAutoFit/>
          </a:bodyPr>
          <a:lstStyle/>
          <a:p>
            <a:endParaRPr lang="de-DE"/>
          </a:p>
        </p:txBody>
      </p:sp>
      <p:sp>
        <p:nvSpPr>
          <p:cNvPr id="15400" name="Line 38"/>
          <p:cNvSpPr>
            <a:spLocks noChangeShapeType="1"/>
          </p:cNvSpPr>
          <p:nvPr/>
        </p:nvSpPr>
        <p:spPr bwMode="auto">
          <a:xfrm>
            <a:off x="2362200" y="2057400"/>
            <a:ext cx="0" cy="1752600"/>
          </a:xfrm>
          <a:prstGeom prst="line">
            <a:avLst/>
          </a:prstGeom>
          <a:noFill/>
          <a:ln w="28575">
            <a:solidFill>
              <a:schemeClr val="tx1"/>
            </a:solidFill>
            <a:round/>
            <a:headEnd/>
            <a:tailEnd/>
          </a:ln>
        </p:spPr>
        <p:txBody>
          <a:bodyPr>
            <a:spAutoFit/>
          </a:bodyPr>
          <a:lstStyle/>
          <a:p>
            <a:endParaRPr lang="de-DE"/>
          </a:p>
        </p:txBody>
      </p:sp>
      <p:sp>
        <p:nvSpPr>
          <p:cNvPr id="15401" name="Line 39"/>
          <p:cNvSpPr>
            <a:spLocks noChangeShapeType="1"/>
          </p:cNvSpPr>
          <p:nvPr/>
        </p:nvSpPr>
        <p:spPr bwMode="auto">
          <a:xfrm flipH="1">
            <a:off x="2362200" y="2057400"/>
            <a:ext cx="762000" cy="0"/>
          </a:xfrm>
          <a:prstGeom prst="line">
            <a:avLst/>
          </a:prstGeom>
          <a:noFill/>
          <a:ln w="28575">
            <a:solidFill>
              <a:schemeClr val="tx1"/>
            </a:solidFill>
            <a:round/>
            <a:headEnd/>
            <a:tailEnd/>
          </a:ln>
        </p:spPr>
        <p:txBody>
          <a:bodyPr>
            <a:spAutoFit/>
          </a:bodyPr>
          <a:lstStyle/>
          <a:p>
            <a:endParaRPr lang="de-DE"/>
          </a:p>
        </p:txBody>
      </p:sp>
      <p:sp>
        <p:nvSpPr>
          <p:cNvPr id="15402" name="Line 40"/>
          <p:cNvSpPr>
            <a:spLocks noChangeShapeType="1"/>
          </p:cNvSpPr>
          <p:nvPr/>
        </p:nvSpPr>
        <p:spPr bwMode="auto">
          <a:xfrm>
            <a:off x="8382000" y="1676400"/>
            <a:ext cx="0" cy="2209800"/>
          </a:xfrm>
          <a:prstGeom prst="line">
            <a:avLst/>
          </a:prstGeom>
          <a:noFill/>
          <a:ln w="28575">
            <a:solidFill>
              <a:schemeClr val="tx1"/>
            </a:solidFill>
            <a:round/>
            <a:headEnd/>
            <a:tailEnd/>
          </a:ln>
        </p:spPr>
        <p:txBody>
          <a:bodyPr>
            <a:spAutoFit/>
          </a:bodyPr>
          <a:lstStyle/>
          <a:p>
            <a:endParaRPr lang="de-DE"/>
          </a:p>
        </p:txBody>
      </p:sp>
      <p:sp>
        <p:nvSpPr>
          <p:cNvPr id="15403" name="Line 41"/>
          <p:cNvSpPr>
            <a:spLocks noChangeShapeType="1"/>
          </p:cNvSpPr>
          <p:nvPr/>
        </p:nvSpPr>
        <p:spPr bwMode="auto">
          <a:xfrm flipH="1">
            <a:off x="7848600" y="1676400"/>
            <a:ext cx="533400" cy="0"/>
          </a:xfrm>
          <a:prstGeom prst="line">
            <a:avLst/>
          </a:prstGeom>
          <a:noFill/>
          <a:ln w="28575">
            <a:solidFill>
              <a:schemeClr val="tx1"/>
            </a:solidFill>
            <a:round/>
            <a:headEnd/>
            <a:tailEnd/>
          </a:ln>
        </p:spPr>
        <p:txBody>
          <a:bodyPr>
            <a:spAutoFit/>
          </a:bodyPr>
          <a:lstStyle/>
          <a:p>
            <a:endParaRPr lang="de-DE"/>
          </a:p>
        </p:txBody>
      </p:sp>
      <p:sp>
        <p:nvSpPr>
          <p:cNvPr id="15404" name="Line 42"/>
          <p:cNvSpPr>
            <a:spLocks noChangeShapeType="1"/>
          </p:cNvSpPr>
          <p:nvPr/>
        </p:nvSpPr>
        <p:spPr bwMode="auto">
          <a:xfrm flipH="1">
            <a:off x="7467600" y="3581400"/>
            <a:ext cx="609600" cy="0"/>
          </a:xfrm>
          <a:prstGeom prst="line">
            <a:avLst/>
          </a:prstGeom>
          <a:noFill/>
          <a:ln w="28575">
            <a:solidFill>
              <a:srgbClr val="0000FF"/>
            </a:solidFill>
            <a:round/>
            <a:headEnd/>
            <a:tailEnd type="triangle" w="med" len="med"/>
          </a:ln>
        </p:spPr>
        <p:txBody>
          <a:bodyPr/>
          <a:lstStyle/>
          <a:p>
            <a:endParaRPr lang="de-DE"/>
          </a:p>
        </p:txBody>
      </p:sp>
      <p:sp>
        <p:nvSpPr>
          <p:cNvPr id="15405" name="Text Box 43"/>
          <p:cNvSpPr txBox="1">
            <a:spLocks noChangeArrowheads="1"/>
          </p:cNvSpPr>
          <p:nvPr/>
        </p:nvSpPr>
        <p:spPr bwMode="auto">
          <a:xfrm>
            <a:off x="5943600" y="3429000"/>
            <a:ext cx="1524000" cy="346075"/>
          </a:xfrm>
          <a:prstGeom prst="rect">
            <a:avLst/>
          </a:prstGeom>
          <a:solidFill>
            <a:srgbClr val="F1FFCB"/>
          </a:solidFill>
          <a:ln w="9525">
            <a:solidFill>
              <a:schemeClr val="tx1"/>
            </a:solidFill>
            <a:miter lim="800000"/>
            <a:headEnd/>
            <a:tailEnd/>
          </a:ln>
        </p:spPr>
        <p:txBody>
          <a:bodyPr>
            <a:spAutoFit/>
          </a:bodyPr>
          <a:lstStyle/>
          <a:p>
            <a:pPr eaLnBrk="1" hangingPunct="1"/>
            <a:r>
              <a:rPr lang="de-DE" sz="1600"/>
              <a:t>Nachfrage</a:t>
            </a:r>
          </a:p>
        </p:txBody>
      </p:sp>
      <p:sp>
        <p:nvSpPr>
          <p:cNvPr id="15406" name="Text Box 44"/>
          <p:cNvSpPr txBox="1">
            <a:spLocks noChangeArrowheads="1"/>
          </p:cNvSpPr>
          <p:nvPr/>
        </p:nvSpPr>
        <p:spPr bwMode="auto">
          <a:xfrm>
            <a:off x="3505200" y="4648200"/>
            <a:ext cx="990600" cy="336550"/>
          </a:xfrm>
          <a:prstGeom prst="rect">
            <a:avLst/>
          </a:prstGeom>
          <a:noFill/>
          <a:ln w="9525">
            <a:noFill/>
            <a:miter lim="800000"/>
            <a:headEnd/>
            <a:tailEnd/>
          </a:ln>
        </p:spPr>
        <p:txBody>
          <a:bodyPr>
            <a:spAutoFit/>
          </a:bodyPr>
          <a:lstStyle/>
          <a:p>
            <a:pPr algn="l" eaLnBrk="1" hangingPunct="1"/>
            <a:r>
              <a:rPr lang="de-DE" sz="1600"/>
              <a:t>Produkt</a:t>
            </a:r>
          </a:p>
        </p:txBody>
      </p:sp>
      <p:sp>
        <p:nvSpPr>
          <p:cNvPr id="15407" name="Line 46"/>
          <p:cNvSpPr>
            <a:spLocks noChangeShapeType="1"/>
          </p:cNvSpPr>
          <p:nvPr/>
        </p:nvSpPr>
        <p:spPr bwMode="auto">
          <a:xfrm>
            <a:off x="8153400" y="5486400"/>
            <a:ext cx="0" cy="914400"/>
          </a:xfrm>
          <a:prstGeom prst="line">
            <a:avLst/>
          </a:prstGeom>
          <a:noFill/>
          <a:ln w="38100">
            <a:solidFill>
              <a:srgbClr val="FF0000"/>
            </a:solidFill>
            <a:prstDash val="sysDot"/>
            <a:round/>
            <a:headEnd/>
            <a:tailEnd/>
          </a:ln>
        </p:spPr>
        <p:txBody>
          <a:bodyPr>
            <a:spAutoFit/>
          </a:bodyPr>
          <a:lstStyle/>
          <a:p>
            <a:endParaRPr lang="de-DE"/>
          </a:p>
        </p:txBody>
      </p:sp>
      <p:sp>
        <p:nvSpPr>
          <p:cNvPr id="15408" name="Line 47"/>
          <p:cNvSpPr>
            <a:spLocks noChangeShapeType="1"/>
          </p:cNvSpPr>
          <p:nvPr/>
        </p:nvSpPr>
        <p:spPr bwMode="auto">
          <a:xfrm>
            <a:off x="2286000" y="6400800"/>
            <a:ext cx="5867400" cy="0"/>
          </a:xfrm>
          <a:prstGeom prst="line">
            <a:avLst/>
          </a:prstGeom>
          <a:noFill/>
          <a:ln w="38100">
            <a:solidFill>
              <a:srgbClr val="FF0000"/>
            </a:solidFill>
            <a:prstDash val="sysDot"/>
            <a:round/>
            <a:headEnd/>
            <a:tailEnd/>
          </a:ln>
        </p:spPr>
        <p:txBody>
          <a:bodyPr>
            <a:spAutoFit/>
          </a:bodyPr>
          <a:lstStyle/>
          <a:p>
            <a:endParaRPr lang="de-DE"/>
          </a:p>
        </p:txBody>
      </p:sp>
      <p:sp>
        <p:nvSpPr>
          <p:cNvPr id="15409" name="Line 48"/>
          <p:cNvSpPr>
            <a:spLocks noChangeShapeType="1"/>
          </p:cNvSpPr>
          <p:nvPr/>
        </p:nvSpPr>
        <p:spPr bwMode="auto">
          <a:xfrm flipH="1">
            <a:off x="2267744" y="5517232"/>
            <a:ext cx="0" cy="864096"/>
          </a:xfrm>
          <a:prstGeom prst="line">
            <a:avLst/>
          </a:prstGeom>
          <a:noFill/>
          <a:ln w="38100">
            <a:solidFill>
              <a:srgbClr val="FF0000"/>
            </a:solidFill>
            <a:prstDash val="sysDot"/>
            <a:round/>
            <a:headEnd type="triangle" w="med" len="med"/>
            <a:tailEnd/>
          </a:ln>
        </p:spPr>
        <p:txBody>
          <a:bodyPr wrap="square">
            <a:spAutoFit/>
          </a:bodyPr>
          <a:lstStyle/>
          <a:p>
            <a:endParaRPr lang="de-DE"/>
          </a:p>
        </p:txBody>
      </p:sp>
      <p:graphicFrame>
        <p:nvGraphicFramePr>
          <p:cNvPr id="15365" name="Object 49"/>
          <p:cNvGraphicFramePr>
            <a:graphicFrameLocks noChangeAspect="1"/>
          </p:cNvGraphicFramePr>
          <p:nvPr/>
        </p:nvGraphicFramePr>
        <p:xfrm>
          <a:off x="2667000" y="6019800"/>
          <a:ext cx="838200" cy="565150"/>
        </p:xfrm>
        <a:graphic>
          <a:graphicData uri="http://schemas.openxmlformats.org/presentationml/2006/ole">
            <p:oleObj spid="_x0000_s36906" name="Paint Shop Pro Image" r:id="rId6" imgW="693059" imgH="468420" progId="">
              <p:embed/>
            </p:oleObj>
          </a:graphicData>
        </a:graphic>
      </p:graphicFrame>
      <p:sp>
        <p:nvSpPr>
          <p:cNvPr id="15410" name="Text Box 50"/>
          <p:cNvSpPr txBox="1">
            <a:spLocks noChangeArrowheads="1"/>
          </p:cNvSpPr>
          <p:nvPr/>
        </p:nvSpPr>
        <p:spPr bwMode="auto">
          <a:xfrm>
            <a:off x="3581400" y="6400800"/>
            <a:ext cx="1828800" cy="304800"/>
          </a:xfrm>
          <a:prstGeom prst="rect">
            <a:avLst/>
          </a:prstGeom>
          <a:noFill/>
          <a:ln w="9525">
            <a:noFill/>
            <a:miter lim="800000"/>
            <a:headEnd/>
            <a:tailEnd/>
          </a:ln>
        </p:spPr>
        <p:txBody>
          <a:bodyPr>
            <a:spAutoFit/>
          </a:bodyPr>
          <a:lstStyle/>
          <a:p>
            <a:pPr algn="l" eaLnBrk="1" hangingPunct="1"/>
            <a:r>
              <a:rPr lang="de-DE"/>
              <a:t>Zahlungsmittel</a:t>
            </a:r>
            <a:endParaRPr lang="de-DE" sz="1600"/>
          </a:p>
        </p:txBody>
      </p:sp>
      <p:graphicFrame>
        <p:nvGraphicFramePr>
          <p:cNvPr id="15367" name="Object 53"/>
          <p:cNvGraphicFramePr>
            <a:graphicFrameLocks noChangeAspect="1"/>
          </p:cNvGraphicFramePr>
          <p:nvPr/>
        </p:nvGraphicFramePr>
        <p:xfrm>
          <a:off x="1066800" y="3886200"/>
          <a:ext cx="2362200" cy="1574800"/>
        </p:xfrm>
        <a:graphic>
          <a:graphicData uri="http://schemas.openxmlformats.org/presentationml/2006/ole">
            <p:oleObj spid="_x0000_s36908" name="Paint Shop Pro Image" r:id="rId7" imgW="5209756" imgH="3570732" progId="">
              <p:embed/>
            </p:oleObj>
          </a:graphicData>
        </a:graphic>
      </p:graphicFrame>
      <p:sp>
        <p:nvSpPr>
          <p:cNvPr id="130102" name="Text Box 54"/>
          <p:cNvSpPr txBox="1">
            <a:spLocks noChangeArrowheads="1"/>
          </p:cNvSpPr>
          <p:nvPr/>
        </p:nvSpPr>
        <p:spPr bwMode="auto">
          <a:xfrm>
            <a:off x="1066800" y="3886200"/>
            <a:ext cx="1143000" cy="730250"/>
          </a:xfrm>
          <a:prstGeom prst="rect">
            <a:avLst/>
          </a:prstGeom>
          <a:noFill/>
          <a:ln w="9525">
            <a:noFill/>
            <a:miter lim="800000"/>
            <a:headEnd/>
            <a:tailEnd/>
          </a:ln>
        </p:spPr>
        <p:txBody>
          <a:bodyPr>
            <a:spAutoFit/>
          </a:bodyPr>
          <a:lstStyle/>
          <a:p>
            <a:pPr algn="l" eaLnBrk="1" hangingPunct="1"/>
            <a:r>
              <a:rPr lang="de-DE"/>
              <a:t>Unter-nehmen (Anbieter)</a:t>
            </a:r>
          </a:p>
        </p:txBody>
      </p:sp>
      <p:graphicFrame>
        <p:nvGraphicFramePr>
          <p:cNvPr id="15368" name="Object 55"/>
          <p:cNvGraphicFramePr>
            <a:graphicFrameLocks noChangeAspect="1"/>
          </p:cNvGraphicFramePr>
          <p:nvPr/>
        </p:nvGraphicFramePr>
        <p:xfrm>
          <a:off x="4038600" y="5029200"/>
          <a:ext cx="762000" cy="534988"/>
        </p:xfrm>
        <a:graphic>
          <a:graphicData uri="http://schemas.openxmlformats.org/presentationml/2006/ole">
            <p:oleObj spid="_x0000_s36910" name="Bitmap" r:id="rId8" imgW="990738" imgH="695238" progId="PBrush">
              <p:embed/>
            </p:oleObj>
          </a:graphicData>
        </a:graphic>
      </p:graphicFrame>
      <p:pic>
        <p:nvPicPr>
          <p:cNvPr id="130104" name="Picture 2" descr="C:\Business_Studio\DAA\DAA_2013\WFW_2013_Archiv\Allgemein\ART-MX GmbH.png"/>
          <p:cNvPicPr>
            <a:picLocks noChangeAspect="1" noChangeArrowheads="1"/>
          </p:cNvPicPr>
          <p:nvPr/>
        </p:nvPicPr>
        <p:blipFill>
          <a:blip r:embed="rId9" cstate="print"/>
          <a:srcRect/>
          <a:stretch>
            <a:fillRect/>
          </a:stretch>
        </p:blipFill>
        <p:spPr bwMode="auto">
          <a:xfrm>
            <a:off x="4038600" y="5638800"/>
            <a:ext cx="762000" cy="454025"/>
          </a:xfrm>
          <a:prstGeom prst="rect">
            <a:avLst/>
          </a:prstGeom>
          <a:noFill/>
          <a:ln w="9525">
            <a:solidFill>
              <a:schemeClr val="tx1"/>
            </a:solidFill>
            <a:miter lim="800000"/>
            <a:headEnd/>
            <a:tailEnd/>
          </a:ln>
          <a:effectLst>
            <a:outerShdw dist="35921" dir="2700000" algn="ctr" rotWithShape="0">
              <a:srgbClr val="808080"/>
            </a:outerShdw>
          </a:effectLst>
        </p:spPr>
      </p:pic>
      <p:sp>
        <p:nvSpPr>
          <p:cNvPr id="15413" name="Text Box 57"/>
          <p:cNvSpPr txBox="1">
            <a:spLocks noChangeArrowheads="1"/>
          </p:cNvSpPr>
          <p:nvPr/>
        </p:nvSpPr>
        <p:spPr bwMode="auto">
          <a:xfrm>
            <a:off x="4876800" y="5486400"/>
            <a:ext cx="1219200" cy="274638"/>
          </a:xfrm>
          <a:prstGeom prst="rect">
            <a:avLst/>
          </a:prstGeom>
          <a:noFill/>
          <a:ln w="9525">
            <a:noFill/>
            <a:miter lim="800000"/>
            <a:headEnd/>
            <a:tailEnd/>
          </a:ln>
        </p:spPr>
        <p:txBody>
          <a:bodyPr>
            <a:spAutoFit/>
          </a:bodyPr>
          <a:lstStyle/>
          <a:p>
            <a:pPr algn="l" eaLnBrk="1" hangingPunct="1"/>
            <a:r>
              <a:rPr lang="de-DE" sz="1200"/>
              <a:t>Wettbewerber</a:t>
            </a:r>
            <a:endParaRPr lang="de-DE" sz="1600"/>
          </a:p>
        </p:txBody>
      </p:sp>
      <p:sp>
        <p:nvSpPr>
          <p:cNvPr id="36913" name="Textfeld 55"/>
          <p:cNvSpPr txBox="1">
            <a:spLocks noChangeArrowheads="1"/>
          </p:cNvSpPr>
          <p:nvPr/>
        </p:nvSpPr>
        <p:spPr bwMode="auto">
          <a:xfrm>
            <a:off x="0" y="0"/>
            <a:ext cx="1150938" cy="304800"/>
          </a:xfrm>
          <a:prstGeom prst="rect">
            <a:avLst/>
          </a:prstGeom>
          <a:noFill/>
          <a:ln w="9525">
            <a:noFill/>
            <a:miter lim="800000"/>
            <a:headEnd/>
            <a:tailEnd/>
          </a:ln>
        </p:spPr>
        <p:txBody>
          <a:bodyPr>
            <a:spAutoFit/>
          </a:bodyPr>
          <a:lstStyle/>
          <a:p>
            <a:pPr algn="l" eaLnBrk="1" hangingPunct="1"/>
            <a:r>
              <a:rPr lang="de-DE" smtClean="0"/>
              <a:t>Markt</a:t>
            </a:r>
            <a:endParaRPr lang="de-DE"/>
          </a:p>
        </p:txBody>
      </p:sp>
      <p:sp>
        <p:nvSpPr>
          <p:cNvPr id="15417" name="Line 30"/>
          <p:cNvSpPr>
            <a:spLocks noChangeShapeType="1"/>
          </p:cNvSpPr>
          <p:nvPr/>
        </p:nvSpPr>
        <p:spPr bwMode="auto">
          <a:xfrm>
            <a:off x="4343400" y="2667000"/>
            <a:ext cx="0" cy="1828800"/>
          </a:xfrm>
          <a:prstGeom prst="line">
            <a:avLst/>
          </a:prstGeom>
          <a:noFill/>
          <a:ln w="28575">
            <a:solidFill>
              <a:schemeClr val="tx1"/>
            </a:solidFill>
            <a:round/>
            <a:headEnd/>
            <a:tailEnd/>
          </a:ln>
        </p:spPr>
        <p:txBody>
          <a:bodyPr>
            <a:spAutoFit/>
          </a:bodyPr>
          <a:lstStyle/>
          <a:p>
            <a:endParaRPr lang="de-DE"/>
          </a:p>
        </p:txBody>
      </p:sp>
      <p:graphicFrame>
        <p:nvGraphicFramePr>
          <p:cNvPr id="15418" name="Object 51"/>
          <p:cNvGraphicFramePr>
            <a:graphicFrameLocks noChangeAspect="1"/>
          </p:cNvGraphicFramePr>
          <p:nvPr/>
        </p:nvGraphicFramePr>
        <p:xfrm>
          <a:off x="3505200" y="4191000"/>
          <a:ext cx="914400" cy="307975"/>
        </p:xfrm>
        <a:graphic>
          <a:graphicData uri="http://schemas.openxmlformats.org/presentationml/2006/ole">
            <p:oleObj spid="_x0000_s36915" name="Paint Shop Pro Image" r:id="rId10" imgW="956098" imgH="322213" progId="">
              <p:embed/>
            </p:oleObj>
          </a:graphicData>
        </a:graphic>
      </p:graphicFrame>
      <p:sp>
        <p:nvSpPr>
          <p:cNvPr id="15419" name="Line 2"/>
          <p:cNvSpPr>
            <a:spLocks noChangeShapeType="1"/>
          </p:cNvSpPr>
          <p:nvPr/>
        </p:nvSpPr>
        <p:spPr bwMode="auto">
          <a:xfrm>
            <a:off x="6477000" y="2514600"/>
            <a:ext cx="0" cy="457200"/>
          </a:xfrm>
          <a:prstGeom prst="line">
            <a:avLst/>
          </a:prstGeom>
          <a:noFill/>
          <a:ln w="28575">
            <a:solidFill>
              <a:srgbClr val="FF0000"/>
            </a:solidFill>
            <a:round/>
            <a:headEnd/>
            <a:tailEnd/>
          </a:ln>
        </p:spPr>
        <p:txBody>
          <a:bodyPr/>
          <a:lstStyle/>
          <a:p>
            <a:endParaRPr lang="de-DE"/>
          </a:p>
        </p:txBody>
      </p:sp>
      <p:sp>
        <p:nvSpPr>
          <p:cNvPr id="15420" name="Line 60"/>
          <p:cNvSpPr>
            <a:spLocks noChangeShapeType="1"/>
          </p:cNvSpPr>
          <p:nvPr/>
        </p:nvSpPr>
        <p:spPr bwMode="auto">
          <a:xfrm>
            <a:off x="4343400" y="4267200"/>
            <a:ext cx="3581400" cy="0"/>
          </a:xfrm>
          <a:prstGeom prst="line">
            <a:avLst/>
          </a:prstGeom>
          <a:noFill/>
          <a:ln w="57150">
            <a:solidFill>
              <a:srgbClr val="000080"/>
            </a:solidFill>
            <a:round/>
            <a:headEnd/>
            <a:tailEnd type="triangle" w="med" len="med"/>
          </a:ln>
        </p:spPr>
        <p:txBody>
          <a:bodyPr wrap="none" anchor="ctr">
            <a:spAutoFit/>
          </a:bodyPr>
          <a:lstStyle/>
          <a:p>
            <a:endParaRPr lang="de-DE"/>
          </a:p>
        </p:txBody>
      </p:sp>
      <p:sp>
        <p:nvSpPr>
          <p:cNvPr id="15421" name="Line 61"/>
          <p:cNvSpPr>
            <a:spLocks noChangeShapeType="1"/>
          </p:cNvSpPr>
          <p:nvPr/>
        </p:nvSpPr>
        <p:spPr bwMode="auto">
          <a:xfrm flipV="1">
            <a:off x="8077200" y="3581400"/>
            <a:ext cx="0" cy="304800"/>
          </a:xfrm>
          <a:prstGeom prst="line">
            <a:avLst/>
          </a:prstGeom>
          <a:noFill/>
          <a:ln w="25400">
            <a:solidFill>
              <a:srgbClr val="0000FF"/>
            </a:solidFill>
            <a:round/>
            <a:headEnd/>
            <a:tailEnd/>
          </a:ln>
        </p:spPr>
        <p:txBody>
          <a:bodyPr anchor="ctr">
            <a:spAutoFit/>
          </a:bodyPr>
          <a:lstStyle/>
          <a:p>
            <a:endParaRPr lang="de-DE"/>
          </a:p>
        </p:txBody>
      </p:sp>
      <p:sp>
        <p:nvSpPr>
          <p:cNvPr id="15422" name="Line 62"/>
          <p:cNvSpPr>
            <a:spLocks noChangeShapeType="1"/>
          </p:cNvSpPr>
          <p:nvPr/>
        </p:nvSpPr>
        <p:spPr bwMode="auto">
          <a:xfrm flipV="1">
            <a:off x="3124200" y="3581400"/>
            <a:ext cx="0" cy="304800"/>
          </a:xfrm>
          <a:prstGeom prst="line">
            <a:avLst/>
          </a:prstGeom>
          <a:noFill/>
          <a:ln w="25400">
            <a:solidFill>
              <a:srgbClr val="0000FF"/>
            </a:solidFill>
            <a:round/>
            <a:headEnd type="triangle" w="med" len="med"/>
            <a:tailEnd/>
          </a:ln>
        </p:spPr>
        <p:txBody>
          <a:bodyPr anchor="ctr">
            <a:spAutoFit/>
          </a:bodyPr>
          <a:lstStyle/>
          <a:p>
            <a:endParaRPr lang="de-DE"/>
          </a:p>
        </p:txBody>
      </p:sp>
      <p:sp>
        <p:nvSpPr>
          <p:cNvPr id="15423" name="Line 63"/>
          <p:cNvSpPr>
            <a:spLocks noChangeShapeType="1"/>
          </p:cNvSpPr>
          <p:nvPr/>
        </p:nvSpPr>
        <p:spPr bwMode="auto">
          <a:xfrm flipH="1" flipV="1">
            <a:off x="3124200" y="3581400"/>
            <a:ext cx="2819400" cy="0"/>
          </a:xfrm>
          <a:prstGeom prst="line">
            <a:avLst/>
          </a:prstGeom>
          <a:noFill/>
          <a:ln w="25400">
            <a:solidFill>
              <a:srgbClr val="0000FF"/>
            </a:solidFill>
            <a:round/>
            <a:headEnd/>
            <a:tailEnd/>
          </a:ln>
        </p:spPr>
        <p:txBody>
          <a:bodyPr anchor="ctr">
            <a:spAutoFit/>
          </a:bodyPr>
          <a:lstStyle/>
          <a:p>
            <a:endParaRPr lang="de-DE"/>
          </a:p>
        </p:txBody>
      </p:sp>
      <p:sp>
        <p:nvSpPr>
          <p:cNvPr id="15426" name="Text Box 66"/>
          <p:cNvSpPr txBox="1">
            <a:spLocks noChangeArrowheads="1"/>
          </p:cNvSpPr>
          <p:nvPr/>
        </p:nvSpPr>
        <p:spPr bwMode="auto">
          <a:xfrm>
            <a:off x="6629400" y="3962400"/>
            <a:ext cx="1143000" cy="304800"/>
          </a:xfrm>
          <a:prstGeom prst="rect">
            <a:avLst/>
          </a:prstGeom>
          <a:noFill/>
          <a:ln w="25400">
            <a:noFill/>
            <a:miter lim="800000"/>
            <a:headEnd/>
            <a:tailEnd/>
          </a:ln>
        </p:spPr>
        <p:txBody>
          <a:bodyPr anchor="ctr">
            <a:spAutoFit/>
          </a:bodyPr>
          <a:lstStyle/>
          <a:p>
            <a:pPr eaLnBrk="1" hangingPunct="1"/>
            <a:r>
              <a:rPr lang="de-DE"/>
              <a:t>Lieferung</a:t>
            </a:r>
          </a:p>
        </p:txBody>
      </p:sp>
      <p:graphicFrame>
        <p:nvGraphicFramePr>
          <p:cNvPr id="15427" name="Object 13"/>
          <p:cNvGraphicFramePr>
            <a:graphicFrameLocks noChangeAspect="1"/>
          </p:cNvGraphicFramePr>
          <p:nvPr/>
        </p:nvGraphicFramePr>
        <p:xfrm>
          <a:off x="4876800" y="3886200"/>
          <a:ext cx="1752600" cy="1292225"/>
        </p:xfrm>
        <a:graphic>
          <a:graphicData uri="http://schemas.openxmlformats.org/presentationml/2006/ole">
            <p:oleObj spid="_x0000_s36922" name="Bitmap" r:id="rId11" imgW="3076190" imgH="2266667" progId="PBrush">
              <p:embed/>
            </p:oleObj>
          </a:graphicData>
        </a:graphic>
      </p:graphicFrame>
      <p:sp>
        <p:nvSpPr>
          <p:cNvPr id="15428" name="Text Box 20"/>
          <p:cNvSpPr txBox="1">
            <a:spLocks noChangeArrowheads="1"/>
          </p:cNvSpPr>
          <p:nvPr/>
        </p:nvSpPr>
        <p:spPr bwMode="auto">
          <a:xfrm>
            <a:off x="5724128" y="3861048"/>
            <a:ext cx="914400" cy="336550"/>
          </a:xfrm>
          <a:prstGeom prst="rect">
            <a:avLst/>
          </a:prstGeom>
          <a:noFill/>
          <a:ln w="9525">
            <a:noFill/>
            <a:miter lim="800000"/>
            <a:headEnd/>
            <a:tailEnd/>
          </a:ln>
        </p:spPr>
        <p:txBody>
          <a:bodyPr>
            <a:spAutoFit/>
          </a:bodyPr>
          <a:lstStyle/>
          <a:p>
            <a:pPr algn="l" eaLnBrk="1" hangingPunct="1"/>
            <a:r>
              <a:rPr lang="de-DE" sz="1600"/>
              <a:t>Markt</a:t>
            </a:r>
          </a:p>
        </p:txBody>
      </p:sp>
      <p:sp>
        <p:nvSpPr>
          <p:cNvPr id="15429" name="Line 58"/>
          <p:cNvSpPr>
            <a:spLocks noChangeShapeType="1"/>
          </p:cNvSpPr>
          <p:nvPr/>
        </p:nvSpPr>
        <p:spPr bwMode="auto">
          <a:xfrm flipV="1">
            <a:off x="4724400" y="4953000"/>
            <a:ext cx="533400" cy="152400"/>
          </a:xfrm>
          <a:prstGeom prst="line">
            <a:avLst/>
          </a:prstGeom>
          <a:noFill/>
          <a:ln w="25400">
            <a:solidFill>
              <a:srgbClr val="FF0000"/>
            </a:solidFill>
            <a:round/>
            <a:headEnd/>
            <a:tailEnd type="triangle" w="med" len="med"/>
          </a:ln>
        </p:spPr>
        <p:txBody>
          <a:bodyPr anchor="ctr">
            <a:spAutoFit/>
          </a:bodyPr>
          <a:lstStyle/>
          <a:p>
            <a:endParaRPr lang="de-DE"/>
          </a:p>
        </p:txBody>
      </p:sp>
      <p:sp>
        <p:nvSpPr>
          <p:cNvPr id="15430" name="Line 59"/>
          <p:cNvSpPr>
            <a:spLocks noChangeShapeType="1"/>
          </p:cNvSpPr>
          <p:nvPr/>
        </p:nvSpPr>
        <p:spPr bwMode="auto">
          <a:xfrm flipV="1">
            <a:off x="4648200" y="5029200"/>
            <a:ext cx="685800" cy="685800"/>
          </a:xfrm>
          <a:prstGeom prst="line">
            <a:avLst/>
          </a:prstGeom>
          <a:noFill/>
          <a:ln w="25400">
            <a:solidFill>
              <a:srgbClr val="FF0000"/>
            </a:solidFill>
            <a:round/>
            <a:headEnd/>
            <a:tailEnd type="triangle" w="med" len="med"/>
          </a:ln>
        </p:spPr>
        <p:txBody>
          <a:bodyPr anchor="ctr">
            <a:spAutoFit/>
          </a:bodyPr>
          <a:lstStyle/>
          <a:p>
            <a:endParaRPr lang="de-DE"/>
          </a:p>
        </p:txBody>
      </p:sp>
      <p:sp>
        <p:nvSpPr>
          <p:cNvPr id="15431" name="Line 3"/>
          <p:cNvSpPr>
            <a:spLocks noChangeShapeType="1"/>
          </p:cNvSpPr>
          <p:nvPr/>
        </p:nvSpPr>
        <p:spPr bwMode="auto">
          <a:xfrm>
            <a:off x="5105400" y="3124200"/>
            <a:ext cx="0" cy="990600"/>
          </a:xfrm>
          <a:prstGeom prst="line">
            <a:avLst/>
          </a:prstGeom>
          <a:noFill/>
          <a:ln w="28575">
            <a:solidFill>
              <a:srgbClr val="FF0000"/>
            </a:solidFill>
            <a:round/>
            <a:headEnd/>
            <a:tailEnd type="triangle" w="med" len="med"/>
          </a:ln>
        </p:spPr>
        <p:txBody>
          <a:bodyPr/>
          <a:lstStyle/>
          <a:p>
            <a:endParaRPr lang="de-DE"/>
          </a:p>
        </p:txBody>
      </p:sp>
      <p:sp>
        <p:nvSpPr>
          <p:cNvPr id="15432" name="Line 72"/>
          <p:cNvSpPr>
            <a:spLocks noChangeShapeType="1"/>
          </p:cNvSpPr>
          <p:nvPr/>
        </p:nvSpPr>
        <p:spPr bwMode="auto">
          <a:xfrm flipV="1">
            <a:off x="5562600" y="3581400"/>
            <a:ext cx="0" cy="533400"/>
          </a:xfrm>
          <a:prstGeom prst="line">
            <a:avLst/>
          </a:prstGeom>
          <a:noFill/>
          <a:ln w="25400">
            <a:solidFill>
              <a:srgbClr val="0000FF"/>
            </a:solidFill>
            <a:round/>
            <a:headEnd type="triangle" w="med" len="med"/>
            <a:tailEnd/>
          </a:ln>
        </p:spPr>
        <p:txBody>
          <a:bodyPr anchor="ctr">
            <a:spAutoFit/>
          </a:bodyPr>
          <a:lstStyle/>
          <a:p>
            <a:endParaRPr lang="de-DE"/>
          </a:p>
        </p:txBody>
      </p:sp>
      <p:sp>
        <p:nvSpPr>
          <p:cNvPr id="15433" name="Rectangle 73"/>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wipe(left)">
                                      <p:cBhvr>
                                        <p:cTn id="7" dur="500"/>
                                        <p:tgtEl>
                                          <p:spTgt spid="1536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0102"/>
                                        </p:tgtEl>
                                        <p:attrNameLst>
                                          <p:attrName>style.visibility</p:attrName>
                                        </p:attrNameLst>
                                      </p:cBhvr>
                                      <p:to>
                                        <p:strVal val="visible"/>
                                      </p:to>
                                    </p:set>
                                    <p:animEffect transition="in" filter="wipe(left)">
                                      <p:cBhvr>
                                        <p:cTn id="11" dur="500"/>
                                        <p:tgtEl>
                                          <p:spTgt spid="13010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381"/>
                                        </p:tgtEl>
                                        <p:attrNameLst>
                                          <p:attrName>style.visibility</p:attrName>
                                        </p:attrNameLst>
                                      </p:cBhvr>
                                      <p:to>
                                        <p:strVal val="visible"/>
                                      </p:to>
                                    </p:set>
                                    <p:animEffect transition="in" filter="wipe(left)">
                                      <p:cBhvr>
                                        <p:cTn id="15" dur="500"/>
                                        <p:tgtEl>
                                          <p:spTgt spid="153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380"/>
                                        </p:tgtEl>
                                        <p:attrNameLst>
                                          <p:attrName>style.visibility</p:attrName>
                                        </p:attrNameLst>
                                      </p:cBhvr>
                                      <p:to>
                                        <p:strVal val="visible"/>
                                      </p:to>
                                    </p:set>
                                    <p:animEffect transition="in" filter="wipe(left)">
                                      <p:cBhvr>
                                        <p:cTn id="19" dur="500"/>
                                        <p:tgtEl>
                                          <p:spTgt spid="1538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406"/>
                                        </p:tgtEl>
                                        <p:attrNameLst>
                                          <p:attrName>style.visibility</p:attrName>
                                        </p:attrNameLst>
                                      </p:cBhvr>
                                      <p:to>
                                        <p:strVal val="visible"/>
                                      </p:to>
                                    </p:set>
                                    <p:animEffect transition="in" filter="wipe(left)">
                                      <p:cBhvr>
                                        <p:cTn id="23" dur="500"/>
                                        <p:tgtEl>
                                          <p:spTgt spid="1540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5427"/>
                                        </p:tgtEl>
                                        <p:attrNameLst>
                                          <p:attrName>style.visibility</p:attrName>
                                        </p:attrNameLst>
                                      </p:cBhvr>
                                      <p:to>
                                        <p:strVal val="visible"/>
                                      </p:to>
                                    </p:set>
                                    <p:animEffect transition="in" filter="wipe(left)">
                                      <p:cBhvr>
                                        <p:cTn id="27" dur="500"/>
                                        <p:tgtEl>
                                          <p:spTgt spid="1542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428"/>
                                        </p:tgtEl>
                                        <p:attrNameLst>
                                          <p:attrName>style.visibility</p:attrName>
                                        </p:attrNameLst>
                                      </p:cBhvr>
                                      <p:to>
                                        <p:strVal val="visible"/>
                                      </p:to>
                                    </p:set>
                                    <p:animEffect transition="in" filter="wipe(left)">
                                      <p:cBhvr>
                                        <p:cTn id="31" dur="500"/>
                                        <p:tgtEl>
                                          <p:spTgt spid="1542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384"/>
                                        </p:tgtEl>
                                        <p:attrNameLst>
                                          <p:attrName>style.visibility</p:attrName>
                                        </p:attrNameLst>
                                      </p:cBhvr>
                                      <p:to>
                                        <p:strVal val="visible"/>
                                      </p:to>
                                    </p:set>
                                    <p:animEffect transition="in" filter="wipe(left)">
                                      <p:cBhvr>
                                        <p:cTn id="35" dur="500"/>
                                        <p:tgtEl>
                                          <p:spTgt spid="1538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5363"/>
                                        </p:tgtEl>
                                        <p:attrNameLst>
                                          <p:attrName>style.visibility</p:attrName>
                                        </p:attrNameLst>
                                      </p:cBhvr>
                                      <p:to>
                                        <p:strVal val="visible"/>
                                      </p:to>
                                    </p:set>
                                    <p:animEffect transition="in" filter="wipe(up)">
                                      <p:cBhvr>
                                        <p:cTn id="39" dur="500"/>
                                        <p:tgtEl>
                                          <p:spTgt spid="1536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382"/>
                                        </p:tgtEl>
                                        <p:attrNameLst>
                                          <p:attrName>style.visibility</p:attrName>
                                        </p:attrNameLst>
                                      </p:cBhvr>
                                      <p:to>
                                        <p:strVal val="visible"/>
                                      </p:to>
                                    </p:set>
                                    <p:animEffect transition="in" filter="wipe(left)">
                                      <p:cBhvr>
                                        <p:cTn id="43" dur="500"/>
                                        <p:tgtEl>
                                          <p:spTgt spid="1538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5368"/>
                                        </p:tgtEl>
                                        <p:attrNameLst>
                                          <p:attrName>style.visibility</p:attrName>
                                        </p:attrNameLst>
                                      </p:cBhvr>
                                      <p:to>
                                        <p:strVal val="visible"/>
                                      </p:to>
                                    </p:set>
                                    <p:animEffect transition="in" filter="wipe(down)">
                                      <p:cBhvr>
                                        <p:cTn id="48" dur="500"/>
                                        <p:tgtEl>
                                          <p:spTgt spid="15368"/>
                                        </p:tgtEl>
                                      </p:cBhvr>
                                    </p:animEffect>
                                  </p:childTnLst>
                                </p:cTn>
                              </p:par>
                            </p:childTnLst>
                          </p:cTn>
                        </p:par>
                        <p:par>
                          <p:cTn id="49" fill="hold">
                            <p:stCondLst>
                              <p:cond delay="500"/>
                            </p:stCondLst>
                            <p:childTnLst>
                              <p:par>
                                <p:cTn id="50" presetID="22" presetClass="entr" presetSubtype="4" fill="hold" grpId="0" nodeType="afterEffect">
                                  <p:stCondLst>
                                    <p:cond delay="0"/>
                                  </p:stCondLst>
                                  <p:childTnLst>
                                    <p:set>
                                      <p:cBhvr>
                                        <p:cTn id="51" dur="1" fill="hold">
                                          <p:stCondLst>
                                            <p:cond delay="0"/>
                                          </p:stCondLst>
                                        </p:cTn>
                                        <p:tgtEl>
                                          <p:spTgt spid="15429"/>
                                        </p:tgtEl>
                                        <p:attrNameLst>
                                          <p:attrName>style.visibility</p:attrName>
                                        </p:attrNameLst>
                                      </p:cBhvr>
                                      <p:to>
                                        <p:strVal val="visible"/>
                                      </p:to>
                                    </p:set>
                                    <p:animEffect transition="in" filter="wipe(down)">
                                      <p:cBhvr>
                                        <p:cTn id="52" dur="500"/>
                                        <p:tgtEl>
                                          <p:spTgt spid="15429"/>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130104"/>
                                        </p:tgtEl>
                                        <p:attrNameLst>
                                          <p:attrName>style.visibility</p:attrName>
                                        </p:attrNameLst>
                                      </p:cBhvr>
                                      <p:to>
                                        <p:strVal val="visible"/>
                                      </p:to>
                                    </p:set>
                                    <p:animEffect transition="in" filter="wipe(down)">
                                      <p:cBhvr>
                                        <p:cTn id="56" dur="500"/>
                                        <p:tgtEl>
                                          <p:spTgt spid="130104"/>
                                        </p:tgtEl>
                                      </p:cBhvr>
                                    </p:animEffect>
                                  </p:childTnLst>
                                </p:cTn>
                              </p:par>
                            </p:childTnLst>
                          </p:cTn>
                        </p:par>
                        <p:par>
                          <p:cTn id="57" fill="hold">
                            <p:stCondLst>
                              <p:cond delay="1500"/>
                            </p:stCondLst>
                            <p:childTnLst>
                              <p:par>
                                <p:cTn id="58" presetID="22" presetClass="entr" presetSubtype="4" fill="hold" grpId="0" nodeType="afterEffect">
                                  <p:stCondLst>
                                    <p:cond delay="0"/>
                                  </p:stCondLst>
                                  <p:childTnLst>
                                    <p:set>
                                      <p:cBhvr>
                                        <p:cTn id="59" dur="1" fill="hold">
                                          <p:stCondLst>
                                            <p:cond delay="0"/>
                                          </p:stCondLst>
                                        </p:cTn>
                                        <p:tgtEl>
                                          <p:spTgt spid="15430"/>
                                        </p:tgtEl>
                                        <p:attrNameLst>
                                          <p:attrName>style.visibility</p:attrName>
                                        </p:attrNameLst>
                                      </p:cBhvr>
                                      <p:to>
                                        <p:strVal val="visible"/>
                                      </p:to>
                                    </p:set>
                                    <p:animEffect transition="in" filter="wipe(down)">
                                      <p:cBhvr>
                                        <p:cTn id="60" dur="500"/>
                                        <p:tgtEl>
                                          <p:spTgt spid="15430"/>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5413"/>
                                        </p:tgtEl>
                                        <p:attrNameLst>
                                          <p:attrName>style.visibility</p:attrName>
                                        </p:attrNameLst>
                                      </p:cBhvr>
                                      <p:to>
                                        <p:strVal val="visible"/>
                                      </p:to>
                                    </p:set>
                                    <p:animEffect transition="in" filter="wipe(left)">
                                      <p:cBhvr>
                                        <p:cTn id="64" dur="500"/>
                                        <p:tgtEl>
                                          <p:spTgt spid="1541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5377"/>
                                        </p:tgtEl>
                                        <p:attrNameLst>
                                          <p:attrName>style.visibility</p:attrName>
                                        </p:attrNameLst>
                                      </p:cBhvr>
                                      <p:to>
                                        <p:strVal val="visible"/>
                                      </p:to>
                                    </p:set>
                                    <p:animEffect transition="in" filter="wipe(down)">
                                      <p:cBhvr>
                                        <p:cTn id="69" dur="500"/>
                                        <p:tgtEl>
                                          <p:spTgt spid="15377"/>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15378"/>
                                        </p:tgtEl>
                                        <p:attrNameLst>
                                          <p:attrName>style.visibility</p:attrName>
                                        </p:attrNameLst>
                                      </p:cBhvr>
                                      <p:to>
                                        <p:strVal val="visible"/>
                                      </p:to>
                                    </p:set>
                                    <p:animEffect transition="in" filter="wipe(up)">
                                      <p:cBhvr>
                                        <p:cTn id="73" dur="500"/>
                                        <p:tgtEl>
                                          <p:spTgt spid="15378"/>
                                        </p:tgtEl>
                                      </p:cBhvr>
                                    </p:animEffect>
                                  </p:childTnLst>
                                </p:cTn>
                              </p:par>
                            </p:childTnLst>
                          </p:cTn>
                        </p:par>
                        <p:par>
                          <p:cTn id="74" fill="hold">
                            <p:stCondLst>
                              <p:cond delay="1000"/>
                            </p:stCondLst>
                            <p:childTnLst>
                              <p:par>
                                <p:cTn id="75" presetID="22" presetClass="entr" presetSubtype="4" fill="hold" grpId="0" nodeType="afterEffect">
                                  <p:stCondLst>
                                    <p:cond delay="0"/>
                                  </p:stCondLst>
                                  <p:childTnLst>
                                    <p:set>
                                      <p:cBhvr>
                                        <p:cTn id="76" dur="1" fill="hold">
                                          <p:stCondLst>
                                            <p:cond delay="0"/>
                                          </p:stCondLst>
                                        </p:cTn>
                                        <p:tgtEl>
                                          <p:spTgt spid="15379"/>
                                        </p:tgtEl>
                                        <p:attrNameLst>
                                          <p:attrName>style.visibility</p:attrName>
                                        </p:attrNameLst>
                                      </p:cBhvr>
                                      <p:to>
                                        <p:strVal val="visible"/>
                                      </p:to>
                                    </p:set>
                                    <p:animEffect transition="in" filter="wipe(down)">
                                      <p:cBhvr>
                                        <p:cTn id="77" dur="500"/>
                                        <p:tgtEl>
                                          <p:spTgt spid="15379"/>
                                        </p:tgtEl>
                                      </p:cBhvr>
                                    </p:animEffect>
                                  </p:childTnLst>
                                </p:cTn>
                              </p:par>
                            </p:childTnLst>
                          </p:cTn>
                        </p:par>
                        <p:par>
                          <p:cTn id="78" fill="hold">
                            <p:stCondLst>
                              <p:cond delay="1500"/>
                            </p:stCondLst>
                            <p:childTnLst>
                              <p:par>
                                <p:cTn id="79" presetID="22" presetClass="entr" presetSubtype="8" fill="hold" grpId="0" nodeType="afterEffect">
                                  <p:stCondLst>
                                    <p:cond delay="0"/>
                                  </p:stCondLst>
                                  <p:childTnLst>
                                    <p:set>
                                      <p:cBhvr>
                                        <p:cTn id="80" dur="1" fill="hold">
                                          <p:stCondLst>
                                            <p:cond delay="0"/>
                                          </p:stCondLst>
                                        </p:cTn>
                                        <p:tgtEl>
                                          <p:spTgt spid="15386"/>
                                        </p:tgtEl>
                                        <p:attrNameLst>
                                          <p:attrName>style.visibility</p:attrName>
                                        </p:attrNameLst>
                                      </p:cBhvr>
                                      <p:to>
                                        <p:strVal val="visible"/>
                                      </p:to>
                                    </p:set>
                                    <p:animEffect transition="in" filter="wipe(left)">
                                      <p:cBhvr>
                                        <p:cTn id="81" dur="500"/>
                                        <p:tgtEl>
                                          <p:spTgt spid="1538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15421"/>
                                        </p:tgtEl>
                                        <p:attrNameLst>
                                          <p:attrName>style.visibility</p:attrName>
                                        </p:attrNameLst>
                                      </p:cBhvr>
                                      <p:to>
                                        <p:strVal val="visible"/>
                                      </p:to>
                                    </p:set>
                                    <p:animEffect transition="in" filter="wipe(down)">
                                      <p:cBhvr>
                                        <p:cTn id="86" dur="500"/>
                                        <p:tgtEl>
                                          <p:spTgt spid="15421"/>
                                        </p:tgtEl>
                                      </p:cBhvr>
                                    </p:animEffect>
                                  </p:childTnLst>
                                </p:cTn>
                              </p:par>
                            </p:childTnLst>
                          </p:cTn>
                        </p:par>
                        <p:par>
                          <p:cTn id="87" fill="hold">
                            <p:stCondLst>
                              <p:cond delay="500"/>
                            </p:stCondLst>
                            <p:childTnLst>
                              <p:par>
                                <p:cTn id="88" presetID="22" presetClass="entr" presetSubtype="2" fill="hold" grpId="0" nodeType="afterEffect">
                                  <p:stCondLst>
                                    <p:cond delay="0"/>
                                  </p:stCondLst>
                                  <p:childTnLst>
                                    <p:set>
                                      <p:cBhvr>
                                        <p:cTn id="89" dur="1" fill="hold">
                                          <p:stCondLst>
                                            <p:cond delay="0"/>
                                          </p:stCondLst>
                                        </p:cTn>
                                        <p:tgtEl>
                                          <p:spTgt spid="15404"/>
                                        </p:tgtEl>
                                        <p:attrNameLst>
                                          <p:attrName>style.visibility</p:attrName>
                                        </p:attrNameLst>
                                      </p:cBhvr>
                                      <p:to>
                                        <p:strVal val="visible"/>
                                      </p:to>
                                    </p:set>
                                    <p:animEffect transition="in" filter="wipe(right)">
                                      <p:cBhvr>
                                        <p:cTn id="90" dur="500"/>
                                        <p:tgtEl>
                                          <p:spTgt spid="15404"/>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15405"/>
                                        </p:tgtEl>
                                        <p:attrNameLst>
                                          <p:attrName>style.visibility</p:attrName>
                                        </p:attrNameLst>
                                      </p:cBhvr>
                                      <p:to>
                                        <p:strVal val="visible"/>
                                      </p:to>
                                    </p:set>
                                    <p:animEffect transition="in" filter="wipe(left)">
                                      <p:cBhvr>
                                        <p:cTn id="94" dur="500"/>
                                        <p:tgtEl>
                                          <p:spTgt spid="15405"/>
                                        </p:tgtEl>
                                      </p:cBhvr>
                                    </p:animEffect>
                                  </p:childTnLst>
                                </p:cTn>
                              </p:par>
                            </p:childTnLst>
                          </p:cTn>
                        </p:par>
                        <p:par>
                          <p:cTn id="95" fill="hold">
                            <p:stCondLst>
                              <p:cond delay="1500"/>
                            </p:stCondLst>
                            <p:childTnLst>
                              <p:par>
                                <p:cTn id="96" presetID="22" presetClass="entr" presetSubtype="2" fill="hold" grpId="0" nodeType="afterEffect">
                                  <p:stCondLst>
                                    <p:cond delay="0"/>
                                  </p:stCondLst>
                                  <p:childTnLst>
                                    <p:set>
                                      <p:cBhvr>
                                        <p:cTn id="97" dur="1" fill="hold">
                                          <p:stCondLst>
                                            <p:cond delay="0"/>
                                          </p:stCondLst>
                                        </p:cTn>
                                        <p:tgtEl>
                                          <p:spTgt spid="15423"/>
                                        </p:tgtEl>
                                        <p:attrNameLst>
                                          <p:attrName>style.visibility</p:attrName>
                                        </p:attrNameLst>
                                      </p:cBhvr>
                                      <p:to>
                                        <p:strVal val="visible"/>
                                      </p:to>
                                    </p:set>
                                    <p:animEffect transition="in" filter="wipe(right)">
                                      <p:cBhvr>
                                        <p:cTn id="98" dur="500"/>
                                        <p:tgtEl>
                                          <p:spTgt spid="15423"/>
                                        </p:tgtEl>
                                      </p:cBhvr>
                                    </p:animEffect>
                                  </p:childTnLst>
                                </p:cTn>
                              </p:par>
                            </p:childTnLst>
                          </p:cTn>
                        </p:par>
                        <p:par>
                          <p:cTn id="99" fill="hold">
                            <p:stCondLst>
                              <p:cond delay="2000"/>
                            </p:stCondLst>
                            <p:childTnLst>
                              <p:par>
                                <p:cTn id="100" presetID="22" presetClass="entr" presetSubtype="1" fill="hold" grpId="0" nodeType="afterEffect">
                                  <p:stCondLst>
                                    <p:cond delay="0"/>
                                  </p:stCondLst>
                                  <p:childTnLst>
                                    <p:set>
                                      <p:cBhvr>
                                        <p:cTn id="101" dur="1" fill="hold">
                                          <p:stCondLst>
                                            <p:cond delay="0"/>
                                          </p:stCondLst>
                                        </p:cTn>
                                        <p:tgtEl>
                                          <p:spTgt spid="15432"/>
                                        </p:tgtEl>
                                        <p:attrNameLst>
                                          <p:attrName>style.visibility</p:attrName>
                                        </p:attrNameLst>
                                      </p:cBhvr>
                                      <p:to>
                                        <p:strVal val="visible"/>
                                      </p:to>
                                    </p:set>
                                    <p:animEffect transition="in" filter="wipe(up)">
                                      <p:cBhvr>
                                        <p:cTn id="102" dur="500"/>
                                        <p:tgtEl>
                                          <p:spTgt spid="15432"/>
                                        </p:tgtEl>
                                      </p:cBhvr>
                                    </p:animEffect>
                                  </p:childTnLst>
                                </p:cTn>
                              </p:par>
                            </p:childTnLst>
                          </p:cTn>
                        </p:par>
                        <p:par>
                          <p:cTn id="103" fill="hold">
                            <p:stCondLst>
                              <p:cond delay="2500"/>
                            </p:stCondLst>
                            <p:childTnLst>
                              <p:par>
                                <p:cTn id="104" presetID="22" presetClass="entr" presetSubtype="1" fill="hold" grpId="0" nodeType="afterEffect">
                                  <p:stCondLst>
                                    <p:cond delay="0"/>
                                  </p:stCondLst>
                                  <p:childTnLst>
                                    <p:set>
                                      <p:cBhvr>
                                        <p:cTn id="105" dur="1" fill="hold">
                                          <p:stCondLst>
                                            <p:cond delay="0"/>
                                          </p:stCondLst>
                                        </p:cTn>
                                        <p:tgtEl>
                                          <p:spTgt spid="15422"/>
                                        </p:tgtEl>
                                        <p:attrNameLst>
                                          <p:attrName>style.visibility</p:attrName>
                                        </p:attrNameLst>
                                      </p:cBhvr>
                                      <p:to>
                                        <p:strVal val="visible"/>
                                      </p:to>
                                    </p:set>
                                    <p:animEffect transition="in" filter="wipe(up)">
                                      <p:cBhvr>
                                        <p:cTn id="106" dur="500"/>
                                        <p:tgtEl>
                                          <p:spTgt spid="1542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4" fill="hold" grpId="0" nodeType="clickEffect">
                                  <p:stCondLst>
                                    <p:cond delay="0"/>
                                  </p:stCondLst>
                                  <p:childTnLst>
                                    <p:set>
                                      <p:cBhvr>
                                        <p:cTn id="110" dur="1" fill="hold">
                                          <p:stCondLst>
                                            <p:cond delay="0"/>
                                          </p:stCondLst>
                                        </p:cTn>
                                        <p:tgtEl>
                                          <p:spTgt spid="15369"/>
                                        </p:tgtEl>
                                        <p:attrNameLst>
                                          <p:attrName>style.visibility</p:attrName>
                                        </p:attrNameLst>
                                      </p:cBhvr>
                                      <p:to>
                                        <p:strVal val="visible"/>
                                      </p:to>
                                    </p:set>
                                    <p:animEffect transition="in" filter="wipe(down)">
                                      <p:cBhvr>
                                        <p:cTn id="111" dur="500"/>
                                        <p:tgtEl>
                                          <p:spTgt spid="15369"/>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15371"/>
                                        </p:tgtEl>
                                        <p:attrNameLst>
                                          <p:attrName>style.visibility</p:attrName>
                                        </p:attrNameLst>
                                      </p:cBhvr>
                                      <p:to>
                                        <p:strVal val="visible"/>
                                      </p:to>
                                    </p:set>
                                    <p:animEffect transition="in" filter="wipe(left)">
                                      <p:cBhvr>
                                        <p:cTn id="115" dur="500"/>
                                        <p:tgtEl>
                                          <p:spTgt spid="15371"/>
                                        </p:tgtEl>
                                      </p:cBhvr>
                                    </p:animEffect>
                                  </p:childTnLst>
                                </p:cTn>
                              </p:par>
                            </p:childTnLst>
                          </p:cTn>
                        </p:par>
                        <p:par>
                          <p:cTn id="116" fill="hold">
                            <p:stCondLst>
                              <p:cond delay="1000"/>
                            </p:stCondLst>
                            <p:childTnLst>
                              <p:par>
                                <p:cTn id="117" presetID="22" presetClass="entr" presetSubtype="8" fill="hold" grpId="0" nodeType="afterEffect">
                                  <p:stCondLst>
                                    <p:cond delay="0"/>
                                  </p:stCondLst>
                                  <p:childTnLst>
                                    <p:set>
                                      <p:cBhvr>
                                        <p:cTn id="118" dur="1" fill="hold">
                                          <p:stCondLst>
                                            <p:cond delay="0"/>
                                          </p:stCondLst>
                                        </p:cTn>
                                        <p:tgtEl>
                                          <p:spTgt spid="15376"/>
                                        </p:tgtEl>
                                        <p:attrNameLst>
                                          <p:attrName>style.visibility</p:attrName>
                                        </p:attrNameLst>
                                      </p:cBhvr>
                                      <p:to>
                                        <p:strVal val="visible"/>
                                      </p:to>
                                    </p:set>
                                    <p:animEffect transition="in" filter="wipe(left)">
                                      <p:cBhvr>
                                        <p:cTn id="119" dur="500"/>
                                        <p:tgtEl>
                                          <p:spTgt spid="15376"/>
                                        </p:tgtEl>
                                      </p:cBhvr>
                                    </p:animEffect>
                                  </p:childTnLst>
                                </p:cTn>
                              </p:par>
                            </p:childTnLst>
                          </p:cTn>
                        </p:par>
                        <p:par>
                          <p:cTn id="120" fill="hold">
                            <p:stCondLst>
                              <p:cond delay="1500"/>
                            </p:stCondLst>
                            <p:childTnLst>
                              <p:par>
                                <p:cTn id="121" presetID="22" presetClass="entr" presetSubtype="1" fill="hold" grpId="0" nodeType="afterEffect">
                                  <p:stCondLst>
                                    <p:cond delay="0"/>
                                  </p:stCondLst>
                                  <p:childTnLst>
                                    <p:set>
                                      <p:cBhvr>
                                        <p:cTn id="122" dur="1" fill="hold">
                                          <p:stCondLst>
                                            <p:cond delay="0"/>
                                          </p:stCondLst>
                                        </p:cTn>
                                        <p:tgtEl>
                                          <p:spTgt spid="15431"/>
                                        </p:tgtEl>
                                        <p:attrNameLst>
                                          <p:attrName>style.visibility</p:attrName>
                                        </p:attrNameLst>
                                      </p:cBhvr>
                                      <p:to>
                                        <p:strVal val="visible"/>
                                      </p:to>
                                    </p:set>
                                    <p:animEffect transition="in" filter="wipe(up)">
                                      <p:cBhvr>
                                        <p:cTn id="123" dur="500"/>
                                        <p:tgtEl>
                                          <p:spTgt spid="15431"/>
                                        </p:tgtEl>
                                      </p:cBhvr>
                                    </p:animEffect>
                                  </p:childTnLst>
                                </p:cTn>
                              </p:par>
                            </p:childTnLst>
                          </p:cTn>
                        </p:par>
                        <p:par>
                          <p:cTn id="124" fill="hold">
                            <p:stCondLst>
                              <p:cond delay="2000"/>
                            </p:stCondLst>
                            <p:childTnLst>
                              <p:par>
                                <p:cTn id="125" presetID="22" presetClass="entr" presetSubtype="1" fill="hold" grpId="0" nodeType="afterEffect">
                                  <p:stCondLst>
                                    <p:cond delay="0"/>
                                  </p:stCondLst>
                                  <p:childTnLst>
                                    <p:set>
                                      <p:cBhvr>
                                        <p:cTn id="126" dur="1" fill="hold">
                                          <p:stCondLst>
                                            <p:cond delay="0"/>
                                          </p:stCondLst>
                                        </p:cTn>
                                        <p:tgtEl>
                                          <p:spTgt spid="15385"/>
                                        </p:tgtEl>
                                        <p:attrNameLst>
                                          <p:attrName>style.visibility</p:attrName>
                                        </p:attrNameLst>
                                      </p:cBhvr>
                                      <p:to>
                                        <p:strVal val="visible"/>
                                      </p:to>
                                    </p:set>
                                    <p:animEffect transition="in" filter="wipe(up)">
                                      <p:cBhvr>
                                        <p:cTn id="127" dur="500"/>
                                        <p:tgtEl>
                                          <p:spTgt spid="15385"/>
                                        </p:tgtEl>
                                      </p:cBhvr>
                                    </p:animEffect>
                                  </p:childTnLst>
                                </p:cTn>
                              </p:par>
                            </p:childTnLst>
                          </p:cTn>
                        </p:par>
                        <p:par>
                          <p:cTn id="128" fill="hold">
                            <p:stCondLst>
                              <p:cond delay="2500"/>
                            </p:stCondLst>
                            <p:childTnLst>
                              <p:par>
                                <p:cTn id="129" presetID="22" presetClass="entr" presetSubtype="4" fill="hold" grpId="0" nodeType="afterEffect">
                                  <p:stCondLst>
                                    <p:cond delay="0"/>
                                  </p:stCondLst>
                                  <p:childTnLst>
                                    <p:set>
                                      <p:cBhvr>
                                        <p:cTn id="130" dur="1" fill="hold">
                                          <p:stCondLst>
                                            <p:cond delay="0"/>
                                          </p:stCondLst>
                                        </p:cTn>
                                        <p:tgtEl>
                                          <p:spTgt spid="15419"/>
                                        </p:tgtEl>
                                        <p:attrNameLst>
                                          <p:attrName>style.visibility</p:attrName>
                                        </p:attrNameLst>
                                      </p:cBhvr>
                                      <p:to>
                                        <p:strVal val="visible"/>
                                      </p:to>
                                    </p:set>
                                    <p:animEffect transition="in" filter="wipe(down)">
                                      <p:cBhvr>
                                        <p:cTn id="131" dur="500"/>
                                        <p:tgtEl>
                                          <p:spTgt spid="15419"/>
                                        </p:tgtEl>
                                      </p:cBhvr>
                                    </p:animEffect>
                                  </p:childTnLst>
                                </p:cTn>
                              </p:par>
                            </p:childTnLst>
                          </p:cTn>
                        </p:par>
                        <p:par>
                          <p:cTn id="132" fill="hold">
                            <p:stCondLst>
                              <p:cond delay="3000"/>
                            </p:stCondLst>
                            <p:childTnLst>
                              <p:par>
                                <p:cTn id="133" presetID="22" presetClass="entr" presetSubtype="4" fill="hold" grpId="0" nodeType="afterEffect">
                                  <p:stCondLst>
                                    <p:cond delay="0"/>
                                  </p:stCondLst>
                                  <p:childTnLst>
                                    <p:set>
                                      <p:cBhvr>
                                        <p:cTn id="134" dur="1" fill="hold">
                                          <p:stCondLst>
                                            <p:cond delay="0"/>
                                          </p:stCondLst>
                                        </p:cTn>
                                        <p:tgtEl>
                                          <p:spTgt spid="15417"/>
                                        </p:tgtEl>
                                        <p:attrNameLst>
                                          <p:attrName>style.visibility</p:attrName>
                                        </p:attrNameLst>
                                      </p:cBhvr>
                                      <p:to>
                                        <p:strVal val="visible"/>
                                      </p:to>
                                    </p:set>
                                    <p:animEffect transition="in" filter="wipe(down)">
                                      <p:cBhvr>
                                        <p:cTn id="135" dur="500"/>
                                        <p:tgtEl>
                                          <p:spTgt spid="15417"/>
                                        </p:tgtEl>
                                      </p:cBhvr>
                                    </p:animEffect>
                                  </p:childTnLst>
                                </p:cTn>
                              </p:par>
                            </p:childTnLst>
                          </p:cTn>
                        </p:par>
                        <p:par>
                          <p:cTn id="136" fill="hold">
                            <p:stCondLst>
                              <p:cond delay="3500"/>
                            </p:stCondLst>
                            <p:childTnLst>
                              <p:par>
                                <p:cTn id="137" presetID="22" presetClass="entr" presetSubtype="4" fill="hold" grpId="0" nodeType="afterEffect">
                                  <p:stCondLst>
                                    <p:cond delay="0"/>
                                  </p:stCondLst>
                                  <p:childTnLst>
                                    <p:set>
                                      <p:cBhvr>
                                        <p:cTn id="138" dur="1" fill="hold">
                                          <p:stCondLst>
                                            <p:cond delay="0"/>
                                          </p:stCondLst>
                                        </p:cTn>
                                        <p:tgtEl>
                                          <p:spTgt spid="15400"/>
                                        </p:tgtEl>
                                        <p:attrNameLst>
                                          <p:attrName>style.visibility</p:attrName>
                                        </p:attrNameLst>
                                      </p:cBhvr>
                                      <p:to>
                                        <p:strVal val="visible"/>
                                      </p:to>
                                    </p:set>
                                    <p:animEffect transition="in" filter="wipe(down)">
                                      <p:cBhvr>
                                        <p:cTn id="139" dur="500"/>
                                        <p:tgtEl>
                                          <p:spTgt spid="15400"/>
                                        </p:tgtEl>
                                      </p:cBhvr>
                                    </p:animEffect>
                                  </p:childTnLst>
                                </p:cTn>
                              </p:par>
                            </p:childTnLst>
                          </p:cTn>
                        </p:par>
                        <p:par>
                          <p:cTn id="140" fill="hold">
                            <p:stCondLst>
                              <p:cond delay="4000"/>
                            </p:stCondLst>
                            <p:childTnLst>
                              <p:par>
                                <p:cTn id="141" presetID="22" presetClass="entr" presetSubtype="8" fill="hold" grpId="0" nodeType="afterEffect">
                                  <p:stCondLst>
                                    <p:cond delay="0"/>
                                  </p:stCondLst>
                                  <p:childTnLst>
                                    <p:set>
                                      <p:cBhvr>
                                        <p:cTn id="142" dur="1" fill="hold">
                                          <p:stCondLst>
                                            <p:cond delay="0"/>
                                          </p:stCondLst>
                                        </p:cTn>
                                        <p:tgtEl>
                                          <p:spTgt spid="15401"/>
                                        </p:tgtEl>
                                        <p:attrNameLst>
                                          <p:attrName>style.visibility</p:attrName>
                                        </p:attrNameLst>
                                      </p:cBhvr>
                                      <p:to>
                                        <p:strVal val="visible"/>
                                      </p:to>
                                    </p:set>
                                    <p:animEffect transition="in" filter="wipe(left)">
                                      <p:cBhvr>
                                        <p:cTn id="143" dur="500"/>
                                        <p:tgtEl>
                                          <p:spTgt spid="15401"/>
                                        </p:tgtEl>
                                      </p:cBhvr>
                                    </p:animEffect>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5387"/>
                                        </p:tgtEl>
                                        <p:attrNameLst>
                                          <p:attrName>style.visibility</p:attrName>
                                        </p:attrNameLst>
                                      </p:cBhvr>
                                      <p:to>
                                        <p:strVal val="visible"/>
                                      </p:to>
                                    </p:set>
                                    <p:animEffect transition="in" filter="wipe(up)">
                                      <p:cBhvr>
                                        <p:cTn id="147" dur="500"/>
                                        <p:tgtEl>
                                          <p:spTgt spid="15387"/>
                                        </p:tgtEl>
                                      </p:cBhvr>
                                    </p:animEffect>
                                  </p:childTnLst>
                                </p:cTn>
                              </p:par>
                            </p:childTnLst>
                          </p:cTn>
                        </p:par>
                        <p:par>
                          <p:cTn id="148" fill="hold">
                            <p:stCondLst>
                              <p:cond delay="5000"/>
                            </p:stCondLst>
                            <p:childTnLst>
                              <p:par>
                                <p:cTn id="149" presetID="22" presetClass="entr" presetSubtype="4" fill="hold" grpId="0" nodeType="afterEffect">
                                  <p:stCondLst>
                                    <p:cond delay="0"/>
                                  </p:stCondLst>
                                  <p:childTnLst>
                                    <p:set>
                                      <p:cBhvr>
                                        <p:cTn id="150" dur="1" fill="hold">
                                          <p:stCondLst>
                                            <p:cond delay="0"/>
                                          </p:stCondLst>
                                        </p:cTn>
                                        <p:tgtEl>
                                          <p:spTgt spid="15388"/>
                                        </p:tgtEl>
                                        <p:attrNameLst>
                                          <p:attrName>style.visibility</p:attrName>
                                        </p:attrNameLst>
                                      </p:cBhvr>
                                      <p:to>
                                        <p:strVal val="visible"/>
                                      </p:to>
                                    </p:set>
                                    <p:animEffect transition="in" filter="wipe(down)">
                                      <p:cBhvr>
                                        <p:cTn id="151" dur="500"/>
                                        <p:tgtEl>
                                          <p:spTgt spid="15388"/>
                                        </p:tgtEl>
                                      </p:cBhvr>
                                    </p:animEffect>
                                  </p:childTnLst>
                                </p:cTn>
                              </p:par>
                            </p:childTnLst>
                          </p:cTn>
                        </p:par>
                        <p:par>
                          <p:cTn id="152" fill="hold">
                            <p:stCondLst>
                              <p:cond delay="5500"/>
                            </p:stCondLst>
                            <p:childTnLst>
                              <p:par>
                                <p:cTn id="153" presetID="22" presetClass="entr" presetSubtype="8" fill="hold" grpId="0" nodeType="afterEffect">
                                  <p:stCondLst>
                                    <p:cond delay="0"/>
                                  </p:stCondLst>
                                  <p:childTnLst>
                                    <p:set>
                                      <p:cBhvr>
                                        <p:cTn id="154" dur="1" fill="hold">
                                          <p:stCondLst>
                                            <p:cond delay="0"/>
                                          </p:stCondLst>
                                        </p:cTn>
                                        <p:tgtEl>
                                          <p:spTgt spid="15390"/>
                                        </p:tgtEl>
                                        <p:attrNameLst>
                                          <p:attrName>style.visibility</p:attrName>
                                        </p:attrNameLst>
                                      </p:cBhvr>
                                      <p:to>
                                        <p:strVal val="visible"/>
                                      </p:to>
                                    </p:set>
                                    <p:animEffect transition="in" filter="wipe(left)">
                                      <p:cBhvr>
                                        <p:cTn id="155" dur="500"/>
                                        <p:tgtEl>
                                          <p:spTgt spid="15390"/>
                                        </p:tgtEl>
                                      </p:cBhvr>
                                    </p:animEffect>
                                  </p:childTnLst>
                                </p:cTn>
                              </p:par>
                            </p:childTnLst>
                          </p:cTn>
                        </p:par>
                        <p:par>
                          <p:cTn id="156" fill="hold">
                            <p:stCondLst>
                              <p:cond delay="6000"/>
                            </p:stCondLst>
                            <p:childTnLst>
                              <p:par>
                                <p:cTn id="157" presetID="17" presetClass="entr" presetSubtype="10" fill="hold" grpId="0" nodeType="afterEffect">
                                  <p:stCondLst>
                                    <p:cond delay="0"/>
                                  </p:stCondLst>
                                  <p:childTnLst>
                                    <p:set>
                                      <p:cBhvr>
                                        <p:cTn id="158" dur="1" fill="hold">
                                          <p:stCondLst>
                                            <p:cond delay="0"/>
                                          </p:stCondLst>
                                        </p:cTn>
                                        <p:tgtEl>
                                          <p:spTgt spid="15399"/>
                                        </p:tgtEl>
                                        <p:attrNameLst>
                                          <p:attrName>style.visibility</p:attrName>
                                        </p:attrNameLst>
                                      </p:cBhvr>
                                      <p:to>
                                        <p:strVal val="visible"/>
                                      </p:to>
                                    </p:set>
                                    <p:anim calcmode="lin" valueType="num">
                                      <p:cBhvr>
                                        <p:cTn id="159" dur="500" fill="hold"/>
                                        <p:tgtEl>
                                          <p:spTgt spid="15399"/>
                                        </p:tgtEl>
                                        <p:attrNameLst>
                                          <p:attrName>ppt_w</p:attrName>
                                        </p:attrNameLst>
                                      </p:cBhvr>
                                      <p:tavLst>
                                        <p:tav tm="0">
                                          <p:val>
                                            <p:fltVal val="0"/>
                                          </p:val>
                                        </p:tav>
                                        <p:tav tm="100000">
                                          <p:val>
                                            <p:strVal val="#ppt_w"/>
                                          </p:val>
                                        </p:tav>
                                      </p:tavLst>
                                    </p:anim>
                                    <p:anim calcmode="lin" valueType="num">
                                      <p:cBhvr>
                                        <p:cTn id="160" dur="500" fill="hold"/>
                                        <p:tgtEl>
                                          <p:spTgt spid="15399"/>
                                        </p:tgtEl>
                                        <p:attrNameLst>
                                          <p:attrName>ppt_h</p:attrName>
                                        </p:attrNameLst>
                                      </p:cBhvr>
                                      <p:tavLst>
                                        <p:tav tm="0">
                                          <p:val>
                                            <p:strVal val="#ppt_h"/>
                                          </p:val>
                                        </p:tav>
                                        <p:tav tm="100000">
                                          <p:val>
                                            <p:strVal val="#ppt_h"/>
                                          </p:val>
                                        </p:tav>
                                      </p:tavLst>
                                    </p:anim>
                                  </p:childTnLst>
                                </p:cTn>
                              </p:par>
                            </p:childTnLst>
                          </p:cTn>
                        </p:par>
                        <p:par>
                          <p:cTn id="161" fill="hold">
                            <p:stCondLst>
                              <p:cond delay="6500"/>
                            </p:stCondLst>
                            <p:childTnLst>
                              <p:par>
                                <p:cTn id="162" presetID="22" presetClass="entr" presetSubtype="4" fill="hold" grpId="0" nodeType="afterEffect">
                                  <p:stCondLst>
                                    <p:cond delay="0"/>
                                  </p:stCondLst>
                                  <p:childTnLst>
                                    <p:set>
                                      <p:cBhvr>
                                        <p:cTn id="163" dur="1" fill="hold">
                                          <p:stCondLst>
                                            <p:cond delay="0"/>
                                          </p:stCondLst>
                                        </p:cTn>
                                        <p:tgtEl>
                                          <p:spTgt spid="15398"/>
                                        </p:tgtEl>
                                        <p:attrNameLst>
                                          <p:attrName>style.visibility</p:attrName>
                                        </p:attrNameLst>
                                      </p:cBhvr>
                                      <p:to>
                                        <p:strVal val="visible"/>
                                      </p:to>
                                    </p:set>
                                    <p:animEffect transition="in" filter="wipe(down)">
                                      <p:cBhvr>
                                        <p:cTn id="164" dur="500"/>
                                        <p:tgtEl>
                                          <p:spTgt spid="15398"/>
                                        </p:tgtEl>
                                      </p:cBhvr>
                                    </p:animEffect>
                                  </p:childTnLst>
                                </p:cTn>
                              </p:par>
                            </p:childTnLst>
                          </p:cTn>
                        </p:par>
                        <p:par>
                          <p:cTn id="165" fill="hold">
                            <p:stCondLst>
                              <p:cond delay="7000"/>
                            </p:stCondLst>
                            <p:childTnLst>
                              <p:par>
                                <p:cTn id="166" presetID="22" presetClass="entr" presetSubtype="4" fill="hold" grpId="0" nodeType="afterEffect">
                                  <p:stCondLst>
                                    <p:cond delay="0"/>
                                  </p:stCondLst>
                                  <p:childTnLst>
                                    <p:set>
                                      <p:cBhvr>
                                        <p:cTn id="167" dur="1" fill="hold">
                                          <p:stCondLst>
                                            <p:cond delay="0"/>
                                          </p:stCondLst>
                                        </p:cTn>
                                        <p:tgtEl>
                                          <p:spTgt spid="15391"/>
                                        </p:tgtEl>
                                        <p:attrNameLst>
                                          <p:attrName>style.visibility</p:attrName>
                                        </p:attrNameLst>
                                      </p:cBhvr>
                                      <p:to>
                                        <p:strVal val="visible"/>
                                      </p:to>
                                    </p:set>
                                    <p:animEffect transition="in" filter="wipe(down)">
                                      <p:cBhvr>
                                        <p:cTn id="168" dur="500"/>
                                        <p:tgtEl>
                                          <p:spTgt spid="15391"/>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grpId="0" nodeType="clickEffect">
                                  <p:stCondLst>
                                    <p:cond delay="0"/>
                                  </p:stCondLst>
                                  <p:childTnLst>
                                    <p:set>
                                      <p:cBhvr>
                                        <p:cTn id="172" dur="1" fill="hold">
                                          <p:stCondLst>
                                            <p:cond delay="0"/>
                                          </p:stCondLst>
                                        </p:cTn>
                                        <p:tgtEl>
                                          <p:spTgt spid="15402"/>
                                        </p:tgtEl>
                                        <p:attrNameLst>
                                          <p:attrName>style.visibility</p:attrName>
                                        </p:attrNameLst>
                                      </p:cBhvr>
                                      <p:to>
                                        <p:strVal val="visible"/>
                                      </p:to>
                                    </p:set>
                                    <p:animEffect transition="in" filter="wipe(down)">
                                      <p:cBhvr>
                                        <p:cTn id="173" dur="500"/>
                                        <p:tgtEl>
                                          <p:spTgt spid="15402"/>
                                        </p:tgtEl>
                                      </p:cBhvr>
                                    </p:animEffect>
                                  </p:childTnLst>
                                </p:cTn>
                              </p:par>
                            </p:childTnLst>
                          </p:cTn>
                        </p:par>
                        <p:par>
                          <p:cTn id="174" fill="hold">
                            <p:stCondLst>
                              <p:cond delay="500"/>
                            </p:stCondLst>
                            <p:childTnLst>
                              <p:par>
                                <p:cTn id="175" presetID="22" presetClass="entr" presetSubtype="2" fill="hold" grpId="0" nodeType="afterEffect">
                                  <p:stCondLst>
                                    <p:cond delay="0"/>
                                  </p:stCondLst>
                                  <p:childTnLst>
                                    <p:set>
                                      <p:cBhvr>
                                        <p:cTn id="176" dur="1" fill="hold">
                                          <p:stCondLst>
                                            <p:cond delay="0"/>
                                          </p:stCondLst>
                                        </p:cTn>
                                        <p:tgtEl>
                                          <p:spTgt spid="15403"/>
                                        </p:tgtEl>
                                        <p:attrNameLst>
                                          <p:attrName>style.visibility</p:attrName>
                                        </p:attrNameLst>
                                      </p:cBhvr>
                                      <p:to>
                                        <p:strVal val="visible"/>
                                      </p:to>
                                    </p:set>
                                    <p:animEffect transition="in" filter="wipe(right)">
                                      <p:cBhvr>
                                        <p:cTn id="177" dur="500"/>
                                        <p:tgtEl>
                                          <p:spTgt spid="15403"/>
                                        </p:tgtEl>
                                      </p:cBhvr>
                                    </p:animEffect>
                                  </p:childTnLst>
                                </p:cTn>
                              </p:par>
                            </p:childTnLst>
                          </p:cTn>
                        </p:par>
                        <p:par>
                          <p:cTn id="178" fill="hold">
                            <p:stCondLst>
                              <p:cond delay="1000"/>
                            </p:stCondLst>
                            <p:childTnLst>
                              <p:par>
                                <p:cTn id="179" presetID="22" presetClass="entr" presetSubtype="1" fill="hold" grpId="0" nodeType="afterEffect">
                                  <p:stCondLst>
                                    <p:cond delay="0"/>
                                  </p:stCondLst>
                                  <p:childTnLst>
                                    <p:set>
                                      <p:cBhvr>
                                        <p:cTn id="180" dur="1" fill="hold">
                                          <p:stCondLst>
                                            <p:cond delay="0"/>
                                          </p:stCondLst>
                                        </p:cTn>
                                        <p:tgtEl>
                                          <p:spTgt spid="15393"/>
                                        </p:tgtEl>
                                        <p:attrNameLst>
                                          <p:attrName>style.visibility</p:attrName>
                                        </p:attrNameLst>
                                      </p:cBhvr>
                                      <p:to>
                                        <p:strVal val="visible"/>
                                      </p:to>
                                    </p:set>
                                    <p:animEffect transition="in" filter="wipe(up)">
                                      <p:cBhvr>
                                        <p:cTn id="181" dur="500"/>
                                        <p:tgtEl>
                                          <p:spTgt spid="15393"/>
                                        </p:tgtEl>
                                      </p:cBhvr>
                                    </p:animEffect>
                                  </p:childTnLst>
                                </p:cTn>
                              </p:par>
                            </p:childTnLst>
                          </p:cTn>
                        </p:par>
                        <p:par>
                          <p:cTn id="182" fill="hold">
                            <p:stCondLst>
                              <p:cond delay="1500"/>
                            </p:stCondLst>
                            <p:childTnLst>
                              <p:par>
                                <p:cTn id="183" presetID="22" presetClass="entr" presetSubtype="4" fill="hold" grpId="0" nodeType="afterEffect">
                                  <p:stCondLst>
                                    <p:cond delay="0"/>
                                  </p:stCondLst>
                                  <p:childTnLst>
                                    <p:set>
                                      <p:cBhvr>
                                        <p:cTn id="184" dur="1" fill="hold">
                                          <p:stCondLst>
                                            <p:cond delay="0"/>
                                          </p:stCondLst>
                                        </p:cTn>
                                        <p:tgtEl>
                                          <p:spTgt spid="15389"/>
                                        </p:tgtEl>
                                        <p:attrNameLst>
                                          <p:attrName>style.visibility</p:attrName>
                                        </p:attrNameLst>
                                      </p:cBhvr>
                                      <p:to>
                                        <p:strVal val="visible"/>
                                      </p:to>
                                    </p:set>
                                    <p:animEffect transition="in" filter="wipe(down)">
                                      <p:cBhvr>
                                        <p:cTn id="185" dur="500"/>
                                        <p:tgtEl>
                                          <p:spTgt spid="15389"/>
                                        </p:tgtEl>
                                      </p:cBhvr>
                                    </p:animEffect>
                                  </p:childTnLst>
                                </p:cTn>
                              </p:par>
                            </p:childTnLst>
                          </p:cTn>
                        </p:par>
                        <p:par>
                          <p:cTn id="186" fill="hold">
                            <p:stCondLst>
                              <p:cond delay="2000"/>
                            </p:stCondLst>
                            <p:childTnLst>
                              <p:par>
                                <p:cTn id="187" presetID="22" presetClass="entr" presetSubtype="8" fill="hold" grpId="0" nodeType="afterEffect">
                                  <p:stCondLst>
                                    <p:cond delay="0"/>
                                  </p:stCondLst>
                                  <p:childTnLst>
                                    <p:set>
                                      <p:cBhvr>
                                        <p:cTn id="188" dur="1" fill="hold">
                                          <p:stCondLst>
                                            <p:cond delay="0"/>
                                          </p:stCondLst>
                                        </p:cTn>
                                        <p:tgtEl>
                                          <p:spTgt spid="15396"/>
                                        </p:tgtEl>
                                        <p:attrNameLst>
                                          <p:attrName>style.visibility</p:attrName>
                                        </p:attrNameLst>
                                      </p:cBhvr>
                                      <p:to>
                                        <p:strVal val="visible"/>
                                      </p:to>
                                    </p:set>
                                    <p:animEffect transition="in" filter="wipe(left)">
                                      <p:cBhvr>
                                        <p:cTn id="189" dur="500"/>
                                        <p:tgtEl>
                                          <p:spTgt spid="15396"/>
                                        </p:tgtEl>
                                      </p:cBhvr>
                                    </p:animEffect>
                                  </p:childTnLst>
                                </p:cTn>
                              </p:par>
                            </p:childTnLst>
                          </p:cTn>
                        </p:par>
                        <p:par>
                          <p:cTn id="190" fill="hold">
                            <p:stCondLst>
                              <p:cond delay="2500"/>
                            </p:stCondLst>
                            <p:childTnLst>
                              <p:par>
                                <p:cTn id="191" presetID="17" presetClass="entr" presetSubtype="10" fill="hold" grpId="0" nodeType="afterEffect">
                                  <p:stCondLst>
                                    <p:cond delay="0"/>
                                  </p:stCondLst>
                                  <p:childTnLst>
                                    <p:set>
                                      <p:cBhvr>
                                        <p:cTn id="192" dur="1" fill="hold">
                                          <p:stCondLst>
                                            <p:cond delay="0"/>
                                          </p:stCondLst>
                                        </p:cTn>
                                        <p:tgtEl>
                                          <p:spTgt spid="15397"/>
                                        </p:tgtEl>
                                        <p:attrNameLst>
                                          <p:attrName>style.visibility</p:attrName>
                                        </p:attrNameLst>
                                      </p:cBhvr>
                                      <p:to>
                                        <p:strVal val="visible"/>
                                      </p:to>
                                    </p:set>
                                    <p:anim calcmode="lin" valueType="num">
                                      <p:cBhvr>
                                        <p:cTn id="193" dur="500" fill="hold"/>
                                        <p:tgtEl>
                                          <p:spTgt spid="15397"/>
                                        </p:tgtEl>
                                        <p:attrNameLst>
                                          <p:attrName>ppt_w</p:attrName>
                                        </p:attrNameLst>
                                      </p:cBhvr>
                                      <p:tavLst>
                                        <p:tav tm="0">
                                          <p:val>
                                            <p:fltVal val="0"/>
                                          </p:val>
                                        </p:tav>
                                        <p:tav tm="100000">
                                          <p:val>
                                            <p:strVal val="#ppt_w"/>
                                          </p:val>
                                        </p:tav>
                                      </p:tavLst>
                                    </p:anim>
                                    <p:anim calcmode="lin" valueType="num">
                                      <p:cBhvr>
                                        <p:cTn id="194" dur="500" fill="hold"/>
                                        <p:tgtEl>
                                          <p:spTgt spid="15397"/>
                                        </p:tgtEl>
                                        <p:attrNameLst>
                                          <p:attrName>ppt_h</p:attrName>
                                        </p:attrNameLst>
                                      </p:cBhvr>
                                      <p:tavLst>
                                        <p:tav tm="0">
                                          <p:val>
                                            <p:strVal val="#ppt_h"/>
                                          </p:val>
                                        </p:tav>
                                        <p:tav tm="100000">
                                          <p:val>
                                            <p:strVal val="#ppt_h"/>
                                          </p:val>
                                        </p:tav>
                                      </p:tavLst>
                                    </p:anim>
                                  </p:childTnLst>
                                </p:cTn>
                              </p:par>
                            </p:childTnLst>
                          </p:cTn>
                        </p:par>
                        <p:par>
                          <p:cTn id="195" fill="hold">
                            <p:stCondLst>
                              <p:cond delay="3000"/>
                            </p:stCondLst>
                            <p:childTnLst>
                              <p:par>
                                <p:cTn id="196" presetID="22" presetClass="entr" presetSubtype="4" fill="hold" grpId="0" nodeType="afterEffect">
                                  <p:stCondLst>
                                    <p:cond delay="0"/>
                                  </p:stCondLst>
                                  <p:childTnLst>
                                    <p:set>
                                      <p:cBhvr>
                                        <p:cTn id="197" dur="1" fill="hold">
                                          <p:stCondLst>
                                            <p:cond delay="0"/>
                                          </p:stCondLst>
                                        </p:cTn>
                                        <p:tgtEl>
                                          <p:spTgt spid="15394"/>
                                        </p:tgtEl>
                                        <p:attrNameLst>
                                          <p:attrName>style.visibility</p:attrName>
                                        </p:attrNameLst>
                                      </p:cBhvr>
                                      <p:to>
                                        <p:strVal val="visible"/>
                                      </p:to>
                                    </p:set>
                                    <p:animEffect transition="in" filter="wipe(down)">
                                      <p:cBhvr>
                                        <p:cTn id="198" dur="500"/>
                                        <p:tgtEl>
                                          <p:spTgt spid="15394"/>
                                        </p:tgtEl>
                                      </p:cBhvr>
                                    </p:animEffect>
                                  </p:childTnLst>
                                </p:cTn>
                              </p:par>
                            </p:childTnLst>
                          </p:cTn>
                        </p:par>
                        <p:par>
                          <p:cTn id="199" fill="hold">
                            <p:stCondLst>
                              <p:cond delay="3500"/>
                            </p:stCondLst>
                            <p:childTnLst>
                              <p:par>
                                <p:cTn id="200" presetID="22" presetClass="entr" presetSubtype="8" fill="hold" grpId="0" nodeType="afterEffect">
                                  <p:stCondLst>
                                    <p:cond delay="0"/>
                                  </p:stCondLst>
                                  <p:childTnLst>
                                    <p:set>
                                      <p:cBhvr>
                                        <p:cTn id="201" dur="1" fill="hold">
                                          <p:stCondLst>
                                            <p:cond delay="0"/>
                                          </p:stCondLst>
                                        </p:cTn>
                                        <p:tgtEl>
                                          <p:spTgt spid="15395"/>
                                        </p:tgtEl>
                                        <p:attrNameLst>
                                          <p:attrName>style.visibility</p:attrName>
                                        </p:attrNameLst>
                                      </p:cBhvr>
                                      <p:to>
                                        <p:strVal val="visible"/>
                                      </p:to>
                                    </p:set>
                                    <p:animEffect transition="in" filter="wipe(left)">
                                      <p:cBhvr>
                                        <p:cTn id="202" dur="500"/>
                                        <p:tgtEl>
                                          <p:spTgt spid="15395"/>
                                        </p:tgtEl>
                                      </p:cBhvr>
                                    </p:animEffect>
                                  </p:childTnLst>
                                </p:cTn>
                              </p:par>
                            </p:childTnLst>
                          </p:cTn>
                        </p:par>
                      </p:childTnLst>
                    </p:cTn>
                  </p:par>
                  <p:par>
                    <p:cTn id="203" fill="hold">
                      <p:stCondLst>
                        <p:cond delay="indefinite"/>
                      </p:stCondLst>
                      <p:childTnLst>
                        <p:par>
                          <p:cTn id="204" fill="hold">
                            <p:stCondLst>
                              <p:cond delay="0"/>
                            </p:stCondLst>
                            <p:childTnLst>
                              <p:par>
                                <p:cTn id="205" presetID="22" presetClass="entr" presetSubtype="4" fill="hold" grpId="0" nodeType="clickEffect">
                                  <p:stCondLst>
                                    <p:cond delay="0"/>
                                  </p:stCondLst>
                                  <p:childTnLst>
                                    <p:set>
                                      <p:cBhvr>
                                        <p:cTn id="206" dur="1" fill="hold">
                                          <p:stCondLst>
                                            <p:cond delay="0"/>
                                          </p:stCondLst>
                                        </p:cTn>
                                        <p:tgtEl>
                                          <p:spTgt spid="15372"/>
                                        </p:tgtEl>
                                        <p:attrNameLst>
                                          <p:attrName>style.visibility</p:attrName>
                                        </p:attrNameLst>
                                      </p:cBhvr>
                                      <p:to>
                                        <p:strVal val="visible"/>
                                      </p:to>
                                    </p:set>
                                    <p:animEffect transition="in" filter="wipe(down)">
                                      <p:cBhvr>
                                        <p:cTn id="207" dur="500"/>
                                        <p:tgtEl>
                                          <p:spTgt spid="15372"/>
                                        </p:tgtEl>
                                      </p:cBhvr>
                                    </p:animEffect>
                                  </p:childTnLst>
                                </p:cTn>
                              </p:par>
                            </p:childTnLst>
                          </p:cTn>
                        </p:par>
                        <p:par>
                          <p:cTn id="208" fill="hold">
                            <p:stCondLst>
                              <p:cond delay="500"/>
                            </p:stCondLst>
                            <p:childTnLst>
                              <p:par>
                                <p:cTn id="209" presetID="17" presetClass="entr" presetSubtype="10" fill="hold" grpId="0" nodeType="afterEffect">
                                  <p:stCondLst>
                                    <p:cond delay="0"/>
                                  </p:stCondLst>
                                  <p:childTnLst>
                                    <p:set>
                                      <p:cBhvr>
                                        <p:cTn id="210" dur="1" fill="hold">
                                          <p:stCondLst>
                                            <p:cond delay="0"/>
                                          </p:stCondLst>
                                        </p:cTn>
                                        <p:tgtEl>
                                          <p:spTgt spid="15374"/>
                                        </p:tgtEl>
                                        <p:attrNameLst>
                                          <p:attrName>style.visibility</p:attrName>
                                        </p:attrNameLst>
                                      </p:cBhvr>
                                      <p:to>
                                        <p:strVal val="visible"/>
                                      </p:to>
                                    </p:set>
                                    <p:anim calcmode="lin" valueType="num">
                                      <p:cBhvr>
                                        <p:cTn id="211" dur="500" fill="hold"/>
                                        <p:tgtEl>
                                          <p:spTgt spid="15374"/>
                                        </p:tgtEl>
                                        <p:attrNameLst>
                                          <p:attrName>ppt_w</p:attrName>
                                        </p:attrNameLst>
                                      </p:cBhvr>
                                      <p:tavLst>
                                        <p:tav tm="0">
                                          <p:val>
                                            <p:fltVal val="0"/>
                                          </p:val>
                                        </p:tav>
                                        <p:tav tm="100000">
                                          <p:val>
                                            <p:strVal val="#ppt_w"/>
                                          </p:val>
                                        </p:tav>
                                      </p:tavLst>
                                    </p:anim>
                                    <p:anim calcmode="lin" valueType="num">
                                      <p:cBhvr>
                                        <p:cTn id="212" dur="500" fill="hold"/>
                                        <p:tgtEl>
                                          <p:spTgt spid="15374"/>
                                        </p:tgtEl>
                                        <p:attrNameLst>
                                          <p:attrName>ppt_h</p:attrName>
                                        </p:attrNameLst>
                                      </p:cBhvr>
                                      <p:tavLst>
                                        <p:tav tm="0">
                                          <p:val>
                                            <p:strVal val="#ppt_h"/>
                                          </p:val>
                                        </p:tav>
                                        <p:tav tm="100000">
                                          <p:val>
                                            <p:strVal val="#ppt_h"/>
                                          </p:val>
                                        </p:tav>
                                      </p:tavLst>
                                    </p:anim>
                                  </p:childTnLst>
                                </p:cTn>
                              </p:par>
                            </p:childTnLst>
                          </p:cTn>
                        </p:par>
                        <p:par>
                          <p:cTn id="213" fill="hold">
                            <p:stCondLst>
                              <p:cond delay="1000"/>
                            </p:stCondLst>
                            <p:childTnLst>
                              <p:par>
                                <p:cTn id="214" presetID="22" presetClass="entr" presetSubtype="8" fill="hold" grpId="0" nodeType="afterEffect">
                                  <p:stCondLst>
                                    <p:cond delay="0"/>
                                  </p:stCondLst>
                                  <p:childTnLst>
                                    <p:set>
                                      <p:cBhvr>
                                        <p:cTn id="215" dur="1" fill="hold">
                                          <p:stCondLst>
                                            <p:cond delay="0"/>
                                          </p:stCondLst>
                                        </p:cTn>
                                        <p:tgtEl>
                                          <p:spTgt spid="15375"/>
                                        </p:tgtEl>
                                        <p:attrNameLst>
                                          <p:attrName>style.visibility</p:attrName>
                                        </p:attrNameLst>
                                      </p:cBhvr>
                                      <p:to>
                                        <p:strVal val="visible"/>
                                      </p:to>
                                    </p:set>
                                    <p:animEffect transition="in" filter="wipe(left)">
                                      <p:cBhvr>
                                        <p:cTn id="216" dur="500"/>
                                        <p:tgtEl>
                                          <p:spTgt spid="15375"/>
                                        </p:tgtEl>
                                      </p:cBhvr>
                                    </p:animEffect>
                                  </p:childTnLst>
                                </p:cTn>
                              </p:par>
                            </p:childTnLst>
                          </p:cTn>
                        </p:par>
                        <p:par>
                          <p:cTn id="217" fill="hold">
                            <p:stCondLst>
                              <p:cond delay="1500"/>
                            </p:stCondLst>
                            <p:childTnLst>
                              <p:par>
                                <p:cTn id="218" presetID="22" presetClass="entr" presetSubtype="1" fill="hold" grpId="0" nodeType="afterEffect">
                                  <p:stCondLst>
                                    <p:cond delay="0"/>
                                  </p:stCondLst>
                                  <p:childTnLst>
                                    <p:set>
                                      <p:cBhvr>
                                        <p:cTn id="219" dur="1" fill="hold">
                                          <p:stCondLst>
                                            <p:cond delay="0"/>
                                          </p:stCondLst>
                                        </p:cTn>
                                        <p:tgtEl>
                                          <p:spTgt spid="15373"/>
                                        </p:tgtEl>
                                        <p:attrNameLst>
                                          <p:attrName>style.visibility</p:attrName>
                                        </p:attrNameLst>
                                      </p:cBhvr>
                                      <p:to>
                                        <p:strVal val="visible"/>
                                      </p:to>
                                    </p:set>
                                    <p:animEffect transition="in" filter="wipe(up)">
                                      <p:cBhvr>
                                        <p:cTn id="220" dur="500"/>
                                        <p:tgtEl>
                                          <p:spTgt spid="15373"/>
                                        </p:tgtEl>
                                      </p:cBhvr>
                                    </p:animEffect>
                                  </p:childTnLst>
                                </p:cTn>
                              </p:par>
                            </p:childTnLst>
                          </p:cTn>
                        </p:par>
                        <p:par>
                          <p:cTn id="221" fill="hold">
                            <p:stCondLst>
                              <p:cond delay="2000"/>
                            </p:stCondLst>
                            <p:childTnLst>
                              <p:par>
                                <p:cTn id="222" presetID="19" presetClass="entr" presetSubtype="10" fill="hold" nodeType="afterEffect">
                                  <p:stCondLst>
                                    <p:cond delay="0"/>
                                  </p:stCondLst>
                                  <p:childTnLst>
                                    <p:set>
                                      <p:cBhvr>
                                        <p:cTn id="223" dur="1" fill="hold">
                                          <p:stCondLst>
                                            <p:cond delay="0"/>
                                          </p:stCondLst>
                                        </p:cTn>
                                        <p:tgtEl>
                                          <p:spTgt spid="15364"/>
                                        </p:tgtEl>
                                        <p:attrNameLst>
                                          <p:attrName>style.visibility</p:attrName>
                                        </p:attrNameLst>
                                      </p:cBhvr>
                                      <p:to>
                                        <p:strVal val="visible"/>
                                      </p:to>
                                    </p:set>
                                    <p:anim calcmode="lin" valueType="num">
                                      <p:cBhvr>
                                        <p:cTn id="224" dur="5000" fill="hold"/>
                                        <p:tgtEl>
                                          <p:spTgt spid="15364"/>
                                        </p:tgtEl>
                                        <p:attrNameLst>
                                          <p:attrName>ppt_w</p:attrName>
                                        </p:attrNameLst>
                                      </p:cBhvr>
                                      <p:tavLst>
                                        <p:tav tm="0" fmla="#ppt_w*sin(2.5*pi*$)">
                                          <p:val>
                                            <p:fltVal val="0"/>
                                          </p:val>
                                        </p:tav>
                                        <p:tav tm="100000">
                                          <p:val>
                                            <p:fltVal val="1"/>
                                          </p:val>
                                        </p:tav>
                                      </p:tavLst>
                                    </p:anim>
                                    <p:anim calcmode="lin" valueType="num">
                                      <p:cBhvr>
                                        <p:cTn id="225" dur="5000" fill="hold"/>
                                        <p:tgtEl>
                                          <p:spTgt spid="15364"/>
                                        </p:tgtEl>
                                        <p:attrNameLst>
                                          <p:attrName>ppt_h</p:attrName>
                                        </p:attrNameLst>
                                      </p:cBhvr>
                                      <p:tavLst>
                                        <p:tav tm="0">
                                          <p:val>
                                            <p:strVal val="#ppt_h"/>
                                          </p:val>
                                        </p:tav>
                                        <p:tav tm="100000">
                                          <p:val>
                                            <p:strVal val="#ppt_h"/>
                                          </p:val>
                                        </p:tav>
                                      </p:tavLst>
                                    </p:anim>
                                  </p:childTnLst>
                                </p:cTn>
                              </p:par>
                            </p:childTnLst>
                          </p:cTn>
                        </p:par>
                      </p:childTnLst>
                    </p:cTn>
                  </p:par>
                  <p:par>
                    <p:cTn id="226" fill="hold">
                      <p:stCondLst>
                        <p:cond delay="indefinite"/>
                      </p:stCondLst>
                      <p:childTnLst>
                        <p:par>
                          <p:cTn id="227" fill="hold">
                            <p:stCondLst>
                              <p:cond delay="0"/>
                            </p:stCondLst>
                            <p:childTnLst>
                              <p:par>
                                <p:cTn id="228" presetID="22" presetClass="entr" presetSubtype="8" fill="hold" nodeType="clickEffect">
                                  <p:stCondLst>
                                    <p:cond delay="0"/>
                                  </p:stCondLst>
                                  <p:childTnLst>
                                    <p:set>
                                      <p:cBhvr>
                                        <p:cTn id="229" dur="1" fill="hold">
                                          <p:stCondLst>
                                            <p:cond delay="0"/>
                                          </p:stCondLst>
                                        </p:cTn>
                                        <p:tgtEl>
                                          <p:spTgt spid="15418"/>
                                        </p:tgtEl>
                                        <p:attrNameLst>
                                          <p:attrName>style.visibility</p:attrName>
                                        </p:attrNameLst>
                                      </p:cBhvr>
                                      <p:to>
                                        <p:strVal val="visible"/>
                                      </p:to>
                                    </p:set>
                                    <p:animEffect transition="in" filter="wipe(left)">
                                      <p:cBhvr>
                                        <p:cTn id="230" dur="500"/>
                                        <p:tgtEl>
                                          <p:spTgt spid="15418"/>
                                        </p:tgtEl>
                                      </p:cBhvr>
                                    </p:animEffect>
                                  </p:childTnLst>
                                </p:cTn>
                              </p:par>
                            </p:childTnLst>
                          </p:cTn>
                        </p:par>
                        <p:par>
                          <p:cTn id="231" fill="hold">
                            <p:stCondLst>
                              <p:cond delay="500"/>
                            </p:stCondLst>
                            <p:childTnLst>
                              <p:par>
                                <p:cTn id="232" presetID="22" presetClass="entr" presetSubtype="8" fill="hold" grpId="0" nodeType="afterEffect">
                                  <p:stCondLst>
                                    <p:cond delay="0"/>
                                  </p:stCondLst>
                                  <p:childTnLst>
                                    <p:set>
                                      <p:cBhvr>
                                        <p:cTn id="233" dur="1" fill="hold">
                                          <p:stCondLst>
                                            <p:cond delay="0"/>
                                          </p:stCondLst>
                                        </p:cTn>
                                        <p:tgtEl>
                                          <p:spTgt spid="15420"/>
                                        </p:tgtEl>
                                        <p:attrNameLst>
                                          <p:attrName>style.visibility</p:attrName>
                                        </p:attrNameLst>
                                      </p:cBhvr>
                                      <p:to>
                                        <p:strVal val="visible"/>
                                      </p:to>
                                    </p:set>
                                    <p:animEffect transition="in" filter="wipe(left)">
                                      <p:cBhvr>
                                        <p:cTn id="234" dur="500"/>
                                        <p:tgtEl>
                                          <p:spTgt spid="15420"/>
                                        </p:tgtEl>
                                      </p:cBhvr>
                                    </p:animEffect>
                                  </p:childTnLst>
                                </p:cTn>
                              </p:par>
                            </p:childTnLst>
                          </p:cTn>
                        </p:par>
                        <p:par>
                          <p:cTn id="235" fill="hold">
                            <p:stCondLst>
                              <p:cond delay="1000"/>
                            </p:stCondLst>
                            <p:childTnLst>
                              <p:par>
                                <p:cTn id="236" presetID="22" presetClass="entr" presetSubtype="8" fill="hold" grpId="0" nodeType="afterEffect">
                                  <p:stCondLst>
                                    <p:cond delay="0"/>
                                  </p:stCondLst>
                                  <p:childTnLst>
                                    <p:set>
                                      <p:cBhvr>
                                        <p:cTn id="237" dur="1" fill="hold">
                                          <p:stCondLst>
                                            <p:cond delay="0"/>
                                          </p:stCondLst>
                                        </p:cTn>
                                        <p:tgtEl>
                                          <p:spTgt spid="15426"/>
                                        </p:tgtEl>
                                        <p:attrNameLst>
                                          <p:attrName>style.visibility</p:attrName>
                                        </p:attrNameLst>
                                      </p:cBhvr>
                                      <p:to>
                                        <p:strVal val="visible"/>
                                      </p:to>
                                    </p:set>
                                    <p:animEffect transition="in" filter="wipe(left)">
                                      <p:cBhvr>
                                        <p:cTn id="238" dur="500"/>
                                        <p:tgtEl>
                                          <p:spTgt spid="15426"/>
                                        </p:tgtEl>
                                      </p:cBhvr>
                                    </p:animEffect>
                                  </p:childTnLst>
                                </p:cTn>
                              </p:par>
                            </p:childTnLst>
                          </p:cTn>
                        </p:par>
                      </p:childTnLst>
                    </p:cTn>
                  </p:par>
                  <p:par>
                    <p:cTn id="239" fill="hold">
                      <p:stCondLst>
                        <p:cond delay="indefinite"/>
                      </p:stCondLst>
                      <p:childTnLst>
                        <p:par>
                          <p:cTn id="240" fill="hold">
                            <p:stCondLst>
                              <p:cond delay="0"/>
                            </p:stCondLst>
                            <p:childTnLst>
                              <p:par>
                                <p:cTn id="241" presetID="22" presetClass="entr" presetSubtype="1" fill="hold" grpId="0" nodeType="clickEffect">
                                  <p:stCondLst>
                                    <p:cond delay="0"/>
                                  </p:stCondLst>
                                  <p:childTnLst>
                                    <p:set>
                                      <p:cBhvr>
                                        <p:cTn id="242" dur="1" fill="hold">
                                          <p:stCondLst>
                                            <p:cond delay="0"/>
                                          </p:stCondLst>
                                        </p:cTn>
                                        <p:tgtEl>
                                          <p:spTgt spid="15407"/>
                                        </p:tgtEl>
                                        <p:attrNameLst>
                                          <p:attrName>style.visibility</p:attrName>
                                        </p:attrNameLst>
                                      </p:cBhvr>
                                      <p:to>
                                        <p:strVal val="visible"/>
                                      </p:to>
                                    </p:set>
                                    <p:animEffect transition="in" filter="wipe(up)">
                                      <p:cBhvr>
                                        <p:cTn id="243" dur="500"/>
                                        <p:tgtEl>
                                          <p:spTgt spid="15407"/>
                                        </p:tgtEl>
                                      </p:cBhvr>
                                    </p:animEffect>
                                  </p:childTnLst>
                                </p:cTn>
                              </p:par>
                            </p:childTnLst>
                          </p:cTn>
                        </p:par>
                        <p:par>
                          <p:cTn id="244" fill="hold">
                            <p:stCondLst>
                              <p:cond delay="500"/>
                            </p:stCondLst>
                            <p:childTnLst>
                              <p:par>
                                <p:cTn id="245" presetID="22" presetClass="entr" presetSubtype="2" fill="hold" grpId="0" nodeType="afterEffect">
                                  <p:stCondLst>
                                    <p:cond delay="0"/>
                                  </p:stCondLst>
                                  <p:childTnLst>
                                    <p:set>
                                      <p:cBhvr>
                                        <p:cTn id="246" dur="1" fill="hold">
                                          <p:stCondLst>
                                            <p:cond delay="0"/>
                                          </p:stCondLst>
                                        </p:cTn>
                                        <p:tgtEl>
                                          <p:spTgt spid="15408"/>
                                        </p:tgtEl>
                                        <p:attrNameLst>
                                          <p:attrName>style.visibility</p:attrName>
                                        </p:attrNameLst>
                                      </p:cBhvr>
                                      <p:to>
                                        <p:strVal val="visible"/>
                                      </p:to>
                                    </p:set>
                                    <p:animEffect transition="in" filter="wipe(right)">
                                      <p:cBhvr>
                                        <p:cTn id="247" dur="500"/>
                                        <p:tgtEl>
                                          <p:spTgt spid="15408"/>
                                        </p:tgtEl>
                                      </p:cBhvr>
                                    </p:animEffect>
                                  </p:childTnLst>
                                </p:cTn>
                              </p:par>
                            </p:childTnLst>
                          </p:cTn>
                        </p:par>
                        <p:par>
                          <p:cTn id="248" fill="hold">
                            <p:stCondLst>
                              <p:cond delay="1000"/>
                            </p:stCondLst>
                            <p:childTnLst>
                              <p:par>
                                <p:cTn id="249" presetID="22" presetClass="entr" presetSubtype="8" fill="hold" grpId="0" nodeType="afterEffect">
                                  <p:stCondLst>
                                    <p:cond delay="0"/>
                                  </p:stCondLst>
                                  <p:childTnLst>
                                    <p:set>
                                      <p:cBhvr>
                                        <p:cTn id="250" dur="1" fill="hold">
                                          <p:stCondLst>
                                            <p:cond delay="0"/>
                                          </p:stCondLst>
                                        </p:cTn>
                                        <p:tgtEl>
                                          <p:spTgt spid="15410"/>
                                        </p:tgtEl>
                                        <p:attrNameLst>
                                          <p:attrName>style.visibility</p:attrName>
                                        </p:attrNameLst>
                                      </p:cBhvr>
                                      <p:to>
                                        <p:strVal val="visible"/>
                                      </p:to>
                                    </p:set>
                                    <p:animEffect transition="in" filter="wipe(left)">
                                      <p:cBhvr>
                                        <p:cTn id="251" dur="500"/>
                                        <p:tgtEl>
                                          <p:spTgt spid="15410"/>
                                        </p:tgtEl>
                                      </p:cBhvr>
                                    </p:animEffect>
                                  </p:childTnLst>
                                </p:cTn>
                              </p:par>
                            </p:childTnLst>
                          </p:cTn>
                        </p:par>
                        <p:par>
                          <p:cTn id="252" fill="hold">
                            <p:stCondLst>
                              <p:cond delay="1500"/>
                            </p:stCondLst>
                            <p:childTnLst>
                              <p:par>
                                <p:cTn id="253" presetID="22" presetClass="entr" presetSubtype="8" fill="hold" nodeType="afterEffect">
                                  <p:stCondLst>
                                    <p:cond delay="0"/>
                                  </p:stCondLst>
                                  <p:childTnLst>
                                    <p:set>
                                      <p:cBhvr>
                                        <p:cTn id="254" dur="1" fill="hold">
                                          <p:stCondLst>
                                            <p:cond delay="0"/>
                                          </p:stCondLst>
                                        </p:cTn>
                                        <p:tgtEl>
                                          <p:spTgt spid="15365"/>
                                        </p:tgtEl>
                                        <p:attrNameLst>
                                          <p:attrName>style.visibility</p:attrName>
                                        </p:attrNameLst>
                                      </p:cBhvr>
                                      <p:to>
                                        <p:strVal val="visible"/>
                                      </p:to>
                                    </p:set>
                                    <p:animEffect transition="in" filter="wipe(left)">
                                      <p:cBhvr>
                                        <p:cTn id="255" dur="500"/>
                                        <p:tgtEl>
                                          <p:spTgt spid="15365"/>
                                        </p:tgtEl>
                                      </p:cBhvr>
                                    </p:animEffect>
                                  </p:childTnLst>
                                </p:cTn>
                              </p:par>
                            </p:childTnLst>
                          </p:cTn>
                        </p:par>
                        <p:par>
                          <p:cTn id="256" fill="hold">
                            <p:stCondLst>
                              <p:cond delay="2000"/>
                            </p:stCondLst>
                            <p:childTnLst>
                              <p:par>
                                <p:cTn id="257" presetID="22" presetClass="entr" presetSubtype="4" fill="hold" grpId="0" nodeType="afterEffect">
                                  <p:stCondLst>
                                    <p:cond delay="0"/>
                                  </p:stCondLst>
                                  <p:childTnLst>
                                    <p:set>
                                      <p:cBhvr>
                                        <p:cTn id="258" dur="1" fill="hold">
                                          <p:stCondLst>
                                            <p:cond delay="0"/>
                                          </p:stCondLst>
                                        </p:cTn>
                                        <p:tgtEl>
                                          <p:spTgt spid="15409"/>
                                        </p:tgtEl>
                                        <p:attrNameLst>
                                          <p:attrName>style.visibility</p:attrName>
                                        </p:attrNameLst>
                                      </p:cBhvr>
                                      <p:to>
                                        <p:strVal val="visible"/>
                                      </p:to>
                                    </p:set>
                                    <p:animEffect transition="in" filter="wipe(down)">
                                      <p:cBhvr>
                                        <p:cTn id="259" dur="500"/>
                                        <p:tgtEl>
                                          <p:spTgt spid="15409"/>
                                        </p:tgtEl>
                                      </p:cBhvr>
                                    </p:animEffect>
                                  </p:childTnLst>
                                </p:cTn>
                              </p:par>
                            </p:childTnLst>
                          </p:cTn>
                        </p:par>
                        <p:par>
                          <p:cTn id="260" fill="hold">
                            <p:stCondLst>
                              <p:cond delay="2500"/>
                            </p:stCondLst>
                            <p:childTnLst>
                              <p:par>
                                <p:cTn id="261" presetID="23" presetClass="entr" presetSubtype="528" fill="hold" grpId="0" nodeType="afterEffect">
                                  <p:stCondLst>
                                    <p:cond delay="0"/>
                                  </p:stCondLst>
                                  <p:childTnLst>
                                    <p:set>
                                      <p:cBhvr>
                                        <p:cTn id="262" dur="1" fill="hold">
                                          <p:stCondLst>
                                            <p:cond delay="0"/>
                                          </p:stCondLst>
                                        </p:cTn>
                                        <p:tgtEl>
                                          <p:spTgt spid="15433"/>
                                        </p:tgtEl>
                                        <p:attrNameLst>
                                          <p:attrName>style.visibility</p:attrName>
                                        </p:attrNameLst>
                                      </p:cBhvr>
                                      <p:to>
                                        <p:strVal val="visible"/>
                                      </p:to>
                                    </p:set>
                                    <p:anim calcmode="lin" valueType="num">
                                      <p:cBhvr>
                                        <p:cTn id="263" dur="500" fill="hold"/>
                                        <p:tgtEl>
                                          <p:spTgt spid="15433"/>
                                        </p:tgtEl>
                                        <p:attrNameLst>
                                          <p:attrName>ppt_w</p:attrName>
                                        </p:attrNameLst>
                                      </p:cBhvr>
                                      <p:tavLst>
                                        <p:tav tm="0">
                                          <p:val>
                                            <p:fltVal val="0"/>
                                          </p:val>
                                        </p:tav>
                                        <p:tav tm="100000">
                                          <p:val>
                                            <p:strVal val="#ppt_w"/>
                                          </p:val>
                                        </p:tav>
                                      </p:tavLst>
                                    </p:anim>
                                    <p:anim calcmode="lin" valueType="num">
                                      <p:cBhvr>
                                        <p:cTn id="264" dur="500" fill="hold"/>
                                        <p:tgtEl>
                                          <p:spTgt spid="15433"/>
                                        </p:tgtEl>
                                        <p:attrNameLst>
                                          <p:attrName>ppt_h</p:attrName>
                                        </p:attrNameLst>
                                      </p:cBhvr>
                                      <p:tavLst>
                                        <p:tav tm="0">
                                          <p:val>
                                            <p:fltVal val="0"/>
                                          </p:val>
                                        </p:tav>
                                        <p:tav tm="100000">
                                          <p:val>
                                            <p:strVal val="#ppt_h"/>
                                          </p:val>
                                        </p:tav>
                                      </p:tavLst>
                                    </p:anim>
                                    <p:anim calcmode="lin" valueType="num">
                                      <p:cBhvr>
                                        <p:cTn id="265" dur="500" fill="hold"/>
                                        <p:tgtEl>
                                          <p:spTgt spid="15433"/>
                                        </p:tgtEl>
                                        <p:attrNameLst>
                                          <p:attrName>ppt_x</p:attrName>
                                        </p:attrNameLst>
                                      </p:cBhvr>
                                      <p:tavLst>
                                        <p:tav tm="0">
                                          <p:val>
                                            <p:fltVal val="0.5"/>
                                          </p:val>
                                        </p:tav>
                                        <p:tav tm="100000">
                                          <p:val>
                                            <p:strVal val="#ppt_x"/>
                                          </p:val>
                                        </p:tav>
                                      </p:tavLst>
                                    </p:anim>
                                    <p:anim calcmode="lin" valueType="num">
                                      <p:cBhvr>
                                        <p:cTn id="266" dur="500" fill="hold"/>
                                        <p:tgtEl>
                                          <p:spTgt spid="154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animBg="1"/>
      <p:bldP spid="15371" grpId="0" animBg="1"/>
      <p:bldP spid="15372" grpId="0" animBg="1"/>
      <p:bldP spid="15373" grpId="0" animBg="1"/>
      <p:bldP spid="15374" grpId="0" animBg="1"/>
      <p:bldP spid="15375" grpId="0" animBg="1" autoUpdateAnimBg="0"/>
      <p:bldP spid="15376" grpId="0" animBg="1" autoUpdateAnimBg="0"/>
      <p:bldP spid="15377" grpId="0" animBg="1"/>
      <p:bldP spid="15378" grpId="0" animBg="1"/>
      <p:bldP spid="15379" grpId="0" animBg="1"/>
      <p:bldP spid="15380" grpId="0" animBg="1"/>
      <p:bldP spid="15381" grpId="0" animBg="1"/>
      <p:bldP spid="15382" grpId="0" autoUpdateAnimBg="0"/>
      <p:bldP spid="15384" grpId="0" animBg="1"/>
      <p:bldP spid="15385" grpId="0" animBg="1"/>
      <p:bldP spid="15386" grpId="0" autoUpdateAnimBg="0"/>
      <p:bldP spid="15387" grpId="0" animBg="1" autoUpdateAnimBg="0"/>
      <p:bldP spid="15388" grpId="0" animBg="1" autoUpdateAnimBg="0"/>
      <p:bldP spid="15389" grpId="0" animBg="1" autoUpdateAnimBg="0"/>
      <p:bldP spid="15390" grpId="0" autoUpdateAnimBg="0"/>
      <p:bldP spid="15391" grpId="0" autoUpdateAnimBg="0"/>
      <p:bldP spid="15393" grpId="0" animBg="1" autoUpdateAnimBg="0"/>
      <p:bldP spid="15394" grpId="0" animBg="1" autoUpdateAnimBg="0"/>
      <p:bldP spid="15395" grpId="0" autoUpdateAnimBg="0"/>
      <p:bldP spid="15396" grpId="0" autoUpdateAnimBg="0"/>
      <p:bldP spid="15397" grpId="0" animBg="1"/>
      <p:bldP spid="15398" grpId="0" animBg="1" autoUpdateAnimBg="0"/>
      <p:bldP spid="15399" grpId="0" animBg="1"/>
      <p:bldP spid="15400" grpId="0" animBg="1"/>
      <p:bldP spid="15401" grpId="0" animBg="1"/>
      <p:bldP spid="15402" grpId="0" animBg="1"/>
      <p:bldP spid="15403" grpId="0" animBg="1"/>
      <p:bldP spid="15404" grpId="0" animBg="1"/>
      <p:bldP spid="15405" grpId="0" animBg="1" autoUpdateAnimBg="0"/>
      <p:bldP spid="15406" grpId="0" autoUpdateAnimBg="0"/>
      <p:bldP spid="15407" grpId="0" animBg="1"/>
      <p:bldP spid="15408" grpId="0" animBg="1"/>
      <p:bldP spid="15409" grpId="0" animBg="1"/>
      <p:bldP spid="15410" grpId="0" autoUpdateAnimBg="0"/>
      <p:bldP spid="130102" grpId="0" autoUpdateAnimBg="0"/>
      <p:bldP spid="15413" grpId="0" autoUpdateAnimBg="0"/>
      <p:bldP spid="15417" grpId="0" animBg="1"/>
      <p:bldP spid="15419" grpId="0" animBg="1"/>
      <p:bldP spid="15420" grpId="0" animBg="1"/>
      <p:bldP spid="15421" grpId="0" animBg="1"/>
      <p:bldP spid="15422" grpId="0" animBg="1"/>
      <p:bldP spid="15423" grpId="0" animBg="1"/>
      <p:bldP spid="15426" grpId="0" autoUpdateAnimBg="0"/>
      <p:bldP spid="15428" grpId="0" autoUpdateAnimBg="0"/>
      <p:bldP spid="15429" grpId="0" animBg="1"/>
      <p:bldP spid="15430" grpId="0" animBg="1"/>
      <p:bldP spid="15431" grpId="0" animBg="1"/>
      <p:bldP spid="15432" grpId="0" animBg="1"/>
      <p:bldP spid="154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Object 2"/>
          <p:cNvGraphicFramePr>
            <a:graphicFrameLocks noChangeAspect="1"/>
          </p:cNvGraphicFramePr>
          <p:nvPr/>
        </p:nvGraphicFramePr>
        <p:xfrm>
          <a:off x="3200400" y="3352800"/>
          <a:ext cx="3352800" cy="2462213"/>
        </p:xfrm>
        <a:graphic>
          <a:graphicData uri="http://schemas.openxmlformats.org/presentationml/2006/ole">
            <p:oleObj spid="_x0000_s38914" name="Paint Shop Pro Image" r:id="rId4" imgW="4000000" imgH="2936585" progId="">
              <p:embed/>
            </p:oleObj>
          </a:graphicData>
        </a:graphic>
      </p:graphicFrame>
      <p:graphicFrame>
        <p:nvGraphicFramePr>
          <p:cNvPr id="16387" name="Object 4"/>
          <p:cNvGraphicFramePr>
            <a:graphicFrameLocks noChangeAspect="1"/>
          </p:cNvGraphicFramePr>
          <p:nvPr/>
        </p:nvGraphicFramePr>
        <p:xfrm>
          <a:off x="6324600" y="3810000"/>
          <a:ext cx="2573338" cy="1725613"/>
        </p:xfrm>
        <a:graphic>
          <a:graphicData uri="http://schemas.openxmlformats.org/presentationml/2006/ole">
            <p:oleObj spid="_x0000_s38915" name="Paint Shop Pro Image" r:id="rId5" imgW="1658986" imgH="1112497" progId="">
              <p:embed/>
            </p:oleObj>
          </a:graphicData>
        </a:graphic>
      </p:graphicFrame>
      <p:graphicFrame>
        <p:nvGraphicFramePr>
          <p:cNvPr id="16388" name="Object 5"/>
          <p:cNvGraphicFramePr>
            <a:graphicFrameLocks noChangeAspect="1"/>
          </p:cNvGraphicFramePr>
          <p:nvPr/>
        </p:nvGraphicFramePr>
        <p:xfrm>
          <a:off x="4114800" y="685800"/>
          <a:ext cx="1295400" cy="1187450"/>
        </p:xfrm>
        <a:graphic>
          <a:graphicData uri="http://schemas.openxmlformats.org/presentationml/2006/ole">
            <p:oleObj spid="_x0000_s38916" name="Paint Shop Pro Image" r:id="rId6" imgW="1746341" imgH="1600000" progId="">
              <p:embed/>
            </p:oleObj>
          </a:graphicData>
        </a:graphic>
      </p:graphicFrame>
      <p:sp>
        <p:nvSpPr>
          <p:cNvPr id="16394" name="Line 6"/>
          <p:cNvSpPr>
            <a:spLocks noChangeShapeType="1"/>
          </p:cNvSpPr>
          <p:nvPr/>
        </p:nvSpPr>
        <p:spPr bwMode="auto">
          <a:xfrm flipV="1">
            <a:off x="1752600" y="1905000"/>
            <a:ext cx="2743200" cy="1981200"/>
          </a:xfrm>
          <a:prstGeom prst="line">
            <a:avLst/>
          </a:prstGeom>
          <a:noFill/>
          <a:ln w="57150">
            <a:solidFill>
              <a:srgbClr val="0000FF"/>
            </a:solidFill>
            <a:round/>
            <a:headEnd/>
            <a:tailEnd type="triangle" w="med" len="med"/>
          </a:ln>
        </p:spPr>
        <p:txBody>
          <a:bodyPr>
            <a:spAutoFit/>
          </a:bodyPr>
          <a:lstStyle/>
          <a:p>
            <a:endParaRPr lang="de-DE"/>
          </a:p>
        </p:txBody>
      </p:sp>
      <p:sp>
        <p:nvSpPr>
          <p:cNvPr id="16395" name="Line 7"/>
          <p:cNvSpPr>
            <a:spLocks noChangeShapeType="1"/>
          </p:cNvSpPr>
          <p:nvPr/>
        </p:nvSpPr>
        <p:spPr bwMode="auto">
          <a:xfrm flipH="1" flipV="1">
            <a:off x="5105400" y="1905000"/>
            <a:ext cx="2438400" cy="1905000"/>
          </a:xfrm>
          <a:prstGeom prst="line">
            <a:avLst/>
          </a:prstGeom>
          <a:noFill/>
          <a:ln w="57150">
            <a:solidFill>
              <a:srgbClr val="FF0000"/>
            </a:solidFill>
            <a:round/>
            <a:headEnd/>
            <a:tailEnd type="triangle" w="med" len="med"/>
          </a:ln>
        </p:spPr>
        <p:txBody>
          <a:bodyPr>
            <a:spAutoFit/>
          </a:bodyPr>
          <a:lstStyle/>
          <a:p>
            <a:endParaRPr lang="de-DE"/>
          </a:p>
        </p:txBody>
      </p:sp>
      <p:sp>
        <p:nvSpPr>
          <p:cNvPr id="16396" name="Line 8"/>
          <p:cNvSpPr>
            <a:spLocks noChangeShapeType="1"/>
          </p:cNvSpPr>
          <p:nvPr/>
        </p:nvSpPr>
        <p:spPr bwMode="auto">
          <a:xfrm>
            <a:off x="3276600" y="4572000"/>
            <a:ext cx="3048000" cy="0"/>
          </a:xfrm>
          <a:prstGeom prst="line">
            <a:avLst/>
          </a:prstGeom>
          <a:noFill/>
          <a:ln w="76200">
            <a:solidFill>
              <a:schemeClr val="tx1"/>
            </a:solidFill>
            <a:round/>
            <a:headEnd type="triangle" w="med" len="med"/>
            <a:tailEnd type="triangle" w="med" len="med"/>
          </a:ln>
        </p:spPr>
        <p:txBody>
          <a:bodyPr>
            <a:spAutoFit/>
          </a:bodyPr>
          <a:lstStyle/>
          <a:p>
            <a:endParaRPr lang="de-DE"/>
          </a:p>
        </p:txBody>
      </p:sp>
      <p:sp>
        <p:nvSpPr>
          <p:cNvPr id="16397" name="Text Box 9"/>
          <p:cNvSpPr txBox="1">
            <a:spLocks noChangeArrowheads="1"/>
          </p:cNvSpPr>
          <p:nvPr/>
        </p:nvSpPr>
        <p:spPr bwMode="auto">
          <a:xfrm>
            <a:off x="4114800" y="4724400"/>
            <a:ext cx="1676400" cy="366713"/>
          </a:xfrm>
          <a:prstGeom prst="rect">
            <a:avLst/>
          </a:prstGeom>
          <a:noFill/>
          <a:ln w="9525">
            <a:noFill/>
            <a:miter lim="800000"/>
            <a:headEnd/>
            <a:tailEnd/>
          </a:ln>
        </p:spPr>
        <p:txBody>
          <a:bodyPr>
            <a:spAutoFit/>
          </a:bodyPr>
          <a:lstStyle/>
          <a:p>
            <a:pPr algn="l" eaLnBrk="1" hangingPunct="1"/>
            <a:r>
              <a:rPr lang="de-DE" sz="1800"/>
              <a:t>Konkurrenz</a:t>
            </a:r>
          </a:p>
        </p:txBody>
      </p:sp>
      <p:sp>
        <p:nvSpPr>
          <p:cNvPr id="16398" name="Text Box 10"/>
          <p:cNvSpPr txBox="1">
            <a:spLocks noChangeArrowheads="1"/>
          </p:cNvSpPr>
          <p:nvPr/>
        </p:nvSpPr>
        <p:spPr bwMode="auto">
          <a:xfrm>
            <a:off x="5410200" y="1371600"/>
            <a:ext cx="1905000" cy="581025"/>
          </a:xfrm>
          <a:prstGeom prst="rect">
            <a:avLst/>
          </a:prstGeom>
          <a:noFill/>
          <a:ln w="9525">
            <a:noFill/>
            <a:miter lim="800000"/>
            <a:headEnd/>
            <a:tailEnd/>
          </a:ln>
        </p:spPr>
        <p:txBody>
          <a:bodyPr>
            <a:spAutoFit/>
          </a:bodyPr>
          <a:lstStyle/>
          <a:p>
            <a:pPr algn="l" eaLnBrk="1" hangingPunct="1"/>
            <a:r>
              <a:rPr lang="de-DE" sz="1600"/>
              <a:t>Absatzziele, Marktanteile u. a.</a:t>
            </a:r>
          </a:p>
        </p:txBody>
      </p:sp>
      <p:sp>
        <p:nvSpPr>
          <p:cNvPr id="16399" name="Text Box 11"/>
          <p:cNvSpPr txBox="1">
            <a:spLocks noChangeArrowheads="1"/>
          </p:cNvSpPr>
          <p:nvPr/>
        </p:nvSpPr>
        <p:spPr bwMode="auto">
          <a:xfrm>
            <a:off x="762000" y="5472113"/>
            <a:ext cx="2362200" cy="396875"/>
          </a:xfrm>
          <a:prstGeom prst="rect">
            <a:avLst/>
          </a:prstGeom>
          <a:noFill/>
          <a:ln w="9525">
            <a:noFill/>
            <a:miter lim="800000"/>
            <a:headEnd/>
            <a:tailEnd/>
          </a:ln>
        </p:spPr>
        <p:txBody>
          <a:bodyPr anchor="ctr" anchorCtr="1">
            <a:spAutoFit/>
          </a:bodyPr>
          <a:lstStyle/>
          <a:p>
            <a:pPr algn="l" eaLnBrk="1" hangingPunct="1"/>
            <a:r>
              <a:rPr lang="de-DE" sz="1600"/>
              <a:t>Unternehmen </a:t>
            </a:r>
            <a:r>
              <a:rPr lang="de-DE" sz="2000"/>
              <a:t>A</a:t>
            </a:r>
          </a:p>
        </p:txBody>
      </p:sp>
      <p:sp>
        <p:nvSpPr>
          <p:cNvPr id="16400" name="Text Box 12"/>
          <p:cNvSpPr txBox="1">
            <a:spLocks noChangeArrowheads="1"/>
          </p:cNvSpPr>
          <p:nvPr/>
        </p:nvSpPr>
        <p:spPr bwMode="auto">
          <a:xfrm>
            <a:off x="6477000" y="5562600"/>
            <a:ext cx="2057400" cy="396875"/>
          </a:xfrm>
          <a:prstGeom prst="rect">
            <a:avLst/>
          </a:prstGeom>
          <a:noFill/>
          <a:ln w="9525">
            <a:noFill/>
            <a:miter lim="800000"/>
            <a:headEnd/>
            <a:tailEnd/>
          </a:ln>
        </p:spPr>
        <p:txBody>
          <a:bodyPr anchor="ctr" anchorCtr="1">
            <a:spAutoFit/>
          </a:bodyPr>
          <a:lstStyle/>
          <a:p>
            <a:pPr algn="l" eaLnBrk="1" hangingPunct="1"/>
            <a:r>
              <a:rPr lang="de-DE" sz="1600"/>
              <a:t>Unternehmen </a:t>
            </a:r>
            <a:r>
              <a:rPr lang="de-DE" sz="2000"/>
              <a:t>B</a:t>
            </a:r>
          </a:p>
        </p:txBody>
      </p:sp>
      <p:graphicFrame>
        <p:nvGraphicFramePr>
          <p:cNvPr id="16389" name="Object 13"/>
          <p:cNvGraphicFramePr>
            <a:graphicFrameLocks noChangeAspect="1"/>
          </p:cNvGraphicFramePr>
          <p:nvPr/>
        </p:nvGraphicFramePr>
        <p:xfrm>
          <a:off x="5334000" y="304800"/>
          <a:ext cx="1003300" cy="1030288"/>
        </p:xfrm>
        <a:graphic>
          <a:graphicData uri="http://schemas.openxmlformats.org/presentationml/2006/ole">
            <p:oleObj spid="_x0000_s38924" name="Bitmap" r:id="rId7" imgW="1028844" imgH="1057423" progId="PBrush">
              <p:embed/>
            </p:oleObj>
          </a:graphicData>
        </a:graphic>
      </p:graphicFrame>
      <p:sp>
        <p:nvSpPr>
          <p:cNvPr id="16401" name="Text Box 14"/>
          <p:cNvSpPr txBox="1">
            <a:spLocks noChangeArrowheads="1"/>
          </p:cNvSpPr>
          <p:nvPr/>
        </p:nvSpPr>
        <p:spPr bwMode="auto">
          <a:xfrm>
            <a:off x="6324600" y="457200"/>
            <a:ext cx="2209800" cy="581025"/>
          </a:xfrm>
          <a:prstGeom prst="rect">
            <a:avLst/>
          </a:prstGeom>
          <a:noFill/>
          <a:ln w="9525">
            <a:noFill/>
            <a:miter lim="800000"/>
            <a:headEnd/>
            <a:tailEnd/>
          </a:ln>
        </p:spPr>
        <p:txBody>
          <a:bodyPr>
            <a:spAutoFit/>
          </a:bodyPr>
          <a:lstStyle/>
          <a:p>
            <a:pPr algn="l" eaLnBrk="1" hangingPunct="1"/>
            <a:r>
              <a:rPr lang="de-DE" sz="1600"/>
              <a:t>Kunden gewinnen, Kunden binden </a:t>
            </a:r>
          </a:p>
        </p:txBody>
      </p:sp>
      <p:graphicFrame>
        <p:nvGraphicFramePr>
          <p:cNvPr id="16390" name="Object 15"/>
          <p:cNvGraphicFramePr>
            <a:graphicFrameLocks noChangeAspect="1"/>
          </p:cNvGraphicFramePr>
          <p:nvPr/>
        </p:nvGraphicFramePr>
        <p:xfrm>
          <a:off x="6400800" y="1981200"/>
          <a:ext cx="1238250" cy="760413"/>
        </p:xfrm>
        <a:graphic>
          <a:graphicData uri="http://schemas.openxmlformats.org/presentationml/2006/ole">
            <p:oleObj spid="_x0000_s38926" name="Paint Shop Pro Image" r:id="rId8" imgW="1239024" imgH="760976" progId="">
              <p:embed/>
            </p:oleObj>
          </a:graphicData>
        </a:graphic>
      </p:graphicFrame>
      <p:graphicFrame>
        <p:nvGraphicFramePr>
          <p:cNvPr id="16391" name="Object 16"/>
          <p:cNvGraphicFramePr>
            <a:graphicFrameLocks noChangeAspect="1"/>
          </p:cNvGraphicFramePr>
          <p:nvPr/>
        </p:nvGraphicFramePr>
        <p:xfrm>
          <a:off x="1600200" y="1828800"/>
          <a:ext cx="1444625" cy="955675"/>
        </p:xfrm>
        <a:graphic>
          <a:graphicData uri="http://schemas.openxmlformats.org/presentationml/2006/ole">
            <p:oleObj spid="_x0000_s38927" name="Paint Shop Pro Image" r:id="rId9" imgW="1443902" imgH="956098" progId="">
              <p:embed/>
            </p:oleObj>
          </a:graphicData>
        </a:graphic>
      </p:graphicFrame>
      <p:sp>
        <p:nvSpPr>
          <p:cNvPr id="16402" name="Text Box 17"/>
          <p:cNvSpPr txBox="1">
            <a:spLocks noChangeArrowheads="1"/>
          </p:cNvSpPr>
          <p:nvPr/>
        </p:nvSpPr>
        <p:spPr bwMode="auto">
          <a:xfrm>
            <a:off x="6553200" y="2667000"/>
            <a:ext cx="1676400" cy="336550"/>
          </a:xfrm>
          <a:prstGeom prst="rect">
            <a:avLst/>
          </a:prstGeom>
          <a:noFill/>
          <a:ln w="9525">
            <a:noFill/>
            <a:miter lim="800000"/>
            <a:headEnd/>
            <a:tailEnd/>
          </a:ln>
        </p:spPr>
        <p:txBody>
          <a:bodyPr>
            <a:spAutoFit/>
          </a:bodyPr>
          <a:lstStyle/>
          <a:p>
            <a:pPr algn="l" eaLnBrk="1" hangingPunct="1"/>
            <a:r>
              <a:rPr lang="de-DE" sz="1600"/>
              <a:t>Angebot von B</a:t>
            </a:r>
          </a:p>
        </p:txBody>
      </p:sp>
      <p:sp>
        <p:nvSpPr>
          <p:cNvPr id="16403" name="Text Box 18"/>
          <p:cNvSpPr txBox="1">
            <a:spLocks noChangeArrowheads="1"/>
          </p:cNvSpPr>
          <p:nvPr/>
        </p:nvSpPr>
        <p:spPr bwMode="auto">
          <a:xfrm>
            <a:off x="609600" y="2743200"/>
            <a:ext cx="1676400" cy="336550"/>
          </a:xfrm>
          <a:prstGeom prst="rect">
            <a:avLst/>
          </a:prstGeom>
          <a:noFill/>
          <a:ln w="9525">
            <a:noFill/>
            <a:miter lim="800000"/>
            <a:headEnd/>
            <a:tailEnd/>
          </a:ln>
        </p:spPr>
        <p:txBody>
          <a:bodyPr>
            <a:spAutoFit/>
          </a:bodyPr>
          <a:lstStyle/>
          <a:p>
            <a:pPr algn="l" eaLnBrk="1" hangingPunct="1"/>
            <a:r>
              <a:rPr lang="de-DE" sz="1600"/>
              <a:t>Angebot von A</a:t>
            </a:r>
          </a:p>
        </p:txBody>
      </p:sp>
      <p:graphicFrame>
        <p:nvGraphicFramePr>
          <p:cNvPr id="16392" name="Object 19"/>
          <p:cNvGraphicFramePr>
            <a:graphicFrameLocks noChangeAspect="1"/>
          </p:cNvGraphicFramePr>
          <p:nvPr/>
        </p:nvGraphicFramePr>
        <p:xfrm>
          <a:off x="3733800" y="2514600"/>
          <a:ext cx="2057400" cy="914400"/>
        </p:xfrm>
        <a:graphic>
          <a:graphicData uri="http://schemas.openxmlformats.org/presentationml/2006/ole">
            <p:oleObj spid="_x0000_s38930" name="Bitmap" r:id="rId10" imgW="2305372" imgH="914286" progId="PBrush">
              <p:embed/>
            </p:oleObj>
          </a:graphicData>
        </a:graphic>
      </p:graphicFrame>
      <p:sp>
        <p:nvSpPr>
          <p:cNvPr id="16404" name="Text Box 20"/>
          <p:cNvSpPr txBox="1">
            <a:spLocks noChangeArrowheads="1"/>
          </p:cNvSpPr>
          <p:nvPr/>
        </p:nvSpPr>
        <p:spPr bwMode="auto">
          <a:xfrm>
            <a:off x="4114800" y="2362200"/>
            <a:ext cx="1371600" cy="517525"/>
          </a:xfrm>
          <a:prstGeom prst="rect">
            <a:avLst/>
          </a:prstGeom>
          <a:noFill/>
          <a:ln w="9525">
            <a:noFill/>
            <a:miter lim="800000"/>
            <a:headEnd/>
            <a:tailEnd/>
          </a:ln>
        </p:spPr>
        <p:txBody>
          <a:bodyPr>
            <a:spAutoFit/>
          </a:bodyPr>
          <a:lstStyle/>
          <a:p>
            <a:pPr algn="l" eaLnBrk="1" hangingPunct="1"/>
            <a:r>
              <a:rPr lang="de-DE"/>
              <a:t>Situation des Wettbewerbs</a:t>
            </a:r>
          </a:p>
        </p:txBody>
      </p:sp>
      <p:graphicFrame>
        <p:nvGraphicFramePr>
          <p:cNvPr id="16393" name="Object 21"/>
          <p:cNvGraphicFramePr>
            <a:graphicFrameLocks noChangeAspect="1"/>
          </p:cNvGraphicFramePr>
          <p:nvPr/>
        </p:nvGraphicFramePr>
        <p:xfrm>
          <a:off x="533400" y="3886200"/>
          <a:ext cx="2667000" cy="1547813"/>
        </p:xfrm>
        <a:graphic>
          <a:graphicData uri="http://schemas.openxmlformats.org/presentationml/2006/ole">
            <p:oleObj spid="_x0000_s38932" name="Paint Shop Pro Image" r:id="rId11" imgW="2370732" imgH="1668745" progId="">
              <p:embed/>
            </p:oleObj>
          </a:graphicData>
        </a:graphic>
      </p:graphicFrame>
      <p:sp>
        <p:nvSpPr>
          <p:cNvPr id="38933" name="Textfeld 20"/>
          <p:cNvSpPr txBox="1">
            <a:spLocks noChangeArrowheads="1"/>
          </p:cNvSpPr>
          <p:nvPr/>
        </p:nvSpPr>
        <p:spPr bwMode="auto">
          <a:xfrm>
            <a:off x="0" y="0"/>
            <a:ext cx="2195736" cy="304800"/>
          </a:xfrm>
          <a:prstGeom prst="rect">
            <a:avLst/>
          </a:prstGeom>
          <a:noFill/>
          <a:ln w="9525">
            <a:noFill/>
            <a:miter lim="800000"/>
            <a:headEnd/>
            <a:tailEnd/>
          </a:ln>
        </p:spPr>
        <p:txBody>
          <a:bodyPr wrap="square">
            <a:spAutoFit/>
          </a:bodyPr>
          <a:lstStyle/>
          <a:p>
            <a:pPr algn="l" eaLnBrk="1" hangingPunct="1"/>
            <a:r>
              <a:rPr lang="de-DE" smtClean="0"/>
              <a:t>Wettbewerb</a:t>
            </a:r>
            <a:endParaRPr lang="de-DE"/>
          </a:p>
        </p:txBody>
      </p:sp>
      <p:sp>
        <p:nvSpPr>
          <p:cNvPr id="16406" name="Rectangle 22"/>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393"/>
                                        </p:tgtEl>
                                        <p:attrNameLst>
                                          <p:attrName>style.visibility</p:attrName>
                                        </p:attrNameLst>
                                      </p:cBhvr>
                                      <p:to>
                                        <p:strVal val="visible"/>
                                      </p:to>
                                    </p:set>
                                    <p:animEffect transition="in" filter="wipe(left)">
                                      <p:cBhvr>
                                        <p:cTn id="7" dur="500"/>
                                        <p:tgtEl>
                                          <p:spTgt spid="163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99"/>
                                        </p:tgtEl>
                                        <p:attrNameLst>
                                          <p:attrName>style.visibility</p:attrName>
                                        </p:attrNameLst>
                                      </p:cBhvr>
                                      <p:to>
                                        <p:strVal val="visible"/>
                                      </p:to>
                                    </p:set>
                                    <p:animEffect transition="in" filter="wipe(left)">
                                      <p:cBhvr>
                                        <p:cTn id="11" dur="500"/>
                                        <p:tgtEl>
                                          <p:spTgt spid="1639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6387"/>
                                        </p:tgtEl>
                                        <p:attrNameLst>
                                          <p:attrName>style.visibility</p:attrName>
                                        </p:attrNameLst>
                                      </p:cBhvr>
                                      <p:to>
                                        <p:strVal val="visible"/>
                                      </p:to>
                                    </p:set>
                                    <p:animEffect transition="in" filter="wipe(left)">
                                      <p:cBhvr>
                                        <p:cTn id="15" dur="500"/>
                                        <p:tgtEl>
                                          <p:spTgt spid="1638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400"/>
                                        </p:tgtEl>
                                        <p:attrNameLst>
                                          <p:attrName>style.visibility</p:attrName>
                                        </p:attrNameLst>
                                      </p:cBhvr>
                                      <p:to>
                                        <p:strVal val="visible"/>
                                      </p:to>
                                    </p:set>
                                    <p:animEffect transition="in" filter="wipe(left)">
                                      <p:cBhvr>
                                        <p:cTn id="19" dur="500"/>
                                        <p:tgtEl>
                                          <p:spTgt spid="1640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6386"/>
                                        </p:tgtEl>
                                        <p:attrNameLst>
                                          <p:attrName>style.visibility</p:attrName>
                                        </p:attrNameLst>
                                      </p:cBhvr>
                                      <p:to>
                                        <p:strVal val="visible"/>
                                      </p:to>
                                    </p:set>
                                    <p:animEffect transition="in" filter="wipe(up)">
                                      <p:cBhvr>
                                        <p:cTn id="23" dur="500"/>
                                        <p:tgtEl>
                                          <p:spTgt spid="16386"/>
                                        </p:tgtEl>
                                      </p:cBhvr>
                                    </p:animEffect>
                                  </p:childTnLst>
                                </p:cTn>
                              </p:par>
                            </p:childTnLst>
                          </p:cTn>
                        </p:par>
                        <p:par>
                          <p:cTn id="24" fill="hold">
                            <p:stCondLst>
                              <p:cond delay="2500"/>
                            </p:stCondLst>
                            <p:childTnLst>
                              <p:par>
                                <p:cTn id="25" presetID="17" presetClass="entr" presetSubtype="10" fill="hold" grpId="0" nodeType="afterEffect">
                                  <p:stCondLst>
                                    <p:cond delay="0"/>
                                  </p:stCondLst>
                                  <p:childTnLst>
                                    <p:set>
                                      <p:cBhvr>
                                        <p:cTn id="26" dur="1" fill="hold">
                                          <p:stCondLst>
                                            <p:cond delay="0"/>
                                          </p:stCondLst>
                                        </p:cTn>
                                        <p:tgtEl>
                                          <p:spTgt spid="16396"/>
                                        </p:tgtEl>
                                        <p:attrNameLst>
                                          <p:attrName>style.visibility</p:attrName>
                                        </p:attrNameLst>
                                      </p:cBhvr>
                                      <p:to>
                                        <p:strVal val="visible"/>
                                      </p:to>
                                    </p:set>
                                    <p:anim calcmode="lin" valueType="num">
                                      <p:cBhvr>
                                        <p:cTn id="27" dur="500" fill="hold"/>
                                        <p:tgtEl>
                                          <p:spTgt spid="16396"/>
                                        </p:tgtEl>
                                        <p:attrNameLst>
                                          <p:attrName>ppt_w</p:attrName>
                                        </p:attrNameLst>
                                      </p:cBhvr>
                                      <p:tavLst>
                                        <p:tav tm="0">
                                          <p:val>
                                            <p:fltVal val="0"/>
                                          </p:val>
                                        </p:tav>
                                        <p:tav tm="100000">
                                          <p:val>
                                            <p:strVal val="#ppt_w"/>
                                          </p:val>
                                        </p:tav>
                                      </p:tavLst>
                                    </p:anim>
                                    <p:anim calcmode="lin" valueType="num">
                                      <p:cBhvr>
                                        <p:cTn id="28" dur="500" fill="hold"/>
                                        <p:tgtEl>
                                          <p:spTgt spid="16396"/>
                                        </p:tgtEl>
                                        <p:attrNameLst>
                                          <p:attrName>ppt_h</p:attrName>
                                        </p:attrNameLst>
                                      </p:cBhvr>
                                      <p:tavLst>
                                        <p:tav tm="0">
                                          <p:val>
                                            <p:strVal val="#ppt_h"/>
                                          </p:val>
                                        </p:tav>
                                        <p:tav tm="100000">
                                          <p:val>
                                            <p:strVal val="#ppt_h"/>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6397"/>
                                        </p:tgtEl>
                                        <p:attrNameLst>
                                          <p:attrName>style.visibility</p:attrName>
                                        </p:attrNameLst>
                                      </p:cBhvr>
                                      <p:to>
                                        <p:strVal val="visible"/>
                                      </p:to>
                                    </p:set>
                                    <p:animEffect transition="in" filter="wipe(left)">
                                      <p:cBhvr>
                                        <p:cTn id="32" dur="500"/>
                                        <p:tgtEl>
                                          <p:spTgt spid="1639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6388"/>
                                        </p:tgtEl>
                                        <p:attrNameLst>
                                          <p:attrName>style.visibility</p:attrName>
                                        </p:attrNameLst>
                                      </p:cBhvr>
                                      <p:to>
                                        <p:strVal val="visible"/>
                                      </p:to>
                                    </p:set>
                                    <p:animEffect transition="in" filter="wipe(up)">
                                      <p:cBhvr>
                                        <p:cTn id="37" dur="500"/>
                                        <p:tgtEl>
                                          <p:spTgt spid="16388"/>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16398"/>
                                        </p:tgtEl>
                                        <p:attrNameLst>
                                          <p:attrName>style.visibility</p:attrName>
                                        </p:attrNameLst>
                                      </p:cBhvr>
                                      <p:to>
                                        <p:strVal val="visible"/>
                                      </p:to>
                                    </p:set>
                                    <p:animEffect transition="in" filter="wipe(left)">
                                      <p:cBhvr>
                                        <p:cTn id="41" dur="500"/>
                                        <p:tgtEl>
                                          <p:spTgt spid="16398"/>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16389"/>
                                        </p:tgtEl>
                                        <p:attrNameLst>
                                          <p:attrName>style.visibility</p:attrName>
                                        </p:attrNameLst>
                                      </p:cBhvr>
                                      <p:to>
                                        <p:strVal val="visible"/>
                                      </p:to>
                                    </p:set>
                                    <p:animEffect transition="in" filter="wipe(up)">
                                      <p:cBhvr>
                                        <p:cTn id="45" dur="500"/>
                                        <p:tgtEl>
                                          <p:spTgt spid="16389"/>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16401"/>
                                        </p:tgtEl>
                                        <p:attrNameLst>
                                          <p:attrName>style.visibility</p:attrName>
                                        </p:attrNameLst>
                                      </p:cBhvr>
                                      <p:to>
                                        <p:strVal val="visible"/>
                                      </p:to>
                                    </p:set>
                                    <p:animEffect transition="in" filter="wipe(up)">
                                      <p:cBhvr>
                                        <p:cTn id="49" dur="500"/>
                                        <p:tgtEl>
                                          <p:spTgt spid="1640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394"/>
                                        </p:tgtEl>
                                        <p:attrNameLst>
                                          <p:attrName>style.visibility</p:attrName>
                                        </p:attrNameLst>
                                      </p:cBhvr>
                                      <p:to>
                                        <p:strVal val="visible"/>
                                      </p:to>
                                    </p:set>
                                    <p:animEffect transition="in" filter="wipe(down)">
                                      <p:cBhvr>
                                        <p:cTn id="54" dur="500"/>
                                        <p:tgtEl>
                                          <p:spTgt spid="16394"/>
                                        </p:tgtEl>
                                      </p:cBhvr>
                                    </p:animEffect>
                                  </p:childTnLst>
                                </p:cTn>
                              </p:par>
                            </p:childTnLst>
                          </p:cTn>
                        </p:par>
                        <p:par>
                          <p:cTn id="55" fill="hold">
                            <p:stCondLst>
                              <p:cond delay="500"/>
                            </p:stCondLst>
                            <p:childTnLst>
                              <p:par>
                                <p:cTn id="56" presetID="22" presetClass="entr" presetSubtype="1" fill="hold" nodeType="afterEffect">
                                  <p:stCondLst>
                                    <p:cond delay="0"/>
                                  </p:stCondLst>
                                  <p:childTnLst>
                                    <p:set>
                                      <p:cBhvr>
                                        <p:cTn id="57" dur="1" fill="hold">
                                          <p:stCondLst>
                                            <p:cond delay="0"/>
                                          </p:stCondLst>
                                        </p:cTn>
                                        <p:tgtEl>
                                          <p:spTgt spid="16391"/>
                                        </p:tgtEl>
                                        <p:attrNameLst>
                                          <p:attrName>style.visibility</p:attrName>
                                        </p:attrNameLst>
                                      </p:cBhvr>
                                      <p:to>
                                        <p:strVal val="visible"/>
                                      </p:to>
                                    </p:set>
                                    <p:animEffect transition="in" filter="wipe(up)">
                                      <p:cBhvr>
                                        <p:cTn id="58" dur="500"/>
                                        <p:tgtEl>
                                          <p:spTgt spid="16391"/>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16403"/>
                                        </p:tgtEl>
                                        <p:attrNameLst>
                                          <p:attrName>style.visibility</p:attrName>
                                        </p:attrNameLst>
                                      </p:cBhvr>
                                      <p:to>
                                        <p:strVal val="visible"/>
                                      </p:to>
                                    </p:set>
                                    <p:animEffect transition="in" filter="wipe(left)">
                                      <p:cBhvr>
                                        <p:cTn id="62" dur="500"/>
                                        <p:tgtEl>
                                          <p:spTgt spid="1640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6395"/>
                                        </p:tgtEl>
                                        <p:attrNameLst>
                                          <p:attrName>style.visibility</p:attrName>
                                        </p:attrNameLst>
                                      </p:cBhvr>
                                      <p:to>
                                        <p:strVal val="visible"/>
                                      </p:to>
                                    </p:set>
                                    <p:animEffect transition="in" filter="wipe(down)">
                                      <p:cBhvr>
                                        <p:cTn id="67" dur="500"/>
                                        <p:tgtEl>
                                          <p:spTgt spid="16395"/>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16390"/>
                                        </p:tgtEl>
                                        <p:attrNameLst>
                                          <p:attrName>style.visibility</p:attrName>
                                        </p:attrNameLst>
                                      </p:cBhvr>
                                      <p:to>
                                        <p:strVal val="visible"/>
                                      </p:to>
                                    </p:set>
                                    <p:animEffect transition="in" filter="wipe(up)">
                                      <p:cBhvr>
                                        <p:cTn id="71" dur="500"/>
                                        <p:tgtEl>
                                          <p:spTgt spid="16390"/>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16402"/>
                                        </p:tgtEl>
                                        <p:attrNameLst>
                                          <p:attrName>style.visibility</p:attrName>
                                        </p:attrNameLst>
                                      </p:cBhvr>
                                      <p:to>
                                        <p:strVal val="visible"/>
                                      </p:to>
                                    </p:set>
                                    <p:animEffect transition="in" filter="wipe(left)">
                                      <p:cBhvr>
                                        <p:cTn id="75" dur="500"/>
                                        <p:tgtEl>
                                          <p:spTgt spid="1640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16392"/>
                                        </p:tgtEl>
                                        <p:attrNameLst>
                                          <p:attrName>style.visibility</p:attrName>
                                        </p:attrNameLst>
                                      </p:cBhvr>
                                      <p:to>
                                        <p:strVal val="visible"/>
                                      </p:to>
                                    </p:set>
                                    <p:animEffect transition="in" filter="wipe(up)">
                                      <p:cBhvr>
                                        <p:cTn id="80" dur="500"/>
                                        <p:tgtEl>
                                          <p:spTgt spid="16392"/>
                                        </p:tgtEl>
                                      </p:cBhvr>
                                    </p:animEffect>
                                  </p:childTnLst>
                                </p:cTn>
                              </p:par>
                            </p:childTnLst>
                          </p:cTn>
                        </p:par>
                        <p:par>
                          <p:cTn id="81" fill="hold">
                            <p:stCondLst>
                              <p:cond delay="500"/>
                            </p:stCondLst>
                            <p:childTnLst>
                              <p:par>
                                <p:cTn id="82" presetID="17" presetClass="entr" presetSubtype="8" fill="hold" grpId="0" nodeType="afterEffect">
                                  <p:stCondLst>
                                    <p:cond delay="0"/>
                                  </p:stCondLst>
                                  <p:childTnLst>
                                    <p:set>
                                      <p:cBhvr>
                                        <p:cTn id="83" dur="1" fill="hold">
                                          <p:stCondLst>
                                            <p:cond delay="0"/>
                                          </p:stCondLst>
                                        </p:cTn>
                                        <p:tgtEl>
                                          <p:spTgt spid="16404"/>
                                        </p:tgtEl>
                                        <p:attrNameLst>
                                          <p:attrName>style.visibility</p:attrName>
                                        </p:attrNameLst>
                                      </p:cBhvr>
                                      <p:to>
                                        <p:strVal val="visible"/>
                                      </p:to>
                                    </p:set>
                                    <p:anim calcmode="lin" valueType="num">
                                      <p:cBhvr>
                                        <p:cTn id="84" dur="500" fill="hold"/>
                                        <p:tgtEl>
                                          <p:spTgt spid="16404"/>
                                        </p:tgtEl>
                                        <p:attrNameLst>
                                          <p:attrName>ppt_x</p:attrName>
                                        </p:attrNameLst>
                                      </p:cBhvr>
                                      <p:tavLst>
                                        <p:tav tm="0">
                                          <p:val>
                                            <p:strVal val="#ppt_x-#ppt_w/2"/>
                                          </p:val>
                                        </p:tav>
                                        <p:tav tm="100000">
                                          <p:val>
                                            <p:strVal val="#ppt_x"/>
                                          </p:val>
                                        </p:tav>
                                      </p:tavLst>
                                    </p:anim>
                                    <p:anim calcmode="lin" valueType="num">
                                      <p:cBhvr>
                                        <p:cTn id="85" dur="500" fill="hold"/>
                                        <p:tgtEl>
                                          <p:spTgt spid="16404"/>
                                        </p:tgtEl>
                                        <p:attrNameLst>
                                          <p:attrName>ppt_y</p:attrName>
                                        </p:attrNameLst>
                                      </p:cBhvr>
                                      <p:tavLst>
                                        <p:tav tm="0">
                                          <p:val>
                                            <p:strVal val="#ppt_y"/>
                                          </p:val>
                                        </p:tav>
                                        <p:tav tm="100000">
                                          <p:val>
                                            <p:strVal val="#ppt_y"/>
                                          </p:val>
                                        </p:tav>
                                      </p:tavLst>
                                    </p:anim>
                                    <p:anim calcmode="lin" valueType="num">
                                      <p:cBhvr>
                                        <p:cTn id="86" dur="500" fill="hold"/>
                                        <p:tgtEl>
                                          <p:spTgt spid="16404"/>
                                        </p:tgtEl>
                                        <p:attrNameLst>
                                          <p:attrName>ppt_w</p:attrName>
                                        </p:attrNameLst>
                                      </p:cBhvr>
                                      <p:tavLst>
                                        <p:tav tm="0">
                                          <p:val>
                                            <p:fltVal val="0"/>
                                          </p:val>
                                        </p:tav>
                                        <p:tav tm="100000">
                                          <p:val>
                                            <p:strVal val="#ppt_w"/>
                                          </p:val>
                                        </p:tav>
                                      </p:tavLst>
                                    </p:anim>
                                    <p:anim calcmode="lin" valueType="num">
                                      <p:cBhvr>
                                        <p:cTn id="87" dur="500" fill="hold"/>
                                        <p:tgtEl>
                                          <p:spTgt spid="16404"/>
                                        </p:tgtEl>
                                        <p:attrNameLst>
                                          <p:attrName>ppt_h</p:attrName>
                                        </p:attrNameLst>
                                      </p:cBhvr>
                                      <p:tavLst>
                                        <p:tav tm="0">
                                          <p:val>
                                            <p:strVal val="#ppt_h"/>
                                          </p:val>
                                        </p:tav>
                                        <p:tav tm="100000">
                                          <p:val>
                                            <p:strVal val="#ppt_h"/>
                                          </p:val>
                                        </p:tav>
                                      </p:tavLst>
                                    </p:anim>
                                  </p:childTnLst>
                                </p:cTn>
                              </p:par>
                            </p:childTnLst>
                          </p:cTn>
                        </p:par>
                        <p:par>
                          <p:cTn id="88" fill="hold">
                            <p:stCondLst>
                              <p:cond delay="1000"/>
                            </p:stCondLst>
                            <p:childTnLst>
                              <p:par>
                                <p:cTn id="89" presetID="23" presetClass="entr" presetSubtype="528" fill="hold" grpId="0" nodeType="afterEffect">
                                  <p:stCondLst>
                                    <p:cond delay="0"/>
                                  </p:stCondLst>
                                  <p:childTnLst>
                                    <p:set>
                                      <p:cBhvr>
                                        <p:cTn id="90" dur="1" fill="hold">
                                          <p:stCondLst>
                                            <p:cond delay="0"/>
                                          </p:stCondLst>
                                        </p:cTn>
                                        <p:tgtEl>
                                          <p:spTgt spid="16406"/>
                                        </p:tgtEl>
                                        <p:attrNameLst>
                                          <p:attrName>style.visibility</p:attrName>
                                        </p:attrNameLst>
                                      </p:cBhvr>
                                      <p:to>
                                        <p:strVal val="visible"/>
                                      </p:to>
                                    </p:set>
                                    <p:anim calcmode="lin" valueType="num">
                                      <p:cBhvr>
                                        <p:cTn id="91" dur="500" fill="hold"/>
                                        <p:tgtEl>
                                          <p:spTgt spid="16406"/>
                                        </p:tgtEl>
                                        <p:attrNameLst>
                                          <p:attrName>ppt_w</p:attrName>
                                        </p:attrNameLst>
                                      </p:cBhvr>
                                      <p:tavLst>
                                        <p:tav tm="0">
                                          <p:val>
                                            <p:fltVal val="0"/>
                                          </p:val>
                                        </p:tav>
                                        <p:tav tm="100000">
                                          <p:val>
                                            <p:strVal val="#ppt_w"/>
                                          </p:val>
                                        </p:tav>
                                      </p:tavLst>
                                    </p:anim>
                                    <p:anim calcmode="lin" valueType="num">
                                      <p:cBhvr>
                                        <p:cTn id="92" dur="500" fill="hold"/>
                                        <p:tgtEl>
                                          <p:spTgt spid="16406"/>
                                        </p:tgtEl>
                                        <p:attrNameLst>
                                          <p:attrName>ppt_h</p:attrName>
                                        </p:attrNameLst>
                                      </p:cBhvr>
                                      <p:tavLst>
                                        <p:tav tm="0">
                                          <p:val>
                                            <p:fltVal val="0"/>
                                          </p:val>
                                        </p:tav>
                                        <p:tav tm="100000">
                                          <p:val>
                                            <p:strVal val="#ppt_h"/>
                                          </p:val>
                                        </p:tav>
                                      </p:tavLst>
                                    </p:anim>
                                    <p:anim calcmode="lin" valueType="num">
                                      <p:cBhvr>
                                        <p:cTn id="93" dur="500" fill="hold"/>
                                        <p:tgtEl>
                                          <p:spTgt spid="16406"/>
                                        </p:tgtEl>
                                        <p:attrNameLst>
                                          <p:attrName>ppt_x</p:attrName>
                                        </p:attrNameLst>
                                      </p:cBhvr>
                                      <p:tavLst>
                                        <p:tav tm="0">
                                          <p:val>
                                            <p:fltVal val="0.5"/>
                                          </p:val>
                                        </p:tav>
                                        <p:tav tm="100000">
                                          <p:val>
                                            <p:strVal val="#ppt_x"/>
                                          </p:val>
                                        </p:tav>
                                      </p:tavLst>
                                    </p:anim>
                                    <p:anim calcmode="lin" valueType="num">
                                      <p:cBhvr>
                                        <p:cTn id="94" dur="500" fill="hold"/>
                                        <p:tgtEl>
                                          <p:spTgt spid="1640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animBg="1"/>
      <p:bldP spid="16395" grpId="0" animBg="1"/>
      <p:bldP spid="16396" grpId="0" animBg="1"/>
      <p:bldP spid="16397" grpId="0" autoUpdateAnimBg="0"/>
      <p:bldP spid="16398" grpId="0" autoUpdateAnimBg="0"/>
      <p:bldP spid="16399" grpId="0" autoUpdateAnimBg="0"/>
      <p:bldP spid="16400" grpId="0" autoUpdateAnimBg="0"/>
      <p:bldP spid="16401" grpId="0" autoUpdateAnimBg="0"/>
      <p:bldP spid="16402" grpId="0" autoUpdateAnimBg="0"/>
      <p:bldP spid="16403" grpId="0" autoUpdateAnimBg="0"/>
      <p:bldP spid="16404" grpId="0" autoUpdateAnimBg="0"/>
      <p:bldP spid="1640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Oval 140"/>
          <p:cNvSpPr>
            <a:spLocks noChangeArrowheads="1"/>
          </p:cNvSpPr>
          <p:nvPr/>
        </p:nvSpPr>
        <p:spPr bwMode="auto">
          <a:xfrm>
            <a:off x="152400" y="1447800"/>
            <a:ext cx="7924800" cy="47244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a:p>
        </p:txBody>
      </p:sp>
      <p:sp>
        <p:nvSpPr>
          <p:cNvPr id="1031" name="Line 3"/>
          <p:cNvSpPr>
            <a:spLocks noChangeShapeType="1"/>
          </p:cNvSpPr>
          <p:nvPr/>
        </p:nvSpPr>
        <p:spPr bwMode="auto">
          <a:xfrm flipV="1">
            <a:off x="2514600" y="4724400"/>
            <a:ext cx="2514600" cy="0"/>
          </a:xfrm>
          <a:prstGeom prst="line">
            <a:avLst/>
          </a:prstGeom>
          <a:noFill/>
          <a:ln w="114300">
            <a:solidFill>
              <a:srgbClr val="008000"/>
            </a:solidFill>
            <a:round/>
            <a:headEnd/>
            <a:tailEnd type="triangle" w="med" len="med"/>
          </a:ln>
        </p:spPr>
        <p:txBody>
          <a:bodyPr>
            <a:spAutoFit/>
          </a:bodyPr>
          <a:lstStyle/>
          <a:p>
            <a:endParaRPr lang="de-DE"/>
          </a:p>
        </p:txBody>
      </p:sp>
      <p:sp>
        <p:nvSpPr>
          <p:cNvPr id="1032" name="Line 4"/>
          <p:cNvSpPr>
            <a:spLocks noChangeShapeType="1"/>
          </p:cNvSpPr>
          <p:nvPr/>
        </p:nvSpPr>
        <p:spPr bwMode="auto">
          <a:xfrm>
            <a:off x="7086600" y="4724400"/>
            <a:ext cx="914400" cy="0"/>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1026" name="Object 5"/>
          <p:cNvGraphicFramePr>
            <a:graphicFrameLocks noChangeAspect="1"/>
          </p:cNvGraphicFramePr>
          <p:nvPr/>
        </p:nvGraphicFramePr>
        <p:xfrm>
          <a:off x="8064500" y="4267200"/>
          <a:ext cx="1003300" cy="1030288"/>
        </p:xfrm>
        <a:graphic>
          <a:graphicData uri="http://schemas.openxmlformats.org/presentationml/2006/ole">
            <p:oleObj spid="_x0000_s4101" name="Bitmap" r:id="rId4" imgW="1028844" imgH="1057423" progId="PBrush">
              <p:embed/>
            </p:oleObj>
          </a:graphicData>
        </a:graphic>
      </p:graphicFrame>
      <p:sp>
        <p:nvSpPr>
          <p:cNvPr id="1033" name="Text Box 6"/>
          <p:cNvSpPr txBox="1">
            <a:spLocks noChangeArrowheads="1"/>
          </p:cNvSpPr>
          <p:nvPr/>
        </p:nvSpPr>
        <p:spPr bwMode="auto">
          <a:xfrm>
            <a:off x="8001000" y="5334000"/>
            <a:ext cx="1143000" cy="314325"/>
          </a:xfrm>
          <a:prstGeom prst="rect">
            <a:avLst/>
          </a:prstGeom>
          <a:noFill/>
          <a:ln w="9525">
            <a:noFill/>
            <a:miter lim="800000"/>
            <a:headEnd/>
            <a:tailEnd/>
          </a:ln>
        </p:spPr>
        <p:txBody>
          <a:bodyPr/>
          <a:lstStyle/>
          <a:p>
            <a:pPr eaLnBrk="1" hangingPunct="1"/>
            <a:r>
              <a:rPr lang="de-DE"/>
              <a:t>Kunde</a:t>
            </a:r>
          </a:p>
        </p:txBody>
      </p:sp>
      <p:sp>
        <p:nvSpPr>
          <p:cNvPr id="1034" name="Line 14"/>
          <p:cNvSpPr>
            <a:spLocks noChangeShapeType="1"/>
          </p:cNvSpPr>
          <p:nvPr/>
        </p:nvSpPr>
        <p:spPr bwMode="auto">
          <a:xfrm flipV="1">
            <a:off x="152400" y="4800600"/>
            <a:ext cx="762000" cy="0"/>
          </a:xfrm>
          <a:prstGeom prst="line">
            <a:avLst/>
          </a:prstGeom>
          <a:noFill/>
          <a:ln w="114300">
            <a:solidFill>
              <a:srgbClr val="008000"/>
            </a:solidFill>
            <a:round/>
            <a:headEnd/>
            <a:tailEnd type="triangle" w="med" len="med"/>
          </a:ln>
        </p:spPr>
        <p:txBody>
          <a:bodyPr>
            <a:spAutoFit/>
          </a:bodyPr>
          <a:lstStyle/>
          <a:p>
            <a:endParaRPr lang="de-DE"/>
          </a:p>
        </p:txBody>
      </p:sp>
      <p:sp>
        <p:nvSpPr>
          <p:cNvPr id="1035" name="Line 24"/>
          <p:cNvSpPr>
            <a:spLocks noChangeShapeType="1"/>
          </p:cNvSpPr>
          <p:nvPr/>
        </p:nvSpPr>
        <p:spPr bwMode="auto">
          <a:xfrm>
            <a:off x="2819400" y="2819400"/>
            <a:ext cx="0" cy="1219200"/>
          </a:xfrm>
          <a:prstGeom prst="line">
            <a:avLst/>
          </a:prstGeom>
          <a:noFill/>
          <a:ln w="38100">
            <a:solidFill>
              <a:srgbClr val="0000FF"/>
            </a:solidFill>
            <a:prstDash val="sysDot"/>
            <a:round/>
            <a:headEnd/>
            <a:tailEnd type="triangle" w="med" len="med"/>
          </a:ln>
        </p:spPr>
        <p:txBody>
          <a:bodyPr>
            <a:spAutoFit/>
          </a:bodyPr>
          <a:lstStyle/>
          <a:p>
            <a:endParaRPr lang="de-DE"/>
          </a:p>
        </p:txBody>
      </p:sp>
      <p:sp>
        <p:nvSpPr>
          <p:cNvPr id="1036" name="Text Box 28"/>
          <p:cNvSpPr txBox="1">
            <a:spLocks noChangeArrowheads="1"/>
          </p:cNvSpPr>
          <p:nvPr/>
        </p:nvSpPr>
        <p:spPr bwMode="auto">
          <a:xfrm>
            <a:off x="8001000" y="5562600"/>
            <a:ext cx="1143000" cy="609600"/>
          </a:xfrm>
          <a:prstGeom prst="rect">
            <a:avLst/>
          </a:prstGeom>
          <a:noFill/>
          <a:ln w="9525">
            <a:noFill/>
            <a:miter lim="800000"/>
            <a:headEnd/>
            <a:tailEnd/>
          </a:ln>
        </p:spPr>
        <p:txBody>
          <a:bodyPr/>
          <a:lstStyle/>
          <a:p>
            <a:pPr eaLnBrk="1" hangingPunct="1"/>
            <a:r>
              <a:rPr lang="de-DE"/>
              <a:t>(Bedarfs-träger)</a:t>
            </a:r>
          </a:p>
        </p:txBody>
      </p:sp>
      <p:graphicFrame>
        <p:nvGraphicFramePr>
          <p:cNvPr id="1027" name="Object 44"/>
          <p:cNvGraphicFramePr>
            <a:graphicFrameLocks noChangeAspect="1"/>
          </p:cNvGraphicFramePr>
          <p:nvPr/>
        </p:nvGraphicFramePr>
        <p:xfrm>
          <a:off x="914400" y="4038600"/>
          <a:ext cx="2286000" cy="1501775"/>
        </p:xfrm>
        <a:graphic>
          <a:graphicData uri="http://schemas.openxmlformats.org/presentationml/2006/ole">
            <p:oleObj spid="_x0000_s4106" name="Paint Shop Pro Image" r:id="rId5" imgW="2370732" imgH="1668745" progId="">
              <p:embed/>
            </p:oleObj>
          </a:graphicData>
        </a:graphic>
      </p:graphicFrame>
      <p:sp>
        <p:nvSpPr>
          <p:cNvPr id="1037" name="Text Box 45"/>
          <p:cNvSpPr txBox="1">
            <a:spLocks noChangeArrowheads="1"/>
          </p:cNvSpPr>
          <p:nvPr/>
        </p:nvSpPr>
        <p:spPr bwMode="auto">
          <a:xfrm>
            <a:off x="990600" y="4038600"/>
            <a:ext cx="990600" cy="517525"/>
          </a:xfrm>
          <a:prstGeom prst="rect">
            <a:avLst/>
          </a:prstGeom>
          <a:noFill/>
          <a:ln w="9525">
            <a:noFill/>
            <a:miter lim="800000"/>
            <a:headEnd/>
            <a:tailEnd/>
          </a:ln>
        </p:spPr>
        <p:txBody>
          <a:bodyPr>
            <a:spAutoFit/>
          </a:bodyPr>
          <a:lstStyle/>
          <a:p>
            <a:pPr algn="l" eaLnBrk="1" hangingPunct="1"/>
            <a:r>
              <a:rPr lang="de-DE"/>
              <a:t>Unter-nehmen</a:t>
            </a:r>
            <a:endParaRPr lang="de-DE" sz="1600"/>
          </a:p>
        </p:txBody>
      </p:sp>
      <p:sp>
        <p:nvSpPr>
          <p:cNvPr id="37976" name="Text Box 88"/>
          <p:cNvSpPr txBox="1">
            <a:spLocks noChangeArrowheads="1"/>
          </p:cNvSpPr>
          <p:nvPr/>
        </p:nvSpPr>
        <p:spPr bwMode="auto">
          <a:xfrm>
            <a:off x="3429000" y="4419600"/>
            <a:ext cx="990600" cy="6096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a:t>Produkte (Output)</a:t>
            </a:r>
            <a:endParaRPr lang="de-DE" sz="1600"/>
          </a:p>
        </p:txBody>
      </p:sp>
      <p:sp>
        <p:nvSpPr>
          <p:cNvPr id="1039" name="Line 89"/>
          <p:cNvSpPr>
            <a:spLocks noChangeShapeType="1"/>
          </p:cNvSpPr>
          <p:nvPr/>
        </p:nvSpPr>
        <p:spPr bwMode="auto">
          <a:xfrm>
            <a:off x="5029200" y="4343400"/>
            <a:ext cx="0" cy="838200"/>
          </a:xfrm>
          <a:prstGeom prst="line">
            <a:avLst/>
          </a:prstGeom>
          <a:noFill/>
          <a:ln w="28575">
            <a:solidFill>
              <a:srgbClr val="000000"/>
            </a:solidFill>
            <a:round/>
            <a:headEnd/>
            <a:tailEnd/>
          </a:ln>
        </p:spPr>
        <p:txBody>
          <a:bodyPr/>
          <a:lstStyle/>
          <a:p>
            <a:endParaRPr lang="de-DE"/>
          </a:p>
        </p:txBody>
      </p:sp>
      <p:sp>
        <p:nvSpPr>
          <p:cNvPr id="1040" name="Line 90"/>
          <p:cNvSpPr>
            <a:spLocks noChangeShapeType="1"/>
          </p:cNvSpPr>
          <p:nvPr/>
        </p:nvSpPr>
        <p:spPr bwMode="auto">
          <a:xfrm>
            <a:off x="5029200" y="4343400"/>
            <a:ext cx="1981200" cy="0"/>
          </a:xfrm>
          <a:prstGeom prst="line">
            <a:avLst/>
          </a:prstGeom>
          <a:noFill/>
          <a:ln w="28575">
            <a:solidFill>
              <a:schemeClr val="tx1"/>
            </a:solidFill>
            <a:round/>
            <a:headEnd/>
            <a:tailEnd/>
          </a:ln>
        </p:spPr>
        <p:txBody>
          <a:bodyPr anchor="ctr">
            <a:spAutoFit/>
          </a:bodyPr>
          <a:lstStyle/>
          <a:p>
            <a:endParaRPr lang="de-DE"/>
          </a:p>
        </p:txBody>
      </p:sp>
      <p:sp>
        <p:nvSpPr>
          <p:cNvPr id="4111" name="Line 91"/>
          <p:cNvSpPr>
            <a:spLocks noChangeShapeType="1"/>
          </p:cNvSpPr>
          <p:nvPr/>
        </p:nvSpPr>
        <p:spPr bwMode="auto">
          <a:xfrm>
            <a:off x="7086600" y="3962400"/>
            <a:ext cx="0" cy="0"/>
          </a:xfrm>
          <a:prstGeom prst="line">
            <a:avLst/>
          </a:prstGeom>
          <a:noFill/>
          <a:ln w="28575">
            <a:solidFill>
              <a:schemeClr val="tx1"/>
            </a:solidFill>
            <a:round/>
            <a:headEnd/>
            <a:tailEnd/>
          </a:ln>
        </p:spPr>
        <p:txBody>
          <a:bodyPr anchor="ctr">
            <a:spAutoFit/>
          </a:bodyPr>
          <a:lstStyle/>
          <a:p>
            <a:endParaRPr lang="de-DE"/>
          </a:p>
        </p:txBody>
      </p:sp>
      <p:sp>
        <p:nvSpPr>
          <p:cNvPr id="37980" name="Text Box 92"/>
          <p:cNvSpPr txBox="1">
            <a:spLocks noChangeArrowheads="1"/>
          </p:cNvSpPr>
          <p:nvPr/>
        </p:nvSpPr>
        <p:spPr bwMode="auto">
          <a:xfrm>
            <a:off x="5181600" y="4114800"/>
            <a:ext cx="1676400" cy="3810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a:t>Sachgüter</a:t>
            </a:r>
          </a:p>
        </p:txBody>
      </p:sp>
      <p:sp>
        <p:nvSpPr>
          <p:cNvPr id="1043" name="Line 95"/>
          <p:cNvSpPr>
            <a:spLocks noChangeShapeType="1"/>
          </p:cNvSpPr>
          <p:nvPr/>
        </p:nvSpPr>
        <p:spPr bwMode="auto">
          <a:xfrm>
            <a:off x="7010400" y="4343400"/>
            <a:ext cx="0" cy="838200"/>
          </a:xfrm>
          <a:prstGeom prst="line">
            <a:avLst/>
          </a:prstGeom>
          <a:noFill/>
          <a:ln w="28575">
            <a:solidFill>
              <a:srgbClr val="000000"/>
            </a:solidFill>
            <a:round/>
            <a:headEnd/>
            <a:tailEnd/>
          </a:ln>
        </p:spPr>
        <p:txBody>
          <a:bodyPr/>
          <a:lstStyle/>
          <a:p>
            <a:endParaRPr lang="de-DE"/>
          </a:p>
        </p:txBody>
      </p:sp>
      <p:sp>
        <p:nvSpPr>
          <p:cNvPr id="1044" name="Line 96"/>
          <p:cNvSpPr>
            <a:spLocks noChangeShapeType="1"/>
          </p:cNvSpPr>
          <p:nvPr/>
        </p:nvSpPr>
        <p:spPr bwMode="auto">
          <a:xfrm>
            <a:off x="5029200" y="5181600"/>
            <a:ext cx="1981200" cy="0"/>
          </a:xfrm>
          <a:prstGeom prst="line">
            <a:avLst/>
          </a:prstGeom>
          <a:noFill/>
          <a:ln w="28575">
            <a:solidFill>
              <a:schemeClr val="tx1"/>
            </a:solidFill>
            <a:round/>
            <a:headEnd/>
            <a:tailEnd/>
          </a:ln>
        </p:spPr>
        <p:txBody>
          <a:bodyPr anchor="ctr">
            <a:spAutoFit/>
          </a:bodyPr>
          <a:lstStyle/>
          <a:p>
            <a:endParaRPr lang="de-DE"/>
          </a:p>
        </p:txBody>
      </p:sp>
      <p:sp>
        <p:nvSpPr>
          <p:cNvPr id="37985" name="Text Box 97"/>
          <p:cNvSpPr txBox="1">
            <a:spLocks noChangeArrowheads="1"/>
          </p:cNvSpPr>
          <p:nvPr/>
        </p:nvSpPr>
        <p:spPr bwMode="auto">
          <a:xfrm>
            <a:off x="5181600" y="5029200"/>
            <a:ext cx="1676400" cy="3048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a:t>Information</a:t>
            </a:r>
          </a:p>
        </p:txBody>
      </p:sp>
      <p:sp>
        <p:nvSpPr>
          <p:cNvPr id="37986" name="Line 98"/>
          <p:cNvSpPr>
            <a:spLocks noChangeShapeType="1"/>
          </p:cNvSpPr>
          <p:nvPr/>
        </p:nvSpPr>
        <p:spPr bwMode="auto">
          <a:xfrm flipH="1">
            <a:off x="3886200" y="3352800"/>
            <a:ext cx="0" cy="1066800"/>
          </a:xfrm>
          <a:prstGeom prst="line">
            <a:avLst/>
          </a:prstGeom>
          <a:noFill/>
          <a:ln w="28575">
            <a:solidFill>
              <a:srgbClr val="0000FF"/>
            </a:solidFill>
            <a:round/>
            <a:headEnd/>
            <a:tailEnd/>
          </a:ln>
        </p:spPr>
        <p:txBody>
          <a:bodyPr/>
          <a:lstStyle/>
          <a:p>
            <a:endParaRPr lang="de-DE"/>
          </a:p>
        </p:txBody>
      </p:sp>
      <p:sp>
        <p:nvSpPr>
          <p:cNvPr id="37987" name="Line 99"/>
          <p:cNvSpPr>
            <a:spLocks noChangeShapeType="1"/>
          </p:cNvSpPr>
          <p:nvPr/>
        </p:nvSpPr>
        <p:spPr bwMode="auto">
          <a:xfrm flipH="1">
            <a:off x="3886200" y="3352800"/>
            <a:ext cx="4495800" cy="0"/>
          </a:xfrm>
          <a:prstGeom prst="line">
            <a:avLst/>
          </a:prstGeom>
          <a:noFill/>
          <a:ln w="28575">
            <a:solidFill>
              <a:srgbClr val="0000FF"/>
            </a:solidFill>
            <a:round/>
            <a:headEnd/>
            <a:tailEnd/>
          </a:ln>
        </p:spPr>
        <p:txBody>
          <a:bodyPr/>
          <a:lstStyle/>
          <a:p>
            <a:endParaRPr lang="de-DE"/>
          </a:p>
        </p:txBody>
      </p:sp>
      <p:sp>
        <p:nvSpPr>
          <p:cNvPr id="37988" name="Text Box 100"/>
          <p:cNvSpPr txBox="1">
            <a:spLocks noChangeArrowheads="1"/>
          </p:cNvSpPr>
          <p:nvPr/>
        </p:nvSpPr>
        <p:spPr bwMode="auto">
          <a:xfrm>
            <a:off x="4953000" y="2971800"/>
            <a:ext cx="1981200" cy="762000"/>
          </a:xfrm>
          <a:prstGeom prst="rect">
            <a:avLst/>
          </a:prstGeom>
          <a:solidFill>
            <a:srgbClr val="BAEFEE"/>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Aufgabe: Fremdbedarfs-deckung</a:t>
            </a:r>
          </a:p>
        </p:txBody>
      </p:sp>
      <p:sp>
        <p:nvSpPr>
          <p:cNvPr id="37989" name="Line 101"/>
          <p:cNvSpPr>
            <a:spLocks noChangeShapeType="1"/>
          </p:cNvSpPr>
          <p:nvPr/>
        </p:nvSpPr>
        <p:spPr bwMode="auto">
          <a:xfrm flipH="1">
            <a:off x="8382000" y="3352800"/>
            <a:ext cx="0" cy="914400"/>
          </a:xfrm>
          <a:prstGeom prst="line">
            <a:avLst/>
          </a:prstGeom>
          <a:noFill/>
          <a:ln w="28575">
            <a:solidFill>
              <a:srgbClr val="0000FF"/>
            </a:solidFill>
            <a:round/>
            <a:headEnd/>
            <a:tailEnd type="triangle" w="med" len="med"/>
          </a:ln>
        </p:spPr>
        <p:txBody>
          <a:bodyPr/>
          <a:lstStyle/>
          <a:p>
            <a:endParaRPr lang="de-DE"/>
          </a:p>
        </p:txBody>
      </p:sp>
      <p:sp>
        <p:nvSpPr>
          <p:cNvPr id="1050" name="Line 102"/>
          <p:cNvSpPr>
            <a:spLocks noChangeShapeType="1"/>
          </p:cNvSpPr>
          <p:nvPr/>
        </p:nvSpPr>
        <p:spPr bwMode="auto">
          <a:xfrm flipH="1" flipV="1">
            <a:off x="2819400" y="2819400"/>
            <a:ext cx="5943600" cy="0"/>
          </a:xfrm>
          <a:prstGeom prst="line">
            <a:avLst/>
          </a:prstGeom>
          <a:noFill/>
          <a:ln w="38100">
            <a:solidFill>
              <a:srgbClr val="0000FF"/>
            </a:solidFill>
            <a:prstDash val="sysDot"/>
            <a:round/>
            <a:headEnd/>
            <a:tailEnd/>
          </a:ln>
        </p:spPr>
        <p:txBody>
          <a:bodyPr>
            <a:spAutoFit/>
          </a:bodyPr>
          <a:lstStyle/>
          <a:p>
            <a:endParaRPr lang="de-DE"/>
          </a:p>
        </p:txBody>
      </p:sp>
      <p:sp>
        <p:nvSpPr>
          <p:cNvPr id="1051" name="Line 103"/>
          <p:cNvSpPr>
            <a:spLocks noChangeShapeType="1"/>
          </p:cNvSpPr>
          <p:nvPr/>
        </p:nvSpPr>
        <p:spPr bwMode="auto">
          <a:xfrm>
            <a:off x="8763000" y="2895600"/>
            <a:ext cx="0" cy="1371600"/>
          </a:xfrm>
          <a:prstGeom prst="line">
            <a:avLst/>
          </a:prstGeom>
          <a:noFill/>
          <a:ln w="38100">
            <a:solidFill>
              <a:srgbClr val="0000FF"/>
            </a:solidFill>
            <a:prstDash val="sysDot"/>
            <a:round/>
            <a:headEnd/>
            <a:tailEnd/>
          </a:ln>
        </p:spPr>
        <p:txBody>
          <a:bodyPr>
            <a:spAutoFit/>
          </a:bodyPr>
          <a:lstStyle/>
          <a:p>
            <a:endParaRPr lang="de-DE"/>
          </a:p>
        </p:txBody>
      </p:sp>
      <p:sp>
        <p:nvSpPr>
          <p:cNvPr id="1052" name="Text Box 104"/>
          <p:cNvSpPr txBox="1">
            <a:spLocks noChangeArrowheads="1"/>
          </p:cNvSpPr>
          <p:nvPr/>
        </p:nvSpPr>
        <p:spPr bwMode="auto">
          <a:xfrm>
            <a:off x="5105400" y="2514600"/>
            <a:ext cx="1981200" cy="304800"/>
          </a:xfrm>
          <a:prstGeom prst="rect">
            <a:avLst/>
          </a:prstGeom>
          <a:noFill/>
          <a:ln w="9525">
            <a:noFill/>
            <a:miter lim="800000"/>
            <a:headEnd/>
            <a:tailEnd/>
          </a:ln>
        </p:spPr>
        <p:txBody>
          <a:bodyPr>
            <a:spAutoFit/>
          </a:bodyPr>
          <a:lstStyle/>
          <a:p>
            <a:pPr algn="l" eaLnBrk="1" hangingPunct="1"/>
            <a:r>
              <a:rPr lang="de-DE"/>
              <a:t>Nachfrage, Bedarf</a:t>
            </a:r>
          </a:p>
        </p:txBody>
      </p:sp>
      <p:sp>
        <p:nvSpPr>
          <p:cNvPr id="1053" name="Line 125"/>
          <p:cNvSpPr>
            <a:spLocks noChangeShapeType="1"/>
          </p:cNvSpPr>
          <p:nvPr/>
        </p:nvSpPr>
        <p:spPr bwMode="auto">
          <a:xfrm>
            <a:off x="5029200" y="4724400"/>
            <a:ext cx="2057400" cy="0"/>
          </a:xfrm>
          <a:prstGeom prst="line">
            <a:avLst/>
          </a:prstGeom>
          <a:noFill/>
          <a:ln w="28575">
            <a:solidFill>
              <a:schemeClr val="tx1"/>
            </a:solidFill>
            <a:round/>
            <a:headEnd/>
            <a:tailEnd/>
          </a:ln>
        </p:spPr>
        <p:txBody>
          <a:bodyPr anchor="ctr">
            <a:spAutoFit/>
          </a:bodyPr>
          <a:lstStyle/>
          <a:p>
            <a:endParaRPr lang="de-DE"/>
          </a:p>
        </p:txBody>
      </p:sp>
      <p:sp>
        <p:nvSpPr>
          <p:cNvPr id="38014" name="Text Box 126"/>
          <p:cNvSpPr txBox="1">
            <a:spLocks noChangeArrowheads="1"/>
          </p:cNvSpPr>
          <p:nvPr/>
        </p:nvSpPr>
        <p:spPr bwMode="auto">
          <a:xfrm>
            <a:off x="5181600" y="4572000"/>
            <a:ext cx="1676400" cy="3810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a:t>Dienstleistungen</a:t>
            </a:r>
          </a:p>
        </p:txBody>
      </p:sp>
      <p:graphicFrame>
        <p:nvGraphicFramePr>
          <p:cNvPr id="1028" name="Object 141"/>
          <p:cNvGraphicFramePr>
            <a:graphicFrameLocks noChangeAspect="1"/>
          </p:cNvGraphicFramePr>
          <p:nvPr/>
        </p:nvGraphicFramePr>
        <p:xfrm>
          <a:off x="838200" y="685800"/>
          <a:ext cx="3133725" cy="1543050"/>
        </p:xfrm>
        <a:graphic>
          <a:graphicData uri="http://schemas.openxmlformats.org/presentationml/2006/ole">
            <p:oleObj spid="_x0000_s4125" name="Bitmap" r:id="rId6" imgW="3134162" imgH="1542857" progId="PBrush">
              <p:embed/>
            </p:oleObj>
          </a:graphicData>
        </a:graphic>
      </p:graphicFrame>
      <p:sp>
        <p:nvSpPr>
          <p:cNvPr id="1055" name="Line 142"/>
          <p:cNvSpPr>
            <a:spLocks noChangeShapeType="1"/>
          </p:cNvSpPr>
          <p:nvPr/>
        </p:nvSpPr>
        <p:spPr bwMode="auto">
          <a:xfrm>
            <a:off x="1828800" y="2590800"/>
            <a:ext cx="0" cy="14478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1056" name="Line 143"/>
          <p:cNvSpPr>
            <a:spLocks noChangeShapeType="1"/>
          </p:cNvSpPr>
          <p:nvPr/>
        </p:nvSpPr>
        <p:spPr bwMode="auto">
          <a:xfrm flipV="1">
            <a:off x="2362200" y="2590800"/>
            <a:ext cx="0" cy="1447800"/>
          </a:xfrm>
          <a:prstGeom prst="line">
            <a:avLst/>
          </a:prstGeom>
          <a:noFill/>
          <a:ln w="57150">
            <a:solidFill>
              <a:srgbClr val="FF0000"/>
            </a:solidFill>
            <a:round/>
            <a:headEnd/>
            <a:tailEnd type="triangle" w="med" len="med"/>
          </a:ln>
        </p:spPr>
        <p:txBody>
          <a:bodyPr anchor="ctr">
            <a:spAutoFit/>
          </a:bodyPr>
          <a:lstStyle/>
          <a:p>
            <a:endParaRPr lang="de-DE"/>
          </a:p>
        </p:txBody>
      </p:sp>
      <p:graphicFrame>
        <p:nvGraphicFramePr>
          <p:cNvPr id="1029" name="Object 146"/>
          <p:cNvGraphicFramePr>
            <a:graphicFrameLocks noChangeAspect="1"/>
          </p:cNvGraphicFramePr>
          <p:nvPr/>
        </p:nvGraphicFramePr>
        <p:xfrm>
          <a:off x="4267200" y="228600"/>
          <a:ext cx="1590675" cy="1219200"/>
        </p:xfrm>
        <a:graphic>
          <a:graphicData uri="http://schemas.openxmlformats.org/presentationml/2006/ole">
            <p:oleObj spid="_x0000_s4128" name="Bitmap" r:id="rId7" imgW="1590897" imgH="1295238" progId="PBrush">
              <p:embed/>
            </p:oleObj>
          </a:graphicData>
        </a:graphic>
      </p:graphicFrame>
      <p:sp>
        <p:nvSpPr>
          <p:cNvPr id="1057" name="Text Box 147"/>
          <p:cNvSpPr txBox="1">
            <a:spLocks noChangeArrowheads="1"/>
          </p:cNvSpPr>
          <p:nvPr/>
        </p:nvSpPr>
        <p:spPr bwMode="auto">
          <a:xfrm>
            <a:off x="4191000" y="1143000"/>
            <a:ext cx="1295400" cy="304800"/>
          </a:xfrm>
          <a:prstGeom prst="rect">
            <a:avLst/>
          </a:prstGeom>
          <a:noFill/>
          <a:ln w="9525">
            <a:noFill/>
            <a:miter lim="800000"/>
            <a:headEnd/>
            <a:tailEnd/>
          </a:ln>
        </p:spPr>
        <p:txBody>
          <a:bodyPr>
            <a:spAutoFit/>
          </a:bodyPr>
          <a:lstStyle/>
          <a:p>
            <a:pPr algn="l" eaLnBrk="1" hangingPunct="1"/>
            <a:r>
              <a:rPr lang="de-DE"/>
              <a:t>Gewerbeamt</a:t>
            </a:r>
          </a:p>
        </p:txBody>
      </p:sp>
      <p:sp>
        <p:nvSpPr>
          <p:cNvPr id="1058" name="Line 148"/>
          <p:cNvSpPr>
            <a:spLocks noChangeShapeType="1"/>
          </p:cNvSpPr>
          <p:nvPr/>
        </p:nvSpPr>
        <p:spPr bwMode="auto">
          <a:xfrm flipV="1">
            <a:off x="3429000" y="990600"/>
            <a:ext cx="914400" cy="228600"/>
          </a:xfrm>
          <a:prstGeom prst="line">
            <a:avLst/>
          </a:prstGeom>
          <a:noFill/>
          <a:ln w="19050">
            <a:solidFill>
              <a:schemeClr val="tx1"/>
            </a:solidFill>
            <a:round/>
            <a:headEnd/>
            <a:tailEnd/>
          </a:ln>
        </p:spPr>
        <p:txBody>
          <a:bodyPr anchor="ctr">
            <a:spAutoFit/>
          </a:bodyPr>
          <a:lstStyle/>
          <a:p>
            <a:endParaRPr lang="de-DE"/>
          </a:p>
        </p:txBody>
      </p:sp>
      <p:sp>
        <p:nvSpPr>
          <p:cNvPr id="38037" name="Text Box 149"/>
          <p:cNvSpPr txBox="1">
            <a:spLocks noChangeArrowheads="1"/>
          </p:cNvSpPr>
          <p:nvPr/>
        </p:nvSpPr>
        <p:spPr bwMode="auto">
          <a:xfrm>
            <a:off x="990600" y="2133600"/>
            <a:ext cx="2819400" cy="4064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r>
              <a:rPr lang="de-DE" sz="2000"/>
              <a:t>Unternehmenszweck</a:t>
            </a:r>
            <a:endParaRPr lang="de-DE"/>
          </a:p>
        </p:txBody>
      </p:sp>
      <p:sp>
        <p:nvSpPr>
          <p:cNvPr id="1060" name="Line 150"/>
          <p:cNvSpPr>
            <a:spLocks noChangeShapeType="1"/>
          </p:cNvSpPr>
          <p:nvPr/>
        </p:nvSpPr>
        <p:spPr bwMode="auto">
          <a:xfrm>
            <a:off x="2362200" y="3200400"/>
            <a:ext cx="2590800" cy="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061" name="Line 151"/>
          <p:cNvSpPr>
            <a:spLocks noChangeShapeType="1"/>
          </p:cNvSpPr>
          <p:nvPr/>
        </p:nvSpPr>
        <p:spPr bwMode="auto">
          <a:xfrm>
            <a:off x="3733800" y="3200400"/>
            <a:ext cx="0" cy="12192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4134" name="Textfeld 37"/>
          <p:cNvSpPr txBox="1">
            <a:spLocks noChangeArrowheads="1"/>
          </p:cNvSpPr>
          <p:nvPr/>
        </p:nvSpPr>
        <p:spPr bwMode="auto">
          <a:xfrm>
            <a:off x="0" y="0"/>
            <a:ext cx="2195736" cy="304800"/>
          </a:xfrm>
          <a:prstGeom prst="rect">
            <a:avLst/>
          </a:prstGeom>
          <a:noFill/>
          <a:ln w="9525">
            <a:noFill/>
            <a:miter lim="800000"/>
            <a:headEnd/>
            <a:tailEnd/>
          </a:ln>
        </p:spPr>
        <p:txBody>
          <a:bodyPr wrap="square">
            <a:spAutoFit/>
          </a:bodyPr>
          <a:lstStyle/>
          <a:p>
            <a:pPr algn="l" eaLnBrk="1" hangingPunct="1"/>
            <a:r>
              <a:rPr lang="de-DE" smtClean="0"/>
              <a:t>Unternehmenszweck</a:t>
            </a:r>
            <a:endParaRPr lang="de-DE"/>
          </a:p>
        </p:txBody>
      </p:sp>
      <p:sp>
        <p:nvSpPr>
          <p:cNvPr id="1063" name="Rectangle 39"/>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up)">
                                      <p:cBhvr>
                                        <p:cTn id="7" dur="500"/>
                                        <p:tgtEl>
                                          <p:spTgt spid="10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ipe(left)">
                                      <p:cBhvr>
                                        <p:cTn id="11" dur="500"/>
                                        <p:tgtEl>
                                          <p:spTgt spid="10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37"/>
                                        </p:tgtEl>
                                        <p:attrNameLst>
                                          <p:attrName>style.visibility</p:attrName>
                                        </p:attrNameLst>
                                      </p:cBhvr>
                                      <p:to>
                                        <p:strVal val="visible"/>
                                      </p:to>
                                    </p:set>
                                    <p:animEffect transition="in" filter="wipe(left)">
                                      <p:cBhvr>
                                        <p:cTn id="15" dur="500"/>
                                        <p:tgtEl>
                                          <p:spTgt spid="103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wipe(left)">
                                      <p:cBhvr>
                                        <p:cTn id="19" dur="500"/>
                                        <p:tgtEl>
                                          <p:spTgt spid="103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31"/>
                                        </p:tgtEl>
                                        <p:attrNameLst>
                                          <p:attrName>style.visibility</p:attrName>
                                        </p:attrNameLst>
                                      </p:cBhvr>
                                      <p:to>
                                        <p:strVal val="visible"/>
                                      </p:to>
                                    </p:set>
                                    <p:animEffect transition="in" filter="wipe(left)">
                                      <p:cBhvr>
                                        <p:cTn id="23" dur="500"/>
                                        <p:tgtEl>
                                          <p:spTgt spid="103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7976"/>
                                        </p:tgtEl>
                                        <p:attrNameLst>
                                          <p:attrName>style.visibility</p:attrName>
                                        </p:attrNameLst>
                                      </p:cBhvr>
                                      <p:to>
                                        <p:strVal val="visible"/>
                                      </p:to>
                                    </p:set>
                                    <p:animEffect transition="in" filter="wipe(left)">
                                      <p:cBhvr>
                                        <p:cTn id="27" dur="500"/>
                                        <p:tgtEl>
                                          <p:spTgt spid="3797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56"/>
                                        </p:tgtEl>
                                        <p:attrNameLst>
                                          <p:attrName>style.visibility</p:attrName>
                                        </p:attrNameLst>
                                      </p:cBhvr>
                                      <p:to>
                                        <p:strVal val="visible"/>
                                      </p:to>
                                    </p:set>
                                    <p:animEffect transition="in" filter="wipe(down)">
                                      <p:cBhvr>
                                        <p:cTn id="32" dur="500"/>
                                        <p:tgtEl>
                                          <p:spTgt spid="1056"/>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38037"/>
                                        </p:tgtEl>
                                        <p:attrNameLst>
                                          <p:attrName>style.visibility</p:attrName>
                                        </p:attrNameLst>
                                      </p:cBhvr>
                                      <p:to>
                                        <p:strVal val="visible"/>
                                      </p:to>
                                    </p:set>
                                    <p:animEffect transition="in" filter="wipe(left)">
                                      <p:cBhvr>
                                        <p:cTn id="36" dur="500"/>
                                        <p:tgtEl>
                                          <p:spTgt spid="38037"/>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060"/>
                                        </p:tgtEl>
                                        <p:attrNameLst>
                                          <p:attrName>style.visibility</p:attrName>
                                        </p:attrNameLst>
                                      </p:cBhvr>
                                      <p:to>
                                        <p:strVal val="visible"/>
                                      </p:to>
                                    </p:set>
                                    <p:animEffect transition="in" filter="wipe(left)">
                                      <p:cBhvr>
                                        <p:cTn id="40" dur="500"/>
                                        <p:tgtEl>
                                          <p:spTgt spid="1060"/>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1061"/>
                                        </p:tgtEl>
                                        <p:attrNameLst>
                                          <p:attrName>style.visibility</p:attrName>
                                        </p:attrNameLst>
                                      </p:cBhvr>
                                      <p:to>
                                        <p:strVal val="visible"/>
                                      </p:to>
                                    </p:set>
                                    <p:animEffect transition="in" filter="wipe(up)">
                                      <p:cBhvr>
                                        <p:cTn id="44" dur="500"/>
                                        <p:tgtEl>
                                          <p:spTgt spid="1061"/>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37988"/>
                                        </p:tgtEl>
                                        <p:attrNameLst>
                                          <p:attrName>style.visibility</p:attrName>
                                        </p:attrNameLst>
                                      </p:cBhvr>
                                      <p:to>
                                        <p:strVal val="visible"/>
                                      </p:to>
                                    </p:set>
                                    <p:animEffect transition="in" filter="wipe(left)">
                                      <p:cBhvr>
                                        <p:cTn id="48" dur="500"/>
                                        <p:tgtEl>
                                          <p:spTgt spid="3798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028"/>
                                        </p:tgtEl>
                                        <p:attrNameLst>
                                          <p:attrName>style.visibility</p:attrName>
                                        </p:attrNameLst>
                                      </p:cBhvr>
                                      <p:to>
                                        <p:strVal val="visible"/>
                                      </p:to>
                                    </p:set>
                                    <p:animEffect transition="in" filter="wipe(left)">
                                      <p:cBhvr>
                                        <p:cTn id="53" dur="500"/>
                                        <p:tgtEl>
                                          <p:spTgt spid="1028"/>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1058"/>
                                        </p:tgtEl>
                                        <p:attrNameLst>
                                          <p:attrName>style.visibility</p:attrName>
                                        </p:attrNameLst>
                                      </p:cBhvr>
                                      <p:to>
                                        <p:strVal val="visible"/>
                                      </p:to>
                                    </p:set>
                                    <p:animEffect transition="in" filter="wipe(left)">
                                      <p:cBhvr>
                                        <p:cTn id="57" dur="500"/>
                                        <p:tgtEl>
                                          <p:spTgt spid="1058"/>
                                        </p:tgtEl>
                                      </p:cBhvr>
                                    </p:animEffect>
                                  </p:childTnLst>
                                </p:cTn>
                              </p:par>
                            </p:childTnLst>
                          </p:cTn>
                        </p:par>
                        <p:par>
                          <p:cTn id="58" fill="hold">
                            <p:stCondLst>
                              <p:cond delay="1000"/>
                            </p:stCondLst>
                            <p:childTnLst>
                              <p:par>
                                <p:cTn id="59" presetID="22" presetClass="entr" presetSubtype="1" fill="hold" nodeType="afterEffect">
                                  <p:stCondLst>
                                    <p:cond delay="0"/>
                                  </p:stCondLst>
                                  <p:childTnLst>
                                    <p:set>
                                      <p:cBhvr>
                                        <p:cTn id="60" dur="1" fill="hold">
                                          <p:stCondLst>
                                            <p:cond delay="0"/>
                                          </p:stCondLst>
                                        </p:cTn>
                                        <p:tgtEl>
                                          <p:spTgt spid="1029"/>
                                        </p:tgtEl>
                                        <p:attrNameLst>
                                          <p:attrName>style.visibility</p:attrName>
                                        </p:attrNameLst>
                                      </p:cBhvr>
                                      <p:to>
                                        <p:strVal val="visible"/>
                                      </p:to>
                                    </p:set>
                                    <p:animEffect transition="in" filter="wipe(up)">
                                      <p:cBhvr>
                                        <p:cTn id="61" dur="500"/>
                                        <p:tgtEl>
                                          <p:spTgt spid="1029"/>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1057"/>
                                        </p:tgtEl>
                                        <p:attrNameLst>
                                          <p:attrName>style.visibility</p:attrName>
                                        </p:attrNameLst>
                                      </p:cBhvr>
                                      <p:to>
                                        <p:strVal val="visible"/>
                                      </p:to>
                                    </p:set>
                                    <p:animEffect transition="in" filter="wipe(left)">
                                      <p:cBhvr>
                                        <p:cTn id="65" dur="500"/>
                                        <p:tgtEl>
                                          <p:spTgt spid="1057"/>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1055"/>
                                        </p:tgtEl>
                                        <p:attrNameLst>
                                          <p:attrName>style.visibility</p:attrName>
                                        </p:attrNameLst>
                                      </p:cBhvr>
                                      <p:to>
                                        <p:strVal val="visible"/>
                                      </p:to>
                                    </p:set>
                                    <p:animEffect transition="in" filter="wipe(up)">
                                      <p:cBhvr>
                                        <p:cTn id="69" dur="500"/>
                                        <p:tgtEl>
                                          <p:spTgt spid="105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1039"/>
                                        </p:tgtEl>
                                        <p:attrNameLst>
                                          <p:attrName>style.visibility</p:attrName>
                                        </p:attrNameLst>
                                      </p:cBhvr>
                                      <p:to>
                                        <p:strVal val="visible"/>
                                      </p:to>
                                    </p:set>
                                    <p:animEffect transition="in" filter="wipe(up)">
                                      <p:cBhvr>
                                        <p:cTn id="74" dur="500"/>
                                        <p:tgtEl>
                                          <p:spTgt spid="1039"/>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1040"/>
                                        </p:tgtEl>
                                        <p:attrNameLst>
                                          <p:attrName>style.visibility</p:attrName>
                                        </p:attrNameLst>
                                      </p:cBhvr>
                                      <p:to>
                                        <p:strVal val="visible"/>
                                      </p:to>
                                    </p:set>
                                    <p:animEffect transition="in" filter="wipe(left)">
                                      <p:cBhvr>
                                        <p:cTn id="78" dur="500"/>
                                        <p:tgtEl>
                                          <p:spTgt spid="1040"/>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1053"/>
                                        </p:tgtEl>
                                        <p:attrNameLst>
                                          <p:attrName>style.visibility</p:attrName>
                                        </p:attrNameLst>
                                      </p:cBhvr>
                                      <p:to>
                                        <p:strVal val="visible"/>
                                      </p:to>
                                    </p:set>
                                    <p:animEffect transition="in" filter="wipe(left)">
                                      <p:cBhvr>
                                        <p:cTn id="82" dur="500"/>
                                        <p:tgtEl>
                                          <p:spTgt spid="1053"/>
                                        </p:tgtEl>
                                      </p:cBhvr>
                                    </p:animEffect>
                                  </p:childTnLst>
                                </p:cTn>
                              </p:par>
                            </p:childTnLst>
                          </p:cTn>
                        </p:par>
                        <p:par>
                          <p:cTn id="83" fill="hold">
                            <p:stCondLst>
                              <p:cond delay="1500"/>
                            </p:stCondLst>
                            <p:childTnLst>
                              <p:par>
                                <p:cTn id="84" presetID="22" presetClass="entr" presetSubtype="8" fill="hold" grpId="0" nodeType="afterEffect">
                                  <p:stCondLst>
                                    <p:cond delay="0"/>
                                  </p:stCondLst>
                                  <p:childTnLst>
                                    <p:set>
                                      <p:cBhvr>
                                        <p:cTn id="85" dur="1" fill="hold">
                                          <p:stCondLst>
                                            <p:cond delay="0"/>
                                          </p:stCondLst>
                                        </p:cTn>
                                        <p:tgtEl>
                                          <p:spTgt spid="1044"/>
                                        </p:tgtEl>
                                        <p:attrNameLst>
                                          <p:attrName>style.visibility</p:attrName>
                                        </p:attrNameLst>
                                      </p:cBhvr>
                                      <p:to>
                                        <p:strVal val="visible"/>
                                      </p:to>
                                    </p:set>
                                    <p:animEffect transition="in" filter="wipe(left)">
                                      <p:cBhvr>
                                        <p:cTn id="86" dur="500"/>
                                        <p:tgtEl>
                                          <p:spTgt spid="1044"/>
                                        </p:tgtEl>
                                      </p:cBhvr>
                                    </p:animEffect>
                                  </p:childTnLst>
                                </p:cTn>
                              </p:par>
                            </p:childTnLst>
                          </p:cTn>
                        </p:par>
                        <p:par>
                          <p:cTn id="87" fill="hold">
                            <p:stCondLst>
                              <p:cond delay="2000"/>
                            </p:stCondLst>
                            <p:childTnLst>
                              <p:par>
                                <p:cTn id="88" presetID="22" presetClass="entr" presetSubtype="1" fill="hold" grpId="0" nodeType="afterEffect">
                                  <p:stCondLst>
                                    <p:cond delay="0"/>
                                  </p:stCondLst>
                                  <p:childTnLst>
                                    <p:set>
                                      <p:cBhvr>
                                        <p:cTn id="89" dur="1" fill="hold">
                                          <p:stCondLst>
                                            <p:cond delay="0"/>
                                          </p:stCondLst>
                                        </p:cTn>
                                        <p:tgtEl>
                                          <p:spTgt spid="1043"/>
                                        </p:tgtEl>
                                        <p:attrNameLst>
                                          <p:attrName>style.visibility</p:attrName>
                                        </p:attrNameLst>
                                      </p:cBhvr>
                                      <p:to>
                                        <p:strVal val="visible"/>
                                      </p:to>
                                    </p:set>
                                    <p:animEffect transition="in" filter="wipe(up)">
                                      <p:cBhvr>
                                        <p:cTn id="90" dur="500"/>
                                        <p:tgtEl>
                                          <p:spTgt spid="1043"/>
                                        </p:tgtEl>
                                      </p:cBhvr>
                                    </p:animEffect>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1032"/>
                                        </p:tgtEl>
                                        <p:attrNameLst>
                                          <p:attrName>style.visibility</p:attrName>
                                        </p:attrNameLst>
                                      </p:cBhvr>
                                      <p:to>
                                        <p:strVal val="visible"/>
                                      </p:to>
                                    </p:set>
                                    <p:animEffect transition="in" filter="wipe(left)">
                                      <p:cBhvr>
                                        <p:cTn id="94" dur="500"/>
                                        <p:tgtEl>
                                          <p:spTgt spid="1032"/>
                                        </p:tgtEl>
                                      </p:cBhvr>
                                    </p:animEffect>
                                  </p:childTnLst>
                                </p:cTn>
                              </p:par>
                            </p:childTnLst>
                          </p:cTn>
                        </p:par>
                        <p:par>
                          <p:cTn id="95" fill="hold">
                            <p:stCondLst>
                              <p:cond delay="3000"/>
                            </p:stCondLst>
                            <p:childTnLst>
                              <p:par>
                                <p:cTn id="96" presetID="22" presetClass="entr" presetSubtype="1" fill="hold" nodeType="afterEffect">
                                  <p:stCondLst>
                                    <p:cond delay="0"/>
                                  </p:stCondLst>
                                  <p:childTnLst>
                                    <p:set>
                                      <p:cBhvr>
                                        <p:cTn id="97" dur="1" fill="hold">
                                          <p:stCondLst>
                                            <p:cond delay="0"/>
                                          </p:stCondLst>
                                        </p:cTn>
                                        <p:tgtEl>
                                          <p:spTgt spid="1026"/>
                                        </p:tgtEl>
                                        <p:attrNameLst>
                                          <p:attrName>style.visibility</p:attrName>
                                        </p:attrNameLst>
                                      </p:cBhvr>
                                      <p:to>
                                        <p:strVal val="visible"/>
                                      </p:to>
                                    </p:set>
                                    <p:animEffect transition="in" filter="wipe(up)">
                                      <p:cBhvr>
                                        <p:cTn id="98" dur="500"/>
                                        <p:tgtEl>
                                          <p:spTgt spid="1026"/>
                                        </p:tgtEl>
                                      </p:cBhvr>
                                    </p:animEffect>
                                  </p:childTnLst>
                                </p:cTn>
                              </p:par>
                            </p:childTnLst>
                          </p:cTn>
                        </p:par>
                        <p:par>
                          <p:cTn id="99" fill="hold">
                            <p:stCondLst>
                              <p:cond delay="3500"/>
                            </p:stCondLst>
                            <p:childTnLst>
                              <p:par>
                                <p:cTn id="100" presetID="22" presetClass="entr" presetSubtype="8" fill="hold" grpId="0" nodeType="afterEffect">
                                  <p:stCondLst>
                                    <p:cond delay="0"/>
                                  </p:stCondLst>
                                  <p:childTnLst>
                                    <p:set>
                                      <p:cBhvr>
                                        <p:cTn id="101" dur="1" fill="hold">
                                          <p:stCondLst>
                                            <p:cond delay="0"/>
                                          </p:stCondLst>
                                        </p:cTn>
                                        <p:tgtEl>
                                          <p:spTgt spid="1033"/>
                                        </p:tgtEl>
                                        <p:attrNameLst>
                                          <p:attrName>style.visibility</p:attrName>
                                        </p:attrNameLst>
                                      </p:cBhvr>
                                      <p:to>
                                        <p:strVal val="visible"/>
                                      </p:to>
                                    </p:set>
                                    <p:animEffect transition="in" filter="wipe(left)">
                                      <p:cBhvr>
                                        <p:cTn id="102" dur="500"/>
                                        <p:tgtEl>
                                          <p:spTgt spid="1033"/>
                                        </p:tgtEl>
                                      </p:cBhvr>
                                    </p:animEffect>
                                  </p:childTnLst>
                                </p:cTn>
                              </p:par>
                            </p:childTnLst>
                          </p:cTn>
                        </p:par>
                        <p:par>
                          <p:cTn id="103" fill="hold">
                            <p:stCondLst>
                              <p:cond delay="4000"/>
                            </p:stCondLst>
                            <p:childTnLst>
                              <p:par>
                                <p:cTn id="104" presetID="22" presetClass="entr" presetSubtype="8" fill="hold" grpId="0" nodeType="afterEffect">
                                  <p:stCondLst>
                                    <p:cond delay="0"/>
                                  </p:stCondLst>
                                  <p:childTnLst>
                                    <p:set>
                                      <p:cBhvr>
                                        <p:cTn id="105" dur="1" fill="hold">
                                          <p:stCondLst>
                                            <p:cond delay="0"/>
                                          </p:stCondLst>
                                        </p:cTn>
                                        <p:tgtEl>
                                          <p:spTgt spid="1036"/>
                                        </p:tgtEl>
                                        <p:attrNameLst>
                                          <p:attrName>style.visibility</p:attrName>
                                        </p:attrNameLst>
                                      </p:cBhvr>
                                      <p:to>
                                        <p:strVal val="visible"/>
                                      </p:to>
                                    </p:set>
                                    <p:animEffect transition="in" filter="wipe(left)">
                                      <p:cBhvr>
                                        <p:cTn id="106" dur="500"/>
                                        <p:tgtEl>
                                          <p:spTgt spid="1036"/>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37980"/>
                                        </p:tgtEl>
                                        <p:attrNameLst>
                                          <p:attrName>style.visibility</p:attrName>
                                        </p:attrNameLst>
                                      </p:cBhvr>
                                      <p:to>
                                        <p:strVal val="visible"/>
                                      </p:to>
                                    </p:set>
                                    <p:animEffect transition="in" filter="wipe(left)">
                                      <p:cBhvr>
                                        <p:cTn id="111" dur="500"/>
                                        <p:tgtEl>
                                          <p:spTgt spid="3798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38014"/>
                                        </p:tgtEl>
                                        <p:attrNameLst>
                                          <p:attrName>style.visibility</p:attrName>
                                        </p:attrNameLst>
                                      </p:cBhvr>
                                      <p:to>
                                        <p:strVal val="visible"/>
                                      </p:to>
                                    </p:set>
                                    <p:animEffect transition="in" filter="wipe(left)">
                                      <p:cBhvr>
                                        <p:cTn id="116" dur="500"/>
                                        <p:tgtEl>
                                          <p:spTgt spid="3801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37985"/>
                                        </p:tgtEl>
                                        <p:attrNameLst>
                                          <p:attrName>style.visibility</p:attrName>
                                        </p:attrNameLst>
                                      </p:cBhvr>
                                      <p:to>
                                        <p:strVal val="visible"/>
                                      </p:to>
                                    </p:set>
                                    <p:animEffect transition="in" filter="wipe(left)">
                                      <p:cBhvr>
                                        <p:cTn id="121" dur="500"/>
                                        <p:tgtEl>
                                          <p:spTgt spid="37985"/>
                                        </p:tgtEl>
                                      </p:cBhvr>
                                    </p:animEffect>
                                  </p:childTnLst>
                                </p:cTn>
                              </p:par>
                            </p:childTnLst>
                          </p:cTn>
                        </p:par>
                        <p:par>
                          <p:cTn id="122" fill="hold">
                            <p:stCondLst>
                              <p:cond delay="500"/>
                            </p:stCondLst>
                            <p:childTnLst>
                              <p:par>
                                <p:cTn id="123" presetID="22" presetClass="entr" presetSubtype="4" fill="hold" grpId="0" nodeType="afterEffect">
                                  <p:stCondLst>
                                    <p:cond delay="0"/>
                                  </p:stCondLst>
                                  <p:childTnLst>
                                    <p:set>
                                      <p:cBhvr>
                                        <p:cTn id="124" dur="1" fill="hold">
                                          <p:stCondLst>
                                            <p:cond delay="0"/>
                                          </p:stCondLst>
                                        </p:cTn>
                                        <p:tgtEl>
                                          <p:spTgt spid="37986"/>
                                        </p:tgtEl>
                                        <p:attrNameLst>
                                          <p:attrName>style.visibility</p:attrName>
                                        </p:attrNameLst>
                                      </p:cBhvr>
                                      <p:to>
                                        <p:strVal val="visible"/>
                                      </p:to>
                                    </p:set>
                                    <p:animEffect transition="in" filter="wipe(down)">
                                      <p:cBhvr>
                                        <p:cTn id="125" dur="500"/>
                                        <p:tgtEl>
                                          <p:spTgt spid="37986"/>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37987"/>
                                        </p:tgtEl>
                                        <p:attrNameLst>
                                          <p:attrName>style.visibility</p:attrName>
                                        </p:attrNameLst>
                                      </p:cBhvr>
                                      <p:to>
                                        <p:strVal val="visible"/>
                                      </p:to>
                                    </p:set>
                                    <p:animEffect transition="in" filter="wipe(left)">
                                      <p:cBhvr>
                                        <p:cTn id="129" dur="500"/>
                                        <p:tgtEl>
                                          <p:spTgt spid="37987"/>
                                        </p:tgtEl>
                                      </p:cBhvr>
                                    </p:animEffect>
                                  </p:childTnLst>
                                </p:cTn>
                              </p:par>
                            </p:childTnLst>
                          </p:cTn>
                        </p:par>
                        <p:par>
                          <p:cTn id="130" fill="hold">
                            <p:stCondLst>
                              <p:cond delay="1500"/>
                            </p:stCondLst>
                            <p:childTnLst>
                              <p:par>
                                <p:cTn id="131" presetID="22" presetClass="entr" presetSubtype="1" fill="hold" grpId="0" nodeType="afterEffect">
                                  <p:stCondLst>
                                    <p:cond delay="0"/>
                                  </p:stCondLst>
                                  <p:childTnLst>
                                    <p:set>
                                      <p:cBhvr>
                                        <p:cTn id="132" dur="1" fill="hold">
                                          <p:stCondLst>
                                            <p:cond delay="0"/>
                                          </p:stCondLst>
                                        </p:cTn>
                                        <p:tgtEl>
                                          <p:spTgt spid="37989"/>
                                        </p:tgtEl>
                                        <p:attrNameLst>
                                          <p:attrName>style.visibility</p:attrName>
                                        </p:attrNameLst>
                                      </p:cBhvr>
                                      <p:to>
                                        <p:strVal val="visible"/>
                                      </p:to>
                                    </p:set>
                                    <p:animEffect transition="in" filter="wipe(up)">
                                      <p:cBhvr>
                                        <p:cTn id="133" dur="500"/>
                                        <p:tgtEl>
                                          <p:spTgt spid="37989"/>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051"/>
                                        </p:tgtEl>
                                        <p:attrNameLst>
                                          <p:attrName>style.visibility</p:attrName>
                                        </p:attrNameLst>
                                      </p:cBhvr>
                                      <p:to>
                                        <p:strVal val="visible"/>
                                      </p:to>
                                    </p:set>
                                    <p:animEffect transition="in" filter="wipe(down)">
                                      <p:cBhvr>
                                        <p:cTn id="138" dur="500"/>
                                        <p:tgtEl>
                                          <p:spTgt spid="1051"/>
                                        </p:tgtEl>
                                      </p:cBhvr>
                                    </p:animEffect>
                                  </p:childTnLst>
                                </p:cTn>
                              </p:par>
                            </p:childTnLst>
                          </p:cTn>
                        </p:par>
                        <p:par>
                          <p:cTn id="139" fill="hold">
                            <p:stCondLst>
                              <p:cond delay="500"/>
                            </p:stCondLst>
                            <p:childTnLst>
                              <p:par>
                                <p:cTn id="140" presetID="22" presetClass="entr" presetSubtype="2" fill="hold" grpId="0" nodeType="afterEffect">
                                  <p:stCondLst>
                                    <p:cond delay="0"/>
                                  </p:stCondLst>
                                  <p:childTnLst>
                                    <p:set>
                                      <p:cBhvr>
                                        <p:cTn id="141" dur="1" fill="hold">
                                          <p:stCondLst>
                                            <p:cond delay="0"/>
                                          </p:stCondLst>
                                        </p:cTn>
                                        <p:tgtEl>
                                          <p:spTgt spid="1050"/>
                                        </p:tgtEl>
                                        <p:attrNameLst>
                                          <p:attrName>style.visibility</p:attrName>
                                        </p:attrNameLst>
                                      </p:cBhvr>
                                      <p:to>
                                        <p:strVal val="visible"/>
                                      </p:to>
                                    </p:set>
                                    <p:animEffect transition="in" filter="wipe(right)">
                                      <p:cBhvr>
                                        <p:cTn id="142" dur="500"/>
                                        <p:tgtEl>
                                          <p:spTgt spid="1050"/>
                                        </p:tgtEl>
                                      </p:cBhvr>
                                    </p:animEffect>
                                  </p:childTnLst>
                                </p:cTn>
                              </p:par>
                            </p:childTnLst>
                          </p:cTn>
                        </p:par>
                        <p:par>
                          <p:cTn id="143" fill="hold">
                            <p:stCondLst>
                              <p:cond delay="1000"/>
                            </p:stCondLst>
                            <p:childTnLst>
                              <p:par>
                                <p:cTn id="144" presetID="22" presetClass="entr" presetSubtype="1" fill="hold" grpId="0" nodeType="afterEffect">
                                  <p:stCondLst>
                                    <p:cond delay="0"/>
                                  </p:stCondLst>
                                  <p:childTnLst>
                                    <p:set>
                                      <p:cBhvr>
                                        <p:cTn id="145" dur="1" fill="hold">
                                          <p:stCondLst>
                                            <p:cond delay="0"/>
                                          </p:stCondLst>
                                        </p:cTn>
                                        <p:tgtEl>
                                          <p:spTgt spid="1035"/>
                                        </p:tgtEl>
                                        <p:attrNameLst>
                                          <p:attrName>style.visibility</p:attrName>
                                        </p:attrNameLst>
                                      </p:cBhvr>
                                      <p:to>
                                        <p:strVal val="visible"/>
                                      </p:to>
                                    </p:set>
                                    <p:animEffect transition="in" filter="wipe(up)">
                                      <p:cBhvr>
                                        <p:cTn id="146" dur="500"/>
                                        <p:tgtEl>
                                          <p:spTgt spid="1035"/>
                                        </p:tgtEl>
                                      </p:cBhvr>
                                    </p:animEffect>
                                  </p:childTnLst>
                                </p:cTn>
                              </p:par>
                            </p:childTnLst>
                          </p:cTn>
                        </p:par>
                        <p:par>
                          <p:cTn id="147" fill="hold">
                            <p:stCondLst>
                              <p:cond delay="1500"/>
                            </p:stCondLst>
                            <p:childTnLst>
                              <p:par>
                                <p:cTn id="148" presetID="22" presetClass="entr" presetSubtype="8" fill="hold" grpId="0" nodeType="afterEffect">
                                  <p:stCondLst>
                                    <p:cond delay="0"/>
                                  </p:stCondLst>
                                  <p:childTnLst>
                                    <p:set>
                                      <p:cBhvr>
                                        <p:cTn id="149" dur="1" fill="hold">
                                          <p:stCondLst>
                                            <p:cond delay="0"/>
                                          </p:stCondLst>
                                        </p:cTn>
                                        <p:tgtEl>
                                          <p:spTgt spid="1052"/>
                                        </p:tgtEl>
                                        <p:attrNameLst>
                                          <p:attrName>style.visibility</p:attrName>
                                        </p:attrNameLst>
                                      </p:cBhvr>
                                      <p:to>
                                        <p:strVal val="visible"/>
                                      </p:to>
                                    </p:set>
                                    <p:animEffect transition="in" filter="wipe(left)">
                                      <p:cBhvr>
                                        <p:cTn id="150" dur="500"/>
                                        <p:tgtEl>
                                          <p:spTgt spid="1052"/>
                                        </p:tgtEl>
                                      </p:cBhvr>
                                    </p:animEffect>
                                  </p:childTnLst>
                                </p:cTn>
                              </p:par>
                            </p:childTnLst>
                          </p:cTn>
                        </p:par>
                        <p:par>
                          <p:cTn id="151" fill="hold">
                            <p:stCondLst>
                              <p:cond delay="2000"/>
                            </p:stCondLst>
                            <p:childTnLst>
                              <p:par>
                                <p:cTn id="152" presetID="23" presetClass="entr" presetSubtype="528" fill="hold" grpId="0" nodeType="afterEffect">
                                  <p:stCondLst>
                                    <p:cond delay="0"/>
                                  </p:stCondLst>
                                  <p:childTnLst>
                                    <p:set>
                                      <p:cBhvr>
                                        <p:cTn id="153" dur="1" fill="hold">
                                          <p:stCondLst>
                                            <p:cond delay="0"/>
                                          </p:stCondLst>
                                        </p:cTn>
                                        <p:tgtEl>
                                          <p:spTgt spid="1063"/>
                                        </p:tgtEl>
                                        <p:attrNameLst>
                                          <p:attrName>style.visibility</p:attrName>
                                        </p:attrNameLst>
                                      </p:cBhvr>
                                      <p:to>
                                        <p:strVal val="visible"/>
                                      </p:to>
                                    </p:set>
                                    <p:anim calcmode="lin" valueType="num">
                                      <p:cBhvr>
                                        <p:cTn id="154" dur="500" fill="hold"/>
                                        <p:tgtEl>
                                          <p:spTgt spid="1063"/>
                                        </p:tgtEl>
                                        <p:attrNameLst>
                                          <p:attrName>ppt_w</p:attrName>
                                        </p:attrNameLst>
                                      </p:cBhvr>
                                      <p:tavLst>
                                        <p:tav tm="0">
                                          <p:val>
                                            <p:fltVal val="0"/>
                                          </p:val>
                                        </p:tav>
                                        <p:tav tm="100000">
                                          <p:val>
                                            <p:strVal val="#ppt_w"/>
                                          </p:val>
                                        </p:tav>
                                      </p:tavLst>
                                    </p:anim>
                                    <p:anim calcmode="lin" valueType="num">
                                      <p:cBhvr>
                                        <p:cTn id="155" dur="500" fill="hold"/>
                                        <p:tgtEl>
                                          <p:spTgt spid="1063"/>
                                        </p:tgtEl>
                                        <p:attrNameLst>
                                          <p:attrName>ppt_h</p:attrName>
                                        </p:attrNameLst>
                                      </p:cBhvr>
                                      <p:tavLst>
                                        <p:tav tm="0">
                                          <p:val>
                                            <p:fltVal val="0"/>
                                          </p:val>
                                        </p:tav>
                                        <p:tav tm="100000">
                                          <p:val>
                                            <p:strVal val="#ppt_h"/>
                                          </p:val>
                                        </p:tav>
                                      </p:tavLst>
                                    </p:anim>
                                    <p:anim calcmode="lin" valueType="num">
                                      <p:cBhvr>
                                        <p:cTn id="156" dur="500" fill="hold"/>
                                        <p:tgtEl>
                                          <p:spTgt spid="1063"/>
                                        </p:tgtEl>
                                        <p:attrNameLst>
                                          <p:attrName>ppt_x</p:attrName>
                                        </p:attrNameLst>
                                      </p:cBhvr>
                                      <p:tavLst>
                                        <p:tav tm="0">
                                          <p:val>
                                            <p:fltVal val="0.5"/>
                                          </p:val>
                                        </p:tav>
                                        <p:tav tm="100000">
                                          <p:val>
                                            <p:strVal val="#ppt_x"/>
                                          </p:val>
                                        </p:tav>
                                      </p:tavLst>
                                    </p:anim>
                                    <p:anim calcmode="lin" valueType="num">
                                      <p:cBhvr>
                                        <p:cTn id="157" dur="500" fill="hold"/>
                                        <p:tgtEl>
                                          <p:spTgt spid="10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animBg="1" autoUpdateAnimBg="0"/>
      <p:bldP spid="1031" grpId="0" animBg="1"/>
      <p:bldP spid="1032" grpId="0" animBg="1"/>
      <p:bldP spid="1033" grpId="0" autoUpdateAnimBg="0"/>
      <p:bldP spid="1034" grpId="0" animBg="1"/>
      <p:bldP spid="1035" grpId="0" animBg="1"/>
      <p:bldP spid="1036" grpId="0" autoUpdateAnimBg="0"/>
      <p:bldP spid="1037" grpId="0" autoUpdateAnimBg="0"/>
      <p:bldP spid="37976" grpId="0" animBg="1" autoUpdateAnimBg="0"/>
      <p:bldP spid="1039" grpId="0" animBg="1"/>
      <p:bldP spid="1040" grpId="0" animBg="1"/>
      <p:bldP spid="37980" grpId="0" animBg="1" autoUpdateAnimBg="0"/>
      <p:bldP spid="1043" grpId="0" animBg="1"/>
      <p:bldP spid="1044" grpId="0" animBg="1"/>
      <p:bldP spid="37985" grpId="0" animBg="1" autoUpdateAnimBg="0"/>
      <p:bldP spid="37986" grpId="0" animBg="1"/>
      <p:bldP spid="37987" grpId="0" animBg="1"/>
      <p:bldP spid="37988" grpId="0" animBg="1" autoUpdateAnimBg="0"/>
      <p:bldP spid="37989" grpId="0" animBg="1"/>
      <p:bldP spid="1050" grpId="0" animBg="1"/>
      <p:bldP spid="1051" grpId="0" animBg="1"/>
      <p:bldP spid="1052" grpId="0" autoUpdateAnimBg="0"/>
      <p:bldP spid="1053" grpId="0" animBg="1"/>
      <p:bldP spid="38014" grpId="0" animBg="1" autoUpdateAnimBg="0"/>
      <p:bldP spid="1055" grpId="0" animBg="1"/>
      <p:bldP spid="1056" grpId="0" animBg="1"/>
      <p:bldP spid="1057" grpId="0" autoUpdateAnimBg="0"/>
      <p:bldP spid="1058" grpId="0" animBg="1"/>
      <p:bldP spid="38037" grpId="0" animBg="1" autoUpdateAnimBg="0"/>
      <p:bldP spid="1060" grpId="0" animBg="1"/>
      <p:bldP spid="1061" grpId="0" animBg="1"/>
      <p:bldP spid="10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708" name="Text Box 36"/>
          <p:cNvSpPr txBox="1">
            <a:spLocks noChangeArrowheads="1"/>
          </p:cNvSpPr>
          <p:nvPr/>
        </p:nvSpPr>
        <p:spPr bwMode="auto">
          <a:xfrm>
            <a:off x="228600" y="5791200"/>
            <a:ext cx="1143000" cy="609600"/>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objektiv</a:t>
            </a:r>
          </a:p>
        </p:txBody>
      </p:sp>
      <p:sp>
        <p:nvSpPr>
          <p:cNvPr id="156709" name="Text Box 37"/>
          <p:cNvSpPr txBox="1">
            <a:spLocks noChangeArrowheads="1"/>
          </p:cNvSpPr>
          <p:nvPr/>
        </p:nvSpPr>
        <p:spPr bwMode="auto">
          <a:xfrm>
            <a:off x="1600200" y="5791200"/>
            <a:ext cx="1143000" cy="609600"/>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subjektiv</a:t>
            </a:r>
          </a:p>
        </p:txBody>
      </p:sp>
      <p:sp>
        <p:nvSpPr>
          <p:cNvPr id="156710" name="Text Box 38"/>
          <p:cNvSpPr txBox="1">
            <a:spLocks noChangeArrowheads="1"/>
          </p:cNvSpPr>
          <p:nvPr/>
        </p:nvSpPr>
        <p:spPr bwMode="auto">
          <a:xfrm>
            <a:off x="3276600" y="5791200"/>
            <a:ext cx="1143000" cy="6096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Konflikt</a:t>
            </a:r>
          </a:p>
        </p:txBody>
      </p:sp>
      <p:sp>
        <p:nvSpPr>
          <p:cNvPr id="156711" name="Text Box 39"/>
          <p:cNvSpPr txBox="1">
            <a:spLocks noChangeArrowheads="1"/>
          </p:cNvSpPr>
          <p:nvPr/>
        </p:nvSpPr>
        <p:spPr bwMode="auto">
          <a:xfrm>
            <a:off x="4572000" y="5791200"/>
            <a:ext cx="1143000" cy="6096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Synergie</a:t>
            </a:r>
          </a:p>
        </p:txBody>
      </p:sp>
      <p:sp>
        <p:nvSpPr>
          <p:cNvPr id="156712" name="Text Box 40"/>
          <p:cNvSpPr txBox="1">
            <a:spLocks noChangeArrowheads="1"/>
          </p:cNvSpPr>
          <p:nvPr/>
        </p:nvSpPr>
        <p:spPr bwMode="auto">
          <a:xfrm>
            <a:off x="6248400" y="5791200"/>
            <a:ext cx="1143000" cy="609600"/>
          </a:xfrm>
          <a:prstGeom prst="rect">
            <a:avLst/>
          </a:prstGeom>
          <a:solidFill>
            <a:srgbClr val="DBEDFF"/>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Entschei-dung</a:t>
            </a:r>
          </a:p>
        </p:txBody>
      </p:sp>
      <p:sp>
        <p:nvSpPr>
          <p:cNvPr id="156713" name="Text Box 41"/>
          <p:cNvSpPr txBox="1">
            <a:spLocks noChangeArrowheads="1"/>
          </p:cNvSpPr>
          <p:nvPr/>
        </p:nvSpPr>
        <p:spPr bwMode="auto">
          <a:xfrm>
            <a:off x="7620000" y="5791200"/>
            <a:ext cx="1143000" cy="609600"/>
          </a:xfrm>
          <a:prstGeom prst="rect">
            <a:avLst/>
          </a:prstGeom>
          <a:solidFill>
            <a:srgbClr val="DBEDFF"/>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Beein-flussung</a:t>
            </a:r>
          </a:p>
        </p:txBody>
      </p:sp>
      <p:sp>
        <p:nvSpPr>
          <p:cNvPr id="17424" name="Line 42"/>
          <p:cNvSpPr>
            <a:spLocks noChangeShapeType="1"/>
          </p:cNvSpPr>
          <p:nvPr/>
        </p:nvSpPr>
        <p:spPr bwMode="auto">
          <a:xfrm>
            <a:off x="1524000" y="4572000"/>
            <a:ext cx="0" cy="838200"/>
          </a:xfrm>
          <a:prstGeom prst="line">
            <a:avLst/>
          </a:prstGeom>
          <a:noFill/>
          <a:ln w="28575">
            <a:solidFill>
              <a:schemeClr val="tx1"/>
            </a:solidFill>
            <a:round/>
            <a:headEnd/>
            <a:tailEnd/>
          </a:ln>
        </p:spPr>
        <p:txBody>
          <a:bodyPr>
            <a:spAutoFit/>
          </a:bodyPr>
          <a:lstStyle/>
          <a:p>
            <a:endParaRPr lang="de-DE"/>
          </a:p>
        </p:txBody>
      </p:sp>
      <p:sp>
        <p:nvSpPr>
          <p:cNvPr id="17425" name="Line 45"/>
          <p:cNvSpPr>
            <a:spLocks noChangeShapeType="1"/>
          </p:cNvSpPr>
          <p:nvPr/>
        </p:nvSpPr>
        <p:spPr bwMode="auto">
          <a:xfrm>
            <a:off x="7543800" y="4572000"/>
            <a:ext cx="0" cy="838200"/>
          </a:xfrm>
          <a:prstGeom prst="line">
            <a:avLst/>
          </a:prstGeom>
          <a:noFill/>
          <a:ln w="28575">
            <a:solidFill>
              <a:schemeClr val="tx1"/>
            </a:solidFill>
            <a:round/>
            <a:headEnd/>
            <a:tailEnd/>
          </a:ln>
        </p:spPr>
        <p:txBody>
          <a:bodyPr>
            <a:spAutoFit/>
          </a:bodyPr>
          <a:lstStyle/>
          <a:p>
            <a:endParaRPr lang="de-DE"/>
          </a:p>
        </p:txBody>
      </p:sp>
      <p:sp>
        <p:nvSpPr>
          <p:cNvPr id="17426" name="Line 47"/>
          <p:cNvSpPr>
            <a:spLocks noChangeShapeType="1"/>
          </p:cNvSpPr>
          <p:nvPr/>
        </p:nvSpPr>
        <p:spPr bwMode="auto">
          <a:xfrm flipH="1">
            <a:off x="1524000" y="4572000"/>
            <a:ext cx="6019800" cy="0"/>
          </a:xfrm>
          <a:prstGeom prst="line">
            <a:avLst/>
          </a:prstGeom>
          <a:noFill/>
          <a:ln w="28575">
            <a:solidFill>
              <a:schemeClr val="tx1"/>
            </a:solidFill>
            <a:round/>
            <a:headEnd/>
            <a:tailEnd/>
          </a:ln>
        </p:spPr>
        <p:txBody>
          <a:bodyPr>
            <a:spAutoFit/>
          </a:bodyPr>
          <a:lstStyle/>
          <a:p>
            <a:endParaRPr lang="de-DE"/>
          </a:p>
        </p:txBody>
      </p:sp>
      <p:sp>
        <p:nvSpPr>
          <p:cNvPr id="17427" name="Line 48"/>
          <p:cNvSpPr>
            <a:spLocks noChangeShapeType="1"/>
          </p:cNvSpPr>
          <p:nvPr/>
        </p:nvSpPr>
        <p:spPr bwMode="auto">
          <a:xfrm flipH="1">
            <a:off x="838200" y="5410200"/>
            <a:ext cx="685800" cy="381000"/>
          </a:xfrm>
          <a:prstGeom prst="line">
            <a:avLst/>
          </a:prstGeom>
          <a:noFill/>
          <a:ln w="28575">
            <a:solidFill>
              <a:schemeClr val="tx1"/>
            </a:solidFill>
            <a:round/>
            <a:headEnd/>
            <a:tailEnd/>
          </a:ln>
        </p:spPr>
        <p:txBody>
          <a:bodyPr>
            <a:spAutoFit/>
          </a:bodyPr>
          <a:lstStyle/>
          <a:p>
            <a:endParaRPr lang="de-DE"/>
          </a:p>
        </p:txBody>
      </p:sp>
      <p:sp>
        <p:nvSpPr>
          <p:cNvPr id="17428" name="Line 49"/>
          <p:cNvSpPr>
            <a:spLocks noChangeShapeType="1"/>
          </p:cNvSpPr>
          <p:nvPr/>
        </p:nvSpPr>
        <p:spPr bwMode="auto">
          <a:xfrm>
            <a:off x="1524000" y="5410200"/>
            <a:ext cx="609600" cy="381000"/>
          </a:xfrm>
          <a:prstGeom prst="line">
            <a:avLst/>
          </a:prstGeom>
          <a:noFill/>
          <a:ln w="28575">
            <a:solidFill>
              <a:schemeClr val="tx1"/>
            </a:solidFill>
            <a:round/>
            <a:headEnd/>
            <a:tailEnd/>
          </a:ln>
        </p:spPr>
        <p:txBody>
          <a:bodyPr>
            <a:spAutoFit/>
          </a:bodyPr>
          <a:lstStyle/>
          <a:p>
            <a:endParaRPr lang="de-DE"/>
          </a:p>
        </p:txBody>
      </p:sp>
      <p:sp>
        <p:nvSpPr>
          <p:cNvPr id="17429" name="Line 50"/>
          <p:cNvSpPr>
            <a:spLocks noChangeShapeType="1"/>
          </p:cNvSpPr>
          <p:nvPr/>
        </p:nvSpPr>
        <p:spPr bwMode="auto">
          <a:xfrm flipH="1">
            <a:off x="3810000" y="5410200"/>
            <a:ext cx="685800" cy="381000"/>
          </a:xfrm>
          <a:prstGeom prst="line">
            <a:avLst/>
          </a:prstGeom>
          <a:noFill/>
          <a:ln w="28575">
            <a:solidFill>
              <a:schemeClr val="tx1"/>
            </a:solidFill>
            <a:round/>
            <a:headEnd/>
            <a:tailEnd/>
          </a:ln>
        </p:spPr>
        <p:txBody>
          <a:bodyPr>
            <a:spAutoFit/>
          </a:bodyPr>
          <a:lstStyle/>
          <a:p>
            <a:endParaRPr lang="de-DE"/>
          </a:p>
        </p:txBody>
      </p:sp>
      <p:sp>
        <p:nvSpPr>
          <p:cNvPr id="17430" name="Line 51"/>
          <p:cNvSpPr>
            <a:spLocks noChangeShapeType="1"/>
          </p:cNvSpPr>
          <p:nvPr/>
        </p:nvSpPr>
        <p:spPr bwMode="auto">
          <a:xfrm>
            <a:off x="4495800" y="5410200"/>
            <a:ext cx="609600" cy="381000"/>
          </a:xfrm>
          <a:prstGeom prst="line">
            <a:avLst/>
          </a:prstGeom>
          <a:noFill/>
          <a:ln w="28575">
            <a:solidFill>
              <a:schemeClr val="tx1"/>
            </a:solidFill>
            <a:round/>
            <a:headEnd/>
            <a:tailEnd/>
          </a:ln>
        </p:spPr>
        <p:txBody>
          <a:bodyPr>
            <a:spAutoFit/>
          </a:bodyPr>
          <a:lstStyle/>
          <a:p>
            <a:endParaRPr lang="de-DE"/>
          </a:p>
        </p:txBody>
      </p:sp>
      <p:sp>
        <p:nvSpPr>
          <p:cNvPr id="17431" name="Line 52"/>
          <p:cNvSpPr>
            <a:spLocks noChangeShapeType="1"/>
          </p:cNvSpPr>
          <p:nvPr/>
        </p:nvSpPr>
        <p:spPr bwMode="auto">
          <a:xfrm flipH="1">
            <a:off x="6858000" y="5410200"/>
            <a:ext cx="685800" cy="381000"/>
          </a:xfrm>
          <a:prstGeom prst="line">
            <a:avLst/>
          </a:prstGeom>
          <a:noFill/>
          <a:ln w="28575">
            <a:solidFill>
              <a:schemeClr val="tx1"/>
            </a:solidFill>
            <a:round/>
            <a:headEnd/>
            <a:tailEnd/>
          </a:ln>
        </p:spPr>
        <p:txBody>
          <a:bodyPr>
            <a:spAutoFit/>
          </a:bodyPr>
          <a:lstStyle/>
          <a:p>
            <a:endParaRPr lang="de-DE"/>
          </a:p>
        </p:txBody>
      </p:sp>
      <p:sp>
        <p:nvSpPr>
          <p:cNvPr id="17432" name="Line 53"/>
          <p:cNvSpPr>
            <a:spLocks noChangeShapeType="1"/>
          </p:cNvSpPr>
          <p:nvPr/>
        </p:nvSpPr>
        <p:spPr bwMode="auto">
          <a:xfrm>
            <a:off x="7543800" y="5410200"/>
            <a:ext cx="609600" cy="381000"/>
          </a:xfrm>
          <a:prstGeom prst="line">
            <a:avLst/>
          </a:prstGeom>
          <a:noFill/>
          <a:ln w="28575">
            <a:solidFill>
              <a:schemeClr val="tx1"/>
            </a:solidFill>
            <a:round/>
            <a:headEnd/>
            <a:tailEnd/>
          </a:ln>
        </p:spPr>
        <p:txBody>
          <a:bodyPr>
            <a:spAutoFit/>
          </a:bodyPr>
          <a:lstStyle/>
          <a:p>
            <a:endParaRPr lang="de-DE"/>
          </a:p>
        </p:txBody>
      </p:sp>
      <p:sp>
        <p:nvSpPr>
          <p:cNvPr id="17433" name="Line 45"/>
          <p:cNvSpPr>
            <a:spLocks noChangeShapeType="1"/>
          </p:cNvSpPr>
          <p:nvPr/>
        </p:nvSpPr>
        <p:spPr bwMode="auto">
          <a:xfrm>
            <a:off x="4495800" y="3886200"/>
            <a:ext cx="0" cy="1524000"/>
          </a:xfrm>
          <a:prstGeom prst="line">
            <a:avLst/>
          </a:prstGeom>
          <a:noFill/>
          <a:ln w="28575">
            <a:solidFill>
              <a:schemeClr val="tx1"/>
            </a:solidFill>
            <a:round/>
            <a:headEnd/>
            <a:tailEnd/>
          </a:ln>
        </p:spPr>
        <p:txBody>
          <a:bodyPr>
            <a:spAutoFit/>
          </a:bodyPr>
          <a:lstStyle/>
          <a:p>
            <a:endParaRPr lang="de-DE"/>
          </a:p>
        </p:txBody>
      </p:sp>
      <p:sp>
        <p:nvSpPr>
          <p:cNvPr id="156731" name="Text Box 30"/>
          <p:cNvSpPr txBox="1">
            <a:spLocks noChangeArrowheads="1"/>
          </p:cNvSpPr>
          <p:nvPr/>
        </p:nvSpPr>
        <p:spPr bwMode="auto">
          <a:xfrm>
            <a:off x="1524000" y="3886200"/>
            <a:ext cx="6096000" cy="533400"/>
          </a:xfrm>
          <a:prstGeom prst="rect">
            <a:avLst/>
          </a:prstGeom>
          <a:solidFill>
            <a:srgbClr val="FFEDDB"/>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2400"/>
              <a:t>Externe Stakeholder</a:t>
            </a:r>
            <a:endParaRPr lang="de-DE" sz="1600" b="0"/>
          </a:p>
        </p:txBody>
      </p:sp>
      <p:sp>
        <p:nvSpPr>
          <p:cNvPr id="156732" name="Line 60"/>
          <p:cNvSpPr>
            <a:spLocks noChangeShapeType="1"/>
          </p:cNvSpPr>
          <p:nvPr/>
        </p:nvSpPr>
        <p:spPr bwMode="auto">
          <a:xfrm>
            <a:off x="1371600" y="2133600"/>
            <a:ext cx="1752600" cy="0"/>
          </a:xfrm>
          <a:prstGeom prst="line">
            <a:avLst/>
          </a:prstGeom>
          <a:noFill/>
          <a:ln w="85725">
            <a:solidFill>
              <a:srgbClr val="008000"/>
            </a:solidFill>
            <a:round/>
            <a:headEnd/>
            <a:tailEnd type="triangle" w="med" len="med"/>
          </a:ln>
        </p:spPr>
        <p:txBody>
          <a:bodyPr/>
          <a:lstStyle/>
          <a:p>
            <a:endParaRPr lang="de-DE"/>
          </a:p>
        </p:txBody>
      </p:sp>
      <p:sp>
        <p:nvSpPr>
          <p:cNvPr id="156733" name="Line 61"/>
          <p:cNvSpPr>
            <a:spLocks noChangeShapeType="1"/>
          </p:cNvSpPr>
          <p:nvPr/>
        </p:nvSpPr>
        <p:spPr bwMode="auto">
          <a:xfrm>
            <a:off x="5715000" y="2133600"/>
            <a:ext cx="838200" cy="0"/>
          </a:xfrm>
          <a:prstGeom prst="line">
            <a:avLst/>
          </a:prstGeom>
          <a:noFill/>
          <a:ln w="85725">
            <a:solidFill>
              <a:srgbClr val="008000"/>
            </a:solidFill>
            <a:round/>
            <a:headEnd/>
            <a:tailEnd type="triangle" w="med" len="med"/>
          </a:ln>
        </p:spPr>
        <p:txBody>
          <a:bodyPr/>
          <a:lstStyle/>
          <a:p>
            <a:endParaRPr lang="de-DE"/>
          </a:p>
        </p:txBody>
      </p:sp>
      <p:graphicFrame>
        <p:nvGraphicFramePr>
          <p:cNvPr id="17410" name="Object 62"/>
          <p:cNvGraphicFramePr>
            <a:graphicFrameLocks noChangeAspect="1"/>
          </p:cNvGraphicFramePr>
          <p:nvPr/>
        </p:nvGraphicFramePr>
        <p:xfrm>
          <a:off x="3124200" y="1219200"/>
          <a:ext cx="2590800" cy="1774825"/>
        </p:xfrm>
        <a:graphic>
          <a:graphicData uri="http://schemas.openxmlformats.org/presentationml/2006/ole">
            <p:oleObj spid="_x0000_s40981" name="Paint Shop Pro Image" r:id="rId4" imgW="5209756" imgH="3570732" progId="">
              <p:embed/>
            </p:oleObj>
          </a:graphicData>
        </a:graphic>
      </p:graphicFrame>
      <p:sp>
        <p:nvSpPr>
          <p:cNvPr id="156735" name="Text Box 63"/>
          <p:cNvSpPr txBox="1">
            <a:spLocks noChangeArrowheads="1"/>
          </p:cNvSpPr>
          <p:nvPr/>
        </p:nvSpPr>
        <p:spPr bwMode="auto">
          <a:xfrm>
            <a:off x="3124200" y="1295400"/>
            <a:ext cx="1143000" cy="581025"/>
          </a:xfrm>
          <a:prstGeom prst="rect">
            <a:avLst/>
          </a:prstGeom>
          <a:noFill/>
          <a:ln w="9525">
            <a:noFill/>
            <a:miter lim="800000"/>
            <a:headEnd/>
            <a:tailEnd/>
          </a:ln>
        </p:spPr>
        <p:txBody>
          <a:bodyPr>
            <a:spAutoFit/>
          </a:bodyPr>
          <a:lstStyle/>
          <a:p>
            <a:pPr algn="l" eaLnBrk="1" hangingPunct="1"/>
            <a:r>
              <a:rPr lang="de-DE" sz="1600"/>
              <a:t>Unter-nehmen</a:t>
            </a:r>
          </a:p>
        </p:txBody>
      </p:sp>
      <p:sp>
        <p:nvSpPr>
          <p:cNvPr id="17438" name="Line 64"/>
          <p:cNvSpPr>
            <a:spLocks noChangeShapeType="1"/>
          </p:cNvSpPr>
          <p:nvPr/>
        </p:nvSpPr>
        <p:spPr bwMode="auto">
          <a:xfrm>
            <a:off x="4343400" y="762000"/>
            <a:ext cx="0" cy="4572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439" name="Text Box 65"/>
          <p:cNvSpPr txBox="1">
            <a:spLocks noChangeArrowheads="1"/>
          </p:cNvSpPr>
          <p:nvPr/>
        </p:nvSpPr>
        <p:spPr bwMode="auto">
          <a:xfrm>
            <a:off x="3429000" y="457200"/>
            <a:ext cx="2133600" cy="304800"/>
          </a:xfrm>
          <a:prstGeom prst="rect">
            <a:avLst/>
          </a:prstGeom>
          <a:noFill/>
          <a:ln w="9525">
            <a:noFill/>
            <a:miter lim="800000"/>
            <a:headEnd/>
            <a:tailEnd/>
          </a:ln>
        </p:spPr>
        <p:txBody>
          <a:bodyPr>
            <a:spAutoFit/>
          </a:bodyPr>
          <a:lstStyle/>
          <a:p>
            <a:pPr algn="l" eaLnBrk="1" hangingPunct="1"/>
            <a:r>
              <a:rPr lang="de-DE"/>
              <a:t>Unternehmenszweck</a:t>
            </a:r>
          </a:p>
        </p:txBody>
      </p:sp>
      <p:sp>
        <p:nvSpPr>
          <p:cNvPr id="17440" name="Text Box 66"/>
          <p:cNvSpPr txBox="1">
            <a:spLocks noChangeArrowheads="1"/>
          </p:cNvSpPr>
          <p:nvPr/>
        </p:nvSpPr>
        <p:spPr bwMode="auto">
          <a:xfrm>
            <a:off x="304800" y="2362200"/>
            <a:ext cx="1295400" cy="304800"/>
          </a:xfrm>
          <a:prstGeom prst="rect">
            <a:avLst/>
          </a:prstGeom>
          <a:noFill/>
          <a:ln w="9525">
            <a:noFill/>
            <a:miter lim="800000"/>
            <a:headEnd/>
            <a:tailEnd/>
          </a:ln>
        </p:spPr>
        <p:txBody>
          <a:bodyPr>
            <a:spAutoFit/>
          </a:bodyPr>
          <a:lstStyle/>
          <a:p>
            <a:pPr algn="l" eaLnBrk="1" hangingPunct="1"/>
            <a:r>
              <a:rPr lang="de-DE"/>
              <a:t>Lieferanten</a:t>
            </a:r>
          </a:p>
        </p:txBody>
      </p:sp>
      <p:graphicFrame>
        <p:nvGraphicFramePr>
          <p:cNvPr id="17411" name="Object 67"/>
          <p:cNvGraphicFramePr>
            <a:graphicFrameLocks noChangeAspect="1"/>
          </p:cNvGraphicFramePr>
          <p:nvPr/>
        </p:nvGraphicFramePr>
        <p:xfrm>
          <a:off x="381000" y="1676400"/>
          <a:ext cx="990600" cy="630238"/>
        </p:xfrm>
        <a:graphic>
          <a:graphicData uri="http://schemas.openxmlformats.org/presentationml/2006/ole">
            <p:oleObj spid="_x0000_s40986" name="Bitmap" r:id="rId5" imgW="1400000" imgH="1209524" progId="PBrush">
              <p:embed/>
            </p:oleObj>
          </a:graphicData>
        </a:graphic>
      </p:graphicFrame>
      <p:graphicFrame>
        <p:nvGraphicFramePr>
          <p:cNvPr id="17412" name="Object 68"/>
          <p:cNvGraphicFramePr>
            <a:graphicFrameLocks noChangeAspect="1"/>
          </p:cNvGraphicFramePr>
          <p:nvPr/>
        </p:nvGraphicFramePr>
        <p:xfrm>
          <a:off x="8212138" y="1676400"/>
          <a:ext cx="855662" cy="877888"/>
        </p:xfrm>
        <a:graphic>
          <a:graphicData uri="http://schemas.openxmlformats.org/presentationml/2006/ole">
            <p:oleObj spid="_x0000_s40987" name="Bitmap" r:id="rId6" imgW="1028844" imgH="1057423" progId="PBrush">
              <p:embed/>
            </p:oleObj>
          </a:graphicData>
        </a:graphic>
      </p:graphicFrame>
      <p:sp>
        <p:nvSpPr>
          <p:cNvPr id="17441" name="Text Box 69"/>
          <p:cNvSpPr txBox="1">
            <a:spLocks noChangeArrowheads="1"/>
          </p:cNvSpPr>
          <p:nvPr/>
        </p:nvSpPr>
        <p:spPr bwMode="auto">
          <a:xfrm>
            <a:off x="8153400" y="2514600"/>
            <a:ext cx="914400" cy="314325"/>
          </a:xfrm>
          <a:prstGeom prst="rect">
            <a:avLst/>
          </a:prstGeom>
          <a:noFill/>
          <a:ln w="9525">
            <a:noFill/>
            <a:miter lim="800000"/>
            <a:headEnd/>
            <a:tailEnd/>
          </a:ln>
        </p:spPr>
        <p:txBody>
          <a:bodyPr/>
          <a:lstStyle/>
          <a:p>
            <a:pPr eaLnBrk="1" hangingPunct="1"/>
            <a:r>
              <a:rPr lang="de-DE"/>
              <a:t>Kunden</a:t>
            </a:r>
          </a:p>
        </p:txBody>
      </p:sp>
      <p:sp>
        <p:nvSpPr>
          <p:cNvPr id="156742" name="Line 70"/>
          <p:cNvSpPr>
            <a:spLocks noChangeShapeType="1"/>
          </p:cNvSpPr>
          <p:nvPr/>
        </p:nvSpPr>
        <p:spPr bwMode="auto">
          <a:xfrm>
            <a:off x="7086600" y="2133600"/>
            <a:ext cx="1143000" cy="0"/>
          </a:xfrm>
          <a:prstGeom prst="line">
            <a:avLst/>
          </a:prstGeom>
          <a:noFill/>
          <a:ln w="111125">
            <a:solidFill>
              <a:srgbClr val="008000"/>
            </a:solidFill>
            <a:prstDash val="sysDot"/>
            <a:round/>
            <a:headEnd/>
            <a:tailEnd type="triangle" w="med" len="med"/>
          </a:ln>
        </p:spPr>
        <p:txBody>
          <a:bodyPr/>
          <a:lstStyle/>
          <a:p>
            <a:endParaRPr lang="de-DE"/>
          </a:p>
        </p:txBody>
      </p:sp>
      <p:sp>
        <p:nvSpPr>
          <p:cNvPr id="17443" name="Freeform 71"/>
          <p:cNvSpPr>
            <a:spLocks/>
          </p:cNvSpPr>
          <p:nvPr/>
        </p:nvSpPr>
        <p:spPr bwMode="auto">
          <a:xfrm>
            <a:off x="6477000" y="1752600"/>
            <a:ext cx="990600" cy="8382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E7FFA5"/>
          </a:solidFill>
          <a:ln w="19050" cap="flat" cmpd="sng">
            <a:solidFill>
              <a:schemeClr val="tx1"/>
            </a:solidFill>
            <a:prstDash val="solid"/>
            <a:round/>
            <a:headEnd/>
            <a:tailEnd/>
          </a:ln>
        </p:spPr>
        <p:txBody>
          <a:bodyPr>
            <a:spAutoFit/>
          </a:bodyPr>
          <a:lstStyle/>
          <a:p>
            <a:endParaRPr lang="de-DE"/>
          </a:p>
        </p:txBody>
      </p:sp>
      <p:sp>
        <p:nvSpPr>
          <p:cNvPr id="17444" name="Text Box 72"/>
          <p:cNvSpPr txBox="1">
            <a:spLocks noChangeArrowheads="1"/>
          </p:cNvSpPr>
          <p:nvPr/>
        </p:nvSpPr>
        <p:spPr bwMode="auto">
          <a:xfrm>
            <a:off x="6553200" y="1905000"/>
            <a:ext cx="838200" cy="457200"/>
          </a:xfrm>
          <a:prstGeom prst="rect">
            <a:avLst/>
          </a:prstGeom>
          <a:noFill/>
          <a:ln w="9525">
            <a:noFill/>
            <a:miter lim="800000"/>
            <a:headEnd/>
            <a:tailEnd/>
          </a:ln>
        </p:spPr>
        <p:txBody>
          <a:bodyPr>
            <a:spAutoFit/>
          </a:bodyPr>
          <a:lstStyle/>
          <a:p>
            <a:pPr algn="l" eaLnBrk="1" hangingPunct="1"/>
            <a:r>
              <a:rPr lang="de-DE" sz="1200"/>
              <a:t>Absatz-märkte</a:t>
            </a:r>
          </a:p>
        </p:txBody>
      </p:sp>
      <p:sp>
        <p:nvSpPr>
          <p:cNvPr id="17445" name="Text Box 74"/>
          <p:cNvSpPr txBox="1">
            <a:spLocks noChangeArrowheads="1"/>
          </p:cNvSpPr>
          <p:nvPr/>
        </p:nvSpPr>
        <p:spPr bwMode="auto">
          <a:xfrm>
            <a:off x="6248400" y="3200400"/>
            <a:ext cx="1371600" cy="360363"/>
          </a:xfrm>
          <a:prstGeom prst="rect">
            <a:avLst/>
          </a:prstGeom>
          <a:solidFill>
            <a:srgbClr val="FFFFFF"/>
          </a:solidFill>
          <a:ln w="9525">
            <a:noFill/>
            <a:miter lim="800000"/>
            <a:headEnd/>
            <a:tailEnd/>
          </a:ln>
        </p:spPr>
        <p:txBody>
          <a:bodyPr anchor="ctr"/>
          <a:lstStyle/>
          <a:p>
            <a:pPr eaLnBrk="1" hangingPunct="1"/>
            <a:r>
              <a:rPr lang="de-DE" sz="1200"/>
              <a:t>Konkurrenten</a:t>
            </a:r>
            <a:endParaRPr lang="de-DE"/>
          </a:p>
        </p:txBody>
      </p:sp>
      <p:graphicFrame>
        <p:nvGraphicFramePr>
          <p:cNvPr id="17413" name="Object 75"/>
          <p:cNvGraphicFramePr>
            <a:graphicFrameLocks noChangeAspect="1"/>
          </p:cNvGraphicFramePr>
          <p:nvPr/>
        </p:nvGraphicFramePr>
        <p:xfrm>
          <a:off x="6553200" y="2743200"/>
          <a:ext cx="762000" cy="534988"/>
        </p:xfrm>
        <a:graphic>
          <a:graphicData uri="http://schemas.openxmlformats.org/presentationml/2006/ole">
            <p:oleObj spid="_x0000_s40993" name="Bitmap" r:id="rId7" imgW="990738" imgH="695238" progId="PBrush">
              <p:embed/>
            </p:oleObj>
          </a:graphicData>
        </a:graphic>
      </p:graphicFrame>
      <p:sp>
        <p:nvSpPr>
          <p:cNvPr id="17446" name="Line 76"/>
          <p:cNvSpPr>
            <a:spLocks noChangeShapeType="1"/>
          </p:cNvSpPr>
          <p:nvPr/>
        </p:nvSpPr>
        <p:spPr bwMode="auto">
          <a:xfrm flipV="1">
            <a:off x="6934200" y="2362200"/>
            <a:ext cx="0" cy="381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7447" name="Text Box 77"/>
          <p:cNvSpPr txBox="1">
            <a:spLocks noChangeArrowheads="1"/>
          </p:cNvSpPr>
          <p:nvPr/>
        </p:nvSpPr>
        <p:spPr bwMode="auto">
          <a:xfrm>
            <a:off x="1524000" y="3200400"/>
            <a:ext cx="1219200" cy="360363"/>
          </a:xfrm>
          <a:prstGeom prst="rect">
            <a:avLst/>
          </a:prstGeom>
          <a:solidFill>
            <a:srgbClr val="FFFFFF"/>
          </a:solidFill>
          <a:ln w="9525">
            <a:noFill/>
            <a:miter lim="800000"/>
            <a:headEnd/>
            <a:tailEnd/>
          </a:ln>
        </p:spPr>
        <p:txBody>
          <a:bodyPr anchor="ctr"/>
          <a:lstStyle/>
          <a:p>
            <a:pPr eaLnBrk="1" hangingPunct="1"/>
            <a:r>
              <a:rPr lang="de-DE" sz="1200"/>
              <a:t>Kreditinstitute</a:t>
            </a:r>
          </a:p>
        </p:txBody>
      </p:sp>
      <p:graphicFrame>
        <p:nvGraphicFramePr>
          <p:cNvPr id="17414" name="Object 78"/>
          <p:cNvGraphicFramePr>
            <a:graphicFrameLocks noChangeAspect="1"/>
          </p:cNvGraphicFramePr>
          <p:nvPr/>
        </p:nvGraphicFramePr>
        <p:xfrm>
          <a:off x="1676400" y="2438400"/>
          <a:ext cx="838200" cy="777875"/>
        </p:xfrm>
        <a:graphic>
          <a:graphicData uri="http://schemas.openxmlformats.org/presentationml/2006/ole">
            <p:oleObj spid="_x0000_s40996" name="Bitmap" r:id="rId8" imgW="1848108" imgH="1714739" progId="PBrush">
              <p:embed/>
            </p:oleObj>
          </a:graphicData>
        </a:graphic>
      </p:graphicFrame>
      <p:sp>
        <p:nvSpPr>
          <p:cNvPr id="17448" name="Line 79"/>
          <p:cNvSpPr>
            <a:spLocks noChangeShapeType="1"/>
          </p:cNvSpPr>
          <p:nvPr/>
        </p:nvSpPr>
        <p:spPr bwMode="auto">
          <a:xfrm flipV="1">
            <a:off x="2514600" y="2667000"/>
            <a:ext cx="6096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7449" name="Line 80"/>
          <p:cNvSpPr>
            <a:spLocks noChangeShapeType="1"/>
          </p:cNvSpPr>
          <p:nvPr/>
        </p:nvSpPr>
        <p:spPr bwMode="auto">
          <a:xfrm flipH="1" flipV="1">
            <a:off x="2514600" y="2819400"/>
            <a:ext cx="6096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7450" name="Text Box 82"/>
          <p:cNvSpPr txBox="1">
            <a:spLocks noChangeArrowheads="1"/>
          </p:cNvSpPr>
          <p:nvPr/>
        </p:nvSpPr>
        <p:spPr bwMode="auto">
          <a:xfrm>
            <a:off x="1371600" y="1143000"/>
            <a:ext cx="1447800" cy="360363"/>
          </a:xfrm>
          <a:prstGeom prst="rect">
            <a:avLst/>
          </a:prstGeom>
          <a:solidFill>
            <a:srgbClr val="FFFFFF"/>
          </a:solidFill>
          <a:ln w="9525">
            <a:noFill/>
            <a:miter lim="800000"/>
            <a:headEnd/>
            <a:tailEnd/>
          </a:ln>
        </p:spPr>
        <p:txBody>
          <a:bodyPr anchor="ctr"/>
          <a:lstStyle/>
          <a:p>
            <a:pPr eaLnBrk="1" hangingPunct="1"/>
            <a:r>
              <a:rPr lang="de-DE" sz="1200"/>
              <a:t>Behörden, Ämter</a:t>
            </a:r>
          </a:p>
        </p:txBody>
      </p:sp>
      <p:sp>
        <p:nvSpPr>
          <p:cNvPr id="17451" name="Text Box 83"/>
          <p:cNvSpPr txBox="1">
            <a:spLocks noChangeArrowheads="1"/>
          </p:cNvSpPr>
          <p:nvPr/>
        </p:nvSpPr>
        <p:spPr bwMode="auto">
          <a:xfrm>
            <a:off x="6477000" y="1066800"/>
            <a:ext cx="1447800" cy="360363"/>
          </a:xfrm>
          <a:prstGeom prst="rect">
            <a:avLst/>
          </a:prstGeom>
          <a:solidFill>
            <a:srgbClr val="FFFFFF"/>
          </a:solidFill>
          <a:ln w="9525">
            <a:noFill/>
            <a:miter lim="800000"/>
            <a:headEnd/>
            <a:tailEnd/>
          </a:ln>
        </p:spPr>
        <p:txBody>
          <a:bodyPr anchor="ctr"/>
          <a:lstStyle/>
          <a:p>
            <a:pPr eaLnBrk="1" hangingPunct="1"/>
            <a:r>
              <a:rPr lang="de-DE" sz="1200"/>
              <a:t>Öffentlichkeit</a:t>
            </a:r>
          </a:p>
        </p:txBody>
      </p:sp>
      <p:pic>
        <p:nvPicPr>
          <p:cNvPr id="17452" name="Picture 84" descr="C:\Business_Studio\Archiv\Images\Images_neu\Leute-Oeffentlichkeit.bmp"/>
          <p:cNvPicPr>
            <a:picLocks noChangeAspect="1" noChangeArrowheads="1"/>
          </p:cNvPicPr>
          <p:nvPr/>
        </p:nvPicPr>
        <p:blipFill>
          <a:blip r:embed="rId9" cstate="print"/>
          <a:srcRect/>
          <a:stretch>
            <a:fillRect/>
          </a:stretch>
        </p:blipFill>
        <p:spPr bwMode="auto">
          <a:xfrm>
            <a:off x="6096000" y="457200"/>
            <a:ext cx="1905000" cy="623888"/>
          </a:xfrm>
          <a:prstGeom prst="rect">
            <a:avLst/>
          </a:prstGeom>
          <a:noFill/>
          <a:ln w="9525">
            <a:solidFill>
              <a:schemeClr val="tx1"/>
            </a:solidFill>
            <a:miter lim="800000"/>
            <a:headEnd/>
            <a:tailEnd/>
          </a:ln>
        </p:spPr>
      </p:pic>
      <p:sp>
        <p:nvSpPr>
          <p:cNvPr id="17453" name="Line 85"/>
          <p:cNvSpPr>
            <a:spLocks noChangeShapeType="1"/>
          </p:cNvSpPr>
          <p:nvPr/>
        </p:nvSpPr>
        <p:spPr bwMode="auto">
          <a:xfrm>
            <a:off x="2362200" y="1447800"/>
            <a:ext cx="1066800" cy="2438400"/>
          </a:xfrm>
          <a:prstGeom prst="line">
            <a:avLst/>
          </a:prstGeom>
          <a:noFill/>
          <a:ln w="22225">
            <a:solidFill>
              <a:srgbClr val="0000FF"/>
            </a:solidFill>
            <a:round/>
            <a:headEnd/>
            <a:tailEnd/>
          </a:ln>
        </p:spPr>
        <p:txBody>
          <a:bodyPr wrap="none" anchor="ctr">
            <a:spAutoFit/>
          </a:bodyPr>
          <a:lstStyle/>
          <a:p>
            <a:endParaRPr lang="de-DE"/>
          </a:p>
        </p:txBody>
      </p:sp>
      <p:sp>
        <p:nvSpPr>
          <p:cNvPr id="17454" name="Line 86"/>
          <p:cNvSpPr>
            <a:spLocks noChangeShapeType="1"/>
          </p:cNvSpPr>
          <p:nvPr/>
        </p:nvSpPr>
        <p:spPr bwMode="auto">
          <a:xfrm>
            <a:off x="838200" y="2590800"/>
            <a:ext cx="914400" cy="1295400"/>
          </a:xfrm>
          <a:prstGeom prst="line">
            <a:avLst/>
          </a:prstGeom>
          <a:noFill/>
          <a:ln w="22225">
            <a:solidFill>
              <a:srgbClr val="0000FF"/>
            </a:solidFill>
            <a:round/>
            <a:headEnd/>
            <a:tailEnd/>
          </a:ln>
        </p:spPr>
        <p:txBody>
          <a:bodyPr anchor="ctr">
            <a:spAutoFit/>
          </a:bodyPr>
          <a:lstStyle/>
          <a:p>
            <a:endParaRPr lang="de-DE"/>
          </a:p>
        </p:txBody>
      </p:sp>
      <p:sp>
        <p:nvSpPr>
          <p:cNvPr id="17455" name="Line 87"/>
          <p:cNvSpPr>
            <a:spLocks noChangeShapeType="1"/>
          </p:cNvSpPr>
          <p:nvPr/>
        </p:nvSpPr>
        <p:spPr bwMode="auto">
          <a:xfrm>
            <a:off x="2133600" y="3505200"/>
            <a:ext cx="0" cy="381000"/>
          </a:xfrm>
          <a:prstGeom prst="line">
            <a:avLst/>
          </a:prstGeom>
          <a:noFill/>
          <a:ln w="19050">
            <a:solidFill>
              <a:srgbClr val="0000FF"/>
            </a:solidFill>
            <a:round/>
            <a:headEnd/>
            <a:tailEnd/>
          </a:ln>
        </p:spPr>
        <p:txBody>
          <a:bodyPr anchor="ctr">
            <a:spAutoFit/>
          </a:bodyPr>
          <a:lstStyle/>
          <a:p>
            <a:endParaRPr lang="de-DE"/>
          </a:p>
        </p:txBody>
      </p:sp>
      <p:sp>
        <p:nvSpPr>
          <p:cNvPr id="17456" name="Line 88"/>
          <p:cNvSpPr>
            <a:spLocks noChangeShapeType="1"/>
          </p:cNvSpPr>
          <p:nvPr/>
        </p:nvSpPr>
        <p:spPr bwMode="auto">
          <a:xfrm flipH="1">
            <a:off x="6934200" y="3505200"/>
            <a:ext cx="0" cy="381000"/>
          </a:xfrm>
          <a:prstGeom prst="line">
            <a:avLst/>
          </a:prstGeom>
          <a:noFill/>
          <a:ln w="19050">
            <a:solidFill>
              <a:srgbClr val="0000FF"/>
            </a:solidFill>
            <a:round/>
            <a:headEnd/>
            <a:tailEnd/>
          </a:ln>
        </p:spPr>
        <p:txBody>
          <a:bodyPr anchor="ctr">
            <a:spAutoFit/>
          </a:bodyPr>
          <a:lstStyle/>
          <a:p>
            <a:endParaRPr lang="de-DE"/>
          </a:p>
        </p:txBody>
      </p:sp>
      <p:sp>
        <p:nvSpPr>
          <p:cNvPr id="17457" name="Line 89"/>
          <p:cNvSpPr>
            <a:spLocks noChangeShapeType="1"/>
          </p:cNvSpPr>
          <p:nvPr/>
        </p:nvSpPr>
        <p:spPr bwMode="auto">
          <a:xfrm flipH="1">
            <a:off x="7391400" y="2819400"/>
            <a:ext cx="1219200" cy="1066800"/>
          </a:xfrm>
          <a:prstGeom prst="line">
            <a:avLst/>
          </a:prstGeom>
          <a:noFill/>
          <a:ln w="19050">
            <a:solidFill>
              <a:srgbClr val="0000FF"/>
            </a:solidFill>
            <a:round/>
            <a:headEnd/>
            <a:tailEnd/>
          </a:ln>
        </p:spPr>
        <p:txBody>
          <a:bodyPr anchor="ctr">
            <a:spAutoFit/>
          </a:bodyPr>
          <a:lstStyle/>
          <a:p>
            <a:endParaRPr lang="de-DE"/>
          </a:p>
        </p:txBody>
      </p:sp>
      <p:sp>
        <p:nvSpPr>
          <p:cNvPr id="17458" name="Line 90"/>
          <p:cNvSpPr>
            <a:spLocks noChangeShapeType="1"/>
          </p:cNvSpPr>
          <p:nvPr/>
        </p:nvSpPr>
        <p:spPr bwMode="auto">
          <a:xfrm flipH="1">
            <a:off x="5715000" y="1143000"/>
            <a:ext cx="685800" cy="2743200"/>
          </a:xfrm>
          <a:prstGeom prst="line">
            <a:avLst/>
          </a:prstGeom>
          <a:noFill/>
          <a:ln w="19050">
            <a:solidFill>
              <a:srgbClr val="0000FF"/>
            </a:solidFill>
            <a:round/>
            <a:headEnd/>
            <a:tailEnd/>
          </a:ln>
        </p:spPr>
        <p:txBody>
          <a:bodyPr anchor="ctr">
            <a:spAutoFit/>
          </a:bodyPr>
          <a:lstStyle/>
          <a:p>
            <a:endParaRPr lang="de-DE"/>
          </a:p>
        </p:txBody>
      </p:sp>
      <p:sp>
        <p:nvSpPr>
          <p:cNvPr id="17459" name="Line 91"/>
          <p:cNvSpPr>
            <a:spLocks noChangeShapeType="1"/>
          </p:cNvSpPr>
          <p:nvPr/>
        </p:nvSpPr>
        <p:spPr bwMode="auto">
          <a:xfrm flipH="1">
            <a:off x="4495800" y="2971800"/>
            <a:ext cx="0" cy="914400"/>
          </a:xfrm>
          <a:prstGeom prst="line">
            <a:avLst/>
          </a:prstGeom>
          <a:noFill/>
          <a:ln w="38100">
            <a:solidFill>
              <a:srgbClr val="0000FF"/>
            </a:solidFill>
            <a:round/>
            <a:headEnd/>
            <a:tailEnd/>
          </a:ln>
        </p:spPr>
        <p:txBody>
          <a:bodyPr anchor="ctr">
            <a:spAutoFit/>
          </a:bodyPr>
          <a:lstStyle/>
          <a:p>
            <a:endParaRPr lang="de-DE"/>
          </a:p>
        </p:txBody>
      </p:sp>
      <p:pic>
        <p:nvPicPr>
          <p:cNvPr id="17460" name="Picture 92" descr="C:\Business_Studio\Archiv\Images\Images_neu\gebau2.bmp"/>
          <p:cNvPicPr>
            <a:picLocks noChangeAspect="1" noChangeArrowheads="1"/>
          </p:cNvPicPr>
          <p:nvPr/>
        </p:nvPicPr>
        <p:blipFill>
          <a:blip r:embed="rId10" cstate="print"/>
          <a:srcRect/>
          <a:stretch>
            <a:fillRect/>
          </a:stretch>
        </p:blipFill>
        <p:spPr bwMode="auto">
          <a:xfrm>
            <a:off x="1447800" y="457200"/>
            <a:ext cx="1219200" cy="781050"/>
          </a:xfrm>
          <a:prstGeom prst="rect">
            <a:avLst/>
          </a:prstGeom>
          <a:noFill/>
          <a:ln w="9525">
            <a:solidFill>
              <a:schemeClr val="tx1"/>
            </a:solidFill>
            <a:miter lim="800000"/>
            <a:headEnd/>
            <a:tailEnd/>
          </a:ln>
        </p:spPr>
      </p:pic>
      <p:sp>
        <p:nvSpPr>
          <p:cNvPr id="41010" name="Textfeld 52"/>
          <p:cNvSpPr txBox="1">
            <a:spLocks noChangeArrowheads="1"/>
          </p:cNvSpPr>
          <p:nvPr/>
        </p:nvSpPr>
        <p:spPr bwMode="auto">
          <a:xfrm>
            <a:off x="0" y="0"/>
            <a:ext cx="1331640" cy="307777"/>
          </a:xfrm>
          <a:prstGeom prst="rect">
            <a:avLst/>
          </a:prstGeom>
          <a:noFill/>
          <a:ln w="9525">
            <a:noFill/>
            <a:miter lim="800000"/>
            <a:headEnd/>
            <a:tailEnd/>
          </a:ln>
        </p:spPr>
        <p:txBody>
          <a:bodyPr wrap="square">
            <a:spAutoFit/>
          </a:bodyPr>
          <a:lstStyle/>
          <a:p>
            <a:pPr algn="l" eaLnBrk="1" hangingPunct="1"/>
            <a:r>
              <a:rPr lang="de-DE" smtClean="0"/>
              <a:t>Stakeholder</a:t>
            </a:r>
            <a:endParaRPr lang="de-DE"/>
          </a:p>
        </p:txBody>
      </p:sp>
      <p:sp>
        <p:nvSpPr>
          <p:cNvPr id="17462" name="Text Box 33"/>
          <p:cNvSpPr txBox="1">
            <a:spLocks noChangeArrowheads="1"/>
          </p:cNvSpPr>
          <p:nvPr/>
        </p:nvSpPr>
        <p:spPr bwMode="auto">
          <a:xfrm>
            <a:off x="228600" y="4876800"/>
            <a:ext cx="2514600" cy="533400"/>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Betroffenheit</a:t>
            </a:r>
          </a:p>
        </p:txBody>
      </p:sp>
      <p:sp>
        <p:nvSpPr>
          <p:cNvPr id="17463" name="Text Box 34"/>
          <p:cNvSpPr txBox="1">
            <a:spLocks noChangeArrowheads="1"/>
          </p:cNvSpPr>
          <p:nvPr/>
        </p:nvSpPr>
        <p:spPr bwMode="auto">
          <a:xfrm>
            <a:off x="3276600" y="4876800"/>
            <a:ext cx="2438400" cy="5334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Interessen</a:t>
            </a:r>
          </a:p>
        </p:txBody>
      </p:sp>
      <p:sp>
        <p:nvSpPr>
          <p:cNvPr id="17464" name="Text Box 35"/>
          <p:cNvSpPr txBox="1">
            <a:spLocks noChangeArrowheads="1"/>
          </p:cNvSpPr>
          <p:nvPr/>
        </p:nvSpPr>
        <p:spPr bwMode="auto">
          <a:xfrm>
            <a:off x="6324600" y="4876800"/>
            <a:ext cx="2438400" cy="533400"/>
          </a:xfrm>
          <a:prstGeom prst="rect">
            <a:avLst/>
          </a:prstGeom>
          <a:solidFill>
            <a:srgbClr val="DBEDFF"/>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spcBef>
                <a:spcPct val="0"/>
              </a:spcBef>
            </a:pPr>
            <a:r>
              <a:rPr lang="de-DE" sz="1600"/>
              <a:t>Macht</a:t>
            </a:r>
          </a:p>
        </p:txBody>
      </p:sp>
      <p:sp>
        <p:nvSpPr>
          <p:cNvPr id="17465" name="Rectangle 57"/>
          <p:cNvSpPr>
            <a:spLocks noChangeArrowheads="1"/>
          </p:cNvSpPr>
          <p:nvPr/>
        </p:nvSpPr>
        <p:spPr bwMode="auto">
          <a:xfrm>
            <a:off x="8763000" y="64770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left)">
                                      <p:cBhvr>
                                        <p:cTn id="7" dur="500"/>
                                        <p:tgtEl>
                                          <p:spTgt spid="174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6735"/>
                                        </p:tgtEl>
                                        <p:attrNameLst>
                                          <p:attrName>style.visibility</p:attrName>
                                        </p:attrNameLst>
                                      </p:cBhvr>
                                      <p:to>
                                        <p:strVal val="visible"/>
                                      </p:to>
                                    </p:set>
                                    <p:animEffect transition="in" filter="wipe(left)">
                                      <p:cBhvr>
                                        <p:cTn id="11" dur="500"/>
                                        <p:tgtEl>
                                          <p:spTgt spid="15673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438"/>
                                        </p:tgtEl>
                                        <p:attrNameLst>
                                          <p:attrName>style.visibility</p:attrName>
                                        </p:attrNameLst>
                                      </p:cBhvr>
                                      <p:to>
                                        <p:strVal val="visible"/>
                                      </p:to>
                                    </p:set>
                                    <p:animEffect transition="in" filter="wipe(up)">
                                      <p:cBhvr>
                                        <p:cTn id="15" dur="500"/>
                                        <p:tgtEl>
                                          <p:spTgt spid="1743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439"/>
                                        </p:tgtEl>
                                        <p:attrNameLst>
                                          <p:attrName>style.visibility</p:attrName>
                                        </p:attrNameLst>
                                      </p:cBhvr>
                                      <p:to>
                                        <p:strVal val="visible"/>
                                      </p:to>
                                    </p:set>
                                    <p:animEffect transition="in" filter="wipe(left)">
                                      <p:cBhvr>
                                        <p:cTn id="19" dur="500"/>
                                        <p:tgtEl>
                                          <p:spTgt spid="1743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6732"/>
                                        </p:tgtEl>
                                        <p:attrNameLst>
                                          <p:attrName>style.visibility</p:attrName>
                                        </p:attrNameLst>
                                      </p:cBhvr>
                                      <p:to>
                                        <p:strVal val="visible"/>
                                      </p:to>
                                    </p:set>
                                    <p:animEffect transition="in" filter="wipe(left)">
                                      <p:cBhvr>
                                        <p:cTn id="23" dur="500"/>
                                        <p:tgtEl>
                                          <p:spTgt spid="15673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411"/>
                                        </p:tgtEl>
                                        <p:attrNameLst>
                                          <p:attrName>style.visibility</p:attrName>
                                        </p:attrNameLst>
                                      </p:cBhvr>
                                      <p:to>
                                        <p:strVal val="visible"/>
                                      </p:to>
                                    </p:set>
                                    <p:animEffect transition="in" filter="wipe(up)">
                                      <p:cBhvr>
                                        <p:cTn id="27" dur="500"/>
                                        <p:tgtEl>
                                          <p:spTgt spid="174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6733"/>
                                        </p:tgtEl>
                                        <p:attrNameLst>
                                          <p:attrName>style.visibility</p:attrName>
                                        </p:attrNameLst>
                                      </p:cBhvr>
                                      <p:to>
                                        <p:strVal val="visible"/>
                                      </p:to>
                                    </p:set>
                                    <p:animEffect transition="in" filter="wipe(left)">
                                      <p:cBhvr>
                                        <p:cTn id="31" dur="500"/>
                                        <p:tgtEl>
                                          <p:spTgt spid="15673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7443"/>
                                        </p:tgtEl>
                                        <p:attrNameLst>
                                          <p:attrName>style.visibility</p:attrName>
                                        </p:attrNameLst>
                                      </p:cBhvr>
                                      <p:to>
                                        <p:strVal val="visible"/>
                                      </p:to>
                                    </p:set>
                                    <p:animEffect transition="in" filter="wipe(left)">
                                      <p:cBhvr>
                                        <p:cTn id="35" dur="500"/>
                                        <p:tgtEl>
                                          <p:spTgt spid="174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444"/>
                                        </p:tgtEl>
                                        <p:attrNameLst>
                                          <p:attrName>style.visibility</p:attrName>
                                        </p:attrNameLst>
                                      </p:cBhvr>
                                      <p:to>
                                        <p:strVal val="visible"/>
                                      </p:to>
                                    </p:set>
                                    <p:animEffect transition="in" filter="wipe(left)">
                                      <p:cBhvr>
                                        <p:cTn id="39" dur="500"/>
                                        <p:tgtEl>
                                          <p:spTgt spid="1744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6742"/>
                                        </p:tgtEl>
                                        <p:attrNameLst>
                                          <p:attrName>style.visibility</p:attrName>
                                        </p:attrNameLst>
                                      </p:cBhvr>
                                      <p:to>
                                        <p:strVal val="visible"/>
                                      </p:to>
                                    </p:set>
                                    <p:animEffect transition="in" filter="wipe(left)">
                                      <p:cBhvr>
                                        <p:cTn id="43" dur="500"/>
                                        <p:tgtEl>
                                          <p:spTgt spid="15674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17412"/>
                                        </p:tgtEl>
                                        <p:attrNameLst>
                                          <p:attrName>style.visibility</p:attrName>
                                        </p:attrNameLst>
                                      </p:cBhvr>
                                      <p:to>
                                        <p:strVal val="visible"/>
                                      </p:to>
                                    </p:set>
                                    <p:animEffect transition="in" filter="wipe(up)">
                                      <p:cBhvr>
                                        <p:cTn id="47" dur="500"/>
                                        <p:tgtEl>
                                          <p:spTgt spid="17412"/>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7459"/>
                                        </p:tgtEl>
                                        <p:attrNameLst>
                                          <p:attrName>style.visibility</p:attrName>
                                        </p:attrNameLst>
                                      </p:cBhvr>
                                      <p:to>
                                        <p:strVal val="visible"/>
                                      </p:to>
                                    </p:set>
                                    <p:animEffect transition="in" filter="wipe(up)">
                                      <p:cBhvr>
                                        <p:cTn id="51" dur="500"/>
                                        <p:tgtEl>
                                          <p:spTgt spid="1745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56731"/>
                                        </p:tgtEl>
                                        <p:attrNameLst>
                                          <p:attrName>style.visibility</p:attrName>
                                        </p:attrNameLst>
                                      </p:cBhvr>
                                      <p:to>
                                        <p:strVal val="visible"/>
                                      </p:to>
                                    </p:set>
                                    <p:animEffect transition="in" filter="wipe(left)">
                                      <p:cBhvr>
                                        <p:cTn id="55" dur="500"/>
                                        <p:tgtEl>
                                          <p:spTgt spid="15673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7440"/>
                                        </p:tgtEl>
                                        <p:attrNameLst>
                                          <p:attrName>style.visibility</p:attrName>
                                        </p:attrNameLst>
                                      </p:cBhvr>
                                      <p:to>
                                        <p:strVal val="visible"/>
                                      </p:to>
                                    </p:set>
                                    <p:animEffect transition="in" filter="wipe(left)">
                                      <p:cBhvr>
                                        <p:cTn id="60" dur="500"/>
                                        <p:tgtEl>
                                          <p:spTgt spid="17440"/>
                                        </p:tgtEl>
                                      </p:cBhvr>
                                    </p:animEffect>
                                  </p:childTnLst>
                                </p:cTn>
                              </p:par>
                            </p:childTnLst>
                          </p:cTn>
                        </p:par>
                        <p:par>
                          <p:cTn id="61" fill="hold">
                            <p:stCondLst>
                              <p:cond delay="500"/>
                            </p:stCondLst>
                            <p:childTnLst>
                              <p:par>
                                <p:cTn id="62" presetID="22" presetClass="entr" presetSubtype="1" fill="hold" grpId="0" nodeType="afterEffect">
                                  <p:stCondLst>
                                    <p:cond delay="0"/>
                                  </p:stCondLst>
                                  <p:childTnLst>
                                    <p:set>
                                      <p:cBhvr>
                                        <p:cTn id="63" dur="1" fill="hold">
                                          <p:stCondLst>
                                            <p:cond delay="0"/>
                                          </p:stCondLst>
                                        </p:cTn>
                                        <p:tgtEl>
                                          <p:spTgt spid="17454"/>
                                        </p:tgtEl>
                                        <p:attrNameLst>
                                          <p:attrName>style.visibility</p:attrName>
                                        </p:attrNameLst>
                                      </p:cBhvr>
                                      <p:to>
                                        <p:strVal val="visible"/>
                                      </p:to>
                                    </p:set>
                                    <p:animEffect transition="in" filter="wipe(up)">
                                      <p:cBhvr>
                                        <p:cTn id="64" dur="500"/>
                                        <p:tgtEl>
                                          <p:spTgt spid="1745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7441"/>
                                        </p:tgtEl>
                                        <p:attrNameLst>
                                          <p:attrName>style.visibility</p:attrName>
                                        </p:attrNameLst>
                                      </p:cBhvr>
                                      <p:to>
                                        <p:strVal val="visible"/>
                                      </p:to>
                                    </p:set>
                                    <p:animEffect transition="in" filter="wipe(left)">
                                      <p:cBhvr>
                                        <p:cTn id="69" dur="500"/>
                                        <p:tgtEl>
                                          <p:spTgt spid="17441"/>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17457"/>
                                        </p:tgtEl>
                                        <p:attrNameLst>
                                          <p:attrName>style.visibility</p:attrName>
                                        </p:attrNameLst>
                                      </p:cBhvr>
                                      <p:to>
                                        <p:strVal val="visible"/>
                                      </p:to>
                                    </p:set>
                                    <p:animEffect transition="in" filter="wipe(up)">
                                      <p:cBhvr>
                                        <p:cTn id="73" dur="500"/>
                                        <p:tgtEl>
                                          <p:spTgt spid="1745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7413"/>
                                        </p:tgtEl>
                                        <p:attrNameLst>
                                          <p:attrName>style.visibility</p:attrName>
                                        </p:attrNameLst>
                                      </p:cBhvr>
                                      <p:to>
                                        <p:strVal val="visible"/>
                                      </p:to>
                                    </p:set>
                                    <p:animEffect transition="in" filter="wipe(left)">
                                      <p:cBhvr>
                                        <p:cTn id="78" dur="500"/>
                                        <p:tgtEl>
                                          <p:spTgt spid="17413"/>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17445"/>
                                        </p:tgtEl>
                                        <p:attrNameLst>
                                          <p:attrName>style.visibility</p:attrName>
                                        </p:attrNameLst>
                                      </p:cBhvr>
                                      <p:to>
                                        <p:strVal val="visible"/>
                                      </p:to>
                                    </p:set>
                                    <p:animEffect transition="in" filter="wipe(left)">
                                      <p:cBhvr>
                                        <p:cTn id="82" dur="500"/>
                                        <p:tgtEl>
                                          <p:spTgt spid="17445"/>
                                        </p:tgtEl>
                                      </p:cBhvr>
                                    </p:animEffect>
                                  </p:childTnLst>
                                </p:cTn>
                              </p:par>
                            </p:childTnLst>
                          </p:cTn>
                        </p:par>
                        <p:par>
                          <p:cTn id="83" fill="hold">
                            <p:stCondLst>
                              <p:cond delay="1000"/>
                            </p:stCondLst>
                            <p:childTnLst>
                              <p:par>
                                <p:cTn id="84" presetID="22" presetClass="entr" presetSubtype="4" fill="hold" grpId="0" nodeType="afterEffect">
                                  <p:stCondLst>
                                    <p:cond delay="0"/>
                                  </p:stCondLst>
                                  <p:childTnLst>
                                    <p:set>
                                      <p:cBhvr>
                                        <p:cTn id="85" dur="1" fill="hold">
                                          <p:stCondLst>
                                            <p:cond delay="0"/>
                                          </p:stCondLst>
                                        </p:cTn>
                                        <p:tgtEl>
                                          <p:spTgt spid="17446"/>
                                        </p:tgtEl>
                                        <p:attrNameLst>
                                          <p:attrName>style.visibility</p:attrName>
                                        </p:attrNameLst>
                                      </p:cBhvr>
                                      <p:to>
                                        <p:strVal val="visible"/>
                                      </p:to>
                                    </p:set>
                                    <p:animEffect transition="in" filter="wipe(down)">
                                      <p:cBhvr>
                                        <p:cTn id="86" dur="500"/>
                                        <p:tgtEl>
                                          <p:spTgt spid="17446"/>
                                        </p:tgtEl>
                                      </p:cBhvr>
                                    </p:animEffect>
                                  </p:childTnLst>
                                </p:cTn>
                              </p:par>
                            </p:childTnLst>
                          </p:cTn>
                        </p:par>
                        <p:par>
                          <p:cTn id="87" fill="hold">
                            <p:stCondLst>
                              <p:cond delay="1500"/>
                            </p:stCondLst>
                            <p:childTnLst>
                              <p:par>
                                <p:cTn id="88" presetID="22" presetClass="entr" presetSubtype="1" fill="hold" grpId="0" nodeType="afterEffect">
                                  <p:stCondLst>
                                    <p:cond delay="0"/>
                                  </p:stCondLst>
                                  <p:childTnLst>
                                    <p:set>
                                      <p:cBhvr>
                                        <p:cTn id="89" dur="1" fill="hold">
                                          <p:stCondLst>
                                            <p:cond delay="0"/>
                                          </p:stCondLst>
                                        </p:cTn>
                                        <p:tgtEl>
                                          <p:spTgt spid="17456"/>
                                        </p:tgtEl>
                                        <p:attrNameLst>
                                          <p:attrName>style.visibility</p:attrName>
                                        </p:attrNameLst>
                                      </p:cBhvr>
                                      <p:to>
                                        <p:strVal val="visible"/>
                                      </p:to>
                                    </p:set>
                                    <p:animEffect transition="in" filter="wipe(up)">
                                      <p:cBhvr>
                                        <p:cTn id="90" dur="500"/>
                                        <p:tgtEl>
                                          <p:spTgt spid="1745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17414"/>
                                        </p:tgtEl>
                                        <p:attrNameLst>
                                          <p:attrName>style.visibility</p:attrName>
                                        </p:attrNameLst>
                                      </p:cBhvr>
                                      <p:to>
                                        <p:strVal val="visible"/>
                                      </p:to>
                                    </p:set>
                                    <p:animEffect transition="in" filter="wipe(up)">
                                      <p:cBhvr>
                                        <p:cTn id="95" dur="500"/>
                                        <p:tgtEl>
                                          <p:spTgt spid="17414"/>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17447"/>
                                        </p:tgtEl>
                                        <p:attrNameLst>
                                          <p:attrName>style.visibility</p:attrName>
                                        </p:attrNameLst>
                                      </p:cBhvr>
                                      <p:to>
                                        <p:strVal val="visible"/>
                                      </p:to>
                                    </p:set>
                                    <p:animEffect transition="in" filter="wipe(left)">
                                      <p:cBhvr>
                                        <p:cTn id="99" dur="500"/>
                                        <p:tgtEl>
                                          <p:spTgt spid="17447"/>
                                        </p:tgtEl>
                                      </p:cBhvr>
                                    </p:animEffect>
                                  </p:childTnLst>
                                </p:cTn>
                              </p:par>
                            </p:childTnLst>
                          </p:cTn>
                        </p:par>
                        <p:par>
                          <p:cTn id="100" fill="hold">
                            <p:stCondLst>
                              <p:cond delay="1000"/>
                            </p:stCondLst>
                            <p:childTnLst>
                              <p:par>
                                <p:cTn id="101" presetID="22" presetClass="entr" presetSubtype="8" fill="hold" grpId="0" nodeType="afterEffect">
                                  <p:stCondLst>
                                    <p:cond delay="0"/>
                                  </p:stCondLst>
                                  <p:childTnLst>
                                    <p:set>
                                      <p:cBhvr>
                                        <p:cTn id="102" dur="1" fill="hold">
                                          <p:stCondLst>
                                            <p:cond delay="0"/>
                                          </p:stCondLst>
                                        </p:cTn>
                                        <p:tgtEl>
                                          <p:spTgt spid="17448"/>
                                        </p:tgtEl>
                                        <p:attrNameLst>
                                          <p:attrName>style.visibility</p:attrName>
                                        </p:attrNameLst>
                                      </p:cBhvr>
                                      <p:to>
                                        <p:strVal val="visible"/>
                                      </p:to>
                                    </p:set>
                                    <p:animEffect transition="in" filter="wipe(left)">
                                      <p:cBhvr>
                                        <p:cTn id="103" dur="500"/>
                                        <p:tgtEl>
                                          <p:spTgt spid="17448"/>
                                        </p:tgtEl>
                                      </p:cBhvr>
                                    </p:animEffect>
                                  </p:childTnLst>
                                </p:cTn>
                              </p:par>
                            </p:childTnLst>
                          </p:cTn>
                        </p:par>
                        <p:par>
                          <p:cTn id="104" fill="hold">
                            <p:stCondLst>
                              <p:cond delay="1500"/>
                            </p:stCondLst>
                            <p:childTnLst>
                              <p:par>
                                <p:cTn id="105" presetID="22" presetClass="entr" presetSubtype="2" fill="hold" grpId="0" nodeType="afterEffect">
                                  <p:stCondLst>
                                    <p:cond delay="0"/>
                                  </p:stCondLst>
                                  <p:childTnLst>
                                    <p:set>
                                      <p:cBhvr>
                                        <p:cTn id="106" dur="1" fill="hold">
                                          <p:stCondLst>
                                            <p:cond delay="0"/>
                                          </p:stCondLst>
                                        </p:cTn>
                                        <p:tgtEl>
                                          <p:spTgt spid="17449"/>
                                        </p:tgtEl>
                                        <p:attrNameLst>
                                          <p:attrName>style.visibility</p:attrName>
                                        </p:attrNameLst>
                                      </p:cBhvr>
                                      <p:to>
                                        <p:strVal val="visible"/>
                                      </p:to>
                                    </p:set>
                                    <p:animEffect transition="in" filter="wipe(right)">
                                      <p:cBhvr>
                                        <p:cTn id="107" dur="500"/>
                                        <p:tgtEl>
                                          <p:spTgt spid="17449"/>
                                        </p:tgtEl>
                                      </p:cBhvr>
                                    </p:animEffect>
                                  </p:childTnLst>
                                </p:cTn>
                              </p:par>
                            </p:childTnLst>
                          </p:cTn>
                        </p:par>
                        <p:par>
                          <p:cTn id="108" fill="hold">
                            <p:stCondLst>
                              <p:cond delay="2000"/>
                            </p:stCondLst>
                            <p:childTnLst>
                              <p:par>
                                <p:cTn id="109" presetID="22" presetClass="entr" presetSubtype="1" fill="hold" grpId="0" nodeType="afterEffect">
                                  <p:stCondLst>
                                    <p:cond delay="0"/>
                                  </p:stCondLst>
                                  <p:childTnLst>
                                    <p:set>
                                      <p:cBhvr>
                                        <p:cTn id="110" dur="1" fill="hold">
                                          <p:stCondLst>
                                            <p:cond delay="0"/>
                                          </p:stCondLst>
                                        </p:cTn>
                                        <p:tgtEl>
                                          <p:spTgt spid="17455"/>
                                        </p:tgtEl>
                                        <p:attrNameLst>
                                          <p:attrName>style.visibility</p:attrName>
                                        </p:attrNameLst>
                                      </p:cBhvr>
                                      <p:to>
                                        <p:strVal val="visible"/>
                                      </p:to>
                                    </p:set>
                                    <p:animEffect transition="in" filter="wipe(up)">
                                      <p:cBhvr>
                                        <p:cTn id="111" dur="500"/>
                                        <p:tgtEl>
                                          <p:spTgt spid="1745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1" fill="hold" nodeType="clickEffect">
                                  <p:stCondLst>
                                    <p:cond delay="0"/>
                                  </p:stCondLst>
                                  <p:childTnLst>
                                    <p:set>
                                      <p:cBhvr>
                                        <p:cTn id="115" dur="1" fill="hold">
                                          <p:stCondLst>
                                            <p:cond delay="0"/>
                                          </p:stCondLst>
                                        </p:cTn>
                                        <p:tgtEl>
                                          <p:spTgt spid="17460"/>
                                        </p:tgtEl>
                                        <p:attrNameLst>
                                          <p:attrName>style.visibility</p:attrName>
                                        </p:attrNameLst>
                                      </p:cBhvr>
                                      <p:to>
                                        <p:strVal val="visible"/>
                                      </p:to>
                                    </p:set>
                                    <p:animEffect transition="in" filter="wipe(up)">
                                      <p:cBhvr>
                                        <p:cTn id="116" dur="500"/>
                                        <p:tgtEl>
                                          <p:spTgt spid="17460"/>
                                        </p:tgtEl>
                                      </p:cBhvr>
                                    </p:animEffec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17450"/>
                                        </p:tgtEl>
                                        <p:attrNameLst>
                                          <p:attrName>style.visibility</p:attrName>
                                        </p:attrNameLst>
                                      </p:cBhvr>
                                      <p:to>
                                        <p:strVal val="visible"/>
                                      </p:to>
                                    </p:set>
                                    <p:animEffect transition="in" filter="wipe(left)">
                                      <p:cBhvr>
                                        <p:cTn id="120" dur="500"/>
                                        <p:tgtEl>
                                          <p:spTgt spid="17450"/>
                                        </p:tgtEl>
                                      </p:cBhvr>
                                    </p:animEffect>
                                  </p:childTnLst>
                                </p:cTn>
                              </p:par>
                            </p:childTnLst>
                          </p:cTn>
                        </p:par>
                        <p:par>
                          <p:cTn id="121" fill="hold">
                            <p:stCondLst>
                              <p:cond delay="1000"/>
                            </p:stCondLst>
                            <p:childTnLst>
                              <p:par>
                                <p:cTn id="122" presetID="22" presetClass="entr" presetSubtype="1" fill="hold" grpId="0" nodeType="afterEffect">
                                  <p:stCondLst>
                                    <p:cond delay="0"/>
                                  </p:stCondLst>
                                  <p:childTnLst>
                                    <p:set>
                                      <p:cBhvr>
                                        <p:cTn id="123" dur="1" fill="hold">
                                          <p:stCondLst>
                                            <p:cond delay="0"/>
                                          </p:stCondLst>
                                        </p:cTn>
                                        <p:tgtEl>
                                          <p:spTgt spid="17453"/>
                                        </p:tgtEl>
                                        <p:attrNameLst>
                                          <p:attrName>style.visibility</p:attrName>
                                        </p:attrNameLst>
                                      </p:cBhvr>
                                      <p:to>
                                        <p:strVal val="visible"/>
                                      </p:to>
                                    </p:set>
                                    <p:animEffect transition="in" filter="wipe(up)">
                                      <p:cBhvr>
                                        <p:cTn id="124" dur="500"/>
                                        <p:tgtEl>
                                          <p:spTgt spid="1745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17452"/>
                                        </p:tgtEl>
                                        <p:attrNameLst>
                                          <p:attrName>style.visibility</p:attrName>
                                        </p:attrNameLst>
                                      </p:cBhvr>
                                      <p:to>
                                        <p:strVal val="visible"/>
                                      </p:to>
                                    </p:set>
                                    <p:animEffect transition="in" filter="wipe(left)">
                                      <p:cBhvr>
                                        <p:cTn id="129" dur="500"/>
                                        <p:tgtEl>
                                          <p:spTgt spid="17452"/>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17451"/>
                                        </p:tgtEl>
                                        <p:attrNameLst>
                                          <p:attrName>style.visibility</p:attrName>
                                        </p:attrNameLst>
                                      </p:cBhvr>
                                      <p:to>
                                        <p:strVal val="visible"/>
                                      </p:to>
                                    </p:set>
                                    <p:animEffect transition="in" filter="wipe(left)">
                                      <p:cBhvr>
                                        <p:cTn id="133" dur="500"/>
                                        <p:tgtEl>
                                          <p:spTgt spid="17451"/>
                                        </p:tgtEl>
                                      </p:cBhvr>
                                    </p:animEffect>
                                  </p:childTnLst>
                                </p:cTn>
                              </p:par>
                            </p:childTnLst>
                          </p:cTn>
                        </p:par>
                        <p:par>
                          <p:cTn id="134" fill="hold">
                            <p:stCondLst>
                              <p:cond delay="1000"/>
                            </p:stCondLst>
                            <p:childTnLst>
                              <p:par>
                                <p:cTn id="135" presetID="22" presetClass="entr" presetSubtype="2" fill="hold" grpId="0" nodeType="afterEffect">
                                  <p:stCondLst>
                                    <p:cond delay="0"/>
                                  </p:stCondLst>
                                  <p:childTnLst>
                                    <p:set>
                                      <p:cBhvr>
                                        <p:cTn id="136" dur="1" fill="hold">
                                          <p:stCondLst>
                                            <p:cond delay="0"/>
                                          </p:stCondLst>
                                        </p:cTn>
                                        <p:tgtEl>
                                          <p:spTgt spid="17458"/>
                                        </p:tgtEl>
                                        <p:attrNameLst>
                                          <p:attrName>style.visibility</p:attrName>
                                        </p:attrNameLst>
                                      </p:cBhvr>
                                      <p:to>
                                        <p:strVal val="visible"/>
                                      </p:to>
                                    </p:set>
                                    <p:animEffect transition="in" filter="wipe(right)">
                                      <p:cBhvr>
                                        <p:cTn id="137" dur="500"/>
                                        <p:tgtEl>
                                          <p:spTgt spid="17458"/>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17433"/>
                                        </p:tgtEl>
                                        <p:attrNameLst>
                                          <p:attrName>style.visibility</p:attrName>
                                        </p:attrNameLst>
                                      </p:cBhvr>
                                      <p:to>
                                        <p:strVal val="visible"/>
                                      </p:to>
                                    </p:set>
                                    <p:animEffect transition="in" filter="wipe(up)">
                                      <p:cBhvr>
                                        <p:cTn id="142" dur="500"/>
                                        <p:tgtEl>
                                          <p:spTgt spid="17433"/>
                                        </p:tgtEl>
                                      </p:cBhvr>
                                    </p:animEffect>
                                  </p:childTnLst>
                                </p:cTn>
                              </p:par>
                            </p:childTnLst>
                          </p:cTn>
                        </p:par>
                        <p:par>
                          <p:cTn id="143" fill="hold">
                            <p:stCondLst>
                              <p:cond delay="500"/>
                            </p:stCondLst>
                            <p:childTnLst>
                              <p:par>
                                <p:cTn id="144" presetID="17" presetClass="entr" presetSubtype="10" fill="hold" grpId="0" nodeType="afterEffect">
                                  <p:stCondLst>
                                    <p:cond delay="0"/>
                                  </p:stCondLst>
                                  <p:childTnLst>
                                    <p:set>
                                      <p:cBhvr>
                                        <p:cTn id="145" dur="1" fill="hold">
                                          <p:stCondLst>
                                            <p:cond delay="0"/>
                                          </p:stCondLst>
                                        </p:cTn>
                                        <p:tgtEl>
                                          <p:spTgt spid="17426"/>
                                        </p:tgtEl>
                                        <p:attrNameLst>
                                          <p:attrName>style.visibility</p:attrName>
                                        </p:attrNameLst>
                                      </p:cBhvr>
                                      <p:to>
                                        <p:strVal val="visible"/>
                                      </p:to>
                                    </p:set>
                                    <p:anim calcmode="lin" valueType="num">
                                      <p:cBhvr>
                                        <p:cTn id="146" dur="500" fill="hold"/>
                                        <p:tgtEl>
                                          <p:spTgt spid="17426"/>
                                        </p:tgtEl>
                                        <p:attrNameLst>
                                          <p:attrName>ppt_w</p:attrName>
                                        </p:attrNameLst>
                                      </p:cBhvr>
                                      <p:tavLst>
                                        <p:tav tm="0">
                                          <p:val>
                                            <p:fltVal val="0"/>
                                          </p:val>
                                        </p:tav>
                                        <p:tav tm="100000">
                                          <p:val>
                                            <p:strVal val="#ppt_w"/>
                                          </p:val>
                                        </p:tav>
                                      </p:tavLst>
                                    </p:anim>
                                    <p:anim calcmode="lin" valueType="num">
                                      <p:cBhvr>
                                        <p:cTn id="147" dur="500" fill="hold"/>
                                        <p:tgtEl>
                                          <p:spTgt spid="17426"/>
                                        </p:tgtEl>
                                        <p:attrNameLst>
                                          <p:attrName>ppt_h</p:attrName>
                                        </p:attrNameLst>
                                      </p:cBhvr>
                                      <p:tavLst>
                                        <p:tav tm="0">
                                          <p:val>
                                            <p:strVal val="#ppt_h"/>
                                          </p:val>
                                        </p:tav>
                                        <p:tav tm="100000">
                                          <p:val>
                                            <p:strVal val="#ppt_h"/>
                                          </p:val>
                                        </p:tav>
                                      </p:tavLst>
                                    </p:anim>
                                  </p:childTnLst>
                                </p:cTn>
                              </p:par>
                            </p:childTnLst>
                          </p:cTn>
                        </p:par>
                        <p:par>
                          <p:cTn id="148" fill="hold">
                            <p:stCondLst>
                              <p:cond delay="1000"/>
                            </p:stCondLst>
                            <p:childTnLst>
                              <p:par>
                                <p:cTn id="149" presetID="22" presetClass="entr" presetSubtype="1" fill="hold" grpId="0" nodeType="afterEffect">
                                  <p:stCondLst>
                                    <p:cond delay="0"/>
                                  </p:stCondLst>
                                  <p:childTnLst>
                                    <p:set>
                                      <p:cBhvr>
                                        <p:cTn id="150" dur="1" fill="hold">
                                          <p:stCondLst>
                                            <p:cond delay="0"/>
                                          </p:stCondLst>
                                        </p:cTn>
                                        <p:tgtEl>
                                          <p:spTgt spid="17424"/>
                                        </p:tgtEl>
                                        <p:attrNameLst>
                                          <p:attrName>style.visibility</p:attrName>
                                        </p:attrNameLst>
                                      </p:cBhvr>
                                      <p:to>
                                        <p:strVal val="visible"/>
                                      </p:to>
                                    </p:set>
                                    <p:animEffect transition="in" filter="wipe(up)">
                                      <p:cBhvr>
                                        <p:cTn id="151" dur="500"/>
                                        <p:tgtEl>
                                          <p:spTgt spid="17424"/>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7462"/>
                                        </p:tgtEl>
                                        <p:attrNameLst>
                                          <p:attrName>style.visibility</p:attrName>
                                        </p:attrNameLst>
                                      </p:cBhvr>
                                      <p:to>
                                        <p:strVal val="visible"/>
                                      </p:to>
                                    </p:set>
                                    <p:animEffect transition="in" filter="wipe(left)">
                                      <p:cBhvr>
                                        <p:cTn id="156" dur="500"/>
                                        <p:tgtEl>
                                          <p:spTgt spid="17462"/>
                                        </p:tgtEl>
                                      </p:cBhvr>
                                    </p:animEffect>
                                  </p:childTnLst>
                                </p:cTn>
                              </p:par>
                            </p:childTnLst>
                          </p:cTn>
                        </p:par>
                        <p:par>
                          <p:cTn id="157" fill="hold">
                            <p:stCondLst>
                              <p:cond delay="500"/>
                            </p:stCondLst>
                            <p:childTnLst>
                              <p:par>
                                <p:cTn id="158" presetID="22" presetClass="entr" presetSubtype="1" fill="hold" grpId="0" nodeType="afterEffect">
                                  <p:stCondLst>
                                    <p:cond delay="0"/>
                                  </p:stCondLst>
                                  <p:childTnLst>
                                    <p:set>
                                      <p:cBhvr>
                                        <p:cTn id="159" dur="1" fill="hold">
                                          <p:stCondLst>
                                            <p:cond delay="0"/>
                                          </p:stCondLst>
                                        </p:cTn>
                                        <p:tgtEl>
                                          <p:spTgt spid="17427"/>
                                        </p:tgtEl>
                                        <p:attrNameLst>
                                          <p:attrName>style.visibility</p:attrName>
                                        </p:attrNameLst>
                                      </p:cBhvr>
                                      <p:to>
                                        <p:strVal val="visible"/>
                                      </p:to>
                                    </p:set>
                                    <p:animEffect transition="in" filter="wipe(up)">
                                      <p:cBhvr>
                                        <p:cTn id="160" dur="500"/>
                                        <p:tgtEl>
                                          <p:spTgt spid="17427"/>
                                        </p:tgtEl>
                                      </p:cBhvr>
                                    </p:animEffect>
                                  </p:childTnLst>
                                </p:cTn>
                              </p:par>
                            </p:childTnLst>
                          </p:cTn>
                        </p:par>
                        <p:par>
                          <p:cTn id="161" fill="hold">
                            <p:stCondLst>
                              <p:cond delay="1000"/>
                            </p:stCondLst>
                            <p:childTnLst>
                              <p:par>
                                <p:cTn id="162" presetID="22" presetClass="entr" presetSubtype="1" fill="hold" grpId="0" nodeType="afterEffect">
                                  <p:stCondLst>
                                    <p:cond delay="0"/>
                                  </p:stCondLst>
                                  <p:childTnLst>
                                    <p:set>
                                      <p:cBhvr>
                                        <p:cTn id="163" dur="1" fill="hold">
                                          <p:stCondLst>
                                            <p:cond delay="0"/>
                                          </p:stCondLst>
                                        </p:cTn>
                                        <p:tgtEl>
                                          <p:spTgt spid="17428"/>
                                        </p:tgtEl>
                                        <p:attrNameLst>
                                          <p:attrName>style.visibility</p:attrName>
                                        </p:attrNameLst>
                                      </p:cBhvr>
                                      <p:to>
                                        <p:strVal val="visible"/>
                                      </p:to>
                                    </p:set>
                                    <p:animEffect transition="in" filter="wipe(up)">
                                      <p:cBhvr>
                                        <p:cTn id="164" dur="500"/>
                                        <p:tgtEl>
                                          <p:spTgt spid="17428"/>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156708"/>
                                        </p:tgtEl>
                                        <p:attrNameLst>
                                          <p:attrName>style.visibility</p:attrName>
                                        </p:attrNameLst>
                                      </p:cBhvr>
                                      <p:to>
                                        <p:strVal val="visible"/>
                                      </p:to>
                                    </p:set>
                                    <p:animEffect transition="in" filter="wipe(left)">
                                      <p:cBhvr>
                                        <p:cTn id="169" dur="500"/>
                                        <p:tgtEl>
                                          <p:spTgt spid="156708"/>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156709"/>
                                        </p:tgtEl>
                                        <p:attrNameLst>
                                          <p:attrName>style.visibility</p:attrName>
                                        </p:attrNameLst>
                                      </p:cBhvr>
                                      <p:to>
                                        <p:strVal val="visible"/>
                                      </p:to>
                                    </p:set>
                                    <p:animEffect transition="in" filter="wipe(left)">
                                      <p:cBhvr>
                                        <p:cTn id="174" dur="500"/>
                                        <p:tgtEl>
                                          <p:spTgt spid="156709"/>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grpId="0" nodeType="clickEffect">
                                  <p:stCondLst>
                                    <p:cond delay="0"/>
                                  </p:stCondLst>
                                  <p:childTnLst>
                                    <p:set>
                                      <p:cBhvr>
                                        <p:cTn id="178" dur="1" fill="hold">
                                          <p:stCondLst>
                                            <p:cond delay="0"/>
                                          </p:stCondLst>
                                        </p:cTn>
                                        <p:tgtEl>
                                          <p:spTgt spid="17463"/>
                                        </p:tgtEl>
                                        <p:attrNameLst>
                                          <p:attrName>style.visibility</p:attrName>
                                        </p:attrNameLst>
                                      </p:cBhvr>
                                      <p:to>
                                        <p:strVal val="visible"/>
                                      </p:to>
                                    </p:set>
                                    <p:animEffect transition="in" filter="wipe(left)">
                                      <p:cBhvr>
                                        <p:cTn id="179" dur="500"/>
                                        <p:tgtEl>
                                          <p:spTgt spid="17463"/>
                                        </p:tgtEl>
                                      </p:cBhvr>
                                    </p:animEffect>
                                  </p:childTnLst>
                                </p:cTn>
                              </p:par>
                            </p:childTnLst>
                          </p:cTn>
                        </p:par>
                        <p:par>
                          <p:cTn id="180" fill="hold">
                            <p:stCondLst>
                              <p:cond delay="500"/>
                            </p:stCondLst>
                            <p:childTnLst>
                              <p:par>
                                <p:cTn id="181" presetID="22" presetClass="entr" presetSubtype="1" fill="hold" grpId="0" nodeType="afterEffect">
                                  <p:stCondLst>
                                    <p:cond delay="0"/>
                                  </p:stCondLst>
                                  <p:childTnLst>
                                    <p:set>
                                      <p:cBhvr>
                                        <p:cTn id="182" dur="1" fill="hold">
                                          <p:stCondLst>
                                            <p:cond delay="0"/>
                                          </p:stCondLst>
                                        </p:cTn>
                                        <p:tgtEl>
                                          <p:spTgt spid="17429"/>
                                        </p:tgtEl>
                                        <p:attrNameLst>
                                          <p:attrName>style.visibility</p:attrName>
                                        </p:attrNameLst>
                                      </p:cBhvr>
                                      <p:to>
                                        <p:strVal val="visible"/>
                                      </p:to>
                                    </p:set>
                                    <p:animEffect transition="in" filter="wipe(up)">
                                      <p:cBhvr>
                                        <p:cTn id="183" dur="500"/>
                                        <p:tgtEl>
                                          <p:spTgt spid="17429"/>
                                        </p:tgtEl>
                                      </p:cBhvr>
                                    </p:animEffect>
                                  </p:childTnLst>
                                </p:cTn>
                              </p:par>
                            </p:childTnLst>
                          </p:cTn>
                        </p:par>
                        <p:par>
                          <p:cTn id="184" fill="hold">
                            <p:stCondLst>
                              <p:cond delay="1000"/>
                            </p:stCondLst>
                            <p:childTnLst>
                              <p:par>
                                <p:cTn id="185" presetID="22" presetClass="entr" presetSubtype="1" fill="hold" grpId="0" nodeType="afterEffect">
                                  <p:stCondLst>
                                    <p:cond delay="0"/>
                                  </p:stCondLst>
                                  <p:childTnLst>
                                    <p:set>
                                      <p:cBhvr>
                                        <p:cTn id="186" dur="1" fill="hold">
                                          <p:stCondLst>
                                            <p:cond delay="0"/>
                                          </p:stCondLst>
                                        </p:cTn>
                                        <p:tgtEl>
                                          <p:spTgt spid="17430"/>
                                        </p:tgtEl>
                                        <p:attrNameLst>
                                          <p:attrName>style.visibility</p:attrName>
                                        </p:attrNameLst>
                                      </p:cBhvr>
                                      <p:to>
                                        <p:strVal val="visible"/>
                                      </p:to>
                                    </p:set>
                                    <p:animEffect transition="in" filter="wipe(up)">
                                      <p:cBhvr>
                                        <p:cTn id="187" dur="500"/>
                                        <p:tgtEl>
                                          <p:spTgt spid="17430"/>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grpId="0" nodeType="clickEffect">
                                  <p:stCondLst>
                                    <p:cond delay="0"/>
                                  </p:stCondLst>
                                  <p:childTnLst>
                                    <p:set>
                                      <p:cBhvr>
                                        <p:cTn id="191" dur="1" fill="hold">
                                          <p:stCondLst>
                                            <p:cond delay="0"/>
                                          </p:stCondLst>
                                        </p:cTn>
                                        <p:tgtEl>
                                          <p:spTgt spid="156710"/>
                                        </p:tgtEl>
                                        <p:attrNameLst>
                                          <p:attrName>style.visibility</p:attrName>
                                        </p:attrNameLst>
                                      </p:cBhvr>
                                      <p:to>
                                        <p:strVal val="visible"/>
                                      </p:to>
                                    </p:set>
                                    <p:animEffect transition="in" filter="wipe(left)">
                                      <p:cBhvr>
                                        <p:cTn id="192" dur="500"/>
                                        <p:tgtEl>
                                          <p:spTgt spid="156710"/>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8" fill="hold" grpId="0" nodeType="clickEffect">
                                  <p:stCondLst>
                                    <p:cond delay="0"/>
                                  </p:stCondLst>
                                  <p:childTnLst>
                                    <p:set>
                                      <p:cBhvr>
                                        <p:cTn id="196" dur="1" fill="hold">
                                          <p:stCondLst>
                                            <p:cond delay="0"/>
                                          </p:stCondLst>
                                        </p:cTn>
                                        <p:tgtEl>
                                          <p:spTgt spid="156711"/>
                                        </p:tgtEl>
                                        <p:attrNameLst>
                                          <p:attrName>style.visibility</p:attrName>
                                        </p:attrNameLst>
                                      </p:cBhvr>
                                      <p:to>
                                        <p:strVal val="visible"/>
                                      </p:to>
                                    </p:set>
                                    <p:animEffect transition="in" filter="wipe(left)">
                                      <p:cBhvr>
                                        <p:cTn id="197" dur="500"/>
                                        <p:tgtEl>
                                          <p:spTgt spid="156711"/>
                                        </p:tgtEl>
                                      </p:cBhvr>
                                    </p:animEffect>
                                  </p:childTnLst>
                                </p:cTn>
                              </p:par>
                            </p:childTnLst>
                          </p:cTn>
                        </p:par>
                        <p:par>
                          <p:cTn id="198" fill="hold">
                            <p:stCondLst>
                              <p:cond delay="500"/>
                            </p:stCondLst>
                            <p:childTnLst>
                              <p:par>
                                <p:cTn id="199" presetID="22" presetClass="entr" presetSubtype="1" fill="hold" grpId="0" nodeType="afterEffect">
                                  <p:stCondLst>
                                    <p:cond delay="0"/>
                                  </p:stCondLst>
                                  <p:childTnLst>
                                    <p:set>
                                      <p:cBhvr>
                                        <p:cTn id="200" dur="1" fill="hold">
                                          <p:stCondLst>
                                            <p:cond delay="0"/>
                                          </p:stCondLst>
                                        </p:cTn>
                                        <p:tgtEl>
                                          <p:spTgt spid="17425"/>
                                        </p:tgtEl>
                                        <p:attrNameLst>
                                          <p:attrName>style.visibility</p:attrName>
                                        </p:attrNameLst>
                                      </p:cBhvr>
                                      <p:to>
                                        <p:strVal val="visible"/>
                                      </p:to>
                                    </p:set>
                                    <p:animEffect transition="in" filter="wipe(up)">
                                      <p:cBhvr>
                                        <p:cTn id="201" dur="500"/>
                                        <p:tgtEl>
                                          <p:spTgt spid="17425"/>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grpId="0" nodeType="clickEffect">
                                  <p:stCondLst>
                                    <p:cond delay="0"/>
                                  </p:stCondLst>
                                  <p:childTnLst>
                                    <p:set>
                                      <p:cBhvr>
                                        <p:cTn id="205" dur="1" fill="hold">
                                          <p:stCondLst>
                                            <p:cond delay="0"/>
                                          </p:stCondLst>
                                        </p:cTn>
                                        <p:tgtEl>
                                          <p:spTgt spid="17464"/>
                                        </p:tgtEl>
                                        <p:attrNameLst>
                                          <p:attrName>style.visibility</p:attrName>
                                        </p:attrNameLst>
                                      </p:cBhvr>
                                      <p:to>
                                        <p:strVal val="visible"/>
                                      </p:to>
                                    </p:set>
                                    <p:animEffect transition="in" filter="wipe(left)">
                                      <p:cBhvr>
                                        <p:cTn id="206" dur="500"/>
                                        <p:tgtEl>
                                          <p:spTgt spid="17464"/>
                                        </p:tgtEl>
                                      </p:cBhvr>
                                    </p:animEffect>
                                  </p:childTnLst>
                                </p:cTn>
                              </p:par>
                            </p:childTnLst>
                          </p:cTn>
                        </p:par>
                        <p:par>
                          <p:cTn id="207" fill="hold">
                            <p:stCondLst>
                              <p:cond delay="500"/>
                            </p:stCondLst>
                            <p:childTnLst>
                              <p:par>
                                <p:cTn id="208" presetID="22" presetClass="entr" presetSubtype="1" fill="hold" grpId="0" nodeType="afterEffect">
                                  <p:stCondLst>
                                    <p:cond delay="0"/>
                                  </p:stCondLst>
                                  <p:childTnLst>
                                    <p:set>
                                      <p:cBhvr>
                                        <p:cTn id="209" dur="1" fill="hold">
                                          <p:stCondLst>
                                            <p:cond delay="0"/>
                                          </p:stCondLst>
                                        </p:cTn>
                                        <p:tgtEl>
                                          <p:spTgt spid="17431"/>
                                        </p:tgtEl>
                                        <p:attrNameLst>
                                          <p:attrName>style.visibility</p:attrName>
                                        </p:attrNameLst>
                                      </p:cBhvr>
                                      <p:to>
                                        <p:strVal val="visible"/>
                                      </p:to>
                                    </p:set>
                                    <p:animEffect transition="in" filter="wipe(up)">
                                      <p:cBhvr>
                                        <p:cTn id="210" dur="500"/>
                                        <p:tgtEl>
                                          <p:spTgt spid="17431"/>
                                        </p:tgtEl>
                                      </p:cBhvr>
                                    </p:animEffect>
                                  </p:childTnLst>
                                </p:cTn>
                              </p:par>
                            </p:childTnLst>
                          </p:cTn>
                        </p:par>
                        <p:par>
                          <p:cTn id="211" fill="hold">
                            <p:stCondLst>
                              <p:cond delay="1000"/>
                            </p:stCondLst>
                            <p:childTnLst>
                              <p:par>
                                <p:cTn id="212" presetID="22" presetClass="entr" presetSubtype="1" fill="hold" grpId="0" nodeType="afterEffect">
                                  <p:stCondLst>
                                    <p:cond delay="0"/>
                                  </p:stCondLst>
                                  <p:childTnLst>
                                    <p:set>
                                      <p:cBhvr>
                                        <p:cTn id="213" dur="1" fill="hold">
                                          <p:stCondLst>
                                            <p:cond delay="0"/>
                                          </p:stCondLst>
                                        </p:cTn>
                                        <p:tgtEl>
                                          <p:spTgt spid="17432"/>
                                        </p:tgtEl>
                                        <p:attrNameLst>
                                          <p:attrName>style.visibility</p:attrName>
                                        </p:attrNameLst>
                                      </p:cBhvr>
                                      <p:to>
                                        <p:strVal val="visible"/>
                                      </p:to>
                                    </p:set>
                                    <p:animEffect transition="in" filter="wipe(up)">
                                      <p:cBhvr>
                                        <p:cTn id="214" dur="500"/>
                                        <p:tgtEl>
                                          <p:spTgt spid="17432"/>
                                        </p:tgtEl>
                                      </p:cBhvr>
                                    </p:animEffect>
                                  </p:childTnLst>
                                </p:cTn>
                              </p:par>
                            </p:childTnLst>
                          </p:cTn>
                        </p:par>
                      </p:childTnLst>
                    </p:cTn>
                  </p:par>
                  <p:par>
                    <p:cTn id="215" fill="hold">
                      <p:stCondLst>
                        <p:cond delay="indefinite"/>
                      </p:stCondLst>
                      <p:childTnLst>
                        <p:par>
                          <p:cTn id="216" fill="hold">
                            <p:stCondLst>
                              <p:cond delay="0"/>
                            </p:stCondLst>
                            <p:childTnLst>
                              <p:par>
                                <p:cTn id="217" presetID="22" presetClass="entr" presetSubtype="8" fill="hold" grpId="0" nodeType="clickEffect">
                                  <p:stCondLst>
                                    <p:cond delay="0"/>
                                  </p:stCondLst>
                                  <p:childTnLst>
                                    <p:set>
                                      <p:cBhvr>
                                        <p:cTn id="218" dur="1" fill="hold">
                                          <p:stCondLst>
                                            <p:cond delay="0"/>
                                          </p:stCondLst>
                                        </p:cTn>
                                        <p:tgtEl>
                                          <p:spTgt spid="156712"/>
                                        </p:tgtEl>
                                        <p:attrNameLst>
                                          <p:attrName>style.visibility</p:attrName>
                                        </p:attrNameLst>
                                      </p:cBhvr>
                                      <p:to>
                                        <p:strVal val="visible"/>
                                      </p:to>
                                    </p:set>
                                    <p:animEffect transition="in" filter="wipe(left)">
                                      <p:cBhvr>
                                        <p:cTn id="219" dur="500"/>
                                        <p:tgtEl>
                                          <p:spTgt spid="156712"/>
                                        </p:tgtEl>
                                      </p:cBhvr>
                                    </p:animEffect>
                                  </p:childTnLst>
                                </p:cTn>
                              </p:par>
                            </p:childTnLst>
                          </p:cTn>
                        </p:par>
                      </p:childTnLst>
                    </p:cTn>
                  </p:par>
                  <p:par>
                    <p:cTn id="220" fill="hold">
                      <p:stCondLst>
                        <p:cond delay="indefinite"/>
                      </p:stCondLst>
                      <p:childTnLst>
                        <p:par>
                          <p:cTn id="221" fill="hold">
                            <p:stCondLst>
                              <p:cond delay="0"/>
                            </p:stCondLst>
                            <p:childTnLst>
                              <p:par>
                                <p:cTn id="222" presetID="22" presetClass="entr" presetSubtype="8" fill="hold" grpId="0" nodeType="clickEffect">
                                  <p:stCondLst>
                                    <p:cond delay="0"/>
                                  </p:stCondLst>
                                  <p:childTnLst>
                                    <p:set>
                                      <p:cBhvr>
                                        <p:cTn id="223" dur="1" fill="hold">
                                          <p:stCondLst>
                                            <p:cond delay="0"/>
                                          </p:stCondLst>
                                        </p:cTn>
                                        <p:tgtEl>
                                          <p:spTgt spid="156713"/>
                                        </p:tgtEl>
                                        <p:attrNameLst>
                                          <p:attrName>style.visibility</p:attrName>
                                        </p:attrNameLst>
                                      </p:cBhvr>
                                      <p:to>
                                        <p:strVal val="visible"/>
                                      </p:to>
                                    </p:set>
                                    <p:animEffect transition="in" filter="wipe(left)">
                                      <p:cBhvr>
                                        <p:cTn id="224" dur="500"/>
                                        <p:tgtEl>
                                          <p:spTgt spid="156713"/>
                                        </p:tgtEl>
                                      </p:cBhvr>
                                    </p:animEffect>
                                  </p:childTnLst>
                                </p:cTn>
                              </p:par>
                            </p:childTnLst>
                          </p:cTn>
                        </p:par>
                        <p:par>
                          <p:cTn id="225" fill="hold">
                            <p:stCondLst>
                              <p:cond delay="500"/>
                            </p:stCondLst>
                            <p:childTnLst>
                              <p:par>
                                <p:cTn id="226" presetID="23" presetClass="entr" presetSubtype="528" fill="hold" grpId="0" nodeType="afterEffect">
                                  <p:stCondLst>
                                    <p:cond delay="0"/>
                                  </p:stCondLst>
                                  <p:childTnLst>
                                    <p:set>
                                      <p:cBhvr>
                                        <p:cTn id="227" dur="1" fill="hold">
                                          <p:stCondLst>
                                            <p:cond delay="0"/>
                                          </p:stCondLst>
                                        </p:cTn>
                                        <p:tgtEl>
                                          <p:spTgt spid="17465"/>
                                        </p:tgtEl>
                                        <p:attrNameLst>
                                          <p:attrName>style.visibility</p:attrName>
                                        </p:attrNameLst>
                                      </p:cBhvr>
                                      <p:to>
                                        <p:strVal val="visible"/>
                                      </p:to>
                                    </p:set>
                                    <p:anim calcmode="lin" valueType="num">
                                      <p:cBhvr>
                                        <p:cTn id="228" dur="500" fill="hold"/>
                                        <p:tgtEl>
                                          <p:spTgt spid="17465"/>
                                        </p:tgtEl>
                                        <p:attrNameLst>
                                          <p:attrName>ppt_w</p:attrName>
                                        </p:attrNameLst>
                                      </p:cBhvr>
                                      <p:tavLst>
                                        <p:tav tm="0">
                                          <p:val>
                                            <p:fltVal val="0"/>
                                          </p:val>
                                        </p:tav>
                                        <p:tav tm="100000">
                                          <p:val>
                                            <p:strVal val="#ppt_w"/>
                                          </p:val>
                                        </p:tav>
                                      </p:tavLst>
                                    </p:anim>
                                    <p:anim calcmode="lin" valueType="num">
                                      <p:cBhvr>
                                        <p:cTn id="229" dur="500" fill="hold"/>
                                        <p:tgtEl>
                                          <p:spTgt spid="17465"/>
                                        </p:tgtEl>
                                        <p:attrNameLst>
                                          <p:attrName>ppt_h</p:attrName>
                                        </p:attrNameLst>
                                      </p:cBhvr>
                                      <p:tavLst>
                                        <p:tav tm="0">
                                          <p:val>
                                            <p:fltVal val="0"/>
                                          </p:val>
                                        </p:tav>
                                        <p:tav tm="100000">
                                          <p:val>
                                            <p:strVal val="#ppt_h"/>
                                          </p:val>
                                        </p:tav>
                                      </p:tavLst>
                                    </p:anim>
                                    <p:anim calcmode="lin" valueType="num">
                                      <p:cBhvr>
                                        <p:cTn id="230" dur="500" fill="hold"/>
                                        <p:tgtEl>
                                          <p:spTgt spid="17465"/>
                                        </p:tgtEl>
                                        <p:attrNameLst>
                                          <p:attrName>ppt_x</p:attrName>
                                        </p:attrNameLst>
                                      </p:cBhvr>
                                      <p:tavLst>
                                        <p:tav tm="0">
                                          <p:val>
                                            <p:fltVal val="0.5"/>
                                          </p:val>
                                        </p:tav>
                                        <p:tav tm="100000">
                                          <p:val>
                                            <p:strVal val="#ppt_x"/>
                                          </p:val>
                                        </p:tav>
                                      </p:tavLst>
                                    </p:anim>
                                    <p:anim calcmode="lin" valueType="num">
                                      <p:cBhvr>
                                        <p:cTn id="231" dur="500" fill="hold"/>
                                        <p:tgtEl>
                                          <p:spTgt spid="174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708" grpId="0" animBg="1" autoUpdateAnimBg="0"/>
      <p:bldP spid="156709" grpId="0" animBg="1" autoUpdateAnimBg="0"/>
      <p:bldP spid="156710" grpId="0" animBg="1" autoUpdateAnimBg="0"/>
      <p:bldP spid="156711" grpId="0" animBg="1" autoUpdateAnimBg="0"/>
      <p:bldP spid="156712" grpId="0" animBg="1" autoUpdateAnimBg="0"/>
      <p:bldP spid="156713" grpId="0" animBg="1" autoUpdateAnimBg="0"/>
      <p:bldP spid="17424" grpId="0" animBg="1"/>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56731" grpId="0" animBg="1" autoUpdateAnimBg="0"/>
      <p:bldP spid="156732" grpId="0" animBg="1"/>
      <p:bldP spid="156733" grpId="0" animBg="1"/>
      <p:bldP spid="156735" grpId="0" autoUpdateAnimBg="0"/>
      <p:bldP spid="17438" grpId="0" animBg="1"/>
      <p:bldP spid="17439" grpId="0" autoUpdateAnimBg="0"/>
      <p:bldP spid="17440" grpId="0" autoUpdateAnimBg="0"/>
      <p:bldP spid="17441" grpId="0" autoUpdateAnimBg="0"/>
      <p:bldP spid="156742" grpId="0" animBg="1"/>
      <p:bldP spid="17443" grpId="0" animBg="1"/>
      <p:bldP spid="17444" grpId="0" autoUpdateAnimBg="0"/>
      <p:bldP spid="17445" grpId="0" animBg="1" autoUpdateAnimBg="0"/>
      <p:bldP spid="17446" grpId="0" animBg="1"/>
      <p:bldP spid="17447" grpId="0" animBg="1" autoUpdateAnimBg="0"/>
      <p:bldP spid="17448" grpId="0" animBg="1"/>
      <p:bldP spid="17449" grpId="0" animBg="1"/>
      <p:bldP spid="17450" grpId="0" animBg="1" autoUpdateAnimBg="0"/>
      <p:bldP spid="17451" grpId="0" animBg="1" autoUpdateAnimBg="0"/>
      <p:bldP spid="17453" grpId="0" animBg="1"/>
      <p:bldP spid="17454" grpId="0" animBg="1"/>
      <p:bldP spid="17455" grpId="0" animBg="1"/>
      <p:bldP spid="17456" grpId="0" animBg="1"/>
      <p:bldP spid="17457" grpId="0" animBg="1"/>
      <p:bldP spid="17458" grpId="0" animBg="1"/>
      <p:bldP spid="17459" grpId="0" animBg="1"/>
      <p:bldP spid="17462" grpId="0" animBg="1" autoUpdateAnimBg="0"/>
      <p:bldP spid="17463" grpId="0" animBg="1" autoUpdateAnimBg="0"/>
      <p:bldP spid="17464" grpId="0" animBg="1" autoUpdateAnimBg="0"/>
      <p:bldP spid="174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Line 3"/>
          <p:cNvSpPr>
            <a:spLocks noChangeShapeType="1"/>
          </p:cNvSpPr>
          <p:nvPr/>
        </p:nvSpPr>
        <p:spPr bwMode="auto">
          <a:xfrm flipH="1">
            <a:off x="4648200" y="2209800"/>
            <a:ext cx="0" cy="2209800"/>
          </a:xfrm>
          <a:prstGeom prst="line">
            <a:avLst/>
          </a:prstGeom>
          <a:noFill/>
          <a:ln w="38100">
            <a:solidFill>
              <a:srgbClr val="0000FF"/>
            </a:solidFill>
            <a:round/>
            <a:headEnd/>
            <a:tailEnd/>
          </a:ln>
        </p:spPr>
        <p:txBody>
          <a:bodyPr>
            <a:spAutoFit/>
          </a:bodyPr>
          <a:lstStyle/>
          <a:p>
            <a:endParaRPr lang="de-DE"/>
          </a:p>
        </p:txBody>
      </p:sp>
      <p:sp>
        <p:nvSpPr>
          <p:cNvPr id="18436" name="Line 4"/>
          <p:cNvSpPr>
            <a:spLocks noChangeShapeType="1"/>
          </p:cNvSpPr>
          <p:nvPr/>
        </p:nvSpPr>
        <p:spPr bwMode="auto">
          <a:xfrm>
            <a:off x="1676400" y="2667000"/>
            <a:ext cx="5867400" cy="0"/>
          </a:xfrm>
          <a:prstGeom prst="line">
            <a:avLst/>
          </a:prstGeom>
          <a:noFill/>
          <a:ln w="38100">
            <a:solidFill>
              <a:srgbClr val="0000FF"/>
            </a:solidFill>
            <a:round/>
            <a:headEnd/>
            <a:tailEnd/>
          </a:ln>
        </p:spPr>
        <p:txBody>
          <a:bodyPr>
            <a:spAutoFit/>
          </a:bodyPr>
          <a:lstStyle/>
          <a:p>
            <a:endParaRPr lang="de-DE"/>
          </a:p>
        </p:txBody>
      </p:sp>
      <p:sp>
        <p:nvSpPr>
          <p:cNvPr id="18437" name="Line 5"/>
          <p:cNvSpPr>
            <a:spLocks noChangeShapeType="1"/>
          </p:cNvSpPr>
          <p:nvPr/>
        </p:nvSpPr>
        <p:spPr bwMode="auto">
          <a:xfrm>
            <a:off x="1676400" y="2667000"/>
            <a:ext cx="0" cy="1752600"/>
          </a:xfrm>
          <a:prstGeom prst="line">
            <a:avLst/>
          </a:prstGeom>
          <a:noFill/>
          <a:ln w="38100">
            <a:solidFill>
              <a:srgbClr val="0000FF"/>
            </a:solidFill>
            <a:round/>
            <a:headEnd/>
            <a:tailEnd/>
          </a:ln>
        </p:spPr>
        <p:txBody>
          <a:bodyPr>
            <a:spAutoFit/>
          </a:bodyPr>
          <a:lstStyle/>
          <a:p>
            <a:endParaRPr lang="de-DE"/>
          </a:p>
        </p:txBody>
      </p:sp>
      <p:sp>
        <p:nvSpPr>
          <p:cNvPr id="18438" name="Line 6"/>
          <p:cNvSpPr>
            <a:spLocks noChangeShapeType="1"/>
          </p:cNvSpPr>
          <p:nvPr/>
        </p:nvSpPr>
        <p:spPr bwMode="auto">
          <a:xfrm>
            <a:off x="7543800" y="2667000"/>
            <a:ext cx="0" cy="1752600"/>
          </a:xfrm>
          <a:prstGeom prst="line">
            <a:avLst/>
          </a:prstGeom>
          <a:noFill/>
          <a:ln w="38100">
            <a:solidFill>
              <a:srgbClr val="0000FF"/>
            </a:solidFill>
            <a:round/>
            <a:headEnd/>
            <a:tailEnd/>
          </a:ln>
        </p:spPr>
        <p:txBody>
          <a:bodyPr>
            <a:spAutoFit/>
          </a:bodyPr>
          <a:lstStyle/>
          <a:p>
            <a:endParaRPr lang="de-DE"/>
          </a:p>
        </p:txBody>
      </p:sp>
      <p:sp>
        <p:nvSpPr>
          <p:cNvPr id="157704" name="Text Box 8"/>
          <p:cNvSpPr txBox="1">
            <a:spLocks noChangeArrowheads="1"/>
          </p:cNvSpPr>
          <p:nvPr/>
        </p:nvSpPr>
        <p:spPr bwMode="auto">
          <a:xfrm>
            <a:off x="381000" y="2895600"/>
            <a:ext cx="2514600" cy="7620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Corporate Design</a:t>
            </a:r>
          </a:p>
          <a:p>
            <a:pPr eaLnBrk="1" hangingPunct="1"/>
            <a:r>
              <a:rPr lang="de-DE" sz="1600"/>
              <a:t>= Erscheinungsbild</a:t>
            </a:r>
          </a:p>
        </p:txBody>
      </p:sp>
      <p:sp>
        <p:nvSpPr>
          <p:cNvPr id="157705" name="Text Box 9"/>
          <p:cNvSpPr txBox="1">
            <a:spLocks noChangeArrowheads="1"/>
          </p:cNvSpPr>
          <p:nvPr/>
        </p:nvSpPr>
        <p:spPr bwMode="auto">
          <a:xfrm>
            <a:off x="3429000" y="2895600"/>
            <a:ext cx="2514600" cy="8382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Corporate Communication            = Kommunikation</a:t>
            </a:r>
          </a:p>
        </p:txBody>
      </p:sp>
      <p:sp>
        <p:nvSpPr>
          <p:cNvPr id="157706" name="Text Box 10"/>
          <p:cNvSpPr txBox="1">
            <a:spLocks noChangeArrowheads="1"/>
          </p:cNvSpPr>
          <p:nvPr/>
        </p:nvSpPr>
        <p:spPr bwMode="auto">
          <a:xfrm>
            <a:off x="6248400" y="2895600"/>
            <a:ext cx="2514600" cy="8382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Corporate Behavior</a:t>
            </a:r>
          </a:p>
          <a:p>
            <a:pPr eaLnBrk="1" hangingPunct="1"/>
            <a:r>
              <a:rPr lang="de-DE" sz="1600"/>
              <a:t>= Verhalten</a:t>
            </a:r>
          </a:p>
        </p:txBody>
      </p:sp>
      <p:sp>
        <p:nvSpPr>
          <p:cNvPr id="18443" name="Text Box 11"/>
          <p:cNvSpPr txBox="1">
            <a:spLocks noChangeArrowheads="1"/>
          </p:cNvSpPr>
          <p:nvPr/>
        </p:nvSpPr>
        <p:spPr bwMode="auto">
          <a:xfrm>
            <a:off x="304800" y="3962400"/>
            <a:ext cx="2514600" cy="2667000"/>
          </a:xfrm>
          <a:prstGeom prst="rect">
            <a:avLst/>
          </a:prstGeom>
          <a:solidFill>
            <a:srgbClr val="F1FFCB"/>
          </a:solidFill>
          <a:ln w="9525">
            <a:solidFill>
              <a:schemeClr val="tx1"/>
            </a:solidFill>
            <a:miter lim="800000"/>
            <a:headEnd/>
            <a:tailEnd/>
          </a:ln>
        </p:spPr>
        <p:txBody>
          <a:bodyPr/>
          <a:lstStyle/>
          <a:p>
            <a:pPr algn="l" eaLnBrk="1" hangingPunct="1"/>
            <a:r>
              <a:rPr lang="de-DE" sz="1600"/>
              <a:t>Farben,</a:t>
            </a:r>
          </a:p>
          <a:p>
            <a:pPr algn="l" eaLnBrk="1" hangingPunct="1"/>
            <a:r>
              <a:rPr lang="de-DE" sz="1600"/>
              <a:t>Schriftzüge,</a:t>
            </a:r>
          </a:p>
          <a:p>
            <a:pPr algn="l" eaLnBrk="1" hangingPunct="1"/>
            <a:r>
              <a:rPr lang="de-DE" sz="1600"/>
              <a:t>Logo,</a:t>
            </a:r>
          </a:p>
          <a:p>
            <a:pPr algn="l" eaLnBrk="1" hangingPunct="1"/>
            <a:r>
              <a:rPr lang="de-DE" sz="1600"/>
              <a:t>Design,</a:t>
            </a:r>
          </a:p>
          <a:p>
            <a:pPr algn="l" eaLnBrk="1" hangingPunct="1"/>
            <a:r>
              <a:rPr lang="de-DE" sz="1600"/>
              <a:t>Produkte,</a:t>
            </a:r>
          </a:p>
          <a:p>
            <a:pPr algn="l" eaLnBrk="1" hangingPunct="1"/>
            <a:r>
              <a:rPr lang="de-DE" sz="1600"/>
              <a:t>Verpackung,</a:t>
            </a:r>
          </a:p>
          <a:p>
            <a:pPr algn="l" eaLnBrk="1" hangingPunct="1"/>
            <a:r>
              <a:rPr lang="de-DE" sz="1600"/>
              <a:t>Kleidung u. a.</a:t>
            </a:r>
          </a:p>
        </p:txBody>
      </p:sp>
      <p:sp>
        <p:nvSpPr>
          <p:cNvPr id="18444" name="Text Box 12"/>
          <p:cNvSpPr txBox="1">
            <a:spLocks noChangeArrowheads="1"/>
          </p:cNvSpPr>
          <p:nvPr/>
        </p:nvSpPr>
        <p:spPr bwMode="auto">
          <a:xfrm>
            <a:off x="3352800" y="3962400"/>
            <a:ext cx="2514600" cy="2667000"/>
          </a:xfrm>
          <a:prstGeom prst="rect">
            <a:avLst/>
          </a:prstGeom>
          <a:solidFill>
            <a:srgbClr val="F1FFCB"/>
          </a:solidFill>
          <a:ln w="9525">
            <a:solidFill>
              <a:schemeClr val="tx1"/>
            </a:solidFill>
            <a:miter lim="800000"/>
            <a:headEnd/>
            <a:tailEnd/>
          </a:ln>
        </p:spPr>
        <p:txBody>
          <a:bodyPr/>
          <a:lstStyle/>
          <a:p>
            <a:pPr algn="l" eaLnBrk="1" hangingPunct="1"/>
            <a:r>
              <a:rPr lang="de-DE" sz="1600"/>
              <a:t>Anzeigengestaltung,</a:t>
            </a:r>
          </a:p>
          <a:p>
            <a:pPr algn="l" eaLnBrk="1" hangingPunct="1"/>
            <a:r>
              <a:rPr lang="de-DE" sz="1600"/>
              <a:t>Plakate,</a:t>
            </a:r>
          </a:p>
          <a:p>
            <a:pPr algn="l" eaLnBrk="1" hangingPunct="1"/>
            <a:r>
              <a:rPr lang="de-DE" sz="1600"/>
              <a:t>Fahnen,</a:t>
            </a:r>
          </a:p>
          <a:p>
            <a:pPr algn="l" eaLnBrk="1" hangingPunct="1"/>
            <a:r>
              <a:rPr lang="de-DE" sz="1600"/>
              <a:t>Prospekte,</a:t>
            </a:r>
          </a:p>
          <a:p>
            <a:pPr algn="l" eaLnBrk="1" hangingPunct="1"/>
            <a:r>
              <a:rPr lang="de-DE" sz="1600"/>
              <a:t>Slogans,</a:t>
            </a:r>
          </a:p>
          <a:p>
            <a:pPr algn="l" eaLnBrk="1" hangingPunct="1"/>
            <a:r>
              <a:rPr lang="de-DE" sz="1600"/>
              <a:t>Messen,</a:t>
            </a:r>
          </a:p>
          <a:p>
            <a:pPr algn="l" eaLnBrk="1" hangingPunct="1"/>
            <a:r>
              <a:rPr lang="de-DE" sz="1600"/>
              <a:t>Internetauftritt u. a.</a:t>
            </a:r>
          </a:p>
        </p:txBody>
      </p:sp>
      <p:sp>
        <p:nvSpPr>
          <p:cNvPr id="18445" name="Text Box 13"/>
          <p:cNvSpPr txBox="1">
            <a:spLocks noChangeArrowheads="1"/>
          </p:cNvSpPr>
          <p:nvPr/>
        </p:nvSpPr>
        <p:spPr bwMode="auto">
          <a:xfrm>
            <a:off x="6248400" y="3962400"/>
            <a:ext cx="2514600" cy="2667000"/>
          </a:xfrm>
          <a:prstGeom prst="rect">
            <a:avLst/>
          </a:prstGeom>
          <a:solidFill>
            <a:srgbClr val="F1FFCB"/>
          </a:solidFill>
          <a:ln w="9525">
            <a:solidFill>
              <a:schemeClr val="tx1"/>
            </a:solidFill>
            <a:miter lim="800000"/>
            <a:headEnd/>
            <a:tailEnd/>
          </a:ln>
        </p:spPr>
        <p:txBody>
          <a:bodyPr/>
          <a:lstStyle/>
          <a:p>
            <a:pPr algn="l" eaLnBrk="1" hangingPunct="1"/>
            <a:r>
              <a:rPr lang="de-DE" sz="1600"/>
              <a:t>Öffentlichkeitsarbeit,</a:t>
            </a:r>
          </a:p>
          <a:p>
            <a:pPr algn="l" eaLnBrk="1" hangingPunct="1"/>
            <a:r>
              <a:rPr lang="de-DE" sz="1600"/>
              <a:t>Mitabeiterführung,</a:t>
            </a:r>
          </a:p>
          <a:p>
            <a:pPr algn="l" eaLnBrk="1" hangingPunct="1"/>
            <a:r>
              <a:rPr lang="de-DE" sz="1600"/>
              <a:t>Umgangston im Unter-nehmen,</a:t>
            </a:r>
          </a:p>
          <a:p>
            <a:pPr algn="l" eaLnBrk="1" hangingPunct="1"/>
            <a:r>
              <a:rPr lang="de-DE" sz="1600"/>
              <a:t>gelebte Werte und Normen,</a:t>
            </a:r>
          </a:p>
          <a:p>
            <a:pPr algn="l" eaLnBrk="1" hangingPunct="1"/>
            <a:r>
              <a:rPr lang="de-DE" sz="1600"/>
              <a:t>Personalpolitik u. a.</a:t>
            </a:r>
          </a:p>
        </p:txBody>
      </p:sp>
      <p:sp>
        <p:nvSpPr>
          <p:cNvPr id="157722" name="Line 26"/>
          <p:cNvSpPr>
            <a:spLocks noChangeShapeType="1"/>
          </p:cNvSpPr>
          <p:nvPr/>
        </p:nvSpPr>
        <p:spPr bwMode="auto">
          <a:xfrm>
            <a:off x="1828800" y="1447800"/>
            <a:ext cx="1752600" cy="0"/>
          </a:xfrm>
          <a:prstGeom prst="line">
            <a:avLst/>
          </a:prstGeom>
          <a:noFill/>
          <a:ln w="85725">
            <a:solidFill>
              <a:srgbClr val="008000"/>
            </a:solidFill>
            <a:round/>
            <a:headEnd/>
            <a:tailEnd type="triangle" w="med" len="med"/>
          </a:ln>
        </p:spPr>
        <p:txBody>
          <a:bodyPr/>
          <a:lstStyle/>
          <a:p>
            <a:endParaRPr lang="de-DE"/>
          </a:p>
        </p:txBody>
      </p:sp>
      <p:sp>
        <p:nvSpPr>
          <p:cNvPr id="157723" name="Line 27"/>
          <p:cNvSpPr>
            <a:spLocks noChangeShapeType="1"/>
          </p:cNvSpPr>
          <p:nvPr/>
        </p:nvSpPr>
        <p:spPr bwMode="auto">
          <a:xfrm>
            <a:off x="5562600" y="1447800"/>
            <a:ext cx="1143000" cy="0"/>
          </a:xfrm>
          <a:prstGeom prst="line">
            <a:avLst/>
          </a:prstGeom>
          <a:noFill/>
          <a:ln w="85725">
            <a:solidFill>
              <a:srgbClr val="008000"/>
            </a:solidFill>
            <a:round/>
            <a:headEnd/>
            <a:tailEnd type="triangle" w="med" len="med"/>
          </a:ln>
        </p:spPr>
        <p:txBody>
          <a:bodyPr/>
          <a:lstStyle/>
          <a:p>
            <a:endParaRPr lang="de-DE"/>
          </a:p>
        </p:txBody>
      </p:sp>
      <p:graphicFrame>
        <p:nvGraphicFramePr>
          <p:cNvPr id="18434" name="Object 28"/>
          <p:cNvGraphicFramePr>
            <a:graphicFrameLocks noChangeAspect="1"/>
          </p:cNvGraphicFramePr>
          <p:nvPr/>
        </p:nvGraphicFramePr>
        <p:xfrm>
          <a:off x="3581400" y="685800"/>
          <a:ext cx="1981200" cy="1357313"/>
        </p:xfrm>
        <a:graphic>
          <a:graphicData uri="http://schemas.openxmlformats.org/presentationml/2006/ole">
            <p:oleObj spid="_x0000_s43022" name="Paint Shop Pro Image" r:id="rId4" imgW="5209756" imgH="3570732" progId="">
              <p:embed/>
            </p:oleObj>
          </a:graphicData>
        </a:graphic>
      </p:graphicFrame>
      <p:sp>
        <p:nvSpPr>
          <p:cNvPr id="157725" name="Text Box 29"/>
          <p:cNvSpPr txBox="1">
            <a:spLocks noChangeArrowheads="1"/>
          </p:cNvSpPr>
          <p:nvPr/>
        </p:nvSpPr>
        <p:spPr bwMode="auto">
          <a:xfrm>
            <a:off x="3581400" y="685800"/>
            <a:ext cx="1143000" cy="457200"/>
          </a:xfrm>
          <a:prstGeom prst="rect">
            <a:avLst/>
          </a:prstGeom>
          <a:noFill/>
          <a:ln w="9525">
            <a:noFill/>
            <a:miter lim="800000"/>
            <a:headEnd/>
            <a:tailEnd/>
          </a:ln>
        </p:spPr>
        <p:txBody>
          <a:bodyPr>
            <a:spAutoFit/>
          </a:bodyPr>
          <a:lstStyle/>
          <a:p>
            <a:pPr algn="l" eaLnBrk="1" hangingPunct="1"/>
            <a:r>
              <a:rPr lang="de-DE" sz="1200"/>
              <a:t>Unter-nehmen</a:t>
            </a:r>
            <a:endParaRPr lang="de-DE" sz="1600"/>
          </a:p>
        </p:txBody>
      </p:sp>
      <p:sp>
        <p:nvSpPr>
          <p:cNvPr id="18451" name="Line 30"/>
          <p:cNvSpPr>
            <a:spLocks noChangeShapeType="1"/>
          </p:cNvSpPr>
          <p:nvPr/>
        </p:nvSpPr>
        <p:spPr bwMode="auto">
          <a:xfrm flipH="1">
            <a:off x="4648200" y="457200"/>
            <a:ext cx="0" cy="5334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157727" name="Text Box 31"/>
          <p:cNvSpPr txBox="1">
            <a:spLocks noChangeArrowheads="1"/>
          </p:cNvSpPr>
          <p:nvPr/>
        </p:nvSpPr>
        <p:spPr bwMode="auto">
          <a:xfrm>
            <a:off x="3581400" y="76200"/>
            <a:ext cx="2133600" cy="381000"/>
          </a:xfrm>
          <a:prstGeom prst="rect">
            <a:avLst/>
          </a:prstGeom>
          <a:solidFill>
            <a:srgbClr val="BAEFEE"/>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a:t>Unternehmenszweck</a:t>
            </a:r>
            <a:endParaRPr lang="de-DE" sz="1200"/>
          </a:p>
        </p:txBody>
      </p:sp>
      <p:sp>
        <p:nvSpPr>
          <p:cNvPr id="43026" name="Textfeld 20"/>
          <p:cNvSpPr txBox="1">
            <a:spLocks noChangeArrowheads="1"/>
          </p:cNvSpPr>
          <p:nvPr/>
        </p:nvSpPr>
        <p:spPr bwMode="auto">
          <a:xfrm>
            <a:off x="0" y="0"/>
            <a:ext cx="2123728" cy="307777"/>
          </a:xfrm>
          <a:prstGeom prst="rect">
            <a:avLst/>
          </a:prstGeom>
          <a:noFill/>
          <a:ln w="9525">
            <a:noFill/>
            <a:miter lim="800000"/>
            <a:headEnd/>
            <a:tailEnd/>
          </a:ln>
        </p:spPr>
        <p:txBody>
          <a:bodyPr wrap="square">
            <a:spAutoFit/>
          </a:bodyPr>
          <a:lstStyle/>
          <a:p>
            <a:pPr algn="l" eaLnBrk="1" hangingPunct="1"/>
            <a:r>
              <a:rPr lang="de-DE" smtClean="0"/>
              <a:t>Corporate Identity</a:t>
            </a:r>
            <a:endParaRPr lang="de-DE"/>
          </a:p>
        </p:txBody>
      </p:sp>
      <p:sp>
        <p:nvSpPr>
          <p:cNvPr id="18454" name="Text Box 7"/>
          <p:cNvSpPr txBox="1">
            <a:spLocks noChangeArrowheads="1"/>
          </p:cNvSpPr>
          <p:nvPr/>
        </p:nvSpPr>
        <p:spPr bwMode="auto">
          <a:xfrm>
            <a:off x="1752600" y="2057400"/>
            <a:ext cx="6019800" cy="414338"/>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r>
              <a:rPr lang="de-DE" sz="2000"/>
              <a:t>Corporate Identity</a:t>
            </a:r>
          </a:p>
        </p:txBody>
      </p:sp>
      <p:sp>
        <p:nvSpPr>
          <p:cNvPr id="18455" name="Rectangle 23"/>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left)">
                                      <p:cBhvr>
                                        <p:cTn id="7" dur="500"/>
                                        <p:tgtEl>
                                          <p:spTgt spid="184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7725"/>
                                        </p:tgtEl>
                                        <p:attrNameLst>
                                          <p:attrName>style.visibility</p:attrName>
                                        </p:attrNameLst>
                                      </p:cBhvr>
                                      <p:to>
                                        <p:strVal val="visible"/>
                                      </p:to>
                                    </p:set>
                                    <p:animEffect transition="in" filter="wipe(left)">
                                      <p:cBhvr>
                                        <p:cTn id="11" dur="500"/>
                                        <p:tgtEl>
                                          <p:spTgt spid="15772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7722"/>
                                        </p:tgtEl>
                                        <p:attrNameLst>
                                          <p:attrName>style.visibility</p:attrName>
                                        </p:attrNameLst>
                                      </p:cBhvr>
                                      <p:to>
                                        <p:strVal val="visible"/>
                                      </p:to>
                                    </p:set>
                                    <p:animEffect transition="in" filter="wipe(left)">
                                      <p:cBhvr>
                                        <p:cTn id="15" dur="500"/>
                                        <p:tgtEl>
                                          <p:spTgt spid="1577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7723"/>
                                        </p:tgtEl>
                                        <p:attrNameLst>
                                          <p:attrName>style.visibility</p:attrName>
                                        </p:attrNameLst>
                                      </p:cBhvr>
                                      <p:to>
                                        <p:strVal val="visible"/>
                                      </p:to>
                                    </p:set>
                                    <p:animEffect transition="in" filter="wipe(left)">
                                      <p:cBhvr>
                                        <p:cTn id="19" dur="500"/>
                                        <p:tgtEl>
                                          <p:spTgt spid="1577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7727"/>
                                        </p:tgtEl>
                                        <p:attrNameLst>
                                          <p:attrName>style.visibility</p:attrName>
                                        </p:attrNameLst>
                                      </p:cBhvr>
                                      <p:to>
                                        <p:strVal val="visible"/>
                                      </p:to>
                                    </p:set>
                                    <p:animEffect transition="in" filter="wipe(left)">
                                      <p:cBhvr>
                                        <p:cTn id="23" dur="500"/>
                                        <p:tgtEl>
                                          <p:spTgt spid="15772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8451"/>
                                        </p:tgtEl>
                                        <p:attrNameLst>
                                          <p:attrName>style.visibility</p:attrName>
                                        </p:attrNameLst>
                                      </p:cBhvr>
                                      <p:to>
                                        <p:strVal val="visible"/>
                                      </p:to>
                                    </p:set>
                                    <p:animEffect transition="in" filter="wipe(up)">
                                      <p:cBhvr>
                                        <p:cTn id="27" dur="500"/>
                                        <p:tgtEl>
                                          <p:spTgt spid="1845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454"/>
                                        </p:tgtEl>
                                        <p:attrNameLst>
                                          <p:attrName>style.visibility</p:attrName>
                                        </p:attrNameLst>
                                      </p:cBhvr>
                                      <p:to>
                                        <p:strVal val="visible"/>
                                      </p:to>
                                    </p:set>
                                    <p:animEffect transition="in" filter="wipe(left)">
                                      <p:cBhvr>
                                        <p:cTn id="31" dur="500"/>
                                        <p:tgtEl>
                                          <p:spTgt spid="1845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8435"/>
                                        </p:tgtEl>
                                        <p:attrNameLst>
                                          <p:attrName>style.visibility</p:attrName>
                                        </p:attrNameLst>
                                      </p:cBhvr>
                                      <p:to>
                                        <p:strVal val="visible"/>
                                      </p:to>
                                    </p:set>
                                    <p:animEffect transition="in" filter="wipe(up)">
                                      <p:cBhvr>
                                        <p:cTn id="35" dur="500"/>
                                        <p:tgtEl>
                                          <p:spTgt spid="18435"/>
                                        </p:tgtEl>
                                      </p:cBhvr>
                                    </p:animEffect>
                                  </p:childTnLst>
                                </p:cTn>
                              </p:par>
                            </p:childTnLst>
                          </p:cTn>
                        </p:par>
                        <p:par>
                          <p:cTn id="36" fill="hold">
                            <p:stCondLst>
                              <p:cond delay="4000"/>
                            </p:stCondLst>
                            <p:childTnLst>
                              <p:par>
                                <p:cTn id="37" presetID="17" presetClass="entr" presetSubtype="10" fill="hold" grpId="0" nodeType="afterEffect">
                                  <p:stCondLst>
                                    <p:cond delay="0"/>
                                  </p:stCondLst>
                                  <p:childTnLst>
                                    <p:set>
                                      <p:cBhvr>
                                        <p:cTn id="38" dur="1" fill="hold">
                                          <p:stCondLst>
                                            <p:cond delay="0"/>
                                          </p:stCondLst>
                                        </p:cTn>
                                        <p:tgtEl>
                                          <p:spTgt spid="18436"/>
                                        </p:tgtEl>
                                        <p:attrNameLst>
                                          <p:attrName>style.visibility</p:attrName>
                                        </p:attrNameLst>
                                      </p:cBhvr>
                                      <p:to>
                                        <p:strVal val="visible"/>
                                      </p:to>
                                    </p:set>
                                    <p:anim calcmode="lin" valueType="num">
                                      <p:cBhvr>
                                        <p:cTn id="39" dur="500" fill="hold"/>
                                        <p:tgtEl>
                                          <p:spTgt spid="18436"/>
                                        </p:tgtEl>
                                        <p:attrNameLst>
                                          <p:attrName>ppt_w</p:attrName>
                                        </p:attrNameLst>
                                      </p:cBhvr>
                                      <p:tavLst>
                                        <p:tav tm="0">
                                          <p:val>
                                            <p:fltVal val="0"/>
                                          </p:val>
                                        </p:tav>
                                        <p:tav tm="100000">
                                          <p:val>
                                            <p:strVal val="#ppt_w"/>
                                          </p:val>
                                        </p:tav>
                                      </p:tavLst>
                                    </p:anim>
                                    <p:anim calcmode="lin" valueType="num">
                                      <p:cBhvr>
                                        <p:cTn id="40" dur="500" fill="hold"/>
                                        <p:tgtEl>
                                          <p:spTgt spid="18436"/>
                                        </p:tgtEl>
                                        <p:attrNameLst>
                                          <p:attrName>ppt_h</p:attrName>
                                        </p:attrNameLst>
                                      </p:cBhvr>
                                      <p:tavLst>
                                        <p:tav tm="0">
                                          <p:val>
                                            <p:strVal val="#ppt_h"/>
                                          </p:val>
                                        </p:tav>
                                        <p:tav tm="100000">
                                          <p:val>
                                            <p:strVal val="#ppt_h"/>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8437"/>
                                        </p:tgtEl>
                                        <p:attrNameLst>
                                          <p:attrName>style.visibility</p:attrName>
                                        </p:attrNameLst>
                                      </p:cBhvr>
                                      <p:to>
                                        <p:strVal val="visible"/>
                                      </p:to>
                                    </p:set>
                                    <p:animEffect transition="in" filter="wipe(up)">
                                      <p:cBhvr>
                                        <p:cTn id="44" dur="500"/>
                                        <p:tgtEl>
                                          <p:spTgt spid="18437"/>
                                        </p:tgtEl>
                                      </p:cBhvr>
                                    </p:animEffect>
                                  </p:childTnLst>
                                </p:cTn>
                              </p:par>
                            </p:childTnLst>
                          </p:cTn>
                        </p:par>
                        <p:par>
                          <p:cTn id="45" fill="hold">
                            <p:stCondLst>
                              <p:cond delay="5000"/>
                            </p:stCondLst>
                            <p:childTnLst>
                              <p:par>
                                <p:cTn id="46" presetID="22" presetClass="entr" presetSubtype="1" fill="hold" grpId="0" nodeType="afterEffect">
                                  <p:stCondLst>
                                    <p:cond delay="0"/>
                                  </p:stCondLst>
                                  <p:childTnLst>
                                    <p:set>
                                      <p:cBhvr>
                                        <p:cTn id="47" dur="1" fill="hold">
                                          <p:stCondLst>
                                            <p:cond delay="0"/>
                                          </p:stCondLst>
                                        </p:cTn>
                                        <p:tgtEl>
                                          <p:spTgt spid="18438"/>
                                        </p:tgtEl>
                                        <p:attrNameLst>
                                          <p:attrName>style.visibility</p:attrName>
                                        </p:attrNameLst>
                                      </p:cBhvr>
                                      <p:to>
                                        <p:strVal val="visible"/>
                                      </p:to>
                                    </p:set>
                                    <p:animEffect transition="in" filter="wipe(up)">
                                      <p:cBhvr>
                                        <p:cTn id="48" dur="500"/>
                                        <p:tgtEl>
                                          <p:spTgt spid="1843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57704"/>
                                        </p:tgtEl>
                                        <p:attrNameLst>
                                          <p:attrName>style.visibility</p:attrName>
                                        </p:attrNameLst>
                                      </p:cBhvr>
                                      <p:to>
                                        <p:strVal val="visible"/>
                                      </p:to>
                                    </p:set>
                                    <p:animEffect transition="in" filter="wipe(left)">
                                      <p:cBhvr>
                                        <p:cTn id="53" dur="500"/>
                                        <p:tgtEl>
                                          <p:spTgt spid="157704"/>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up)">
                                      <p:cBhvr>
                                        <p:cTn id="57" dur="500"/>
                                        <p:tgtEl>
                                          <p:spTgt spid="1844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7705"/>
                                        </p:tgtEl>
                                        <p:attrNameLst>
                                          <p:attrName>style.visibility</p:attrName>
                                        </p:attrNameLst>
                                      </p:cBhvr>
                                      <p:to>
                                        <p:strVal val="visible"/>
                                      </p:to>
                                    </p:set>
                                    <p:animEffect transition="in" filter="wipe(left)">
                                      <p:cBhvr>
                                        <p:cTn id="62" dur="500"/>
                                        <p:tgtEl>
                                          <p:spTgt spid="157705"/>
                                        </p:tgtEl>
                                      </p:cBhvr>
                                    </p:animEffect>
                                  </p:childTnLst>
                                </p:cTn>
                              </p:par>
                            </p:childTnLst>
                          </p:cTn>
                        </p:par>
                        <p:par>
                          <p:cTn id="63" fill="hold">
                            <p:stCondLst>
                              <p:cond delay="500"/>
                            </p:stCondLst>
                            <p:childTnLst>
                              <p:par>
                                <p:cTn id="64" presetID="22" presetClass="entr" presetSubtype="1" fill="hold" grpId="0" nodeType="afterEffect">
                                  <p:stCondLst>
                                    <p:cond delay="0"/>
                                  </p:stCondLst>
                                  <p:childTnLst>
                                    <p:set>
                                      <p:cBhvr>
                                        <p:cTn id="65" dur="1" fill="hold">
                                          <p:stCondLst>
                                            <p:cond delay="0"/>
                                          </p:stCondLst>
                                        </p:cTn>
                                        <p:tgtEl>
                                          <p:spTgt spid="18444"/>
                                        </p:tgtEl>
                                        <p:attrNameLst>
                                          <p:attrName>style.visibility</p:attrName>
                                        </p:attrNameLst>
                                      </p:cBhvr>
                                      <p:to>
                                        <p:strVal val="visible"/>
                                      </p:to>
                                    </p:set>
                                    <p:animEffect transition="in" filter="wipe(up)">
                                      <p:cBhvr>
                                        <p:cTn id="66" dur="500"/>
                                        <p:tgtEl>
                                          <p:spTgt spid="1844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57706"/>
                                        </p:tgtEl>
                                        <p:attrNameLst>
                                          <p:attrName>style.visibility</p:attrName>
                                        </p:attrNameLst>
                                      </p:cBhvr>
                                      <p:to>
                                        <p:strVal val="visible"/>
                                      </p:to>
                                    </p:set>
                                    <p:animEffect transition="in" filter="wipe(left)">
                                      <p:cBhvr>
                                        <p:cTn id="71" dur="500"/>
                                        <p:tgtEl>
                                          <p:spTgt spid="157706"/>
                                        </p:tgtEl>
                                      </p:cBhvr>
                                    </p:animEffect>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18445"/>
                                        </p:tgtEl>
                                        <p:attrNameLst>
                                          <p:attrName>style.visibility</p:attrName>
                                        </p:attrNameLst>
                                      </p:cBhvr>
                                      <p:to>
                                        <p:strVal val="visible"/>
                                      </p:to>
                                    </p:set>
                                    <p:animEffect transition="in" filter="wipe(up)">
                                      <p:cBhvr>
                                        <p:cTn id="75" dur="500"/>
                                        <p:tgtEl>
                                          <p:spTgt spid="18445"/>
                                        </p:tgtEl>
                                      </p:cBhvr>
                                    </p:animEffect>
                                  </p:childTnLst>
                                </p:cTn>
                              </p:par>
                            </p:childTnLst>
                          </p:cTn>
                        </p:par>
                        <p:par>
                          <p:cTn id="76" fill="hold">
                            <p:stCondLst>
                              <p:cond delay="1000"/>
                            </p:stCondLst>
                            <p:childTnLst>
                              <p:par>
                                <p:cTn id="77" presetID="23" presetClass="entr" presetSubtype="528" fill="hold" grpId="0" nodeType="afterEffect">
                                  <p:stCondLst>
                                    <p:cond delay="0"/>
                                  </p:stCondLst>
                                  <p:childTnLst>
                                    <p:set>
                                      <p:cBhvr>
                                        <p:cTn id="78" dur="1" fill="hold">
                                          <p:stCondLst>
                                            <p:cond delay="0"/>
                                          </p:stCondLst>
                                        </p:cTn>
                                        <p:tgtEl>
                                          <p:spTgt spid="18455"/>
                                        </p:tgtEl>
                                        <p:attrNameLst>
                                          <p:attrName>style.visibility</p:attrName>
                                        </p:attrNameLst>
                                      </p:cBhvr>
                                      <p:to>
                                        <p:strVal val="visible"/>
                                      </p:to>
                                    </p:set>
                                    <p:anim calcmode="lin" valueType="num">
                                      <p:cBhvr>
                                        <p:cTn id="79" dur="500" fill="hold"/>
                                        <p:tgtEl>
                                          <p:spTgt spid="18455"/>
                                        </p:tgtEl>
                                        <p:attrNameLst>
                                          <p:attrName>ppt_w</p:attrName>
                                        </p:attrNameLst>
                                      </p:cBhvr>
                                      <p:tavLst>
                                        <p:tav tm="0">
                                          <p:val>
                                            <p:fltVal val="0"/>
                                          </p:val>
                                        </p:tav>
                                        <p:tav tm="100000">
                                          <p:val>
                                            <p:strVal val="#ppt_w"/>
                                          </p:val>
                                        </p:tav>
                                      </p:tavLst>
                                    </p:anim>
                                    <p:anim calcmode="lin" valueType="num">
                                      <p:cBhvr>
                                        <p:cTn id="80" dur="500" fill="hold"/>
                                        <p:tgtEl>
                                          <p:spTgt spid="18455"/>
                                        </p:tgtEl>
                                        <p:attrNameLst>
                                          <p:attrName>ppt_h</p:attrName>
                                        </p:attrNameLst>
                                      </p:cBhvr>
                                      <p:tavLst>
                                        <p:tav tm="0">
                                          <p:val>
                                            <p:fltVal val="0"/>
                                          </p:val>
                                        </p:tav>
                                        <p:tav tm="100000">
                                          <p:val>
                                            <p:strVal val="#ppt_h"/>
                                          </p:val>
                                        </p:tav>
                                      </p:tavLst>
                                    </p:anim>
                                    <p:anim calcmode="lin" valueType="num">
                                      <p:cBhvr>
                                        <p:cTn id="81" dur="500" fill="hold"/>
                                        <p:tgtEl>
                                          <p:spTgt spid="18455"/>
                                        </p:tgtEl>
                                        <p:attrNameLst>
                                          <p:attrName>ppt_x</p:attrName>
                                        </p:attrNameLst>
                                      </p:cBhvr>
                                      <p:tavLst>
                                        <p:tav tm="0">
                                          <p:val>
                                            <p:fltVal val="0.5"/>
                                          </p:val>
                                        </p:tav>
                                        <p:tav tm="100000">
                                          <p:val>
                                            <p:strVal val="#ppt_x"/>
                                          </p:val>
                                        </p:tav>
                                      </p:tavLst>
                                    </p:anim>
                                    <p:anim calcmode="lin" valueType="num">
                                      <p:cBhvr>
                                        <p:cTn id="82" dur="500" fill="hold"/>
                                        <p:tgtEl>
                                          <p:spTgt spid="1845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6" grpId="0" animBg="1"/>
      <p:bldP spid="18437" grpId="0" animBg="1"/>
      <p:bldP spid="18438" grpId="0" animBg="1"/>
      <p:bldP spid="157704" grpId="0" animBg="1" autoUpdateAnimBg="0"/>
      <p:bldP spid="157705" grpId="0" animBg="1" autoUpdateAnimBg="0"/>
      <p:bldP spid="157706" grpId="0" animBg="1" autoUpdateAnimBg="0"/>
      <p:bldP spid="18443" grpId="0" animBg="1" autoUpdateAnimBg="0"/>
      <p:bldP spid="18444" grpId="0" animBg="1" autoUpdateAnimBg="0"/>
      <p:bldP spid="18445" grpId="0" animBg="1" autoUpdateAnimBg="0"/>
      <p:bldP spid="157722" grpId="0" animBg="1"/>
      <p:bldP spid="157723" grpId="0" animBg="1"/>
      <p:bldP spid="157725" grpId="0" autoUpdateAnimBg="0"/>
      <p:bldP spid="18451" grpId="0" animBg="1"/>
      <p:bldP spid="157727" grpId="0" animBg="1" autoUpdateAnimBg="0"/>
      <p:bldP spid="18454" grpId="0" animBg="1" autoUpdateAnimBg="0"/>
      <p:bldP spid="1845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64" name="Line 5"/>
          <p:cNvSpPr>
            <a:spLocks noChangeShapeType="1"/>
          </p:cNvSpPr>
          <p:nvPr/>
        </p:nvSpPr>
        <p:spPr bwMode="auto">
          <a:xfrm flipV="1">
            <a:off x="4876800" y="1066800"/>
            <a:ext cx="1752600" cy="0"/>
          </a:xfrm>
          <a:prstGeom prst="line">
            <a:avLst/>
          </a:prstGeom>
          <a:noFill/>
          <a:ln w="38100">
            <a:solidFill>
              <a:srgbClr val="FF0000"/>
            </a:solidFill>
            <a:round/>
            <a:headEnd/>
            <a:tailEnd type="triangle" w="med" len="med"/>
          </a:ln>
        </p:spPr>
        <p:txBody>
          <a:bodyPr/>
          <a:lstStyle/>
          <a:p>
            <a:endParaRPr lang="de-DE"/>
          </a:p>
        </p:txBody>
      </p:sp>
      <p:sp>
        <p:nvSpPr>
          <p:cNvPr id="158737" name="Text Box 17"/>
          <p:cNvSpPr txBox="1">
            <a:spLocks noChangeArrowheads="1"/>
          </p:cNvSpPr>
          <p:nvPr/>
        </p:nvSpPr>
        <p:spPr bwMode="auto">
          <a:xfrm>
            <a:off x="3505200" y="304800"/>
            <a:ext cx="2895600" cy="527050"/>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Wirtschaftsordnung:  Soziale Marktwirtschaft</a:t>
            </a:r>
            <a:endParaRPr lang="de-DE" sz="500"/>
          </a:p>
        </p:txBody>
      </p:sp>
      <p:sp>
        <p:nvSpPr>
          <p:cNvPr id="19466" name="Text Box 23"/>
          <p:cNvSpPr txBox="1">
            <a:spLocks noChangeArrowheads="1"/>
          </p:cNvSpPr>
          <p:nvPr/>
        </p:nvSpPr>
        <p:spPr bwMode="auto">
          <a:xfrm>
            <a:off x="6400800" y="1371600"/>
            <a:ext cx="1981200" cy="457200"/>
          </a:xfrm>
          <a:prstGeom prst="rect">
            <a:avLst/>
          </a:prstGeom>
          <a:noFill/>
          <a:ln w="9525">
            <a:noFill/>
            <a:miter lim="800000"/>
            <a:headEnd/>
            <a:tailEnd/>
          </a:ln>
        </p:spPr>
        <p:txBody>
          <a:bodyPr>
            <a:spAutoFit/>
          </a:bodyPr>
          <a:lstStyle/>
          <a:p>
            <a:pPr algn="l" eaLnBrk="1" hangingPunct="1"/>
            <a:r>
              <a:rPr lang="de-DE" sz="1200"/>
              <a:t>Staatliche Einrichtungen, Gesetzgebung</a:t>
            </a:r>
          </a:p>
        </p:txBody>
      </p:sp>
      <p:sp>
        <p:nvSpPr>
          <p:cNvPr id="19467" name="Freeform 53"/>
          <p:cNvSpPr>
            <a:spLocks/>
          </p:cNvSpPr>
          <p:nvPr/>
        </p:nvSpPr>
        <p:spPr bwMode="auto">
          <a:xfrm>
            <a:off x="381000" y="2819400"/>
            <a:ext cx="1371600" cy="11430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FFE7"/>
          </a:solidFill>
          <a:ln w="19050" cap="flat" cmpd="sng">
            <a:solidFill>
              <a:schemeClr val="tx1"/>
            </a:solidFill>
            <a:prstDash val="solid"/>
            <a:round/>
            <a:headEnd/>
            <a:tailEnd/>
          </a:ln>
        </p:spPr>
        <p:txBody>
          <a:bodyPr>
            <a:spAutoFit/>
          </a:bodyPr>
          <a:lstStyle/>
          <a:p>
            <a:endParaRPr lang="de-DE"/>
          </a:p>
        </p:txBody>
      </p:sp>
      <p:sp>
        <p:nvSpPr>
          <p:cNvPr id="19468" name="Text Box 54"/>
          <p:cNvSpPr txBox="1">
            <a:spLocks noChangeArrowheads="1"/>
          </p:cNvSpPr>
          <p:nvPr/>
        </p:nvSpPr>
        <p:spPr bwMode="auto">
          <a:xfrm>
            <a:off x="609600" y="3048000"/>
            <a:ext cx="1143000" cy="457200"/>
          </a:xfrm>
          <a:prstGeom prst="rect">
            <a:avLst/>
          </a:prstGeom>
          <a:noFill/>
          <a:ln w="9525">
            <a:noFill/>
            <a:miter lim="800000"/>
            <a:headEnd/>
            <a:tailEnd/>
          </a:ln>
        </p:spPr>
        <p:txBody>
          <a:bodyPr>
            <a:spAutoFit/>
          </a:bodyPr>
          <a:lstStyle/>
          <a:p>
            <a:pPr algn="l" eaLnBrk="1" hangingPunct="1"/>
            <a:r>
              <a:rPr lang="de-DE" sz="1200"/>
              <a:t>Beschaff.-märkte</a:t>
            </a:r>
          </a:p>
        </p:txBody>
      </p:sp>
      <p:sp>
        <p:nvSpPr>
          <p:cNvPr id="19469" name="Freeform 55"/>
          <p:cNvSpPr>
            <a:spLocks/>
          </p:cNvSpPr>
          <p:nvPr/>
        </p:nvSpPr>
        <p:spPr bwMode="auto">
          <a:xfrm>
            <a:off x="7467600" y="2971800"/>
            <a:ext cx="1219200" cy="990600"/>
          </a:xfrm>
          <a:custGeom>
            <a:avLst/>
            <a:gdLst>
              <a:gd name="T0" fmla="*/ 2147483646 w 768"/>
              <a:gd name="T1" fmla="*/ 2147483646 h 744"/>
              <a:gd name="T2" fmla="*/ 2147483646 w 768"/>
              <a:gd name="T3" fmla="*/ 2147483646 h 744"/>
              <a:gd name="T4" fmla="*/ 2147483646 w 768"/>
              <a:gd name="T5" fmla="*/ 2147483646 h 744"/>
              <a:gd name="T6" fmla="*/ 2147483646 w 768"/>
              <a:gd name="T7" fmla="*/ 2147483646 h 744"/>
              <a:gd name="T8" fmla="*/ 2147483646 w 768"/>
              <a:gd name="T9" fmla="*/ 2147483646 h 744"/>
              <a:gd name="T10" fmla="*/ 2147483646 w 768"/>
              <a:gd name="T11" fmla="*/ 2147483646 h 744"/>
              <a:gd name="T12" fmla="*/ 2147483646 w 768"/>
              <a:gd name="T13" fmla="*/ 2147483646 h 744"/>
              <a:gd name="T14" fmla="*/ 2147483646 w 768"/>
              <a:gd name="T15" fmla="*/ 2147483646 h 744"/>
              <a:gd name="T16" fmla="*/ 2147483646 w 768"/>
              <a:gd name="T17" fmla="*/ 2147483646 h 744"/>
              <a:gd name="T18" fmla="*/ 2147483646 w 768"/>
              <a:gd name="T19" fmla="*/ 2147483646 h 744"/>
              <a:gd name="T20" fmla="*/ 2147483646 w 768"/>
              <a:gd name="T21" fmla="*/ 2147483646 h 744"/>
              <a:gd name="T22" fmla="*/ 2147483646 w 768"/>
              <a:gd name="T23" fmla="*/ 2147483646 h 744"/>
              <a:gd name="T24" fmla="*/ 2147483646 w 768"/>
              <a:gd name="T25" fmla="*/ 2147483646 h 744"/>
              <a:gd name="T26" fmla="*/ 2147483646 w 768"/>
              <a:gd name="T27" fmla="*/ 2147483646 h 744"/>
              <a:gd name="T28" fmla="*/ 2147483646 w 768"/>
              <a:gd name="T29" fmla="*/ 2147483646 h 744"/>
              <a:gd name="T30" fmla="*/ 2147483646 w 768"/>
              <a:gd name="T31" fmla="*/ 2147483646 h 744"/>
              <a:gd name="T32" fmla="*/ 2147483646 w 768"/>
              <a:gd name="T33" fmla="*/ 2147483646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E7FFA5"/>
          </a:solidFill>
          <a:ln w="19050" cap="flat" cmpd="sng">
            <a:solidFill>
              <a:schemeClr val="tx1"/>
            </a:solidFill>
            <a:prstDash val="solid"/>
            <a:round/>
            <a:headEnd/>
            <a:tailEnd/>
          </a:ln>
        </p:spPr>
        <p:txBody>
          <a:bodyPr>
            <a:spAutoFit/>
          </a:bodyPr>
          <a:lstStyle/>
          <a:p>
            <a:endParaRPr lang="de-DE"/>
          </a:p>
        </p:txBody>
      </p:sp>
      <p:sp>
        <p:nvSpPr>
          <p:cNvPr id="19470" name="Text Box 56"/>
          <p:cNvSpPr txBox="1">
            <a:spLocks noChangeArrowheads="1"/>
          </p:cNvSpPr>
          <p:nvPr/>
        </p:nvSpPr>
        <p:spPr bwMode="auto">
          <a:xfrm>
            <a:off x="7696200" y="3124200"/>
            <a:ext cx="838200" cy="457200"/>
          </a:xfrm>
          <a:prstGeom prst="rect">
            <a:avLst/>
          </a:prstGeom>
          <a:noFill/>
          <a:ln w="9525">
            <a:noFill/>
            <a:miter lim="800000"/>
            <a:headEnd/>
            <a:tailEnd/>
          </a:ln>
        </p:spPr>
        <p:txBody>
          <a:bodyPr>
            <a:spAutoFit/>
          </a:bodyPr>
          <a:lstStyle/>
          <a:p>
            <a:pPr algn="l" eaLnBrk="1" hangingPunct="1"/>
            <a:r>
              <a:rPr lang="de-DE" sz="1200"/>
              <a:t>Ziel-märkte</a:t>
            </a:r>
            <a:endParaRPr lang="de-DE"/>
          </a:p>
        </p:txBody>
      </p:sp>
      <p:graphicFrame>
        <p:nvGraphicFramePr>
          <p:cNvPr id="19458" name="Object 64"/>
          <p:cNvGraphicFramePr>
            <a:graphicFrameLocks noChangeAspect="1"/>
          </p:cNvGraphicFramePr>
          <p:nvPr/>
        </p:nvGraphicFramePr>
        <p:xfrm>
          <a:off x="6629400" y="609600"/>
          <a:ext cx="1219200" cy="771525"/>
        </p:xfrm>
        <a:graphic>
          <a:graphicData uri="http://schemas.openxmlformats.org/presentationml/2006/ole">
            <p:oleObj spid="_x0000_s45065" name="Bitmap" r:id="rId4" imgW="2438095" imgH="1647619" progId="PBrush">
              <p:embed/>
            </p:oleObj>
          </a:graphicData>
        </a:graphic>
      </p:graphicFrame>
      <p:sp>
        <p:nvSpPr>
          <p:cNvPr id="19471" name="Line 67"/>
          <p:cNvSpPr>
            <a:spLocks noChangeShapeType="1"/>
          </p:cNvSpPr>
          <p:nvPr/>
        </p:nvSpPr>
        <p:spPr bwMode="auto">
          <a:xfrm flipH="1">
            <a:off x="6934200" y="1988840"/>
            <a:ext cx="14064" cy="601960"/>
          </a:xfrm>
          <a:prstGeom prst="line">
            <a:avLst/>
          </a:prstGeom>
          <a:noFill/>
          <a:ln w="38100">
            <a:solidFill>
              <a:srgbClr val="FF0000"/>
            </a:solidFill>
            <a:round/>
            <a:headEnd/>
            <a:tailEnd/>
          </a:ln>
        </p:spPr>
        <p:txBody>
          <a:bodyPr/>
          <a:lstStyle/>
          <a:p>
            <a:endParaRPr lang="de-DE"/>
          </a:p>
        </p:txBody>
      </p:sp>
      <p:graphicFrame>
        <p:nvGraphicFramePr>
          <p:cNvPr id="19459" name="Object 73"/>
          <p:cNvGraphicFramePr>
            <a:graphicFrameLocks noChangeAspect="1"/>
          </p:cNvGraphicFramePr>
          <p:nvPr/>
        </p:nvGraphicFramePr>
        <p:xfrm>
          <a:off x="2697163" y="1371600"/>
          <a:ext cx="3703637" cy="3733800"/>
        </p:xfrm>
        <a:graphic>
          <a:graphicData uri="http://schemas.openxmlformats.org/presentationml/2006/ole">
            <p:oleObj spid="_x0000_s45067" name="Bitmap" r:id="rId5" imgW="4161905" imgH="4323810" progId="PBrush">
              <p:embed/>
            </p:oleObj>
          </a:graphicData>
        </a:graphic>
      </p:graphicFrame>
      <p:graphicFrame>
        <p:nvGraphicFramePr>
          <p:cNvPr id="19460" name="Object 72"/>
          <p:cNvGraphicFramePr>
            <a:graphicFrameLocks noChangeAspect="1"/>
          </p:cNvGraphicFramePr>
          <p:nvPr/>
        </p:nvGraphicFramePr>
        <p:xfrm>
          <a:off x="1752600" y="1905000"/>
          <a:ext cx="1600200" cy="896938"/>
        </p:xfrm>
        <a:graphic>
          <a:graphicData uri="http://schemas.openxmlformats.org/presentationml/2006/ole">
            <p:oleObj spid="_x0000_s45068" name="Bitmap" r:id="rId6" imgW="6020640" imgH="3371429" progId="PBrush">
              <p:embed/>
            </p:oleObj>
          </a:graphicData>
        </a:graphic>
      </p:graphicFrame>
      <p:sp>
        <p:nvSpPr>
          <p:cNvPr id="158802" name="Text Box 82"/>
          <p:cNvSpPr txBox="1">
            <a:spLocks noChangeArrowheads="1"/>
          </p:cNvSpPr>
          <p:nvPr/>
        </p:nvSpPr>
        <p:spPr bwMode="auto">
          <a:xfrm>
            <a:off x="3048000" y="1447800"/>
            <a:ext cx="1219200" cy="457200"/>
          </a:xfrm>
          <a:prstGeom prst="rect">
            <a:avLst/>
          </a:prstGeom>
          <a:noFill/>
          <a:ln w="9525">
            <a:noFill/>
            <a:miter lim="800000"/>
            <a:headEnd/>
            <a:tailEnd/>
          </a:ln>
        </p:spPr>
        <p:txBody>
          <a:bodyPr>
            <a:spAutoFit/>
          </a:bodyPr>
          <a:lstStyle/>
          <a:p>
            <a:pPr algn="l" eaLnBrk="1" hangingPunct="1"/>
            <a:r>
              <a:rPr lang="de-DE" sz="1200"/>
              <a:t>Europäische Union, Euro</a:t>
            </a:r>
            <a:endParaRPr lang="de-DE" sz="1600"/>
          </a:p>
        </p:txBody>
      </p:sp>
      <p:sp>
        <p:nvSpPr>
          <p:cNvPr id="19473" name="Line 85"/>
          <p:cNvSpPr>
            <a:spLocks noChangeShapeType="1"/>
          </p:cNvSpPr>
          <p:nvPr/>
        </p:nvSpPr>
        <p:spPr bwMode="auto">
          <a:xfrm flipH="1">
            <a:off x="3352800" y="2286000"/>
            <a:ext cx="1219200" cy="0"/>
          </a:xfrm>
          <a:prstGeom prst="line">
            <a:avLst/>
          </a:prstGeom>
          <a:noFill/>
          <a:ln w="38100">
            <a:solidFill>
              <a:srgbClr val="FF0000"/>
            </a:solidFill>
            <a:round/>
            <a:headEnd/>
            <a:tailEnd/>
          </a:ln>
        </p:spPr>
        <p:txBody>
          <a:bodyPr/>
          <a:lstStyle/>
          <a:p>
            <a:endParaRPr lang="de-DE"/>
          </a:p>
        </p:txBody>
      </p:sp>
      <p:sp>
        <p:nvSpPr>
          <p:cNvPr id="19474" name="Line 86"/>
          <p:cNvSpPr>
            <a:spLocks noChangeShapeType="1"/>
          </p:cNvSpPr>
          <p:nvPr/>
        </p:nvSpPr>
        <p:spPr bwMode="auto">
          <a:xfrm flipV="1">
            <a:off x="1143000" y="3581400"/>
            <a:ext cx="0" cy="25146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75" name="Line 87"/>
          <p:cNvSpPr>
            <a:spLocks noChangeShapeType="1"/>
          </p:cNvSpPr>
          <p:nvPr/>
        </p:nvSpPr>
        <p:spPr bwMode="auto">
          <a:xfrm flipH="1">
            <a:off x="3657600" y="1905000"/>
            <a:ext cx="0" cy="381000"/>
          </a:xfrm>
          <a:prstGeom prst="line">
            <a:avLst/>
          </a:prstGeom>
          <a:noFill/>
          <a:ln w="38100">
            <a:solidFill>
              <a:srgbClr val="FF0000"/>
            </a:solidFill>
            <a:round/>
            <a:headEnd/>
            <a:tailEnd/>
          </a:ln>
        </p:spPr>
        <p:txBody>
          <a:bodyPr/>
          <a:lstStyle/>
          <a:p>
            <a:endParaRPr lang="de-DE"/>
          </a:p>
        </p:txBody>
      </p:sp>
      <p:sp>
        <p:nvSpPr>
          <p:cNvPr id="19476" name="Line 88"/>
          <p:cNvSpPr>
            <a:spLocks noChangeShapeType="1"/>
          </p:cNvSpPr>
          <p:nvPr/>
        </p:nvSpPr>
        <p:spPr bwMode="auto">
          <a:xfrm flipV="1">
            <a:off x="1143000" y="4114800"/>
            <a:ext cx="15240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77" name="Line 89"/>
          <p:cNvSpPr>
            <a:spLocks noChangeShapeType="1"/>
          </p:cNvSpPr>
          <p:nvPr/>
        </p:nvSpPr>
        <p:spPr bwMode="auto">
          <a:xfrm flipV="1">
            <a:off x="8077200" y="3657600"/>
            <a:ext cx="0" cy="24384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78" name="Line 90"/>
          <p:cNvSpPr>
            <a:spLocks noChangeShapeType="1"/>
          </p:cNvSpPr>
          <p:nvPr/>
        </p:nvSpPr>
        <p:spPr bwMode="auto">
          <a:xfrm flipH="1" flipV="1">
            <a:off x="6400800" y="4191000"/>
            <a:ext cx="1676400" cy="0"/>
          </a:xfrm>
          <a:prstGeom prst="line">
            <a:avLst/>
          </a:prstGeom>
          <a:noFill/>
          <a:ln w="28575">
            <a:solidFill>
              <a:schemeClr val="tx1"/>
            </a:solidFill>
            <a:round/>
            <a:headEnd/>
            <a:tailEnd type="triangle" w="med" len="med"/>
          </a:ln>
        </p:spPr>
        <p:txBody>
          <a:bodyPr anchor="ctr">
            <a:spAutoFit/>
          </a:bodyPr>
          <a:lstStyle/>
          <a:p>
            <a:endParaRPr lang="de-DE"/>
          </a:p>
        </p:txBody>
      </p:sp>
      <p:graphicFrame>
        <p:nvGraphicFramePr>
          <p:cNvPr id="19461" name="Object 91"/>
          <p:cNvGraphicFramePr>
            <a:graphicFrameLocks noChangeAspect="1"/>
          </p:cNvGraphicFramePr>
          <p:nvPr/>
        </p:nvGraphicFramePr>
        <p:xfrm>
          <a:off x="3429000" y="5105400"/>
          <a:ext cx="2286000" cy="1585913"/>
        </p:xfrm>
        <a:graphic>
          <a:graphicData uri="http://schemas.openxmlformats.org/presentationml/2006/ole">
            <p:oleObj spid="_x0000_s45076" name="Paint Shop Pro Image" r:id="rId7" imgW="7043902" imgH="4887805" progId="">
              <p:embed/>
            </p:oleObj>
          </a:graphicData>
        </a:graphic>
      </p:graphicFrame>
      <p:sp>
        <p:nvSpPr>
          <p:cNvPr id="19479" name="Line 92"/>
          <p:cNvSpPr>
            <a:spLocks noChangeShapeType="1"/>
          </p:cNvSpPr>
          <p:nvPr/>
        </p:nvSpPr>
        <p:spPr bwMode="auto">
          <a:xfrm flipV="1">
            <a:off x="1143000" y="6096000"/>
            <a:ext cx="22860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58813" name="Text Box 93"/>
          <p:cNvSpPr txBox="1">
            <a:spLocks noChangeArrowheads="1"/>
          </p:cNvSpPr>
          <p:nvPr/>
        </p:nvSpPr>
        <p:spPr bwMode="auto">
          <a:xfrm>
            <a:off x="3505200" y="5181600"/>
            <a:ext cx="2057400" cy="517525"/>
          </a:xfrm>
          <a:prstGeom prst="rect">
            <a:avLst/>
          </a:prstGeom>
          <a:noFill/>
          <a:ln w="9525">
            <a:noFill/>
            <a:miter lim="800000"/>
            <a:headEnd/>
            <a:tailEnd/>
          </a:ln>
        </p:spPr>
        <p:txBody>
          <a:bodyPr>
            <a:spAutoFit/>
          </a:bodyPr>
          <a:lstStyle/>
          <a:p>
            <a:pPr algn="l" eaLnBrk="1" hangingPunct="1"/>
            <a:r>
              <a:rPr lang="de-DE"/>
              <a:t>Internationalisierung, Globalisierung</a:t>
            </a:r>
            <a:endParaRPr lang="de-DE" sz="1600"/>
          </a:p>
        </p:txBody>
      </p:sp>
      <p:sp>
        <p:nvSpPr>
          <p:cNvPr id="19481" name="Line 94"/>
          <p:cNvSpPr>
            <a:spLocks noChangeShapeType="1"/>
          </p:cNvSpPr>
          <p:nvPr/>
        </p:nvSpPr>
        <p:spPr bwMode="auto">
          <a:xfrm flipH="1" flipV="1">
            <a:off x="5715000" y="6096000"/>
            <a:ext cx="2362200" cy="0"/>
          </a:xfrm>
          <a:prstGeom prst="line">
            <a:avLst/>
          </a:prstGeom>
          <a:noFill/>
          <a:ln w="28575">
            <a:solidFill>
              <a:schemeClr val="tx1"/>
            </a:solidFill>
            <a:round/>
            <a:headEnd/>
            <a:tailEnd type="triangle" w="med" len="med"/>
          </a:ln>
        </p:spPr>
        <p:txBody>
          <a:bodyPr anchor="ctr">
            <a:spAutoFit/>
          </a:bodyPr>
          <a:lstStyle/>
          <a:p>
            <a:endParaRPr lang="de-DE"/>
          </a:p>
        </p:txBody>
      </p:sp>
      <p:pic>
        <p:nvPicPr>
          <p:cNvPr id="19482" name="Picture 95" descr="C:\Business_Studio\Archiv\Images\Images_neu\Internet3.bmp"/>
          <p:cNvPicPr>
            <a:picLocks noChangeAspect="1" noChangeArrowheads="1"/>
          </p:cNvPicPr>
          <p:nvPr/>
        </p:nvPicPr>
        <p:blipFill>
          <a:blip r:embed="rId8" cstate="print"/>
          <a:srcRect/>
          <a:stretch>
            <a:fillRect/>
          </a:stretch>
        </p:blipFill>
        <p:spPr bwMode="auto">
          <a:xfrm>
            <a:off x="5334000" y="1524000"/>
            <a:ext cx="990600" cy="736600"/>
          </a:xfrm>
          <a:prstGeom prst="rect">
            <a:avLst/>
          </a:prstGeom>
          <a:noFill/>
          <a:ln w="9525">
            <a:solidFill>
              <a:schemeClr val="tx1"/>
            </a:solidFill>
            <a:miter lim="800000"/>
            <a:headEnd/>
            <a:tailEnd/>
          </a:ln>
        </p:spPr>
      </p:pic>
      <p:sp>
        <p:nvSpPr>
          <p:cNvPr id="19483" name="Text Box 96"/>
          <p:cNvSpPr txBox="1">
            <a:spLocks noChangeArrowheads="1"/>
          </p:cNvSpPr>
          <p:nvPr/>
        </p:nvSpPr>
        <p:spPr bwMode="auto">
          <a:xfrm>
            <a:off x="5410200" y="2209800"/>
            <a:ext cx="838200" cy="274638"/>
          </a:xfrm>
          <a:prstGeom prst="rect">
            <a:avLst/>
          </a:prstGeom>
          <a:noFill/>
          <a:ln w="9525">
            <a:noFill/>
            <a:miter lim="800000"/>
            <a:headEnd/>
            <a:tailEnd/>
          </a:ln>
        </p:spPr>
        <p:txBody>
          <a:bodyPr>
            <a:spAutoFit/>
          </a:bodyPr>
          <a:lstStyle/>
          <a:p>
            <a:pPr algn="l" eaLnBrk="1" hangingPunct="1"/>
            <a:r>
              <a:rPr lang="de-DE" sz="1200"/>
              <a:t>Internet</a:t>
            </a:r>
            <a:endParaRPr lang="de-DE"/>
          </a:p>
        </p:txBody>
      </p:sp>
      <p:sp>
        <p:nvSpPr>
          <p:cNvPr id="19484" name="Line 98"/>
          <p:cNvSpPr>
            <a:spLocks noChangeShapeType="1"/>
          </p:cNvSpPr>
          <p:nvPr/>
        </p:nvSpPr>
        <p:spPr bwMode="auto">
          <a:xfrm flipV="1">
            <a:off x="5029200" y="1905000"/>
            <a:ext cx="3048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85" name="Text Box 99"/>
          <p:cNvSpPr txBox="1">
            <a:spLocks noChangeArrowheads="1"/>
          </p:cNvSpPr>
          <p:nvPr/>
        </p:nvSpPr>
        <p:spPr bwMode="auto">
          <a:xfrm>
            <a:off x="6400800" y="1981200"/>
            <a:ext cx="533400" cy="396875"/>
          </a:xfrm>
          <a:prstGeom prst="rect">
            <a:avLst/>
          </a:prstGeom>
          <a:noFill/>
          <a:ln w="9525">
            <a:noFill/>
            <a:miter lim="800000"/>
            <a:headEnd/>
            <a:tailEnd/>
          </a:ln>
        </p:spPr>
        <p:txBody>
          <a:bodyPr>
            <a:spAutoFit/>
          </a:bodyPr>
          <a:lstStyle/>
          <a:p>
            <a:pPr algn="l" eaLnBrk="1" hangingPunct="1"/>
            <a:r>
              <a:rPr lang="de-DE" sz="2000">
                <a:solidFill>
                  <a:srgbClr val="0099FF"/>
                </a:solidFill>
              </a:rPr>
              <a:t>§§</a:t>
            </a:r>
            <a:endParaRPr lang="de-DE"/>
          </a:p>
        </p:txBody>
      </p:sp>
      <p:sp>
        <p:nvSpPr>
          <p:cNvPr id="19486" name="Text Box 100"/>
          <p:cNvSpPr txBox="1">
            <a:spLocks noChangeArrowheads="1"/>
          </p:cNvSpPr>
          <p:nvPr/>
        </p:nvSpPr>
        <p:spPr bwMode="auto">
          <a:xfrm>
            <a:off x="3886200" y="1905000"/>
            <a:ext cx="533400" cy="396875"/>
          </a:xfrm>
          <a:prstGeom prst="rect">
            <a:avLst/>
          </a:prstGeom>
          <a:noFill/>
          <a:ln w="9525">
            <a:noFill/>
            <a:miter lim="800000"/>
            <a:headEnd/>
            <a:tailEnd/>
          </a:ln>
        </p:spPr>
        <p:txBody>
          <a:bodyPr>
            <a:spAutoFit/>
          </a:bodyPr>
          <a:lstStyle/>
          <a:p>
            <a:pPr algn="l" eaLnBrk="1" hangingPunct="1"/>
            <a:r>
              <a:rPr lang="de-DE" sz="2000">
                <a:solidFill>
                  <a:srgbClr val="0099FF"/>
                </a:solidFill>
              </a:rPr>
              <a:t>§§</a:t>
            </a:r>
            <a:endParaRPr lang="de-DE"/>
          </a:p>
        </p:txBody>
      </p:sp>
      <p:sp>
        <p:nvSpPr>
          <p:cNvPr id="158821" name="Text Box 101"/>
          <p:cNvSpPr txBox="1">
            <a:spLocks noChangeArrowheads="1"/>
          </p:cNvSpPr>
          <p:nvPr/>
        </p:nvSpPr>
        <p:spPr bwMode="auto">
          <a:xfrm>
            <a:off x="2133600" y="5410200"/>
            <a:ext cx="1371600" cy="274638"/>
          </a:xfrm>
          <a:prstGeom prst="rect">
            <a:avLst/>
          </a:prstGeom>
          <a:noFill/>
          <a:ln w="9525">
            <a:noFill/>
            <a:miter lim="800000"/>
            <a:headEnd/>
            <a:tailEnd/>
          </a:ln>
        </p:spPr>
        <p:txBody>
          <a:bodyPr>
            <a:spAutoFit/>
          </a:bodyPr>
          <a:lstStyle/>
          <a:p>
            <a:pPr algn="l" eaLnBrk="1" hangingPunct="1"/>
            <a:r>
              <a:rPr lang="de-DE" sz="1200"/>
              <a:t>WTO, IWF u. a.</a:t>
            </a:r>
            <a:endParaRPr lang="de-DE" sz="1600"/>
          </a:p>
        </p:txBody>
      </p:sp>
      <p:sp>
        <p:nvSpPr>
          <p:cNvPr id="19488" name="Line 102"/>
          <p:cNvSpPr>
            <a:spLocks noChangeShapeType="1"/>
          </p:cNvSpPr>
          <p:nvPr/>
        </p:nvSpPr>
        <p:spPr bwMode="auto">
          <a:xfrm>
            <a:off x="2133600" y="5715000"/>
            <a:ext cx="1295400" cy="0"/>
          </a:xfrm>
          <a:prstGeom prst="line">
            <a:avLst/>
          </a:prstGeom>
          <a:noFill/>
          <a:ln w="28575">
            <a:solidFill>
              <a:schemeClr val="tx1"/>
            </a:solidFill>
            <a:round/>
            <a:headEnd/>
            <a:tailEnd type="triangle" w="med" len="med"/>
          </a:ln>
        </p:spPr>
        <p:txBody>
          <a:bodyPr wrap="none" anchor="ctr">
            <a:spAutoFit/>
          </a:bodyPr>
          <a:lstStyle/>
          <a:p>
            <a:endParaRPr lang="de-DE"/>
          </a:p>
        </p:txBody>
      </p:sp>
      <p:sp>
        <p:nvSpPr>
          <p:cNvPr id="158823" name="Text Box 103"/>
          <p:cNvSpPr txBox="1">
            <a:spLocks noChangeArrowheads="1"/>
          </p:cNvSpPr>
          <p:nvPr/>
        </p:nvSpPr>
        <p:spPr bwMode="auto">
          <a:xfrm>
            <a:off x="7010400" y="2057400"/>
            <a:ext cx="1752600" cy="457200"/>
          </a:xfrm>
          <a:prstGeom prst="rect">
            <a:avLst/>
          </a:prstGeom>
          <a:noFill/>
          <a:ln w="9525">
            <a:noFill/>
            <a:miter lim="800000"/>
            <a:headEnd/>
            <a:tailEnd/>
          </a:ln>
        </p:spPr>
        <p:txBody>
          <a:bodyPr>
            <a:spAutoFit/>
          </a:bodyPr>
          <a:lstStyle/>
          <a:p>
            <a:pPr algn="l" eaLnBrk="1" hangingPunct="1"/>
            <a:r>
              <a:rPr lang="de-DE" sz="1200"/>
              <a:t>IFRS-Rechnungslegung</a:t>
            </a:r>
            <a:endParaRPr lang="de-DE" sz="1600"/>
          </a:p>
        </p:txBody>
      </p:sp>
      <p:sp>
        <p:nvSpPr>
          <p:cNvPr id="19490" name="Line 104"/>
          <p:cNvSpPr>
            <a:spLocks noChangeShapeType="1"/>
          </p:cNvSpPr>
          <p:nvPr/>
        </p:nvSpPr>
        <p:spPr bwMode="auto">
          <a:xfrm flipH="1">
            <a:off x="5715000" y="5638800"/>
            <a:ext cx="8382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91" name="Freeform 107"/>
          <p:cNvSpPr>
            <a:spLocks/>
          </p:cNvSpPr>
          <p:nvPr/>
        </p:nvSpPr>
        <p:spPr bwMode="auto">
          <a:xfrm>
            <a:off x="3429000" y="2514600"/>
            <a:ext cx="2667000" cy="2057400"/>
          </a:xfrm>
          <a:custGeom>
            <a:avLst/>
            <a:gdLst>
              <a:gd name="T0" fmla="*/ 2147483646 w 3944"/>
              <a:gd name="T1" fmla="*/ 2147483646 h 2912"/>
              <a:gd name="T2" fmla="*/ 2147483646 w 3944"/>
              <a:gd name="T3" fmla="*/ 2147483646 h 2912"/>
              <a:gd name="T4" fmla="*/ 2147483646 w 3944"/>
              <a:gd name="T5" fmla="*/ 2147483646 h 2912"/>
              <a:gd name="T6" fmla="*/ 2147483646 w 3944"/>
              <a:gd name="T7" fmla="*/ 2147483646 h 2912"/>
              <a:gd name="T8" fmla="*/ 2147483646 w 3944"/>
              <a:gd name="T9" fmla="*/ 2147483646 h 2912"/>
              <a:gd name="T10" fmla="*/ 2147483646 w 3944"/>
              <a:gd name="T11" fmla="*/ 2147483646 h 2912"/>
              <a:gd name="T12" fmla="*/ 2147483646 w 3944"/>
              <a:gd name="T13" fmla="*/ 2147483646 h 2912"/>
              <a:gd name="T14" fmla="*/ 2147483646 w 3944"/>
              <a:gd name="T15" fmla="*/ 2147483646 h 2912"/>
              <a:gd name="T16" fmla="*/ 2147483646 w 3944"/>
              <a:gd name="T17" fmla="*/ 2147483646 h 2912"/>
              <a:gd name="T18" fmla="*/ 2147483646 w 3944"/>
              <a:gd name="T19" fmla="*/ 2147483646 h 2912"/>
              <a:gd name="T20" fmla="*/ 2147483646 w 3944"/>
              <a:gd name="T21" fmla="*/ 2147483646 h 2912"/>
              <a:gd name="T22" fmla="*/ 2147483646 w 3944"/>
              <a:gd name="T23" fmla="*/ 0 h 2912"/>
              <a:gd name="T24" fmla="*/ 2147483646 w 3944"/>
              <a:gd name="T25" fmla="*/ 2147483646 h 2912"/>
              <a:gd name="T26" fmla="*/ 2147483646 w 3944"/>
              <a:gd name="T27" fmla="*/ 2147483646 h 2912"/>
              <a:gd name="T28" fmla="*/ 2147483646 w 3944"/>
              <a:gd name="T29" fmla="*/ 2147483646 h 2912"/>
              <a:gd name="T30" fmla="*/ 2147483646 w 3944"/>
              <a:gd name="T31" fmla="*/ 2147483646 h 2912"/>
              <a:gd name="T32" fmla="*/ 2147483646 w 3944"/>
              <a:gd name="T33" fmla="*/ 2147483646 h 2912"/>
              <a:gd name="T34" fmla="*/ 2147483646 w 3944"/>
              <a:gd name="T35" fmla="*/ 2147483646 h 2912"/>
              <a:gd name="T36" fmla="*/ 2147483646 w 3944"/>
              <a:gd name="T37" fmla="*/ 2147483646 h 2912"/>
              <a:gd name="T38" fmla="*/ 2147483646 w 3944"/>
              <a:gd name="T39" fmla="*/ 2147483646 h 2912"/>
              <a:gd name="T40" fmla="*/ 2147483646 w 3944"/>
              <a:gd name="T41" fmla="*/ 2147483646 h 2912"/>
              <a:gd name="T42" fmla="*/ 2147483646 w 3944"/>
              <a:gd name="T43" fmla="*/ 2147483646 h 2912"/>
              <a:gd name="T44" fmla="*/ 2147483646 w 3944"/>
              <a:gd name="T45" fmla="*/ 2147483646 h 2912"/>
              <a:gd name="T46" fmla="*/ 2147483646 w 3944"/>
              <a:gd name="T47" fmla="*/ 2147483646 h 2912"/>
              <a:gd name="T48" fmla="*/ 2147483646 w 3944"/>
              <a:gd name="T49" fmla="*/ 2147483646 h 2912"/>
              <a:gd name="T50" fmla="*/ 2147483646 w 3944"/>
              <a:gd name="T51" fmla="*/ 2147483646 h 2912"/>
              <a:gd name="T52" fmla="*/ 2147483646 w 3944"/>
              <a:gd name="T53" fmla="*/ 2147483646 h 2912"/>
              <a:gd name="T54" fmla="*/ 2147483646 w 3944"/>
              <a:gd name="T55" fmla="*/ 2147483646 h 2912"/>
              <a:gd name="T56" fmla="*/ 2147483646 w 3944"/>
              <a:gd name="T57" fmla="*/ 2147483646 h 2912"/>
              <a:gd name="T58" fmla="*/ 2147483646 w 3944"/>
              <a:gd name="T59" fmla="*/ 2147483646 h 2912"/>
              <a:gd name="T60" fmla="*/ 0 w 3944"/>
              <a:gd name="T61" fmla="*/ 2147483646 h 2912"/>
              <a:gd name="T62" fmla="*/ 2147483646 w 3944"/>
              <a:gd name="T63" fmla="*/ 2147483646 h 2912"/>
              <a:gd name="T64" fmla="*/ 2147483646 w 3944"/>
              <a:gd name="T65" fmla="*/ 2147483646 h 29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44"/>
              <a:gd name="T100" fmla="*/ 0 h 2912"/>
              <a:gd name="T101" fmla="*/ 3944 w 3944"/>
              <a:gd name="T102" fmla="*/ 2912 h 29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44" h="2912">
                <a:moveTo>
                  <a:pt x="240" y="1440"/>
                </a:moveTo>
                <a:cubicBezTo>
                  <a:pt x="152" y="1352"/>
                  <a:pt x="64" y="1264"/>
                  <a:pt x="48" y="1200"/>
                </a:cubicBezTo>
                <a:cubicBezTo>
                  <a:pt x="32" y="1136"/>
                  <a:pt x="120" y="1128"/>
                  <a:pt x="144" y="1056"/>
                </a:cubicBezTo>
                <a:cubicBezTo>
                  <a:pt x="168" y="984"/>
                  <a:pt x="160" y="848"/>
                  <a:pt x="192" y="768"/>
                </a:cubicBezTo>
                <a:cubicBezTo>
                  <a:pt x="224" y="688"/>
                  <a:pt x="312" y="632"/>
                  <a:pt x="336" y="576"/>
                </a:cubicBezTo>
                <a:cubicBezTo>
                  <a:pt x="360" y="520"/>
                  <a:pt x="296" y="496"/>
                  <a:pt x="336" y="432"/>
                </a:cubicBezTo>
                <a:cubicBezTo>
                  <a:pt x="376" y="368"/>
                  <a:pt x="456" y="240"/>
                  <a:pt x="576" y="192"/>
                </a:cubicBezTo>
                <a:cubicBezTo>
                  <a:pt x="696" y="144"/>
                  <a:pt x="928" y="128"/>
                  <a:pt x="1056" y="144"/>
                </a:cubicBezTo>
                <a:cubicBezTo>
                  <a:pt x="1184" y="160"/>
                  <a:pt x="1192" y="280"/>
                  <a:pt x="1344" y="288"/>
                </a:cubicBezTo>
                <a:cubicBezTo>
                  <a:pt x="1496" y="296"/>
                  <a:pt x="1840" y="224"/>
                  <a:pt x="1968" y="192"/>
                </a:cubicBezTo>
                <a:cubicBezTo>
                  <a:pt x="2096" y="160"/>
                  <a:pt x="2024" y="128"/>
                  <a:pt x="2112" y="96"/>
                </a:cubicBezTo>
                <a:cubicBezTo>
                  <a:pt x="2200" y="64"/>
                  <a:pt x="2368" y="0"/>
                  <a:pt x="2496" y="0"/>
                </a:cubicBezTo>
                <a:cubicBezTo>
                  <a:pt x="2624" y="0"/>
                  <a:pt x="2752" y="56"/>
                  <a:pt x="2880" y="96"/>
                </a:cubicBezTo>
                <a:cubicBezTo>
                  <a:pt x="3008" y="136"/>
                  <a:pt x="3168" y="168"/>
                  <a:pt x="3264" y="240"/>
                </a:cubicBezTo>
                <a:cubicBezTo>
                  <a:pt x="3360" y="312"/>
                  <a:pt x="3376" y="448"/>
                  <a:pt x="3456" y="528"/>
                </a:cubicBezTo>
                <a:cubicBezTo>
                  <a:pt x="3536" y="608"/>
                  <a:pt x="3664" y="624"/>
                  <a:pt x="3744" y="720"/>
                </a:cubicBezTo>
                <a:cubicBezTo>
                  <a:pt x="3824" y="816"/>
                  <a:pt x="3928" y="960"/>
                  <a:pt x="3936" y="1104"/>
                </a:cubicBezTo>
                <a:cubicBezTo>
                  <a:pt x="3944" y="1248"/>
                  <a:pt x="3816" y="1432"/>
                  <a:pt x="3792" y="1584"/>
                </a:cubicBezTo>
                <a:cubicBezTo>
                  <a:pt x="3768" y="1736"/>
                  <a:pt x="3808" y="1904"/>
                  <a:pt x="3792" y="2016"/>
                </a:cubicBezTo>
                <a:cubicBezTo>
                  <a:pt x="3776" y="2128"/>
                  <a:pt x="3752" y="2200"/>
                  <a:pt x="3696" y="2256"/>
                </a:cubicBezTo>
                <a:cubicBezTo>
                  <a:pt x="3640" y="2312"/>
                  <a:pt x="3560" y="2280"/>
                  <a:pt x="3456" y="2352"/>
                </a:cubicBezTo>
                <a:cubicBezTo>
                  <a:pt x="3352" y="2424"/>
                  <a:pt x="3248" y="2600"/>
                  <a:pt x="3072" y="2688"/>
                </a:cubicBezTo>
                <a:cubicBezTo>
                  <a:pt x="2896" y="2776"/>
                  <a:pt x="2576" y="2872"/>
                  <a:pt x="2400" y="2880"/>
                </a:cubicBezTo>
                <a:cubicBezTo>
                  <a:pt x="2224" y="2888"/>
                  <a:pt x="2120" y="2752"/>
                  <a:pt x="2016" y="2736"/>
                </a:cubicBezTo>
                <a:cubicBezTo>
                  <a:pt x="1912" y="2720"/>
                  <a:pt x="1912" y="2760"/>
                  <a:pt x="1776" y="2784"/>
                </a:cubicBezTo>
                <a:cubicBezTo>
                  <a:pt x="1640" y="2808"/>
                  <a:pt x="1336" y="2912"/>
                  <a:pt x="1200" y="2880"/>
                </a:cubicBezTo>
                <a:cubicBezTo>
                  <a:pt x="1064" y="2848"/>
                  <a:pt x="1080" y="2632"/>
                  <a:pt x="960" y="2592"/>
                </a:cubicBezTo>
                <a:cubicBezTo>
                  <a:pt x="840" y="2552"/>
                  <a:pt x="632" y="2688"/>
                  <a:pt x="480" y="2640"/>
                </a:cubicBezTo>
                <a:cubicBezTo>
                  <a:pt x="328" y="2592"/>
                  <a:pt x="96" y="2392"/>
                  <a:pt x="48" y="2304"/>
                </a:cubicBezTo>
                <a:cubicBezTo>
                  <a:pt x="0" y="2216"/>
                  <a:pt x="200" y="2208"/>
                  <a:pt x="192" y="2112"/>
                </a:cubicBezTo>
                <a:cubicBezTo>
                  <a:pt x="184" y="2016"/>
                  <a:pt x="0" y="1824"/>
                  <a:pt x="0" y="1728"/>
                </a:cubicBezTo>
                <a:cubicBezTo>
                  <a:pt x="0" y="1632"/>
                  <a:pt x="152" y="1592"/>
                  <a:pt x="192" y="1536"/>
                </a:cubicBezTo>
                <a:cubicBezTo>
                  <a:pt x="232" y="1480"/>
                  <a:pt x="232" y="1416"/>
                  <a:pt x="240" y="1392"/>
                </a:cubicBezTo>
              </a:path>
            </a:pathLst>
          </a:custGeom>
          <a:solidFill>
            <a:srgbClr val="EDEDED"/>
          </a:solidFill>
          <a:ln w="9525" cap="flat">
            <a:solidFill>
              <a:schemeClr val="tx1"/>
            </a:solidFill>
            <a:prstDash val="sysDot"/>
            <a:round/>
            <a:headEnd type="triangle" w="med" len="med"/>
            <a:tailEnd type="none" w="med" len="med"/>
          </a:ln>
        </p:spPr>
        <p:txBody>
          <a:bodyPr/>
          <a:lstStyle/>
          <a:p>
            <a:endParaRPr lang="de-DE"/>
          </a:p>
        </p:txBody>
      </p:sp>
      <p:sp>
        <p:nvSpPr>
          <p:cNvPr id="158825" name="Text Box 105"/>
          <p:cNvSpPr txBox="1">
            <a:spLocks noChangeArrowheads="1"/>
          </p:cNvSpPr>
          <p:nvPr/>
        </p:nvSpPr>
        <p:spPr bwMode="auto">
          <a:xfrm>
            <a:off x="5791200" y="5638800"/>
            <a:ext cx="1371600" cy="274638"/>
          </a:xfrm>
          <a:prstGeom prst="rect">
            <a:avLst/>
          </a:prstGeom>
          <a:noFill/>
          <a:ln w="9525">
            <a:noFill/>
            <a:miter lim="800000"/>
            <a:headEnd/>
            <a:tailEnd/>
          </a:ln>
        </p:spPr>
        <p:txBody>
          <a:bodyPr>
            <a:spAutoFit/>
          </a:bodyPr>
          <a:lstStyle/>
          <a:p>
            <a:pPr algn="l" eaLnBrk="1" hangingPunct="1"/>
            <a:r>
              <a:rPr lang="de-DE" sz="1200"/>
              <a:t>Incoterms u. a.</a:t>
            </a:r>
            <a:endParaRPr lang="de-DE" sz="1600"/>
          </a:p>
        </p:txBody>
      </p:sp>
      <p:sp>
        <p:nvSpPr>
          <p:cNvPr id="19493" name="Line 106"/>
          <p:cNvSpPr>
            <a:spLocks noChangeShapeType="1"/>
          </p:cNvSpPr>
          <p:nvPr/>
        </p:nvSpPr>
        <p:spPr bwMode="auto">
          <a:xfrm flipV="1">
            <a:off x="4724400" y="4038600"/>
            <a:ext cx="0" cy="1066800"/>
          </a:xfrm>
          <a:prstGeom prst="line">
            <a:avLst/>
          </a:prstGeom>
          <a:noFill/>
          <a:ln w="28575">
            <a:solidFill>
              <a:schemeClr val="tx1"/>
            </a:solidFill>
            <a:round/>
            <a:headEnd type="triangle" w="med" len="med"/>
            <a:tailEnd type="triangle" w="med" len="med"/>
          </a:ln>
        </p:spPr>
        <p:txBody>
          <a:bodyPr wrap="none" anchor="ctr">
            <a:spAutoFit/>
          </a:bodyPr>
          <a:lstStyle/>
          <a:p>
            <a:endParaRPr lang="de-DE"/>
          </a:p>
        </p:txBody>
      </p:sp>
      <p:graphicFrame>
        <p:nvGraphicFramePr>
          <p:cNvPr id="19462" name="Object 108"/>
          <p:cNvGraphicFramePr>
            <a:graphicFrameLocks noChangeAspect="1"/>
          </p:cNvGraphicFramePr>
          <p:nvPr/>
        </p:nvGraphicFramePr>
        <p:xfrm>
          <a:off x="3886200" y="2971800"/>
          <a:ext cx="1752600" cy="1044575"/>
        </p:xfrm>
        <a:graphic>
          <a:graphicData uri="http://schemas.openxmlformats.org/presentationml/2006/ole">
            <p:oleObj spid="_x0000_s45092" name="Paint Shop Pro Image" r:id="rId9" imgW="5209756" imgH="3570732" progId="">
              <p:embed/>
            </p:oleObj>
          </a:graphicData>
        </a:graphic>
      </p:graphicFrame>
      <p:sp>
        <p:nvSpPr>
          <p:cNvPr id="158829" name="Text Box 109"/>
          <p:cNvSpPr txBox="1">
            <a:spLocks noChangeArrowheads="1"/>
          </p:cNvSpPr>
          <p:nvPr/>
        </p:nvSpPr>
        <p:spPr bwMode="auto">
          <a:xfrm>
            <a:off x="3962400" y="2971800"/>
            <a:ext cx="1143000" cy="457200"/>
          </a:xfrm>
          <a:prstGeom prst="rect">
            <a:avLst/>
          </a:prstGeom>
          <a:noFill/>
          <a:ln w="9525">
            <a:noFill/>
            <a:miter lim="800000"/>
            <a:headEnd/>
            <a:tailEnd/>
          </a:ln>
        </p:spPr>
        <p:txBody>
          <a:bodyPr>
            <a:spAutoFit/>
          </a:bodyPr>
          <a:lstStyle/>
          <a:p>
            <a:pPr algn="l" eaLnBrk="1" hangingPunct="1"/>
            <a:r>
              <a:rPr lang="de-DE" sz="1200"/>
              <a:t>Unter-nehmen</a:t>
            </a:r>
            <a:endParaRPr lang="de-DE" sz="1600"/>
          </a:p>
        </p:txBody>
      </p:sp>
      <p:sp>
        <p:nvSpPr>
          <p:cNvPr id="19495" name="Line 110"/>
          <p:cNvSpPr>
            <a:spLocks noChangeShapeType="1"/>
          </p:cNvSpPr>
          <p:nvPr/>
        </p:nvSpPr>
        <p:spPr bwMode="auto">
          <a:xfrm>
            <a:off x="4876800" y="838200"/>
            <a:ext cx="0" cy="2133600"/>
          </a:xfrm>
          <a:prstGeom prst="line">
            <a:avLst/>
          </a:prstGeom>
          <a:noFill/>
          <a:ln w="38100">
            <a:solidFill>
              <a:srgbClr val="FF0000"/>
            </a:solidFill>
            <a:round/>
            <a:headEnd/>
            <a:tailEnd type="triangle" w="med" len="med"/>
          </a:ln>
        </p:spPr>
        <p:txBody>
          <a:bodyPr/>
          <a:lstStyle/>
          <a:p>
            <a:endParaRPr lang="de-DE"/>
          </a:p>
        </p:txBody>
      </p:sp>
      <p:sp>
        <p:nvSpPr>
          <p:cNvPr id="19496" name="Line 111"/>
          <p:cNvSpPr>
            <a:spLocks noChangeShapeType="1"/>
          </p:cNvSpPr>
          <p:nvPr/>
        </p:nvSpPr>
        <p:spPr bwMode="auto">
          <a:xfrm>
            <a:off x="5181600" y="2590800"/>
            <a:ext cx="0" cy="381000"/>
          </a:xfrm>
          <a:prstGeom prst="line">
            <a:avLst/>
          </a:prstGeom>
          <a:noFill/>
          <a:ln w="38100">
            <a:solidFill>
              <a:srgbClr val="FF0000"/>
            </a:solidFill>
            <a:round/>
            <a:headEnd/>
            <a:tailEnd type="triangle" w="med" len="med"/>
          </a:ln>
        </p:spPr>
        <p:txBody>
          <a:bodyPr/>
          <a:lstStyle/>
          <a:p>
            <a:endParaRPr lang="de-DE"/>
          </a:p>
        </p:txBody>
      </p:sp>
      <p:sp>
        <p:nvSpPr>
          <p:cNvPr id="19497" name="Line 112"/>
          <p:cNvSpPr>
            <a:spLocks noChangeShapeType="1"/>
          </p:cNvSpPr>
          <p:nvPr/>
        </p:nvSpPr>
        <p:spPr bwMode="auto">
          <a:xfrm>
            <a:off x="4572000" y="2286000"/>
            <a:ext cx="0" cy="685800"/>
          </a:xfrm>
          <a:prstGeom prst="line">
            <a:avLst/>
          </a:prstGeom>
          <a:noFill/>
          <a:ln w="38100">
            <a:solidFill>
              <a:srgbClr val="FF0000"/>
            </a:solidFill>
            <a:round/>
            <a:headEnd/>
            <a:tailEnd type="triangle" w="med" len="med"/>
          </a:ln>
        </p:spPr>
        <p:txBody>
          <a:bodyPr/>
          <a:lstStyle/>
          <a:p>
            <a:endParaRPr lang="de-DE"/>
          </a:p>
        </p:txBody>
      </p:sp>
      <p:sp>
        <p:nvSpPr>
          <p:cNvPr id="19498" name="Line 113"/>
          <p:cNvSpPr>
            <a:spLocks noChangeShapeType="1"/>
          </p:cNvSpPr>
          <p:nvPr/>
        </p:nvSpPr>
        <p:spPr bwMode="auto">
          <a:xfrm>
            <a:off x="5029200" y="1905000"/>
            <a:ext cx="0" cy="1066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9499" name="Line 114"/>
          <p:cNvSpPr>
            <a:spLocks noChangeShapeType="1"/>
          </p:cNvSpPr>
          <p:nvPr/>
        </p:nvSpPr>
        <p:spPr bwMode="auto">
          <a:xfrm flipH="1">
            <a:off x="5181600" y="2590800"/>
            <a:ext cx="2362200" cy="0"/>
          </a:xfrm>
          <a:prstGeom prst="line">
            <a:avLst/>
          </a:prstGeom>
          <a:noFill/>
          <a:ln w="38100">
            <a:solidFill>
              <a:srgbClr val="FF0000"/>
            </a:solidFill>
            <a:round/>
            <a:headEnd/>
            <a:tailEnd/>
          </a:ln>
        </p:spPr>
        <p:txBody>
          <a:bodyPr/>
          <a:lstStyle/>
          <a:p>
            <a:endParaRPr lang="de-DE"/>
          </a:p>
        </p:txBody>
      </p:sp>
      <p:sp>
        <p:nvSpPr>
          <p:cNvPr id="19500" name="Line 115"/>
          <p:cNvSpPr>
            <a:spLocks noChangeShapeType="1"/>
          </p:cNvSpPr>
          <p:nvPr/>
        </p:nvSpPr>
        <p:spPr bwMode="auto">
          <a:xfrm>
            <a:off x="5638800" y="3429000"/>
            <a:ext cx="1905000" cy="0"/>
          </a:xfrm>
          <a:prstGeom prst="line">
            <a:avLst/>
          </a:prstGeom>
          <a:noFill/>
          <a:ln w="114300">
            <a:solidFill>
              <a:srgbClr val="008000"/>
            </a:solidFill>
            <a:round/>
            <a:headEnd/>
            <a:tailEnd type="triangle" w="med" len="med"/>
          </a:ln>
        </p:spPr>
        <p:txBody>
          <a:bodyPr/>
          <a:lstStyle/>
          <a:p>
            <a:endParaRPr lang="de-DE"/>
          </a:p>
        </p:txBody>
      </p:sp>
      <p:sp>
        <p:nvSpPr>
          <p:cNvPr id="19501" name="Line 116"/>
          <p:cNvSpPr>
            <a:spLocks noChangeShapeType="1"/>
          </p:cNvSpPr>
          <p:nvPr/>
        </p:nvSpPr>
        <p:spPr bwMode="auto">
          <a:xfrm>
            <a:off x="1676400" y="3352800"/>
            <a:ext cx="2209800" cy="0"/>
          </a:xfrm>
          <a:prstGeom prst="line">
            <a:avLst/>
          </a:prstGeom>
          <a:noFill/>
          <a:ln w="114300">
            <a:solidFill>
              <a:srgbClr val="008000"/>
            </a:solidFill>
            <a:round/>
            <a:headEnd/>
            <a:tailEnd type="triangle" w="med" len="med"/>
          </a:ln>
        </p:spPr>
        <p:txBody>
          <a:bodyPr/>
          <a:lstStyle/>
          <a:p>
            <a:endParaRPr lang="de-DE"/>
          </a:p>
        </p:txBody>
      </p:sp>
      <p:sp>
        <p:nvSpPr>
          <p:cNvPr id="158837" name="Text Box 117"/>
          <p:cNvSpPr txBox="1">
            <a:spLocks noChangeArrowheads="1"/>
          </p:cNvSpPr>
          <p:nvPr/>
        </p:nvSpPr>
        <p:spPr bwMode="auto">
          <a:xfrm>
            <a:off x="4800600" y="4038600"/>
            <a:ext cx="838200" cy="274638"/>
          </a:xfrm>
          <a:prstGeom prst="rect">
            <a:avLst/>
          </a:prstGeom>
          <a:noFill/>
          <a:ln w="9525">
            <a:noFill/>
            <a:miter lim="800000"/>
            <a:headEnd/>
            <a:tailEnd/>
          </a:ln>
        </p:spPr>
        <p:txBody>
          <a:bodyPr>
            <a:spAutoFit/>
          </a:bodyPr>
          <a:lstStyle/>
          <a:p>
            <a:pPr algn="l" eaLnBrk="1" hangingPunct="1"/>
            <a:r>
              <a:rPr lang="de-DE" sz="1200"/>
              <a:t>Umwelt</a:t>
            </a:r>
            <a:endParaRPr lang="de-DE" sz="1600"/>
          </a:p>
        </p:txBody>
      </p:sp>
      <p:sp>
        <p:nvSpPr>
          <p:cNvPr id="45102" name="Textfeld 45"/>
          <p:cNvSpPr txBox="1">
            <a:spLocks noChangeArrowheads="1"/>
          </p:cNvSpPr>
          <p:nvPr/>
        </p:nvSpPr>
        <p:spPr bwMode="auto">
          <a:xfrm>
            <a:off x="0" y="0"/>
            <a:ext cx="2195736" cy="307777"/>
          </a:xfrm>
          <a:prstGeom prst="rect">
            <a:avLst/>
          </a:prstGeom>
          <a:noFill/>
          <a:ln w="9525">
            <a:noFill/>
            <a:miter lim="800000"/>
            <a:headEnd/>
            <a:tailEnd/>
          </a:ln>
        </p:spPr>
        <p:txBody>
          <a:bodyPr wrap="square">
            <a:spAutoFit/>
          </a:bodyPr>
          <a:lstStyle/>
          <a:p>
            <a:pPr algn="l" eaLnBrk="1" hangingPunct="1"/>
            <a:r>
              <a:rPr lang="de-DE" smtClean="0"/>
              <a:t>Rahmenbedingungen</a:t>
            </a:r>
            <a:endParaRPr lang="de-DE"/>
          </a:p>
        </p:txBody>
      </p:sp>
      <p:sp>
        <p:nvSpPr>
          <p:cNvPr id="19504" name="Rectangle 48"/>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ipe(left)">
                                      <p:cBhvr>
                                        <p:cTn id="7" dur="500"/>
                                        <p:tgtEl>
                                          <p:spTgt spid="1946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8829"/>
                                        </p:tgtEl>
                                        <p:attrNameLst>
                                          <p:attrName>style.visibility</p:attrName>
                                        </p:attrNameLst>
                                      </p:cBhvr>
                                      <p:to>
                                        <p:strVal val="visible"/>
                                      </p:to>
                                    </p:set>
                                    <p:animEffect transition="in" filter="wipe(left)">
                                      <p:cBhvr>
                                        <p:cTn id="11" dur="500"/>
                                        <p:tgtEl>
                                          <p:spTgt spid="15882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9491"/>
                                        </p:tgtEl>
                                        <p:attrNameLst>
                                          <p:attrName>style.visibility</p:attrName>
                                        </p:attrNameLst>
                                      </p:cBhvr>
                                      <p:to>
                                        <p:strVal val="visible"/>
                                      </p:to>
                                    </p:set>
                                    <p:animEffect transition="in" filter="wipe(up)">
                                      <p:cBhvr>
                                        <p:cTn id="15" dur="500"/>
                                        <p:tgtEl>
                                          <p:spTgt spid="1949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8837"/>
                                        </p:tgtEl>
                                        <p:attrNameLst>
                                          <p:attrName>style.visibility</p:attrName>
                                        </p:attrNameLst>
                                      </p:cBhvr>
                                      <p:to>
                                        <p:strVal val="visible"/>
                                      </p:to>
                                    </p:set>
                                    <p:animEffect transition="in" filter="wipe(left)">
                                      <p:cBhvr>
                                        <p:cTn id="19" dur="500"/>
                                        <p:tgtEl>
                                          <p:spTgt spid="15883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501"/>
                                        </p:tgtEl>
                                        <p:attrNameLst>
                                          <p:attrName>style.visibility</p:attrName>
                                        </p:attrNameLst>
                                      </p:cBhvr>
                                      <p:to>
                                        <p:strVal val="visible"/>
                                      </p:to>
                                    </p:set>
                                    <p:animEffect transition="in" filter="wipe(left)">
                                      <p:cBhvr>
                                        <p:cTn id="24" dur="500"/>
                                        <p:tgtEl>
                                          <p:spTgt spid="19501"/>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9500"/>
                                        </p:tgtEl>
                                        <p:attrNameLst>
                                          <p:attrName>style.visibility</p:attrName>
                                        </p:attrNameLst>
                                      </p:cBhvr>
                                      <p:to>
                                        <p:strVal val="visible"/>
                                      </p:to>
                                    </p:set>
                                    <p:animEffect transition="in" filter="wipe(left)">
                                      <p:cBhvr>
                                        <p:cTn id="28" dur="500"/>
                                        <p:tgtEl>
                                          <p:spTgt spid="19500"/>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19459"/>
                                        </p:tgtEl>
                                        <p:attrNameLst>
                                          <p:attrName>style.visibility</p:attrName>
                                        </p:attrNameLst>
                                      </p:cBhvr>
                                      <p:to>
                                        <p:strVal val="visible"/>
                                      </p:to>
                                    </p:set>
                                    <p:animEffect transition="in" filter="wipe(up)">
                                      <p:cBhvr>
                                        <p:cTn id="32" dur="500"/>
                                        <p:tgtEl>
                                          <p:spTgt spid="19459"/>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19467"/>
                                        </p:tgtEl>
                                        <p:attrNameLst>
                                          <p:attrName>style.visibility</p:attrName>
                                        </p:attrNameLst>
                                      </p:cBhvr>
                                      <p:to>
                                        <p:strVal val="visible"/>
                                      </p:to>
                                    </p:set>
                                    <p:animEffect transition="in" filter="wipe(up)">
                                      <p:cBhvr>
                                        <p:cTn id="36" dur="500"/>
                                        <p:tgtEl>
                                          <p:spTgt spid="19467"/>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9468"/>
                                        </p:tgtEl>
                                        <p:attrNameLst>
                                          <p:attrName>style.visibility</p:attrName>
                                        </p:attrNameLst>
                                      </p:cBhvr>
                                      <p:to>
                                        <p:strVal val="visible"/>
                                      </p:to>
                                    </p:set>
                                    <p:animEffect transition="in" filter="wipe(left)">
                                      <p:cBhvr>
                                        <p:cTn id="40" dur="500"/>
                                        <p:tgtEl>
                                          <p:spTgt spid="19468"/>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19469"/>
                                        </p:tgtEl>
                                        <p:attrNameLst>
                                          <p:attrName>style.visibility</p:attrName>
                                        </p:attrNameLst>
                                      </p:cBhvr>
                                      <p:to>
                                        <p:strVal val="visible"/>
                                      </p:to>
                                    </p:set>
                                    <p:animEffect transition="in" filter="wipe(up)">
                                      <p:cBhvr>
                                        <p:cTn id="44" dur="500"/>
                                        <p:tgtEl>
                                          <p:spTgt spid="19469"/>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9470"/>
                                        </p:tgtEl>
                                        <p:attrNameLst>
                                          <p:attrName>style.visibility</p:attrName>
                                        </p:attrNameLst>
                                      </p:cBhvr>
                                      <p:to>
                                        <p:strVal val="visible"/>
                                      </p:to>
                                    </p:set>
                                    <p:animEffect transition="in" filter="wipe(left)">
                                      <p:cBhvr>
                                        <p:cTn id="48" dur="500"/>
                                        <p:tgtEl>
                                          <p:spTgt spid="1947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58737"/>
                                        </p:tgtEl>
                                        <p:attrNameLst>
                                          <p:attrName>style.visibility</p:attrName>
                                        </p:attrNameLst>
                                      </p:cBhvr>
                                      <p:to>
                                        <p:strVal val="visible"/>
                                      </p:to>
                                    </p:set>
                                    <p:animEffect transition="in" filter="wipe(left)">
                                      <p:cBhvr>
                                        <p:cTn id="53" dur="500"/>
                                        <p:tgtEl>
                                          <p:spTgt spid="158737"/>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9495"/>
                                        </p:tgtEl>
                                        <p:attrNameLst>
                                          <p:attrName>style.visibility</p:attrName>
                                        </p:attrNameLst>
                                      </p:cBhvr>
                                      <p:to>
                                        <p:strVal val="visible"/>
                                      </p:to>
                                    </p:set>
                                    <p:animEffect transition="in" filter="wipe(up)">
                                      <p:cBhvr>
                                        <p:cTn id="57" dur="500"/>
                                        <p:tgtEl>
                                          <p:spTgt spid="1949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9464"/>
                                        </p:tgtEl>
                                        <p:attrNameLst>
                                          <p:attrName>style.visibility</p:attrName>
                                        </p:attrNameLst>
                                      </p:cBhvr>
                                      <p:to>
                                        <p:strVal val="visible"/>
                                      </p:to>
                                    </p:set>
                                    <p:animEffect transition="in" filter="wipe(left)">
                                      <p:cBhvr>
                                        <p:cTn id="62" dur="500"/>
                                        <p:tgtEl>
                                          <p:spTgt spid="19464"/>
                                        </p:tgtEl>
                                      </p:cBhvr>
                                    </p:animEffect>
                                  </p:childTnLst>
                                </p:cTn>
                              </p:par>
                            </p:childTnLst>
                          </p:cTn>
                        </p:par>
                        <p:par>
                          <p:cTn id="63" fill="hold">
                            <p:stCondLst>
                              <p:cond delay="500"/>
                            </p:stCondLst>
                            <p:childTnLst>
                              <p:par>
                                <p:cTn id="64" presetID="22" presetClass="entr" presetSubtype="1" fill="hold" nodeType="afterEffect">
                                  <p:stCondLst>
                                    <p:cond delay="0"/>
                                  </p:stCondLst>
                                  <p:childTnLst>
                                    <p:set>
                                      <p:cBhvr>
                                        <p:cTn id="65" dur="1" fill="hold">
                                          <p:stCondLst>
                                            <p:cond delay="0"/>
                                          </p:stCondLst>
                                        </p:cTn>
                                        <p:tgtEl>
                                          <p:spTgt spid="19458"/>
                                        </p:tgtEl>
                                        <p:attrNameLst>
                                          <p:attrName>style.visibility</p:attrName>
                                        </p:attrNameLst>
                                      </p:cBhvr>
                                      <p:to>
                                        <p:strVal val="visible"/>
                                      </p:to>
                                    </p:set>
                                    <p:animEffect transition="in" filter="wipe(up)">
                                      <p:cBhvr>
                                        <p:cTn id="66" dur="500"/>
                                        <p:tgtEl>
                                          <p:spTgt spid="19458"/>
                                        </p:tgtEl>
                                      </p:cBhvr>
                                    </p:animEffect>
                                  </p:childTnLst>
                                </p:cTn>
                              </p:par>
                            </p:childTnLst>
                          </p:cTn>
                        </p:par>
                        <p:par>
                          <p:cTn id="67" fill="hold">
                            <p:stCondLst>
                              <p:cond delay="1000"/>
                            </p:stCondLst>
                            <p:childTnLst>
                              <p:par>
                                <p:cTn id="68" presetID="22" presetClass="entr" presetSubtype="8" fill="hold" grpId="0" nodeType="afterEffect">
                                  <p:stCondLst>
                                    <p:cond delay="0"/>
                                  </p:stCondLst>
                                  <p:childTnLst>
                                    <p:set>
                                      <p:cBhvr>
                                        <p:cTn id="69" dur="1" fill="hold">
                                          <p:stCondLst>
                                            <p:cond delay="0"/>
                                          </p:stCondLst>
                                        </p:cTn>
                                        <p:tgtEl>
                                          <p:spTgt spid="19466"/>
                                        </p:tgtEl>
                                        <p:attrNameLst>
                                          <p:attrName>style.visibility</p:attrName>
                                        </p:attrNameLst>
                                      </p:cBhvr>
                                      <p:to>
                                        <p:strVal val="visible"/>
                                      </p:to>
                                    </p:set>
                                    <p:animEffect transition="in" filter="wipe(left)">
                                      <p:cBhvr>
                                        <p:cTn id="70" dur="500"/>
                                        <p:tgtEl>
                                          <p:spTgt spid="19466"/>
                                        </p:tgtEl>
                                      </p:cBhvr>
                                    </p:animEffect>
                                  </p:childTnLst>
                                </p:cTn>
                              </p:par>
                            </p:childTnLst>
                          </p:cTn>
                        </p:par>
                        <p:par>
                          <p:cTn id="71" fill="hold">
                            <p:stCondLst>
                              <p:cond delay="1500"/>
                            </p:stCondLst>
                            <p:childTnLst>
                              <p:par>
                                <p:cTn id="72" presetID="22" presetClass="entr" presetSubtype="1" fill="hold" grpId="0" nodeType="afterEffect">
                                  <p:stCondLst>
                                    <p:cond delay="0"/>
                                  </p:stCondLst>
                                  <p:childTnLst>
                                    <p:set>
                                      <p:cBhvr>
                                        <p:cTn id="73" dur="1" fill="hold">
                                          <p:stCondLst>
                                            <p:cond delay="0"/>
                                          </p:stCondLst>
                                        </p:cTn>
                                        <p:tgtEl>
                                          <p:spTgt spid="19471"/>
                                        </p:tgtEl>
                                        <p:attrNameLst>
                                          <p:attrName>style.visibility</p:attrName>
                                        </p:attrNameLst>
                                      </p:cBhvr>
                                      <p:to>
                                        <p:strVal val="visible"/>
                                      </p:to>
                                    </p:set>
                                    <p:animEffect transition="in" filter="wipe(up)">
                                      <p:cBhvr>
                                        <p:cTn id="74" dur="500"/>
                                        <p:tgtEl>
                                          <p:spTgt spid="19471"/>
                                        </p:tgtEl>
                                      </p:cBhvr>
                                    </p:animEffect>
                                  </p:childTnLst>
                                </p:cTn>
                              </p:par>
                            </p:childTnLst>
                          </p:cTn>
                        </p:par>
                        <p:par>
                          <p:cTn id="75" fill="hold">
                            <p:stCondLst>
                              <p:cond delay="2000"/>
                            </p:stCondLst>
                            <p:childTnLst>
                              <p:par>
                                <p:cTn id="76" presetID="22" presetClass="entr" presetSubtype="1" fill="hold" grpId="0" nodeType="afterEffect">
                                  <p:stCondLst>
                                    <p:cond delay="0"/>
                                  </p:stCondLst>
                                  <p:childTnLst>
                                    <p:set>
                                      <p:cBhvr>
                                        <p:cTn id="77" dur="1" fill="hold">
                                          <p:stCondLst>
                                            <p:cond delay="0"/>
                                          </p:stCondLst>
                                        </p:cTn>
                                        <p:tgtEl>
                                          <p:spTgt spid="19485"/>
                                        </p:tgtEl>
                                        <p:attrNameLst>
                                          <p:attrName>style.visibility</p:attrName>
                                        </p:attrNameLst>
                                      </p:cBhvr>
                                      <p:to>
                                        <p:strVal val="visible"/>
                                      </p:to>
                                    </p:set>
                                    <p:animEffect transition="in" filter="wipe(up)">
                                      <p:cBhvr>
                                        <p:cTn id="78" dur="500"/>
                                        <p:tgtEl>
                                          <p:spTgt spid="19485"/>
                                        </p:tgtEl>
                                      </p:cBhvr>
                                    </p:animEffect>
                                  </p:childTnLst>
                                </p:cTn>
                              </p:par>
                            </p:childTnLst>
                          </p:cTn>
                        </p:par>
                        <p:par>
                          <p:cTn id="79" fill="hold">
                            <p:stCondLst>
                              <p:cond delay="2500"/>
                            </p:stCondLst>
                            <p:childTnLst>
                              <p:par>
                                <p:cTn id="80" presetID="22" presetClass="entr" presetSubtype="2" fill="hold" grpId="0" nodeType="afterEffect">
                                  <p:stCondLst>
                                    <p:cond delay="0"/>
                                  </p:stCondLst>
                                  <p:childTnLst>
                                    <p:set>
                                      <p:cBhvr>
                                        <p:cTn id="81" dur="1" fill="hold">
                                          <p:stCondLst>
                                            <p:cond delay="0"/>
                                          </p:stCondLst>
                                        </p:cTn>
                                        <p:tgtEl>
                                          <p:spTgt spid="19499"/>
                                        </p:tgtEl>
                                        <p:attrNameLst>
                                          <p:attrName>style.visibility</p:attrName>
                                        </p:attrNameLst>
                                      </p:cBhvr>
                                      <p:to>
                                        <p:strVal val="visible"/>
                                      </p:to>
                                    </p:set>
                                    <p:animEffect transition="in" filter="wipe(right)">
                                      <p:cBhvr>
                                        <p:cTn id="82" dur="500"/>
                                        <p:tgtEl>
                                          <p:spTgt spid="19499"/>
                                        </p:tgtEl>
                                      </p:cBhvr>
                                    </p:animEffect>
                                  </p:childTnLst>
                                </p:cTn>
                              </p:par>
                            </p:childTnLst>
                          </p:cTn>
                        </p:par>
                        <p:par>
                          <p:cTn id="83" fill="hold">
                            <p:stCondLst>
                              <p:cond delay="3000"/>
                            </p:stCondLst>
                            <p:childTnLst>
                              <p:par>
                                <p:cTn id="84" presetID="22" presetClass="entr" presetSubtype="1" fill="hold" grpId="0" nodeType="afterEffect">
                                  <p:stCondLst>
                                    <p:cond delay="0"/>
                                  </p:stCondLst>
                                  <p:childTnLst>
                                    <p:set>
                                      <p:cBhvr>
                                        <p:cTn id="85" dur="1" fill="hold">
                                          <p:stCondLst>
                                            <p:cond delay="0"/>
                                          </p:stCondLst>
                                        </p:cTn>
                                        <p:tgtEl>
                                          <p:spTgt spid="19496"/>
                                        </p:tgtEl>
                                        <p:attrNameLst>
                                          <p:attrName>style.visibility</p:attrName>
                                        </p:attrNameLst>
                                      </p:cBhvr>
                                      <p:to>
                                        <p:strVal val="visible"/>
                                      </p:to>
                                    </p:set>
                                    <p:animEffect transition="in" filter="wipe(up)">
                                      <p:cBhvr>
                                        <p:cTn id="86" dur="500"/>
                                        <p:tgtEl>
                                          <p:spTgt spid="19496"/>
                                        </p:tgtEl>
                                      </p:cBhvr>
                                    </p:animEffect>
                                  </p:childTnLst>
                                </p:cTn>
                              </p:par>
                            </p:childTnLst>
                          </p:cTn>
                        </p:par>
                        <p:par>
                          <p:cTn id="87" fill="hold">
                            <p:stCondLst>
                              <p:cond delay="3500"/>
                            </p:stCondLst>
                            <p:childTnLst>
                              <p:par>
                                <p:cTn id="88" presetID="22" presetClass="entr" presetSubtype="8" fill="hold" grpId="0" nodeType="afterEffect">
                                  <p:stCondLst>
                                    <p:cond delay="0"/>
                                  </p:stCondLst>
                                  <p:childTnLst>
                                    <p:set>
                                      <p:cBhvr>
                                        <p:cTn id="89" dur="1" fill="hold">
                                          <p:stCondLst>
                                            <p:cond delay="0"/>
                                          </p:stCondLst>
                                        </p:cTn>
                                        <p:tgtEl>
                                          <p:spTgt spid="158823"/>
                                        </p:tgtEl>
                                        <p:attrNameLst>
                                          <p:attrName>style.visibility</p:attrName>
                                        </p:attrNameLst>
                                      </p:cBhvr>
                                      <p:to>
                                        <p:strVal val="visible"/>
                                      </p:to>
                                    </p:set>
                                    <p:animEffect transition="in" filter="wipe(left)">
                                      <p:cBhvr>
                                        <p:cTn id="90" dur="500"/>
                                        <p:tgtEl>
                                          <p:spTgt spid="15882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58802"/>
                                        </p:tgtEl>
                                        <p:attrNameLst>
                                          <p:attrName>style.visibility</p:attrName>
                                        </p:attrNameLst>
                                      </p:cBhvr>
                                      <p:to>
                                        <p:strVal val="visible"/>
                                      </p:to>
                                    </p:set>
                                    <p:animEffect transition="in" filter="wipe(left)">
                                      <p:cBhvr>
                                        <p:cTn id="95" dur="500"/>
                                        <p:tgtEl>
                                          <p:spTgt spid="158802"/>
                                        </p:tgtEl>
                                      </p:cBhvr>
                                    </p:animEffect>
                                  </p:childTnLst>
                                </p:cTn>
                              </p:par>
                            </p:childTnLst>
                          </p:cTn>
                        </p:par>
                        <p:par>
                          <p:cTn id="96" fill="hold">
                            <p:stCondLst>
                              <p:cond delay="500"/>
                            </p:stCondLst>
                            <p:childTnLst>
                              <p:par>
                                <p:cTn id="97" presetID="22" presetClass="entr" presetSubtype="8" fill="hold" nodeType="afterEffect">
                                  <p:stCondLst>
                                    <p:cond delay="0"/>
                                  </p:stCondLst>
                                  <p:childTnLst>
                                    <p:set>
                                      <p:cBhvr>
                                        <p:cTn id="98" dur="1" fill="hold">
                                          <p:stCondLst>
                                            <p:cond delay="0"/>
                                          </p:stCondLst>
                                        </p:cTn>
                                        <p:tgtEl>
                                          <p:spTgt spid="19460"/>
                                        </p:tgtEl>
                                        <p:attrNameLst>
                                          <p:attrName>style.visibility</p:attrName>
                                        </p:attrNameLst>
                                      </p:cBhvr>
                                      <p:to>
                                        <p:strVal val="visible"/>
                                      </p:to>
                                    </p:set>
                                    <p:animEffect transition="in" filter="wipe(left)">
                                      <p:cBhvr>
                                        <p:cTn id="99" dur="500"/>
                                        <p:tgtEl>
                                          <p:spTgt spid="19460"/>
                                        </p:tgtEl>
                                      </p:cBhvr>
                                    </p:animEffect>
                                  </p:childTnLst>
                                </p:cTn>
                              </p:par>
                            </p:childTnLst>
                          </p:cTn>
                        </p:par>
                        <p:par>
                          <p:cTn id="100" fill="hold">
                            <p:stCondLst>
                              <p:cond delay="1000"/>
                            </p:stCondLst>
                            <p:childTnLst>
                              <p:par>
                                <p:cTn id="101" presetID="22" presetClass="entr" presetSubtype="1" fill="hold" grpId="0" nodeType="afterEffect">
                                  <p:stCondLst>
                                    <p:cond delay="0"/>
                                  </p:stCondLst>
                                  <p:childTnLst>
                                    <p:set>
                                      <p:cBhvr>
                                        <p:cTn id="102" dur="1" fill="hold">
                                          <p:stCondLst>
                                            <p:cond delay="0"/>
                                          </p:stCondLst>
                                        </p:cTn>
                                        <p:tgtEl>
                                          <p:spTgt spid="19475"/>
                                        </p:tgtEl>
                                        <p:attrNameLst>
                                          <p:attrName>style.visibility</p:attrName>
                                        </p:attrNameLst>
                                      </p:cBhvr>
                                      <p:to>
                                        <p:strVal val="visible"/>
                                      </p:to>
                                    </p:set>
                                    <p:animEffect transition="in" filter="wipe(up)">
                                      <p:cBhvr>
                                        <p:cTn id="103" dur="500"/>
                                        <p:tgtEl>
                                          <p:spTgt spid="19475"/>
                                        </p:tgtEl>
                                      </p:cBhvr>
                                    </p:animEffect>
                                  </p:childTnLst>
                                </p:cTn>
                              </p:par>
                            </p:childTnLst>
                          </p:cTn>
                        </p:par>
                        <p:par>
                          <p:cTn id="104" fill="hold">
                            <p:stCondLst>
                              <p:cond delay="1500"/>
                            </p:stCondLst>
                            <p:childTnLst>
                              <p:par>
                                <p:cTn id="105" presetID="22" presetClass="entr" presetSubtype="8" fill="hold" grpId="0" nodeType="afterEffect">
                                  <p:stCondLst>
                                    <p:cond delay="0"/>
                                  </p:stCondLst>
                                  <p:childTnLst>
                                    <p:set>
                                      <p:cBhvr>
                                        <p:cTn id="106" dur="1" fill="hold">
                                          <p:stCondLst>
                                            <p:cond delay="0"/>
                                          </p:stCondLst>
                                        </p:cTn>
                                        <p:tgtEl>
                                          <p:spTgt spid="19473"/>
                                        </p:tgtEl>
                                        <p:attrNameLst>
                                          <p:attrName>style.visibility</p:attrName>
                                        </p:attrNameLst>
                                      </p:cBhvr>
                                      <p:to>
                                        <p:strVal val="visible"/>
                                      </p:to>
                                    </p:set>
                                    <p:animEffect transition="in" filter="wipe(left)">
                                      <p:cBhvr>
                                        <p:cTn id="107" dur="500"/>
                                        <p:tgtEl>
                                          <p:spTgt spid="19473"/>
                                        </p:tgtEl>
                                      </p:cBhvr>
                                    </p:animEffect>
                                  </p:childTnLst>
                                </p:cTn>
                              </p:par>
                            </p:childTnLst>
                          </p:cTn>
                        </p:par>
                        <p:par>
                          <p:cTn id="108" fill="hold">
                            <p:stCondLst>
                              <p:cond delay="2000"/>
                            </p:stCondLst>
                            <p:childTnLst>
                              <p:par>
                                <p:cTn id="109" presetID="22" presetClass="entr" presetSubtype="1" fill="hold" grpId="0" nodeType="afterEffect">
                                  <p:stCondLst>
                                    <p:cond delay="0"/>
                                  </p:stCondLst>
                                  <p:childTnLst>
                                    <p:set>
                                      <p:cBhvr>
                                        <p:cTn id="110" dur="1" fill="hold">
                                          <p:stCondLst>
                                            <p:cond delay="0"/>
                                          </p:stCondLst>
                                        </p:cTn>
                                        <p:tgtEl>
                                          <p:spTgt spid="19497"/>
                                        </p:tgtEl>
                                        <p:attrNameLst>
                                          <p:attrName>style.visibility</p:attrName>
                                        </p:attrNameLst>
                                      </p:cBhvr>
                                      <p:to>
                                        <p:strVal val="visible"/>
                                      </p:to>
                                    </p:set>
                                    <p:animEffect transition="in" filter="wipe(up)">
                                      <p:cBhvr>
                                        <p:cTn id="111" dur="500"/>
                                        <p:tgtEl>
                                          <p:spTgt spid="19497"/>
                                        </p:tgtEl>
                                      </p:cBhvr>
                                    </p:animEffect>
                                  </p:childTnLst>
                                </p:cTn>
                              </p:par>
                            </p:childTnLst>
                          </p:cTn>
                        </p:par>
                        <p:par>
                          <p:cTn id="112" fill="hold">
                            <p:stCondLst>
                              <p:cond delay="2500"/>
                            </p:stCondLst>
                            <p:childTnLst>
                              <p:par>
                                <p:cTn id="113" presetID="22" presetClass="entr" presetSubtype="1" fill="hold" grpId="0" nodeType="afterEffect">
                                  <p:stCondLst>
                                    <p:cond delay="0"/>
                                  </p:stCondLst>
                                  <p:childTnLst>
                                    <p:set>
                                      <p:cBhvr>
                                        <p:cTn id="114" dur="1" fill="hold">
                                          <p:stCondLst>
                                            <p:cond delay="0"/>
                                          </p:stCondLst>
                                        </p:cTn>
                                        <p:tgtEl>
                                          <p:spTgt spid="19486"/>
                                        </p:tgtEl>
                                        <p:attrNameLst>
                                          <p:attrName>style.visibility</p:attrName>
                                        </p:attrNameLst>
                                      </p:cBhvr>
                                      <p:to>
                                        <p:strVal val="visible"/>
                                      </p:to>
                                    </p:set>
                                    <p:animEffect transition="in" filter="wipe(up)">
                                      <p:cBhvr>
                                        <p:cTn id="115" dur="500"/>
                                        <p:tgtEl>
                                          <p:spTgt spid="1948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19461"/>
                                        </p:tgtEl>
                                        <p:attrNameLst>
                                          <p:attrName>style.visibility</p:attrName>
                                        </p:attrNameLst>
                                      </p:cBhvr>
                                      <p:to>
                                        <p:strVal val="visible"/>
                                      </p:to>
                                    </p:set>
                                    <p:animEffect transition="in" filter="wipe(up)">
                                      <p:cBhvr>
                                        <p:cTn id="120" dur="500"/>
                                        <p:tgtEl>
                                          <p:spTgt spid="19461"/>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158813"/>
                                        </p:tgtEl>
                                        <p:attrNameLst>
                                          <p:attrName>style.visibility</p:attrName>
                                        </p:attrNameLst>
                                      </p:cBhvr>
                                      <p:to>
                                        <p:strVal val="visible"/>
                                      </p:to>
                                    </p:set>
                                    <p:animEffect transition="in" filter="wipe(left)">
                                      <p:cBhvr>
                                        <p:cTn id="124" dur="500"/>
                                        <p:tgtEl>
                                          <p:spTgt spid="15881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158821"/>
                                        </p:tgtEl>
                                        <p:attrNameLst>
                                          <p:attrName>style.visibility</p:attrName>
                                        </p:attrNameLst>
                                      </p:cBhvr>
                                      <p:to>
                                        <p:strVal val="visible"/>
                                      </p:to>
                                    </p:set>
                                    <p:animEffect transition="in" filter="wipe(left)">
                                      <p:cBhvr>
                                        <p:cTn id="129" dur="500"/>
                                        <p:tgtEl>
                                          <p:spTgt spid="158821"/>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19488"/>
                                        </p:tgtEl>
                                        <p:attrNameLst>
                                          <p:attrName>style.visibility</p:attrName>
                                        </p:attrNameLst>
                                      </p:cBhvr>
                                      <p:to>
                                        <p:strVal val="visible"/>
                                      </p:to>
                                    </p:set>
                                    <p:animEffect transition="in" filter="wipe(left)">
                                      <p:cBhvr>
                                        <p:cTn id="133" dur="500"/>
                                        <p:tgtEl>
                                          <p:spTgt spid="19488"/>
                                        </p:tgtEl>
                                      </p:cBhvr>
                                    </p:animEffect>
                                  </p:childTnLst>
                                </p:cTn>
                              </p:par>
                            </p:childTnLst>
                          </p:cTn>
                        </p:par>
                        <p:par>
                          <p:cTn id="134" fill="hold">
                            <p:stCondLst>
                              <p:cond delay="1000"/>
                            </p:stCondLst>
                            <p:childTnLst>
                              <p:par>
                                <p:cTn id="135" presetID="22" presetClass="entr" presetSubtype="8" fill="hold" grpId="0" nodeType="afterEffect">
                                  <p:stCondLst>
                                    <p:cond delay="0"/>
                                  </p:stCondLst>
                                  <p:childTnLst>
                                    <p:set>
                                      <p:cBhvr>
                                        <p:cTn id="136" dur="1" fill="hold">
                                          <p:stCondLst>
                                            <p:cond delay="0"/>
                                          </p:stCondLst>
                                        </p:cTn>
                                        <p:tgtEl>
                                          <p:spTgt spid="158825"/>
                                        </p:tgtEl>
                                        <p:attrNameLst>
                                          <p:attrName>style.visibility</p:attrName>
                                        </p:attrNameLst>
                                      </p:cBhvr>
                                      <p:to>
                                        <p:strVal val="visible"/>
                                      </p:to>
                                    </p:set>
                                    <p:animEffect transition="in" filter="wipe(left)">
                                      <p:cBhvr>
                                        <p:cTn id="137" dur="500"/>
                                        <p:tgtEl>
                                          <p:spTgt spid="158825"/>
                                        </p:tgtEl>
                                      </p:cBhvr>
                                    </p:animEffect>
                                  </p:childTnLst>
                                </p:cTn>
                              </p:par>
                            </p:childTnLst>
                          </p:cTn>
                        </p:par>
                        <p:par>
                          <p:cTn id="138" fill="hold">
                            <p:stCondLst>
                              <p:cond delay="1500"/>
                            </p:stCondLst>
                            <p:childTnLst>
                              <p:par>
                                <p:cTn id="139" presetID="22" presetClass="entr" presetSubtype="2" fill="hold" grpId="0" nodeType="afterEffect">
                                  <p:stCondLst>
                                    <p:cond delay="0"/>
                                  </p:stCondLst>
                                  <p:childTnLst>
                                    <p:set>
                                      <p:cBhvr>
                                        <p:cTn id="140" dur="1" fill="hold">
                                          <p:stCondLst>
                                            <p:cond delay="0"/>
                                          </p:stCondLst>
                                        </p:cTn>
                                        <p:tgtEl>
                                          <p:spTgt spid="19490"/>
                                        </p:tgtEl>
                                        <p:attrNameLst>
                                          <p:attrName>style.visibility</p:attrName>
                                        </p:attrNameLst>
                                      </p:cBhvr>
                                      <p:to>
                                        <p:strVal val="visible"/>
                                      </p:to>
                                    </p:set>
                                    <p:animEffect transition="in" filter="wipe(right)">
                                      <p:cBhvr>
                                        <p:cTn id="141" dur="500"/>
                                        <p:tgtEl>
                                          <p:spTgt spid="19490"/>
                                        </p:tgtEl>
                                      </p:cBhvr>
                                    </p:animEffect>
                                  </p:childTnLst>
                                </p:cTn>
                              </p:par>
                            </p:childTnLst>
                          </p:cTn>
                        </p:par>
                        <p:par>
                          <p:cTn id="142" fill="hold">
                            <p:stCondLst>
                              <p:cond delay="2000"/>
                            </p:stCondLst>
                            <p:childTnLst>
                              <p:par>
                                <p:cTn id="143" presetID="22" presetClass="entr" presetSubtype="1" fill="hold" grpId="0" nodeType="afterEffect">
                                  <p:stCondLst>
                                    <p:cond delay="0"/>
                                  </p:stCondLst>
                                  <p:childTnLst>
                                    <p:set>
                                      <p:cBhvr>
                                        <p:cTn id="144" dur="1" fill="hold">
                                          <p:stCondLst>
                                            <p:cond delay="0"/>
                                          </p:stCondLst>
                                        </p:cTn>
                                        <p:tgtEl>
                                          <p:spTgt spid="19493"/>
                                        </p:tgtEl>
                                        <p:attrNameLst>
                                          <p:attrName>style.visibility</p:attrName>
                                        </p:attrNameLst>
                                      </p:cBhvr>
                                      <p:to>
                                        <p:strVal val="visible"/>
                                      </p:to>
                                    </p:set>
                                    <p:animEffect transition="in" filter="wipe(up)">
                                      <p:cBhvr>
                                        <p:cTn id="145" dur="500"/>
                                        <p:tgtEl>
                                          <p:spTgt spid="19493"/>
                                        </p:tgtEl>
                                      </p:cBhvr>
                                    </p:animEffect>
                                  </p:childTnLst>
                                </p:cTn>
                              </p:par>
                            </p:childTnLst>
                          </p:cTn>
                        </p:par>
                        <p:par>
                          <p:cTn id="146" fill="hold">
                            <p:stCondLst>
                              <p:cond delay="2500"/>
                            </p:stCondLst>
                            <p:childTnLst>
                              <p:par>
                                <p:cTn id="147" presetID="22" presetClass="entr" presetSubtype="4" fill="hold" grpId="0" nodeType="afterEffect">
                                  <p:stCondLst>
                                    <p:cond delay="0"/>
                                  </p:stCondLst>
                                  <p:childTnLst>
                                    <p:set>
                                      <p:cBhvr>
                                        <p:cTn id="148" dur="1" fill="hold">
                                          <p:stCondLst>
                                            <p:cond delay="0"/>
                                          </p:stCondLst>
                                        </p:cTn>
                                        <p:tgtEl>
                                          <p:spTgt spid="19477"/>
                                        </p:tgtEl>
                                        <p:attrNameLst>
                                          <p:attrName>style.visibility</p:attrName>
                                        </p:attrNameLst>
                                      </p:cBhvr>
                                      <p:to>
                                        <p:strVal val="visible"/>
                                      </p:to>
                                    </p:set>
                                    <p:animEffect transition="in" filter="wipe(down)">
                                      <p:cBhvr>
                                        <p:cTn id="149" dur="500"/>
                                        <p:tgtEl>
                                          <p:spTgt spid="19477"/>
                                        </p:tgtEl>
                                      </p:cBhvr>
                                    </p:animEffect>
                                  </p:childTnLst>
                                </p:cTn>
                              </p:par>
                            </p:childTnLst>
                          </p:cTn>
                        </p:par>
                        <p:par>
                          <p:cTn id="150" fill="hold">
                            <p:stCondLst>
                              <p:cond delay="3000"/>
                            </p:stCondLst>
                            <p:childTnLst>
                              <p:par>
                                <p:cTn id="151" presetID="22" presetClass="entr" presetSubtype="2" fill="hold" grpId="0" nodeType="afterEffect">
                                  <p:stCondLst>
                                    <p:cond delay="0"/>
                                  </p:stCondLst>
                                  <p:childTnLst>
                                    <p:set>
                                      <p:cBhvr>
                                        <p:cTn id="152" dur="1" fill="hold">
                                          <p:stCondLst>
                                            <p:cond delay="0"/>
                                          </p:stCondLst>
                                        </p:cTn>
                                        <p:tgtEl>
                                          <p:spTgt spid="19481"/>
                                        </p:tgtEl>
                                        <p:attrNameLst>
                                          <p:attrName>style.visibility</p:attrName>
                                        </p:attrNameLst>
                                      </p:cBhvr>
                                      <p:to>
                                        <p:strVal val="visible"/>
                                      </p:to>
                                    </p:set>
                                    <p:animEffect transition="in" filter="wipe(right)">
                                      <p:cBhvr>
                                        <p:cTn id="153" dur="500"/>
                                        <p:tgtEl>
                                          <p:spTgt spid="19481"/>
                                        </p:tgtEl>
                                      </p:cBhvr>
                                    </p:animEffect>
                                  </p:childTnLst>
                                </p:cTn>
                              </p:par>
                            </p:childTnLst>
                          </p:cTn>
                        </p:par>
                        <p:par>
                          <p:cTn id="154" fill="hold">
                            <p:stCondLst>
                              <p:cond delay="3500"/>
                            </p:stCondLst>
                            <p:childTnLst>
                              <p:par>
                                <p:cTn id="155" presetID="22" presetClass="entr" presetSubtype="2" fill="hold" grpId="0" nodeType="afterEffect">
                                  <p:stCondLst>
                                    <p:cond delay="0"/>
                                  </p:stCondLst>
                                  <p:childTnLst>
                                    <p:set>
                                      <p:cBhvr>
                                        <p:cTn id="156" dur="1" fill="hold">
                                          <p:stCondLst>
                                            <p:cond delay="0"/>
                                          </p:stCondLst>
                                        </p:cTn>
                                        <p:tgtEl>
                                          <p:spTgt spid="19478"/>
                                        </p:tgtEl>
                                        <p:attrNameLst>
                                          <p:attrName>style.visibility</p:attrName>
                                        </p:attrNameLst>
                                      </p:cBhvr>
                                      <p:to>
                                        <p:strVal val="visible"/>
                                      </p:to>
                                    </p:set>
                                    <p:animEffect transition="in" filter="wipe(right)">
                                      <p:cBhvr>
                                        <p:cTn id="157" dur="500"/>
                                        <p:tgtEl>
                                          <p:spTgt spid="19478"/>
                                        </p:tgtEl>
                                      </p:cBhvr>
                                    </p:animEffect>
                                  </p:childTnLst>
                                </p:cTn>
                              </p:par>
                            </p:childTnLst>
                          </p:cTn>
                        </p:par>
                        <p:par>
                          <p:cTn id="158" fill="hold">
                            <p:stCondLst>
                              <p:cond delay="4000"/>
                            </p:stCondLst>
                            <p:childTnLst>
                              <p:par>
                                <p:cTn id="159" presetID="22" presetClass="entr" presetSubtype="4" fill="hold" grpId="0" nodeType="afterEffect">
                                  <p:stCondLst>
                                    <p:cond delay="0"/>
                                  </p:stCondLst>
                                  <p:childTnLst>
                                    <p:set>
                                      <p:cBhvr>
                                        <p:cTn id="160" dur="1" fill="hold">
                                          <p:stCondLst>
                                            <p:cond delay="0"/>
                                          </p:stCondLst>
                                        </p:cTn>
                                        <p:tgtEl>
                                          <p:spTgt spid="19474"/>
                                        </p:tgtEl>
                                        <p:attrNameLst>
                                          <p:attrName>style.visibility</p:attrName>
                                        </p:attrNameLst>
                                      </p:cBhvr>
                                      <p:to>
                                        <p:strVal val="visible"/>
                                      </p:to>
                                    </p:set>
                                    <p:animEffect transition="in" filter="wipe(down)">
                                      <p:cBhvr>
                                        <p:cTn id="161" dur="500"/>
                                        <p:tgtEl>
                                          <p:spTgt spid="19474"/>
                                        </p:tgtEl>
                                      </p:cBhvr>
                                    </p:animEffect>
                                  </p:childTnLst>
                                </p:cTn>
                              </p:par>
                            </p:childTnLst>
                          </p:cTn>
                        </p:par>
                        <p:par>
                          <p:cTn id="162" fill="hold">
                            <p:stCondLst>
                              <p:cond delay="4500"/>
                            </p:stCondLst>
                            <p:childTnLst>
                              <p:par>
                                <p:cTn id="163" presetID="22" presetClass="entr" presetSubtype="8" fill="hold" grpId="0" nodeType="afterEffect">
                                  <p:stCondLst>
                                    <p:cond delay="0"/>
                                  </p:stCondLst>
                                  <p:childTnLst>
                                    <p:set>
                                      <p:cBhvr>
                                        <p:cTn id="164" dur="1" fill="hold">
                                          <p:stCondLst>
                                            <p:cond delay="0"/>
                                          </p:stCondLst>
                                        </p:cTn>
                                        <p:tgtEl>
                                          <p:spTgt spid="19479"/>
                                        </p:tgtEl>
                                        <p:attrNameLst>
                                          <p:attrName>style.visibility</p:attrName>
                                        </p:attrNameLst>
                                      </p:cBhvr>
                                      <p:to>
                                        <p:strVal val="visible"/>
                                      </p:to>
                                    </p:set>
                                    <p:animEffect transition="in" filter="wipe(left)">
                                      <p:cBhvr>
                                        <p:cTn id="165" dur="500"/>
                                        <p:tgtEl>
                                          <p:spTgt spid="19479"/>
                                        </p:tgtEl>
                                      </p:cBhvr>
                                    </p:animEffect>
                                  </p:childTnLst>
                                </p:cTn>
                              </p:par>
                            </p:childTnLst>
                          </p:cTn>
                        </p:par>
                        <p:par>
                          <p:cTn id="166" fill="hold">
                            <p:stCondLst>
                              <p:cond delay="5000"/>
                            </p:stCondLst>
                            <p:childTnLst>
                              <p:par>
                                <p:cTn id="167" presetID="22" presetClass="entr" presetSubtype="8" fill="hold" grpId="0" nodeType="afterEffect">
                                  <p:stCondLst>
                                    <p:cond delay="0"/>
                                  </p:stCondLst>
                                  <p:childTnLst>
                                    <p:set>
                                      <p:cBhvr>
                                        <p:cTn id="168" dur="1" fill="hold">
                                          <p:stCondLst>
                                            <p:cond delay="0"/>
                                          </p:stCondLst>
                                        </p:cTn>
                                        <p:tgtEl>
                                          <p:spTgt spid="19476"/>
                                        </p:tgtEl>
                                        <p:attrNameLst>
                                          <p:attrName>style.visibility</p:attrName>
                                        </p:attrNameLst>
                                      </p:cBhvr>
                                      <p:to>
                                        <p:strVal val="visible"/>
                                      </p:to>
                                    </p:set>
                                    <p:animEffect transition="in" filter="wipe(left)">
                                      <p:cBhvr>
                                        <p:cTn id="169" dur="500"/>
                                        <p:tgtEl>
                                          <p:spTgt spid="19476"/>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1" fill="hold" nodeType="clickEffect">
                                  <p:stCondLst>
                                    <p:cond delay="0"/>
                                  </p:stCondLst>
                                  <p:childTnLst>
                                    <p:set>
                                      <p:cBhvr>
                                        <p:cTn id="173" dur="1" fill="hold">
                                          <p:stCondLst>
                                            <p:cond delay="0"/>
                                          </p:stCondLst>
                                        </p:cTn>
                                        <p:tgtEl>
                                          <p:spTgt spid="19482"/>
                                        </p:tgtEl>
                                        <p:attrNameLst>
                                          <p:attrName>style.visibility</p:attrName>
                                        </p:attrNameLst>
                                      </p:cBhvr>
                                      <p:to>
                                        <p:strVal val="visible"/>
                                      </p:to>
                                    </p:set>
                                    <p:animEffect transition="in" filter="wipe(up)">
                                      <p:cBhvr>
                                        <p:cTn id="174" dur="500"/>
                                        <p:tgtEl>
                                          <p:spTgt spid="19482"/>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19483"/>
                                        </p:tgtEl>
                                        <p:attrNameLst>
                                          <p:attrName>style.visibility</p:attrName>
                                        </p:attrNameLst>
                                      </p:cBhvr>
                                      <p:to>
                                        <p:strVal val="visible"/>
                                      </p:to>
                                    </p:set>
                                    <p:animEffect transition="in" filter="wipe(left)">
                                      <p:cBhvr>
                                        <p:cTn id="178" dur="500"/>
                                        <p:tgtEl>
                                          <p:spTgt spid="19483"/>
                                        </p:tgtEl>
                                      </p:cBhvr>
                                    </p:animEffect>
                                  </p:childTnLst>
                                </p:cTn>
                              </p:par>
                            </p:childTnLst>
                          </p:cTn>
                        </p:par>
                        <p:par>
                          <p:cTn id="179" fill="hold">
                            <p:stCondLst>
                              <p:cond delay="1000"/>
                            </p:stCondLst>
                            <p:childTnLst>
                              <p:par>
                                <p:cTn id="180" presetID="22" presetClass="entr" presetSubtype="1" fill="hold" grpId="0" nodeType="afterEffect">
                                  <p:stCondLst>
                                    <p:cond delay="0"/>
                                  </p:stCondLst>
                                  <p:childTnLst>
                                    <p:set>
                                      <p:cBhvr>
                                        <p:cTn id="181" dur="1" fill="hold">
                                          <p:stCondLst>
                                            <p:cond delay="0"/>
                                          </p:stCondLst>
                                        </p:cTn>
                                        <p:tgtEl>
                                          <p:spTgt spid="19498"/>
                                        </p:tgtEl>
                                        <p:attrNameLst>
                                          <p:attrName>style.visibility</p:attrName>
                                        </p:attrNameLst>
                                      </p:cBhvr>
                                      <p:to>
                                        <p:strVal val="visible"/>
                                      </p:to>
                                    </p:set>
                                    <p:animEffect transition="in" filter="wipe(up)">
                                      <p:cBhvr>
                                        <p:cTn id="182" dur="500"/>
                                        <p:tgtEl>
                                          <p:spTgt spid="19498"/>
                                        </p:tgtEl>
                                      </p:cBhvr>
                                    </p:animEffect>
                                  </p:childTnLst>
                                </p:cTn>
                              </p:par>
                            </p:childTnLst>
                          </p:cTn>
                        </p:par>
                        <p:par>
                          <p:cTn id="183" fill="hold">
                            <p:stCondLst>
                              <p:cond delay="1500"/>
                            </p:stCondLst>
                            <p:childTnLst>
                              <p:par>
                                <p:cTn id="184" presetID="22" presetClass="entr" presetSubtype="8" fill="hold" grpId="0" nodeType="afterEffect">
                                  <p:stCondLst>
                                    <p:cond delay="0"/>
                                  </p:stCondLst>
                                  <p:childTnLst>
                                    <p:set>
                                      <p:cBhvr>
                                        <p:cTn id="185" dur="1" fill="hold">
                                          <p:stCondLst>
                                            <p:cond delay="0"/>
                                          </p:stCondLst>
                                        </p:cTn>
                                        <p:tgtEl>
                                          <p:spTgt spid="19484"/>
                                        </p:tgtEl>
                                        <p:attrNameLst>
                                          <p:attrName>style.visibility</p:attrName>
                                        </p:attrNameLst>
                                      </p:cBhvr>
                                      <p:to>
                                        <p:strVal val="visible"/>
                                      </p:to>
                                    </p:set>
                                    <p:animEffect transition="in" filter="wipe(left)">
                                      <p:cBhvr>
                                        <p:cTn id="186" dur="500"/>
                                        <p:tgtEl>
                                          <p:spTgt spid="19484"/>
                                        </p:tgtEl>
                                      </p:cBhvr>
                                    </p:animEffect>
                                  </p:childTnLst>
                                </p:cTn>
                              </p:par>
                            </p:childTnLst>
                          </p:cTn>
                        </p:par>
                        <p:par>
                          <p:cTn id="187" fill="hold">
                            <p:stCondLst>
                              <p:cond delay="2000"/>
                            </p:stCondLst>
                            <p:childTnLst>
                              <p:par>
                                <p:cTn id="188" presetID="23" presetClass="entr" presetSubtype="528" fill="hold" grpId="0" nodeType="afterEffect">
                                  <p:stCondLst>
                                    <p:cond delay="0"/>
                                  </p:stCondLst>
                                  <p:childTnLst>
                                    <p:set>
                                      <p:cBhvr>
                                        <p:cTn id="189" dur="1" fill="hold">
                                          <p:stCondLst>
                                            <p:cond delay="0"/>
                                          </p:stCondLst>
                                        </p:cTn>
                                        <p:tgtEl>
                                          <p:spTgt spid="19504"/>
                                        </p:tgtEl>
                                        <p:attrNameLst>
                                          <p:attrName>style.visibility</p:attrName>
                                        </p:attrNameLst>
                                      </p:cBhvr>
                                      <p:to>
                                        <p:strVal val="visible"/>
                                      </p:to>
                                    </p:set>
                                    <p:anim calcmode="lin" valueType="num">
                                      <p:cBhvr>
                                        <p:cTn id="190" dur="500" fill="hold"/>
                                        <p:tgtEl>
                                          <p:spTgt spid="19504"/>
                                        </p:tgtEl>
                                        <p:attrNameLst>
                                          <p:attrName>ppt_w</p:attrName>
                                        </p:attrNameLst>
                                      </p:cBhvr>
                                      <p:tavLst>
                                        <p:tav tm="0">
                                          <p:val>
                                            <p:fltVal val="0"/>
                                          </p:val>
                                        </p:tav>
                                        <p:tav tm="100000">
                                          <p:val>
                                            <p:strVal val="#ppt_w"/>
                                          </p:val>
                                        </p:tav>
                                      </p:tavLst>
                                    </p:anim>
                                    <p:anim calcmode="lin" valueType="num">
                                      <p:cBhvr>
                                        <p:cTn id="191" dur="500" fill="hold"/>
                                        <p:tgtEl>
                                          <p:spTgt spid="19504"/>
                                        </p:tgtEl>
                                        <p:attrNameLst>
                                          <p:attrName>ppt_h</p:attrName>
                                        </p:attrNameLst>
                                      </p:cBhvr>
                                      <p:tavLst>
                                        <p:tav tm="0">
                                          <p:val>
                                            <p:fltVal val="0"/>
                                          </p:val>
                                        </p:tav>
                                        <p:tav tm="100000">
                                          <p:val>
                                            <p:strVal val="#ppt_h"/>
                                          </p:val>
                                        </p:tav>
                                      </p:tavLst>
                                    </p:anim>
                                    <p:anim calcmode="lin" valueType="num">
                                      <p:cBhvr>
                                        <p:cTn id="192" dur="500" fill="hold"/>
                                        <p:tgtEl>
                                          <p:spTgt spid="19504"/>
                                        </p:tgtEl>
                                        <p:attrNameLst>
                                          <p:attrName>ppt_x</p:attrName>
                                        </p:attrNameLst>
                                      </p:cBhvr>
                                      <p:tavLst>
                                        <p:tav tm="0">
                                          <p:val>
                                            <p:fltVal val="0.5"/>
                                          </p:val>
                                        </p:tav>
                                        <p:tav tm="100000">
                                          <p:val>
                                            <p:strVal val="#ppt_x"/>
                                          </p:val>
                                        </p:tav>
                                      </p:tavLst>
                                    </p:anim>
                                    <p:anim calcmode="lin" valueType="num">
                                      <p:cBhvr>
                                        <p:cTn id="193" dur="500" fill="hold"/>
                                        <p:tgtEl>
                                          <p:spTgt spid="1950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animBg="1"/>
      <p:bldP spid="158737" grpId="0" animBg="1" autoUpdateAnimBg="0"/>
      <p:bldP spid="19466" grpId="0" autoUpdateAnimBg="0"/>
      <p:bldP spid="19467" grpId="0" animBg="1"/>
      <p:bldP spid="19468" grpId="0" autoUpdateAnimBg="0"/>
      <p:bldP spid="19469" grpId="0" animBg="1"/>
      <p:bldP spid="19470" grpId="0" autoUpdateAnimBg="0"/>
      <p:bldP spid="19471" grpId="0" animBg="1"/>
      <p:bldP spid="158802" grpId="0" autoUpdateAnimBg="0"/>
      <p:bldP spid="19473" grpId="0" animBg="1"/>
      <p:bldP spid="19474" grpId="0" animBg="1"/>
      <p:bldP spid="19475" grpId="0" animBg="1"/>
      <p:bldP spid="19476" grpId="0" animBg="1"/>
      <p:bldP spid="19477" grpId="0" animBg="1"/>
      <p:bldP spid="19478" grpId="0" animBg="1"/>
      <p:bldP spid="19479" grpId="0" animBg="1"/>
      <p:bldP spid="158813" grpId="0" autoUpdateAnimBg="0"/>
      <p:bldP spid="19481" grpId="0" animBg="1"/>
      <p:bldP spid="19483" grpId="0" autoUpdateAnimBg="0"/>
      <p:bldP spid="19484" grpId="0" animBg="1"/>
      <p:bldP spid="19485" grpId="0" autoUpdateAnimBg="0"/>
      <p:bldP spid="19486" grpId="0" autoUpdateAnimBg="0"/>
      <p:bldP spid="158821" grpId="0" autoUpdateAnimBg="0"/>
      <p:bldP spid="19488" grpId="0" animBg="1"/>
      <p:bldP spid="158823" grpId="0" autoUpdateAnimBg="0"/>
      <p:bldP spid="19490" grpId="0" animBg="1"/>
      <p:bldP spid="19491" grpId="0" animBg="1"/>
      <p:bldP spid="158825" grpId="0" autoUpdateAnimBg="0"/>
      <p:bldP spid="19493" grpId="0" animBg="1"/>
      <p:bldP spid="158829" grpId="0" autoUpdateAnimBg="0"/>
      <p:bldP spid="19495" grpId="0" animBg="1"/>
      <p:bldP spid="19496" grpId="0" animBg="1"/>
      <p:bldP spid="19497" grpId="0" animBg="1"/>
      <p:bldP spid="19498" grpId="0" animBg="1"/>
      <p:bldP spid="19499" grpId="0" animBg="1"/>
      <p:bldP spid="19500" grpId="0" animBg="1"/>
      <p:bldP spid="19501" grpId="0" animBg="1"/>
      <p:bldP spid="158837" grpId="0" autoUpdateAnimBg="0"/>
      <p:bldP spid="1950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2"/>
          <p:cNvGraphicFramePr>
            <a:graphicFrameLocks noChangeAspect="1"/>
          </p:cNvGraphicFramePr>
          <p:nvPr/>
        </p:nvGraphicFramePr>
        <p:xfrm>
          <a:off x="5486400" y="4038600"/>
          <a:ext cx="2819400" cy="2403475"/>
        </p:xfrm>
        <a:graphic>
          <a:graphicData uri="http://schemas.openxmlformats.org/presentationml/2006/ole">
            <p:oleObj spid="_x0000_s47106" name="Paint Shop Pro Image" r:id="rId4" imgW="2448780" imgH="2087805" progId="">
              <p:embed/>
            </p:oleObj>
          </a:graphicData>
        </a:graphic>
      </p:graphicFrame>
      <p:graphicFrame>
        <p:nvGraphicFramePr>
          <p:cNvPr id="20483" name="Object 3"/>
          <p:cNvGraphicFramePr>
            <a:graphicFrameLocks noChangeAspect="1"/>
          </p:cNvGraphicFramePr>
          <p:nvPr/>
        </p:nvGraphicFramePr>
        <p:xfrm>
          <a:off x="2743200" y="838200"/>
          <a:ext cx="3617913" cy="4048125"/>
        </p:xfrm>
        <a:graphic>
          <a:graphicData uri="http://schemas.openxmlformats.org/presentationml/2006/ole">
            <p:oleObj spid="_x0000_s47107" name="Paint Shop Pro Image" r:id="rId5" imgW="3209756" imgH="3590244" progId="">
              <p:embed/>
            </p:oleObj>
          </a:graphicData>
        </a:graphic>
      </p:graphicFrame>
      <p:graphicFrame>
        <p:nvGraphicFramePr>
          <p:cNvPr id="20484" name="Object 4"/>
          <p:cNvGraphicFramePr>
            <a:graphicFrameLocks noChangeAspect="1"/>
          </p:cNvGraphicFramePr>
          <p:nvPr/>
        </p:nvGraphicFramePr>
        <p:xfrm>
          <a:off x="2209800" y="3048000"/>
          <a:ext cx="2133600" cy="1522413"/>
        </p:xfrm>
        <a:graphic>
          <a:graphicData uri="http://schemas.openxmlformats.org/presentationml/2006/ole">
            <p:oleObj spid="_x0000_s47108" name="Paint Shop Pro Image" r:id="rId6" imgW="3580488" imgH="2556098" progId="">
              <p:embed/>
            </p:oleObj>
          </a:graphicData>
        </a:graphic>
      </p:graphicFrame>
      <p:sp>
        <p:nvSpPr>
          <p:cNvPr id="20485" name="Line 5"/>
          <p:cNvSpPr>
            <a:spLocks noChangeShapeType="1"/>
          </p:cNvSpPr>
          <p:nvPr/>
        </p:nvSpPr>
        <p:spPr bwMode="auto">
          <a:xfrm>
            <a:off x="4343400" y="609600"/>
            <a:ext cx="0" cy="228600"/>
          </a:xfrm>
          <a:prstGeom prst="line">
            <a:avLst/>
          </a:prstGeom>
          <a:noFill/>
          <a:ln w="28575">
            <a:solidFill>
              <a:srgbClr val="0000FF"/>
            </a:solidFill>
            <a:round/>
            <a:headEnd/>
            <a:tailEnd/>
          </a:ln>
        </p:spPr>
        <p:txBody>
          <a:bodyPr/>
          <a:lstStyle/>
          <a:p>
            <a:endParaRPr lang="de-DE"/>
          </a:p>
        </p:txBody>
      </p:sp>
      <p:sp>
        <p:nvSpPr>
          <p:cNvPr id="35846" name="Text Box 6"/>
          <p:cNvSpPr txBox="1">
            <a:spLocks noChangeArrowheads="1"/>
          </p:cNvSpPr>
          <p:nvPr/>
        </p:nvSpPr>
        <p:spPr bwMode="auto">
          <a:xfrm>
            <a:off x="2209800" y="212725"/>
            <a:ext cx="4343400" cy="34607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r>
              <a:rPr lang="de-DE" sz="1600"/>
              <a:t>Arbeits- und Sozialrecht</a:t>
            </a:r>
          </a:p>
        </p:txBody>
      </p:sp>
      <p:sp>
        <p:nvSpPr>
          <p:cNvPr id="20487" name="Line 7"/>
          <p:cNvSpPr>
            <a:spLocks noChangeShapeType="1"/>
          </p:cNvSpPr>
          <p:nvPr/>
        </p:nvSpPr>
        <p:spPr bwMode="auto">
          <a:xfrm>
            <a:off x="1676400" y="838200"/>
            <a:ext cx="0" cy="838200"/>
          </a:xfrm>
          <a:prstGeom prst="line">
            <a:avLst/>
          </a:prstGeom>
          <a:noFill/>
          <a:ln w="28575">
            <a:solidFill>
              <a:srgbClr val="0000FF"/>
            </a:solidFill>
            <a:round/>
            <a:headEnd/>
            <a:tailEnd/>
          </a:ln>
        </p:spPr>
        <p:txBody>
          <a:bodyPr/>
          <a:lstStyle/>
          <a:p>
            <a:endParaRPr lang="de-DE"/>
          </a:p>
        </p:txBody>
      </p:sp>
      <p:sp>
        <p:nvSpPr>
          <p:cNvPr id="20488" name="Line 8"/>
          <p:cNvSpPr>
            <a:spLocks noChangeShapeType="1"/>
          </p:cNvSpPr>
          <p:nvPr/>
        </p:nvSpPr>
        <p:spPr bwMode="auto">
          <a:xfrm>
            <a:off x="7391400" y="838200"/>
            <a:ext cx="0" cy="2743200"/>
          </a:xfrm>
          <a:prstGeom prst="line">
            <a:avLst/>
          </a:prstGeom>
          <a:noFill/>
          <a:ln w="28575">
            <a:solidFill>
              <a:srgbClr val="0000FF"/>
            </a:solidFill>
            <a:round/>
            <a:headEnd/>
            <a:tailEnd/>
          </a:ln>
        </p:spPr>
        <p:txBody>
          <a:bodyPr/>
          <a:lstStyle/>
          <a:p>
            <a:endParaRPr lang="de-DE"/>
          </a:p>
        </p:txBody>
      </p:sp>
      <p:sp>
        <p:nvSpPr>
          <p:cNvPr id="20489" name="Line 9"/>
          <p:cNvSpPr>
            <a:spLocks noChangeShapeType="1"/>
          </p:cNvSpPr>
          <p:nvPr/>
        </p:nvSpPr>
        <p:spPr bwMode="auto">
          <a:xfrm>
            <a:off x="1676400" y="838200"/>
            <a:ext cx="5715000" cy="0"/>
          </a:xfrm>
          <a:prstGeom prst="line">
            <a:avLst/>
          </a:prstGeom>
          <a:noFill/>
          <a:ln w="28575">
            <a:solidFill>
              <a:srgbClr val="0000FF"/>
            </a:solidFill>
            <a:round/>
            <a:headEnd/>
            <a:tailEnd/>
          </a:ln>
        </p:spPr>
        <p:txBody>
          <a:bodyPr/>
          <a:lstStyle/>
          <a:p>
            <a:endParaRPr lang="de-DE"/>
          </a:p>
        </p:txBody>
      </p:sp>
      <p:sp>
        <p:nvSpPr>
          <p:cNvPr id="35850" name="Text Box 10"/>
          <p:cNvSpPr txBox="1">
            <a:spLocks noChangeArrowheads="1"/>
          </p:cNvSpPr>
          <p:nvPr/>
        </p:nvSpPr>
        <p:spPr bwMode="auto">
          <a:xfrm>
            <a:off x="457200" y="1096963"/>
            <a:ext cx="2438400" cy="314325"/>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r>
              <a:rPr lang="de-DE"/>
              <a:t>Arbeitsrecht</a:t>
            </a:r>
          </a:p>
        </p:txBody>
      </p:sp>
      <p:sp>
        <p:nvSpPr>
          <p:cNvPr id="35851" name="Text Box 11"/>
          <p:cNvSpPr txBox="1">
            <a:spLocks noChangeArrowheads="1"/>
          </p:cNvSpPr>
          <p:nvPr/>
        </p:nvSpPr>
        <p:spPr bwMode="auto">
          <a:xfrm>
            <a:off x="6172200" y="1143000"/>
            <a:ext cx="24384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r>
              <a:rPr lang="de-DE"/>
              <a:t>Sozialrecht</a:t>
            </a:r>
          </a:p>
        </p:txBody>
      </p:sp>
      <p:sp>
        <p:nvSpPr>
          <p:cNvPr id="20492" name="Text Box 12"/>
          <p:cNvSpPr txBox="1">
            <a:spLocks noChangeArrowheads="1"/>
          </p:cNvSpPr>
          <p:nvPr/>
        </p:nvSpPr>
        <p:spPr bwMode="auto">
          <a:xfrm>
            <a:off x="685800" y="4191000"/>
            <a:ext cx="1447800" cy="527050"/>
          </a:xfrm>
          <a:prstGeom prst="rect">
            <a:avLst/>
          </a:prstGeom>
          <a:solidFill>
            <a:srgbClr val="CCFFCC"/>
          </a:solidFill>
          <a:ln w="9525">
            <a:solidFill>
              <a:schemeClr val="tx1"/>
            </a:solidFill>
            <a:miter lim="800000"/>
            <a:headEnd/>
            <a:tailEnd/>
          </a:ln>
        </p:spPr>
        <p:txBody>
          <a:bodyPr>
            <a:spAutoFit/>
          </a:bodyPr>
          <a:lstStyle/>
          <a:p>
            <a:pPr algn="l"/>
            <a:r>
              <a:rPr lang="de-DE"/>
              <a:t>Kollektives Arbeitsrecht</a:t>
            </a:r>
          </a:p>
        </p:txBody>
      </p:sp>
      <p:sp>
        <p:nvSpPr>
          <p:cNvPr id="20493" name="Line 13"/>
          <p:cNvSpPr>
            <a:spLocks noChangeShapeType="1"/>
          </p:cNvSpPr>
          <p:nvPr/>
        </p:nvSpPr>
        <p:spPr bwMode="auto">
          <a:xfrm>
            <a:off x="304800" y="1676400"/>
            <a:ext cx="1371600" cy="0"/>
          </a:xfrm>
          <a:prstGeom prst="line">
            <a:avLst/>
          </a:prstGeom>
          <a:noFill/>
          <a:ln w="28575">
            <a:solidFill>
              <a:srgbClr val="0000FF"/>
            </a:solidFill>
            <a:round/>
            <a:headEnd/>
            <a:tailEnd/>
          </a:ln>
        </p:spPr>
        <p:txBody>
          <a:bodyPr/>
          <a:lstStyle/>
          <a:p>
            <a:endParaRPr lang="de-DE"/>
          </a:p>
        </p:txBody>
      </p:sp>
      <p:sp>
        <p:nvSpPr>
          <p:cNvPr id="20494" name="Line 14"/>
          <p:cNvSpPr>
            <a:spLocks noChangeShapeType="1"/>
          </p:cNvSpPr>
          <p:nvPr/>
        </p:nvSpPr>
        <p:spPr bwMode="auto">
          <a:xfrm>
            <a:off x="304800" y="1676400"/>
            <a:ext cx="0" cy="2743200"/>
          </a:xfrm>
          <a:prstGeom prst="line">
            <a:avLst/>
          </a:prstGeom>
          <a:noFill/>
          <a:ln w="28575">
            <a:solidFill>
              <a:srgbClr val="0000FF"/>
            </a:solidFill>
            <a:round/>
            <a:headEnd/>
            <a:tailEnd/>
          </a:ln>
        </p:spPr>
        <p:txBody>
          <a:bodyPr/>
          <a:lstStyle/>
          <a:p>
            <a:endParaRPr lang="de-DE"/>
          </a:p>
        </p:txBody>
      </p:sp>
      <p:sp>
        <p:nvSpPr>
          <p:cNvPr id="20495" name="Line 15"/>
          <p:cNvSpPr>
            <a:spLocks noChangeShapeType="1"/>
          </p:cNvSpPr>
          <p:nvPr/>
        </p:nvSpPr>
        <p:spPr bwMode="auto">
          <a:xfrm>
            <a:off x="304800" y="2133600"/>
            <a:ext cx="381000" cy="0"/>
          </a:xfrm>
          <a:prstGeom prst="line">
            <a:avLst/>
          </a:prstGeom>
          <a:noFill/>
          <a:ln w="28575">
            <a:solidFill>
              <a:srgbClr val="0000FF"/>
            </a:solidFill>
            <a:round/>
            <a:headEnd/>
            <a:tailEnd/>
          </a:ln>
        </p:spPr>
        <p:txBody>
          <a:bodyPr/>
          <a:lstStyle/>
          <a:p>
            <a:endParaRPr lang="de-DE"/>
          </a:p>
        </p:txBody>
      </p:sp>
      <p:sp>
        <p:nvSpPr>
          <p:cNvPr id="20496" name="Line 16"/>
          <p:cNvSpPr>
            <a:spLocks noChangeShapeType="1"/>
          </p:cNvSpPr>
          <p:nvPr/>
        </p:nvSpPr>
        <p:spPr bwMode="auto">
          <a:xfrm>
            <a:off x="304800" y="4419600"/>
            <a:ext cx="381000" cy="0"/>
          </a:xfrm>
          <a:prstGeom prst="line">
            <a:avLst/>
          </a:prstGeom>
          <a:noFill/>
          <a:ln w="28575">
            <a:solidFill>
              <a:srgbClr val="0000FF"/>
            </a:solidFill>
            <a:round/>
            <a:headEnd/>
            <a:tailEnd/>
          </a:ln>
        </p:spPr>
        <p:txBody>
          <a:bodyPr/>
          <a:lstStyle/>
          <a:p>
            <a:endParaRPr lang="de-DE"/>
          </a:p>
        </p:txBody>
      </p:sp>
      <p:sp>
        <p:nvSpPr>
          <p:cNvPr id="20497" name="Line 17"/>
          <p:cNvSpPr>
            <a:spLocks noChangeShapeType="1"/>
          </p:cNvSpPr>
          <p:nvPr/>
        </p:nvSpPr>
        <p:spPr bwMode="auto">
          <a:xfrm>
            <a:off x="1371600" y="2362200"/>
            <a:ext cx="0" cy="1219200"/>
          </a:xfrm>
          <a:prstGeom prst="line">
            <a:avLst/>
          </a:prstGeom>
          <a:noFill/>
          <a:ln w="28575">
            <a:solidFill>
              <a:schemeClr val="tx1"/>
            </a:solidFill>
            <a:round/>
            <a:headEnd/>
            <a:tailEnd/>
          </a:ln>
        </p:spPr>
        <p:txBody>
          <a:bodyPr>
            <a:spAutoFit/>
          </a:bodyPr>
          <a:lstStyle/>
          <a:p>
            <a:endParaRPr lang="de-DE"/>
          </a:p>
        </p:txBody>
      </p:sp>
      <p:sp>
        <p:nvSpPr>
          <p:cNvPr id="20498" name="Text Box 18"/>
          <p:cNvSpPr txBox="1">
            <a:spLocks noChangeArrowheads="1"/>
          </p:cNvSpPr>
          <p:nvPr/>
        </p:nvSpPr>
        <p:spPr bwMode="auto">
          <a:xfrm>
            <a:off x="685800" y="2590800"/>
            <a:ext cx="1447800" cy="314325"/>
          </a:xfrm>
          <a:prstGeom prst="rect">
            <a:avLst/>
          </a:prstGeom>
          <a:solidFill>
            <a:srgbClr val="E3F1FF"/>
          </a:solidFill>
          <a:ln w="9525">
            <a:solidFill>
              <a:schemeClr val="tx1"/>
            </a:solidFill>
            <a:miter lim="800000"/>
            <a:headEnd/>
            <a:tailEnd/>
          </a:ln>
        </p:spPr>
        <p:txBody>
          <a:bodyPr>
            <a:spAutoFit/>
          </a:bodyPr>
          <a:lstStyle/>
          <a:p>
            <a:pPr algn="l"/>
            <a:r>
              <a:rPr lang="de-DE"/>
              <a:t>Arbeitsvertrag</a:t>
            </a:r>
          </a:p>
        </p:txBody>
      </p:sp>
      <p:sp>
        <p:nvSpPr>
          <p:cNvPr id="20499" name="Text Box 19"/>
          <p:cNvSpPr txBox="1">
            <a:spLocks noChangeArrowheads="1"/>
          </p:cNvSpPr>
          <p:nvPr/>
        </p:nvSpPr>
        <p:spPr bwMode="auto">
          <a:xfrm>
            <a:off x="685800" y="3048000"/>
            <a:ext cx="1447800" cy="314325"/>
          </a:xfrm>
          <a:prstGeom prst="rect">
            <a:avLst/>
          </a:prstGeom>
          <a:solidFill>
            <a:srgbClr val="E3F1FF"/>
          </a:solidFill>
          <a:ln w="9525">
            <a:solidFill>
              <a:schemeClr val="tx1"/>
            </a:solidFill>
            <a:miter lim="800000"/>
            <a:headEnd/>
            <a:tailEnd/>
          </a:ln>
        </p:spPr>
        <p:txBody>
          <a:bodyPr>
            <a:spAutoFit/>
          </a:bodyPr>
          <a:lstStyle/>
          <a:p>
            <a:pPr algn="l"/>
            <a:r>
              <a:rPr lang="de-DE"/>
              <a:t>Kündigung</a:t>
            </a:r>
          </a:p>
        </p:txBody>
      </p:sp>
      <p:sp>
        <p:nvSpPr>
          <p:cNvPr id="20500" name="Text Box 20"/>
          <p:cNvSpPr txBox="1">
            <a:spLocks noChangeArrowheads="1"/>
          </p:cNvSpPr>
          <p:nvPr/>
        </p:nvSpPr>
        <p:spPr bwMode="auto">
          <a:xfrm>
            <a:off x="685800" y="3511550"/>
            <a:ext cx="1447800" cy="527050"/>
          </a:xfrm>
          <a:prstGeom prst="rect">
            <a:avLst/>
          </a:prstGeom>
          <a:solidFill>
            <a:srgbClr val="E3F1FF"/>
          </a:solidFill>
          <a:ln w="9525">
            <a:solidFill>
              <a:schemeClr val="tx1"/>
            </a:solidFill>
            <a:miter lim="800000"/>
            <a:headEnd/>
            <a:tailEnd/>
          </a:ln>
        </p:spPr>
        <p:txBody>
          <a:bodyPr>
            <a:spAutoFit/>
          </a:bodyPr>
          <a:lstStyle/>
          <a:p>
            <a:pPr algn="l"/>
            <a:r>
              <a:rPr lang="de-DE"/>
              <a:t>Arbeitnehmer-schutz</a:t>
            </a:r>
          </a:p>
        </p:txBody>
      </p:sp>
      <p:sp>
        <p:nvSpPr>
          <p:cNvPr id="20501" name="Text Box 21"/>
          <p:cNvSpPr txBox="1">
            <a:spLocks noChangeArrowheads="1"/>
          </p:cNvSpPr>
          <p:nvPr/>
        </p:nvSpPr>
        <p:spPr bwMode="auto">
          <a:xfrm>
            <a:off x="685800" y="1828800"/>
            <a:ext cx="1447800" cy="527050"/>
          </a:xfrm>
          <a:prstGeom prst="rect">
            <a:avLst/>
          </a:prstGeom>
          <a:solidFill>
            <a:srgbClr val="E3F1FF"/>
          </a:solidFill>
          <a:ln w="9525">
            <a:solidFill>
              <a:schemeClr val="tx1"/>
            </a:solidFill>
            <a:miter lim="800000"/>
            <a:headEnd/>
            <a:tailEnd/>
          </a:ln>
        </p:spPr>
        <p:txBody>
          <a:bodyPr>
            <a:spAutoFit/>
          </a:bodyPr>
          <a:lstStyle/>
          <a:p>
            <a:pPr algn="l"/>
            <a:r>
              <a:rPr lang="de-DE"/>
              <a:t>Individual-Arbeitsrecht</a:t>
            </a:r>
          </a:p>
        </p:txBody>
      </p:sp>
      <p:sp>
        <p:nvSpPr>
          <p:cNvPr id="20502" name="Line 22"/>
          <p:cNvSpPr>
            <a:spLocks noChangeShapeType="1"/>
          </p:cNvSpPr>
          <p:nvPr/>
        </p:nvSpPr>
        <p:spPr bwMode="auto">
          <a:xfrm>
            <a:off x="1371600" y="4724400"/>
            <a:ext cx="0" cy="1295400"/>
          </a:xfrm>
          <a:prstGeom prst="line">
            <a:avLst/>
          </a:prstGeom>
          <a:noFill/>
          <a:ln w="28575">
            <a:solidFill>
              <a:schemeClr val="tx1"/>
            </a:solidFill>
            <a:round/>
            <a:headEnd/>
            <a:tailEnd/>
          </a:ln>
        </p:spPr>
        <p:txBody>
          <a:bodyPr>
            <a:spAutoFit/>
          </a:bodyPr>
          <a:lstStyle/>
          <a:p>
            <a:endParaRPr lang="de-DE"/>
          </a:p>
        </p:txBody>
      </p:sp>
      <p:sp>
        <p:nvSpPr>
          <p:cNvPr id="20503" name="Text Box 23"/>
          <p:cNvSpPr txBox="1">
            <a:spLocks noChangeArrowheads="1"/>
          </p:cNvSpPr>
          <p:nvPr/>
        </p:nvSpPr>
        <p:spPr bwMode="auto">
          <a:xfrm>
            <a:off x="685800" y="4876800"/>
            <a:ext cx="2438400" cy="314325"/>
          </a:xfrm>
          <a:prstGeom prst="rect">
            <a:avLst/>
          </a:prstGeom>
          <a:solidFill>
            <a:srgbClr val="CCFFCC"/>
          </a:solidFill>
          <a:ln w="9525">
            <a:solidFill>
              <a:schemeClr val="tx1"/>
            </a:solidFill>
            <a:miter lim="800000"/>
            <a:headEnd/>
            <a:tailEnd/>
          </a:ln>
        </p:spPr>
        <p:txBody>
          <a:bodyPr>
            <a:spAutoFit/>
          </a:bodyPr>
          <a:lstStyle/>
          <a:p>
            <a:pPr algn="l"/>
            <a:r>
              <a:rPr lang="de-DE"/>
              <a:t>Tarifvertragsrecht</a:t>
            </a:r>
          </a:p>
        </p:txBody>
      </p:sp>
      <p:sp>
        <p:nvSpPr>
          <p:cNvPr id="20504" name="Text Box 24"/>
          <p:cNvSpPr txBox="1">
            <a:spLocks noChangeArrowheads="1"/>
          </p:cNvSpPr>
          <p:nvPr/>
        </p:nvSpPr>
        <p:spPr bwMode="auto">
          <a:xfrm>
            <a:off x="685800" y="5257800"/>
            <a:ext cx="2438400" cy="314325"/>
          </a:xfrm>
          <a:prstGeom prst="rect">
            <a:avLst/>
          </a:prstGeom>
          <a:solidFill>
            <a:srgbClr val="CCFFCC"/>
          </a:solidFill>
          <a:ln w="9525">
            <a:solidFill>
              <a:schemeClr val="tx1"/>
            </a:solidFill>
            <a:miter lim="800000"/>
            <a:headEnd/>
            <a:tailEnd/>
          </a:ln>
        </p:spPr>
        <p:txBody>
          <a:bodyPr>
            <a:spAutoFit/>
          </a:bodyPr>
          <a:lstStyle/>
          <a:p>
            <a:pPr algn="l"/>
            <a:r>
              <a:rPr lang="de-DE"/>
              <a:t>Arbeitskampfrecht</a:t>
            </a:r>
          </a:p>
        </p:txBody>
      </p:sp>
      <p:sp>
        <p:nvSpPr>
          <p:cNvPr id="20505" name="Text Box 25"/>
          <p:cNvSpPr txBox="1">
            <a:spLocks noChangeArrowheads="1"/>
          </p:cNvSpPr>
          <p:nvPr/>
        </p:nvSpPr>
        <p:spPr bwMode="auto">
          <a:xfrm>
            <a:off x="685800" y="5638800"/>
            <a:ext cx="2438400" cy="314325"/>
          </a:xfrm>
          <a:prstGeom prst="rect">
            <a:avLst/>
          </a:prstGeom>
          <a:solidFill>
            <a:srgbClr val="CCFFCC"/>
          </a:solidFill>
          <a:ln w="9525">
            <a:solidFill>
              <a:schemeClr val="tx1"/>
            </a:solidFill>
            <a:miter lim="800000"/>
            <a:headEnd/>
            <a:tailEnd/>
          </a:ln>
        </p:spPr>
        <p:txBody>
          <a:bodyPr>
            <a:spAutoFit/>
          </a:bodyPr>
          <a:lstStyle/>
          <a:p>
            <a:pPr algn="l"/>
            <a:r>
              <a:rPr lang="de-DE"/>
              <a:t>Betriebsverfassungsrecht</a:t>
            </a:r>
          </a:p>
        </p:txBody>
      </p:sp>
      <p:sp>
        <p:nvSpPr>
          <p:cNvPr id="20506" name="Text Box 26"/>
          <p:cNvSpPr txBox="1">
            <a:spLocks noChangeArrowheads="1"/>
          </p:cNvSpPr>
          <p:nvPr/>
        </p:nvSpPr>
        <p:spPr bwMode="auto">
          <a:xfrm>
            <a:off x="685800" y="6019800"/>
            <a:ext cx="2438400" cy="314325"/>
          </a:xfrm>
          <a:prstGeom prst="rect">
            <a:avLst/>
          </a:prstGeom>
          <a:solidFill>
            <a:srgbClr val="CCFFCC"/>
          </a:solidFill>
          <a:ln w="9525">
            <a:solidFill>
              <a:schemeClr val="tx1"/>
            </a:solidFill>
            <a:miter lim="800000"/>
            <a:headEnd/>
            <a:tailEnd/>
          </a:ln>
        </p:spPr>
        <p:txBody>
          <a:bodyPr>
            <a:spAutoFit/>
          </a:bodyPr>
          <a:lstStyle/>
          <a:p>
            <a:pPr algn="l"/>
            <a:r>
              <a:rPr lang="de-DE"/>
              <a:t>Mitbestimmungsrecht</a:t>
            </a:r>
          </a:p>
        </p:txBody>
      </p:sp>
      <p:sp>
        <p:nvSpPr>
          <p:cNvPr id="20507" name="Text Box 27"/>
          <p:cNvSpPr txBox="1">
            <a:spLocks noChangeArrowheads="1"/>
          </p:cNvSpPr>
          <p:nvPr/>
        </p:nvSpPr>
        <p:spPr bwMode="auto">
          <a:xfrm>
            <a:off x="6400800" y="1828800"/>
            <a:ext cx="2286000" cy="314325"/>
          </a:xfrm>
          <a:prstGeom prst="rect">
            <a:avLst/>
          </a:prstGeom>
          <a:solidFill>
            <a:srgbClr val="CCFFFF"/>
          </a:solidFill>
          <a:ln w="9525">
            <a:solidFill>
              <a:schemeClr val="tx1"/>
            </a:solidFill>
            <a:miter lim="800000"/>
            <a:headEnd/>
            <a:tailEnd/>
          </a:ln>
        </p:spPr>
        <p:txBody>
          <a:bodyPr>
            <a:spAutoFit/>
          </a:bodyPr>
          <a:lstStyle/>
          <a:p>
            <a:pPr algn="l"/>
            <a:r>
              <a:rPr lang="de-DE"/>
              <a:t>Arbeitsförderung</a:t>
            </a:r>
          </a:p>
        </p:txBody>
      </p:sp>
      <p:sp>
        <p:nvSpPr>
          <p:cNvPr id="20508" name="Text Box 28"/>
          <p:cNvSpPr txBox="1">
            <a:spLocks noChangeArrowheads="1"/>
          </p:cNvSpPr>
          <p:nvPr/>
        </p:nvSpPr>
        <p:spPr bwMode="auto">
          <a:xfrm>
            <a:off x="6400800" y="2286000"/>
            <a:ext cx="2286000" cy="314325"/>
          </a:xfrm>
          <a:prstGeom prst="rect">
            <a:avLst/>
          </a:prstGeom>
          <a:solidFill>
            <a:srgbClr val="CCFFFF"/>
          </a:solidFill>
          <a:ln w="9525">
            <a:solidFill>
              <a:schemeClr val="tx1"/>
            </a:solidFill>
            <a:miter lim="800000"/>
            <a:headEnd/>
            <a:tailEnd/>
          </a:ln>
        </p:spPr>
        <p:txBody>
          <a:bodyPr>
            <a:spAutoFit/>
          </a:bodyPr>
          <a:lstStyle/>
          <a:p>
            <a:pPr algn="l"/>
            <a:r>
              <a:rPr lang="de-DE"/>
              <a:t>Sozialversicherung</a:t>
            </a:r>
          </a:p>
        </p:txBody>
      </p:sp>
      <p:sp>
        <p:nvSpPr>
          <p:cNvPr id="20509" name="Text Box 29"/>
          <p:cNvSpPr txBox="1">
            <a:spLocks noChangeArrowheads="1"/>
          </p:cNvSpPr>
          <p:nvPr/>
        </p:nvSpPr>
        <p:spPr bwMode="auto">
          <a:xfrm>
            <a:off x="6400800" y="2809875"/>
            <a:ext cx="2286000" cy="314325"/>
          </a:xfrm>
          <a:prstGeom prst="rect">
            <a:avLst/>
          </a:prstGeom>
          <a:solidFill>
            <a:srgbClr val="CCFFFF"/>
          </a:solidFill>
          <a:ln w="9525">
            <a:solidFill>
              <a:schemeClr val="tx1"/>
            </a:solidFill>
            <a:miter lim="800000"/>
            <a:headEnd/>
            <a:tailEnd/>
          </a:ln>
        </p:spPr>
        <p:txBody>
          <a:bodyPr>
            <a:spAutoFit/>
          </a:bodyPr>
          <a:lstStyle/>
          <a:p>
            <a:pPr algn="l"/>
            <a:r>
              <a:rPr lang="de-DE"/>
              <a:t>Sozialversorgung</a:t>
            </a:r>
          </a:p>
        </p:txBody>
      </p:sp>
      <p:sp>
        <p:nvSpPr>
          <p:cNvPr id="20510" name="Text Box 30"/>
          <p:cNvSpPr txBox="1">
            <a:spLocks noChangeArrowheads="1"/>
          </p:cNvSpPr>
          <p:nvPr/>
        </p:nvSpPr>
        <p:spPr bwMode="auto">
          <a:xfrm>
            <a:off x="6400800" y="3276600"/>
            <a:ext cx="2286000" cy="314325"/>
          </a:xfrm>
          <a:prstGeom prst="rect">
            <a:avLst/>
          </a:prstGeom>
          <a:solidFill>
            <a:srgbClr val="CCFFFF"/>
          </a:solidFill>
          <a:ln w="9525">
            <a:solidFill>
              <a:schemeClr val="tx1"/>
            </a:solidFill>
            <a:miter lim="800000"/>
            <a:headEnd/>
            <a:tailEnd/>
          </a:ln>
        </p:spPr>
        <p:txBody>
          <a:bodyPr>
            <a:spAutoFit/>
          </a:bodyPr>
          <a:lstStyle/>
          <a:p>
            <a:pPr algn="l"/>
            <a:r>
              <a:rPr lang="de-DE"/>
              <a:t>Sozialfürsorge</a:t>
            </a:r>
          </a:p>
        </p:txBody>
      </p:sp>
      <p:sp>
        <p:nvSpPr>
          <p:cNvPr id="47135" name="Textfeld 30"/>
          <p:cNvSpPr txBox="1">
            <a:spLocks noChangeArrowheads="1"/>
          </p:cNvSpPr>
          <p:nvPr/>
        </p:nvSpPr>
        <p:spPr bwMode="auto">
          <a:xfrm>
            <a:off x="0" y="0"/>
            <a:ext cx="1835696" cy="523220"/>
          </a:xfrm>
          <a:prstGeom prst="rect">
            <a:avLst/>
          </a:prstGeom>
          <a:noFill/>
          <a:ln w="9525">
            <a:noFill/>
            <a:miter lim="800000"/>
            <a:headEnd/>
            <a:tailEnd/>
          </a:ln>
        </p:spPr>
        <p:txBody>
          <a:bodyPr wrap="square">
            <a:spAutoFit/>
          </a:bodyPr>
          <a:lstStyle/>
          <a:p>
            <a:pPr algn="l" eaLnBrk="1" hangingPunct="1"/>
            <a:r>
              <a:rPr lang="de-DE" smtClean="0"/>
              <a:t>Arbeits- und Sozialrecht</a:t>
            </a:r>
            <a:endParaRPr lang="de-DE"/>
          </a:p>
        </p:txBody>
      </p:sp>
      <p:sp>
        <p:nvSpPr>
          <p:cNvPr id="20512" name="Rectangle 32"/>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wipe(left)">
                                      <p:cBhvr>
                                        <p:cTn id="7" dur="500"/>
                                        <p:tgtEl>
                                          <p:spTgt spid="3584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485"/>
                                        </p:tgtEl>
                                        <p:attrNameLst>
                                          <p:attrName>style.visibility</p:attrName>
                                        </p:attrNameLst>
                                      </p:cBhvr>
                                      <p:to>
                                        <p:strVal val="visible"/>
                                      </p:to>
                                    </p:set>
                                    <p:animEffect transition="in" filter="wipe(up)">
                                      <p:cBhvr>
                                        <p:cTn id="11" dur="500"/>
                                        <p:tgtEl>
                                          <p:spTgt spid="2048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0483"/>
                                        </p:tgtEl>
                                        <p:attrNameLst>
                                          <p:attrName>style.visibility</p:attrName>
                                        </p:attrNameLst>
                                      </p:cBhvr>
                                      <p:to>
                                        <p:strVal val="visible"/>
                                      </p:to>
                                    </p:set>
                                    <p:animEffect transition="in" filter="wipe(up)">
                                      <p:cBhvr>
                                        <p:cTn id="15" dur="500"/>
                                        <p:tgtEl>
                                          <p:spTgt spid="2048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0484"/>
                                        </p:tgtEl>
                                        <p:attrNameLst>
                                          <p:attrName>style.visibility</p:attrName>
                                        </p:attrNameLst>
                                      </p:cBhvr>
                                      <p:to>
                                        <p:strVal val="visible"/>
                                      </p:to>
                                    </p:set>
                                    <p:animEffect transition="in" filter="wipe(up)">
                                      <p:cBhvr>
                                        <p:cTn id="19" dur="500"/>
                                        <p:tgtEl>
                                          <p:spTgt spid="2048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0482"/>
                                        </p:tgtEl>
                                        <p:attrNameLst>
                                          <p:attrName>style.visibility</p:attrName>
                                        </p:attrNameLst>
                                      </p:cBhvr>
                                      <p:to>
                                        <p:strVal val="visible"/>
                                      </p:to>
                                    </p:set>
                                    <p:animEffect transition="in" filter="wipe(up)">
                                      <p:cBhvr>
                                        <p:cTn id="23" dur="500"/>
                                        <p:tgtEl>
                                          <p:spTgt spid="20482"/>
                                        </p:tgtEl>
                                      </p:cBhvr>
                                    </p:animEffect>
                                  </p:childTnLst>
                                </p:cTn>
                              </p:par>
                            </p:childTnLst>
                          </p:cTn>
                        </p:par>
                        <p:par>
                          <p:cTn id="24" fill="hold">
                            <p:stCondLst>
                              <p:cond delay="2500"/>
                            </p:stCondLst>
                            <p:childTnLst>
                              <p:par>
                                <p:cTn id="25" presetID="17" presetClass="entr" presetSubtype="10" fill="hold" grpId="0" nodeType="afterEffect">
                                  <p:stCondLst>
                                    <p:cond delay="0"/>
                                  </p:stCondLst>
                                  <p:childTnLst>
                                    <p:set>
                                      <p:cBhvr>
                                        <p:cTn id="26" dur="1" fill="hold">
                                          <p:stCondLst>
                                            <p:cond delay="0"/>
                                          </p:stCondLst>
                                        </p:cTn>
                                        <p:tgtEl>
                                          <p:spTgt spid="20489"/>
                                        </p:tgtEl>
                                        <p:attrNameLst>
                                          <p:attrName>style.visibility</p:attrName>
                                        </p:attrNameLst>
                                      </p:cBhvr>
                                      <p:to>
                                        <p:strVal val="visible"/>
                                      </p:to>
                                    </p:set>
                                    <p:anim calcmode="lin" valueType="num">
                                      <p:cBhvr>
                                        <p:cTn id="27" dur="500" fill="hold"/>
                                        <p:tgtEl>
                                          <p:spTgt spid="20489"/>
                                        </p:tgtEl>
                                        <p:attrNameLst>
                                          <p:attrName>ppt_w</p:attrName>
                                        </p:attrNameLst>
                                      </p:cBhvr>
                                      <p:tavLst>
                                        <p:tav tm="0">
                                          <p:val>
                                            <p:fltVal val="0"/>
                                          </p:val>
                                        </p:tav>
                                        <p:tav tm="100000">
                                          <p:val>
                                            <p:strVal val="#ppt_w"/>
                                          </p:val>
                                        </p:tav>
                                      </p:tavLst>
                                    </p:anim>
                                    <p:anim calcmode="lin" valueType="num">
                                      <p:cBhvr>
                                        <p:cTn id="28" dur="500" fill="hold"/>
                                        <p:tgtEl>
                                          <p:spTgt spid="20489"/>
                                        </p:tgtEl>
                                        <p:attrNameLst>
                                          <p:attrName>ppt_h</p:attrName>
                                        </p:attrNameLst>
                                      </p:cBhvr>
                                      <p:tavLst>
                                        <p:tav tm="0">
                                          <p:val>
                                            <p:strVal val="#ppt_h"/>
                                          </p:val>
                                        </p:tav>
                                        <p:tav tm="100000">
                                          <p:val>
                                            <p:strVal val="#ppt_h"/>
                                          </p:val>
                                        </p:tav>
                                      </p:tavLst>
                                    </p:anim>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20487"/>
                                        </p:tgtEl>
                                        <p:attrNameLst>
                                          <p:attrName>style.visibility</p:attrName>
                                        </p:attrNameLst>
                                      </p:cBhvr>
                                      <p:to>
                                        <p:strVal val="visible"/>
                                      </p:to>
                                    </p:set>
                                    <p:animEffect transition="in" filter="wipe(up)">
                                      <p:cBhvr>
                                        <p:cTn id="32" dur="500"/>
                                        <p:tgtEl>
                                          <p:spTgt spid="20487"/>
                                        </p:tgtEl>
                                      </p:cBhvr>
                                    </p:animEffect>
                                  </p:childTnLst>
                                </p:cTn>
                              </p:par>
                            </p:childTnLst>
                          </p:cTn>
                        </p:par>
                        <p:par>
                          <p:cTn id="33" fill="hold">
                            <p:stCondLst>
                              <p:cond delay="3500"/>
                            </p:stCondLst>
                            <p:childTnLst>
                              <p:par>
                                <p:cTn id="34" presetID="22" presetClass="entr" presetSubtype="1" fill="hold" grpId="0" nodeType="afterEffect">
                                  <p:stCondLst>
                                    <p:cond delay="0"/>
                                  </p:stCondLst>
                                  <p:childTnLst>
                                    <p:set>
                                      <p:cBhvr>
                                        <p:cTn id="35" dur="1" fill="hold">
                                          <p:stCondLst>
                                            <p:cond delay="0"/>
                                          </p:stCondLst>
                                        </p:cTn>
                                        <p:tgtEl>
                                          <p:spTgt spid="20488"/>
                                        </p:tgtEl>
                                        <p:attrNameLst>
                                          <p:attrName>style.visibility</p:attrName>
                                        </p:attrNameLst>
                                      </p:cBhvr>
                                      <p:to>
                                        <p:strVal val="visible"/>
                                      </p:to>
                                    </p:set>
                                    <p:animEffect transition="in" filter="wipe(up)">
                                      <p:cBhvr>
                                        <p:cTn id="36" dur="500"/>
                                        <p:tgtEl>
                                          <p:spTgt spid="2048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5850"/>
                                        </p:tgtEl>
                                        <p:attrNameLst>
                                          <p:attrName>style.visibility</p:attrName>
                                        </p:attrNameLst>
                                      </p:cBhvr>
                                      <p:to>
                                        <p:strVal val="visible"/>
                                      </p:to>
                                    </p:set>
                                    <p:animEffect transition="in" filter="wipe(left)">
                                      <p:cBhvr>
                                        <p:cTn id="41" dur="500"/>
                                        <p:tgtEl>
                                          <p:spTgt spid="3585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5851"/>
                                        </p:tgtEl>
                                        <p:attrNameLst>
                                          <p:attrName>style.visibility</p:attrName>
                                        </p:attrNameLst>
                                      </p:cBhvr>
                                      <p:to>
                                        <p:strVal val="visible"/>
                                      </p:to>
                                    </p:set>
                                    <p:animEffect transition="in" filter="wipe(left)">
                                      <p:cBhvr>
                                        <p:cTn id="46" dur="500"/>
                                        <p:tgtEl>
                                          <p:spTgt spid="35851"/>
                                        </p:tgtEl>
                                      </p:cBhvr>
                                    </p:animEffect>
                                  </p:childTnLst>
                                </p:cTn>
                              </p:par>
                            </p:childTnLst>
                          </p:cTn>
                        </p:par>
                        <p:par>
                          <p:cTn id="47" fill="hold">
                            <p:stCondLst>
                              <p:cond delay="500"/>
                            </p:stCondLst>
                            <p:childTnLst>
                              <p:par>
                                <p:cTn id="48" presetID="22" presetClass="entr" presetSubtype="2" fill="hold" grpId="0" nodeType="afterEffect">
                                  <p:stCondLst>
                                    <p:cond delay="0"/>
                                  </p:stCondLst>
                                  <p:childTnLst>
                                    <p:set>
                                      <p:cBhvr>
                                        <p:cTn id="49" dur="1" fill="hold">
                                          <p:stCondLst>
                                            <p:cond delay="0"/>
                                          </p:stCondLst>
                                        </p:cTn>
                                        <p:tgtEl>
                                          <p:spTgt spid="20493"/>
                                        </p:tgtEl>
                                        <p:attrNameLst>
                                          <p:attrName>style.visibility</p:attrName>
                                        </p:attrNameLst>
                                      </p:cBhvr>
                                      <p:to>
                                        <p:strVal val="visible"/>
                                      </p:to>
                                    </p:set>
                                    <p:animEffect transition="in" filter="wipe(right)">
                                      <p:cBhvr>
                                        <p:cTn id="50" dur="500"/>
                                        <p:tgtEl>
                                          <p:spTgt spid="20493"/>
                                        </p:tgtEl>
                                      </p:cBhvr>
                                    </p:animEffect>
                                  </p:childTnLst>
                                </p:cTn>
                              </p:par>
                            </p:childTnLst>
                          </p:cTn>
                        </p:par>
                        <p:par>
                          <p:cTn id="51" fill="hold">
                            <p:stCondLst>
                              <p:cond delay="1000"/>
                            </p:stCondLst>
                            <p:childTnLst>
                              <p:par>
                                <p:cTn id="52" presetID="22" presetClass="entr" presetSubtype="1" fill="hold" grpId="0" nodeType="afterEffect">
                                  <p:stCondLst>
                                    <p:cond delay="0"/>
                                  </p:stCondLst>
                                  <p:childTnLst>
                                    <p:set>
                                      <p:cBhvr>
                                        <p:cTn id="53" dur="1" fill="hold">
                                          <p:stCondLst>
                                            <p:cond delay="0"/>
                                          </p:stCondLst>
                                        </p:cTn>
                                        <p:tgtEl>
                                          <p:spTgt spid="20494"/>
                                        </p:tgtEl>
                                        <p:attrNameLst>
                                          <p:attrName>style.visibility</p:attrName>
                                        </p:attrNameLst>
                                      </p:cBhvr>
                                      <p:to>
                                        <p:strVal val="visible"/>
                                      </p:to>
                                    </p:set>
                                    <p:animEffect transition="in" filter="wipe(up)">
                                      <p:cBhvr>
                                        <p:cTn id="54" dur="500"/>
                                        <p:tgtEl>
                                          <p:spTgt spid="20494"/>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0495"/>
                                        </p:tgtEl>
                                        <p:attrNameLst>
                                          <p:attrName>style.visibility</p:attrName>
                                        </p:attrNameLst>
                                      </p:cBhvr>
                                      <p:to>
                                        <p:strVal val="visible"/>
                                      </p:to>
                                    </p:set>
                                    <p:animEffect transition="in" filter="wipe(left)">
                                      <p:cBhvr>
                                        <p:cTn id="58" dur="500"/>
                                        <p:tgtEl>
                                          <p:spTgt spid="2049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0501"/>
                                        </p:tgtEl>
                                        <p:attrNameLst>
                                          <p:attrName>style.visibility</p:attrName>
                                        </p:attrNameLst>
                                      </p:cBhvr>
                                      <p:to>
                                        <p:strVal val="visible"/>
                                      </p:to>
                                    </p:set>
                                    <p:animEffect transition="in" filter="wipe(left)">
                                      <p:cBhvr>
                                        <p:cTn id="63" dur="500"/>
                                        <p:tgtEl>
                                          <p:spTgt spid="20501"/>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20497"/>
                                        </p:tgtEl>
                                        <p:attrNameLst>
                                          <p:attrName>style.visibility</p:attrName>
                                        </p:attrNameLst>
                                      </p:cBhvr>
                                      <p:to>
                                        <p:strVal val="visible"/>
                                      </p:to>
                                    </p:set>
                                    <p:animEffect transition="in" filter="wipe(up)">
                                      <p:cBhvr>
                                        <p:cTn id="67" dur="500"/>
                                        <p:tgtEl>
                                          <p:spTgt spid="2049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498"/>
                                        </p:tgtEl>
                                        <p:attrNameLst>
                                          <p:attrName>style.visibility</p:attrName>
                                        </p:attrNameLst>
                                      </p:cBhvr>
                                      <p:to>
                                        <p:strVal val="visible"/>
                                      </p:to>
                                    </p:set>
                                    <p:animEffect transition="in" filter="wipe(left)">
                                      <p:cBhvr>
                                        <p:cTn id="72" dur="500"/>
                                        <p:tgtEl>
                                          <p:spTgt spid="2049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0499"/>
                                        </p:tgtEl>
                                        <p:attrNameLst>
                                          <p:attrName>style.visibility</p:attrName>
                                        </p:attrNameLst>
                                      </p:cBhvr>
                                      <p:to>
                                        <p:strVal val="visible"/>
                                      </p:to>
                                    </p:set>
                                    <p:animEffect transition="in" filter="wipe(left)">
                                      <p:cBhvr>
                                        <p:cTn id="77" dur="500"/>
                                        <p:tgtEl>
                                          <p:spTgt spid="2049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0500"/>
                                        </p:tgtEl>
                                        <p:attrNameLst>
                                          <p:attrName>style.visibility</p:attrName>
                                        </p:attrNameLst>
                                      </p:cBhvr>
                                      <p:to>
                                        <p:strVal val="visible"/>
                                      </p:to>
                                    </p:set>
                                    <p:animEffect transition="in" filter="wipe(left)">
                                      <p:cBhvr>
                                        <p:cTn id="82" dur="500"/>
                                        <p:tgtEl>
                                          <p:spTgt spid="20500"/>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0496"/>
                                        </p:tgtEl>
                                        <p:attrNameLst>
                                          <p:attrName>style.visibility</p:attrName>
                                        </p:attrNameLst>
                                      </p:cBhvr>
                                      <p:to>
                                        <p:strVal val="visible"/>
                                      </p:to>
                                    </p:set>
                                    <p:animEffect transition="in" filter="wipe(left)">
                                      <p:cBhvr>
                                        <p:cTn id="86" dur="500"/>
                                        <p:tgtEl>
                                          <p:spTgt spid="2049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20492"/>
                                        </p:tgtEl>
                                        <p:attrNameLst>
                                          <p:attrName>style.visibility</p:attrName>
                                        </p:attrNameLst>
                                      </p:cBhvr>
                                      <p:to>
                                        <p:strVal val="visible"/>
                                      </p:to>
                                    </p:set>
                                    <p:animEffect transition="in" filter="wipe(left)">
                                      <p:cBhvr>
                                        <p:cTn id="91" dur="500"/>
                                        <p:tgtEl>
                                          <p:spTgt spid="20492"/>
                                        </p:tgtEl>
                                      </p:cBhvr>
                                    </p:animEffect>
                                  </p:childTnLst>
                                </p:cTn>
                              </p:par>
                            </p:childTnLst>
                          </p:cTn>
                        </p:par>
                        <p:par>
                          <p:cTn id="92" fill="hold">
                            <p:stCondLst>
                              <p:cond delay="500"/>
                            </p:stCondLst>
                            <p:childTnLst>
                              <p:par>
                                <p:cTn id="93" presetID="22" presetClass="entr" presetSubtype="1" fill="hold" grpId="0" nodeType="afterEffect">
                                  <p:stCondLst>
                                    <p:cond delay="0"/>
                                  </p:stCondLst>
                                  <p:childTnLst>
                                    <p:set>
                                      <p:cBhvr>
                                        <p:cTn id="94" dur="1" fill="hold">
                                          <p:stCondLst>
                                            <p:cond delay="0"/>
                                          </p:stCondLst>
                                        </p:cTn>
                                        <p:tgtEl>
                                          <p:spTgt spid="20502"/>
                                        </p:tgtEl>
                                        <p:attrNameLst>
                                          <p:attrName>style.visibility</p:attrName>
                                        </p:attrNameLst>
                                      </p:cBhvr>
                                      <p:to>
                                        <p:strVal val="visible"/>
                                      </p:to>
                                    </p:set>
                                    <p:animEffect transition="in" filter="wipe(up)">
                                      <p:cBhvr>
                                        <p:cTn id="95" dur="500"/>
                                        <p:tgtEl>
                                          <p:spTgt spid="2050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0503"/>
                                        </p:tgtEl>
                                        <p:attrNameLst>
                                          <p:attrName>style.visibility</p:attrName>
                                        </p:attrNameLst>
                                      </p:cBhvr>
                                      <p:to>
                                        <p:strVal val="visible"/>
                                      </p:to>
                                    </p:set>
                                    <p:animEffect transition="in" filter="wipe(left)">
                                      <p:cBhvr>
                                        <p:cTn id="100" dur="500"/>
                                        <p:tgtEl>
                                          <p:spTgt spid="2050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20504"/>
                                        </p:tgtEl>
                                        <p:attrNameLst>
                                          <p:attrName>style.visibility</p:attrName>
                                        </p:attrNameLst>
                                      </p:cBhvr>
                                      <p:to>
                                        <p:strVal val="visible"/>
                                      </p:to>
                                    </p:set>
                                    <p:animEffect transition="in" filter="wipe(left)">
                                      <p:cBhvr>
                                        <p:cTn id="105" dur="500"/>
                                        <p:tgtEl>
                                          <p:spTgt spid="2050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20505"/>
                                        </p:tgtEl>
                                        <p:attrNameLst>
                                          <p:attrName>style.visibility</p:attrName>
                                        </p:attrNameLst>
                                      </p:cBhvr>
                                      <p:to>
                                        <p:strVal val="visible"/>
                                      </p:to>
                                    </p:set>
                                    <p:animEffect transition="in" filter="wipe(left)">
                                      <p:cBhvr>
                                        <p:cTn id="110" dur="500"/>
                                        <p:tgtEl>
                                          <p:spTgt spid="20505"/>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20506"/>
                                        </p:tgtEl>
                                        <p:attrNameLst>
                                          <p:attrName>style.visibility</p:attrName>
                                        </p:attrNameLst>
                                      </p:cBhvr>
                                      <p:to>
                                        <p:strVal val="visible"/>
                                      </p:to>
                                    </p:set>
                                    <p:animEffect transition="in" filter="wipe(left)">
                                      <p:cBhvr>
                                        <p:cTn id="115" dur="500"/>
                                        <p:tgtEl>
                                          <p:spTgt spid="2050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0507"/>
                                        </p:tgtEl>
                                        <p:attrNameLst>
                                          <p:attrName>style.visibility</p:attrName>
                                        </p:attrNameLst>
                                      </p:cBhvr>
                                      <p:to>
                                        <p:strVal val="visible"/>
                                      </p:to>
                                    </p:set>
                                    <p:animEffect transition="in" filter="wipe(left)">
                                      <p:cBhvr>
                                        <p:cTn id="120" dur="500"/>
                                        <p:tgtEl>
                                          <p:spTgt spid="2050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20508"/>
                                        </p:tgtEl>
                                        <p:attrNameLst>
                                          <p:attrName>style.visibility</p:attrName>
                                        </p:attrNameLst>
                                      </p:cBhvr>
                                      <p:to>
                                        <p:strVal val="visible"/>
                                      </p:to>
                                    </p:set>
                                    <p:animEffect transition="in" filter="wipe(left)">
                                      <p:cBhvr>
                                        <p:cTn id="125" dur="500"/>
                                        <p:tgtEl>
                                          <p:spTgt spid="20508"/>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20509"/>
                                        </p:tgtEl>
                                        <p:attrNameLst>
                                          <p:attrName>style.visibility</p:attrName>
                                        </p:attrNameLst>
                                      </p:cBhvr>
                                      <p:to>
                                        <p:strVal val="visible"/>
                                      </p:to>
                                    </p:set>
                                    <p:animEffect transition="in" filter="wipe(left)">
                                      <p:cBhvr>
                                        <p:cTn id="130" dur="500"/>
                                        <p:tgtEl>
                                          <p:spTgt spid="2050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20510"/>
                                        </p:tgtEl>
                                        <p:attrNameLst>
                                          <p:attrName>style.visibility</p:attrName>
                                        </p:attrNameLst>
                                      </p:cBhvr>
                                      <p:to>
                                        <p:strVal val="visible"/>
                                      </p:to>
                                    </p:set>
                                    <p:animEffect transition="in" filter="wipe(left)">
                                      <p:cBhvr>
                                        <p:cTn id="135" dur="500"/>
                                        <p:tgtEl>
                                          <p:spTgt spid="20510"/>
                                        </p:tgtEl>
                                      </p:cBhvr>
                                    </p:animEffect>
                                  </p:childTnLst>
                                </p:cTn>
                              </p:par>
                            </p:childTnLst>
                          </p:cTn>
                        </p:par>
                        <p:par>
                          <p:cTn id="136" fill="hold">
                            <p:stCondLst>
                              <p:cond delay="500"/>
                            </p:stCondLst>
                            <p:childTnLst>
                              <p:par>
                                <p:cTn id="137" presetID="23" presetClass="entr" presetSubtype="528" fill="hold" grpId="0" nodeType="afterEffect">
                                  <p:stCondLst>
                                    <p:cond delay="0"/>
                                  </p:stCondLst>
                                  <p:childTnLst>
                                    <p:set>
                                      <p:cBhvr>
                                        <p:cTn id="138" dur="1" fill="hold">
                                          <p:stCondLst>
                                            <p:cond delay="0"/>
                                          </p:stCondLst>
                                        </p:cTn>
                                        <p:tgtEl>
                                          <p:spTgt spid="20512"/>
                                        </p:tgtEl>
                                        <p:attrNameLst>
                                          <p:attrName>style.visibility</p:attrName>
                                        </p:attrNameLst>
                                      </p:cBhvr>
                                      <p:to>
                                        <p:strVal val="visible"/>
                                      </p:to>
                                    </p:set>
                                    <p:anim calcmode="lin" valueType="num">
                                      <p:cBhvr>
                                        <p:cTn id="139" dur="500" fill="hold"/>
                                        <p:tgtEl>
                                          <p:spTgt spid="20512"/>
                                        </p:tgtEl>
                                        <p:attrNameLst>
                                          <p:attrName>ppt_w</p:attrName>
                                        </p:attrNameLst>
                                      </p:cBhvr>
                                      <p:tavLst>
                                        <p:tav tm="0">
                                          <p:val>
                                            <p:fltVal val="0"/>
                                          </p:val>
                                        </p:tav>
                                        <p:tav tm="100000">
                                          <p:val>
                                            <p:strVal val="#ppt_w"/>
                                          </p:val>
                                        </p:tav>
                                      </p:tavLst>
                                    </p:anim>
                                    <p:anim calcmode="lin" valueType="num">
                                      <p:cBhvr>
                                        <p:cTn id="140" dur="500" fill="hold"/>
                                        <p:tgtEl>
                                          <p:spTgt spid="20512"/>
                                        </p:tgtEl>
                                        <p:attrNameLst>
                                          <p:attrName>ppt_h</p:attrName>
                                        </p:attrNameLst>
                                      </p:cBhvr>
                                      <p:tavLst>
                                        <p:tav tm="0">
                                          <p:val>
                                            <p:fltVal val="0"/>
                                          </p:val>
                                        </p:tav>
                                        <p:tav tm="100000">
                                          <p:val>
                                            <p:strVal val="#ppt_h"/>
                                          </p:val>
                                        </p:tav>
                                      </p:tavLst>
                                    </p:anim>
                                    <p:anim calcmode="lin" valueType="num">
                                      <p:cBhvr>
                                        <p:cTn id="141" dur="500" fill="hold"/>
                                        <p:tgtEl>
                                          <p:spTgt spid="20512"/>
                                        </p:tgtEl>
                                        <p:attrNameLst>
                                          <p:attrName>ppt_x</p:attrName>
                                        </p:attrNameLst>
                                      </p:cBhvr>
                                      <p:tavLst>
                                        <p:tav tm="0">
                                          <p:val>
                                            <p:fltVal val="0.5"/>
                                          </p:val>
                                        </p:tav>
                                        <p:tav tm="100000">
                                          <p:val>
                                            <p:strVal val="#ppt_x"/>
                                          </p:val>
                                        </p:tav>
                                      </p:tavLst>
                                    </p:anim>
                                    <p:anim calcmode="lin" valueType="num">
                                      <p:cBhvr>
                                        <p:cTn id="142" dur="500" fill="hold"/>
                                        <p:tgtEl>
                                          <p:spTgt spid="205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P spid="35846" grpId="0" animBg="1" autoUpdateAnimBg="0"/>
      <p:bldP spid="20487" grpId="0" animBg="1"/>
      <p:bldP spid="20488" grpId="0" animBg="1"/>
      <p:bldP spid="20489" grpId="0" animBg="1"/>
      <p:bldP spid="35850" grpId="0" animBg="1" autoUpdateAnimBg="0"/>
      <p:bldP spid="35851" grpId="0" animBg="1" autoUpdateAnimBg="0"/>
      <p:bldP spid="20492" grpId="0" animBg="1" autoUpdateAnimBg="0"/>
      <p:bldP spid="20493" grpId="0" animBg="1"/>
      <p:bldP spid="20494" grpId="0" animBg="1"/>
      <p:bldP spid="20495" grpId="0" animBg="1"/>
      <p:bldP spid="20496" grpId="0" animBg="1"/>
      <p:bldP spid="20497" grpId="0" animBg="1"/>
      <p:bldP spid="20498" grpId="0" animBg="1" autoUpdateAnimBg="0"/>
      <p:bldP spid="20499" grpId="0" animBg="1" autoUpdateAnimBg="0"/>
      <p:bldP spid="20500" grpId="0" animBg="1" autoUpdateAnimBg="0"/>
      <p:bldP spid="20501" grpId="0" animBg="1" autoUpdateAnimBg="0"/>
      <p:bldP spid="20502" grpId="0" animBg="1"/>
      <p:bldP spid="20503" grpId="0" animBg="1" autoUpdateAnimBg="0"/>
      <p:bldP spid="20504" grpId="0" animBg="1" autoUpdateAnimBg="0"/>
      <p:bldP spid="20505" grpId="0" animBg="1" autoUpdateAnimBg="0"/>
      <p:bldP spid="20506" grpId="0" animBg="1" autoUpdateAnimBg="0"/>
      <p:bldP spid="20507" grpId="0" animBg="1" autoUpdateAnimBg="0"/>
      <p:bldP spid="20508" grpId="0" animBg="1" autoUpdateAnimBg="0"/>
      <p:bldP spid="20509" grpId="0" animBg="1" autoUpdateAnimBg="0"/>
      <p:bldP spid="20510" grpId="0" animBg="1" autoUpdateAnimBg="0"/>
      <p:bldP spid="205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3"/>
          <p:cNvSpPr txBox="1">
            <a:spLocks noChangeArrowheads="1"/>
          </p:cNvSpPr>
          <p:nvPr/>
        </p:nvSpPr>
        <p:spPr bwMode="auto">
          <a:xfrm>
            <a:off x="990600" y="2057400"/>
            <a:ext cx="2514600" cy="914400"/>
          </a:xfrm>
          <a:prstGeom prst="rect">
            <a:avLst/>
          </a:prstGeom>
          <a:solidFill>
            <a:srgbClr val="FFFFE7"/>
          </a:solidFill>
          <a:ln w="12700">
            <a:solidFill>
              <a:schemeClr val="tx1"/>
            </a:solidFill>
            <a:miter lim="800000"/>
            <a:headEnd/>
            <a:tailEnd/>
          </a:ln>
        </p:spPr>
        <p:txBody>
          <a:bodyPr anchor="ctr"/>
          <a:lstStyle/>
          <a:p>
            <a:pPr algn="l"/>
            <a:r>
              <a:rPr lang="de-DE"/>
              <a:t>Schwerpunkt: Schutz von Boden, Wasser, Luft</a:t>
            </a:r>
          </a:p>
        </p:txBody>
      </p:sp>
      <p:sp>
        <p:nvSpPr>
          <p:cNvPr id="36868" name="Text Box 4"/>
          <p:cNvSpPr txBox="1">
            <a:spLocks noChangeArrowheads="1"/>
          </p:cNvSpPr>
          <p:nvPr/>
        </p:nvSpPr>
        <p:spPr bwMode="auto">
          <a:xfrm>
            <a:off x="990600" y="1524000"/>
            <a:ext cx="2514600" cy="5334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Medialer Umweltschutz</a:t>
            </a:r>
          </a:p>
        </p:txBody>
      </p:sp>
      <p:pic>
        <p:nvPicPr>
          <p:cNvPr id="36869" name="Picture 8" descr="C:\Users\SvK\AppData\Local\Microsoft\Windows\Temporary Internet Files\Content.IE5\293U8K5E\MC900425910[1].wmf"/>
          <p:cNvPicPr>
            <a:picLocks noChangeAspect="1" noChangeArrowheads="1"/>
          </p:cNvPicPr>
          <p:nvPr/>
        </p:nvPicPr>
        <p:blipFill>
          <a:blip r:embed="rId3" cstate="print"/>
          <a:srcRect/>
          <a:stretch>
            <a:fillRect/>
          </a:stretch>
        </p:blipFill>
        <p:spPr bwMode="auto">
          <a:xfrm>
            <a:off x="3810000" y="1143000"/>
            <a:ext cx="1716088" cy="1752600"/>
          </a:xfrm>
          <a:prstGeom prst="rect">
            <a:avLst/>
          </a:prstGeom>
          <a:noFill/>
          <a:ln w="9525">
            <a:solidFill>
              <a:schemeClr val="tx1"/>
            </a:solidFill>
            <a:miter lim="800000"/>
            <a:headEnd/>
            <a:tailEnd/>
          </a:ln>
          <a:effectLst>
            <a:outerShdw dist="35921" dir="2700000" algn="ctr" rotWithShape="0">
              <a:srgbClr val="808080"/>
            </a:outerShdw>
          </a:effectLst>
        </p:spPr>
      </p:pic>
      <p:sp>
        <p:nvSpPr>
          <p:cNvPr id="27654" name="Text Box 6"/>
          <p:cNvSpPr txBox="1">
            <a:spLocks noChangeArrowheads="1"/>
          </p:cNvSpPr>
          <p:nvPr/>
        </p:nvSpPr>
        <p:spPr bwMode="auto">
          <a:xfrm>
            <a:off x="990600" y="3657600"/>
            <a:ext cx="2514600" cy="990600"/>
          </a:xfrm>
          <a:prstGeom prst="rect">
            <a:avLst/>
          </a:prstGeom>
          <a:solidFill>
            <a:srgbClr val="FFFFE7"/>
          </a:solidFill>
          <a:ln w="12700">
            <a:solidFill>
              <a:schemeClr val="tx1"/>
            </a:solidFill>
            <a:miter lim="800000"/>
            <a:headEnd/>
            <a:tailEnd/>
          </a:ln>
        </p:spPr>
        <p:txBody>
          <a:bodyPr anchor="ctr"/>
          <a:lstStyle/>
          <a:p>
            <a:pPr algn="l"/>
            <a:r>
              <a:rPr lang="de-DE"/>
              <a:t>Schwerpunkt: Prävention vor Gefahren</a:t>
            </a:r>
          </a:p>
        </p:txBody>
      </p:sp>
      <p:sp>
        <p:nvSpPr>
          <p:cNvPr id="36871" name="Text Box 7"/>
          <p:cNvSpPr txBox="1">
            <a:spLocks noChangeArrowheads="1"/>
          </p:cNvSpPr>
          <p:nvPr/>
        </p:nvSpPr>
        <p:spPr bwMode="auto">
          <a:xfrm>
            <a:off x="990600" y="3124200"/>
            <a:ext cx="2514600" cy="5334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Kausaler Umweltschutz</a:t>
            </a:r>
          </a:p>
        </p:txBody>
      </p:sp>
      <p:sp>
        <p:nvSpPr>
          <p:cNvPr id="27656" name="Text Box 8"/>
          <p:cNvSpPr txBox="1">
            <a:spLocks noChangeArrowheads="1"/>
          </p:cNvSpPr>
          <p:nvPr/>
        </p:nvSpPr>
        <p:spPr bwMode="auto">
          <a:xfrm>
            <a:off x="990600" y="5334000"/>
            <a:ext cx="2514600" cy="990600"/>
          </a:xfrm>
          <a:prstGeom prst="rect">
            <a:avLst/>
          </a:prstGeom>
          <a:solidFill>
            <a:srgbClr val="FFFFE7"/>
          </a:solidFill>
          <a:ln w="12700">
            <a:solidFill>
              <a:schemeClr val="tx1"/>
            </a:solidFill>
            <a:miter lim="800000"/>
            <a:headEnd/>
            <a:tailEnd/>
          </a:ln>
        </p:spPr>
        <p:txBody>
          <a:bodyPr anchor="ctr"/>
          <a:lstStyle/>
          <a:p>
            <a:pPr algn="l"/>
            <a:r>
              <a:rPr lang="de-DE"/>
              <a:t>Naturschutz, Landschafts- und Wandschutz</a:t>
            </a:r>
          </a:p>
        </p:txBody>
      </p:sp>
      <p:sp>
        <p:nvSpPr>
          <p:cNvPr id="36873" name="Text Box 9"/>
          <p:cNvSpPr txBox="1">
            <a:spLocks noChangeArrowheads="1"/>
          </p:cNvSpPr>
          <p:nvPr/>
        </p:nvSpPr>
        <p:spPr bwMode="auto">
          <a:xfrm>
            <a:off x="990600" y="4800600"/>
            <a:ext cx="2514600" cy="5334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Vitaler Umweltschutz</a:t>
            </a:r>
          </a:p>
        </p:txBody>
      </p:sp>
      <p:sp>
        <p:nvSpPr>
          <p:cNvPr id="27659" name="Line 40"/>
          <p:cNvSpPr>
            <a:spLocks noChangeShapeType="1"/>
          </p:cNvSpPr>
          <p:nvPr/>
        </p:nvSpPr>
        <p:spPr bwMode="auto">
          <a:xfrm flipH="1">
            <a:off x="685800" y="685800"/>
            <a:ext cx="0" cy="4419600"/>
          </a:xfrm>
          <a:prstGeom prst="line">
            <a:avLst/>
          </a:prstGeom>
          <a:noFill/>
          <a:ln w="38100">
            <a:solidFill>
              <a:srgbClr val="0000FF"/>
            </a:solidFill>
            <a:round/>
            <a:headEnd/>
            <a:tailEnd/>
          </a:ln>
        </p:spPr>
        <p:txBody>
          <a:bodyPr>
            <a:spAutoFit/>
          </a:bodyPr>
          <a:lstStyle/>
          <a:p>
            <a:endParaRPr lang="de-DE"/>
          </a:p>
        </p:txBody>
      </p:sp>
      <p:sp>
        <p:nvSpPr>
          <p:cNvPr id="27660" name="Line 40"/>
          <p:cNvSpPr>
            <a:spLocks noChangeShapeType="1"/>
          </p:cNvSpPr>
          <p:nvPr/>
        </p:nvSpPr>
        <p:spPr bwMode="auto">
          <a:xfrm>
            <a:off x="685800" y="1828800"/>
            <a:ext cx="304800" cy="0"/>
          </a:xfrm>
          <a:prstGeom prst="line">
            <a:avLst/>
          </a:prstGeom>
          <a:noFill/>
          <a:ln w="38100">
            <a:solidFill>
              <a:srgbClr val="0000FF"/>
            </a:solidFill>
            <a:round/>
            <a:headEnd/>
            <a:tailEnd/>
          </a:ln>
        </p:spPr>
        <p:txBody>
          <a:bodyPr>
            <a:spAutoFit/>
          </a:bodyPr>
          <a:lstStyle/>
          <a:p>
            <a:endParaRPr lang="de-DE"/>
          </a:p>
        </p:txBody>
      </p:sp>
      <p:sp>
        <p:nvSpPr>
          <p:cNvPr id="27661" name="Line 40"/>
          <p:cNvSpPr>
            <a:spLocks noChangeShapeType="1"/>
          </p:cNvSpPr>
          <p:nvPr/>
        </p:nvSpPr>
        <p:spPr bwMode="auto">
          <a:xfrm>
            <a:off x="685800" y="3429000"/>
            <a:ext cx="304800" cy="0"/>
          </a:xfrm>
          <a:prstGeom prst="line">
            <a:avLst/>
          </a:prstGeom>
          <a:noFill/>
          <a:ln w="38100">
            <a:solidFill>
              <a:srgbClr val="0000FF"/>
            </a:solidFill>
            <a:round/>
            <a:headEnd/>
            <a:tailEnd/>
          </a:ln>
        </p:spPr>
        <p:txBody>
          <a:bodyPr>
            <a:spAutoFit/>
          </a:bodyPr>
          <a:lstStyle/>
          <a:p>
            <a:endParaRPr lang="de-DE"/>
          </a:p>
        </p:txBody>
      </p:sp>
      <p:sp>
        <p:nvSpPr>
          <p:cNvPr id="27662" name="Line 40"/>
          <p:cNvSpPr>
            <a:spLocks noChangeShapeType="1"/>
          </p:cNvSpPr>
          <p:nvPr/>
        </p:nvSpPr>
        <p:spPr bwMode="auto">
          <a:xfrm>
            <a:off x="685800" y="5105400"/>
            <a:ext cx="304800" cy="0"/>
          </a:xfrm>
          <a:prstGeom prst="line">
            <a:avLst/>
          </a:prstGeom>
          <a:noFill/>
          <a:ln w="38100">
            <a:solidFill>
              <a:srgbClr val="0000FF"/>
            </a:solidFill>
            <a:round/>
            <a:headEnd/>
            <a:tailEnd/>
          </a:ln>
        </p:spPr>
        <p:txBody>
          <a:bodyPr>
            <a:spAutoFit/>
          </a:bodyPr>
          <a:lstStyle/>
          <a:p>
            <a:endParaRPr lang="de-DE"/>
          </a:p>
        </p:txBody>
      </p:sp>
      <p:sp>
        <p:nvSpPr>
          <p:cNvPr id="27663" name="Line 40"/>
          <p:cNvSpPr>
            <a:spLocks noChangeShapeType="1"/>
          </p:cNvSpPr>
          <p:nvPr/>
        </p:nvSpPr>
        <p:spPr bwMode="auto">
          <a:xfrm>
            <a:off x="685800" y="685800"/>
            <a:ext cx="7696200" cy="0"/>
          </a:xfrm>
          <a:prstGeom prst="line">
            <a:avLst/>
          </a:prstGeom>
          <a:noFill/>
          <a:ln w="38100">
            <a:solidFill>
              <a:srgbClr val="0000FF"/>
            </a:solidFill>
            <a:round/>
            <a:headEnd/>
            <a:tailEnd/>
          </a:ln>
        </p:spPr>
        <p:txBody>
          <a:bodyPr>
            <a:spAutoFit/>
          </a:bodyPr>
          <a:lstStyle/>
          <a:p>
            <a:endParaRPr lang="de-DE"/>
          </a:p>
        </p:txBody>
      </p:sp>
      <p:sp>
        <p:nvSpPr>
          <p:cNvPr id="27664" name="Text Box 16"/>
          <p:cNvSpPr txBox="1">
            <a:spLocks noChangeArrowheads="1"/>
          </p:cNvSpPr>
          <p:nvPr/>
        </p:nvSpPr>
        <p:spPr bwMode="auto">
          <a:xfrm>
            <a:off x="838200" y="304800"/>
            <a:ext cx="1295400" cy="366713"/>
          </a:xfrm>
          <a:prstGeom prst="rect">
            <a:avLst/>
          </a:prstGeom>
          <a:noFill/>
          <a:ln w="12700">
            <a:noFill/>
            <a:miter lim="800000"/>
            <a:headEnd/>
            <a:tailEnd/>
          </a:ln>
        </p:spPr>
        <p:txBody>
          <a:bodyPr>
            <a:spAutoFit/>
          </a:bodyPr>
          <a:lstStyle/>
          <a:p>
            <a:r>
              <a:rPr lang="de-DE" sz="1800"/>
              <a:t>Bereiche</a:t>
            </a:r>
          </a:p>
        </p:txBody>
      </p:sp>
      <p:sp>
        <p:nvSpPr>
          <p:cNvPr id="27665" name="Text Box 17"/>
          <p:cNvSpPr txBox="1">
            <a:spLocks noChangeArrowheads="1"/>
          </p:cNvSpPr>
          <p:nvPr/>
        </p:nvSpPr>
        <p:spPr bwMode="auto">
          <a:xfrm>
            <a:off x="6324600" y="304800"/>
            <a:ext cx="1752600" cy="366713"/>
          </a:xfrm>
          <a:prstGeom prst="rect">
            <a:avLst/>
          </a:prstGeom>
          <a:noFill/>
          <a:ln w="12700">
            <a:noFill/>
            <a:miter lim="800000"/>
            <a:headEnd/>
            <a:tailEnd/>
          </a:ln>
        </p:spPr>
        <p:txBody>
          <a:bodyPr>
            <a:spAutoFit/>
          </a:bodyPr>
          <a:lstStyle/>
          <a:p>
            <a:r>
              <a:rPr lang="de-DE" sz="1800"/>
              <a:t>Sachgebiete</a:t>
            </a:r>
          </a:p>
        </p:txBody>
      </p:sp>
      <p:sp>
        <p:nvSpPr>
          <p:cNvPr id="27666" name="Line 40"/>
          <p:cNvSpPr>
            <a:spLocks noChangeShapeType="1"/>
          </p:cNvSpPr>
          <p:nvPr/>
        </p:nvSpPr>
        <p:spPr bwMode="auto">
          <a:xfrm flipH="1">
            <a:off x="8382000" y="685800"/>
            <a:ext cx="0" cy="4343400"/>
          </a:xfrm>
          <a:prstGeom prst="line">
            <a:avLst/>
          </a:prstGeom>
          <a:noFill/>
          <a:ln w="38100">
            <a:solidFill>
              <a:srgbClr val="0000FF"/>
            </a:solidFill>
            <a:round/>
            <a:headEnd/>
            <a:tailEnd/>
          </a:ln>
        </p:spPr>
        <p:txBody>
          <a:bodyPr>
            <a:spAutoFit/>
          </a:bodyPr>
          <a:lstStyle/>
          <a:p>
            <a:endParaRPr lang="de-DE"/>
          </a:p>
        </p:txBody>
      </p:sp>
      <p:sp>
        <p:nvSpPr>
          <p:cNvPr id="36883" name="Text Box 19"/>
          <p:cNvSpPr txBox="1">
            <a:spLocks noChangeArrowheads="1"/>
          </p:cNvSpPr>
          <p:nvPr/>
        </p:nvSpPr>
        <p:spPr bwMode="auto">
          <a:xfrm>
            <a:off x="6019800" y="15240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Naturschutz</a:t>
            </a:r>
          </a:p>
        </p:txBody>
      </p:sp>
      <p:sp>
        <p:nvSpPr>
          <p:cNvPr id="36884" name="Text Box 20"/>
          <p:cNvSpPr txBox="1">
            <a:spLocks noChangeArrowheads="1"/>
          </p:cNvSpPr>
          <p:nvPr/>
        </p:nvSpPr>
        <p:spPr bwMode="auto">
          <a:xfrm>
            <a:off x="6019800" y="20574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Landschaftspflege</a:t>
            </a:r>
          </a:p>
        </p:txBody>
      </p:sp>
      <p:sp>
        <p:nvSpPr>
          <p:cNvPr id="36885" name="Text Box 21"/>
          <p:cNvSpPr txBox="1">
            <a:spLocks noChangeArrowheads="1"/>
          </p:cNvSpPr>
          <p:nvPr/>
        </p:nvSpPr>
        <p:spPr bwMode="auto">
          <a:xfrm>
            <a:off x="6019800" y="25908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Wasserwirtschaft</a:t>
            </a:r>
          </a:p>
        </p:txBody>
      </p:sp>
      <p:sp>
        <p:nvSpPr>
          <p:cNvPr id="36886" name="Text Box 22"/>
          <p:cNvSpPr txBox="1">
            <a:spLocks noChangeArrowheads="1"/>
          </p:cNvSpPr>
          <p:nvPr/>
        </p:nvSpPr>
        <p:spPr bwMode="auto">
          <a:xfrm>
            <a:off x="6019800" y="31242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Immissionsschutz</a:t>
            </a:r>
          </a:p>
        </p:txBody>
      </p:sp>
      <p:sp>
        <p:nvSpPr>
          <p:cNvPr id="36887" name="Text Box 23"/>
          <p:cNvSpPr txBox="1">
            <a:spLocks noChangeArrowheads="1"/>
          </p:cNvSpPr>
          <p:nvPr/>
        </p:nvSpPr>
        <p:spPr bwMode="auto">
          <a:xfrm>
            <a:off x="6019800" y="36576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Strahlenschutz</a:t>
            </a:r>
          </a:p>
        </p:txBody>
      </p:sp>
      <p:sp>
        <p:nvSpPr>
          <p:cNvPr id="36888" name="Text Box 24"/>
          <p:cNvSpPr txBox="1">
            <a:spLocks noChangeArrowheads="1"/>
          </p:cNvSpPr>
          <p:nvPr/>
        </p:nvSpPr>
        <p:spPr bwMode="auto">
          <a:xfrm>
            <a:off x="6019800" y="4191000"/>
            <a:ext cx="2057400" cy="3810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Gewässerschutz</a:t>
            </a:r>
          </a:p>
        </p:txBody>
      </p:sp>
      <p:sp>
        <p:nvSpPr>
          <p:cNvPr id="36889" name="Text Box 25"/>
          <p:cNvSpPr txBox="1">
            <a:spLocks noChangeArrowheads="1"/>
          </p:cNvSpPr>
          <p:nvPr/>
        </p:nvSpPr>
        <p:spPr bwMode="auto">
          <a:xfrm>
            <a:off x="6019800" y="4724400"/>
            <a:ext cx="2057400" cy="838200"/>
          </a:xfrm>
          <a:prstGeom prst="rect">
            <a:avLst/>
          </a:prstGeom>
          <a:solidFill>
            <a:srgbClr val="E7E7E7"/>
          </a:solidFill>
          <a:ln w="12700">
            <a:solidFill>
              <a:schemeClr val="tx1"/>
            </a:solidFill>
            <a:miter lim="800000"/>
            <a:headEnd/>
            <a:tailEnd/>
          </a:ln>
          <a:effectLst>
            <a:outerShdw dist="35921" dir="2700000" algn="ctr" rotWithShape="0">
              <a:schemeClr val="bg2"/>
            </a:outerShdw>
          </a:effectLst>
        </p:spPr>
        <p:txBody>
          <a:bodyPr anchor="ctr"/>
          <a:lstStyle/>
          <a:p>
            <a:pPr algn="l"/>
            <a:r>
              <a:rPr lang="de-DE"/>
              <a:t>Abfallwirtschaft und Abfallentsorgung</a:t>
            </a:r>
          </a:p>
        </p:txBody>
      </p:sp>
      <p:sp>
        <p:nvSpPr>
          <p:cNvPr id="27674" name="Line 40"/>
          <p:cNvSpPr>
            <a:spLocks noChangeShapeType="1"/>
          </p:cNvSpPr>
          <p:nvPr/>
        </p:nvSpPr>
        <p:spPr bwMode="auto">
          <a:xfrm>
            <a:off x="8077200" y="1752600"/>
            <a:ext cx="304800" cy="0"/>
          </a:xfrm>
          <a:prstGeom prst="line">
            <a:avLst/>
          </a:prstGeom>
          <a:noFill/>
          <a:ln w="38100">
            <a:solidFill>
              <a:srgbClr val="0000FF"/>
            </a:solidFill>
            <a:round/>
            <a:headEnd/>
            <a:tailEnd/>
          </a:ln>
        </p:spPr>
        <p:txBody>
          <a:bodyPr>
            <a:spAutoFit/>
          </a:bodyPr>
          <a:lstStyle/>
          <a:p>
            <a:endParaRPr lang="de-DE"/>
          </a:p>
        </p:txBody>
      </p:sp>
      <p:sp>
        <p:nvSpPr>
          <p:cNvPr id="27675" name="Line 40"/>
          <p:cNvSpPr>
            <a:spLocks noChangeShapeType="1"/>
          </p:cNvSpPr>
          <p:nvPr/>
        </p:nvSpPr>
        <p:spPr bwMode="auto">
          <a:xfrm>
            <a:off x="8077200" y="2209800"/>
            <a:ext cx="304800" cy="0"/>
          </a:xfrm>
          <a:prstGeom prst="line">
            <a:avLst/>
          </a:prstGeom>
          <a:noFill/>
          <a:ln w="38100">
            <a:solidFill>
              <a:srgbClr val="0000FF"/>
            </a:solidFill>
            <a:round/>
            <a:headEnd/>
            <a:tailEnd/>
          </a:ln>
        </p:spPr>
        <p:txBody>
          <a:bodyPr>
            <a:spAutoFit/>
          </a:bodyPr>
          <a:lstStyle/>
          <a:p>
            <a:endParaRPr lang="de-DE"/>
          </a:p>
        </p:txBody>
      </p:sp>
      <p:sp>
        <p:nvSpPr>
          <p:cNvPr id="27676" name="Line 40"/>
          <p:cNvSpPr>
            <a:spLocks noChangeShapeType="1"/>
          </p:cNvSpPr>
          <p:nvPr/>
        </p:nvSpPr>
        <p:spPr bwMode="auto">
          <a:xfrm>
            <a:off x="8077200" y="2743200"/>
            <a:ext cx="304800" cy="0"/>
          </a:xfrm>
          <a:prstGeom prst="line">
            <a:avLst/>
          </a:prstGeom>
          <a:noFill/>
          <a:ln w="38100">
            <a:solidFill>
              <a:srgbClr val="0000FF"/>
            </a:solidFill>
            <a:round/>
            <a:headEnd/>
            <a:tailEnd/>
          </a:ln>
        </p:spPr>
        <p:txBody>
          <a:bodyPr>
            <a:spAutoFit/>
          </a:bodyPr>
          <a:lstStyle/>
          <a:p>
            <a:endParaRPr lang="de-DE"/>
          </a:p>
        </p:txBody>
      </p:sp>
      <p:sp>
        <p:nvSpPr>
          <p:cNvPr id="27677" name="Line 40"/>
          <p:cNvSpPr>
            <a:spLocks noChangeShapeType="1"/>
          </p:cNvSpPr>
          <p:nvPr/>
        </p:nvSpPr>
        <p:spPr bwMode="auto">
          <a:xfrm>
            <a:off x="8077200" y="3276600"/>
            <a:ext cx="304800" cy="0"/>
          </a:xfrm>
          <a:prstGeom prst="line">
            <a:avLst/>
          </a:prstGeom>
          <a:noFill/>
          <a:ln w="38100">
            <a:solidFill>
              <a:srgbClr val="0000FF"/>
            </a:solidFill>
            <a:round/>
            <a:headEnd/>
            <a:tailEnd/>
          </a:ln>
        </p:spPr>
        <p:txBody>
          <a:bodyPr>
            <a:spAutoFit/>
          </a:bodyPr>
          <a:lstStyle/>
          <a:p>
            <a:endParaRPr lang="de-DE"/>
          </a:p>
        </p:txBody>
      </p:sp>
      <p:sp>
        <p:nvSpPr>
          <p:cNvPr id="27678" name="Line 40"/>
          <p:cNvSpPr>
            <a:spLocks noChangeShapeType="1"/>
          </p:cNvSpPr>
          <p:nvPr/>
        </p:nvSpPr>
        <p:spPr bwMode="auto">
          <a:xfrm>
            <a:off x="8077200" y="3810000"/>
            <a:ext cx="304800" cy="0"/>
          </a:xfrm>
          <a:prstGeom prst="line">
            <a:avLst/>
          </a:prstGeom>
          <a:noFill/>
          <a:ln w="38100">
            <a:solidFill>
              <a:srgbClr val="0000FF"/>
            </a:solidFill>
            <a:round/>
            <a:headEnd/>
            <a:tailEnd/>
          </a:ln>
        </p:spPr>
        <p:txBody>
          <a:bodyPr>
            <a:spAutoFit/>
          </a:bodyPr>
          <a:lstStyle/>
          <a:p>
            <a:endParaRPr lang="de-DE"/>
          </a:p>
        </p:txBody>
      </p:sp>
      <p:sp>
        <p:nvSpPr>
          <p:cNvPr id="27679" name="Line 40"/>
          <p:cNvSpPr>
            <a:spLocks noChangeShapeType="1"/>
          </p:cNvSpPr>
          <p:nvPr/>
        </p:nvSpPr>
        <p:spPr bwMode="auto">
          <a:xfrm>
            <a:off x="8077200" y="4343400"/>
            <a:ext cx="304800" cy="0"/>
          </a:xfrm>
          <a:prstGeom prst="line">
            <a:avLst/>
          </a:prstGeom>
          <a:noFill/>
          <a:ln w="38100">
            <a:solidFill>
              <a:srgbClr val="0000FF"/>
            </a:solidFill>
            <a:round/>
            <a:headEnd/>
            <a:tailEnd/>
          </a:ln>
        </p:spPr>
        <p:txBody>
          <a:bodyPr>
            <a:spAutoFit/>
          </a:bodyPr>
          <a:lstStyle/>
          <a:p>
            <a:endParaRPr lang="de-DE"/>
          </a:p>
        </p:txBody>
      </p:sp>
      <p:sp>
        <p:nvSpPr>
          <p:cNvPr id="27680" name="Line 40"/>
          <p:cNvSpPr>
            <a:spLocks noChangeShapeType="1"/>
          </p:cNvSpPr>
          <p:nvPr/>
        </p:nvSpPr>
        <p:spPr bwMode="auto">
          <a:xfrm>
            <a:off x="8077200" y="5029200"/>
            <a:ext cx="304800" cy="0"/>
          </a:xfrm>
          <a:prstGeom prst="line">
            <a:avLst/>
          </a:prstGeom>
          <a:noFill/>
          <a:ln w="38100">
            <a:solidFill>
              <a:srgbClr val="0000FF"/>
            </a:solidFill>
            <a:round/>
            <a:headEnd/>
            <a:tailEnd/>
          </a:ln>
        </p:spPr>
        <p:txBody>
          <a:bodyPr>
            <a:spAutoFit/>
          </a:bodyPr>
          <a:lstStyle/>
          <a:p>
            <a:endParaRPr lang="de-DE"/>
          </a:p>
        </p:txBody>
      </p:sp>
      <p:pic>
        <p:nvPicPr>
          <p:cNvPr id="27681" name="Picture 4" descr="C:\Users\SvK\AppData\Local\Microsoft\Windows\Temporary Internet Files\Content.IE5\D7BLXM3M\MC900311810[1].wmf"/>
          <p:cNvPicPr>
            <a:picLocks noChangeAspect="1" noChangeArrowheads="1"/>
          </p:cNvPicPr>
          <p:nvPr/>
        </p:nvPicPr>
        <p:blipFill>
          <a:blip r:embed="rId4" cstate="print"/>
          <a:srcRect/>
          <a:stretch>
            <a:fillRect/>
          </a:stretch>
        </p:blipFill>
        <p:spPr bwMode="auto">
          <a:xfrm>
            <a:off x="3581400" y="3352800"/>
            <a:ext cx="2286000" cy="2066925"/>
          </a:xfrm>
          <a:prstGeom prst="rect">
            <a:avLst/>
          </a:prstGeom>
          <a:noFill/>
          <a:ln w="9525">
            <a:noFill/>
            <a:miter lim="800000"/>
            <a:headEnd/>
            <a:tailEnd/>
          </a:ln>
        </p:spPr>
      </p:pic>
      <p:sp>
        <p:nvSpPr>
          <p:cNvPr id="49184" name="Textfeld 33"/>
          <p:cNvSpPr txBox="1">
            <a:spLocks noChangeArrowheads="1"/>
          </p:cNvSpPr>
          <p:nvPr/>
        </p:nvSpPr>
        <p:spPr bwMode="auto">
          <a:xfrm>
            <a:off x="0" y="0"/>
            <a:ext cx="1979712" cy="307777"/>
          </a:xfrm>
          <a:prstGeom prst="rect">
            <a:avLst/>
          </a:prstGeom>
          <a:noFill/>
          <a:ln w="9525">
            <a:noFill/>
            <a:miter lim="800000"/>
            <a:headEnd/>
            <a:tailEnd/>
          </a:ln>
        </p:spPr>
        <p:txBody>
          <a:bodyPr wrap="square">
            <a:spAutoFit/>
          </a:bodyPr>
          <a:lstStyle/>
          <a:p>
            <a:pPr algn="l" eaLnBrk="1" hangingPunct="1"/>
            <a:r>
              <a:rPr lang="de-DE" smtClean="0"/>
              <a:t>Umweltschutz</a:t>
            </a:r>
            <a:endParaRPr lang="de-DE"/>
          </a:p>
        </p:txBody>
      </p:sp>
      <p:sp>
        <p:nvSpPr>
          <p:cNvPr id="27683" name="Text Box 2"/>
          <p:cNvSpPr txBox="1">
            <a:spLocks noChangeArrowheads="1"/>
          </p:cNvSpPr>
          <p:nvPr/>
        </p:nvSpPr>
        <p:spPr bwMode="auto">
          <a:xfrm>
            <a:off x="3124200" y="381000"/>
            <a:ext cx="3048000" cy="762000"/>
          </a:xfrm>
          <a:prstGeom prst="rect">
            <a:avLst/>
          </a:prstGeom>
          <a:solidFill>
            <a:srgbClr val="EBFFB1"/>
          </a:solidFill>
          <a:ln w="12700">
            <a:solidFill>
              <a:schemeClr val="tx1"/>
            </a:solidFill>
            <a:miter lim="800000"/>
            <a:headEnd/>
            <a:tailEnd/>
          </a:ln>
          <a:effectLst>
            <a:outerShdw dist="35921" dir="2700000" algn="ctr" rotWithShape="0">
              <a:schemeClr val="bg2"/>
            </a:outerShdw>
          </a:effectLst>
        </p:spPr>
        <p:txBody>
          <a:bodyPr anchor="ctr"/>
          <a:lstStyle/>
          <a:p>
            <a:r>
              <a:rPr lang="de-DE" sz="2000"/>
              <a:t>Umweltschutz</a:t>
            </a:r>
          </a:p>
        </p:txBody>
      </p:sp>
      <p:sp>
        <p:nvSpPr>
          <p:cNvPr id="27684" name="Rectangle 36"/>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683"/>
                                        </p:tgtEl>
                                        <p:attrNameLst>
                                          <p:attrName>style.visibility</p:attrName>
                                        </p:attrNameLst>
                                      </p:cBhvr>
                                      <p:to>
                                        <p:strVal val="visible"/>
                                      </p:to>
                                    </p:set>
                                    <p:animEffect transition="in" filter="wipe(left)">
                                      <p:cBhvr>
                                        <p:cTn id="7" dur="500"/>
                                        <p:tgtEl>
                                          <p:spTgt spid="2768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6869"/>
                                        </p:tgtEl>
                                        <p:attrNameLst>
                                          <p:attrName>style.visibility</p:attrName>
                                        </p:attrNameLst>
                                      </p:cBhvr>
                                      <p:to>
                                        <p:strVal val="visible"/>
                                      </p:to>
                                    </p:set>
                                    <p:animEffect transition="in" filter="wipe(up)">
                                      <p:cBhvr>
                                        <p:cTn id="11" dur="500"/>
                                        <p:tgtEl>
                                          <p:spTgt spid="3686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7681"/>
                                        </p:tgtEl>
                                        <p:attrNameLst>
                                          <p:attrName>style.visibility</p:attrName>
                                        </p:attrNameLst>
                                      </p:cBhvr>
                                      <p:to>
                                        <p:strVal val="visible"/>
                                      </p:to>
                                    </p:set>
                                    <p:animEffect transition="in" filter="wipe(up)">
                                      <p:cBhvr>
                                        <p:cTn id="15" dur="500"/>
                                        <p:tgtEl>
                                          <p:spTgt spid="27681"/>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27663"/>
                                        </p:tgtEl>
                                        <p:attrNameLst>
                                          <p:attrName>style.visibility</p:attrName>
                                        </p:attrNameLst>
                                      </p:cBhvr>
                                      <p:to>
                                        <p:strVal val="visible"/>
                                      </p:to>
                                    </p:set>
                                    <p:anim calcmode="lin" valueType="num">
                                      <p:cBhvr>
                                        <p:cTn id="19" dur="500" fill="hold"/>
                                        <p:tgtEl>
                                          <p:spTgt spid="27663"/>
                                        </p:tgtEl>
                                        <p:attrNameLst>
                                          <p:attrName>ppt_w</p:attrName>
                                        </p:attrNameLst>
                                      </p:cBhvr>
                                      <p:tavLst>
                                        <p:tav tm="0">
                                          <p:val>
                                            <p:fltVal val="0"/>
                                          </p:val>
                                        </p:tav>
                                        <p:tav tm="100000">
                                          <p:val>
                                            <p:strVal val="#ppt_w"/>
                                          </p:val>
                                        </p:tav>
                                      </p:tavLst>
                                    </p:anim>
                                    <p:anim calcmode="lin" valueType="num">
                                      <p:cBhvr>
                                        <p:cTn id="20" dur="500" fill="hold"/>
                                        <p:tgtEl>
                                          <p:spTgt spid="2766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7659"/>
                                        </p:tgtEl>
                                        <p:attrNameLst>
                                          <p:attrName>style.visibility</p:attrName>
                                        </p:attrNameLst>
                                      </p:cBhvr>
                                      <p:to>
                                        <p:strVal val="visible"/>
                                      </p:to>
                                    </p:set>
                                    <p:animEffect transition="in" filter="wipe(up)">
                                      <p:cBhvr>
                                        <p:cTn id="24" dur="500"/>
                                        <p:tgtEl>
                                          <p:spTgt spid="27659"/>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7666"/>
                                        </p:tgtEl>
                                        <p:attrNameLst>
                                          <p:attrName>style.visibility</p:attrName>
                                        </p:attrNameLst>
                                      </p:cBhvr>
                                      <p:to>
                                        <p:strVal val="visible"/>
                                      </p:to>
                                    </p:set>
                                    <p:animEffect transition="in" filter="wipe(up)">
                                      <p:cBhvr>
                                        <p:cTn id="28" dur="500"/>
                                        <p:tgtEl>
                                          <p:spTgt spid="27666"/>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664"/>
                                        </p:tgtEl>
                                        <p:attrNameLst>
                                          <p:attrName>style.visibility</p:attrName>
                                        </p:attrNameLst>
                                      </p:cBhvr>
                                      <p:to>
                                        <p:strVal val="visible"/>
                                      </p:to>
                                    </p:set>
                                    <p:animEffect transition="in" filter="wipe(left)">
                                      <p:cBhvr>
                                        <p:cTn id="32" dur="500"/>
                                        <p:tgtEl>
                                          <p:spTgt spid="27664"/>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7665"/>
                                        </p:tgtEl>
                                        <p:attrNameLst>
                                          <p:attrName>style.visibility</p:attrName>
                                        </p:attrNameLst>
                                      </p:cBhvr>
                                      <p:to>
                                        <p:strVal val="visible"/>
                                      </p:to>
                                    </p:set>
                                    <p:animEffect transition="in" filter="wipe(left)">
                                      <p:cBhvr>
                                        <p:cTn id="36" dur="500"/>
                                        <p:tgtEl>
                                          <p:spTgt spid="2766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7660"/>
                                        </p:tgtEl>
                                        <p:attrNameLst>
                                          <p:attrName>style.visibility</p:attrName>
                                        </p:attrNameLst>
                                      </p:cBhvr>
                                      <p:to>
                                        <p:strVal val="visible"/>
                                      </p:to>
                                    </p:set>
                                    <p:animEffect transition="in" filter="wipe(left)">
                                      <p:cBhvr>
                                        <p:cTn id="41" dur="500"/>
                                        <p:tgtEl>
                                          <p:spTgt spid="27660"/>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6868"/>
                                        </p:tgtEl>
                                        <p:attrNameLst>
                                          <p:attrName>style.visibility</p:attrName>
                                        </p:attrNameLst>
                                      </p:cBhvr>
                                      <p:to>
                                        <p:strVal val="visible"/>
                                      </p:to>
                                    </p:set>
                                    <p:animEffect transition="in" filter="wipe(left)">
                                      <p:cBhvr>
                                        <p:cTn id="45" dur="500"/>
                                        <p:tgtEl>
                                          <p:spTgt spid="36868"/>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7651"/>
                                        </p:tgtEl>
                                        <p:attrNameLst>
                                          <p:attrName>style.visibility</p:attrName>
                                        </p:attrNameLst>
                                      </p:cBhvr>
                                      <p:to>
                                        <p:strVal val="visible"/>
                                      </p:to>
                                    </p:set>
                                    <p:animEffect transition="in" filter="wipe(left)">
                                      <p:cBhvr>
                                        <p:cTn id="49" dur="500"/>
                                        <p:tgtEl>
                                          <p:spTgt spid="2765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7661"/>
                                        </p:tgtEl>
                                        <p:attrNameLst>
                                          <p:attrName>style.visibility</p:attrName>
                                        </p:attrNameLst>
                                      </p:cBhvr>
                                      <p:to>
                                        <p:strVal val="visible"/>
                                      </p:to>
                                    </p:set>
                                    <p:animEffect transition="in" filter="wipe(left)">
                                      <p:cBhvr>
                                        <p:cTn id="54" dur="500"/>
                                        <p:tgtEl>
                                          <p:spTgt spid="27661"/>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36871"/>
                                        </p:tgtEl>
                                        <p:attrNameLst>
                                          <p:attrName>style.visibility</p:attrName>
                                        </p:attrNameLst>
                                      </p:cBhvr>
                                      <p:to>
                                        <p:strVal val="visible"/>
                                      </p:to>
                                    </p:set>
                                    <p:animEffect transition="in" filter="wipe(left)">
                                      <p:cBhvr>
                                        <p:cTn id="58" dur="500"/>
                                        <p:tgtEl>
                                          <p:spTgt spid="36871"/>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27654"/>
                                        </p:tgtEl>
                                        <p:attrNameLst>
                                          <p:attrName>style.visibility</p:attrName>
                                        </p:attrNameLst>
                                      </p:cBhvr>
                                      <p:to>
                                        <p:strVal val="visible"/>
                                      </p:to>
                                    </p:set>
                                    <p:animEffect transition="in" filter="wipe(left)">
                                      <p:cBhvr>
                                        <p:cTn id="62" dur="500"/>
                                        <p:tgtEl>
                                          <p:spTgt spid="2765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7662"/>
                                        </p:tgtEl>
                                        <p:attrNameLst>
                                          <p:attrName>style.visibility</p:attrName>
                                        </p:attrNameLst>
                                      </p:cBhvr>
                                      <p:to>
                                        <p:strVal val="visible"/>
                                      </p:to>
                                    </p:set>
                                    <p:animEffect transition="in" filter="wipe(left)">
                                      <p:cBhvr>
                                        <p:cTn id="67" dur="500"/>
                                        <p:tgtEl>
                                          <p:spTgt spid="27662"/>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36873"/>
                                        </p:tgtEl>
                                        <p:attrNameLst>
                                          <p:attrName>style.visibility</p:attrName>
                                        </p:attrNameLst>
                                      </p:cBhvr>
                                      <p:to>
                                        <p:strVal val="visible"/>
                                      </p:to>
                                    </p:set>
                                    <p:animEffect transition="in" filter="wipe(left)">
                                      <p:cBhvr>
                                        <p:cTn id="71" dur="500"/>
                                        <p:tgtEl>
                                          <p:spTgt spid="36873"/>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27656"/>
                                        </p:tgtEl>
                                        <p:attrNameLst>
                                          <p:attrName>style.visibility</p:attrName>
                                        </p:attrNameLst>
                                      </p:cBhvr>
                                      <p:to>
                                        <p:strVal val="visible"/>
                                      </p:to>
                                    </p:set>
                                    <p:animEffect transition="in" filter="wipe(left)">
                                      <p:cBhvr>
                                        <p:cTn id="75" dur="500"/>
                                        <p:tgtEl>
                                          <p:spTgt spid="2765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27674"/>
                                        </p:tgtEl>
                                        <p:attrNameLst>
                                          <p:attrName>style.visibility</p:attrName>
                                        </p:attrNameLst>
                                      </p:cBhvr>
                                      <p:to>
                                        <p:strVal val="visible"/>
                                      </p:to>
                                    </p:set>
                                    <p:animEffect transition="in" filter="wipe(right)">
                                      <p:cBhvr>
                                        <p:cTn id="80" dur="500"/>
                                        <p:tgtEl>
                                          <p:spTgt spid="27674"/>
                                        </p:tgtEl>
                                      </p:cBhvr>
                                    </p:animEffect>
                                  </p:childTnLst>
                                </p:cTn>
                              </p:par>
                            </p:childTnLst>
                          </p:cTn>
                        </p:par>
                        <p:par>
                          <p:cTn id="81" fill="hold">
                            <p:stCondLst>
                              <p:cond delay="500"/>
                            </p:stCondLst>
                            <p:childTnLst>
                              <p:par>
                                <p:cTn id="82" presetID="22" presetClass="entr" presetSubtype="8" fill="hold" grpId="0" nodeType="afterEffect">
                                  <p:stCondLst>
                                    <p:cond delay="0"/>
                                  </p:stCondLst>
                                  <p:childTnLst>
                                    <p:set>
                                      <p:cBhvr>
                                        <p:cTn id="83" dur="1" fill="hold">
                                          <p:stCondLst>
                                            <p:cond delay="0"/>
                                          </p:stCondLst>
                                        </p:cTn>
                                        <p:tgtEl>
                                          <p:spTgt spid="36883"/>
                                        </p:tgtEl>
                                        <p:attrNameLst>
                                          <p:attrName>style.visibility</p:attrName>
                                        </p:attrNameLst>
                                      </p:cBhvr>
                                      <p:to>
                                        <p:strVal val="visible"/>
                                      </p:to>
                                    </p:set>
                                    <p:animEffect transition="in" filter="wipe(left)">
                                      <p:cBhvr>
                                        <p:cTn id="84" dur="500"/>
                                        <p:tgtEl>
                                          <p:spTgt spid="3688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2" fill="hold" grpId="0" nodeType="clickEffect">
                                  <p:stCondLst>
                                    <p:cond delay="0"/>
                                  </p:stCondLst>
                                  <p:childTnLst>
                                    <p:set>
                                      <p:cBhvr>
                                        <p:cTn id="88" dur="1" fill="hold">
                                          <p:stCondLst>
                                            <p:cond delay="0"/>
                                          </p:stCondLst>
                                        </p:cTn>
                                        <p:tgtEl>
                                          <p:spTgt spid="27675"/>
                                        </p:tgtEl>
                                        <p:attrNameLst>
                                          <p:attrName>style.visibility</p:attrName>
                                        </p:attrNameLst>
                                      </p:cBhvr>
                                      <p:to>
                                        <p:strVal val="visible"/>
                                      </p:to>
                                    </p:set>
                                    <p:animEffect transition="in" filter="wipe(right)">
                                      <p:cBhvr>
                                        <p:cTn id="89" dur="500"/>
                                        <p:tgtEl>
                                          <p:spTgt spid="27675"/>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36884"/>
                                        </p:tgtEl>
                                        <p:attrNameLst>
                                          <p:attrName>style.visibility</p:attrName>
                                        </p:attrNameLst>
                                      </p:cBhvr>
                                      <p:to>
                                        <p:strVal val="visible"/>
                                      </p:to>
                                    </p:set>
                                    <p:animEffect transition="in" filter="wipe(left)">
                                      <p:cBhvr>
                                        <p:cTn id="93" dur="500"/>
                                        <p:tgtEl>
                                          <p:spTgt spid="36884"/>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grpId="0" nodeType="clickEffect">
                                  <p:stCondLst>
                                    <p:cond delay="0"/>
                                  </p:stCondLst>
                                  <p:childTnLst>
                                    <p:set>
                                      <p:cBhvr>
                                        <p:cTn id="97" dur="1" fill="hold">
                                          <p:stCondLst>
                                            <p:cond delay="0"/>
                                          </p:stCondLst>
                                        </p:cTn>
                                        <p:tgtEl>
                                          <p:spTgt spid="27676"/>
                                        </p:tgtEl>
                                        <p:attrNameLst>
                                          <p:attrName>style.visibility</p:attrName>
                                        </p:attrNameLst>
                                      </p:cBhvr>
                                      <p:to>
                                        <p:strVal val="visible"/>
                                      </p:to>
                                    </p:set>
                                    <p:animEffect transition="in" filter="wipe(right)">
                                      <p:cBhvr>
                                        <p:cTn id="98" dur="500"/>
                                        <p:tgtEl>
                                          <p:spTgt spid="27676"/>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36885"/>
                                        </p:tgtEl>
                                        <p:attrNameLst>
                                          <p:attrName>style.visibility</p:attrName>
                                        </p:attrNameLst>
                                      </p:cBhvr>
                                      <p:to>
                                        <p:strVal val="visible"/>
                                      </p:to>
                                    </p:set>
                                    <p:animEffect transition="in" filter="wipe(left)">
                                      <p:cBhvr>
                                        <p:cTn id="102" dur="500"/>
                                        <p:tgtEl>
                                          <p:spTgt spid="3688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2" fill="hold" grpId="0" nodeType="clickEffect">
                                  <p:stCondLst>
                                    <p:cond delay="0"/>
                                  </p:stCondLst>
                                  <p:childTnLst>
                                    <p:set>
                                      <p:cBhvr>
                                        <p:cTn id="106" dur="1" fill="hold">
                                          <p:stCondLst>
                                            <p:cond delay="0"/>
                                          </p:stCondLst>
                                        </p:cTn>
                                        <p:tgtEl>
                                          <p:spTgt spid="27677"/>
                                        </p:tgtEl>
                                        <p:attrNameLst>
                                          <p:attrName>style.visibility</p:attrName>
                                        </p:attrNameLst>
                                      </p:cBhvr>
                                      <p:to>
                                        <p:strVal val="visible"/>
                                      </p:to>
                                    </p:set>
                                    <p:animEffect transition="in" filter="wipe(right)">
                                      <p:cBhvr>
                                        <p:cTn id="107" dur="500"/>
                                        <p:tgtEl>
                                          <p:spTgt spid="27677"/>
                                        </p:tgtEl>
                                      </p:cBhvr>
                                    </p:animEffect>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36886"/>
                                        </p:tgtEl>
                                        <p:attrNameLst>
                                          <p:attrName>style.visibility</p:attrName>
                                        </p:attrNameLst>
                                      </p:cBhvr>
                                      <p:to>
                                        <p:strVal val="visible"/>
                                      </p:to>
                                    </p:set>
                                    <p:animEffect transition="in" filter="wipe(left)">
                                      <p:cBhvr>
                                        <p:cTn id="111" dur="500"/>
                                        <p:tgtEl>
                                          <p:spTgt spid="3688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2" fill="hold" grpId="0" nodeType="clickEffect">
                                  <p:stCondLst>
                                    <p:cond delay="0"/>
                                  </p:stCondLst>
                                  <p:childTnLst>
                                    <p:set>
                                      <p:cBhvr>
                                        <p:cTn id="115" dur="1" fill="hold">
                                          <p:stCondLst>
                                            <p:cond delay="0"/>
                                          </p:stCondLst>
                                        </p:cTn>
                                        <p:tgtEl>
                                          <p:spTgt spid="27678"/>
                                        </p:tgtEl>
                                        <p:attrNameLst>
                                          <p:attrName>style.visibility</p:attrName>
                                        </p:attrNameLst>
                                      </p:cBhvr>
                                      <p:to>
                                        <p:strVal val="visible"/>
                                      </p:to>
                                    </p:set>
                                    <p:animEffect transition="in" filter="wipe(right)">
                                      <p:cBhvr>
                                        <p:cTn id="116" dur="500"/>
                                        <p:tgtEl>
                                          <p:spTgt spid="27678"/>
                                        </p:tgtEl>
                                      </p:cBhvr>
                                    </p:animEffec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36887"/>
                                        </p:tgtEl>
                                        <p:attrNameLst>
                                          <p:attrName>style.visibility</p:attrName>
                                        </p:attrNameLst>
                                      </p:cBhvr>
                                      <p:to>
                                        <p:strVal val="visible"/>
                                      </p:to>
                                    </p:set>
                                    <p:animEffect transition="in" filter="wipe(left)">
                                      <p:cBhvr>
                                        <p:cTn id="120" dur="500"/>
                                        <p:tgtEl>
                                          <p:spTgt spid="3688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2" fill="hold" grpId="0" nodeType="clickEffect">
                                  <p:stCondLst>
                                    <p:cond delay="0"/>
                                  </p:stCondLst>
                                  <p:childTnLst>
                                    <p:set>
                                      <p:cBhvr>
                                        <p:cTn id="124" dur="1" fill="hold">
                                          <p:stCondLst>
                                            <p:cond delay="0"/>
                                          </p:stCondLst>
                                        </p:cTn>
                                        <p:tgtEl>
                                          <p:spTgt spid="27679"/>
                                        </p:tgtEl>
                                        <p:attrNameLst>
                                          <p:attrName>style.visibility</p:attrName>
                                        </p:attrNameLst>
                                      </p:cBhvr>
                                      <p:to>
                                        <p:strVal val="visible"/>
                                      </p:to>
                                    </p:set>
                                    <p:animEffect transition="in" filter="wipe(right)">
                                      <p:cBhvr>
                                        <p:cTn id="125" dur="500"/>
                                        <p:tgtEl>
                                          <p:spTgt spid="27679"/>
                                        </p:tgtEl>
                                      </p:cBhvr>
                                    </p:animEffect>
                                  </p:childTnLst>
                                </p:cTn>
                              </p:par>
                            </p:childTnLst>
                          </p:cTn>
                        </p:par>
                        <p:par>
                          <p:cTn id="126" fill="hold">
                            <p:stCondLst>
                              <p:cond delay="500"/>
                            </p:stCondLst>
                            <p:childTnLst>
                              <p:par>
                                <p:cTn id="127" presetID="22" presetClass="entr" presetSubtype="8" fill="hold" grpId="0" nodeType="afterEffect">
                                  <p:stCondLst>
                                    <p:cond delay="0"/>
                                  </p:stCondLst>
                                  <p:childTnLst>
                                    <p:set>
                                      <p:cBhvr>
                                        <p:cTn id="128" dur="1" fill="hold">
                                          <p:stCondLst>
                                            <p:cond delay="0"/>
                                          </p:stCondLst>
                                        </p:cTn>
                                        <p:tgtEl>
                                          <p:spTgt spid="36888"/>
                                        </p:tgtEl>
                                        <p:attrNameLst>
                                          <p:attrName>style.visibility</p:attrName>
                                        </p:attrNameLst>
                                      </p:cBhvr>
                                      <p:to>
                                        <p:strVal val="visible"/>
                                      </p:to>
                                    </p:set>
                                    <p:animEffect transition="in" filter="wipe(left)">
                                      <p:cBhvr>
                                        <p:cTn id="129" dur="500"/>
                                        <p:tgtEl>
                                          <p:spTgt spid="3688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2" fill="hold" grpId="0" nodeType="clickEffect">
                                  <p:stCondLst>
                                    <p:cond delay="0"/>
                                  </p:stCondLst>
                                  <p:childTnLst>
                                    <p:set>
                                      <p:cBhvr>
                                        <p:cTn id="133" dur="1" fill="hold">
                                          <p:stCondLst>
                                            <p:cond delay="0"/>
                                          </p:stCondLst>
                                        </p:cTn>
                                        <p:tgtEl>
                                          <p:spTgt spid="27680"/>
                                        </p:tgtEl>
                                        <p:attrNameLst>
                                          <p:attrName>style.visibility</p:attrName>
                                        </p:attrNameLst>
                                      </p:cBhvr>
                                      <p:to>
                                        <p:strVal val="visible"/>
                                      </p:to>
                                    </p:set>
                                    <p:animEffect transition="in" filter="wipe(right)">
                                      <p:cBhvr>
                                        <p:cTn id="134" dur="500"/>
                                        <p:tgtEl>
                                          <p:spTgt spid="27680"/>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36889"/>
                                        </p:tgtEl>
                                        <p:attrNameLst>
                                          <p:attrName>style.visibility</p:attrName>
                                        </p:attrNameLst>
                                      </p:cBhvr>
                                      <p:to>
                                        <p:strVal val="visible"/>
                                      </p:to>
                                    </p:set>
                                    <p:animEffect transition="in" filter="wipe(left)">
                                      <p:cBhvr>
                                        <p:cTn id="138" dur="500"/>
                                        <p:tgtEl>
                                          <p:spTgt spid="36889"/>
                                        </p:tgtEl>
                                      </p:cBhvr>
                                    </p:animEffect>
                                  </p:childTnLst>
                                </p:cTn>
                              </p:par>
                            </p:childTnLst>
                          </p:cTn>
                        </p:par>
                        <p:par>
                          <p:cTn id="139" fill="hold">
                            <p:stCondLst>
                              <p:cond delay="1000"/>
                            </p:stCondLst>
                            <p:childTnLst>
                              <p:par>
                                <p:cTn id="140" presetID="23" presetClass="entr" presetSubtype="528" fill="hold" grpId="0" nodeType="afterEffect">
                                  <p:stCondLst>
                                    <p:cond delay="0"/>
                                  </p:stCondLst>
                                  <p:childTnLst>
                                    <p:set>
                                      <p:cBhvr>
                                        <p:cTn id="141" dur="1" fill="hold">
                                          <p:stCondLst>
                                            <p:cond delay="0"/>
                                          </p:stCondLst>
                                        </p:cTn>
                                        <p:tgtEl>
                                          <p:spTgt spid="27684"/>
                                        </p:tgtEl>
                                        <p:attrNameLst>
                                          <p:attrName>style.visibility</p:attrName>
                                        </p:attrNameLst>
                                      </p:cBhvr>
                                      <p:to>
                                        <p:strVal val="visible"/>
                                      </p:to>
                                    </p:set>
                                    <p:anim calcmode="lin" valueType="num">
                                      <p:cBhvr>
                                        <p:cTn id="142" dur="500" fill="hold"/>
                                        <p:tgtEl>
                                          <p:spTgt spid="27684"/>
                                        </p:tgtEl>
                                        <p:attrNameLst>
                                          <p:attrName>ppt_w</p:attrName>
                                        </p:attrNameLst>
                                      </p:cBhvr>
                                      <p:tavLst>
                                        <p:tav tm="0">
                                          <p:val>
                                            <p:fltVal val="0"/>
                                          </p:val>
                                        </p:tav>
                                        <p:tav tm="100000">
                                          <p:val>
                                            <p:strVal val="#ppt_w"/>
                                          </p:val>
                                        </p:tav>
                                      </p:tavLst>
                                    </p:anim>
                                    <p:anim calcmode="lin" valueType="num">
                                      <p:cBhvr>
                                        <p:cTn id="143" dur="500" fill="hold"/>
                                        <p:tgtEl>
                                          <p:spTgt spid="27684"/>
                                        </p:tgtEl>
                                        <p:attrNameLst>
                                          <p:attrName>ppt_h</p:attrName>
                                        </p:attrNameLst>
                                      </p:cBhvr>
                                      <p:tavLst>
                                        <p:tav tm="0">
                                          <p:val>
                                            <p:fltVal val="0"/>
                                          </p:val>
                                        </p:tav>
                                        <p:tav tm="100000">
                                          <p:val>
                                            <p:strVal val="#ppt_h"/>
                                          </p:val>
                                        </p:tav>
                                      </p:tavLst>
                                    </p:anim>
                                    <p:anim calcmode="lin" valueType="num">
                                      <p:cBhvr>
                                        <p:cTn id="144" dur="500" fill="hold"/>
                                        <p:tgtEl>
                                          <p:spTgt spid="27684"/>
                                        </p:tgtEl>
                                        <p:attrNameLst>
                                          <p:attrName>ppt_x</p:attrName>
                                        </p:attrNameLst>
                                      </p:cBhvr>
                                      <p:tavLst>
                                        <p:tav tm="0">
                                          <p:val>
                                            <p:fltVal val="0.5"/>
                                          </p:val>
                                        </p:tav>
                                        <p:tav tm="100000">
                                          <p:val>
                                            <p:strVal val="#ppt_x"/>
                                          </p:val>
                                        </p:tav>
                                      </p:tavLst>
                                    </p:anim>
                                    <p:anim calcmode="lin" valueType="num">
                                      <p:cBhvr>
                                        <p:cTn id="145" dur="500" fill="hold"/>
                                        <p:tgtEl>
                                          <p:spTgt spid="2768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nimBg="1" autoUpdateAnimBg="0"/>
      <p:bldP spid="36868" grpId="0" animBg="1" autoUpdateAnimBg="0"/>
      <p:bldP spid="27654" grpId="0" animBg="1" autoUpdateAnimBg="0"/>
      <p:bldP spid="36871" grpId="0" animBg="1" autoUpdateAnimBg="0"/>
      <p:bldP spid="27656" grpId="0" animBg="1" autoUpdateAnimBg="0"/>
      <p:bldP spid="36873" grpId="0" animBg="1" autoUpdateAnimBg="0"/>
      <p:bldP spid="27659" grpId="0" animBg="1"/>
      <p:bldP spid="27660" grpId="0" animBg="1"/>
      <p:bldP spid="27661" grpId="0" animBg="1"/>
      <p:bldP spid="27662" grpId="0" animBg="1"/>
      <p:bldP spid="27663" grpId="0" animBg="1"/>
      <p:bldP spid="27664" grpId="0" autoUpdateAnimBg="0"/>
      <p:bldP spid="27665" grpId="0" autoUpdateAnimBg="0"/>
      <p:bldP spid="27666" grpId="0" animBg="1"/>
      <p:bldP spid="36883" grpId="0" animBg="1" autoUpdateAnimBg="0"/>
      <p:bldP spid="36884" grpId="0" animBg="1" autoUpdateAnimBg="0"/>
      <p:bldP spid="36885" grpId="0" animBg="1" autoUpdateAnimBg="0"/>
      <p:bldP spid="36886" grpId="0" animBg="1" autoUpdateAnimBg="0"/>
      <p:bldP spid="36887" grpId="0" animBg="1" autoUpdateAnimBg="0"/>
      <p:bldP spid="36888" grpId="0" animBg="1" autoUpdateAnimBg="0"/>
      <p:bldP spid="36889" grpId="0" animBg="1" autoUpdateAnimBg="0"/>
      <p:bldP spid="27674" grpId="0" animBg="1"/>
      <p:bldP spid="27675" grpId="0" animBg="1"/>
      <p:bldP spid="27676" grpId="0" animBg="1"/>
      <p:bldP spid="27677" grpId="0" animBg="1"/>
      <p:bldP spid="27678" grpId="0" animBg="1"/>
      <p:bldP spid="27679" grpId="0" animBg="1"/>
      <p:bldP spid="27680" grpId="0" animBg="1"/>
      <p:bldP spid="27683" grpId="0" animBg="1" autoUpdateAnimBg="0"/>
      <p:bldP spid="2768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81" name="Rectangle 77"/>
          <p:cNvSpPr>
            <a:spLocks noChangeArrowheads="1"/>
          </p:cNvSpPr>
          <p:nvPr/>
        </p:nvSpPr>
        <p:spPr bwMode="auto">
          <a:xfrm>
            <a:off x="152400" y="838200"/>
            <a:ext cx="8839200" cy="5029200"/>
          </a:xfrm>
          <a:prstGeom prst="rect">
            <a:avLst/>
          </a:prstGeom>
          <a:solidFill>
            <a:srgbClr val="E9E9E9"/>
          </a:solidFill>
          <a:ln w="25400">
            <a:solidFill>
              <a:schemeClr val="tx1"/>
            </a:solidFill>
            <a:miter lim="800000"/>
            <a:headEnd/>
            <a:tailEnd/>
          </a:ln>
        </p:spPr>
        <p:txBody>
          <a:bodyPr anchor="ctr">
            <a:spAutoFit/>
          </a:bodyPr>
          <a:lstStyle/>
          <a:p>
            <a:pPr eaLnBrk="1" hangingPunct="1"/>
            <a:endParaRPr lang="de-DE"/>
          </a:p>
        </p:txBody>
      </p:sp>
      <p:sp>
        <p:nvSpPr>
          <p:cNvPr id="21510" name="Line 3"/>
          <p:cNvSpPr>
            <a:spLocks noChangeShapeType="1"/>
          </p:cNvSpPr>
          <p:nvPr/>
        </p:nvSpPr>
        <p:spPr bwMode="auto">
          <a:xfrm>
            <a:off x="6019800" y="1981200"/>
            <a:ext cx="1676400" cy="0"/>
          </a:xfrm>
          <a:prstGeom prst="line">
            <a:avLst/>
          </a:prstGeom>
          <a:noFill/>
          <a:ln w="177800">
            <a:solidFill>
              <a:srgbClr val="008000"/>
            </a:solidFill>
            <a:round/>
            <a:headEnd/>
            <a:tailEnd type="triangle" w="med" len="med"/>
          </a:ln>
        </p:spPr>
        <p:txBody>
          <a:bodyPr/>
          <a:lstStyle/>
          <a:p>
            <a:endParaRPr lang="de-DE"/>
          </a:p>
        </p:txBody>
      </p:sp>
      <p:sp>
        <p:nvSpPr>
          <p:cNvPr id="21511" name="Line 4"/>
          <p:cNvSpPr>
            <a:spLocks noChangeShapeType="1"/>
          </p:cNvSpPr>
          <p:nvPr/>
        </p:nvSpPr>
        <p:spPr bwMode="auto">
          <a:xfrm flipH="1">
            <a:off x="4648200" y="533400"/>
            <a:ext cx="0" cy="609600"/>
          </a:xfrm>
          <a:prstGeom prst="line">
            <a:avLst/>
          </a:prstGeom>
          <a:noFill/>
          <a:ln w="57150">
            <a:solidFill>
              <a:srgbClr val="FF0000"/>
            </a:solidFill>
            <a:round/>
            <a:headEnd/>
            <a:tailEnd type="triangle" w="med" len="med"/>
          </a:ln>
        </p:spPr>
        <p:txBody>
          <a:bodyPr/>
          <a:lstStyle/>
          <a:p>
            <a:endParaRPr lang="de-DE"/>
          </a:p>
        </p:txBody>
      </p:sp>
      <p:pic>
        <p:nvPicPr>
          <p:cNvPr id="21512" name="Picture 5"/>
          <p:cNvPicPr>
            <a:picLocks noChangeAspect="1" noChangeArrowheads="1"/>
          </p:cNvPicPr>
          <p:nvPr/>
        </p:nvPicPr>
        <p:blipFill>
          <a:blip r:embed="rId4" cstate="print"/>
          <a:srcRect/>
          <a:stretch>
            <a:fillRect/>
          </a:stretch>
        </p:blipFill>
        <p:spPr bwMode="auto">
          <a:xfrm>
            <a:off x="1143000" y="152400"/>
            <a:ext cx="1201738" cy="1295400"/>
          </a:xfrm>
          <a:prstGeom prst="rect">
            <a:avLst/>
          </a:prstGeom>
          <a:noFill/>
          <a:ln w="9525">
            <a:noFill/>
            <a:miter lim="800000"/>
            <a:headEnd/>
            <a:tailEnd/>
          </a:ln>
        </p:spPr>
      </p:pic>
      <p:sp>
        <p:nvSpPr>
          <p:cNvPr id="21513" name="Text Box 6"/>
          <p:cNvSpPr txBox="1">
            <a:spLocks noChangeArrowheads="1"/>
          </p:cNvSpPr>
          <p:nvPr/>
        </p:nvSpPr>
        <p:spPr bwMode="auto">
          <a:xfrm>
            <a:off x="3048000" y="82550"/>
            <a:ext cx="3276600" cy="527050"/>
          </a:xfrm>
          <a:prstGeom prst="rect">
            <a:avLst/>
          </a:prstGeom>
          <a:solidFill>
            <a:srgbClr val="F3E7FF"/>
          </a:solidFill>
          <a:ln w="9525">
            <a:solidFill>
              <a:schemeClr val="tx1"/>
            </a:solidFill>
            <a:miter lim="800000"/>
            <a:headEnd/>
            <a:tailEnd/>
          </a:ln>
        </p:spPr>
        <p:txBody>
          <a:bodyPr>
            <a:spAutoFit/>
          </a:bodyPr>
          <a:lstStyle/>
          <a:p>
            <a:r>
              <a:rPr lang="de-DE"/>
              <a:t>Unternehmenziele, rechtliche und andere Rahmenbedingungen</a:t>
            </a:r>
          </a:p>
        </p:txBody>
      </p:sp>
      <p:sp>
        <p:nvSpPr>
          <p:cNvPr id="21514" name="Text Box 7"/>
          <p:cNvSpPr txBox="1">
            <a:spLocks noChangeArrowheads="1"/>
          </p:cNvSpPr>
          <p:nvPr/>
        </p:nvSpPr>
        <p:spPr bwMode="auto">
          <a:xfrm>
            <a:off x="1828800" y="228600"/>
            <a:ext cx="990600" cy="314325"/>
          </a:xfrm>
          <a:prstGeom prst="rect">
            <a:avLst/>
          </a:prstGeom>
          <a:solidFill>
            <a:srgbClr val="FFF1E3"/>
          </a:solidFill>
          <a:ln w="9525">
            <a:solidFill>
              <a:schemeClr val="tx1"/>
            </a:solidFill>
            <a:miter lim="800000"/>
            <a:headEnd/>
            <a:tailEnd/>
          </a:ln>
        </p:spPr>
        <p:txBody>
          <a:bodyPr>
            <a:spAutoFit/>
          </a:bodyPr>
          <a:lstStyle/>
          <a:p>
            <a:r>
              <a:rPr lang="de-DE"/>
              <a:t>Internet</a:t>
            </a:r>
          </a:p>
        </p:txBody>
      </p:sp>
      <p:sp>
        <p:nvSpPr>
          <p:cNvPr id="21515" name="Line 8"/>
          <p:cNvSpPr>
            <a:spLocks noChangeShapeType="1"/>
          </p:cNvSpPr>
          <p:nvPr/>
        </p:nvSpPr>
        <p:spPr bwMode="auto">
          <a:xfrm>
            <a:off x="2057400" y="990600"/>
            <a:ext cx="1371600" cy="457200"/>
          </a:xfrm>
          <a:prstGeom prst="line">
            <a:avLst/>
          </a:prstGeom>
          <a:noFill/>
          <a:ln w="28575">
            <a:solidFill>
              <a:schemeClr val="tx1"/>
            </a:solidFill>
            <a:round/>
            <a:headEnd/>
            <a:tailEnd/>
          </a:ln>
        </p:spPr>
        <p:txBody>
          <a:bodyPr/>
          <a:lstStyle/>
          <a:p>
            <a:endParaRPr lang="de-DE"/>
          </a:p>
        </p:txBody>
      </p:sp>
      <p:sp>
        <p:nvSpPr>
          <p:cNvPr id="21516" name="Freeform 9"/>
          <p:cNvSpPr>
            <a:spLocks/>
          </p:cNvSpPr>
          <p:nvPr/>
        </p:nvSpPr>
        <p:spPr bwMode="auto">
          <a:xfrm>
            <a:off x="304800" y="1447800"/>
            <a:ext cx="1371600" cy="1143000"/>
          </a:xfrm>
          <a:custGeom>
            <a:avLst/>
            <a:gdLst>
              <a:gd name="T0" fmla="*/ 510331641 w 768"/>
              <a:gd name="T1" fmla="*/ 1378350460 h 744"/>
              <a:gd name="T2" fmla="*/ 51033164 w 768"/>
              <a:gd name="T3" fmla="*/ 1151772218 h 744"/>
              <a:gd name="T4" fmla="*/ 204132656 w 768"/>
              <a:gd name="T5" fmla="*/ 925193976 h 744"/>
              <a:gd name="T6" fmla="*/ 51033164 w 768"/>
              <a:gd name="T7" fmla="*/ 472037492 h 744"/>
              <a:gd name="T8" fmla="*/ 204132656 w 768"/>
              <a:gd name="T9" fmla="*/ 245459250 h 744"/>
              <a:gd name="T10" fmla="*/ 663431133 w 768"/>
              <a:gd name="T11" fmla="*/ 18881008 h 744"/>
              <a:gd name="T12" fmla="*/ 969630117 w 768"/>
              <a:gd name="T13" fmla="*/ 132170129 h 744"/>
              <a:gd name="T14" fmla="*/ 1582028086 w 768"/>
              <a:gd name="T15" fmla="*/ 18881008 h 744"/>
              <a:gd name="T16" fmla="*/ 2147483646 w 768"/>
              <a:gd name="T17" fmla="*/ 245459250 h 744"/>
              <a:gd name="T18" fmla="*/ 2147483646 w 768"/>
              <a:gd name="T19" fmla="*/ 585326613 h 744"/>
              <a:gd name="T20" fmla="*/ 2147483646 w 768"/>
              <a:gd name="T21" fmla="*/ 811904855 h 744"/>
              <a:gd name="T22" fmla="*/ 2147483646 w 768"/>
              <a:gd name="T23" fmla="*/ 1265061339 h 744"/>
              <a:gd name="T24" fmla="*/ 1735127578 w 768"/>
              <a:gd name="T25" fmla="*/ 1265061339 h 744"/>
              <a:gd name="T26" fmla="*/ 1735127578 w 768"/>
              <a:gd name="T27" fmla="*/ 1604927165 h 744"/>
              <a:gd name="T28" fmla="*/ 969630117 w 768"/>
              <a:gd name="T29" fmla="*/ 1718216286 h 744"/>
              <a:gd name="T30" fmla="*/ 816530625 w 768"/>
              <a:gd name="T31" fmla="*/ 1378350460 h 744"/>
              <a:gd name="T32" fmla="*/ 510331641 w 768"/>
              <a:gd name="T33" fmla="*/ 1378350460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1FFCB"/>
          </a:solidFill>
          <a:ln w="19050" cap="flat" cmpd="sng">
            <a:solidFill>
              <a:schemeClr val="tx1"/>
            </a:solidFill>
            <a:prstDash val="solid"/>
            <a:round/>
            <a:headEnd/>
            <a:tailEnd/>
          </a:ln>
        </p:spPr>
        <p:txBody>
          <a:bodyPr>
            <a:spAutoFit/>
          </a:bodyPr>
          <a:lstStyle/>
          <a:p>
            <a:endParaRPr lang="de-DE"/>
          </a:p>
        </p:txBody>
      </p:sp>
      <p:sp>
        <p:nvSpPr>
          <p:cNvPr id="21517" name="Text Box 10"/>
          <p:cNvSpPr txBox="1">
            <a:spLocks noChangeArrowheads="1"/>
          </p:cNvSpPr>
          <p:nvPr/>
        </p:nvSpPr>
        <p:spPr bwMode="auto">
          <a:xfrm>
            <a:off x="457200" y="1676400"/>
            <a:ext cx="1143000" cy="517525"/>
          </a:xfrm>
          <a:prstGeom prst="rect">
            <a:avLst/>
          </a:prstGeom>
          <a:noFill/>
          <a:ln w="9525">
            <a:noFill/>
            <a:miter lim="800000"/>
            <a:headEnd/>
            <a:tailEnd/>
          </a:ln>
        </p:spPr>
        <p:txBody>
          <a:bodyPr>
            <a:spAutoFit/>
          </a:bodyPr>
          <a:lstStyle/>
          <a:p>
            <a:pPr algn="l"/>
            <a:r>
              <a:rPr lang="de-DE"/>
              <a:t>Beschaff.-märkte</a:t>
            </a:r>
          </a:p>
        </p:txBody>
      </p:sp>
      <p:sp>
        <p:nvSpPr>
          <p:cNvPr id="21518" name="Freeform 11"/>
          <p:cNvSpPr>
            <a:spLocks/>
          </p:cNvSpPr>
          <p:nvPr/>
        </p:nvSpPr>
        <p:spPr bwMode="auto">
          <a:xfrm>
            <a:off x="7696200" y="1600200"/>
            <a:ext cx="1219200" cy="990600"/>
          </a:xfrm>
          <a:custGeom>
            <a:avLst/>
            <a:gdLst>
              <a:gd name="T0" fmla="*/ 403225000 w 768"/>
              <a:gd name="T1" fmla="*/ 1035294168 h 744"/>
              <a:gd name="T2" fmla="*/ 40322500 w 768"/>
              <a:gd name="T3" fmla="*/ 865108023 h 744"/>
              <a:gd name="T4" fmla="*/ 161290000 w 768"/>
              <a:gd name="T5" fmla="*/ 694923209 h 744"/>
              <a:gd name="T6" fmla="*/ 40322500 w 768"/>
              <a:gd name="T7" fmla="*/ 354552250 h 744"/>
              <a:gd name="T8" fmla="*/ 161290000 w 768"/>
              <a:gd name="T9" fmla="*/ 184367436 h 744"/>
              <a:gd name="T10" fmla="*/ 524192500 w 768"/>
              <a:gd name="T11" fmla="*/ 14182623 h 744"/>
              <a:gd name="T12" fmla="*/ 766127500 w 768"/>
              <a:gd name="T13" fmla="*/ 99274364 h 744"/>
              <a:gd name="T14" fmla="*/ 1249997500 w 768"/>
              <a:gd name="T15" fmla="*/ 14182623 h 744"/>
              <a:gd name="T16" fmla="*/ 1854835000 w 768"/>
              <a:gd name="T17" fmla="*/ 184367436 h 744"/>
              <a:gd name="T18" fmla="*/ 1733867500 w 768"/>
              <a:gd name="T19" fmla="*/ 439645323 h 744"/>
              <a:gd name="T20" fmla="*/ 1854835000 w 768"/>
              <a:gd name="T21" fmla="*/ 609830136 h 744"/>
              <a:gd name="T22" fmla="*/ 1733867500 w 768"/>
              <a:gd name="T23" fmla="*/ 950201095 h 744"/>
              <a:gd name="T24" fmla="*/ 1370965000 w 768"/>
              <a:gd name="T25" fmla="*/ 950201095 h 744"/>
              <a:gd name="T26" fmla="*/ 1370965000 w 768"/>
              <a:gd name="T27" fmla="*/ 1205478981 h 744"/>
              <a:gd name="T28" fmla="*/ 766127500 w 768"/>
              <a:gd name="T29" fmla="*/ 1290572054 h 744"/>
              <a:gd name="T30" fmla="*/ 645160000 w 768"/>
              <a:gd name="T31" fmla="*/ 1035294168 h 744"/>
              <a:gd name="T32" fmla="*/ 403225000 w 768"/>
              <a:gd name="T33" fmla="*/ 1035294168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CCFFFF"/>
          </a:solidFill>
          <a:ln w="19050" cap="flat" cmpd="sng">
            <a:solidFill>
              <a:schemeClr val="tx1"/>
            </a:solidFill>
            <a:prstDash val="solid"/>
            <a:round/>
            <a:headEnd/>
            <a:tailEnd/>
          </a:ln>
        </p:spPr>
        <p:txBody>
          <a:bodyPr>
            <a:spAutoFit/>
          </a:bodyPr>
          <a:lstStyle/>
          <a:p>
            <a:endParaRPr lang="de-DE"/>
          </a:p>
        </p:txBody>
      </p:sp>
      <p:sp>
        <p:nvSpPr>
          <p:cNvPr id="21519" name="Text Box 12"/>
          <p:cNvSpPr txBox="1">
            <a:spLocks noChangeArrowheads="1"/>
          </p:cNvSpPr>
          <p:nvPr/>
        </p:nvSpPr>
        <p:spPr bwMode="auto">
          <a:xfrm>
            <a:off x="7924800" y="1752600"/>
            <a:ext cx="838200" cy="517525"/>
          </a:xfrm>
          <a:prstGeom prst="rect">
            <a:avLst/>
          </a:prstGeom>
          <a:noFill/>
          <a:ln w="9525">
            <a:noFill/>
            <a:miter lim="800000"/>
            <a:headEnd/>
            <a:tailEnd/>
          </a:ln>
        </p:spPr>
        <p:txBody>
          <a:bodyPr>
            <a:spAutoFit/>
          </a:bodyPr>
          <a:lstStyle/>
          <a:p>
            <a:pPr algn="l"/>
            <a:r>
              <a:rPr lang="de-DE"/>
              <a:t>Absatz-märkte</a:t>
            </a:r>
          </a:p>
        </p:txBody>
      </p:sp>
      <p:sp>
        <p:nvSpPr>
          <p:cNvPr id="21520" name="Line 13"/>
          <p:cNvSpPr>
            <a:spLocks noChangeShapeType="1"/>
          </p:cNvSpPr>
          <p:nvPr/>
        </p:nvSpPr>
        <p:spPr bwMode="auto">
          <a:xfrm>
            <a:off x="1524000" y="1981200"/>
            <a:ext cx="1828800" cy="0"/>
          </a:xfrm>
          <a:prstGeom prst="line">
            <a:avLst/>
          </a:prstGeom>
          <a:noFill/>
          <a:ln w="177800">
            <a:solidFill>
              <a:srgbClr val="008000"/>
            </a:solidFill>
            <a:round/>
            <a:headEnd/>
            <a:tailEnd type="triangle" w="med" len="med"/>
          </a:ln>
        </p:spPr>
        <p:txBody>
          <a:bodyPr/>
          <a:lstStyle/>
          <a:p>
            <a:endParaRPr lang="de-DE"/>
          </a:p>
        </p:txBody>
      </p:sp>
      <p:graphicFrame>
        <p:nvGraphicFramePr>
          <p:cNvPr id="21506" name="Object 14"/>
          <p:cNvGraphicFramePr>
            <a:graphicFrameLocks noChangeAspect="1"/>
          </p:cNvGraphicFramePr>
          <p:nvPr/>
        </p:nvGraphicFramePr>
        <p:xfrm>
          <a:off x="3352800" y="1143000"/>
          <a:ext cx="2667000" cy="1749425"/>
        </p:xfrm>
        <a:graphic>
          <a:graphicData uri="http://schemas.openxmlformats.org/presentationml/2006/ole">
            <p:oleObj spid="_x0000_s51214" name="Paint Shop Pro Image" r:id="rId5" imgW="2370732" imgH="1668745" progId="">
              <p:embed/>
            </p:oleObj>
          </a:graphicData>
        </a:graphic>
      </p:graphicFrame>
      <p:sp>
        <p:nvSpPr>
          <p:cNvPr id="37903" name="Text Box 15"/>
          <p:cNvSpPr txBox="1">
            <a:spLocks noChangeArrowheads="1"/>
          </p:cNvSpPr>
          <p:nvPr/>
        </p:nvSpPr>
        <p:spPr bwMode="auto">
          <a:xfrm>
            <a:off x="2819400" y="5562600"/>
            <a:ext cx="3200400" cy="533400"/>
          </a:xfrm>
          <a:prstGeom prst="rect">
            <a:avLst/>
          </a:prstGeom>
          <a:solidFill>
            <a:srgbClr val="FFEBCB"/>
          </a:solidFill>
          <a:ln w="9525">
            <a:solidFill>
              <a:schemeClr val="tx1"/>
            </a:solidFill>
            <a:miter lim="800000"/>
            <a:headEnd/>
            <a:tailEnd/>
          </a:ln>
          <a:effectLst>
            <a:outerShdw dist="35921" dir="2700000" algn="ctr" rotWithShape="0">
              <a:schemeClr val="bg2"/>
            </a:outerShdw>
          </a:effectLst>
        </p:spPr>
        <p:txBody>
          <a:bodyPr anchor="ctr"/>
          <a:lstStyle/>
          <a:p>
            <a:r>
              <a:rPr lang="de-DE"/>
              <a:t>BETRIEBSWIRTSCHAFT</a:t>
            </a:r>
          </a:p>
        </p:txBody>
      </p:sp>
      <p:graphicFrame>
        <p:nvGraphicFramePr>
          <p:cNvPr id="21507" name="Object 16"/>
          <p:cNvGraphicFramePr>
            <a:graphicFrameLocks noChangeAspect="1"/>
          </p:cNvGraphicFramePr>
          <p:nvPr/>
        </p:nvGraphicFramePr>
        <p:xfrm>
          <a:off x="8153400" y="1219200"/>
          <a:ext cx="519113" cy="600075"/>
        </p:xfrm>
        <a:graphic>
          <a:graphicData uri="http://schemas.openxmlformats.org/presentationml/2006/ole">
            <p:oleObj spid="_x0000_s51216" name="Bitmap" r:id="rId6" imgW="980952" imgH="1133633" progId="PBrush">
              <p:embed/>
            </p:oleObj>
          </a:graphicData>
        </a:graphic>
      </p:graphicFrame>
      <p:sp>
        <p:nvSpPr>
          <p:cNvPr id="21522" name="Text Box 17"/>
          <p:cNvSpPr txBox="1">
            <a:spLocks noChangeArrowheads="1"/>
          </p:cNvSpPr>
          <p:nvPr/>
        </p:nvSpPr>
        <p:spPr bwMode="auto">
          <a:xfrm>
            <a:off x="7924800" y="914400"/>
            <a:ext cx="990600" cy="314325"/>
          </a:xfrm>
          <a:prstGeom prst="rect">
            <a:avLst/>
          </a:prstGeom>
          <a:solidFill>
            <a:srgbClr val="CCFFFF"/>
          </a:solidFill>
          <a:ln w="9525">
            <a:solidFill>
              <a:schemeClr val="tx1"/>
            </a:solidFill>
            <a:miter lim="800000"/>
            <a:headEnd/>
            <a:tailEnd/>
          </a:ln>
        </p:spPr>
        <p:txBody>
          <a:bodyPr anchor="ctr">
            <a:spAutoFit/>
          </a:bodyPr>
          <a:lstStyle/>
          <a:p>
            <a:r>
              <a:rPr lang="de-DE"/>
              <a:t>Kunden</a:t>
            </a:r>
          </a:p>
        </p:txBody>
      </p:sp>
      <p:sp>
        <p:nvSpPr>
          <p:cNvPr id="21523" name="Text Box 18"/>
          <p:cNvSpPr txBox="1">
            <a:spLocks noChangeArrowheads="1"/>
          </p:cNvSpPr>
          <p:nvPr/>
        </p:nvSpPr>
        <p:spPr bwMode="auto">
          <a:xfrm>
            <a:off x="3429000" y="1219200"/>
            <a:ext cx="1371600" cy="304800"/>
          </a:xfrm>
          <a:prstGeom prst="rect">
            <a:avLst/>
          </a:prstGeom>
          <a:noFill/>
          <a:ln w="9525">
            <a:noFill/>
            <a:miter lim="800000"/>
            <a:headEnd/>
            <a:tailEnd/>
          </a:ln>
        </p:spPr>
        <p:txBody>
          <a:bodyPr>
            <a:spAutoFit/>
          </a:bodyPr>
          <a:lstStyle/>
          <a:p>
            <a:pPr algn="l"/>
            <a:r>
              <a:rPr lang="de-DE"/>
              <a:t>Unternehmen</a:t>
            </a:r>
          </a:p>
        </p:txBody>
      </p:sp>
      <p:sp>
        <p:nvSpPr>
          <p:cNvPr id="21524" name="Line 19"/>
          <p:cNvSpPr>
            <a:spLocks noChangeShapeType="1"/>
          </p:cNvSpPr>
          <p:nvPr/>
        </p:nvSpPr>
        <p:spPr bwMode="auto">
          <a:xfrm>
            <a:off x="2514600" y="2057400"/>
            <a:ext cx="0" cy="1143000"/>
          </a:xfrm>
          <a:prstGeom prst="line">
            <a:avLst/>
          </a:prstGeom>
          <a:noFill/>
          <a:ln w="38100">
            <a:solidFill>
              <a:srgbClr val="0000FF"/>
            </a:solidFill>
            <a:round/>
            <a:headEnd/>
            <a:tailEnd/>
          </a:ln>
        </p:spPr>
        <p:txBody>
          <a:bodyPr>
            <a:spAutoFit/>
          </a:bodyPr>
          <a:lstStyle/>
          <a:p>
            <a:endParaRPr lang="de-DE"/>
          </a:p>
        </p:txBody>
      </p:sp>
      <p:sp>
        <p:nvSpPr>
          <p:cNvPr id="21525" name="Text Box 20"/>
          <p:cNvSpPr txBox="1">
            <a:spLocks noChangeArrowheads="1"/>
          </p:cNvSpPr>
          <p:nvPr/>
        </p:nvSpPr>
        <p:spPr bwMode="auto">
          <a:xfrm>
            <a:off x="1981200" y="2362200"/>
            <a:ext cx="990600" cy="314325"/>
          </a:xfrm>
          <a:prstGeom prst="rect">
            <a:avLst/>
          </a:prstGeom>
          <a:solidFill>
            <a:srgbClr val="F1FFCB"/>
          </a:solidFill>
          <a:ln w="9525">
            <a:solidFill>
              <a:schemeClr val="tx1"/>
            </a:solidFill>
            <a:miter lim="800000"/>
            <a:headEnd/>
            <a:tailEnd/>
          </a:ln>
        </p:spPr>
        <p:txBody>
          <a:bodyPr>
            <a:spAutoFit/>
          </a:bodyPr>
          <a:lstStyle/>
          <a:p>
            <a:r>
              <a:rPr lang="de-DE"/>
              <a:t>Input</a:t>
            </a:r>
          </a:p>
        </p:txBody>
      </p:sp>
      <p:sp>
        <p:nvSpPr>
          <p:cNvPr id="21526" name="Line 21"/>
          <p:cNvSpPr>
            <a:spLocks noChangeShapeType="1"/>
          </p:cNvSpPr>
          <p:nvPr/>
        </p:nvSpPr>
        <p:spPr bwMode="auto">
          <a:xfrm>
            <a:off x="6705600" y="2057400"/>
            <a:ext cx="0" cy="1143000"/>
          </a:xfrm>
          <a:prstGeom prst="line">
            <a:avLst/>
          </a:prstGeom>
          <a:noFill/>
          <a:ln w="38100">
            <a:solidFill>
              <a:srgbClr val="0000FF"/>
            </a:solidFill>
            <a:round/>
            <a:headEnd type="triangle" w="med" len="med"/>
            <a:tailEnd/>
          </a:ln>
        </p:spPr>
        <p:txBody>
          <a:bodyPr>
            <a:spAutoFit/>
          </a:bodyPr>
          <a:lstStyle/>
          <a:p>
            <a:endParaRPr lang="de-DE"/>
          </a:p>
        </p:txBody>
      </p:sp>
      <p:sp>
        <p:nvSpPr>
          <p:cNvPr id="21527" name="Text Box 22"/>
          <p:cNvSpPr txBox="1">
            <a:spLocks noChangeArrowheads="1"/>
          </p:cNvSpPr>
          <p:nvPr/>
        </p:nvSpPr>
        <p:spPr bwMode="auto">
          <a:xfrm>
            <a:off x="6172200" y="2438400"/>
            <a:ext cx="990600" cy="314325"/>
          </a:xfrm>
          <a:prstGeom prst="rect">
            <a:avLst/>
          </a:prstGeom>
          <a:solidFill>
            <a:srgbClr val="CCFFFF"/>
          </a:solidFill>
          <a:ln w="9525">
            <a:solidFill>
              <a:schemeClr val="tx1"/>
            </a:solidFill>
            <a:miter lim="800000"/>
            <a:headEnd/>
            <a:tailEnd/>
          </a:ln>
        </p:spPr>
        <p:txBody>
          <a:bodyPr>
            <a:spAutoFit/>
          </a:bodyPr>
          <a:lstStyle/>
          <a:p>
            <a:r>
              <a:rPr lang="de-DE"/>
              <a:t>Ouput</a:t>
            </a:r>
          </a:p>
        </p:txBody>
      </p:sp>
      <p:sp>
        <p:nvSpPr>
          <p:cNvPr id="21528" name="Line 23"/>
          <p:cNvSpPr>
            <a:spLocks noChangeShapeType="1"/>
          </p:cNvSpPr>
          <p:nvPr/>
        </p:nvSpPr>
        <p:spPr bwMode="auto">
          <a:xfrm flipH="1">
            <a:off x="2514600" y="3200400"/>
            <a:ext cx="4191000" cy="0"/>
          </a:xfrm>
          <a:prstGeom prst="line">
            <a:avLst/>
          </a:prstGeom>
          <a:noFill/>
          <a:ln w="38100">
            <a:solidFill>
              <a:srgbClr val="0000FF"/>
            </a:solidFill>
            <a:round/>
            <a:headEnd/>
            <a:tailEnd/>
          </a:ln>
        </p:spPr>
        <p:txBody>
          <a:bodyPr>
            <a:spAutoFit/>
          </a:bodyPr>
          <a:lstStyle/>
          <a:p>
            <a:endParaRPr lang="de-DE"/>
          </a:p>
        </p:txBody>
      </p:sp>
      <p:sp>
        <p:nvSpPr>
          <p:cNvPr id="21529" name="Text Box 24"/>
          <p:cNvSpPr txBox="1">
            <a:spLocks noChangeArrowheads="1"/>
          </p:cNvSpPr>
          <p:nvPr/>
        </p:nvSpPr>
        <p:spPr bwMode="auto">
          <a:xfrm>
            <a:off x="3657600" y="2743200"/>
            <a:ext cx="2133600" cy="1023938"/>
          </a:xfrm>
          <a:prstGeom prst="rect">
            <a:avLst/>
          </a:prstGeom>
          <a:solidFill>
            <a:srgbClr val="FFFFC1"/>
          </a:solidFill>
          <a:ln w="9525">
            <a:solidFill>
              <a:schemeClr val="tx1"/>
            </a:solidFill>
            <a:miter lim="800000"/>
            <a:headEnd/>
            <a:tailEnd/>
          </a:ln>
        </p:spPr>
        <p:txBody>
          <a:bodyPr/>
          <a:lstStyle/>
          <a:p>
            <a:r>
              <a:rPr lang="de-DE"/>
              <a:t>Leistungserstellung </a:t>
            </a:r>
          </a:p>
          <a:p>
            <a:r>
              <a:rPr lang="de-DE" sz="1200"/>
              <a:t>Wirkungsgrad: Produktivität, Wirtschaftlichkeit</a:t>
            </a:r>
            <a:endParaRPr lang="de-DE"/>
          </a:p>
        </p:txBody>
      </p:sp>
      <p:sp>
        <p:nvSpPr>
          <p:cNvPr id="21531" name="Rectangle 31"/>
          <p:cNvSpPr>
            <a:spLocks noChangeArrowheads="1"/>
          </p:cNvSpPr>
          <p:nvPr/>
        </p:nvSpPr>
        <p:spPr bwMode="auto">
          <a:xfrm>
            <a:off x="3352800" y="3886200"/>
            <a:ext cx="2514600" cy="1447800"/>
          </a:xfrm>
          <a:prstGeom prst="rect">
            <a:avLst/>
          </a:prstGeom>
          <a:solidFill>
            <a:srgbClr val="FFFFE7"/>
          </a:solidFill>
          <a:ln w="19050">
            <a:solidFill>
              <a:schemeClr val="tx1"/>
            </a:solidFill>
            <a:miter lim="800000"/>
            <a:headEnd/>
            <a:tailEnd/>
          </a:ln>
        </p:spPr>
        <p:txBody>
          <a:bodyPr wrap="none" anchor="ctr"/>
          <a:lstStyle/>
          <a:p>
            <a:pPr algn="l"/>
            <a:endParaRPr lang="de-DE" sz="800" b="0"/>
          </a:p>
        </p:txBody>
      </p:sp>
      <p:sp>
        <p:nvSpPr>
          <p:cNvPr id="21532" name="Line 32"/>
          <p:cNvSpPr>
            <a:spLocks noChangeShapeType="1"/>
          </p:cNvSpPr>
          <p:nvPr/>
        </p:nvSpPr>
        <p:spPr bwMode="auto">
          <a:xfrm>
            <a:off x="3810000" y="3978275"/>
            <a:ext cx="0" cy="1219200"/>
          </a:xfrm>
          <a:prstGeom prst="line">
            <a:avLst/>
          </a:prstGeom>
          <a:noFill/>
          <a:ln w="28575">
            <a:solidFill>
              <a:schemeClr val="tx1"/>
            </a:solidFill>
            <a:round/>
            <a:headEnd type="triangle" w="med" len="med"/>
            <a:tailEnd type="triangle" w="med" len="med"/>
          </a:ln>
        </p:spPr>
        <p:txBody>
          <a:bodyPr wrap="none"/>
          <a:lstStyle/>
          <a:p>
            <a:endParaRPr lang="de-DE"/>
          </a:p>
        </p:txBody>
      </p:sp>
      <p:sp>
        <p:nvSpPr>
          <p:cNvPr id="21533" name="Line 33"/>
          <p:cNvSpPr>
            <a:spLocks noChangeShapeType="1"/>
          </p:cNvSpPr>
          <p:nvPr/>
        </p:nvSpPr>
        <p:spPr bwMode="auto">
          <a:xfrm flipV="1">
            <a:off x="3581400" y="4724400"/>
            <a:ext cx="2209800" cy="15875"/>
          </a:xfrm>
          <a:prstGeom prst="line">
            <a:avLst/>
          </a:prstGeom>
          <a:noFill/>
          <a:ln w="28575">
            <a:solidFill>
              <a:schemeClr val="tx1"/>
            </a:solidFill>
            <a:round/>
            <a:headEnd/>
            <a:tailEnd type="triangle" w="med" len="med"/>
          </a:ln>
        </p:spPr>
        <p:txBody>
          <a:bodyPr wrap="none"/>
          <a:lstStyle/>
          <a:p>
            <a:endParaRPr lang="de-DE"/>
          </a:p>
        </p:txBody>
      </p:sp>
      <p:sp>
        <p:nvSpPr>
          <p:cNvPr id="21534" name="Text Box 34"/>
          <p:cNvSpPr txBox="1">
            <a:spLocks noChangeArrowheads="1"/>
          </p:cNvSpPr>
          <p:nvPr/>
        </p:nvSpPr>
        <p:spPr bwMode="auto">
          <a:xfrm>
            <a:off x="3429000" y="4130675"/>
            <a:ext cx="228600" cy="304800"/>
          </a:xfrm>
          <a:prstGeom prst="rect">
            <a:avLst/>
          </a:prstGeom>
          <a:noFill/>
          <a:ln w="9525">
            <a:noFill/>
            <a:miter lim="800000"/>
            <a:headEnd/>
            <a:tailEnd/>
          </a:ln>
        </p:spPr>
        <p:txBody>
          <a:bodyPr wrap="none"/>
          <a:lstStyle/>
          <a:p>
            <a:pPr algn="l"/>
            <a:r>
              <a:rPr lang="de-DE" sz="1600" b="0"/>
              <a:t>+</a:t>
            </a:r>
            <a:endParaRPr lang="de-DE" sz="800" b="0"/>
          </a:p>
        </p:txBody>
      </p:sp>
      <p:sp>
        <p:nvSpPr>
          <p:cNvPr id="21535" name="Line 36"/>
          <p:cNvSpPr>
            <a:spLocks noChangeShapeType="1"/>
          </p:cNvSpPr>
          <p:nvPr/>
        </p:nvSpPr>
        <p:spPr bwMode="auto">
          <a:xfrm>
            <a:off x="3810000" y="4419600"/>
            <a:ext cx="1752600" cy="0"/>
          </a:xfrm>
          <a:prstGeom prst="line">
            <a:avLst/>
          </a:prstGeom>
          <a:noFill/>
          <a:ln w="28575">
            <a:solidFill>
              <a:srgbClr val="FF0000"/>
            </a:solidFill>
            <a:prstDash val="sysDot"/>
            <a:round/>
            <a:headEnd/>
            <a:tailEnd/>
          </a:ln>
        </p:spPr>
        <p:txBody>
          <a:bodyPr wrap="none"/>
          <a:lstStyle/>
          <a:p>
            <a:endParaRPr lang="de-DE"/>
          </a:p>
        </p:txBody>
      </p:sp>
      <p:sp>
        <p:nvSpPr>
          <p:cNvPr id="21536" name="Line 37"/>
          <p:cNvSpPr>
            <a:spLocks noChangeShapeType="1"/>
          </p:cNvSpPr>
          <p:nvPr/>
        </p:nvSpPr>
        <p:spPr bwMode="auto">
          <a:xfrm flipV="1">
            <a:off x="3810000" y="4953000"/>
            <a:ext cx="1752600" cy="15875"/>
          </a:xfrm>
          <a:prstGeom prst="line">
            <a:avLst/>
          </a:prstGeom>
          <a:noFill/>
          <a:ln w="28575">
            <a:solidFill>
              <a:srgbClr val="FF0000"/>
            </a:solidFill>
            <a:prstDash val="sysDot"/>
            <a:round/>
            <a:headEnd/>
            <a:tailEnd/>
          </a:ln>
        </p:spPr>
        <p:txBody>
          <a:bodyPr wrap="none"/>
          <a:lstStyle/>
          <a:p>
            <a:endParaRPr lang="de-DE"/>
          </a:p>
        </p:txBody>
      </p:sp>
      <p:sp>
        <p:nvSpPr>
          <p:cNvPr id="21537" name="Rectangle 38"/>
          <p:cNvSpPr>
            <a:spLocks noChangeArrowheads="1"/>
          </p:cNvSpPr>
          <p:nvPr/>
        </p:nvSpPr>
        <p:spPr bwMode="auto">
          <a:xfrm>
            <a:off x="3962400" y="4511675"/>
            <a:ext cx="152400" cy="228600"/>
          </a:xfrm>
          <a:prstGeom prst="rect">
            <a:avLst/>
          </a:prstGeom>
          <a:solidFill>
            <a:srgbClr val="00FF00"/>
          </a:solidFill>
          <a:ln w="19050">
            <a:solidFill>
              <a:schemeClr val="tx1"/>
            </a:solidFill>
            <a:miter lim="800000"/>
            <a:headEnd/>
            <a:tailEnd/>
          </a:ln>
        </p:spPr>
        <p:txBody>
          <a:bodyPr wrap="none" anchor="ctr"/>
          <a:lstStyle/>
          <a:p>
            <a:pPr algn="l"/>
            <a:endParaRPr lang="de-DE" sz="800" b="0"/>
          </a:p>
        </p:txBody>
      </p:sp>
      <p:sp>
        <p:nvSpPr>
          <p:cNvPr id="21538" name="Rectangle 39"/>
          <p:cNvSpPr>
            <a:spLocks noChangeArrowheads="1"/>
          </p:cNvSpPr>
          <p:nvPr/>
        </p:nvSpPr>
        <p:spPr bwMode="auto">
          <a:xfrm>
            <a:off x="4267200" y="4511675"/>
            <a:ext cx="152400" cy="228600"/>
          </a:xfrm>
          <a:prstGeom prst="rect">
            <a:avLst/>
          </a:prstGeom>
          <a:solidFill>
            <a:srgbClr val="00FF00"/>
          </a:solidFill>
          <a:ln w="19050">
            <a:solidFill>
              <a:schemeClr val="tx1"/>
            </a:solidFill>
            <a:miter lim="800000"/>
            <a:headEnd/>
            <a:tailEnd/>
          </a:ln>
        </p:spPr>
        <p:txBody>
          <a:bodyPr wrap="none" anchor="ctr"/>
          <a:lstStyle/>
          <a:p>
            <a:pPr algn="l"/>
            <a:endParaRPr lang="de-DE" sz="800" b="0"/>
          </a:p>
        </p:txBody>
      </p:sp>
      <p:sp>
        <p:nvSpPr>
          <p:cNvPr id="21539" name="Rectangle 40"/>
          <p:cNvSpPr>
            <a:spLocks noChangeArrowheads="1"/>
          </p:cNvSpPr>
          <p:nvPr/>
        </p:nvSpPr>
        <p:spPr bwMode="auto">
          <a:xfrm>
            <a:off x="4572000" y="4587875"/>
            <a:ext cx="152400" cy="152400"/>
          </a:xfrm>
          <a:prstGeom prst="rect">
            <a:avLst/>
          </a:prstGeom>
          <a:solidFill>
            <a:srgbClr val="00FF00"/>
          </a:solidFill>
          <a:ln w="19050">
            <a:solidFill>
              <a:schemeClr val="tx1"/>
            </a:solidFill>
            <a:miter lim="800000"/>
            <a:headEnd/>
            <a:tailEnd/>
          </a:ln>
        </p:spPr>
        <p:txBody>
          <a:bodyPr wrap="none" anchor="ctr"/>
          <a:lstStyle/>
          <a:p>
            <a:pPr algn="l"/>
            <a:endParaRPr lang="de-DE" sz="800" b="0"/>
          </a:p>
        </p:txBody>
      </p:sp>
      <p:sp>
        <p:nvSpPr>
          <p:cNvPr id="21540" name="Rectangle 41"/>
          <p:cNvSpPr>
            <a:spLocks noChangeArrowheads="1"/>
          </p:cNvSpPr>
          <p:nvPr/>
        </p:nvSpPr>
        <p:spPr bwMode="auto">
          <a:xfrm>
            <a:off x="4876800" y="4740275"/>
            <a:ext cx="152400" cy="228600"/>
          </a:xfrm>
          <a:prstGeom prst="rect">
            <a:avLst/>
          </a:prstGeom>
          <a:solidFill>
            <a:srgbClr val="FF0000"/>
          </a:solidFill>
          <a:ln w="19050">
            <a:solidFill>
              <a:schemeClr val="tx1"/>
            </a:solidFill>
            <a:miter lim="800000"/>
            <a:headEnd/>
            <a:tailEnd/>
          </a:ln>
        </p:spPr>
        <p:txBody>
          <a:bodyPr wrap="none" anchor="ctr"/>
          <a:lstStyle/>
          <a:p>
            <a:pPr algn="l"/>
            <a:endParaRPr lang="de-DE" sz="800" b="0"/>
          </a:p>
        </p:txBody>
      </p:sp>
      <p:sp>
        <p:nvSpPr>
          <p:cNvPr id="21541" name="Rectangle 42"/>
          <p:cNvSpPr>
            <a:spLocks noChangeArrowheads="1"/>
          </p:cNvSpPr>
          <p:nvPr/>
        </p:nvSpPr>
        <p:spPr bwMode="auto">
          <a:xfrm>
            <a:off x="5181600" y="4740275"/>
            <a:ext cx="152400" cy="152400"/>
          </a:xfrm>
          <a:prstGeom prst="rect">
            <a:avLst/>
          </a:prstGeom>
          <a:solidFill>
            <a:srgbClr val="FF0000"/>
          </a:solidFill>
          <a:ln w="19050">
            <a:solidFill>
              <a:schemeClr val="tx1"/>
            </a:solidFill>
            <a:miter lim="800000"/>
            <a:headEnd/>
            <a:tailEnd/>
          </a:ln>
        </p:spPr>
        <p:txBody>
          <a:bodyPr wrap="none" anchor="ctr"/>
          <a:lstStyle/>
          <a:p>
            <a:pPr algn="l"/>
            <a:endParaRPr lang="de-DE" sz="800" b="0"/>
          </a:p>
        </p:txBody>
      </p:sp>
      <p:sp>
        <p:nvSpPr>
          <p:cNvPr id="21542" name="Rectangle 43"/>
          <p:cNvSpPr>
            <a:spLocks noChangeArrowheads="1"/>
          </p:cNvSpPr>
          <p:nvPr/>
        </p:nvSpPr>
        <p:spPr bwMode="auto">
          <a:xfrm>
            <a:off x="5410200" y="4587875"/>
            <a:ext cx="152400" cy="152400"/>
          </a:xfrm>
          <a:prstGeom prst="rect">
            <a:avLst/>
          </a:prstGeom>
          <a:solidFill>
            <a:srgbClr val="00FF00"/>
          </a:solidFill>
          <a:ln w="19050">
            <a:solidFill>
              <a:schemeClr val="tx1"/>
            </a:solidFill>
            <a:miter lim="800000"/>
            <a:headEnd/>
            <a:tailEnd/>
          </a:ln>
        </p:spPr>
        <p:txBody>
          <a:bodyPr wrap="none" anchor="ctr"/>
          <a:lstStyle/>
          <a:p>
            <a:pPr algn="l"/>
            <a:endParaRPr lang="de-DE" sz="800" b="0"/>
          </a:p>
        </p:txBody>
      </p:sp>
      <p:sp>
        <p:nvSpPr>
          <p:cNvPr id="21543" name="Text Box 34"/>
          <p:cNvSpPr txBox="1">
            <a:spLocks noChangeArrowheads="1"/>
          </p:cNvSpPr>
          <p:nvPr/>
        </p:nvSpPr>
        <p:spPr bwMode="auto">
          <a:xfrm>
            <a:off x="3505200" y="5045075"/>
            <a:ext cx="228600" cy="304800"/>
          </a:xfrm>
          <a:prstGeom prst="rect">
            <a:avLst/>
          </a:prstGeom>
          <a:noFill/>
          <a:ln w="9525">
            <a:noFill/>
            <a:miter lim="800000"/>
            <a:headEnd/>
            <a:tailEnd/>
          </a:ln>
        </p:spPr>
        <p:txBody>
          <a:bodyPr wrap="none"/>
          <a:lstStyle/>
          <a:p>
            <a:pPr algn="l"/>
            <a:r>
              <a:rPr lang="de-DE" sz="1600"/>
              <a:t>-</a:t>
            </a:r>
          </a:p>
        </p:txBody>
      </p:sp>
      <p:sp>
        <p:nvSpPr>
          <p:cNvPr id="21544" name="Text Box 39"/>
          <p:cNvSpPr txBox="1">
            <a:spLocks noChangeArrowheads="1"/>
          </p:cNvSpPr>
          <p:nvPr/>
        </p:nvSpPr>
        <p:spPr bwMode="auto">
          <a:xfrm>
            <a:off x="4419600" y="3962400"/>
            <a:ext cx="1219200" cy="314325"/>
          </a:xfrm>
          <a:prstGeom prst="rect">
            <a:avLst/>
          </a:prstGeom>
          <a:solidFill>
            <a:srgbClr val="CCFFFF"/>
          </a:solidFill>
          <a:ln w="9525">
            <a:solidFill>
              <a:schemeClr val="tx1"/>
            </a:solidFill>
            <a:miter lim="800000"/>
            <a:headEnd/>
            <a:tailEnd/>
          </a:ln>
        </p:spPr>
        <p:txBody>
          <a:bodyPr>
            <a:spAutoFit/>
          </a:bodyPr>
          <a:lstStyle/>
          <a:p>
            <a:r>
              <a:rPr lang="de-DE"/>
              <a:t>Liquidität</a:t>
            </a:r>
          </a:p>
        </p:txBody>
      </p:sp>
      <p:sp>
        <p:nvSpPr>
          <p:cNvPr id="21545" name="Line 40"/>
          <p:cNvSpPr>
            <a:spLocks noChangeShapeType="1"/>
          </p:cNvSpPr>
          <p:nvPr/>
        </p:nvSpPr>
        <p:spPr bwMode="auto">
          <a:xfrm>
            <a:off x="914400" y="4572000"/>
            <a:ext cx="2438400" cy="0"/>
          </a:xfrm>
          <a:prstGeom prst="line">
            <a:avLst/>
          </a:prstGeom>
          <a:noFill/>
          <a:ln w="38100">
            <a:solidFill>
              <a:srgbClr val="0000FF"/>
            </a:solidFill>
            <a:round/>
            <a:headEnd/>
            <a:tailEnd/>
          </a:ln>
        </p:spPr>
        <p:txBody>
          <a:bodyPr>
            <a:spAutoFit/>
          </a:bodyPr>
          <a:lstStyle/>
          <a:p>
            <a:endParaRPr lang="de-DE"/>
          </a:p>
        </p:txBody>
      </p:sp>
      <p:sp>
        <p:nvSpPr>
          <p:cNvPr id="21546" name="Line 41"/>
          <p:cNvSpPr>
            <a:spLocks noChangeShapeType="1"/>
          </p:cNvSpPr>
          <p:nvPr/>
        </p:nvSpPr>
        <p:spPr bwMode="auto">
          <a:xfrm>
            <a:off x="914400" y="2590800"/>
            <a:ext cx="0" cy="1981200"/>
          </a:xfrm>
          <a:prstGeom prst="line">
            <a:avLst/>
          </a:prstGeom>
          <a:noFill/>
          <a:ln w="38100">
            <a:solidFill>
              <a:srgbClr val="0000FF"/>
            </a:solidFill>
            <a:round/>
            <a:headEnd type="triangle" w="med" len="med"/>
            <a:tailEnd/>
          </a:ln>
        </p:spPr>
        <p:txBody>
          <a:bodyPr>
            <a:spAutoFit/>
          </a:bodyPr>
          <a:lstStyle/>
          <a:p>
            <a:endParaRPr lang="de-DE"/>
          </a:p>
        </p:txBody>
      </p:sp>
      <p:sp>
        <p:nvSpPr>
          <p:cNvPr id="21547" name="Line 42"/>
          <p:cNvSpPr>
            <a:spLocks noChangeShapeType="1"/>
          </p:cNvSpPr>
          <p:nvPr/>
        </p:nvSpPr>
        <p:spPr bwMode="auto">
          <a:xfrm flipV="1">
            <a:off x="914400" y="4724400"/>
            <a:ext cx="0" cy="914400"/>
          </a:xfrm>
          <a:prstGeom prst="line">
            <a:avLst/>
          </a:prstGeom>
          <a:noFill/>
          <a:ln w="38100">
            <a:solidFill>
              <a:srgbClr val="0000FF"/>
            </a:solidFill>
            <a:round/>
            <a:headEnd type="triangle" w="med" len="med"/>
            <a:tailEnd/>
          </a:ln>
        </p:spPr>
        <p:txBody>
          <a:bodyPr>
            <a:spAutoFit/>
          </a:bodyPr>
          <a:lstStyle/>
          <a:p>
            <a:endParaRPr lang="de-DE"/>
          </a:p>
        </p:txBody>
      </p:sp>
      <p:sp>
        <p:nvSpPr>
          <p:cNvPr id="21548" name="Line 43"/>
          <p:cNvSpPr>
            <a:spLocks noChangeShapeType="1"/>
          </p:cNvSpPr>
          <p:nvPr/>
        </p:nvSpPr>
        <p:spPr bwMode="auto">
          <a:xfrm>
            <a:off x="914400" y="4724400"/>
            <a:ext cx="2438400" cy="0"/>
          </a:xfrm>
          <a:prstGeom prst="line">
            <a:avLst/>
          </a:prstGeom>
          <a:noFill/>
          <a:ln w="38100">
            <a:solidFill>
              <a:srgbClr val="0000FF"/>
            </a:solidFill>
            <a:round/>
            <a:headEnd/>
            <a:tailEnd/>
          </a:ln>
        </p:spPr>
        <p:txBody>
          <a:bodyPr>
            <a:spAutoFit/>
          </a:bodyPr>
          <a:lstStyle/>
          <a:p>
            <a:endParaRPr lang="de-DE"/>
          </a:p>
        </p:txBody>
      </p:sp>
      <p:sp>
        <p:nvSpPr>
          <p:cNvPr id="21549" name="Text Box 44"/>
          <p:cNvSpPr txBox="1">
            <a:spLocks noChangeArrowheads="1"/>
          </p:cNvSpPr>
          <p:nvPr/>
        </p:nvSpPr>
        <p:spPr bwMode="auto">
          <a:xfrm>
            <a:off x="1219200" y="4495800"/>
            <a:ext cx="1447800" cy="381000"/>
          </a:xfrm>
          <a:prstGeom prst="rect">
            <a:avLst/>
          </a:prstGeom>
          <a:solidFill>
            <a:srgbClr val="F1FFCB"/>
          </a:solidFill>
          <a:ln w="9525">
            <a:solidFill>
              <a:schemeClr val="tx1"/>
            </a:solidFill>
            <a:miter lim="800000"/>
            <a:headEnd/>
            <a:tailEnd/>
          </a:ln>
        </p:spPr>
        <p:txBody>
          <a:bodyPr anchor="ctr"/>
          <a:lstStyle/>
          <a:p>
            <a:r>
              <a:rPr lang="de-DE"/>
              <a:t>Auszahlungen</a:t>
            </a:r>
          </a:p>
        </p:txBody>
      </p:sp>
      <p:sp>
        <p:nvSpPr>
          <p:cNvPr id="21550" name="Text Box 45"/>
          <p:cNvSpPr txBox="1">
            <a:spLocks noChangeArrowheads="1"/>
          </p:cNvSpPr>
          <p:nvPr/>
        </p:nvSpPr>
        <p:spPr bwMode="auto">
          <a:xfrm>
            <a:off x="990600" y="4953000"/>
            <a:ext cx="1905000" cy="457200"/>
          </a:xfrm>
          <a:prstGeom prst="rect">
            <a:avLst/>
          </a:prstGeom>
          <a:noFill/>
          <a:ln w="9525">
            <a:noFill/>
            <a:miter lim="800000"/>
            <a:headEnd/>
            <a:tailEnd/>
          </a:ln>
        </p:spPr>
        <p:txBody>
          <a:bodyPr>
            <a:spAutoFit/>
          </a:bodyPr>
          <a:lstStyle/>
          <a:p>
            <a:pPr algn="l"/>
            <a:r>
              <a:rPr lang="de-DE" sz="1200"/>
              <a:t>Steuern, Tilgung, Zinsen, Entnahmen</a:t>
            </a:r>
            <a:endParaRPr lang="de-DE"/>
          </a:p>
        </p:txBody>
      </p:sp>
      <p:sp>
        <p:nvSpPr>
          <p:cNvPr id="21551" name="Line 46"/>
          <p:cNvSpPr>
            <a:spLocks noChangeShapeType="1"/>
          </p:cNvSpPr>
          <p:nvPr/>
        </p:nvSpPr>
        <p:spPr bwMode="auto">
          <a:xfrm flipV="1">
            <a:off x="5867400" y="4724400"/>
            <a:ext cx="2438400" cy="0"/>
          </a:xfrm>
          <a:prstGeom prst="line">
            <a:avLst/>
          </a:prstGeom>
          <a:noFill/>
          <a:ln w="38100">
            <a:solidFill>
              <a:srgbClr val="FF0000"/>
            </a:solidFill>
            <a:round/>
            <a:headEnd type="triangle" w="med" len="med"/>
            <a:tailEnd/>
          </a:ln>
        </p:spPr>
        <p:txBody>
          <a:bodyPr>
            <a:spAutoFit/>
          </a:bodyPr>
          <a:lstStyle/>
          <a:p>
            <a:endParaRPr lang="de-DE"/>
          </a:p>
        </p:txBody>
      </p:sp>
      <p:sp>
        <p:nvSpPr>
          <p:cNvPr id="21552" name="Line 47"/>
          <p:cNvSpPr>
            <a:spLocks noChangeShapeType="1"/>
          </p:cNvSpPr>
          <p:nvPr/>
        </p:nvSpPr>
        <p:spPr bwMode="auto">
          <a:xfrm flipV="1">
            <a:off x="5867400" y="4876800"/>
            <a:ext cx="1828800" cy="0"/>
          </a:xfrm>
          <a:prstGeom prst="line">
            <a:avLst/>
          </a:prstGeom>
          <a:noFill/>
          <a:ln w="38100">
            <a:solidFill>
              <a:srgbClr val="FF0000"/>
            </a:solidFill>
            <a:round/>
            <a:headEnd type="triangle" w="med" len="med"/>
            <a:tailEnd/>
          </a:ln>
        </p:spPr>
        <p:txBody>
          <a:bodyPr>
            <a:spAutoFit/>
          </a:bodyPr>
          <a:lstStyle/>
          <a:p>
            <a:endParaRPr lang="de-DE"/>
          </a:p>
        </p:txBody>
      </p:sp>
      <p:sp>
        <p:nvSpPr>
          <p:cNvPr id="21553" name="Text Box 48"/>
          <p:cNvSpPr txBox="1">
            <a:spLocks noChangeArrowheads="1"/>
          </p:cNvSpPr>
          <p:nvPr/>
        </p:nvSpPr>
        <p:spPr bwMode="auto">
          <a:xfrm>
            <a:off x="6172200" y="4572000"/>
            <a:ext cx="1371600" cy="381000"/>
          </a:xfrm>
          <a:prstGeom prst="rect">
            <a:avLst/>
          </a:prstGeom>
          <a:solidFill>
            <a:srgbClr val="CCFFFF"/>
          </a:solidFill>
          <a:ln w="9525">
            <a:solidFill>
              <a:schemeClr val="tx1"/>
            </a:solidFill>
            <a:miter lim="800000"/>
            <a:headEnd/>
            <a:tailEnd/>
          </a:ln>
        </p:spPr>
        <p:txBody>
          <a:bodyPr anchor="ctr"/>
          <a:lstStyle/>
          <a:p>
            <a:r>
              <a:rPr lang="de-DE"/>
              <a:t>Einzahlungen</a:t>
            </a:r>
          </a:p>
        </p:txBody>
      </p:sp>
      <p:sp>
        <p:nvSpPr>
          <p:cNvPr id="21554" name="Line 49"/>
          <p:cNvSpPr>
            <a:spLocks noChangeShapeType="1"/>
          </p:cNvSpPr>
          <p:nvPr/>
        </p:nvSpPr>
        <p:spPr bwMode="auto">
          <a:xfrm>
            <a:off x="7696200" y="4876800"/>
            <a:ext cx="0" cy="1219200"/>
          </a:xfrm>
          <a:prstGeom prst="line">
            <a:avLst/>
          </a:prstGeom>
          <a:noFill/>
          <a:ln w="38100">
            <a:solidFill>
              <a:srgbClr val="FF0000"/>
            </a:solidFill>
            <a:round/>
            <a:headEnd/>
            <a:tailEnd/>
          </a:ln>
        </p:spPr>
        <p:txBody>
          <a:bodyPr>
            <a:spAutoFit/>
          </a:bodyPr>
          <a:lstStyle/>
          <a:p>
            <a:endParaRPr lang="de-DE"/>
          </a:p>
        </p:txBody>
      </p:sp>
      <p:sp>
        <p:nvSpPr>
          <p:cNvPr id="21555" name="Text Box 50"/>
          <p:cNvSpPr txBox="1">
            <a:spLocks noChangeArrowheads="1"/>
          </p:cNvSpPr>
          <p:nvPr/>
        </p:nvSpPr>
        <p:spPr bwMode="auto">
          <a:xfrm>
            <a:off x="6705600" y="5029200"/>
            <a:ext cx="1219200" cy="457200"/>
          </a:xfrm>
          <a:prstGeom prst="rect">
            <a:avLst/>
          </a:prstGeom>
          <a:noFill/>
          <a:ln w="9525">
            <a:noFill/>
            <a:miter lim="800000"/>
            <a:headEnd/>
            <a:tailEnd/>
          </a:ln>
        </p:spPr>
        <p:txBody>
          <a:bodyPr>
            <a:spAutoFit/>
          </a:bodyPr>
          <a:lstStyle/>
          <a:p>
            <a:pPr algn="l"/>
            <a:r>
              <a:rPr lang="de-DE" sz="1200"/>
              <a:t>Einlagen, Kredite u. a.</a:t>
            </a:r>
          </a:p>
        </p:txBody>
      </p:sp>
      <p:sp>
        <p:nvSpPr>
          <p:cNvPr id="21556" name="Line 51"/>
          <p:cNvSpPr>
            <a:spLocks noChangeShapeType="1"/>
          </p:cNvSpPr>
          <p:nvPr/>
        </p:nvSpPr>
        <p:spPr bwMode="auto">
          <a:xfrm>
            <a:off x="8305800" y="2514600"/>
            <a:ext cx="0" cy="2209800"/>
          </a:xfrm>
          <a:prstGeom prst="line">
            <a:avLst/>
          </a:prstGeom>
          <a:noFill/>
          <a:ln w="38100">
            <a:solidFill>
              <a:srgbClr val="FF0000"/>
            </a:solidFill>
            <a:round/>
            <a:headEnd/>
            <a:tailEnd/>
          </a:ln>
        </p:spPr>
        <p:txBody>
          <a:bodyPr>
            <a:spAutoFit/>
          </a:bodyPr>
          <a:lstStyle/>
          <a:p>
            <a:endParaRPr lang="de-DE"/>
          </a:p>
        </p:txBody>
      </p:sp>
      <p:sp>
        <p:nvSpPr>
          <p:cNvPr id="21557" name="Text Box 52"/>
          <p:cNvSpPr txBox="1">
            <a:spLocks noChangeArrowheads="1"/>
          </p:cNvSpPr>
          <p:nvPr/>
        </p:nvSpPr>
        <p:spPr bwMode="auto">
          <a:xfrm>
            <a:off x="7848600" y="2895600"/>
            <a:ext cx="990600" cy="314325"/>
          </a:xfrm>
          <a:prstGeom prst="rect">
            <a:avLst/>
          </a:prstGeom>
          <a:solidFill>
            <a:srgbClr val="D8EBFE"/>
          </a:solidFill>
          <a:ln w="9525">
            <a:solidFill>
              <a:schemeClr val="tx1"/>
            </a:solidFill>
            <a:miter lim="800000"/>
            <a:headEnd/>
            <a:tailEnd/>
          </a:ln>
        </p:spPr>
        <p:txBody>
          <a:bodyPr>
            <a:spAutoFit/>
          </a:bodyPr>
          <a:lstStyle/>
          <a:p>
            <a:r>
              <a:rPr lang="de-DE"/>
              <a:t>Erlöse</a:t>
            </a:r>
          </a:p>
        </p:txBody>
      </p:sp>
      <p:sp>
        <p:nvSpPr>
          <p:cNvPr id="21558" name="Line 53"/>
          <p:cNvSpPr>
            <a:spLocks noChangeShapeType="1"/>
          </p:cNvSpPr>
          <p:nvPr/>
        </p:nvSpPr>
        <p:spPr bwMode="auto">
          <a:xfrm>
            <a:off x="7620000" y="3048000"/>
            <a:ext cx="228600" cy="0"/>
          </a:xfrm>
          <a:prstGeom prst="line">
            <a:avLst/>
          </a:prstGeom>
          <a:noFill/>
          <a:ln w="38100">
            <a:solidFill>
              <a:srgbClr val="FF0000"/>
            </a:solidFill>
            <a:round/>
            <a:headEnd/>
            <a:tailEnd/>
          </a:ln>
        </p:spPr>
        <p:txBody>
          <a:bodyPr>
            <a:spAutoFit/>
          </a:bodyPr>
          <a:lstStyle/>
          <a:p>
            <a:endParaRPr lang="de-DE"/>
          </a:p>
        </p:txBody>
      </p:sp>
      <p:sp>
        <p:nvSpPr>
          <p:cNvPr id="21559" name="Line 54"/>
          <p:cNvSpPr>
            <a:spLocks noChangeShapeType="1"/>
          </p:cNvSpPr>
          <p:nvPr/>
        </p:nvSpPr>
        <p:spPr bwMode="auto">
          <a:xfrm>
            <a:off x="7620000" y="30480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21560" name="Line 55"/>
          <p:cNvSpPr>
            <a:spLocks noChangeShapeType="1"/>
          </p:cNvSpPr>
          <p:nvPr/>
        </p:nvSpPr>
        <p:spPr bwMode="auto">
          <a:xfrm>
            <a:off x="5715000" y="3581400"/>
            <a:ext cx="1752600" cy="0"/>
          </a:xfrm>
          <a:prstGeom prst="line">
            <a:avLst/>
          </a:prstGeom>
          <a:noFill/>
          <a:ln w="38100">
            <a:solidFill>
              <a:schemeClr val="tx1"/>
            </a:solidFill>
            <a:round/>
            <a:headEnd/>
            <a:tailEnd type="triangle" w="med" len="med"/>
          </a:ln>
        </p:spPr>
        <p:txBody>
          <a:bodyPr>
            <a:spAutoFit/>
          </a:bodyPr>
          <a:lstStyle/>
          <a:p>
            <a:endParaRPr lang="de-DE"/>
          </a:p>
        </p:txBody>
      </p:sp>
      <p:sp>
        <p:nvSpPr>
          <p:cNvPr id="21561" name="Text Box 56"/>
          <p:cNvSpPr txBox="1">
            <a:spLocks noChangeArrowheads="1"/>
          </p:cNvSpPr>
          <p:nvPr/>
        </p:nvSpPr>
        <p:spPr bwMode="auto">
          <a:xfrm>
            <a:off x="6096000" y="3429000"/>
            <a:ext cx="990600" cy="314325"/>
          </a:xfrm>
          <a:prstGeom prst="rect">
            <a:avLst/>
          </a:prstGeom>
          <a:solidFill>
            <a:srgbClr val="FFEFF7"/>
          </a:solidFill>
          <a:ln w="9525">
            <a:solidFill>
              <a:schemeClr val="tx1"/>
            </a:solidFill>
            <a:miter lim="800000"/>
            <a:headEnd/>
            <a:tailEnd/>
          </a:ln>
        </p:spPr>
        <p:txBody>
          <a:bodyPr>
            <a:spAutoFit/>
          </a:bodyPr>
          <a:lstStyle/>
          <a:p>
            <a:r>
              <a:rPr lang="de-DE"/>
              <a:t>Kosten</a:t>
            </a:r>
          </a:p>
        </p:txBody>
      </p:sp>
      <p:sp>
        <p:nvSpPr>
          <p:cNvPr id="21562" name="Oval 57"/>
          <p:cNvSpPr>
            <a:spLocks noChangeArrowheads="1"/>
          </p:cNvSpPr>
          <p:nvPr/>
        </p:nvSpPr>
        <p:spPr bwMode="auto">
          <a:xfrm>
            <a:off x="7467600" y="3429000"/>
            <a:ext cx="304800" cy="314325"/>
          </a:xfrm>
          <a:prstGeom prst="ellipse">
            <a:avLst/>
          </a:prstGeom>
          <a:solidFill>
            <a:srgbClr val="FFFFFF"/>
          </a:solidFill>
          <a:ln w="19050">
            <a:solidFill>
              <a:schemeClr val="tx1"/>
            </a:solidFill>
            <a:round/>
            <a:headEnd/>
            <a:tailEnd/>
          </a:ln>
        </p:spPr>
        <p:txBody>
          <a:bodyPr anchor="ctr">
            <a:spAutoFit/>
          </a:bodyPr>
          <a:lstStyle/>
          <a:p>
            <a:pPr algn="l" eaLnBrk="1" hangingPunct="1"/>
            <a:endParaRPr lang="de-DE"/>
          </a:p>
        </p:txBody>
      </p:sp>
      <p:sp>
        <p:nvSpPr>
          <p:cNvPr id="21563" name="Line 58"/>
          <p:cNvSpPr>
            <a:spLocks noChangeShapeType="1"/>
          </p:cNvSpPr>
          <p:nvPr/>
        </p:nvSpPr>
        <p:spPr bwMode="auto">
          <a:xfrm>
            <a:off x="7620000" y="3733800"/>
            <a:ext cx="0" cy="381000"/>
          </a:xfrm>
          <a:prstGeom prst="line">
            <a:avLst/>
          </a:prstGeom>
          <a:noFill/>
          <a:ln w="38100">
            <a:solidFill>
              <a:srgbClr val="008000"/>
            </a:solidFill>
            <a:round/>
            <a:headEnd/>
            <a:tailEnd type="triangle" w="med" len="med"/>
          </a:ln>
        </p:spPr>
        <p:txBody>
          <a:bodyPr>
            <a:spAutoFit/>
          </a:bodyPr>
          <a:lstStyle/>
          <a:p>
            <a:endParaRPr lang="de-DE"/>
          </a:p>
        </p:txBody>
      </p:sp>
      <p:sp>
        <p:nvSpPr>
          <p:cNvPr id="21564" name="Text Box 59"/>
          <p:cNvSpPr txBox="1">
            <a:spLocks noChangeArrowheads="1"/>
          </p:cNvSpPr>
          <p:nvPr/>
        </p:nvSpPr>
        <p:spPr bwMode="auto">
          <a:xfrm>
            <a:off x="7162800" y="4114800"/>
            <a:ext cx="990600" cy="314325"/>
          </a:xfrm>
          <a:prstGeom prst="rect">
            <a:avLst/>
          </a:prstGeom>
          <a:solidFill>
            <a:srgbClr val="CCFFCC"/>
          </a:solidFill>
          <a:ln w="9525">
            <a:solidFill>
              <a:schemeClr val="tx1"/>
            </a:solidFill>
            <a:miter lim="800000"/>
            <a:headEnd/>
            <a:tailEnd/>
          </a:ln>
        </p:spPr>
        <p:txBody>
          <a:bodyPr>
            <a:spAutoFit/>
          </a:bodyPr>
          <a:lstStyle/>
          <a:p>
            <a:r>
              <a:rPr lang="de-DE"/>
              <a:t>Gewinn</a:t>
            </a:r>
          </a:p>
        </p:txBody>
      </p:sp>
      <p:sp>
        <p:nvSpPr>
          <p:cNvPr id="21566" name="Text Box 61"/>
          <p:cNvSpPr txBox="1">
            <a:spLocks noChangeArrowheads="1"/>
          </p:cNvSpPr>
          <p:nvPr/>
        </p:nvSpPr>
        <p:spPr bwMode="auto">
          <a:xfrm>
            <a:off x="7315200" y="3124200"/>
            <a:ext cx="358775" cy="336550"/>
          </a:xfrm>
          <a:prstGeom prst="rect">
            <a:avLst/>
          </a:prstGeom>
          <a:noFill/>
          <a:ln w="9525">
            <a:noFill/>
            <a:miter lim="800000"/>
            <a:headEnd/>
            <a:tailEnd/>
          </a:ln>
        </p:spPr>
        <p:txBody>
          <a:bodyPr>
            <a:spAutoFit/>
          </a:bodyPr>
          <a:lstStyle/>
          <a:p>
            <a:pPr algn="l"/>
            <a:r>
              <a:rPr lang="de-DE" sz="1600"/>
              <a:t>+</a:t>
            </a:r>
          </a:p>
        </p:txBody>
      </p:sp>
      <p:sp>
        <p:nvSpPr>
          <p:cNvPr id="21567" name="Text Box 62"/>
          <p:cNvSpPr txBox="1">
            <a:spLocks noChangeArrowheads="1"/>
          </p:cNvSpPr>
          <p:nvPr/>
        </p:nvSpPr>
        <p:spPr bwMode="auto">
          <a:xfrm>
            <a:off x="7086600" y="3200400"/>
            <a:ext cx="358775" cy="396875"/>
          </a:xfrm>
          <a:prstGeom prst="rect">
            <a:avLst/>
          </a:prstGeom>
          <a:noFill/>
          <a:ln w="9525">
            <a:noFill/>
            <a:miter lim="800000"/>
            <a:headEnd/>
            <a:tailEnd/>
          </a:ln>
        </p:spPr>
        <p:txBody>
          <a:bodyPr>
            <a:spAutoFit/>
          </a:bodyPr>
          <a:lstStyle/>
          <a:p>
            <a:pPr algn="l"/>
            <a:r>
              <a:rPr lang="de-DE" sz="2000" b="0"/>
              <a:t>-</a:t>
            </a:r>
          </a:p>
        </p:txBody>
      </p:sp>
      <p:sp>
        <p:nvSpPr>
          <p:cNvPr id="21568" name="Text Box 63"/>
          <p:cNvSpPr txBox="1">
            <a:spLocks noChangeArrowheads="1"/>
          </p:cNvSpPr>
          <p:nvPr/>
        </p:nvSpPr>
        <p:spPr bwMode="auto">
          <a:xfrm>
            <a:off x="7848600" y="5257800"/>
            <a:ext cx="990600" cy="527050"/>
          </a:xfrm>
          <a:prstGeom prst="rect">
            <a:avLst/>
          </a:prstGeom>
          <a:solidFill>
            <a:srgbClr val="CCFFCC"/>
          </a:solidFill>
          <a:ln w="9525">
            <a:solidFill>
              <a:schemeClr val="tx1"/>
            </a:solidFill>
            <a:miter lim="800000"/>
            <a:headEnd/>
            <a:tailEnd/>
          </a:ln>
        </p:spPr>
        <p:txBody>
          <a:bodyPr>
            <a:spAutoFit/>
          </a:bodyPr>
          <a:lstStyle/>
          <a:p>
            <a:r>
              <a:rPr lang="de-DE"/>
              <a:t>Renta-bilität</a:t>
            </a:r>
          </a:p>
        </p:txBody>
      </p:sp>
      <p:sp>
        <p:nvSpPr>
          <p:cNvPr id="21569" name="Line 64"/>
          <p:cNvSpPr>
            <a:spLocks noChangeShapeType="1"/>
          </p:cNvSpPr>
          <p:nvPr/>
        </p:nvSpPr>
        <p:spPr bwMode="auto">
          <a:xfrm>
            <a:off x="8534400" y="3200400"/>
            <a:ext cx="0" cy="2057400"/>
          </a:xfrm>
          <a:prstGeom prst="line">
            <a:avLst/>
          </a:prstGeom>
          <a:noFill/>
          <a:ln w="28575">
            <a:solidFill>
              <a:schemeClr val="tx1"/>
            </a:solidFill>
            <a:round/>
            <a:headEnd/>
            <a:tailEnd type="triangle" w="med" len="med"/>
          </a:ln>
        </p:spPr>
        <p:txBody>
          <a:bodyPr>
            <a:spAutoFit/>
          </a:bodyPr>
          <a:lstStyle/>
          <a:p>
            <a:endParaRPr lang="de-DE"/>
          </a:p>
        </p:txBody>
      </p:sp>
      <p:sp>
        <p:nvSpPr>
          <p:cNvPr id="21570" name="Line 65"/>
          <p:cNvSpPr>
            <a:spLocks noChangeShapeType="1"/>
          </p:cNvSpPr>
          <p:nvPr/>
        </p:nvSpPr>
        <p:spPr bwMode="auto">
          <a:xfrm>
            <a:off x="7696200" y="4419600"/>
            <a:ext cx="762000" cy="838200"/>
          </a:xfrm>
          <a:prstGeom prst="line">
            <a:avLst/>
          </a:prstGeom>
          <a:noFill/>
          <a:ln w="28575">
            <a:solidFill>
              <a:schemeClr val="tx1"/>
            </a:solidFill>
            <a:round/>
            <a:headEnd/>
            <a:tailEnd type="triangle" w="med" len="med"/>
          </a:ln>
        </p:spPr>
        <p:txBody>
          <a:bodyPr>
            <a:spAutoFit/>
          </a:bodyPr>
          <a:lstStyle/>
          <a:p>
            <a:endParaRPr lang="de-DE"/>
          </a:p>
        </p:txBody>
      </p:sp>
      <p:sp>
        <p:nvSpPr>
          <p:cNvPr id="51264" name="Rectangle 66"/>
          <p:cNvSpPr>
            <a:spLocks noChangeArrowheads="1"/>
          </p:cNvSpPr>
          <p:nvPr/>
        </p:nvSpPr>
        <p:spPr bwMode="auto">
          <a:xfrm>
            <a:off x="152400" y="6324600"/>
            <a:ext cx="76200" cy="76200"/>
          </a:xfrm>
          <a:prstGeom prst="rect">
            <a:avLst/>
          </a:prstGeom>
          <a:noFill/>
          <a:ln w="9525">
            <a:noFill/>
            <a:miter lim="800000"/>
            <a:headEnd/>
            <a:tailEnd/>
          </a:ln>
        </p:spPr>
        <p:txBody>
          <a:bodyPr wrap="none" anchor="ctr">
            <a:spAutoFit/>
          </a:bodyPr>
          <a:lstStyle/>
          <a:p>
            <a:pPr algn="l" eaLnBrk="1" hangingPunct="1"/>
            <a:endParaRPr lang="de-DE"/>
          </a:p>
        </p:txBody>
      </p:sp>
      <p:sp>
        <p:nvSpPr>
          <p:cNvPr id="21572" name="Line 67"/>
          <p:cNvSpPr>
            <a:spLocks noChangeShapeType="1"/>
          </p:cNvSpPr>
          <p:nvPr/>
        </p:nvSpPr>
        <p:spPr bwMode="auto">
          <a:xfrm>
            <a:off x="4419600" y="6019800"/>
            <a:ext cx="0" cy="381000"/>
          </a:xfrm>
          <a:prstGeom prst="line">
            <a:avLst/>
          </a:prstGeom>
          <a:noFill/>
          <a:ln w="38100">
            <a:solidFill>
              <a:srgbClr val="000080"/>
            </a:solidFill>
            <a:round/>
            <a:headEnd/>
            <a:tailEnd/>
          </a:ln>
        </p:spPr>
        <p:txBody>
          <a:bodyPr>
            <a:spAutoFit/>
          </a:bodyPr>
          <a:lstStyle/>
          <a:p>
            <a:endParaRPr lang="de-DE"/>
          </a:p>
        </p:txBody>
      </p:sp>
      <p:sp>
        <p:nvSpPr>
          <p:cNvPr id="37958" name="Text Box 70"/>
          <p:cNvSpPr txBox="1">
            <a:spLocks noChangeArrowheads="1"/>
          </p:cNvSpPr>
          <p:nvPr/>
        </p:nvSpPr>
        <p:spPr bwMode="auto">
          <a:xfrm>
            <a:off x="3124200" y="6400800"/>
            <a:ext cx="2667000" cy="287338"/>
          </a:xfrm>
          <a:prstGeom prst="rect">
            <a:avLst/>
          </a:prstGeom>
          <a:solidFill>
            <a:srgbClr val="CCFFFF"/>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sz="1200"/>
              <a:t>Soziale Faktoren, Erfordernisse</a:t>
            </a:r>
          </a:p>
        </p:txBody>
      </p:sp>
      <p:sp>
        <p:nvSpPr>
          <p:cNvPr id="21574" name="Line 72"/>
          <p:cNvSpPr>
            <a:spLocks noChangeShapeType="1"/>
          </p:cNvSpPr>
          <p:nvPr/>
        </p:nvSpPr>
        <p:spPr bwMode="auto">
          <a:xfrm>
            <a:off x="1524000" y="6248400"/>
            <a:ext cx="5943600" cy="0"/>
          </a:xfrm>
          <a:prstGeom prst="line">
            <a:avLst/>
          </a:prstGeom>
          <a:noFill/>
          <a:ln w="38100">
            <a:solidFill>
              <a:srgbClr val="000080"/>
            </a:solidFill>
            <a:round/>
            <a:headEnd/>
            <a:tailEnd/>
          </a:ln>
        </p:spPr>
        <p:txBody>
          <a:bodyPr>
            <a:spAutoFit/>
          </a:bodyPr>
          <a:lstStyle/>
          <a:p>
            <a:endParaRPr lang="de-DE"/>
          </a:p>
        </p:txBody>
      </p:sp>
      <p:sp>
        <p:nvSpPr>
          <p:cNvPr id="21575" name="Line 73"/>
          <p:cNvSpPr>
            <a:spLocks noChangeShapeType="1"/>
          </p:cNvSpPr>
          <p:nvPr/>
        </p:nvSpPr>
        <p:spPr bwMode="auto">
          <a:xfrm>
            <a:off x="1524000" y="6248400"/>
            <a:ext cx="0" cy="381000"/>
          </a:xfrm>
          <a:prstGeom prst="line">
            <a:avLst/>
          </a:prstGeom>
          <a:noFill/>
          <a:ln w="38100">
            <a:solidFill>
              <a:srgbClr val="000080"/>
            </a:solidFill>
            <a:round/>
            <a:headEnd/>
            <a:tailEnd/>
          </a:ln>
        </p:spPr>
        <p:txBody>
          <a:bodyPr>
            <a:spAutoFit/>
          </a:bodyPr>
          <a:lstStyle/>
          <a:p>
            <a:endParaRPr lang="de-DE"/>
          </a:p>
        </p:txBody>
      </p:sp>
      <p:sp>
        <p:nvSpPr>
          <p:cNvPr id="21576" name="Line 74"/>
          <p:cNvSpPr>
            <a:spLocks noChangeShapeType="1"/>
          </p:cNvSpPr>
          <p:nvPr/>
        </p:nvSpPr>
        <p:spPr bwMode="auto">
          <a:xfrm>
            <a:off x="7467600" y="6248400"/>
            <a:ext cx="0" cy="381000"/>
          </a:xfrm>
          <a:prstGeom prst="line">
            <a:avLst/>
          </a:prstGeom>
          <a:noFill/>
          <a:ln w="38100">
            <a:solidFill>
              <a:srgbClr val="000080"/>
            </a:solidFill>
            <a:round/>
            <a:headEnd/>
            <a:tailEnd/>
          </a:ln>
        </p:spPr>
        <p:txBody>
          <a:bodyPr>
            <a:spAutoFit/>
          </a:bodyPr>
          <a:lstStyle/>
          <a:p>
            <a:endParaRPr lang="de-DE"/>
          </a:p>
        </p:txBody>
      </p:sp>
      <p:sp>
        <p:nvSpPr>
          <p:cNvPr id="37963" name="Text Box 75"/>
          <p:cNvSpPr txBox="1">
            <a:spLocks noChangeArrowheads="1"/>
          </p:cNvSpPr>
          <p:nvPr/>
        </p:nvSpPr>
        <p:spPr bwMode="auto">
          <a:xfrm>
            <a:off x="152400" y="6400800"/>
            <a:ext cx="2895600" cy="287338"/>
          </a:xfrm>
          <a:prstGeom prst="rect">
            <a:avLst/>
          </a:prstGeom>
          <a:solidFill>
            <a:srgbClr val="CCFFFF"/>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sz="1200"/>
              <a:t>Technisch-technologsche Faktoren</a:t>
            </a:r>
          </a:p>
        </p:txBody>
      </p:sp>
      <p:sp>
        <p:nvSpPr>
          <p:cNvPr id="37964" name="Text Box 76"/>
          <p:cNvSpPr txBox="1">
            <a:spLocks noChangeArrowheads="1"/>
          </p:cNvSpPr>
          <p:nvPr/>
        </p:nvSpPr>
        <p:spPr bwMode="auto">
          <a:xfrm>
            <a:off x="5867400" y="6400800"/>
            <a:ext cx="3048000" cy="287338"/>
          </a:xfrm>
          <a:prstGeom prst="rect">
            <a:avLst/>
          </a:prstGeom>
          <a:solidFill>
            <a:srgbClr val="CCFFFF"/>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sz="1200"/>
              <a:t>Ökologische Faktoren, Erfordernisse</a:t>
            </a:r>
          </a:p>
        </p:txBody>
      </p:sp>
      <p:sp>
        <p:nvSpPr>
          <p:cNvPr id="51272" name="Textfeld 73"/>
          <p:cNvSpPr txBox="1">
            <a:spLocks noChangeArrowheads="1"/>
          </p:cNvSpPr>
          <p:nvPr/>
        </p:nvSpPr>
        <p:spPr bwMode="auto">
          <a:xfrm>
            <a:off x="0" y="0"/>
            <a:ext cx="1152525" cy="304800"/>
          </a:xfrm>
          <a:prstGeom prst="rect">
            <a:avLst/>
          </a:prstGeom>
          <a:noFill/>
          <a:ln w="9525">
            <a:noFill/>
            <a:miter lim="800000"/>
            <a:headEnd/>
            <a:tailEnd/>
          </a:ln>
        </p:spPr>
        <p:txBody>
          <a:bodyPr>
            <a:spAutoFit/>
          </a:bodyPr>
          <a:lstStyle/>
          <a:p>
            <a:pPr algn="l" eaLnBrk="1" hangingPunct="1"/>
            <a:r>
              <a:rPr lang="de-DE"/>
              <a:t>Abb. 1.24</a:t>
            </a:r>
          </a:p>
        </p:txBody>
      </p:sp>
      <p:sp>
        <p:nvSpPr>
          <p:cNvPr id="21580" name="Text Box 76"/>
          <p:cNvSpPr txBox="1">
            <a:spLocks noChangeArrowheads="1"/>
          </p:cNvSpPr>
          <p:nvPr/>
        </p:nvSpPr>
        <p:spPr bwMode="auto">
          <a:xfrm>
            <a:off x="914400" y="3200400"/>
            <a:ext cx="914400" cy="457200"/>
          </a:xfrm>
          <a:prstGeom prst="rect">
            <a:avLst/>
          </a:prstGeom>
          <a:noFill/>
          <a:ln w="25400">
            <a:noFill/>
            <a:miter lim="800000"/>
            <a:headEnd/>
            <a:tailEnd/>
          </a:ln>
        </p:spPr>
        <p:txBody>
          <a:bodyPr anchor="ctr">
            <a:spAutoFit/>
          </a:bodyPr>
          <a:lstStyle/>
          <a:p>
            <a:pPr algn="l" eaLnBrk="1" hangingPunct="1"/>
            <a:r>
              <a:rPr lang="de-DE" sz="1200"/>
              <a:t>Verbind-lichkeiten</a:t>
            </a:r>
          </a:p>
        </p:txBody>
      </p:sp>
      <p:sp>
        <p:nvSpPr>
          <p:cNvPr id="21582" name="Rectangle 78"/>
          <p:cNvSpPr>
            <a:spLocks noChangeArrowheads="1"/>
          </p:cNvSpPr>
          <p:nvPr/>
        </p:nvSpPr>
        <p:spPr bwMode="auto">
          <a:xfrm>
            <a:off x="8610600" y="5943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500"/>
                                        <p:tgtEl>
                                          <p:spTgt spid="2150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23"/>
                                        </p:tgtEl>
                                        <p:attrNameLst>
                                          <p:attrName>style.visibility</p:attrName>
                                        </p:attrNameLst>
                                      </p:cBhvr>
                                      <p:to>
                                        <p:strVal val="visible"/>
                                      </p:to>
                                    </p:set>
                                    <p:animEffect transition="in" filter="wipe(left)">
                                      <p:cBhvr>
                                        <p:cTn id="11" dur="500"/>
                                        <p:tgtEl>
                                          <p:spTgt spid="2152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1581"/>
                                        </p:tgtEl>
                                        <p:attrNameLst>
                                          <p:attrName>style.visibility</p:attrName>
                                        </p:attrNameLst>
                                      </p:cBhvr>
                                      <p:to>
                                        <p:strVal val="visible"/>
                                      </p:to>
                                    </p:set>
                                    <p:animEffect transition="in" filter="wipe(up)">
                                      <p:cBhvr>
                                        <p:cTn id="15" dur="500"/>
                                        <p:tgtEl>
                                          <p:spTgt spid="215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520"/>
                                        </p:tgtEl>
                                        <p:attrNameLst>
                                          <p:attrName>style.visibility</p:attrName>
                                        </p:attrNameLst>
                                      </p:cBhvr>
                                      <p:to>
                                        <p:strVal val="visible"/>
                                      </p:to>
                                    </p:set>
                                    <p:animEffect transition="in" filter="wipe(left)">
                                      <p:cBhvr>
                                        <p:cTn id="19" dur="500"/>
                                        <p:tgtEl>
                                          <p:spTgt spid="215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510"/>
                                        </p:tgtEl>
                                        <p:attrNameLst>
                                          <p:attrName>style.visibility</p:attrName>
                                        </p:attrNameLst>
                                      </p:cBhvr>
                                      <p:to>
                                        <p:strVal val="visible"/>
                                      </p:to>
                                    </p:set>
                                    <p:animEffect transition="in" filter="wipe(left)">
                                      <p:cBhvr>
                                        <p:cTn id="23" dur="500"/>
                                        <p:tgtEl>
                                          <p:spTgt spid="215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7903"/>
                                        </p:tgtEl>
                                        <p:attrNameLst>
                                          <p:attrName>style.visibility</p:attrName>
                                        </p:attrNameLst>
                                      </p:cBhvr>
                                      <p:to>
                                        <p:strVal val="visible"/>
                                      </p:to>
                                    </p:set>
                                    <p:animEffect transition="in" filter="wipe(left)">
                                      <p:cBhvr>
                                        <p:cTn id="27" dur="500"/>
                                        <p:tgtEl>
                                          <p:spTgt spid="3790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wipe(left)">
                                      <p:cBhvr>
                                        <p:cTn id="32" dur="500"/>
                                        <p:tgtEl>
                                          <p:spTgt spid="21513"/>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21511"/>
                                        </p:tgtEl>
                                        <p:attrNameLst>
                                          <p:attrName>style.visibility</p:attrName>
                                        </p:attrNameLst>
                                      </p:cBhvr>
                                      <p:to>
                                        <p:strVal val="visible"/>
                                      </p:to>
                                    </p:set>
                                    <p:animEffect transition="in" filter="wipe(up)">
                                      <p:cBhvr>
                                        <p:cTn id="36" dur="500"/>
                                        <p:tgtEl>
                                          <p:spTgt spid="215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1516"/>
                                        </p:tgtEl>
                                        <p:attrNameLst>
                                          <p:attrName>style.visibility</p:attrName>
                                        </p:attrNameLst>
                                      </p:cBhvr>
                                      <p:to>
                                        <p:strVal val="visible"/>
                                      </p:to>
                                    </p:set>
                                    <p:animEffect transition="in" filter="wipe(up)">
                                      <p:cBhvr>
                                        <p:cTn id="41" dur="500"/>
                                        <p:tgtEl>
                                          <p:spTgt spid="21516"/>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1517"/>
                                        </p:tgtEl>
                                        <p:attrNameLst>
                                          <p:attrName>style.visibility</p:attrName>
                                        </p:attrNameLst>
                                      </p:cBhvr>
                                      <p:to>
                                        <p:strVal val="visible"/>
                                      </p:to>
                                    </p:set>
                                    <p:animEffect transition="in" filter="wipe(left)">
                                      <p:cBhvr>
                                        <p:cTn id="45" dur="500"/>
                                        <p:tgtEl>
                                          <p:spTgt spid="215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1524"/>
                                        </p:tgtEl>
                                        <p:attrNameLst>
                                          <p:attrName>style.visibility</p:attrName>
                                        </p:attrNameLst>
                                      </p:cBhvr>
                                      <p:to>
                                        <p:strVal val="visible"/>
                                      </p:to>
                                    </p:set>
                                    <p:animEffect transition="in" filter="wipe(up)">
                                      <p:cBhvr>
                                        <p:cTn id="50" dur="500"/>
                                        <p:tgtEl>
                                          <p:spTgt spid="21524"/>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21525"/>
                                        </p:tgtEl>
                                        <p:attrNameLst>
                                          <p:attrName>style.visibility</p:attrName>
                                        </p:attrNameLst>
                                      </p:cBhvr>
                                      <p:to>
                                        <p:strVal val="visible"/>
                                      </p:to>
                                    </p:set>
                                    <p:animEffect transition="in" filter="wipe(left)">
                                      <p:cBhvr>
                                        <p:cTn id="54" dur="500"/>
                                        <p:tgtEl>
                                          <p:spTgt spid="21525"/>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21528"/>
                                        </p:tgtEl>
                                        <p:attrNameLst>
                                          <p:attrName>style.visibility</p:attrName>
                                        </p:attrNameLst>
                                      </p:cBhvr>
                                      <p:to>
                                        <p:strVal val="visible"/>
                                      </p:to>
                                    </p:set>
                                    <p:animEffect transition="in" filter="wipe(left)">
                                      <p:cBhvr>
                                        <p:cTn id="58" dur="500"/>
                                        <p:tgtEl>
                                          <p:spTgt spid="21528"/>
                                        </p:tgtEl>
                                      </p:cBhvr>
                                    </p:animEffect>
                                  </p:childTnLst>
                                </p:cTn>
                              </p:par>
                            </p:childTnLst>
                          </p:cTn>
                        </p:par>
                        <p:par>
                          <p:cTn id="59" fill="hold">
                            <p:stCondLst>
                              <p:cond delay="1500"/>
                            </p:stCondLst>
                            <p:childTnLst>
                              <p:par>
                                <p:cTn id="60" presetID="22" presetClass="entr" presetSubtype="4" fill="hold" grpId="0" nodeType="afterEffect">
                                  <p:stCondLst>
                                    <p:cond delay="0"/>
                                  </p:stCondLst>
                                  <p:childTnLst>
                                    <p:set>
                                      <p:cBhvr>
                                        <p:cTn id="61" dur="1" fill="hold">
                                          <p:stCondLst>
                                            <p:cond delay="0"/>
                                          </p:stCondLst>
                                        </p:cTn>
                                        <p:tgtEl>
                                          <p:spTgt spid="21526"/>
                                        </p:tgtEl>
                                        <p:attrNameLst>
                                          <p:attrName>style.visibility</p:attrName>
                                        </p:attrNameLst>
                                      </p:cBhvr>
                                      <p:to>
                                        <p:strVal val="visible"/>
                                      </p:to>
                                    </p:set>
                                    <p:animEffect transition="in" filter="wipe(down)">
                                      <p:cBhvr>
                                        <p:cTn id="62" dur="500"/>
                                        <p:tgtEl>
                                          <p:spTgt spid="21526"/>
                                        </p:tgtEl>
                                      </p:cBhvr>
                                    </p:animEffect>
                                  </p:childTnLst>
                                </p:cTn>
                              </p:par>
                            </p:childTnLst>
                          </p:cTn>
                        </p:par>
                        <p:par>
                          <p:cTn id="63" fill="hold">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21529"/>
                                        </p:tgtEl>
                                        <p:attrNameLst>
                                          <p:attrName>style.visibility</p:attrName>
                                        </p:attrNameLst>
                                      </p:cBhvr>
                                      <p:to>
                                        <p:strVal val="visible"/>
                                      </p:to>
                                    </p:set>
                                    <p:animEffect transition="in" filter="wipe(left)">
                                      <p:cBhvr>
                                        <p:cTn id="66" dur="500"/>
                                        <p:tgtEl>
                                          <p:spTgt spid="21529"/>
                                        </p:tgtEl>
                                      </p:cBhvr>
                                    </p:animEffect>
                                  </p:childTnLst>
                                </p:cTn>
                              </p:par>
                            </p:childTnLst>
                          </p:cTn>
                        </p:par>
                        <p:par>
                          <p:cTn id="67" fill="hold">
                            <p:stCondLst>
                              <p:cond delay="2500"/>
                            </p:stCondLst>
                            <p:childTnLst>
                              <p:par>
                                <p:cTn id="68" presetID="22" presetClass="entr" presetSubtype="8" fill="hold" grpId="0" nodeType="afterEffect">
                                  <p:stCondLst>
                                    <p:cond delay="0"/>
                                  </p:stCondLst>
                                  <p:childTnLst>
                                    <p:set>
                                      <p:cBhvr>
                                        <p:cTn id="69" dur="1" fill="hold">
                                          <p:stCondLst>
                                            <p:cond delay="0"/>
                                          </p:stCondLst>
                                        </p:cTn>
                                        <p:tgtEl>
                                          <p:spTgt spid="21527"/>
                                        </p:tgtEl>
                                        <p:attrNameLst>
                                          <p:attrName>style.visibility</p:attrName>
                                        </p:attrNameLst>
                                      </p:cBhvr>
                                      <p:to>
                                        <p:strVal val="visible"/>
                                      </p:to>
                                    </p:set>
                                    <p:animEffect transition="in" filter="wipe(left)">
                                      <p:cBhvr>
                                        <p:cTn id="70" dur="500"/>
                                        <p:tgtEl>
                                          <p:spTgt spid="2152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21518"/>
                                        </p:tgtEl>
                                        <p:attrNameLst>
                                          <p:attrName>style.visibility</p:attrName>
                                        </p:attrNameLst>
                                      </p:cBhvr>
                                      <p:to>
                                        <p:strVal val="visible"/>
                                      </p:to>
                                    </p:set>
                                    <p:animEffect transition="in" filter="wipe(up)">
                                      <p:cBhvr>
                                        <p:cTn id="75" dur="500"/>
                                        <p:tgtEl>
                                          <p:spTgt spid="21518"/>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21519"/>
                                        </p:tgtEl>
                                        <p:attrNameLst>
                                          <p:attrName>style.visibility</p:attrName>
                                        </p:attrNameLst>
                                      </p:cBhvr>
                                      <p:to>
                                        <p:strVal val="visible"/>
                                      </p:to>
                                    </p:set>
                                    <p:animEffect transition="in" filter="wipe(left)">
                                      <p:cBhvr>
                                        <p:cTn id="79" dur="500"/>
                                        <p:tgtEl>
                                          <p:spTgt spid="21519"/>
                                        </p:tgtEl>
                                      </p:cBhvr>
                                    </p:animEffect>
                                  </p:childTnLst>
                                </p:cTn>
                              </p:par>
                            </p:childTnLst>
                          </p:cTn>
                        </p:par>
                        <p:par>
                          <p:cTn id="80" fill="hold">
                            <p:stCondLst>
                              <p:cond delay="1000"/>
                            </p:stCondLst>
                            <p:childTnLst>
                              <p:par>
                                <p:cTn id="81" presetID="22" presetClass="entr" presetSubtype="1" fill="hold" nodeType="afterEffect">
                                  <p:stCondLst>
                                    <p:cond delay="0"/>
                                  </p:stCondLst>
                                  <p:childTnLst>
                                    <p:set>
                                      <p:cBhvr>
                                        <p:cTn id="82" dur="1" fill="hold">
                                          <p:stCondLst>
                                            <p:cond delay="0"/>
                                          </p:stCondLst>
                                        </p:cTn>
                                        <p:tgtEl>
                                          <p:spTgt spid="21507"/>
                                        </p:tgtEl>
                                        <p:attrNameLst>
                                          <p:attrName>style.visibility</p:attrName>
                                        </p:attrNameLst>
                                      </p:cBhvr>
                                      <p:to>
                                        <p:strVal val="visible"/>
                                      </p:to>
                                    </p:set>
                                    <p:animEffect transition="in" filter="wipe(up)">
                                      <p:cBhvr>
                                        <p:cTn id="83" dur="500"/>
                                        <p:tgtEl>
                                          <p:spTgt spid="21507"/>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21522"/>
                                        </p:tgtEl>
                                        <p:attrNameLst>
                                          <p:attrName>style.visibility</p:attrName>
                                        </p:attrNameLst>
                                      </p:cBhvr>
                                      <p:to>
                                        <p:strVal val="visible"/>
                                      </p:to>
                                    </p:set>
                                    <p:animEffect transition="in" filter="wipe(left)">
                                      <p:cBhvr>
                                        <p:cTn id="87" dur="500"/>
                                        <p:tgtEl>
                                          <p:spTgt spid="2152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1515"/>
                                        </p:tgtEl>
                                        <p:attrNameLst>
                                          <p:attrName>style.visibility</p:attrName>
                                        </p:attrNameLst>
                                      </p:cBhvr>
                                      <p:to>
                                        <p:strVal val="visible"/>
                                      </p:to>
                                    </p:set>
                                    <p:animEffect transition="in" filter="wipe(down)">
                                      <p:cBhvr>
                                        <p:cTn id="92" dur="500"/>
                                        <p:tgtEl>
                                          <p:spTgt spid="21515"/>
                                        </p:tgtEl>
                                      </p:cBhvr>
                                    </p:animEffect>
                                  </p:childTnLst>
                                </p:cTn>
                              </p:par>
                            </p:childTnLst>
                          </p:cTn>
                        </p:par>
                        <p:par>
                          <p:cTn id="93" fill="hold">
                            <p:stCondLst>
                              <p:cond delay="500"/>
                            </p:stCondLst>
                            <p:childTnLst>
                              <p:par>
                                <p:cTn id="94" presetID="22" presetClass="entr" presetSubtype="1" fill="hold" nodeType="afterEffect">
                                  <p:stCondLst>
                                    <p:cond delay="0"/>
                                  </p:stCondLst>
                                  <p:childTnLst>
                                    <p:set>
                                      <p:cBhvr>
                                        <p:cTn id="95" dur="1" fill="hold">
                                          <p:stCondLst>
                                            <p:cond delay="0"/>
                                          </p:stCondLst>
                                        </p:cTn>
                                        <p:tgtEl>
                                          <p:spTgt spid="21512"/>
                                        </p:tgtEl>
                                        <p:attrNameLst>
                                          <p:attrName>style.visibility</p:attrName>
                                        </p:attrNameLst>
                                      </p:cBhvr>
                                      <p:to>
                                        <p:strVal val="visible"/>
                                      </p:to>
                                    </p:set>
                                    <p:animEffect transition="in" filter="wipe(up)">
                                      <p:cBhvr>
                                        <p:cTn id="96" dur="500"/>
                                        <p:tgtEl>
                                          <p:spTgt spid="21512"/>
                                        </p:tgtEl>
                                      </p:cBhvr>
                                    </p:animEffect>
                                  </p:childTnLst>
                                </p:cTn>
                              </p:par>
                            </p:childTnLst>
                          </p:cTn>
                        </p:par>
                        <p:par>
                          <p:cTn id="97" fill="hold">
                            <p:stCondLst>
                              <p:cond delay="1000"/>
                            </p:stCondLst>
                            <p:childTnLst>
                              <p:par>
                                <p:cTn id="98" presetID="22" presetClass="entr" presetSubtype="8" fill="hold" grpId="0" nodeType="afterEffect">
                                  <p:stCondLst>
                                    <p:cond delay="0"/>
                                  </p:stCondLst>
                                  <p:childTnLst>
                                    <p:set>
                                      <p:cBhvr>
                                        <p:cTn id="99" dur="1" fill="hold">
                                          <p:stCondLst>
                                            <p:cond delay="0"/>
                                          </p:stCondLst>
                                        </p:cTn>
                                        <p:tgtEl>
                                          <p:spTgt spid="21514"/>
                                        </p:tgtEl>
                                        <p:attrNameLst>
                                          <p:attrName>style.visibility</p:attrName>
                                        </p:attrNameLst>
                                      </p:cBhvr>
                                      <p:to>
                                        <p:strVal val="visible"/>
                                      </p:to>
                                    </p:set>
                                    <p:animEffect transition="in" filter="wipe(left)">
                                      <p:cBhvr>
                                        <p:cTn id="100" dur="500"/>
                                        <p:tgtEl>
                                          <p:spTgt spid="2151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21556"/>
                                        </p:tgtEl>
                                        <p:attrNameLst>
                                          <p:attrName>style.visibility</p:attrName>
                                        </p:attrNameLst>
                                      </p:cBhvr>
                                      <p:to>
                                        <p:strVal val="visible"/>
                                      </p:to>
                                    </p:set>
                                    <p:animEffect transition="in" filter="wipe(up)">
                                      <p:cBhvr>
                                        <p:cTn id="105" dur="500"/>
                                        <p:tgtEl>
                                          <p:spTgt spid="21556"/>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21557"/>
                                        </p:tgtEl>
                                        <p:attrNameLst>
                                          <p:attrName>style.visibility</p:attrName>
                                        </p:attrNameLst>
                                      </p:cBhvr>
                                      <p:to>
                                        <p:strVal val="visible"/>
                                      </p:to>
                                    </p:set>
                                    <p:animEffect transition="in" filter="wipe(left)">
                                      <p:cBhvr>
                                        <p:cTn id="109" dur="500"/>
                                        <p:tgtEl>
                                          <p:spTgt spid="21557"/>
                                        </p:tgtEl>
                                      </p:cBhvr>
                                    </p:animEffect>
                                  </p:childTnLst>
                                </p:cTn>
                              </p:par>
                            </p:childTnLst>
                          </p:cTn>
                        </p:par>
                        <p:par>
                          <p:cTn id="110" fill="hold">
                            <p:stCondLst>
                              <p:cond delay="1000"/>
                            </p:stCondLst>
                            <p:childTnLst>
                              <p:par>
                                <p:cTn id="111" presetID="22" presetClass="entr" presetSubtype="2" fill="hold" grpId="0" nodeType="afterEffect">
                                  <p:stCondLst>
                                    <p:cond delay="0"/>
                                  </p:stCondLst>
                                  <p:childTnLst>
                                    <p:set>
                                      <p:cBhvr>
                                        <p:cTn id="112" dur="1" fill="hold">
                                          <p:stCondLst>
                                            <p:cond delay="0"/>
                                          </p:stCondLst>
                                        </p:cTn>
                                        <p:tgtEl>
                                          <p:spTgt spid="21551"/>
                                        </p:tgtEl>
                                        <p:attrNameLst>
                                          <p:attrName>style.visibility</p:attrName>
                                        </p:attrNameLst>
                                      </p:cBhvr>
                                      <p:to>
                                        <p:strVal val="visible"/>
                                      </p:to>
                                    </p:set>
                                    <p:animEffect transition="in" filter="wipe(right)">
                                      <p:cBhvr>
                                        <p:cTn id="113" dur="500"/>
                                        <p:tgtEl>
                                          <p:spTgt spid="21551"/>
                                        </p:tgtEl>
                                      </p:cBhvr>
                                    </p:animEffect>
                                  </p:childTnLst>
                                </p:cTn>
                              </p:par>
                            </p:childTnLst>
                          </p:cTn>
                        </p:par>
                        <p:par>
                          <p:cTn id="114" fill="hold">
                            <p:stCondLst>
                              <p:cond delay="1500"/>
                            </p:stCondLst>
                            <p:childTnLst>
                              <p:par>
                                <p:cTn id="115" presetID="22" presetClass="entr" presetSubtype="1" fill="hold" grpId="0" nodeType="afterEffect">
                                  <p:stCondLst>
                                    <p:cond delay="0"/>
                                  </p:stCondLst>
                                  <p:childTnLst>
                                    <p:set>
                                      <p:cBhvr>
                                        <p:cTn id="116" dur="1" fill="hold">
                                          <p:stCondLst>
                                            <p:cond delay="0"/>
                                          </p:stCondLst>
                                        </p:cTn>
                                        <p:tgtEl>
                                          <p:spTgt spid="21531"/>
                                        </p:tgtEl>
                                        <p:attrNameLst>
                                          <p:attrName>style.visibility</p:attrName>
                                        </p:attrNameLst>
                                      </p:cBhvr>
                                      <p:to>
                                        <p:strVal val="visible"/>
                                      </p:to>
                                    </p:set>
                                    <p:animEffect transition="in" filter="wipe(up)">
                                      <p:cBhvr>
                                        <p:cTn id="117" dur="500"/>
                                        <p:tgtEl>
                                          <p:spTgt spid="21531"/>
                                        </p:tgtEl>
                                      </p:cBhvr>
                                    </p:animEffect>
                                  </p:childTnLst>
                                </p:cTn>
                              </p:par>
                            </p:childTnLst>
                          </p:cTn>
                        </p:par>
                        <p:par>
                          <p:cTn id="118" fill="hold">
                            <p:stCondLst>
                              <p:cond delay="2000"/>
                            </p:stCondLst>
                            <p:childTnLst>
                              <p:par>
                                <p:cTn id="119" presetID="22" presetClass="entr" presetSubtype="8" fill="hold" grpId="0" nodeType="afterEffect">
                                  <p:stCondLst>
                                    <p:cond delay="0"/>
                                  </p:stCondLst>
                                  <p:childTnLst>
                                    <p:set>
                                      <p:cBhvr>
                                        <p:cTn id="120" dur="1" fill="hold">
                                          <p:stCondLst>
                                            <p:cond delay="0"/>
                                          </p:stCondLst>
                                        </p:cTn>
                                        <p:tgtEl>
                                          <p:spTgt spid="21553"/>
                                        </p:tgtEl>
                                        <p:attrNameLst>
                                          <p:attrName>style.visibility</p:attrName>
                                        </p:attrNameLst>
                                      </p:cBhvr>
                                      <p:to>
                                        <p:strVal val="visible"/>
                                      </p:to>
                                    </p:set>
                                    <p:animEffect transition="in" filter="wipe(left)">
                                      <p:cBhvr>
                                        <p:cTn id="121" dur="500"/>
                                        <p:tgtEl>
                                          <p:spTgt spid="21553"/>
                                        </p:tgtEl>
                                      </p:cBhvr>
                                    </p:animEffect>
                                  </p:childTnLst>
                                </p:cTn>
                              </p:par>
                            </p:childTnLst>
                          </p:cTn>
                        </p:par>
                        <p:par>
                          <p:cTn id="122" fill="hold">
                            <p:stCondLst>
                              <p:cond delay="2500"/>
                            </p:stCondLst>
                            <p:childTnLst>
                              <p:par>
                                <p:cTn id="123" presetID="22" presetClass="entr" presetSubtype="4" fill="hold" grpId="0" nodeType="afterEffect">
                                  <p:stCondLst>
                                    <p:cond delay="0"/>
                                  </p:stCondLst>
                                  <p:childTnLst>
                                    <p:set>
                                      <p:cBhvr>
                                        <p:cTn id="124" dur="1" fill="hold">
                                          <p:stCondLst>
                                            <p:cond delay="0"/>
                                          </p:stCondLst>
                                        </p:cTn>
                                        <p:tgtEl>
                                          <p:spTgt spid="21554"/>
                                        </p:tgtEl>
                                        <p:attrNameLst>
                                          <p:attrName>style.visibility</p:attrName>
                                        </p:attrNameLst>
                                      </p:cBhvr>
                                      <p:to>
                                        <p:strVal val="visible"/>
                                      </p:to>
                                    </p:set>
                                    <p:animEffect transition="in" filter="wipe(down)">
                                      <p:cBhvr>
                                        <p:cTn id="125" dur="500"/>
                                        <p:tgtEl>
                                          <p:spTgt spid="21554"/>
                                        </p:tgtEl>
                                      </p:cBhvr>
                                    </p:animEffect>
                                  </p:childTnLst>
                                </p:cTn>
                              </p:par>
                            </p:childTnLst>
                          </p:cTn>
                        </p:par>
                        <p:par>
                          <p:cTn id="126" fill="hold">
                            <p:stCondLst>
                              <p:cond delay="3000"/>
                            </p:stCondLst>
                            <p:childTnLst>
                              <p:par>
                                <p:cTn id="127" presetID="22" presetClass="entr" presetSubtype="2" fill="hold" grpId="0" nodeType="afterEffect">
                                  <p:stCondLst>
                                    <p:cond delay="0"/>
                                  </p:stCondLst>
                                  <p:childTnLst>
                                    <p:set>
                                      <p:cBhvr>
                                        <p:cTn id="128" dur="1" fill="hold">
                                          <p:stCondLst>
                                            <p:cond delay="0"/>
                                          </p:stCondLst>
                                        </p:cTn>
                                        <p:tgtEl>
                                          <p:spTgt spid="21552"/>
                                        </p:tgtEl>
                                        <p:attrNameLst>
                                          <p:attrName>style.visibility</p:attrName>
                                        </p:attrNameLst>
                                      </p:cBhvr>
                                      <p:to>
                                        <p:strVal val="visible"/>
                                      </p:to>
                                    </p:set>
                                    <p:animEffect transition="in" filter="wipe(right)">
                                      <p:cBhvr>
                                        <p:cTn id="129" dur="500"/>
                                        <p:tgtEl>
                                          <p:spTgt spid="21552"/>
                                        </p:tgtEl>
                                      </p:cBhvr>
                                    </p:animEffect>
                                  </p:childTnLst>
                                </p:cTn>
                              </p:par>
                            </p:childTnLst>
                          </p:cTn>
                        </p:par>
                        <p:par>
                          <p:cTn id="130" fill="hold">
                            <p:stCondLst>
                              <p:cond delay="3500"/>
                            </p:stCondLst>
                            <p:childTnLst>
                              <p:par>
                                <p:cTn id="131" presetID="22" presetClass="entr" presetSubtype="8" fill="hold" grpId="0" nodeType="afterEffect">
                                  <p:stCondLst>
                                    <p:cond delay="0"/>
                                  </p:stCondLst>
                                  <p:childTnLst>
                                    <p:set>
                                      <p:cBhvr>
                                        <p:cTn id="132" dur="1" fill="hold">
                                          <p:stCondLst>
                                            <p:cond delay="0"/>
                                          </p:stCondLst>
                                        </p:cTn>
                                        <p:tgtEl>
                                          <p:spTgt spid="21555"/>
                                        </p:tgtEl>
                                        <p:attrNameLst>
                                          <p:attrName>style.visibility</p:attrName>
                                        </p:attrNameLst>
                                      </p:cBhvr>
                                      <p:to>
                                        <p:strVal val="visible"/>
                                      </p:to>
                                    </p:set>
                                    <p:animEffect transition="in" filter="wipe(left)">
                                      <p:cBhvr>
                                        <p:cTn id="133" dur="500"/>
                                        <p:tgtEl>
                                          <p:spTgt spid="21555"/>
                                        </p:tgtEl>
                                      </p:cBhvr>
                                    </p:animEffect>
                                  </p:childTnLst>
                                </p:cTn>
                              </p:par>
                            </p:childTnLst>
                          </p:cTn>
                        </p:par>
                        <p:par>
                          <p:cTn id="134" fill="hold">
                            <p:stCondLst>
                              <p:cond delay="4000"/>
                            </p:stCondLst>
                            <p:childTnLst>
                              <p:par>
                                <p:cTn id="135" presetID="22" presetClass="entr" presetSubtype="8" fill="hold" grpId="0" nodeType="afterEffect">
                                  <p:stCondLst>
                                    <p:cond delay="0"/>
                                  </p:stCondLst>
                                  <p:childTnLst>
                                    <p:set>
                                      <p:cBhvr>
                                        <p:cTn id="136" dur="1" fill="hold">
                                          <p:stCondLst>
                                            <p:cond delay="0"/>
                                          </p:stCondLst>
                                        </p:cTn>
                                        <p:tgtEl>
                                          <p:spTgt spid="21533"/>
                                        </p:tgtEl>
                                        <p:attrNameLst>
                                          <p:attrName>style.visibility</p:attrName>
                                        </p:attrNameLst>
                                      </p:cBhvr>
                                      <p:to>
                                        <p:strVal val="visible"/>
                                      </p:to>
                                    </p:set>
                                    <p:animEffect transition="in" filter="wipe(left)">
                                      <p:cBhvr>
                                        <p:cTn id="137" dur="500"/>
                                        <p:tgtEl>
                                          <p:spTgt spid="21533"/>
                                        </p:tgtEl>
                                      </p:cBhvr>
                                    </p:animEffect>
                                  </p:childTnLst>
                                </p:cTn>
                              </p:par>
                            </p:childTnLst>
                          </p:cTn>
                        </p:par>
                        <p:par>
                          <p:cTn id="138" fill="hold">
                            <p:stCondLst>
                              <p:cond delay="4500"/>
                            </p:stCondLst>
                            <p:childTnLst>
                              <p:par>
                                <p:cTn id="139" presetID="22" presetClass="entr" presetSubtype="1" fill="hold" grpId="0" nodeType="afterEffect">
                                  <p:stCondLst>
                                    <p:cond delay="0"/>
                                  </p:stCondLst>
                                  <p:childTnLst>
                                    <p:set>
                                      <p:cBhvr>
                                        <p:cTn id="140" dur="1" fill="hold">
                                          <p:stCondLst>
                                            <p:cond delay="0"/>
                                          </p:stCondLst>
                                        </p:cTn>
                                        <p:tgtEl>
                                          <p:spTgt spid="21532"/>
                                        </p:tgtEl>
                                        <p:attrNameLst>
                                          <p:attrName>style.visibility</p:attrName>
                                        </p:attrNameLst>
                                      </p:cBhvr>
                                      <p:to>
                                        <p:strVal val="visible"/>
                                      </p:to>
                                    </p:set>
                                    <p:animEffect transition="in" filter="wipe(up)">
                                      <p:cBhvr>
                                        <p:cTn id="141" dur="500"/>
                                        <p:tgtEl>
                                          <p:spTgt spid="21532"/>
                                        </p:tgtEl>
                                      </p:cBhvr>
                                    </p:animEffect>
                                  </p:childTnLst>
                                </p:cTn>
                              </p:par>
                            </p:childTnLst>
                          </p:cTn>
                        </p:par>
                        <p:par>
                          <p:cTn id="142" fill="hold">
                            <p:stCondLst>
                              <p:cond delay="5000"/>
                            </p:stCondLst>
                            <p:childTnLst>
                              <p:par>
                                <p:cTn id="143" presetID="22" presetClass="entr" presetSubtype="1" fill="hold" grpId="0" nodeType="afterEffect">
                                  <p:stCondLst>
                                    <p:cond delay="0"/>
                                  </p:stCondLst>
                                  <p:childTnLst>
                                    <p:set>
                                      <p:cBhvr>
                                        <p:cTn id="144" dur="1" fill="hold">
                                          <p:stCondLst>
                                            <p:cond delay="0"/>
                                          </p:stCondLst>
                                        </p:cTn>
                                        <p:tgtEl>
                                          <p:spTgt spid="21534"/>
                                        </p:tgtEl>
                                        <p:attrNameLst>
                                          <p:attrName>style.visibility</p:attrName>
                                        </p:attrNameLst>
                                      </p:cBhvr>
                                      <p:to>
                                        <p:strVal val="visible"/>
                                      </p:to>
                                    </p:set>
                                    <p:animEffect transition="in" filter="wipe(up)">
                                      <p:cBhvr>
                                        <p:cTn id="145" dur="500"/>
                                        <p:tgtEl>
                                          <p:spTgt spid="21534"/>
                                        </p:tgtEl>
                                      </p:cBhvr>
                                    </p:animEffect>
                                  </p:childTnLst>
                                </p:cTn>
                              </p:par>
                            </p:childTnLst>
                          </p:cTn>
                        </p:par>
                        <p:par>
                          <p:cTn id="146" fill="hold">
                            <p:stCondLst>
                              <p:cond delay="5500"/>
                            </p:stCondLst>
                            <p:childTnLst>
                              <p:par>
                                <p:cTn id="147" presetID="22" presetClass="entr" presetSubtype="1" fill="hold" grpId="0" nodeType="afterEffect">
                                  <p:stCondLst>
                                    <p:cond delay="0"/>
                                  </p:stCondLst>
                                  <p:childTnLst>
                                    <p:set>
                                      <p:cBhvr>
                                        <p:cTn id="148" dur="1" fill="hold">
                                          <p:stCondLst>
                                            <p:cond delay="0"/>
                                          </p:stCondLst>
                                        </p:cTn>
                                        <p:tgtEl>
                                          <p:spTgt spid="21543"/>
                                        </p:tgtEl>
                                        <p:attrNameLst>
                                          <p:attrName>style.visibility</p:attrName>
                                        </p:attrNameLst>
                                      </p:cBhvr>
                                      <p:to>
                                        <p:strVal val="visible"/>
                                      </p:to>
                                    </p:set>
                                    <p:animEffect transition="in" filter="wipe(up)">
                                      <p:cBhvr>
                                        <p:cTn id="149" dur="500"/>
                                        <p:tgtEl>
                                          <p:spTgt spid="21543"/>
                                        </p:tgtEl>
                                      </p:cBhvr>
                                    </p:animEffect>
                                  </p:childTnLst>
                                </p:cTn>
                              </p:par>
                            </p:childTnLst>
                          </p:cTn>
                        </p:par>
                        <p:par>
                          <p:cTn id="150" fill="hold">
                            <p:stCondLst>
                              <p:cond delay="6000"/>
                            </p:stCondLst>
                            <p:childTnLst>
                              <p:par>
                                <p:cTn id="151" presetID="22" presetClass="entr" presetSubtype="8" fill="hold" grpId="0" nodeType="afterEffect">
                                  <p:stCondLst>
                                    <p:cond delay="0"/>
                                  </p:stCondLst>
                                  <p:childTnLst>
                                    <p:set>
                                      <p:cBhvr>
                                        <p:cTn id="152" dur="1" fill="hold">
                                          <p:stCondLst>
                                            <p:cond delay="0"/>
                                          </p:stCondLst>
                                        </p:cTn>
                                        <p:tgtEl>
                                          <p:spTgt spid="21535"/>
                                        </p:tgtEl>
                                        <p:attrNameLst>
                                          <p:attrName>style.visibility</p:attrName>
                                        </p:attrNameLst>
                                      </p:cBhvr>
                                      <p:to>
                                        <p:strVal val="visible"/>
                                      </p:to>
                                    </p:set>
                                    <p:animEffect transition="in" filter="wipe(left)">
                                      <p:cBhvr>
                                        <p:cTn id="153" dur="500"/>
                                        <p:tgtEl>
                                          <p:spTgt spid="21535"/>
                                        </p:tgtEl>
                                      </p:cBhvr>
                                    </p:animEffect>
                                  </p:childTnLst>
                                </p:cTn>
                              </p:par>
                            </p:childTnLst>
                          </p:cTn>
                        </p:par>
                        <p:par>
                          <p:cTn id="154" fill="hold">
                            <p:stCondLst>
                              <p:cond delay="6500"/>
                            </p:stCondLst>
                            <p:childTnLst>
                              <p:par>
                                <p:cTn id="155" presetID="22" presetClass="entr" presetSubtype="8" fill="hold" grpId="0" nodeType="afterEffect">
                                  <p:stCondLst>
                                    <p:cond delay="0"/>
                                  </p:stCondLst>
                                  <p:childTnLst>
                                    <p:set>
                                      <p:cBhvr>
                                        <p:cTn id="156" dur="1" fill="hold">
                                          <p:stCondLst>
                                            <p:cond delay="0"/>
                                          </p:stCondLst>
                                        </p:cTn>
                                        <p:tgtEl>
                                          <p:spTgt spid="21536"/>
                                        </p:tgtEl>
                                        <p:attrNameLst>
                                          <p:attrName>style.visibility</p:attrName>
                                        </p:attrNameLst>
                                      </p:cBhvr>
                                      <p:to>
                                        <p:strVal val="visible"/>
                                      </p:to>
                                    </p:set>
                                    <p:animEffect transition="in" filter="wipe(left)">
                                      <p:cBhvr>
                                        <p:cTn id="157" dur="500"/>
                                        <p:tgtEl>
                                          <p:spTgt spid="21536"/>
                                        </p:tgtEl>
                                      </p:cBhvr>
                                    </p:animEffect>
                                  </p:childTnLst>
                                </p:cTn>
                              </p:par>
                            </p:childTnLst>
                          </p:cTn>
                        </p:par>
                        <p:par>
                          <p:cTn id="158" fill="hold">
                            <p:stCondLst>
                              <p:cond delay="7000"/>
                            </p:stCondLst>
                            <p:childTnLst>
                              <p:par>
                                <p:cTn id="159" presetID="22" presetClass="entr" presetSubtype="2" fill="hold" grpId="0" nodeType="afterEffect">
                                  <p:stCondLst>
                                    <p:cond delay="0"/>
                                  </p:stCondLst>
                                  <p:childTnLst>
                                    <p:set>
                                      <p:cBhvr>
                                        <p:cTn id="160" dur="1" fill="hold">
                                          <p:stCondLst>
                                            <p:cond delay="0"/>
                                          </p:stCondLst>
                                        </p:cTn>
                                        <p:tgtEl>
                                          <p:spTgt spid="21545"/>
                                        </p:tgtEl>
                                        <p:attrNameLst>
                                          <p:attrName>style.visibility</p:attrName>
                                        </p:attrNameLst>
                                      </p:cBhvr>
                                      <p:to>
                                        <p:strVal val="visible"/>
                                      </p:to>
                                    </p:set>
                                    <p:animEffect transition="in" filter="wipe(right)">
                                      <p:cBhvr>
                                        <p:cTn id="161" dur="500"/>
                                        <p:tgtEl>
                                          <p:spTgt spid="21545"/>
                                        </p:tgtEl>
                                      </p:cBhvr>
                                    </p:animEffect>
                                  </p:childTnLst>
                                </p:cTn>
                              </p:par>
                            </p:childTnLst>
                          </p:cTn>
                        </p:par>
                        <p:par>
                          <p:cTn id="162" fill="hold">
                            <p:stCondLst>
                              <p:cond delay="7500"/>
                            </p:stCondLst>
                            <p:childTnLst>
                              <p:par>
                                <p:cTn id="163" presetID="22" presetClass="entr" presetSubtype="8" fill="hold" grpId="0" nodeType="afterEffect">
                                  <p:stCondLst>
                                    <p:cond delay="0"/>
                                  </p:stCondLst>
                                  <p:childTnLst>
                                    <p:set>
                                      <p:cBhvr>
                                        <p:cTn id="164" dur="1" fill="hold">
                                          <p:stCondLst>
                                            <p:cond delay="0"/>
                                          </p:stCondLst>
                                        </p:cTn>
                                        <p:tgtEl>
                                          <p:spTgt spid="21549"/>
                                        </p:tgtEl>
                                        <p:attrNameLst>
                                          <p:attrName>style.visibility</p:attrName>
                                        </p:attrNameLst>
                                      </p:cBhvr>
                                      <p:to>
                                        <p:strVal val="visible"/>
                                      </p:to>
                                    </p:set>
                                    <p:animEffect transition="in" filter="wipe(left)">
                                      <p:cBhvr>
                                        <p:cTn id="165" dur="500"/>
                                        <p:tgtEl>
                                          <p:spTgt spid="21549"/>
                                        </p:tgtEl>
                                      </p:cBhvr>
                                    </p:animEffect>
                                  </p:childTnLst>
                                </p:cTn>
                              </p:par>
                            </p:childTnLst>
                          </p:cTn>
                        </p:par>
                        <p:par>
                          <p:cTn id="166" fill="hold">
                            <p:stCondLst>
                              <p:cond delay="8000"/>
                            </p:stCondLst>
                            <p:childTnLst>
                              <p:par>
                                <p:cTn id="167" presetID="22" presetClass="entr" presetSubtype="4" fill="hold" grpId="0" nodeType="afterEffect">
                                  <p:stCondLst>
                                    <p:cond delay="0"/>
                                  </p:stCondLst>
                                  <p:childTnLst>
                                    <p:set>
                                      <p:cBhvr>
                                        <p:cTn id="168" dur="1" fill="hold">
                                          <p:stCondLst>
                                            <p:cond delay="0"/>
                                          </p:stCondLst>
                                        </p:cTn>
                                        <p:tgtEl>
                                          <p:spTgt spid="21546"/>
                                        </p:tgtEl>
                                        <p:attrNameLst>
                                          <p:attrName>style.visibility</p:attrName>
                                        </p:attrNameLst>
                                      </p:cBhvr>
                                      <p:to>
                                        <p:strVal val="visible"/>
                                      </p:to>
                                    </p:set>
                                    <p:animEffect transition="in" filter="wipe(down)">
                                      <p:cBhvr>
                                        <p:cTn id="169" dur="500"/>
                                        <p:tgtEl>
                                          <p:spTgt spid="21546"/>
                                        </p:tgtEl>
                                      </p:cBhvr>
                                    </p:animEffect>
                                  </p:childTnLst>
                                </p:cTn>
                              </p:par>
                            </p:childTnLst>
                          </p:cTn>
                        </p:par>
                        <p:par>
                          <p:cTn id="170" fill="hold">
                            <p:stCondLst>
                              <p:cond delay="8500"/>
                            </p:stCondLst>
                            <p:childTnLst>
                              <p:par>
                                <p:cTn id="171" presetID="22" presetClass="entr" presetSubtype="8" fill="hold" grpId="0" nodeType="afterEffect">
                                  <p:stCondLst>
                                    <p:cond delay="0"/>
                                  </p:stCondLst>
                                  <p:childTnLst>
                                    <p:set>
                                      <p:cBhvr>
                                        <p:cTn id="172" dur="1" fill="hold">
                                          <p:stCondLst>
                                            <p:cond delay="0"/>
                                          </p:stCondLst>
                                        </p:cTn>
                                        <p:tgtEl>
                                          <p:spTgt spid="21580"/>
                                        </p:tgtEl>
                                        <p:attrNameLst>
                                          <p:attrName>style.visibility</p:attrName>
                                        </p:attrNameLst>
                                      </p:cBhvr>
                                      <p:to>
                                        <p:strVal val="visible"/>
                                      </p:to>
                                    </p:set>
                                    <p:animEffect transition="in" filter="wipe(left)">
                                      <p:cBhvr>
                                        <p:cTn id="173" dur="500"/>
                                        <p:tgtEl>
                                          <p:spTgt spid="21580"/>
                                        </p:tgtEl>
                                      </p:cBhvr>
                                    </p:animEffect>
                                  </p:childTnLst>
                                </p:cTn>
                              </p:par>
                            </p:childTnLst>
                          </p:cTn>
                        </p:par>
                        <p:par>
                          <p:cTn id="174" fill="hold">
                            <p:stCondLst>
                              <p:cond delay="9000"/>
                            </p:stCondLst>
                            <p:childTnLst>
                              <p:par>
                                <p:cTn id="175" presetID="22" presetClass="entr" presetSubtype="2" fill="hold" grpId="0" nodeType="afterEffect">
                                  <p:stCondLst>
                                    <p:cond delay="0"/>
                                  </p:stCondLst>
                                  <p:childTnLst>
                                    <p:set>
                                      <p:cBhvr>
                                        <p:cTn id="176" dur="1" fill="hold">
                                          <p:stCondLst>
                                            <p:cond delay="0"/>
                                          </p:stCondLst>
                                        </p:cTn>
                                        <p:tgtEl>
                                          <p:spTgt spid="21548"/>
                                        </p:tgtEl>
                                        <p:attrNameLst>
                                          <p:attrName>style.visibility</p:attrName>
                                        </p:attrNameLst>
                                      </p:cBhvr>
                                      <p:to>
                                        <p:strVal val="visible"/>
                                      </p:to>
                                    </p:set>
                                    <p:animEffect transition="in" filter="wipe(right)">
                                      <p:cBhvr>
                                        <p:cTn id="177" dur="500"/>
                                        <p:tgtEl>
                                          <p:spTgt spid="21548"/>
                                        </p:tgtEl>
                                      </p:cBhvr>
                                    </p:animEffect>
                                  </p:childTnLst>
                                </p:cTn>
                              </p:par>
                            </p:childTnLst>
                          </p:cTn>
                        </p:par>
                        <p:par>
                          <p:cTn id="178" fill="hold">
                            <p:stCondLst>
                              <p:cond delay="9500"/>
                            </p:stCondLst>
                            <p:childTnLst>
                              <p:par>
                                <p:cTn id="179" presetID="22" presetClass="entr" presetSubtype="1" fill="hold" grpId="0" nodeType="afterEffect">
                                  <p:stCondLst>
                                    <p:cond delay="0"/>
                                  </p:stCondLst>
                                  <p:childTnLst>
                                    <p:set>
                                      <p:cBhvr>
                                        <p:cTn id="180" dur="1" fill="hold">
                                          <p:stCondLst>
                                            <p:cond delay="0"/>
                                          </p:stCondLst>
                                        </p:cTn>
                                        <p:tgtEl>
                                          <p:spTgt spid="21547"/>
                                        </p:tgtEl>
                                        <p:attrNameLst>
                                          <p:attrName>style.visibility</p:attrName>
                                        </p:attrNameLst>
                                      </p:cBhvr>
                                      <p:to>
                                        <p:strVal val="visible"/>
                                      </p:to>
                                    </p:set>
                                    <p:animEffect transition="in" filter="wipe(up)">
                                      <p:cBhvr>
                                        <p:cTn id="181" dur="500"/>
                                        <p:tgtEl>
                                          <p:spTgt spid="21547"/>
                                        </p:tgtEl>
                                      </p:cBhvr>
                                    </p:animEffect>
                                  </p:childTnLst>
                                </p:cTn>
                              </p:par>
                            </p:childTnLst>
                          </p:cTn>
                        </p:par>
                        <p:par>
                          <p:cTn id="182" fill="hold">
                            <p:stCondLst>
                              <p:cond delay="10000"/>
                            </p:stCondLst>
                            <p:childTnLst>
                              <p:par>
                                <p:cTn id="183" presetID="22" presetClass="entr" presetSubtype="8" fill="hold" grpId="0" nodeType="afterEffect">
                                  <p:stCondLst>
                                    <p:cond delay="0"/>
                                  </p:stCondLst>
                                  <p:childTnLst>
                                    <p:set>
                                      <p:cBhvr>
                                        <p:cTn id="184" dur="1" fill="hold">
                                          <p:stCondLst>
                                            <p:cond delay="0"/>
                                          </p:stCondLst>
                                        </p:cTn>
                                        <p:tgtEl>
                                          <p:spTgt spid="21550"/>
                                        </p:tgtEl>
                                        <p:attrNameLst>
                                          <p:attrName>style.visibility</p:attrName>
                                        </p:attrNameLst>
                                      </p:cBhvr>
                                      <p:to>
                                        <p:strVal val="visible"/>
                                      </p:to>
                                    </p:set>
                                    <p:animEffect transition="in" filter="wipe(left)">
                                      <p:cBhvr>
                                        <p:cTn id="185" dur="500"/>
                                        <p:tgtEl>
                                          <p:spTgt spid="21550"/>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4" fill="hold" grpId="0" nodeType="clickEffect">
                                  <p:stCondLst>
                                    <p:cond delay="0"/>
                                  </p:stCondLst>
                                  <p:childTnLst>
                                    <p:set>
                                      <p:cBhvr>
                                        <p:cTn id="189" dur="1" fill="hold">
                                          <p:stCondLst>
                                            <p:cond delay="0"/>
                                          </p:stCondLst>
                                        </p:cTn>
                                        <p:tgtEl>
                                          <p:spTgt spid="21537"/>
                                        </p:tgtEl>
                                        <p:attrNameLst>
                                          <p:attrName>style.visibility</p:attrName>
                                        </p:attrNameLst>
                                      </p:cBhvr>
                                      <p:to>
                                        <p:strVal val="visible"/>
                                      </p:to>
                                    </p:set>
                                    <p:animEffect transition="in" filter="wipe(down)">
                                      <p:cBhvr>
                                        <p:cTn id="190" dur="500"/>
                                        <p:tgtEl>
                                          <p:spTgt spid="21537"/>
                                        </p:tgtEl>
                                      </p:cBhvr>
                                    </p:animEffect>
                                  </p:childTnLst>
                                </p:cTn>
                              </p:par>
                            </p:childTnLst>
                          </p:cTn>
                        </p:par>
                        <p:par>
                          <p:cTn id="191" fill="hold">
                            <p:stCondLst>
                              <p:cond delay="500"/>
                            </p:stCondLst>
                            <p:childTnLst>
                              <p:par>
                                <p:cTn id="192" presetID="22" presetClass="entr" presetSubtype="4" fill="hold" grpId="0" nodeType="afterEffect">
                                  <p:stCondLst>
                                    <p:cond delay="0"/>
                                  </p:stCondLst>
                                  <p:childTnLst>
                                    <p:set>
                                      <p:cBhvr>
                                        <p:cTn id="193" dur="1" fill="hold">
                                          <p:stCondLst>
                                            <p:cond delay="0"/>
                                          </p:stCondLst>
                                        </p:cTn>
                                        <p:tgtEl>
                                          <p:spTgt spid="21538"/>
                                        </p:tgtEl>
                                        <p:attrNameLst>
                                          <p:attrName>style.visibility</p:attrName>
                                        </p:attrNameLst>
                                      </p:cBhvr>
                                      <p:to>
                                        <p:strVal val="visible"/>
                                      </p:to>
                                    </p:set>
                                    <p:animEffect transition="in" filter="wipe(down)">
                                      <p:cBhvr>
                                        <p:cTn id="194" dur="500"/>
                                        <p:tgtEl>
                                          <p:spTgt spid="21538"/>
                                        </p:tgtEl>
                                      </p:cBhvr>
                                    </p:animEffect>
                                  </p:childTnLst>
                                </p:cTn>
                              </p:par>
                            </p:childTnLst>
                          </p:cTn>
                        </p:par>
                        <p:par>
                          <p:cTn id="195" fill="hold">
                            <p:stCondLst>
                              <p:cond delay="1000"/>
                            </p:stCondLst>
                            <p:childTnLst>
                              <p:par>
                                <p:cTn id="196" presetID="22" presetClass="entr" presetSubtype="4" fill="hold" grpId="0" nodeType="afterEffect">
                                  <p:stCondLst>
                                    <p:cond delay="0"/>
                                  </p:stCondLst>
                                  <p:childTnLst>
                                    <p:set>
                                      <p:cBhvr>
                                        <p:cTn id="197" dur="1" fill="hold">
                                          <p:stCondLst>
                                            <p:cond delay="0"/>
                                          </p:stCondLst>
                                        </p:cTn>
                                        <p:tgtEl>
                                          <p:spTgt spid="21539"/>
                                        </p:tgtEl>
                                        <p:attrNameLst>
                                          <p:attrName>style.visibility</p:attrName>
                                        </p:attrNameLst>
                                      </p:cBhvr>
                                      <p:to>
                                        <p:strVal val="visible"/>
                                      </p:to>
                                    </p:set>
                                    <p:animEffect transition="in" filter="wipe(down)">
                                      <p:cBhvr>
                                        <p:cTn id="198" dur="500"/>
                                        <p:tgtEl>
                                          <p:spTgt spid="21539"/>
                                        </p:tgtEl>
                                      </p:cBhvr>
                                    </p:animEffect>
                                  </p:childTnLst>
                                </p:cTn>
                              </p:par>
                            </p:childTnLst>
                          </p:cTn>
                        </p:par>
                        <p:par>
                          <p:cTn id="199" fill="hold">
                            <p:stCondLst>
                              <p:cond delay="1500"/>
                            </p:stCondLst>
                            <p:childTnLst>
                              <p:par>
                                <p:cTn id="200" presetID="22" presetClass="entr" presetSubtype="1" fill="hold" grpId="0" nodeType="afterEffect">
                                  <p:stCondLst>
                                    <p:cond delay="0"/>
                                  </p:stCondLst>
                                  <p:childTnLst>
                                    <p:set>
                                      <p:cBhvr>
                                        <p:cTn id="201" dur="1" fill="hold">
                                          <p:stCondLst>
                                            <p:cond delay="0"/>
                                          </p:stCondLst>
                                        </p:cTn>
                                        <p:tgtEl>
                                          <p:spTgt spid="21540"/>
                                        </p:tgtEl>
                                        <p:attrNameLst>
                                          <p:attrName>style.visibility</p:attrName>
                                        </p:attrNameLst>
                                      </p:cBhvr>
                                      <p:to>
                                        <p:strVal val="visible"/>
                                      </p:to>
                                    </p:set>
                                    <p:animEffect transition="in" filter="wipe(up)">
                                      <p:cBhvr>
                                        <p:cTn id="202" dur="500"/>
                                        <p:tgtEl>
                                          <p:spTgt spid="21540"/>
                                        </p:tgtEl>
                                      </p:cBhvr>
                                    </p:animEffect>
                                  </p:childTnLst>
                                </p:cTn>
                              </p:par>
                            </p:childTnLst>
                          </p:cTn>
                        </p:par>
                        <p:par>
                          <p:cTn id="203" fill="hold">
                            <p:stCondLst>
                              <p:cond delay="2000"/>
                            </p:stCondLst>
                            <p:childTnLst>
                              <p:par>
                                <p:cTn id="204" presetID="22" presetClass="entr" presetSubtype="1" fill="hold" grpId="0" nodeType="afterEffect">
                                  <p:stCondLst>
                                    <p:cond delay="0"/>
                                  </p:stCondLst>
                                  <p:childTnLst>
                                    <p:set>
                                      <p:cBhvr>
                                        <p:cTn id="205" dur="1" fill="hold">
                                          <p:stCondLst>
                                            <p:cond delay="0"/>
                                          </p:stCondLst>
                                        </p:cTn>
                                        <p:tgtEl>
                                          <p:spTgt spid="21541"/>
                                        </p:tgtEl>
                                        <p:attrNameLst>
                                          <p:attrName>style.visibility</p:attrName>
                                        </p:attrNameLst>
                                      </p:cBhvr>
                                      <p:to>
                                        <p:strVal val="visible"/>
                                      </p:to>
                                    </p:set>
                                    <p:animEffect transition="in" filter="wipe(up)">
                                      <p:cBhvr>
                                        <p:cTn id="206" dur="500"/>
                                        <p:tgtEl>
                                          <p:spTgt spid="21541"/>
                                        </p:tgtEl>
                                      </p:cBhvr>
                                    </p:animEffect>
                                  </p:childTnLst>
                                </p:cTn>
                              </p:par>
                            </p:childTnLst>
                          </p:cTn>
                        </p:par>
                        <p:par>
                          <p:cTn id="207" fill="hold">
                            <p:stCondLst>
                              <p:cond delay="2500"/>
                            </p:stCondLst>
                            <p:childTnLst>
                              <p:par>
                                <p:cTn id="208" presetID="22" presetClass="entr" presetSubtype="4" fill="hold" grpId="0" nodeType="afterEffect">
                                  <p:stCondLst>
                                    <p:cond delay="0"/>
                                  </p:stCondLst>
                                  <p:childTnLst>
                                    <p:set>
                                      <p:cBhvr>
                                        <p:cTn id="209" dur="1" fill="hold">
                                          <p:stCondLst>
                                            <p:cond delay="0"/>
                                          </p:stCondLst>
                                        </p:cTn>
                                        <p:tgtEl>
                                          <p:spTgt spid="21542"/>
                                        </p:tgtEl>
                                        <p:attrNameLst>
                                          <p:attrName>style.visibility</p:attrName>
                                        </p:attrNameLst>
                                      </p:cBhvr>
                                      <p:to>
                                        <p:strVal val="visible"/>
                                      </p:to>
                                    </p:set>
                                    <p:animEffect transition="in" filter="wipe(down)">
                                      <p:cBhvr>
                                        <p:cTn id="210" dur="500"/>
                                        <p:tgtEl>
                                          <p:spTgt spid="21542"/>
                                        </p:tgtEl>
                                      </p:cBhvr>
                                    </p:animEffect>
                                  </p:childTnLst>
                                </p:cTn>
                              </p:par>
                            </p:childTnLst>
                          </p:cTn>
                        </p:par>
                        <p:par>
                          <p:cTn id="211" fill="hold">
                            <p:stCondLst>
                              <p:cond delay="3000"/>
                            </p:stCondLst>
                            <p:childTnLst>
                              <p:par>
                                <p:cTn id="212" presetID="22" presetClass="entr" presetSubtype="8" fill="hold" grpId="0" nodeType="afterEffect">
                                  <p:stCondLst>
                                    <p:cond delay="0"/>
                                  </p:stCondLst>
                                  <p:childTnLst>
                                    <p:set>
                                      <p:cBhvr>
                                        <p:cTn id="213" dur="1" fill="hold">
                                          <p:stCondLst>
                                            <p:cond delay="0"/>
                                          </p:stCondLst>
                                        </p:cTn>
                                        <p:tgtEl>
                                          <p:spTgt spid="21544"/>
                                        </p:tgtEl>
                                        <p:attrNameLst>
                                          <p:attrName>style.visibility</p:attrName>
                                        </p:attrNameLst>
                                      </p:cBhvr>
                                      <p:to>
                                        <p:strVal val="visible"/>
                                      </p:to>
                                    </p:set>
                                    <p:animEffect transition="in" filter="wipe(left)">
                                      <p:cBhvr>
                                        <p:cTn id="214" dur="500"/>
                                        <p:tgtEl>
                                          <p:spTgt spid="21544"/>
                                        </p:tgtEl>
                                      </p:cBhvr>
                                    </p:animEffect>
                                  </p:childTnLst>
                                </p:cTn>
                              </p:par>
                            </p:childTnLst>
                          </p:cTn>
                        </p:par>
                      </p:childTnLst>
                    </p:cTn>
                  </p:par>
                  <p:par>
                    <p:cTn id="215" fill="hold">
                      <p:stCondLst>
                        <p:cond delay="indefinite"/>
                      </p:stCondLst>
                      <p:childTnLst>
                        <p:par>
                          <p:cTn id="216" fill="hold">
                            <p:stCondLst>
                              <p:cond delay="0"/>
                            </p:stCondLst>
                            <p:childTnLst>
                              <p:par>
                                <p:cTn id="217" presetID="22" presetClass="entr" presetSubtype="2" fill="hold" grpId="0" nodeType="clickEffect">
                                  <p:stCondLst>
                                    <p:cond delay="0"/>
                                  </p:stCondLst>
                                  <p:childTnLst>
                                    <p:set>
                                      <p:cBhvr>
                                        <p:cTn id="218" dur="1" fill="hold">
                                          <p:stCondLst>
                                            <p:cond delay="0"/>
                                          </p:stCondLst>
                                        </p:cTn>
                                        <p:tgtEl>
                                          <p:spTgt spid="21558"/>
                                        </p:tgtEl>
                                        <p:attrNameLst>
                                          <p:attrName>style.visibility</p:attrName>
                                        </p:attrNameLst>
                                      </p:cBhvr>
                                      <p:to>
                                        <p:strVal val="visible"/>
                                      </p:to>
                                    </p:set>
                                    <p:animEffect transition="in" filter="wipe(right)">
                                      <p:cBhvr>
                                        <p:cTn id="219" dur="500"/>
                                        <p:tgtEl>
                                          <p:spTgt spid="21558"/>
                                        </p:tgtEl>
                                      </p:cBhvr>
                                    </p:animEffect>
                                  </p:childTnLst>
                                </p:cTn>
                              </p:par>
                            </p:childTnLst>
                          </p:cTn>
                        </p:par>
                        <p:par>
                          <p:cTn id="220" fill="hold">
                            <p:stCondLst>
                              <p:cond delay="500"/>
                            </p:stCondLst>
                            <p:childTnLst>
                              <p:par>
                                <p:cTn id="221" presetID="22" presetClass="entr" presetSubtype="1" fill="hold" grpId="0" nodeType="afterEffect">
                                  <p:stCondLst>
                                    <p:cond delay="0"/>
                                  </p:stCondLst>
                                  <p:childTnLst>
                                    <p:set>
                                      <p:cBhvr>
                                        <p:cTn id="222" dur="1" fill="hold">
                                          <p:stCondLst>
                                            <p:cond delay="0"/>
                                          </p:stCondLst>
                                        </p:cTn>
                                        <p:tgtEl>
                                          <p:spTgt spid="21559"/>
                                        </p:tgtEl>
                                        <p:attrNameLst>
                                          <p:attrName>style.visibility</p:attrName>
                                        </p:attrNameLst>
                                      </p:cBhvr>
                                      <p:to>
                                        <p:strVal val="visible"/>
                                      </p:to>
                                    </p:set>
                                    <p:animEffect transition="in" filter="wipe(up)">
                                      <p:cBhvr>
                                        <p:cTn id="223" dur="500"/>
                                        <p:tgtEl>
                                          <p:spTgt spid="21559"/>
                                        </p:tgtEl>
                                      </p:cBhvr>
                                    </p:animEffect>
                                  </p:childTnLst>
                                </p:cTn>
                              </p:par>
                            </p:childTnLst>
                          </p:cTn>
                        </p:par>
                        <p:par>
                          <p:cTn id="224" fill="hold">
                            <p:stCondLst>
                              <p:cond delay="1000"/>
                            </p:stCondLst>
                            <p:childTnLst>
                              <p:par>
                                <p:cTn id="225" presetID="22" presetClass="entr" presetSubtype="1" fill="hold" grpId="0" nodeType="afterEffect">
                                  <p:stCondLst>
                                    <p:cond delay="0"/>
                                  </p:stCondLst>
                                  <p:childTnLst>
                                    <p:set>
                                      <p:cBhvr>
                                        <p:cTn id="226" dur="1" fill="hold">
                                          <p:stCondLst>
                                            <p:cond delay="0"/>
                                          </p:stCondLst>
                                        </p:cTn>
                                        <p:tgtEl>
                                          <p:spTgt spid="21562"/>
                                        </p:tgtEl>
                                        <p:attrNameLst>
                                          <p:attrName>style.visibility</p:attrName>
                                        </p:attrNameLst>
                                      </p:cBhvr>
                                      <p:to>
                                        <p:strVal val="visible"/>
                                      </p:to>
                                    </p:set>
                                    <p:animEffect transition="in" filter="wipe(up)">
                                      <p:cBhvr>
                                        <p:cTn id="227" dur="500"/>
                                        <p:tgtEl>
                                          <p:spTgt spid="21562"/>
                                        </p:tgtEl>
                                      </p:cBhvr>
                                    </p:animEffect>
                                  </p:childTnLst>
                                </p:cTn>
                              </p:par>
                            </p:childTnLst>
                          </p:cTn>
                        </p:par>
                        <p:par>
                          <p:cTn id="228" fill="hold">
                            <p:stCondLst>
                              <p:cond delay="1500"/>
                            </p:stCondLst>
                            <p:childTnLst>
                              <p:par>
                                <p:cTn id="229" presetID="22" presetClass="entr" presetSubtype="1" fill="hold" grpId="0" nodeType="afterEffect">
                                  <p:stCondLst>
                                    <p:cond delay="0"/>
                                  </p:stCondLst>
                                  <p:childTnLst>
                                    <p:set>
                                      <p:cBhvr>
                                        <p:cTn id="230" dur="1" fill="hold">
                                          <p:stCondLst>
                                            <p:cond delay="0"/>
                                          </p:stCondLst>
                                        </p:cTn>
                                        <p:tgtEl>
                                          <p:spTgt spid="21566"/>
                                        </p:tgtEl>
                                        <p:attrNameLst>
                                          <p:attrName>style.visibility</p:attrName>
                                        </p:attrNameLst>
                                      </p:cBhvr>
                                      <p:to>
                                        <p:strVal val="visible"/>
                                      </p:to>
                                    </p:set>
                                    <p:animEffect transition="in" filter="wipe(up)">
                                      <p:cBhvr>
                                        <p:cTn id="231" dur="500"/>
                                        <p:tgtEl>
                                          <p:spTgt spid="21566"/>
                                        </p:tgtEl>
                                      </p:cBhvr>
                                    </p:animEffect>
                                  </p:childTnLst>
                                </p:cTn>
                              </p:par>
                            </p:childTnLst>
                          </p:cTn>
                        </p:par>
                        <p:par>
                          <p:cTn id="232" fill="hold">
                            <p:stCondLst>
                              <p:cond delay="2000"/>
                            </p:stCondLst>
                            <p:childTnLst>
                              <p:par>
                                <p:cTn id="233" presetID="22" presetClass="entr" presetSubtype="8" fill="hold" grpId="0" nodeType="afterEffect">
                                  <p:stCondLst>
                                    <p:cond delay="0"/>
                                  </p:stCondLst>
                                  <p:childTnLst>
                                    <p:set>
                                      <p:cBhvr>
                                        <p:cTn id="234" dur="1" fill="hold">
                                          <p:stCondLst>
                                            <p:cond delay="0"/>
                                          </p:stCondLst>
                                        </p:cTn>
                                        <p:tgtEl>
                                          <p:spTgt spid="21560"/>
                                        </p:tgtEl>
                                        <p:attrNameLst>
                                          <p:attrName>style.visibility</p:attrName>
                                        </p:attrNameLst>
                                      </p:cBhvr>
                                      <p:to>
                                        <p:strVal val="visible"/>
                                      </p:to>
                                    </p:set>
                                    <p:animEffect transition="in" filter="wipe(left)">
                                      <p:cBhvr>
                                        <p:cTn id="235" dur="500"/>
                                        <p:tgtEl>
                                          <p:spTgt spid="21560"/>
                                        </p:tgtEl>
                                      </p:cBhvr>
                                    </p:animEffect>
                                  </p:childTnLst>
                                </p:cTn>
                              </p:par>
                            </p:childTnLst>
                          </p:cTn>
                        </p:par>
                        <p:par>
                          <p:cTn id="236" fill="hold">
                            <p:stCondLst>
                              <p:cond delay="2500"/>
                            </p:stCondLst>
                            <p:childTnLst>
                              <p:par>
                                <p:cTn id="237" presetID="22" presetClass="entr" presetSubtype="8" fill="hold" grpId="0" nodeType="afterEffect">
                                  <p:stCondLst>
                                    <p:cond delay="0"/>
                                  </p:stCondLst>
                                  <p:childTnLst>
                                    <p:set>
                                      <p:cBhvr>
                                        <p:cTn id="238" dur="1" fill="hold">
                                          <p:stCondLst>
                                            <p:cond delay="0"/>
                                          </p:stCondLst>
                                        </p:cTn>
                                        <p:tgtEl>
                                          <p:spTgt spid="21561"/>
                                        </p:tgtEl>
                                        <p:attrNameLst>
                                          <p:attrName>style.visibility</p:attrName>
                                        </p:attrNameLst>
                                      </p:cBhvr>
                                      <p:to>
                                        <p:strVal val="visible"/>
                                      </p:to>
                                    </p:set>
                                    <p:animEffect transition="in" filter="wipe(left)">
                                      <p:cBhvr>
                                        <p:cTn id="239" dur="500"/>
                                        <p:tgtEl>
                                          <p:spTgt spid="21561"/>
                                        </p:tgtEl>
                                      </p:cBhvr>
                                    </p:animEffect>
                                  </p:childTnLst>
                                </p:cTn>
                              </p:par>
                            </p:childTnLst>
                          </p:cTn>
                        </p:par>
                        <p:par>
                          <p:cTn id="240" fill="hold">
                            <p:stCondLst>
                              <p:cond delay="3000"/>
                            </p:stCondLst>
                            <p:childTnLst>
                              <p:par>
                                <p:cTn id="241" presetID="22" presetClass="entr" presetSubtype="8" fill="hold" grpId="0" nodeType="afterEffect">
                                  <p:stCondLst>
                                    <p:cond delay="0"/>
                                  </p:stCondLst>
                                  <p:childTnLst>
                                    <p:set>
                                      <p:cBhvr>
                                        <p:cTn id="242" dur="1" fill="hold">
                                          <p:stCondLst>
                                            <p:cond delay="0"/>
                                          </p:stCondLst>
                                        </p:cTn>
                                        <p:tgtEl>
                                          <p:spTgt spid="21567"/>
                                        </p:tgtEl>
                                        <p:attrNameLst>
                                          <p:attrName>style.visibility</p:attrName>
                                        </p:attrNameLst>
                                      </p:cBhvr>
                                      <p:to>
                                        <p:strVal val="visible"/>
                                      </p:to>
                                    </p:set>
                                    <p:animEffect transition="in" filter="wipe(left)">
                                      <p:cBhvr>
                                        <p:cTn id="243" dur="500"/>
                                        <p:tgtEl>
                                          <p:spTgt spid="21567"/>
                                        </p:tgtEl>
                                      </p:cBhvr>
                                    </p:animEffect>
                                  </p:childTnLst>
                                </p:cTn>
                              </p:par>
                            </p:childTnLst>
                          </p:cTn>
                        </p:par>
                        <p:par>
                          <p:cTn id="244" fill="hold">
                            <p:stCondLst>
                              <p:cond delay="3500"/>
                            </p:stCondLst>
                            <p:childTnLst>
                              <p:par>
                                <p:cTn id="245" presetID="22" presetClass="entr" presetSubtype="1" fill="hold" grpId="0" nodeType="afterEffect">
                                  <p:stCondLst>
                                    <p:cond delay="0"/>
                                  </p:stCondLst>
                                  <p:childTnLst>
                                    <p:set>
                                      <p:cBhvr>
                                        <p:cTn id="246" dur="1" fill="hold">
                                          <p:stCondLst>
                                            <p:cond delay="0"/>
                                          </p:stCondLst>
                                        </p:cTn>
                                        <p:tgtEl>
                                          <p:spTgt spid="21563"/>
                                        </p:tgtEl>
                                        <p:attrNameLst>
                                          <p:attrName>style.visibility</p:attrName>
                                        </p:attrNameLst>
                                      </p:cBhvr>
                                      <p:to>
                                        <p:strVal val="visible"/>
                                      </p:to>
                                    </p:set>
                                    <p:animEffect transition="in" filter="wipe(up)">
                                      <p:cBhvr>
                                        <p:cTn id="247" dur="500"/>
                                        <p:tgtEl>
                                          <p:spTgt spid="21563"/>
                                        </p:tgtEl>
                                      </p:cBhvr>
                                    </p:animEffect>
                                  </p:childTnLst>
                                </p:cTn>
                              </p:par>
                            </p:childTnLst>
                          </p:cTn>
                        </p:par>
                        <p:par>
                          <p:cTn id="248" fill="hold">
                            <p:stCondLst>
                              <p:cond delay="4000"/>
                            </p:stCondLst>
                            <p:childTnLst>
                              <p:par>
                                <p:cTn id="249" presetID="22" presetClass="entr" presetSubtype="8" fill="hold" grpId="0" nodeType="afterEffect">
                                  <p:stCondLst>
                                    <p:cond delay="0"/>
                                  </p:stCondLst>
                                  <p:childTnLst>
                                    <p:set>
                                      <p:cBhvr>
                                        <p:cTn id="250" dur="1" fill="hold">
                                          <p:stCondLst>
                                            <p:cond delay="0"/>
                                          </p:stCondLst>
                                        </p:cTn>
                                        <p:tgtEl>
                                          <p:spTgt spid="21564"/>
                                        </p:tgtEl>
                                        <p:attrNameLst>
                                          <p:attrName>style.visibility</p:attrName>
                                        </p:attrNameLst>
                                      </p:cBhvr>
                                      <p:to>
                                        <p:strVal val="visible"/>
                                      </p:to>
                                    </p:set>
                                    <p:animEffect transition="in" filter="wipe(left)">
                                      <p:cBhvr>
                                        <p:cTn id="251" dur="500"/>
                                        <p:tgtEl>
                                          <p:spTgt spid="21564"/>
                                        </p:tgtEl>
                                      </p:cBhvr>
                                    </p:animEffect>
                                  </p:childTnLst>
                                </p:cTn>
                              </p:par>
                            </p:childTnLst>
                          </p:cTn>
                        </p:par>
                      </p:childTnLst>
                    </p:cTn>
                  </p:par>
                  <p:par>
                    <p:cTn id="252" fill="hold">
                      <p:stCondLst>
                        <p:cond delay="indefinite"/>
                      </p:stCondLst>
                      <p:childTnLst>
                        <p:par>
                          <p:cTn id="253" fill="hold">
                            <p:stCondLst>
                              <p:cond delay="0"/>
                            </p:stCondLst>
                            <p:childTnLst>
                              <p:par>
                                <p:cTn id="254" presetID="22" presetClass="entr" presetSubtype="1" fill="hold" grpId="0" nodeType="clickEffect">
                                  <p:stCondLst>
                                    <p:cond delay="0"/>
                                  </p:stCondLst>
                                  <p:childTnLst>
                                    <p:set>
                                      <p:cBhvr>
                                        <p:cTn id="255" dur="1" fill="hold">
                                          <p:stCondLst>
                                            <p:cond delay="0"/>
                                          </p:stCondLst>
                                        </p:cTn>
                                        <p:tgtEl>
                                          <p:spTgt spid="21569"/>
                                        </p:tgtEl>
                                        <p:attrNameLst>
                                          <p:attrName>style.visibility</p:attrName>
                                        </p:attrNameLst>
                                      </p:cBhvr>
                                      <p:to>
                                        <p:strVal val="visible"/>
                                      </p:to>
                                    </p:set>
                                    <p:animEffect transition="in" filter="wipe(up)">
                                      <p:cBhvr>
                                        <p:cTn id="256" dur="500"/>
                                        <p:tgtEl>
                                          <p:spTgt spid="21569"/>
                                        </p:tgtEl>
                                      </p:cBhvr>
                                    </p:animEffect>
                                  </p:childTnLst>
                                </p:cTn>
                              </p:par>
                            </p:childTnLst>
                          </p:cTn>
                        </p:par>
                        <p:par>
                          <p:cTn id="257" fill="hold">
                            <p:stCondLst>
                              <p:cond delay="500"/>
                            </p:stCondLst>
                            <p:childTnLst>
                              <p:par>
                                <p:cTn id="258" presetID="22" presetClass="entr" presetSubtype="1" fill="hold" grpId="0" nodeType="afterEffect">
                                  <p:stCondLst>
                                    <p:cond delay="0"/>
                                  </p:stCondLst>
                                  <p:childTnLst>
                                    <p:set>
                                      <p:cBhvr>
                                        <p:cTn id="259" dur="1" fill="hold">
                                          <p:stCondLst>
                                            <p:cond delay="0"/>
                                          </p:stCondLst>
                                        </p:cTn>
                                        <p:tgtEl>
                                          <p:spTgt spid="21570"/>
                                        </p:tgtEl>
                                        <p:attrNameLst>
                                          <p:attrName>style.visibility</p:attrName>
                                        </p:attrNameLst>
                                      </p:cBhvr>
                                      <p:to>
                                        <p:strVal val="visible"/>
                                      </p:to>
                                    </p:set>
                                    <p:animEffect transition="in" filter="wipe(up)">
                                      <p:cBhvr>
                                        <p:cTn id="260" dur="500"/>
                                        <p:tgtEl>
                                          <p:spTgt spid="21570"/>
                                        </p:tgtEl>
                                      </p:cBhvr>
                                    </p:animEffect>
                                  </p:childTnLst>
                                </p:cTn>
                              </p:par>
                            </p:childTnLst>
                          </p:cTn>
                        </p:par>
                        <p:par>
                          <p:cTn id="261" fill="hold">
                            <p:stCondLst>
                              <p:cond delay="1000"/>
                            </p:stCondLst>
                            <p:childTnLst>
                              <p:par>
                                <p:cTn id="262" presetID="22" presetClass="entr" presetSubtype="8" fill="hold" grpId="0" nodeType="afterEffect">
                                  <p:stCondLst>
                                    <p:cond delay="0"/>
                                  </p:stCondLst>
                                  <p:childTnLst>
                                    <p:set>
                                      <p:cBhvr>
                                        <p:cTn id="263" dur="1" fill="hold">
                                          <p:stCondLst>
                                            <p:cond delay="0"/>
                                          </p:stCondLst>
                                        </p:cTn>
                                        <p:tgtEl>
                                          <p:spTgt spid="21568"/>
                                        </p:tgtEl>
                                        <p:attrNameLst>
                                          <p:attrName>style.visibility</p:attrName>
                                        </p:attrNameLst>
                                      </p:cBhvr>
                                      <p:to>
                                        <p:strVal val="visible"/>
                                      </p:to>
                                    </p:set>
                                    <p:animEffect transition="in" filter="wipe(left)">
                                      <p:cBhvr>
                                        <p:cTn id="264" dur="500"/>
                                        <p:tgtEl>
                                          <p:spTgt spid="21568"/>
                                        </p:tgtEl>
                                      </p:cBhvr>
                                    </p:animEffect>
                                  </p:childTnLst>
                                </p:cTn>
                              </p:par>
                            </p:childTnLst>
                          </p:cTn>
                        </p:par>
                      </p:childTnLst>
                    </p:cTn>
                  </p:par>
                  <p:par>
                    <p:cTn id="265" fill="hold">
                      <p:stCondLst>
                        <p:cond delay="indefinite"/>
                      </p:stCondLst>
                      <p:childTnLst>
                        <p:par>
                          <p:cTn id="266" fill="hold">
                            <p:stCondLst>
                              <p:cond delay="0"/>
                            </p:stCondLst>
                            <p:childTnLst>
                              <p:par>
                                <p:cTn id="267" presetID="22" presetClass="entr" presetSubtype="1" fill="hold" grpId="0" nodeType="clickEffect">
                                  <p:stCondLst>
                                    <p:cond delay="0"/>
                                  </p:stCondLst>
                                  <p:childTnLst>
                                    <p:set>
                                      <p:cBhvr>
                                        <p:cTn id="268" dur="1" fill="hold">
                                          <p:stCondLst>
                                            <p:cond delay="0"/>
                                          </p:stCondLst>
                                        </p:cTn>
                                        <p:tgtEl>
                                          <p:spTgt spid="21572"/>
                                        </p:tgtEl>
                                        <p:attrNameLst>
                                          <p:attrName>style.visibility</p:attrName>
                                        </p:attrNameLst>
                                      </p:cBhvr>
                                      <p:to>
                                        <p:strVal val="visible"/>
                                      </p:to>
                                    </p:set>
                                    <p:animEffect transition="in" filter="wipe(up)">
                                      <p:cBhvr>
                                        <p:cTn id="269" dur="500"/>
                                        <p:tgtEl>
                                          <p:spTgt spid="21572"/>
                                        </p:tgtEl>
                                      </p:cBhvr>
                                    </p:animEffect>
                                  </p:childTnLst>
                                </p:cTn>
                              </p:par>
                            </p:childTnLst>
                          </p:cTn>
                        </p:par>
                        <p:par>
                          <p:cTn id="270" fill="hold">
                            <p:stCondLst>
                              <p:cond delay="500"/>
                            </p:stCondLst>
                            <p:childTnLst>
                              <p:par>
                                <p:cTn id="271" presetID="17" presetClass="entr" presetSubtype="10" fill="hold" grpId="0" nodeType="afterEffect">
                                  <p:stCondLst>
                                    <p:cond delay="0"/>
                                  </p:stCondLst>
                                  <p:childTnLst>
                                    <p:set>
                                      <p:cBhvr>
                                        <p:cTn id="272" dur="1" fill="hold">
                                          <p:stCondLst>
                                            <p:cond delay="0"/>
                                          </p:stCondLst>
                                        </p:cTn>
                                        <p:tgtEl>
                                          <p:spTgt spid="21574"/>
                                        </p:tgtEl>
                                        <p:attrNameLst>
                                          <p:attrName>style.visibility</p:attrName>
                                        </p:attrNameLst>
                                      </p:cBhvr>
                                      <p:to>
                                        <p:strVal val="visible"/>
                                      </p:to>
                                    </p:set>
                                    <p:anim calcmode="lin" valueType="num">
                                      <p:cBhvr>
                                        <p:cTn id="273" dur="500" fill="hold"/>
                                        <p:tgtEl>
                                          <p:spTgt spid="21574"/>
                                        </p:tgtEl>
                                        <p:attrNameLst>
                                          <p:attrName>ppt_w</p:attrName>
                                        </p:attrNameLst>
                                      </p:cBhvr>
                                      <p:tavLst>
                                        <p:tav tm="0">
                                          <p:val>
                                            <p:fltVal val="0"/>
                                          </p:val>
                                        </p:tav>
                                        <p:tav tm="100000">
                                          <p:val>
                                            <p:strVal val="#ppt_w"/>
                                          </p:val>
                                        </p:tav>
                                      </p:tavLst>
                                    </p:anim>
                                    <p:anim calcmode="lin" valueType="num">
                                      <p:cBhvr>
                                        <p:cTn id="274" dur="500" fill="hold"/>
                                        <p:tgtEl>
                                          <p:spTgt spid="21574"/>
                                        </p:tgtEl>
                                        <p:attrNameLst>
                                          <p:attrName>ppt_h</p:attrName>
                                        </p:attrNameLst>
                                      </p:cBhvr>
                                      <p:tavLst>
                                        <p:tav tm="0">
                                          <p:val>
                                            <p:strVal val="#ppt_h"/>
                                          </p:val>
                                        </p:tav>
                                        <p:tav tm="100000">
                                          <p:val>
                                            <p:strVal val="#ppt_h"/>
                                          </p:val>
                                        </p:tav>
                                      </p:tavLst>
                                    </p:anim>
                                  </p:childTnLst>
                                </p:cTn>
                              </p:par>
                            </p:childTnLst>
                          </p:cTn>
                        </p:par>
                        <p:par>
                          <p:cTn id="275" fill="hold">
                            <p:stCondLst>
                              <p:cond delay="1000"/>
                            </p:stCondLst>
                            <p:childTnLst>
                              <p:par>
                                <p:cTn id="276" presetID="22" presetClass="entr" presetSubtype="1" fill="hold" grpId="0" nodeType="afterEffect">
                                  <p:stCondLst>
                                    <p:cond delay="0"/>
                                  </p:stCondLst>
                                  <p:childTnLst>
                                    <p:set>
                                      <p:cBhvr>
                                        <p:cTn id="277" dur="1" fill="hold">
                                          <p:stCondLst>
                                            <p:cond delay="0"/>
                                          </p:stCondLst>
                                        </p:cTn>
                                        <p:tgtEl>
                                          <p:spTgt spid="21575"/>
                                        </p:tgtEl>
                                        <p:attrNameLst>
                                          <p:attrName>style.visibility</p:attrName>
                                        </p:attrNameLst>
                                      </p:cBhvr>
                                      <p:to>
                                        <p:strVal val="visible"/>
                                      </p:to>
                                    </p:set>
                                    <p:animEffect transition="in" filter="wipe(up)">
                                      <p:cBhvr>
                                        <p:cTn id="278" dur="500"/>
                                        <p:tgtEl>
                                          <p:spTgt spid="21575"/>
                                        </p:tgtEl>
                                      </p:cBhvr>
                                    </p:animEffect>
                                  </p:childTnLst>
                                </p:cTn>
                              </p:par>
                            </p:childTnLst>
                          </p:cTn>
                        </p:par>
                        <p:par>
                          <p:cTn id="279" fill="hold">
                            <p:stCondLst>
                              <p:cond delay="1500"/>
                            </p:stCondLst>
                            <p:childTnLst>
                              <p:par>
                                <p:cTn id="280" presetID="22" presetClass="entr" presetSubtype="1" fill="hold" grpId="0" nodeType="afterEffect">
                                  <p:stCondLst>
                                    <p:cond delay="0"/>
                                  </p:stCondLst>
                                  <p:childTnLst>
                                    <p:set>
                                      <p:cBhvr>
                                        <p:cTn id="281" dur="1" fill="hold">
                                          <p:stCondLst>
                                            <p:cond delay="0"/>
                                          </p:stCondLst>
                                        </p:cTn>
                                        <p:tgtEl>
                                          <p:spTgt spid="21576"/>
                                        </p:tgtEl>
                                        <p:attrNameLst>
                                          <p:attrName>style.visibility</p:attrName>
                                        </p:attrNameLst>
                                      </p:cBhvr>
                                      <p:to>
                                        <p:strVal val="visible"/>
                                      </p:to>
                                    </p:set>
                                    <p:animEffect transition="in" filter="wipe(up)">
                                      <p:cBhvr>
                                        <p:cTn id="282" dur="500"/>
                                        <p:tgtEl>
                                          <p:spTgt spid="21576"/>
                                        </p:tgtEl>
                                      </p:cBhvr>
                                    </p:animEffect>
                                  </p:childTnLst>
                                </p:cTn>
                              </p:par>
                            </p:childTnLst>
                          </p:cTn>
                        </p:par>
                      </p:childTnLst>
                    </p:cTn>
                  </p:par>
                  <p:par>
                    <p:cTn id="283" fill="hold">
                      <p:stCondLst>
                        <p:cond delay="indefinite"/>
                      </p:stCondLst>
                      <p:childTnLst>
                        <p:par>
                          <p:cTn id="284" fill="hold">
                            <p:stCondLst>
                              <p:cond delay="0"/>
                            </p:stCondLst>
                            <p:childTnLst>
                              <p:par>
                                <p:cTn id="285" presetID="22" presetClass="entr" presetSubtype="8" fill="hold" grpId="0" nodeType="clickEffect">
                                  <p:stCondLst>
                                    <p:cond delay="0"/>
                                  </p:stCondLst>
                                  <p:childTnLst>
                                    <p:set>
                                      <p:cBhvr>
                                        <p:cTn id="286" dur="1" fill="hold">
                                          <p:stCondLst>
                                            <p:cond delay="0"/>
                                          </p:stCondLst>
                                        </p:cTn>
                                        <p:tgtEl>
                                          <p:spTgt spid="37963"/>
                                        </p:tgtEl>
                                        <p:attrNameLst>
                                          <p:attrName>style.visibility</p:attrName>
                                        </p:attrNameLst>
                                      </p:cBhvr>
                                      <p:to>
                                        <p:strVal val="visible"/>
                                      </p:to>
                                    </p:set>
                                    <p:animEffect transition="in" filter="wipe(left)">
                                      <p:cBhvr>
                                        <p:cTn id="287" dur="500"/>
                                        <p:tgtEl>
                                          <p:spTgt spid="37963"/>
                                        </p:tgtEl>
                                      </p:cBhvr>
                                    </p:animEffect>
                                  </p:childTnLst>
                                </p:cTn>
                              </p:par>
                            </p:childTnLst>
                          </p:cTn>
                        </p:par>
                      </p:childTnLst>
                    </p:cTn>
                  </p:par>
                  <p:par>
                    <p:cTn id="288" fill="hold">
                      <p:stCondLst>
                        <p:cond delay="indefinite"/>
                      </p:stCondLst>
                      <p:childTnLst>
                        <p:par>
                          <p:cTn id="289" fill="hold">
                            <p:stCondLst>
                              <p:cond delay="0"/>
                            </p:stCondLst>
                            <p:childTnLst>
                              <p:par>
                                <p:cTn id="290" presetID="22" presetClass="entr" presetSubtype="8" fill="hold" grpId="0" nodeType="clickEffect">
                                  <p:stCondLst>
                                    <p:cond delay="0"/>
                                  </p:stCondLst>
                                  <p:childTnLst>
                                    <p:set>
                                      <p:cBhvr>
                                        <p:cTn id="291" dur="1" fill="hold">
                                          <p:stCondLst>
                                            <p:cond delay="0"/>
                                          </p:stCondLst>
                                        </p:cTn>
                                        <p:tgtEl>
                                          <p:spTgt spid="37958"/>
                                        </p:tgtEl>
                                        <p:attrNameLst>
                                          <p:attrName>style.visibility</p:attrName>
                                        </p:attrNameLst>
                                      </p:cBhvr>
                                      <p:to>
                                        <p:strVal val="visible"/>
                                      </p:to>
                                    </p:set>
                                    <p:animEffect transition="in" filter="wipe(left)">
                                      <p:cBhvr>
                                        <p:cTn id="292" dur="500"/>
                                        <p:tgtEl>
                                          <p:spTgt spid="37958"/>
                                        </p:tgtEl>
                                      </p:cBhvr>
                                    </p:animEffect>
                                  </p:childTnLst>
                                </p:cTn>
                              </p:par>
                            </p:childTnLst>
                          </p:cTn>
                        </p:par>
                      </p:childTnLst>
                    </p:cTn>
                  </p:par>
                  <p:par>
                    <p:cTn id="293" fill="hold">
                      <p:stCondLst>
                        <p:cond delay="indefinite"/>
                      </p:stCondLst>
                      <p:childTnLst>
                        <p:par>
                          <p:cTn id="294" fill="hold">
                            <p:stCondLst>
                              <p:cond delay="0"/>
                            </p:stCondLst>
                            <p:childTnLst>
                              <p:par>
                                <p:cTn id="295" presetID="22" presetClass="entr" presetSubtype="8" fill="hold" grpId="0" nodeType="clickEffect">
                                  <p:stCondLst>
                                    <p:cond delay="0"/>
                                  </p:stCondLst>
                                  <p:childTnLst>
                                    <p:set>
                                      <p:cBhvr>
                                        <p:cTn id="296" dur="1" fill="hold">
                                          <p:stCondLst>
                                            <p:cond delay="0"/>
                                          </p:stCondLst>
                                        </p:cTn>
                                        <p:tgtEl>
                                          <p:spTgt spid="37964"/>
                                        </p:tgtEl>
                                        <p:attrNameLst>
                                          <p:attrName>style.visibility</p:attrName>
                                        </p:attrNameLst>
                                      </p:cBhvr>
                                      <p:to>
                                        <p:strVal val="visible"/>
                                      </p:to>
                                    </p:set>
                                    <p:animEffect transition="in" filter="wipe(left)">
                                      <p:cBhvr>
                                        <p:cTn id="297" dur="500"/>
                                        <p:tgtEl>
                                          <p:spTgt spid="37964"/>
                                        </p:tgtEl>
                                      </p:cBhvr>
                                    </p:animEffect>
                                  </p:childTnLst>
                                </p:cTn>
                              </p:par>
                            </p:childTnLst>
                          </p:cTn>
                        </p:par>
                        <p:par>
                          <p:cTn id="298" fill="hold">
                            <p:stCondLst>
                              <p:cond delay="500"/>
                            </p:stCondLst>
                            <p:childTnLst>
                              <p:par>
                                <p:cTn id="299" presetID="23" presetClass="entr" presetSubtype="528" fill="hold" grpId="0" nodeType="afterEffect">
                                  <p:stCondLst>
                                    <p:cond delay="0"/>
                                  </p:stCondLst>
                                  <p:childTnLst>
                                    <p:set>
                                      <p:cBhvr>
                                        <p:cTn id="300" dur="1" fill="hold">
                                          <p:stCondLst>
                                            <p:cond delay="0"/>
                                          </p:stCondLst>
                                        </p:cTn>
                                        <p:tgtEl>
                                          <p:spTgt spid="21582"/>
                                        </p:tgtEl>
                                        <p:attrNameLst>
                                          <p:attrName>style.visibility</p:attrName>
                                        </p:attrNameLst>
                                      </p:cBhvr>
                                      <p:to>
                                        <p:strVal val="visible"/>
                                      </p:to>
                                    </p:set>
                                    <p:anim calcmode="lin" valueType="num">
                                      <p:cBhvr>
                                        <p:cTn id="301" dur="500" fill="hold"/>
                                        <p:tgtEl>
                                          <p:spTgt spid="21582"/>
                                        </p:tgtEl>
                                        <p:attrNameLst>
                                          <p:attrName>ppt_w</p:attrName>
                                        </p:attrNameLst>
                                      </p:cBhvr>
                                      <p:tavLst>
                                        <p:tav tm="0">
                                          <p:val>
                                            <p:fltVal val="0"/>
                                          </p:val>
                                        </p:tav>
                                        <p:tav tm="100000">
                                          <p:val>
                                            <p:strVal val="#ppt_w"/>
                                          </p:val>
                                        </p:tav>
                                      </p:tavLst>
                                    </p:anim>
                                    <p:anim calcmode="lin" valueType="num">
                                      <p:cBhvr>
                                        <p:cTn id="302" dur="500" fill="hold"/>
                                        <p:tgtEl>
                                          <p:spTgt spid="21582"/>
                                        </p:tgtEl>
                                        <p:attrNameLst>
                                          <p:attrName>ppt_h</p:attrName>
                                        </p:attrNameLst>
                                      </p:cBhvr>
                                      <p:tavLst>
                                        <p:tav tm="0">
                                          <p:val>
                                            <p:fltVal val="0"/>
                                          </p:val>
                                        </p:tav>
                                        <p:tav tm="100000">
                                          <p:val>
                                            <p:strVal val="#ppt_h"/>
                                          </p:val>
                                        </p:tav>
                                      </p:tavLst>
                                    </p:anim>
                                    <p:anim calcmode="lin" valueType="num">
                                      <p:cBhvr>
                                        <p:cTn id="303" dur="500" fill="hold"/>
                                        <p:tgtEl>
                                          <p:spTgt spid="21582"/>
                                        </p:tgtEl>
                                        <p:attrNameLst>
                                          <p:attrName>ppt_x</p:attrName>
                                        </p:attrNameLst>
                                      </p:cBhvr>
                                      <p:tavLst>
                                        <p:tav tm="0">
                                          <p:val>
                                            <p:fltVal val="0.5"/>
                                          </p:val>
                                        </p:tav>
                                        <p:tav tm="100000">
                                          <p:val>
                                            <p:strVal val="#ppt_x"/>
                                          </p:val>
                                        </p:tav>
                                      </p:tavLst>
                                    </p:anim>
                                    <p:anim calcmode="lin" valueType="num">
                                      <p:cBhvr>
                                        <p:cTn id="304" dur="500" fill="hold"/>
                                        <p:tgtEl>
                                          <p:spTgt spid="2158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81" grpId="0" animBg="1"/>
      <p:bldP spid="21510" grpId="0" animBg="1"/>
      <p:bldP spid="21511" grpId="0" animBg="1"/>
      <p:bldP spid="21513" grpId="0" animBg="1" autoUpdateAnimBg="0"/>
      <p:bldP spid="21514" grpId="0" animBg="1" autoUpdateAnimBg="0"/>
      <p:bldP spid="21515" grpId="0" animBg="1"/>
      <p:bldP spid="21516" grpId="0" animBg="1"/>
      <p:bldP spid="21517" grpId="0" autoUpdateAnimBg="0"/>
      <p:bldP spid="21518" grpId="0" animBg="1"/>
      <p:bldP spid="21519" grpId="0" autoUpdateAnimBg="0"/>
      <p:bldP spid="21520" grpId="0" animBg="1"/>
      <p:bldP spid="37903" grpId="0" animBg="1" autoUpdateAnimBg="0"/>
      <p:bldP spid="21522" grpId="0" animBg="1" autoUpdateAnimBg="0"/>
      <p:bldP spid="21523" grpId="0" autoUpdateAnimBg="0"/>
      <p:bldP spid="21524" grpId="0" animBg="1"/>
      <p:bldP spid="21525" grpId="0" animBg="1" autoUpdateAnimBg="0"/>
      <p:bldP spid="21526" grpId="0" animBg="1"/>
      <p:bldP spid="21527" grpId="0" animBg="1" autoUpdateAnimBg="0"/>
      <p:bldP spid="21528" grpId="0" animBg="1"/>
      <p:bldP spid="21529" grpId="0" animBg="1" autoUpdateAnimBg="0"/>
      <p:bldP spid="21531" grpId="0" animBg="1" autoUpdateAnimBg="0"/>
      <p:bldP spid="21532" grpId="0" animBg="1"/>
      <p:bldP spid="21533" grpId="0" animBg="1"/>
      <p:bldP spid="21534" grpId="0" autoUpdateAnimBg="0"/>
      <p:bldP spid="21535" grpId="0" animBg="1"/>
      <p:bldP spid="21536" grpId="0" animBg="1"/>
      <p:bldP spid="21537" grpId="0" animBg="1" autoUpdateAnimBg="0"/>
      <p:bldP spid="21538" grpId="0" animBg="1" autoUpdateAnimBg="0"/>
      <p:bldP spid="21539" grpId="0" animBg="1" autoUpdateAnimBg="0"/>
      <p:bldP spid="21540" grpId="0" animBg="1" autoUpdateAnimBg="0"/>
      <p:bldP spid="21541" grpId="0" animBg="1" autoUpdateAnimBg="0"/>
      <p:bldP spid="21542" grpId="0" animBg="1" autoUpdateAnimBg="0"/>
      <p:bldP spid="21543" grpId="0" autoUpdateAnimBg="0"/>
      <p:bldP spid="21544" grpId="0" animBg="1" autoUpdateAnimBg="0"/>
      <p:bldP spid="21545" grpId="0" animBg="1"/>
      <p:bldP spid="21546" grpId="0" animBg="1"/>
      <p:bldP spid="21547" grpId="0" animBg="1"/>
      <p:bldP spid="21548" grpId="0" animBg="1"/>
      <p:bldP spid="21549" grpId="0" animBg="1" autoUpdateAnimBg="0"/>
      <p:bldP spid="21550" grpId="0" autoUpdateAnimBg="0"/>
      <p:bldP spid="21551" grpId="0" animBg="1"/>
      <p:bldP spid="21552" grpId="0" animBg="1"/>
      <p:bldP spid="21553" grpId="0" animBg="1" autoUpdateAnimBg="0"/>
      <p:bldP spid="21554" grpId="0" animBg="1"/>
      <p:bldP spid="21555" grpId="0" autoUpdateAnimBg="0"/>
      <p:bldP spid="21556" grpId="0" animBg="1"/>
      <p:bldP spid="21557" grpId="0" animBg="1" autoUpdateAnimBg="0"/>
      <p:bldP spid="21558" grpId="0" animBg="1"/>
      <p:bldP spid="21559" grpId="0" animBg="1"/>
      <p:bldP spid="21560" grpId="0" animBg="1"/>
      <p:bldP spid="21561" grpId="0" animBg="1" autoUpdateAnimBg="0"/>
      <p:bldP spid="21562" grpId="0" animBg="1" autoUpdateAnimBg="0"/>
      <p:bldP spid="21563" grpId="0" animBg="1"/>
      <p:bldP spid="21564" grpId="0" animBg="1" autoUpdateAnimBg="0"/>
      <p:bldP spid="21566" grpId="0" autoUpdateAnimBg="0"/>
      <p:bldP spid="21567" grpId="0" autoUpdateAnimBg="0"/>
      <p:bldP spid="21568" grpId="0" animBg="1" autoUpdateAnimBg="0"/>
      <p:bldP spid="21569" grpId="0" animBg="1"/>
      <p:bldP spid="21570" grpId="0" animBg="1"/>
      <p:bldP spid="21572" grpId="0" animBg="1"/>
      <p:bldP spid="37958" grpId="0" animBg="1" autoUpdateAnimBg="0"/>
      <p:bldP spid="21574" grpId="0" animBg="1"/>
      <p:bldP spid="21575" grpId="0" animBg="1"/>
      <p:bldP spid="21576" grpId="0" animBg="1"/>
      <p:bldP spid="37963" grpId="0" animBg="1" autoUpdateAnimBg="0"/>
      <p:bldP spid="37964" grpId="0" animBg="1" autoUpdateAnimBg="0"/>
      <p:bldP spid="21580" grpId="0" autoUpdateAnimBg="0"/>
      <p:bldP spid="2158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Line 2"/>
          <p:cNvSpPr>
            <a:spLocks noChangeShapeType="1"/>
          </p:cNvSpPr>
          <p:nvPr/>
        </p:nvSpPr>
        <p:spPr bwMode="auto">
          <a:xfrm>
            <a:off x="2438400" y="1981200"/>
            <a:ext cx="4038600" cy="0"/>
          </a:xfrm>
          <a:prstGeom prst="line">
            <a:avLst/>
          </a:prstGeom>
          <a:noFill/>
          <a:ln w="57150">
            <a:solidFill>
              <a:srgbClr val="0000FF"/>
            </a:solidFill>
            <a:round/>
            <a:headEnd type="triangle" w="med" len="med"/>
            <a:tailEnd/>
          </a:ln>
        </p:spPr>
        <p:txBody>
          <a:bodyPr>
            <a:spAutoFit/>
          </a:bodyPr>
          <a:lstStyle/>
          <a:p>
            <a:endParaRPr lang="de-DE"/>
          </a:p>
        </p:txBody>
      </p:sp>
      <p:sp>
        <p:nvSpPr>
          <p:cNvPr id="22535" name="Line 3"/>
          <p:cNvSpPr>
            <a:spLocks noChangeShapeType="1"/>
          </p:cNvSpPr>
          <p:nvPr/>
        </p:nvSpPr>
        <p:spPr bwMode="auto">
          <a:xfrm>
            <a:off x="2438400" y="1524000"/>
            <a:ext cx="4038600" cy="0"/>
          </a:xfrm>
          <a:prstGeom prst="line">
            <a:avLst/>
          </a:prstGeom>
          <a:noFill/>
          <a:ln w="57150">
            <a:solidFill>
              <a:srgbClr val="0000FF"/>
            </a:solidFill>
            <a:round/>
            <a:headEnd/>
            <a:tailEnd type="triangle" w="med" len="med"/>
          </a:ln>
        </p:spPr>
        <p:txBody>
          <a:bodyPr>
            <a:spAutoFit/>
          </a:bodyPr>
          <a:lstStyle/>
          <a:p>
            <a:endParaRPr lang="de-DE"/>
          </a:p>
        </p:txBody>
      </p:sp>
      <p:sp>
        <p:nvSpPr>
          <p:cNvPr id="22536" name="Rectangle 4"/>
          <p:cNvSpPr>
            <a:spLocks noChangeArrowheads="1"/>
          </p:cNvSpPr>
          <p:nvPr/>
        </p:nvSpPr>
        <p:spPr bwMode="auto">
          <a:xfrm>
            <a:off x="3124200" y="990600"/>
            <a:ext cx="2514600" cy="1447800"/>
          </a:xfrm>
          <a:prstGeom prst="rect">
            <a:avLst/>
          </a:prstGeom>
          <a:solidFill>
            <a:srgbClr val="EDEDED"/>
          </a:solidFill>
          <a:ln w="12700">
            <a:solidFill>
              <a:schemeClr val="tx1"/>
            </a:solidFill>
            <a:miter lim="800000"/>
            <a:headEnd/>
            <a:tailEnd/>
          </a:ln>
        </p:spPr>
        <p:txBody>
          <a:bodyPr wrap="none" anchor="ctr">
            <a:spAutoFit/>
          </a:bodyPr>
          <a:lstStyle/>
          <a:p>
            <a:pPr algn="l" eaLnBrk="1" hangingPunct="1"/>
            <a:endParaRPr lang="de-DE"/>
          </a:p>
        </p:txBody>
      </p:sp>
      <p:graphicFrame>
        <p:nvGraphicFramePr>
          <p:cNvPr id="22530" name="Object 5"/>
          <p:cNvGraphicFramePr>
            <a:graphicFrameLocks noChangeAspect="1"/>
          </p:cNvGraphicFramePr>
          <p:nvPr/>
        </p:nvGraphicFramePr>
        <p:xfrm>
          <a:off x="2209800" y="4038600"/>
          <a:ext cx="4038600" cy="2532063"/>
        </p:xfrm>
        <a:graphic>
          <a:graphicData uri="http://schemas.openxmlformats.org/presentationml/2006/ole">
            <p:oleObj spid="_x0000_s53253" name="Paint Shop Pro Image" r:id="rId4" imgW="4741463" imgH="3346341" progId="">
              <p:embed/>
            </p:oleObj>
          </a:graphicData>
        </a:graphic>
      </p:graphicFrame>
      <p:graphicFrame>
        <p:nvGraphicFramePr>
          <p:cNvPr id="22531" name="Object 6"/>
          <p:cNvGraphicFramePr>
            <a:graphicFrameLocks noChangeAspect="1"/>
          </p:cNvGraphicFramePr>
          <p:nvPr/>
        </p:nvGraphicFramePr>
        <p:xfrm>
          <a:off x="3352800" y="4495800"/>
          <a:ext cx="1600200" cy="1050925"/>
        </p:xfrm>
        <a:graphic>
          <a:graphicData uri="http://schemas.openxmlformats.org/presentationml/2006/ole">
            <p:oleObj spid="_x0000_s53254" name="Paint Shop Pro Image" r:id="rId5" imgW="2370732" imgH="1668745" progId="">
              <p:embed/>
            </p:oleObj>
          </a:graphicData>
        </a:graphic>
      </p:graphicFrame>
      <p:sp>
        <p:nvSpPr>
          <p:cNvPr id="22537" name="Text Box 7"/>
          <p:cNvSpPr txBox="1">
            <a:spLocks noChangeArrowheads="1"/>
          </p:cNvSpPr>
          <p:nvPr/>
        </p:nvSpPr>
        <p:spPr bwMode="auto">
          <a:xfrm>
            <a:off x="3352800" y="4495800"/>
            <a:ext cx="914400" cy="457200"/>
          </a:xfrm>
          <a:prstGeom prst="rect">
            <a:avLst/>
          </a:prstGeom>
          <a:noFill/>
          <a:ln w="9525">
            <a:noFill/>
            <a:miter lim="800000"/>
            <a:headEnd/>
            <a:tailEnd/>
          </a:ln>
        </p:spPr>
        <p:txBody>
          <a:bodyPr>
            <a:spAutoFit/>
          </a:bodyPr>
          <a:lstStyle/>
          <a:p>
            <a:pPr algn="l"/>
            <a:r>
              <a:rPr lang="de-DE" sz="1200"/>
              <a:t>Unter-nehmen</a:t>
            </a:r>
          </a:p>
        </p:txBody>
      </p:sp>
      <p:sp>
        <p:nvSpPr>
          <p:cNvPr id="22538" name="Line 8"/>
          <p:cNvSpPr>
            <a:spLocks noChangeShapeType="1"/>
          </p:cNvSpPr>
          <p:nvPr/>
        </p:nvSpPr>
        <p:spPr bwMode="auto">
          <a:xfrm>
            <a:off x="2438400" y="5029200"/>
            <a:ext cx="914400" cy="0"/>
          </a:xfrm>
          <a:prstGeom prst="line">
            <a:avLst/>
          </a:prstGeom>
          <a:noFill/>
          <a:ln w="76200">
            <a:solidFill>
              <a:schemeClr val="tx1"/>
            </a:solidFill>
            <a:round/>
            <a:headEnd/>
            <a:tailEnd type="triangle" w="med" len="med"/>
          </a:ln>
        </p:spPr>
        <p:txBody>
          <a:bodyPr>
            <a:spAutoFit/>
          </a:bodyPr>
          <a:lstStyle/>
          <a:p>
            <a:endParaRPr lang="de-DE"/>
          </a:p>
        </p:txBody>
      </p:sp>
      <p:sp>
        <p:nvSpPr>
          <p:cNvPr id="22539" name="Line 9"/>
          <p:cNvSpPr>
            <a:spLocks noChangeShapeType="1"/>
          </p:cNvSpPr>
          <p:nvPr/>
        </p:nvSpPr>
        <p:spPr bwMode="auto">
          <a:xfrm>
            <a:off x="4953000" y="4953000"/>
            <a:ext cx="685800" cy="0"/>
          </a:xfrm>
          <a:prstGeom prst="line">
            <a:avLst/>
          </a:prstGeom>
          <a:noFill/>
          <a:ln w="76200">
            <a:solidFill>
              <a:schemeClr val="tx1"/>
            </a:solidFill>
            <a:round/>
            <a:headEnd/>
            <a:tailEnd type="triangle" w="med" len="med"/>
          </a:ln>
        </p:spPr>
        <p:txBody>
          <a:bodyPr>
            <a:spAutoFit/>
          </a:bodyPr>
          <a:lstStyle/>
          <a:p>
            <a:endParaRPr lang="de-DE"/>
          </a:p>
        </p:txBody>
      </p:sp>
      <p:sp>
        <p:nvSpPr>
          <p:cNvPr id="38922" name="Text Box 10"/>
          <p:cNvSpPr txBox="1">
            <a:spLocks noChangeArrowheads="1"/>
          </p:cNvSpPr>
          <p:nvPr/>
        </p:nvSpPr>
        <p:spPr bwMode="auto">
          <a:xfrm>
            <a:off x="3352800" y="5516563"/>
            <a:ext cx="1600200" cy="314325"/>
          </a:xfrm>
          <a:prstGeom prst="rect">
            <a:avLst/>
          </a:prstGeom>
          <a:solidFill>
            <a:srgbClr val="F0FFC5"/>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a:t>Praxis</a:t>
            </a:r>
          </a:p>
        </p:txBody>
      </p:sp>
      <p:graphicFrame>
        <p:nvGraphicFramePr>
          <p:cNvPr id="22532" name="Object 13"/>
          <p:cNvGraphicFramePr>
            <a:graphicFrameLocks noChangeAspect="1"/>
          </p:cNvGraphicFramePr>
          <p:nvPr/>
        </p:nvGraphicFramePr>
        <p:xfrm>
          <a:off x="6546850" y="736600"/>
          <a:ext cx="2368550" cy="2165350"/>
        </p:xfrm>
        <a:graphic>
          <a:graphicData uri="http://schemas.openxmlformats.org/presentationml/2006/ole">
            <p:oleObj spid="_x0000_s53259" name="Bitmap" r:id="rId6" imgW="4105848" imgH="3753374" progId="PBrush">
              <p:embed/>
            </p:oleObj>
          </a:graphicData>
        </a:graphic>
      </p:graphicFrame>
      <p:graphicFrame>
        <p:nvGraphicFramePr>
          <p:cNvPr id="22533" name="Object 14"/>
          <p:cNvGraphicFramePr>
            <a:graphicFrameLocks noChangeAspect="1"/>
          </p:cNvGraphicFramePr>
          <p:nvPr/>
        </p:nvGraphicFramePr>
        <p:xfrm>
          <a:off x="6705600" y="762000"/>
          <a:ext cx="762000" cy="500063"/>
        </p:xfrm>
        <a:graphic>
          <a:graphicData uri="http://schemas.openxmlformats.org/presentationml/2006/ole">
            <p:oleObj spid="_x0000_s53260" name="Paint Shop Pro Image" r:id="rId7" imgW="2370732" imgH="1668745" progId="">
              <p:embed/>
            </p:oleObj>
          </a:graphicData>
        </a:graphic>
      </p:graphicFrame>
      <p:sp>
        <p:nvSpPr>
          <p:cNvPr id="38927" name="Text Box 15"/>
          <p:cNvSpPr txBox="1">
            <a:spLocks noChangeArrowheads="1"/>
          </p:cNvSpPr>
          <p:nvPr/>
        </p:nvSpPr>
        <p:spPr bwMode="auto">
          <a:xfrm>
            <a:off x="6540500" y="2819400"/>
            <a:ext cx="2368550" cy="376238"/>
          </a:xfrm>
          <a:prstGeom prst="rect">
            <a:avLst/>
          </a:prstGeom>
          <a:solidFill>
            <a:srgbClr val="FFF1E3"/>
          </a:solidFill>
          <a:ln w="9525">
            <a:solidFill>
              <a:schemeClr val="tx1"/>
            </a:solidFill>
            <a:miter lim="800000"/>
            <a:headEnd/>
            <a:tailEnd/>
          </a:ln>
          <a:effectLst>
            <a:outerShdw dist="35921" dir="2700000" algn="ctr" rotWithShape="0">
              <a:schemeClr val="bg2"/>
            </a:outerShdw>
          </a:effectLst>
        </p:spPr>
        <p:txBody>
          <a:bodyPr anchor="ctr"/>
          <a:lstStyle/>
          <a:p>
            <a:r>
              <a:rPr lang="de-DE"/>
              <a:t>Lehre, Wissenschaft</a:t>
            </a:r>
          </a:p>
        </p:txBody>
      </p:sp>
      <p:sp>
        <p:nvSpPr>
          <p:cNvPr id="22542" name="Text Box 16"/>
          <p:cNvSpPr txBox="1">
            <a:spLocks noChangeArrowheads="1"/>
          </p:cNvSpPr>
          <p:nvPr/>
        </p:nvSpPr>
        <p:spPr bwMode="auto">
          <a:xfrm>
            <a:off x="3352800" y="1158875"/>
            <a:ext cx="1981200" cy="314325"/>
          </a:xfrm>
          <a:prstGeom prst="rect">
            <a:avLst/>
          </a:prstGeom>
          <a:solidFill>
            <a:srgbClr val="CCFFCC"/>
          </a:solidFill>
          <a:ln w="9525">
            <a:solidFill>
              <a:schemeClr val="tx1"/>
            </a:solidFill>
            <a:miter lim="800000"/>
            <a:headEnd/>
            <a:tailEnd/>
          </a:ln>
        </p:spPr>
        <p:txBody>
          <a:bodyPr anchor="ctr">
            <a:spAutoFit/>
          </a:bodyPr>
          <a:lstStyle/>
          <a:p>
            <a:r>
              <a:rPr lang="de-DE"/>
              <a:t>Deskriptive BWL</a:t>
            </a:r>
          </a:p>
        </p:txBody>
      </p:sp>
      <p:sp>
        <p:nvSpPr>
          <p:cNvPr id="22543" name="Text Box 17"/>
          <p:cNvSpPr txBox="1">
            <a:spLocks noChangeArrowheads="1"/>
          </p:cNvSpPr>
          <p:nvPr/>
        </p:nvSpPr>
        <p:spPr bwMode="auto">
          <a:xfrm>
            <a:off x="3352800" y="1574800"/>
            <a:ext cx="1981200" cy="314325"/>
          </a:xfrm>
          <a:prstGeom prst="rect">
            <a:avLst/>
          </a:prstGeom>
          <a:solidFill>
            <a:srgbClr val="CCFFCC"/>
          </a:solidFill>
          <a:ln w="9525">
            <a:solidFill>
              <a:schemeClr val="tx1"/>
            </a:solidFill>
            <a:miter lim="800000"/>
            <a:headEnd/>
            <a:tailEnd/>
          </a:ln>
        </p:spPr>
        <p:txBody>
          <a:bodyPr anchor="ctr">
            <a:spAutoFit/>
          </a:bodyPr>
          <a:lstStyle/>
          <a:p>
            <a:r>
              <a:rPr lang="de-DE"/>
              <a:t>Explikative BWL</a:t>
            </a:r>
          </a:p>
        </p:txBody>
      </p:sp>
      <p:sp>
        <p:nvSpPr>
          <p:cNvPr id="22544" name="Text Box 18"/>
          <p:cNvSpPr txBox="1">
            <a:spLocks noChangeArrowheads="1"/>
          </p:cNvSpPr>
          <p:nvPr/>
        </p:nvSpPr>
        <p:spPr bwMode="auto">
          <a:xfrm>
            <a:off x="3352800" y="1997075"/>
            <a:ext cx="1981200" cy="314325"/>
          </a:xfrm>
          <a:prstGeom prst="rect">
            <a:avLst/>
          </a:prstGeom>
          <a:solidFill>
            <a:srgbClr val="CCFFCC"/>
          </a:solidFill>
          <a:ln w="9525">
            <a:solidFill>
              <a:schemeClr val="tx1"/>
            </a:solidFill>
            <a:miter lim="800000"/>
            <a:headEnd/>
            <a:tailEnd/>
          </a:ln>
        </p:spPr>
        <p:txBody>
          <a:bodyPr anchor="ctr">
            <a:spAutoFit/>
          </a:bodyPr>
          <a:lstStyle/>
          <a:p>
            <a:r>
              <a:rPr lang="de-DE"/>
              <a:t>Präskriptive BWL</a:t>
            </a:r>
          </a:p>
        </p:txBody>
      </p:sp>
      <p:sp>
        <p:nvSpPr>
          <p:cNvPr id="22545" name="Line 19"/>
          <p:cNvSpPr>
            <a:spLocks noChangeShapeType="1"/>
          </p:cNvSpPr>
          <p:nvPr/>
        </p:nvSpPr>
        <p:spPr bwMode="auto">
          <a:xfrm>
            <a:off x="1295400" y="304800"/>
            <a:ext cx="6400800" cy="0"/>
          </a:xfrm>
          <a:prstGeom prst="line">
            <a:avLst/>
          </a:prstGeom>
          <a:noFill/>
          <a:ln w="57150">
            <a:solidFill>
              <a:srgbClr val="0000FF"/>
            </a:solidFill>
            <a:round/>
            <a:headEnd/>
            <a:tailEnd/>
          </a:ln>
        </p:spPr>
        <p:txBody>
          <a:bodyPr>
            <a:spAutoFit/>
          </a:bodyPr>
          <a:lstStyle/>
          <a:p>
            <a:endParaRPr lang="de-DE"/>
          </a:p>
        </p:txBody>
      </p:sp>
      <p:sp>
        <p:nvSpPr>
          <p:cNvPr id="22546" name="Line 20"/>
          <p:cNvSpPr>
            <a:spLocks noChangeShapeType="1"/>
          </p:cNvSpPr>
          <p:nvPr/>
        </p:nvSpPr>
        <p:spPr bwMode="auto">
          <a:xfrm>
            <a:off x="1295400" y="304800"/>
            <a:ext cx="0" cy="457200"/>
          </a:xfrm>
          <a:prstGeom prst="line">
            <a:avLst/>
          </a:prstGeom>
          <a:noFill/>
          <a:ln w="57150">
            <a:solidFill>
              <a:srgbClr val="0000FF"/>
            </a:solidFill>
            <a:round/>
            <a:headEnd/>
            <a:tailEnd/>
          </a:ln>
        </p:spPr>
        <p:txBody>
          <a:bodyPr>
            <a:spAutoFit/>
          </a:bodyPr>
          <a:lstStyle/>
          <a:p>
            <a:endParaRPr lang="de-DE"/>
          </a:p>
        </p:txBody>
      </p:sp>
      <p:sp>
        <p:nvSpPr>
          <p:cNvPr id="22547" name="Line 21"/>
          <p:cNvSpPr>
            <a:spLocks noChangeShapeType="1"/>
          </p:cNvSpPr>
          <p:nvPr/>
        </p:nvSpPr>
        <p:spPr bwMode="auto">
          <a:xfrm>
            <a:off x="4267200" y="457200"/>
            <a:ext cx="0" cy="533400"/>
          </a:xfrm>
          <a:prstGeom prst="line">
            <a:avLst/>
          </a:prstGeom>
          <a:noFill/>
          <a:ln w="57150">
            <a:solidFill>
              <a:srgbClr val="0000FF"/>
            </a:solidFill>
            <a:round/>
            <a:headEnd/>
            <a:tailEnd/>
          </a:ln>
        </p:spPr>
        <p:txBody>
          <a:bodyPr>
            <a:spAutoFit/>
          </a:bodyPr>
          <a:lstStyle/>
          <a:p>
            <a:endParaRPr lang="de-DE"/>
          </a:p>
        </p:txBody>
      </p:sp>
      <p:sp>
        <p:nvSpPr>
          <p:cNvPr id="22548" name="Line 22"/>
          <p:cNvSpPr>
            <a:spLocks noChangeShapeType="1"/>
          </p:cNvSpPr>
          <p:nvPr/>
        </p:nvSpPr>
        <p:spPr bwMode="auto">
          <a:xfrm>
            <a:off x="7696200" y="304800"/>
            <a:ext cx="0" cy="457200"/>
          </a:xfrm>
          <a:prstGeom prst="line">
            <a:avLst/>
          </a:prstGeom>
          <a:noFill/>
          <a:ln w="57150">
            <a:solidFill>
              <a:srgbClr val="0000FF"/>
            </a:solidFill>
            <a:round/>
            <a:headEnd/>
            <a:tailEnd/>
          </a:ln>
        </p:spPr>
        <p:txBody>
          <a:bodyPr>
            <a:spAutoFit/>
          </a:bodyPr>
          <a:lstStyle/>
          <a:p>
            <a:endParaRPr lang="de-DE"/>
          </a:p>
        </p:txBody>
      </p:sp>
      <p:sp>
        <p:nvSpPr>
          <p:cNvPr id="38935" name="Text Box 23"/>
          <p:cNvSpPr txBox="1">
            <a:spLocks noChangeArrowheads="1"/>
          </p:cNvSpPr>
          <p:nvPr/>
        </p:nvSpPr>
        <p:spPr bwMode="auto">
          <a:xfrm>
            <a:off x="2438400" y="166688"/>
            <a:ext cx="3657600" cy="376237"/>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sz="1800"/>
              <a:t>Betriebswirtschaftslehre</a:t>
            </a:r>
          </a:p>
        </p:txBody>
      </p:sp>
      <p:sp>
        <p:nvSpPr>
          <p:cNvPr id="22550" name="Line 24"/>
          <p:cNvSpPr>
            <a:spLocks noChangeShapeType="1"/>
          </p:cNvSpPr>
          <p:nvPr/>
        </p:nvSpPr>
        <p:spPr bwMode="auto">
          <a:xfrm>
            <a:off x="4267200" y="2438400"/>
            <a:ext cx="0" cy="381000"/>
          </a:xfrm>
          <a:prstGeom prst="line">
            <a:avLst/>
          </a:prstGeom>
          <a:noFill/>
          <a:ln w="38100">
            <a:solidFill>
              <a:srgbClr val="0000FF"/>
            </a:solidFill>
            <a:round/>
            <a:headEnd/>
            <a:tailEnd/>
          </a:ln>
        </p:spPr>
        <p:txBody>
          <a:bodyPr>
            <a:spAutoFit/>
          </a:bodyPr>
          <a:lstStyle/>
          <a:p>
            <a:endParaRPr lang="de-DE"/>
          </a:p>
        </p:txBody>
      </p:sp>
      <p:sp>
        <p:nvSpPr>
          <p:cNvPr id="22551" name="Line 25"/>
          <p:cNvSpPr>
            <a:spLocks noChangeShapeType="1"/>
          </p:cNvSpPr>
          <p:nvPr/>
        </p:nvSpPr>
        <p:spPr bwMode="auto">
          <a:xfrm>
            <a:off x="3276600" y="2819400"/>
            <a:ext cx="2209800" cy="0"/>
          </a:xfrm>
          <a:prstGeom prst="line">
            <a:avLst/>
          </a:prstGeom>
          <a:noFill/>
          <a:ln w="38100">
            <a:solidFill>
              <a:srgbClr val="0000FF"/>
            </a:solidFill>
            <a:round/>
            <a:headEnd/>
            <a:tailEnd/>
          </a:ln>
        </p:spPr>
        <p:txBody>
          <a:bodyPr>
            <a:spAutoFit/>
          </a:bodyPr>
          <a:lstStyle/>
          <a:p>
            <a:endParaRPr lang="de-DE"/>
          </a:p>
        </p:txBody>
      </p:sp>
      <p:sp>
        <p:nvSpPr>
          <p:cNvPr id="22552" name="Line 26"/>
          <p:cNvSpPr>
            <a:spLocks noChangeShapeType="1"/>
          </p:cNvSpPr>
          <p:nvPr/>
        </p:nvSpPr>
        <p:spPr bwMode="auto">
          <a:xfrm>
            <a:off x="3276600" y="2819400"/>
            <a:ext cx="0" cy="1219200"/>
          </a:xfrm>
          <a:prstGeom prst="line">
            <a:avLst/>
          </a:prstGeom>
          <a:noFill/>
          <a:ln w="38100">
            <a:solidFill>
              <a:srgbClr val="0000FF"/>
            </a:solidFill>
            <a:round/>
            <a:headEnd/>
            <a:tailEnd/>
          </a:ln>
        </p:spPr>
        <p:txBody>
          <a:bodyPr>
            <a:spAutoFit/>
          </a:bodyPr>
          <a:lstStyle/>
          <a:p>
            <a:endParaRPr lang="de-DE"/>
          </a:p>
        </p:txBody>
      </p:sp>
      <p:sp>
        <p:nvSpPr>
          <p:cNvPr id="22553" name="Line 27"/>
          <p:cNvSpPr>
            <a:spLocks noChangeShapeType="1"/>
          </p:cNvSpPr>
          <p:nvPr/>
        </p:nvSpPr>
        <p:spPr bwMode="auto">
          <a:xfrm>
            <a:off x="5486400" y="2819400"/>
            <a:ext cx="0" cy="1219200"/>
          </a:xfrm>
          <a:prstGeom prst="line">
            <a:avLst/>
          </a:prstGeom>
          <a:noFill/>
          <a:ln w="38100">
            <a:solidFill>
              <a:srgbClr val="0000FF"/>
            </a:solidFill>
            <a:round/>
            <a:headEnd/>
            <a:tailEnd/>
          </a:ln>
        </p:spPr>
        <p:txBody>
          <a:bodyPr>
            <a:spAutoFit/>
          </a:bodyPr>
          <a:lstStyle/>
          <a:p>
            <a:endParaRPr lang="de-DE"/>
          </a:p>
        </p:txBody>
      </p:sp>
      <p:sp>
        <p:nvSpPr>
          <p:cNvPr id="38940" name="Text Box 28"/>
          <p:cNvSpPr txBox="1">
            <a:spLocks noChangeArrowheads="1"/>
          </p:cNvSpPr>
          <p:nvPr/>
        </p:nvSpPr>
        <p:spPr bwMode="auto">
          <a:xfrm>
            <a:off x="2514600" y="3063875"/>
            <a:ext cx="1828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a:t>Allgemeine BWL</a:t>
            </a:r>
          </a:p>
        </p:txBody>
      </p:sp>
      <p:sp>
        <p:nvSpPr>
          <p:cNvPr id="38941" name="Text Box 29"/>
          <p:cNvSpPr txBox="1">
            <a:spLocks noChangeArrowheads="1"/>
          </p:cNvSpPr>
          <p:nvPr/>
        </p:nvSpPr>
        <p:spPr bwMode="auto">
          <a:xfrm>
            <a:off x="4572000" y="3063875"/>
            <a:ext cx="1828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a:t>Spezielle BWL</a:t>
            </a:r>
          </a:p>
        </p:txBody>
      </p:sp>
      <p:sp>
        <p:nvSpPr>
          <p:cNvPr id="22556" name="Line 30"/>
          <p:cNvSpPr>
            <a:spLocks noChangeShapeType="1"/>
          </p:cNvSpPr>
          <p:nvPr/>
        </p:nvSpPr>
        <p:spPr bwMode="auto">
          <a:xfrm>
            <a:off x="7924800" y="3200400"/>
            <a:ext cx="0" cy="2362200"/>
          </a:xfrm>
          <a:prstGeom prst="line">
            <a:avLst/>
          </a:prstGeom>
          <a:noFill/>
          <a:ln w="38100">
            <a:solidFill>
              <a:srgbClr val="0000FF"/>
            </a:solidFill>
            <a:round/>
            <a:headEnd/>
            <a:tailEnd/>
          </a:ln>
        </p:spPr>
        <p:txBody>
          <a:bodyPr>
            <a:spAutoFit/>
          </a:bodyPr>
          <a:lstStyle/>
          <a:p>
            <a:endParaRPr lang="de-DE"/>
          </a:p>
        </p:txBody>
      </p:sp>
      <p:sp>
        <p:nvSpPr>
          <p:cNvPr id="22557" name="Line 31"/>
          <p:cNvSpPr>
            <a:spLocks noChangeShapeType="1"/>
          </p:cNvSpPr>
          <p:nvPr/>
        </p:nvSpPr>
        <p:spPr bwMode="auto">
          <a:xfrm>
            <a:off x="7620000" y="3200400"/>
            <a:ext cx="0" cy="2133600"/>
          </a:xfrm>
          <a:prstGeom prst="line">
            <a:avLst/>
          </a:prstGeom>
          <a:noFill/>
          <a:ln w="38100">
            <a:solidFill>
              <a:srgbClr val="0000FF"/>
            </a:solidFill>
            <a:round/>
            <a:headEnd type="triangle" w="med" len="med"/>
            <a:tailEnd/>
          </a:ln>
        </p:spPr>
        <p:txBody>
          <a:bodyPr>
            <a:spAutoFit/>
          </a:bodyPr>
          <a:lstStyle/>
          <a:p>
            <a:endParaRPr lang="de-DE"/>
          </a:p>
        </p:txBody>
      </p:sp>
      <p:sp>
        <p:nvSpPr>
          <p:cNvPr id="22558" name="Line 32"/>
          <p:cNvSpPr>
            <a:spLocks noChangeShapeType="1"/>
          </p:cNvSpPr>
          <p:nvPr/>
        </p:nvSpPr>
        <p:spPr bwMode="auto">
          <a:xfrm>
            <a:off x="1524000" y="3124200"/>
            <a:ext cx="0" cy="2133600"/>
          </a:xfrm>
          <a:prstGeom prst="line">
            <a:avLst/>
          </a:prstGeom>
          <a:noFill/>
          <a:ln w="38100">
            <a:solidFill>
              <a:srgbClr val="0000FF"/>
            </a:solidFill>
            <a:round/>
            <a:headEnd/>
            <a:tailEnd/>
          </a:ln>
        </p:spPr>
        <p:txBody>
          <a:bodyPr>
            <a:spAutoFit/>
          </a:bodyPr>
          <a:lstStyle/>
          <a:p>
            <a:endParaRPr lang="de-DE"/>
          </a:p>
        </p:txBody>
      </p:sp>
      <p:sp>
        <p:nvSpPr>
          <p:cNvPr id="22559" name="Line 33"/>
          <p:cNvSpPr>
            <a:spLocks noChangeShapeType="1"/>
          </p:cNvSpPr>
          <p:nvPr/>
        </p:nvSpPr>
        <p:spPr bwMode="auto">
          <a:xfrm>
            <a:off x="1219200" y="3048000"/>
            <a:ext cx="0" cy="2438400"/>
          </a:xfrm>
          <a:prstGeom prst="line">
            <a:avLst/>
          </a:prstGeom>
          <a:noFill/>
          <a:ln w="38100">
            <a:solidFill>
              <a:srgbClr val="0000FF"/>
            </a:solidFill>
            <a:round/>
            <a:headEnd type="triangle" w="med" len="med"/>
            <a:tailEnd/>
          </a:ln>
        </p:spPr>
        <p:txBody>
          <a:bodyPr>
            <a:spAutoFit/>
          </a:bodyPr>
          <a:lstStyle/>
          <a:p>
            <a:endParaRPr lang="de-DE"/>
          </a:p>
        </p:txBody>
      </p:sp>
      <p:sp>
        <p:nvSpPr>
          <p:cNvPr id="22560" name="Line 34"/>
          <p:cNvSpPr>
            <a:spLocks noChangeShapeType="1"/>
          </p:cNvSpPr>
          <p:nvPr/>
        </p:nvSpPr>
        <p:spPr bwMode="auto">
          <a:xfrm flipH="1">
            <a:off x="1524000" y="5257800"/>
            <a:ext cx="685800" cy="0"/>
          </a:xfrm>
          <a:prstGeom prst="line">
            <a:avLst/>
          </a:prstGeom>
          <a:noFill/>
          <a:ln w="38100">
            <a:solidFill>
              <a:srgbClr val="0000FF"/>
            </a:solidFill>
            <a:round/>
            <a:headEnd type="triangle" w="med" len="med"/>
            <a:tailEnd/>
          </a:ln>
        </p:spPr>
        <p:txBody>
          <a:bodyPr>
            <a:spAutoFit/>
          </a:bodyPr>
          <a:lstStyle/>
          <a:p>
            <a:endParaRPr lang="de-DE"/>
          </a:p>
        </p:txBody>
      </p:sp>
      <p:sp>
        <p:nvSpPr>
          <p:cNvPr id="22561" name="Line 35"/>
          <p:cNvSpPr>
            <a:spLocks noChangeShapeType="1"/>
          </p:cNvSpPr>
          <p:nvPr/>
        </p:nvSpPr>
        <p:spPr bwMode="auto">
          <a:xfrm flipH="1">
            <a:off x="1219200" y="5486400"/>
            <a:ext cx="990600" cy="0"/>
          </a:xfrm>
          <a:prstGeom prst="line">
            <a:avLst/>
          </a:prstGeom>
          <a:noFill/>
          <a:ln w="38100">
            <a:solidFill>
              <a:srgbClr val="0000FF"/>
            </a:solidFill>
            <a:round/>
            <a:headEnd/>
            <a:tailEnd/>
          </a:ln>
        </p:spPr>
        <p:txBody>
          <a:bodyPr>
            <a:spAutoFit/>
          </a:bodyPr>
          <a:lstStyle/>
          <a:p>
            <a:endParaRPr lang="de-DE"/>
          </a:p>
        </p:txBody>
      </p:sp>
      <p:sp>
        <p:nvSpPr>
          <p:cNvPr id="22562" name="Line 36"/>
          <p:cNvSpPr>
            <a:spLocks noChangeShapeType="1"/>
          </p:cNvSpPr>
          <p:nvPr/>
        </p:nvSpPr>
        <p:spPr bwMode="auto">
          <a:xfrm>
            <a:off x="6248400" y="5562600"/>
            <a:ext cx="1676400" cy="0"/>
          </a:xfrm>
          <a:prstGeom prst="line">
            <a:avLst/>
          </a:prstGeom>
          <a:noFill/>
          <a:ln w="38100">
            <a:solidFill>
              <a:srgbClr val="0000FF"/>
            </a:solidFill>
            <a:round/>
            <a:headEnd type="triangle" w="med" len="med"/>
            <a:tailEnd/>
          </a:ln>
        </p:spPr>
        <p:txBody>
          <a:bodyPr>
            <a:spAutoFit/>
          </a:bodyPr>
          <a:lstStyle/>
          <a:p>
            <a:endParaRPr lang="de-DE"/>
          </a:p>
        </p:txBody>
      </p:sp>
      <p:sp>
        <p:nvSpPr>
          <p:cNvPr id="22563" name="Line 37"/>
          <p:cNvSpPr>
            <a:spLocks noChangeShapeType="1"/>
          </p:cNvSpPr>
          <p:nvPr/>
        </p:nvSpPr>
        <p:spPr bwMode="auto">
          <a:xfrm flipH="1">
            <a:off x="6248400" y="5334000"/>
            <a:ext cx="1371600" cy="0"/>
          </a:xfrm>
          <a:prstGeom prst="line">
            <a:avLst/>
          </a:prstGeom>
          <a:noFill/>
          <a:ln w="38100">
            <a:solidFill>
              <a:srgbClr val="0000FF"/>
            </a:solidFill>
            <a:round/>
            <a:headEnd/>
            <a:tailEnd/>
          </a:ln>
        </p:spPr>
        <p:txBody>
          <a:bodyPr>
            <a:spAutoFit/>
          </a:bodyPr>
          <a:lstStyle/>
          <a:p>
            <a:endParaRPr lang="de-DE"/>
          </a:p>
        </p:txBody>
      </p:sp>
      <p:pic>
        <p:nvPicPr>
          <p:cNvPr id="22564" name="Grafik 28"/>
          <p:cNvPicPr>
            <a:picLocks noChangeAspect="1"/>
          </p:cNvPicPr>
          <p:nvPr/>
        </p:nvPicPr>
        <p:blipFill>
          <a:blip r:embed="rId8" cstate="print"/>
          <a:srcRect/>
          <a:stretch>
            <a:fillRect/>
          </a:stretch>
        </p:blipFill>
        <p:spPr bwMode="auto">
          <a:xfrm>
            <a:off x="381000" y="685800"/>
            <a:ext cx="2009775" cy="2057400"/>
          </a:xfrm>
          <a:prstGeom prst="rect">
            <a:avLst/>
          </a:prstGeom>
          <a:noFill/>
          <a:ln w="12700">
            <a:solidFill>
              <a:schemeClr val="tx1"/>
            </a:solidFill>
            <a:miter lim="800000"/>
            <a:headEnd/>
            <a:tailEnd/>
          </a:ln>
        </p:spPr>
      </p:pic>
      <p:sp>
        <p:nvSpPr>
          <p:cNvPr id="38952" name="Text Box 40"/>
          <p:cNvSpPr txBox="1">
            <a:spLocks noChangeArrowheads="1"/>
          </p:cNvSpPr>
          <p:nvPr/>
        </p:nvSpPr>
        <p:spPr bwMode="auto">
          <a:xfrm>
            <a:off x="304800" y="2725738"/>
            <a:ext cx="2133600" cy="314325"/>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a:t>Forschung</a:t>
            </a:r>
          </a:p>
        </p:txBody>
      </p:sp>
      <p:sp>
        <p:nvSpPr>
          <p:cNvPr id="53286" name="Textfeld 37"/>
          <p:cNvSpPr txBox="1">
            <a:spLocks noChangeArrowheads="1"/>
          </p:cNvSpPr>
          <p:nvPr/>
        </p:nvSpPr>
        <p:spPr bwMode="auto">
          <a:xfrm>
            <a:off x="0" y="0"/>
            <a:ext cx="1150938" cy="304800"/>
          </a:xfrm>
          <a:prstGeom prst="rect">
            <a:avLst/>
          </a:prstGeom>
          <a:noFill/>
          <a:ln w="9525">
            <a:noFill/>
            <a:miter lim="800000"/>
            <a:headEnd/>
            <a:tailEnd/>
          </a:ln>
        </p:spPr>
        <p:txBody>
          <a:bodyPr>
            <a:spAutoFit/>
          </a:bodyPr>
          <a:lstStyle/>
          <a:p>
            <a:pPr algn="l" eaLnBrk="1" hangingPunct="1"/>
            <a:r>
              <a:rPr lang="de-DE" smtClean="0"/>
              <a:t>BWL</a:t>
            </a:r>
            <a:endParaRPr lang="de-DE"/>
          </a:p>
        </p:txBody>
      </p:sp>
      <p:sp>
        <p:nvSpPr>
          <p:cNvPr id="22567" name="Rectangle 39"/>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935"/>
                                        </p:tgtEl>
                                        <p:attrNameLst>
                                          <p:attrName>style.visibility</p:attrName>
                                        </p:attrNameLst>
                                      </p:cBhvr>
                                      <p:to>
                                        <p:strVal val="visible"/>
                                      </p:to>
                                    </p:set>
                                    <p:animEffect transition="in" filter="wipe(left)">
                                      <p:cBhvr>
                                        <p:cTn id="7" dur="500"/>
                                        <p:tgtEl>
                                          <p:spTgt spid="38935"/>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2545"/>
                                        </p:tgtEl>
                                        <p:attrNameLst>
                                          <p:attrName>style.visibility</p:attrName>
                                        </p:attrNameLst>
                                      </p:cBhvr>
                                      <p:to>
                                        <p:strVal val="visible"/>
                                      </p:to>
                                    </p:set>
                                    <p:anim calcmode="lin" valueType="num">
                                      <p:cBhvr>
                                        <p:cTn id="11" dur="500" fill="hold"/>
                                        <p:tgtEl>
                                          <p:spTgt spid="22545"/>
                                        </p:tgtEl>
                                        <p:attrNameLst>
                                          <p:attrName>ppt_w</p:attrName>
                                        </p:attrNameLst>
                                      </p:cBhvr>
                                      <p:tavLst>
                                        <p:tav tm="0">
                                          <p:val>
                                            <p:fltVal val="0"/>
                                          </p:val>
                                        </p:tav>
                                        <p:tav tm="100000">
                                          <p:val>
                                            <p:strVal val="#ppt_w"/>
                                          </p:val>
                                        </p:tav>
                                      </p:tavLst>
                                    </p:anim>
                                    <p:anim calcmode="lin" valueType="num">
                                      <p:cBhvr>
                                        <p:cTn id="12" dur="500" fill="hold"/>
                                        <p:tgtEl>
                                          <p:spTgt spid="22545"/>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2546"/>
                                        </p:tgtEl>
                                        <p:attrNameLst>
                                          <p:attrName>style.visibility</p:attrName>
                                        </p:attrNameLst>
                                      </p:cBhvr>
                                      <p:to>
                                        <p:strVal val="visible"/>
                                      </p:to>
                                    </p:set>
                                    <p:animEffect transition="in" filter="wipe(up)">
                                      <p:cBhvr>
                                        <p:cTn id="16" dur="500"/>
                                        <p:tgtEl>
                                          <p:spTgt spid="22546"/>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2547"/>
                                        </p:tgtEl>
                                        <p:attrNameLst>
                                          <p:attrName>style.visibility</p:attrName>
                                        </p:attrNameLst>
                                      </p:cBhvr>
                                      <p:to>
                                        <p:strVal val="visible"/>
                                      </p:to>
                                    </p:set>
                                    <p:animEffect transition="in" filter="wipe(up)">
                                      <p:cBhvr>
                                        <p:cTn id="20" dur="500"/>
                                        <p:tgtEl>
                                          <p:spTgt spid="22547"/>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2548"/>
                                        </p:tgtEl>
                                        <p:attrNameLst>
                                          <p:attrName>style.visibility</p:attrName>
                                        </p:attrNameLst>
                                      </p:cBhvr>
                                      <p:to>
                                        <p:strVal val="visible"/>
                                      </p:to>
                                    </p:set>
                                    <p:animEffect transition="in" filter="wipe(up)">
                                      <p:cBhvr>
                                        <p:cTn id="24" dur="500"/>
                                        <p:tgtEl>
                                          <p:spTgt spid="22548"/>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2536"/>
                                        </p:tgtEl>
                                        <p:attrNameLst>
                                          <p:attrName>style.visibility</p:attrName>
                                        </p:attrNameLst>
                                      </p:cBhvr>
                                      <p:to>
                                        <p:strVal val="visible"/>
                                      </p:to>
                                    </p:set>
                                    <p:animEffect transition="in" filter="wipe(up)">
                                      <p:cBhvr>
                                        <p:cTn id="28" dur="500"/>
                                        <p:tgtEl>
                                          <p:spTgt spid="2253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22532"/>
                                        </p:tgtEl>
                                        <p:attrNameLst>
                                          <p:attrName>style.visibility</p:attrName>
                                        </p:attrNameLst>
                                      </p:cBhvr>
                                      <p:to>
                                        <p:strVal val="visible"/>
                                      </p:to>
                                    </p:set>
                                    <p:animEffect transition="in" filter="wipe(up)">
                                      <p:cBhvr>
                                        <p:cTn id="33" dur="500"/>
                                        <p:tgtEl>
                                          <p:spTgt spid="22532"/>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2533"/>
                                        </p:tgtEl>
                                        <p:attrNameLst>
                                          <p:attrName>style.visibility</p:attrName>
                                        </p:attrNameLst>
                                      </p:cBhvr>
                                      <p:to>
                                        <p:strVal val="visible"/>
                                      </p:to>
                                    </p:set>
                                    <p:animEffect transition="in" filter="wipe(left)">
                                      <p:cBhvr>
                                        <p:cTn id="37" dur="500"/>
                                        <p:tgtEl>
                                          <p:spTgt spid="22533"/>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38927"/>
                                        </p:tgtEl>
                                        <p:attrNameLst>
                                          <p:attrName>style.visibility</p:attrName>
                                        </p:attrNameLst>
                                      </p:cBhvr>
                                      <p:to>
                                        <p:strVal val="visible"/>
                                      </p:to>
                                    </p:set>
                                    <p:animEffect transition="in" filter="wipe(left)">
                                      <p:cBhvr>
                                        <p:cTn id="41" dur="500"/>
                                        <p:tgtEl>
                                          <p:spTgt spid="3892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2564"/>
                                        </p:tgtEl>
                                        <p:attrNameLst>
                                          <p:attrName>style.visibility</p:attrName>
                                        </p:attrNameLst>
                                      </p:cBhvr>
                                      <p:to>
                                        <p:strVal val="visible"/>
                                      </p:to>
                                    </p:set>
                                    <p:animEffect transition="in" filter="wipe(up)">
                                      <p:cBhvr>
                                        <p:cTn id="46" dur="500"/>
                                        <p:tgtEl>
                                          <p:spTgt spid="22564"/>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38952"/>
                                        </p:tgtEl>
                                        <p:attrNameLst>
                                          <p:attrName>style.visibility</p:attrName>
                                        </p:attrNameLst>
                                      </p:cBhvr>
                                      <p:to>
                                        <p:strVal val="visible"/>
                                      </p:to>
                                    </p:set>
                                    <p:animEffect transition="in" filter="wipe(left)">
                                      <p:cBhvr>
                                        <p:cTn id="50" dur="500"/>
                                        <p:tgtEl>
                                          <p:spTgt spid="38952"/>
                                        </p:tgtEl>
                                      </p:cBhvr>
                                    </p:animEffect>
                                  </p:childTnLst>
                                </p:cTn>
                              </p:par>
                            </p:childTnLst>
                          </p:cTn>
                        </p:par>
                        <p:par>
                          <p:cTn id="51" fill="hold">
                            <p:stCondLst>
                              <p:cond delay="1000"/>
                            </p:stCondLst>
                            <p:childTnLst>
                              <p:par>
                                <p:cTn id="52" presetID="22" presetClass="entr" presetSubtype="2" fill="hold" grpId="0" nodeType="afterEffect">
                                  <p:stCondLst>
                                    <p:cond delay="0"/>
                                  </p:stCondLst>
                                  <p:childTnLst>
                                    <p:set>
                                      <p:cBhvr>
                                        <p:cTn id="53" dur="1" fill="hold">
                                          <p:stCondLst>
                                            <p:cond delay="0"/>
                                          </p:stCondLst>
                                        </p:cTn>
                                        <p:tgtEl>
                                          <p:spTgt spid="22534"/>
                                        </p:tgtEl>
                                        <p:attrNameLst>
                                          <p:attrName>style.visibility</p:attrName>
                                        </p:attrNameLst>
                                      </p:cBhvr>
                                      <p:to>
                                        <p:strVal val="visible"/>
                                      </p:to>
                                    </p:set>
                                    <p:animEffect transition="in" filter="wipe(right)">
                                      <p:cBhvr>
                                        <p:cTn id="54" dur="500"/>
                                        <p:tgtEl>
                                          <p:spTgt spid="22534"/>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22535"/>
                                        </p:tgtEl>
                                        <p:attrNameLst>
                                          <p:attrName>style.visibility</p:attrName>
                                        </p:attrNameLst>
                                      </p:cBhvr>
                                      <p:to>
                                        <p:strVal val="visible"/>
                                      </p:to>
                                    </p:set>
                                    <p:animEffect transition="in" filter="wipe(left)">
                                      <p:cBhvr>
                                        <p:cTn id="58" dur="500"/>
                                        <p:tgtEl>
                                          <p:spTgt spid="2253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2542"/>
                                        </p:tgtEl>
                                        <p:attrNameLst>
                                          <p:attrName>style.visibility</p:attrName>
                                        </p:attrNameLst>
                                      </p:cBhvr>
                                      <p:to>
                                        <p:strVal val="visible"/>
                                      </p:to>
                                    </p:set>
                                    <p:animEffect transition="in" filter="wipe(left)">
                                      <p:cBhvr>
                                        <p:cTn id="63" dur="500"/>
                                        <p:tgtEl>
                                          <p:spTgt spid="2254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2543"/>
                                        </p:tgtEl>
                                        <p:attrNameLst>
                                          <p:attrName>style.visibility</p:attrName>
                                        </p:attrNameLst>
                                      </p:cBhvr>
                                      <p:to>
                                        <p:strVal val="visible"/>
                                      </p:to>
                                    </p:set>
                                    <p:animEffect transition="in" filter="wipe(left)">
                                      <p:cBhvr>
                                        <p:cTn id="68" dur="500"/>
                                        <p:tgtEl>
                                          <p:spTgt spid="225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22544"/>
                                        </p:tgtEl>
                                        <p:attrNameLst>
                                          <p:attrName>style.visibility</p:attrName>
                                        </p:attrNameLst>
                                      </p:cBhvr>
                                      <p:to>
                                        <p:strVal val="visible"/>
                                      </p:to>
                                    </p:set>
                                    <p:animEffect transition="in" filter="wipe(left)">
                                      <p:cBhvr>
                                        <p:cTn id="73" dur="500"/>
                                        <p:tgtEl>
                                          <p:spTgt spid="2254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22550"/>
                                        </p:tgtEl>
                                        <p:attrNameLst>
                                          <p:attrName>style.visibility</p:attrName>
                                        </p:attrNameLst>
                                      </p:cBhvr>
                                      <p:to>
                                        <p:strVal val="visible"/>
                                      </p:to>
                                    </p:set>
                                    <p:animEffect transition="in" filter="wipe(up)">
                                      <p:cBhvr>
                                        <p:cTn id="78" dur="500"/>
                                        <p:tgtEl>
                                          <p:spTgt spid="22550"/>
                                        </p:tgtEl>
                                      </p:cBhvr>
                                    </p:animEffect>
                                  </p:childTnLst>
                                </p:cTn>
                              </p:par>
                            </p:childTnLst>
                          </p:cTn>
                        </p:par>
                        <p:par>
                          <p:cTn id="79" fill="hold">
                            <p:stCondLst>
                              <p:cond delay="500"/>
                            </p:stCondLst>
                            <p:childTnLst>
                              <p:par>
                                <p:cTn id="80" presetID="17" presetClass="entr" presetSubtype="10" fill="hold" grpId="0" nodeType="afterEffect">
                                  <p:stCondLst>
                                    <p:cond delay="0"/>
                                  </p:stCondLst>
                                  <p:childTnLst>
                                    <p:set>
                                      <p:cBhvr>
                                        <p:cTn id="81" dur="1" fill="hold">
                                          <p:stCondLst>
                                            <p:cond delay="0"/>
                                          </p:stCondLst>
                                        </p:cTn>
                                        <p:tgtEl>
                                          <p:spTgt spid="22551"/>
                                        </p:tgtEl>
                                        <p:attrNameLst>
                                          <p:attrName>style.visibility</p:attrName>
                                        </p:attrNameLst>
                                      </p:cBhvr>
                                      <p:to>
                                        <p:strVal val="visible"/>
                                      </p:to>
                                    </p:set>
                                    <p:anim calcmode="lin" valueType="num">
                                      <p:cBhvr>
                                        <p:cTn id="82" dur="500" fill="hold"/>
                                        <p:tgtEl>
                                          <p:spTgt spid="22551"/>
                                        </p:tgtEl>
                                        <p:attrNameLst>
                                          <p:attrName>ppt_w</p:attrName>
                                        </p:attrNameLst>
                                      </p:cBhvr>
                                      <p:tavLst>
                                        <p:tav tm="0">
                                          <p:val>
                                            <p:fltVal val="0"/>
                                          </p:val>
                                        </p:tav>
                                        <p:tav tm="100000">
                                          <p:val>
                                            <p:strVal val="#ppt_w"/>
                                          </p:val>
                                        </p:tav>
                                      </p:tavLst>
                                    </p:anim>
                                    <p:anim calcmode="lin" valueType="num">
                                      <p:cBhvr>
                                        <p:cTn id="83" dur="500" fill="hold"/>
                                        <p:tgtEl>
                                          <p:spTgt spid="22551"/>
                                        </p:tgtEl>
                                        <p:attrNameLst>
                                          <p:attrName>ppt_h</p:attrName>
                                        </p:attrNameLst>
                                      </p:cBhvr>
                                      <p:tavLst>
                                        <p:tav tm="0">
                                          <p:val>
                                            <p:strVal val="#ppt_h"/>
                                          </p:val>
                                        </p:tav>
                                        <p:tav tm="100000">
                                          <p:val>
                                            <p:strVal val="#ppt_h"/>
                                          </p:val>
                                        </p:tav>
                                      </p:tavLst>
                                    </p:anim>
                                  </p:childTnLst>
                                </p:cTn>
                              </p:par>
                            </p:childTnLst>
                          </p:cTn>
                        </p:par>
                        <p:par>
                          <p:cTn id="84" fill="hold">
                            <p:stCondLst>
                              <p:cond delay="1000"/>
                            </p:stCondLst>
                            <p:childTnLst>
                              <p:par>
                                <p:cTn id="85" presetID="22" presetClass="entr" presetSubtype="1" fill="hold" grpId="0" nodeType="afterEffect">
                                  <p:stCondLst>
                                    <p:cond delay="0"/>
                                  </p:stCondLst>
                                  <p:childTnLst>
                                    <p:set>
                                      <p:cBhvr>
                                        <p:cTn id="86" dur="1" fill="hold">
                                          <p:stCondLst>
                                            <p:cond delay="0"/>
                                          </p:stCondLst>
                                        </p:cTn>
                                        <p:tgtEl>
                                          <p:spTgt spid="22552"/>
                                        </p:tgtEl>
                                        <p:attrNameLst>
                                          <p:attrName>style.visibility</p:attrName>
                                        </p:attrNameLst>
                                      </p:cBhvr>
                                      <p:to>
                                        <p:strVal val="visible"/>
                                      </p:to>
                                    </p:set>
                                    <p:animEffect transition="in" filter="wipe(up)">
                                      <p:cBhvr>
                                        <p:cTn id="87" dur="500"/>
                                        <p:tgtEl>
                                          <p:spTgt spid="22552"/>
                                        </p:tgtEl>
                                      </p:cBhvr>
                                    </p:animEffect>
                                  </p:childTnLst>
                                </p:cTn>
                              </p:par>
                            </p:childTnLst>
                          </p:cTn>
                        </p:par>
                        <p:par>
                          <p:cTn id="88" fill="hold">
                            <p:stCondLst>
                              <p:cond delay="1500"/>
                            </p:stCondLst>
                            <p:childTnLst>
                              <p:par>
                                <p:cTn id="89" presetID="22" presetClass="entr" presetSubtype="1" fill="hold" grpId="0" nodeType="afterEffect">
                                  <p:stCondLst>
                                    <p:cond delay="0"/>
                                  </p:stCondLst>
                                  <p:childTnLst>
                                    <p:set>
                                      <p:cBhvr>
                                        <p:cTn id="90" dur="1" fill="hold">
                                          <p:stCondLst>
                                            <p:cond delay="0"/>
                                          </p:stCondLst>
                                        </p:cTn>
                                        <p:tgtEl>
                                          <p:spTgt spid="22553"/>
                                        </p:tgtEl>
                                        <p:attrNameLst>
                                          <p:attrName>style.visibility</p:attrName>
                                        </p:attrNameLst>
                                      </p:cBhvr>
                                      <p:to>
                                        <p:strVal val="visible"/>
                                      </p:to>
                                    </p:set>
                                    <p:animEffect transition="in" filter="wipe(up)">
                                      <p:cBhvr>
                                        <p:cTn id="91" dur="500"/>
                                        <p:tgtEl>
                                          <p:spTgt spid="22553"/>
                                        </p:tgtEl>
                                      </p:cBhvr>
                                    </p:animEffect>
                                  </p:childTnLst>
                                </p:cTn>
                              </p:par>
                            </p:childTnLst>
                          </p:cTn>
                        </p:par>
                        <p:par>
                          <p:cTn id="92" fill="hold">
                            <p:stCondLst>
                              <p:cond delay="2000"/>
                            </p:stCondLst>
                            <p:childTnLst>
                              <p:par>
                                <p:cTn id="93" presetID="22" presetClass="entr" presetSubtype="1" fill="hold" nodeType="afterEffect">
                                  <p:stCondLst>
                                    <p:cond delay="0"/>
                                  </p:stCondLst>
                                  <p:childTnLst>
                                    <p:set>
                                      <p:cBhvr>
                                        <p:cTn id="94" dur="1" fill="hold">
                                          <p:stCondLst>
                                            <p:cond delay="0"/>
                                          </p:stCondLst>
                                        </p:cTn>
                                        <p:tgtEl>
                                          <p:spTgt spid="22530"/>
                                        </p:tgtEl>
                                        <p:attrNameLst>
                                          <p:attrName>style.visibility</p:attrName>
                                        </p:attrNameLst>
                                      </p:cBhvr>
                                      <p:to>
                                        <p:strVal val="visible"/>
                                      </p:to>
                                    </p:set>
                                    <p:animEffect transition="in" filter="wipe(up)">
                                      <p:cBhvr>
                                        <p:cTn id="95" dur="500"/>
                                        <p:tgtEl>
                                          <p:spTgt spid="22530"/>
                                        </p:tgtEl>
                                      </p:cBhvr>
                                    </p:animEffect>
                                  </p:childTnLst>
                                </p:cTn>
                              </p:par>
                            </p:childTnLst>
                          </p:cTn>
                        </p:par>
                        <p:par>
                          <p:cTn id="96" fill="hold">
                            <p:stCondLst>
                              <p:cond delay="2500"/>
                            </p:stCondLst>
                            <p:childTnLst>
                              <p:par>
                                <p:cTn id="97" presetID="22" presetClass="entr" presetSubtype="8" fill="hold" nodeType="afterEffect">
                                  <p:stCondLst>
                                    <p:cond delay="0"/>
                                  </p:stCondLst>
                                  <p:childTnLst>
                                    <p:set>
                                      <p:cBhvr>
                                        <p:cTn id="98" dur="1" fill="hold">
                                          <p:stCondLst>
                                            <p:cond delay="0"/>
                                          </p:stCondLst>
                                        </p:cTn>
                                        <p:tgtEl>
                                          <p:spTgt spid="22531"/>
                                        </p:tgtEl>
                                        <p:attrNameLst>
                                          <p:attrName>style.visibility</p:attrName>
                                        </p:attrNameLst>
                                      </p:cBhvr>
                                      <p:to>
                                        <p:strVal val="visible"/>
                                      </p:to>
                                    </p:set>
                                    <p:animEffect transition="in" filter="wipe(left)">
                                      <p:cBhvr>
                                        <p:cTn id="99" dur="500"/>
                                        <p:tgtEl>
                                          <p:spTgt spid="22531"/>
                                        </p:tgtEl>
                                      </p:cBhvr>
                                    </p:animEffect>
                                  </p:childTnLst>
                                </p:cTn>
                              </p:par>
                            </p:childTnLst>
                          </p:cTn>
                        </p:par>
                        <p:par>
                          <p:cTn id="100" fill="hold">
                            <p:stCondLst>
                              <p:cond delay="3000"/>
                            </p:stCondLst>
                            <p:childTnLst>
                              <p:par>
                                <p:cTn id="101" presetID="22" presetClass="entr" presetSubtype="8" fill="hold" grpId="0" nodeType="afterEffect">
                                  <p:stCondLst>
                                    <p:cond delay="0"/>
                                  </p:stCondLst>
                                  <p:childTnLst>
                                    <p:set>
                                      <p:cBhvr>
                                        <p:cTn id="102" dur="1" fill="hold">
                                          <p:stCondLst>
                                            <p:cond delay="0"/>
                                          </p:stCondLst>
                                        </p:cTn>
                                        <p:tgtEl>
                                          <p:spTgt spid="22537"/>
                                        </p:tgtEl>
                                        <p:attrNameLst>
                                          <p:attrName>style.visibility</p:attrName>
                                        </p:attrNameLst>
                                      </p:cBhvr>
                                      <p:to>
                                        <p:strVal val="visible"/>
                                      </p:to>
                                    </p:set>
                                    <p:animEffect transition="in" filter="wipe(left)">
                                      <p:cBhvr>
                                        <p:cTn id="103" dur="500"/>
                                        <p:tgtEl>
                                          <p:spTgt spid="22537"/>
                                        </p:tgtEl>
                                      </p:cBhvr>
                                    </p:animEffect>
                                  </p:childTnLst>
                                </p:cTn>
                              </p:par>
                            </p:childTnLst>
                          </p:cTn>
                        </p:par>
                        <p:par>
                          <p:cTn id="104" fill="hold">
                            <p:stCondLst>
                              <p:cond delay="3500"/>
                            </p:stCondLst>
                            <p:childTnLst>
                              <p:par>
                                <p:cTn id="105" presetID="22" presetClass="entr" presetSubtype="8" fill="hold" grpId="0" nodeType="afterEffect">
                                  <p:stCondLst>
                                    <p:cond delay="0"/>
                                  </p:stCondLst>
                                  <p:childTnLst>
                                    <p:set>
                                      <p:cBhvr>
                                        <p:cTn id="106" dur="1" fill="hold">
                                          <p:stCondLst>
                                            <p:cond delay="0"/>
                                          </p:stCondLst>
                                        </p:cTn>
                                        <p:tgtEl>
                                          <p:spTgt spid="22538"/>
                                        </p:tgtEl>
                                        <p:attrNameLst>
                                          <p:attrName>style.visibility</p:attrName>
                                        </p:attrNameLst>
                                      </p:cBhvr>
                                      <p:to>
                                        <p:strVal val="visible"/>
                                      </p:to>
                                    </p:set>
                                    <p:animEffect transition="in" filter="wipe(left)">
                                      <p:cBhvr>
                                        <p:cTn id="107" dur="500"/>
                                        <p:tgtEl>
                                          <p:spTgt spid="22538"/>
                                        </p:tgtEl>
                                      </p:cBhvr>
                                    </p:animEffect>
                                  </p:childTnLst>
                                </p:cTn>
                              </p:par>
                            </p:childTnLst>
                          </p:cTn>
                        </p:par>
                        <p:par>
                          <p:cTn id="108" fill="hold">
                            <p:stCondLst>
                              <p:cond delay="4000"/>
                            </p:stCondLst>
                            <p:childTnLst>
                              <p:par>
                                <p:cTn id="109" presetID="22" presetClass="entr" presetSubtype="8" fill="hold" grpId="0" nodeType="afterEffect">
                                  <p:stCondLst>
                                    <p:cond delay="0"/>
                                  </p:stCondLst>
                                  <p:childTnLst>
                                    <p:set>
                                      <p:cBhvr>
                                        <p:cTn id="110" dur="1" fill="hold">
                                          <p:stCondLst>
                                            <p:cond delay="0"/>
                                          </p:stCondLst>
                                        </p:cTn>
                                        <p:tgtEl>
                                          <p:spTgt spid="22539"/>
                                        </p:tgtEl>
                                        <p:attrNameLst>
                                          <p:attrName>style.visibility</p:attrName>
                                        </p:attrNameLst>
                                      </p:cBhvr>
                                      <p:to>
                                        <p:strVal val="visible"/>
                                      </p:to>
                                    </p:set>
                                    <p:animEffect transition="in" filter="wipe(left)">
                                      <p:cBhvr>
                                        <p:cTn id="111" dur="500"/>
                                        <p:tgtEl>
                                          <p:spTgt spid="22539"/>
                                        </p:tgtEl>
                                      </p:cBhvr>
                                    </p:animEffect>
                                  </p:childTnLst>
                                </p:cTn>
                              </p:par>
                            </p:childTnLst>
                          </p:cTn>
                        </p:par>
                        <p:par>
                          <p:cTn id="112" fill="hold">
                            <p:stCondLst>
                              <p:cond delay="4500"/>
                            </p:stCondLst>
                            <p:childTnLst>
                              <p:par>
                                <p:cTn id="113" presetID="22" presetClass="entr" presetSubtype="8" fill="hold" grpId="0" nodeType="afterEffect">
                                  <p:stCondLst>
                                    <p:cond delay="0"/>
                                  </p:stCondLst>
                                  <p:childTnLst>
                                    <p:set>
                                      <p:cBhvr>
                                        <p:cTn id="114" dur="1" fill="hold">
                                          <p:stCondLst>
                                            <p:cond delay="0"/>
                                          </p:stCondLst>
                                        </p:cTn>
                                        <p:tgtEl>
                                          <p:spTgt spid="38922"/>
                                        </p:tgtEl>
                                        <p:attrNameLst>
                                          <p:attrName>style.visibility</p:attrName>
                                        </p:attrNameLst>
                                      </p:cBhvr>
                                      <p:to>
                                        <p:strVal val="visible"/>
                                      </p:to>
                                    </p:set>
                                    <p:animEffect transition="in" filter="wipe(left)">
                                      <p:cBhvr>
                                        <p:cTn id="115" dur="500"/>
                                        <p:tgtEl>
                                          <p:spTgt spid="38922"/>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38940"/>
                                        </p:tgtEl>
                                        <p:attrNameLst>
                                          <p:attrName>style.visibility</p:attrName>
                                        </p:attrNameLst>
                                      </p:cBhvr>
                                      <p:to>
                                        <p:strVal val="visible"/>
                                      </p:to>
                                    </p:set>
                                    <p:animEffect transition="in" filter="wipe(left)">
                                      <p:cBhvr>
                                        <p:cTn id="120" dur="500"/>
                                        <p:tgtEl>
                                          <p:spTgt spid="3894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38941"/>
                                        </p:tgtEl>
                                        <p:attrNameLst>
                                          <p:attrName>style.visibility</p:attrName>
                                        </p:attrNameLst>
                                      </p:cBhvr>
                                      <p:to>
                                        <p:strVal val="visible"/>
                                      </p:to>
                                    </p:set>
                                    <p:animEffect transition="in" filter="wipe(left)">
                                      <p:cBhvr>
                                        <p:cTn id="125" dur="500"/>
                                        <p:tgtEl>
                                          <p:spTgt spid="38941"/>
                                        </p:tgtEl>
                                      </p:cBhvr>
                                    </p:animEffect>
                                  </p:childTnLst>
                                </p:cTn>
                              </p:par>
                            </p:childTnLst>
                          </p:cTn>
                        </p:par>
                        <p:par>
                          <p:cTn id="126" fill="hold">
                            <p:stCondLst>
                              <p:cond delay="500"/>
                            </p:stCondLst>
                            <p:childTnLst>
                              <p:par>
                                <p:cTn id="127" presetID="22" presetClass="entr" presetSubtype="1" fill="hold" grpId="0" nodeType="afterEffect">
                                  <p:stCondLst>
                                    <p:cond delay="0"/>
                                  </p:stCondLst>
                                  <p:childTnLst>
                                    <p:set>
                                      <p:cBhvr>
                                        <p:cTn id="128" dur="1" fill="hold">
                                          <p:stCondLst>
                                            <p:cond delay="0"/>
                                          </p:stCondLst>
                                        </p:cTn>
                                        <p:tgtEl>
                                          <p:spTgt spid="22558"/>
                                        </p:tgtEl>
                                        <p:attrNameLst>
                                          <p:attrName>style.visibility</p:attrName>
                                        </p:attrNameLst>
                                      </p:cBhvr>
                                      <p:to>
                                        <p:strVal val="visible"/>
                                      </p:to>
                                    </p:set>
                                    <p:animEffect transition="in" filter="wipe(up)">
                                      <p:cBhvr>
                                        <p:cTn id="129" dur="500"/>
                                        <p:tgtEl>
                                          <p:spTgt spid="22558"/>
                                        </p:tgtEl>
                                      </p:cBhvr>
                                    </p:animEffect>
                                  </p:childTnLst>
                                </p:cTn>
                              </p:par>
                            </p:childTnLst>
                          </p:cTn>
                        </p:par>
                        <p:par>
                          <p:cTn id="130" fill="hold">
                            <p:stCondLst>
                              <p:cond delay="1000"/>
                            </p:stCondLst>
                            <p:childTnLst>
                              <p:par>
                                <p:cTn id="131" presetID="22" presetClass="entr" presetSubtype="8" fill="hold" grpId="0" nodeType="afterEffect">
                                  <p:stCondLst>
                                    <p:cond delay="0"/>
                                  </p:stCondLst>
                                  <p:childTnLst>
                                    <p:set>
                                      <p:cBhvr>
                                        <p:cTn id="132" dur="1" fill="hold">
                                          <p:stCondLst>
                                            <p:cond delay="0"/>
                                          </p:stCondLst>
                                        </p:cTn>
                                        <p:tgtEl>
                                          <p:spTgt spid="22560"/>
                                        </p:tgtEl>
                                        <p:attrNameLst>
                                          <p:attrName>style.visibility</p:attrName>
                                        </p:attrNameLst>
                                      </p:cBhvr>
                                      <p:to>
                                        <p:strVal val="visible"/>
                                      </p:to>
                                    </p:set>
                                    <p:animEffect transition="in" filter="wipe(left)">
                                      <p:cBhvr>
                                        <p:cTn id="133" dur="500"/>
                                        <p:tgtEl>
                                          <p:spTgt spid="22560"/>
                                        </p:tgtEl>
                                      </p:cBhvr>
                                    </p:animEffect>
                                  </p:childTnLst>
                                </p:cTn>
                              </p:par>
                            </p:childTnLst>
                          </p:cTn>
                        </p:par>
                        <p:par>
                          <p:cTn id="134" fill="hold">
                            <p:stCondLst>
                              <p:cond delay="1500"/>
                            </p:stCondLst>
                            <p:childTnLst>
                              <p:par>
                                <p:cTn id="135" presetID="22" presetClass="entr" presetSubtype="1" fill="hold" grpId="0" nodeType="afterEffect">
                                  <p:stCondLst>
                                    <p:cond delay="0"/>
                                  </p:stCondLst>
                                  <p:childTnLst>
                                    <p:set>
                                      <p:cBhvr>
                                        <p:cTn id="136" dur="1" fill="hold">
                                          <p:stCondLst>
                                            <p:cond delay="0"/>
                                          </p:stCondLst>
                                        </p:cTn>
                                        <p:tgtEl>
                                          <p:spTgt spid="22556"/>
                                        </p:tgtEl>
                                        <p:attrNameLst>
                                          <p:attrName>style.visibility</p:attrName>
                                        </p:attrNameLst>
                                      </p:cBhvr>
                                      <p:to>
                                        <p:strVal val="visible"/>
                                      </p:to>
                                    </p:set>
                                    <p:animEffect transition="in" filter="wipe(up)">
                                      <p:cBhvr>
                                        <p:cTn id="137" dur="500"/>
                                        <p:tgtEl>
                                          <p:spTgt spid="22556"/>
                                        </p:tgtEl>
                                      </p:cBhvr>
                                    </p:animEffect>
                                  </p:childTnLst>
                                </p:cTn>
                              </p:par>
                            </p:childTnLst>
                          </p:cTn>
                        </p:par>
                        <p:par>
                          <p:cTn id="138" fill="hold">
                            <p:stCondLst>
                              <p:cond delay="2000"/>
                            </p:stCondLst>
                            <p:childTnLst>
                              <p:par>
                                <p:cTn id="139" presetID="22" presetClass="entr" presetSubtype="2" fill="hold" grpId="0" nodeType="afterEffect">
                                  <p:stCondLst>
                                    <p:cond delay="0"/>
                                  </p:stCondLst>
                                  <p:childTnLst>
                                    <p:set>
                                      <p:cBhvr>
                                        <p:cTn id="140" dur="1" fill="hold">
                                          <p:stCondLst>
                                            <p:cond delay="0"/>
                                          </p:stCondLst>
                                        </p:cTn>
                                        <p:tgtEl>
                                          <p:spTgt spid="22562"/>
                                        </p:tgtEl>
                                        <p:attrNameLst>
                                          <p:attrName>style.visibility</p:attrName>
                                        </p:attrNameLst>
                                      </p:cBhvr>
                                      <p:to>
                                        <p:strVal val="visible"/>
                                      </p:to>
                                    </p:set>
                                    <p:animEffect transition="in" filter="wipe(right)">
                                      <p:cBhvr>
                                        <p:cTn id="141" dur="500"/>
                                        <p:tgtEl>
                                          <p:spTgt spid="22562"/>
                                        </p:tgtEl>
                                      </p:cBhvr>
                                    </p:animEffect>
                                  </p:childTnLst>
                                </p:cTn>
                              </p:par>
                            </p:childTnLst>
                          </p:cTn>
                        </p:par>
                        <p:par>
                          <p:cTn id="142" fill="hold">
                            <p:stCondLst>
                              <p:cond delay="2500"/>
                            </p:stCondLst>
                            <p:childTnLst>
                              <p:par>
                                <p:cTn id="143" presetID="22" presetClass="entr" presetSubtype="2" fill="hold" grpId="0" nodeType="afterEffect">
                                  <p:stCondLst>
                                    <p:cond delay="0"/>
                                  </p:stCondLst>
                                  <p:childTnLst>
                                    <p:set>
                                      <p:cBhvr>
                                        <p:cTn id="144" dur="1" fill="hold">
                                          <p:stCondLst>
                                            <p:cond delay="0"/>
                                          </p:stCondLst>
                                        </p:cTn>
                                        <p:tgtEl>
                                          <p:spTgt spid="22561"/>
                                        </p:tgtEl>
                                        <p:attrNameLst>
                                          <p:attrName>style.visibility</p:attrName>
                                        </p:attrNameLst>
                                      </p:cBhvr>
                                      <p:to>
                                        <p:strVal val="visible"/>
                                      </p:to>
                                    </p:set>
                                    <p:animEffect transition="in" filter="wipe(right)">
                                      <p:cBhvr>
                                        <p:cTn id="145" dur="500"/>
                                        <p:tgtEl>
                                          <p:spTgt spid="22561"/>
                                        </p:tgtEl>
                                      </p:cBhvr>
                                    </p:animEffect>
                                  </p:childTnLst>
                                </p:cTn>
                              </p:par>
                            </p:childTnLst>
                          </p:cTn>
                        </p:par>
                        <p:par>
                          <p:cTn id="146" fill="hold">
                            <p:stCondLst>
                              <p:cond delay="3000"/>
                            </p:stCondLst>
                            <p:childTnLst>
                              <p:par>
                                <p:cTn id="147" presetID="22" presetClass="entr" presetSubtype="4" fill="hold" grpId="0" nodeType="afterEffect">
                                  <p:stCondLst>
                                    <p:cond delay="0"/>
                                  </p:stCondLst>
                                  <p:childTnLst>
                                    <p:set>
                                      <p:cBhvr>
                                        <p:cTn id="148" dur="1" fill="hold">
                                          <p:stCondLst>
                                            <p:cond delay="0"/>
                                          </p:stCondLst>
                                        </p:cTn>
                                        <p:tgtEl>
                                          <p:spTgt spid="22559"/>
                                        </p:tgtEl>
                                        <p:attrNameLst>
                                          <p:attrName>style.visibility</p:attrName>
                                        </p:attrNameLst>
                                      </p:cBhvr>
                                      <p:to>
                                        <p:strVal val="visible"/>
                                      </p:to>
                                    </p:set>
                                    <p:animEffect transition="in" filter="wipe(down)">
                                      <p:cBhvr>
                                        <p:cTn id="149" dur="500"/>
                                        <p:tgtEl>
                                          <p:spTgt spid="22559"/>
                                        </p:tgtEl>
                                      </p:cBhvr>
                                    </p:animEffect>
                                  </p:childTnLst>
                                </p:cTn>
                              </p:par>
                            </p:childTnLst>
                          </p:cTn>
                        </p:par>
                        <p:par>
                          <p:cTn id="150" fill="hold">
                            <p:stCondLst>
                              <p:cond delay="3500"/>
                            </p:stCondLst>
                            <p:childTnLst>
                              <p:par>
                                <p:cTn id="151" presetID="22" presetClass="entr" presetSubtype="8" fill="hold" grpId="0" nodeType="afterEffect">
                                  <p:stCondLst>
                                    <p:cond delay="0"/>
                                  </p:stCondLst>
                                  <p:childTnLst>
                                    <p:set>
                                      <p:cBhvr>
                                        <p:cTn id="152" dur="1" fill="hold">
                                          <p:stCondLst>
                                            <p:cond delay="0"/>
                                          </p:stCondLst>
                                        </p:cTn>
                                        <p:tgtEl>
                                          <p:spTgt spid="22563"/>
                                        </p:tgtEl>
                                        <p:attrNameLst>
                                          <p:attrName>style.visibility</p:attrName>
                                        </p:attrNameLst>
                                      </p:cBhvr>
                                      <p:to>
                                        <p:strVal val="visible"/>
                                      </p:to>
                                    </p:set>
                                    <p:animEffect transition="in" filter="wipe(left)">
                                      <p:cBhvr>
                                        <p:cTn id="153" dur="500"/>
                                        <p:tgtEl>
                                          <p:spTgt spid="22563"/>
                                        </p:tgtEl>
                                      </p:cBhvr>
                                    </p:animEffect>
                                  </p:childTnLst>
                                </p:cTn>
                              </p:par>
                            </p:childTnLst>
                          </p:cTn>
                        </p:par>
                        <p:par>
                          <p:cTn id="154" fill="hold">
                            <p:stCondLst>
                              <p:cond delay="4000"/>
                            </p:stCondLst>
                            <p:childTnLst>
                              <p:par>
                                <p:cTn id="155" presetID="22" presetClass="entr" presetSubtype="4" fill="hold" grpId="0" nodeType="afterEffect">
                                  <p:stCondLst>
                                    <p:cond delay="0"/>
                                  </p:stCondLst>
                                  <p:childTnLst>
                                    <p:set>
                                      <p:cBhvr>
                                        <p:cTn id="156" dur="1" fill="hold">
                                          <p:stCondLst>
                                            <p:cond delay="0"/>
                                          </p:stCondLst>
                                        </p:cTn>
                                        <p:tgtEl>
                                          <p:spTgt spid="22557"/>
                                        </p:tgtEl>
                                        <p:attrNameLst>
                                          <p:attrName>style.visibility</p:attrName>
                                        </p:attrNameLst>
                                      </p:cBhvr>
                                      <p:to>
                                        <p:strVal val="visible"/>
                                      </p:to>
                                    </p:set>
                                    <p:animEffect transition="in" filter="wipe(down)">
                                      <p:cBhvr>
                                        <p:cTn id="157" dur="500"/>
                                        <p:tgtEl>
                                          <p:spTgt spid="22557"/>
                                        </p:tgtEl>
                                      </p:cBhvr>
                                    </p:animEffect>
                                  </p:childTnLst>
                                </p:cTn>
                              </p:par>
                            </p:childTnLst>
                          </p:cTn>
                        </p:par>
                        <p:par>
                          <p:cTn id="158" fill="hold">
                            <p:stCondLst>
                              <p:cond delay="4500"/>
                            </p:stCondLst>
                            <p:childTnLst>
                              <p:par>
                                <p:cTn id="159" presetID="23" presetClass="entr" presetSubtype="528" fill="hold" grpId="0" nodeType="afterEffect">
                                  <p:stCondLst>
                                    <p:cond delay="0"/>
                                  </p:stCondLst>
                                  <p:childTnLst>
                                    <p:set>
                                      <p:cBhvr>
                                        <p:cTn id="160" dur="1" fill="hold">
                                          <p:stCondLst>
                                            <p:cond delay="0"/>
                                          </p:stCondLst>
                                        </p:cTn>
                                        <p:tgtEl>
                                          <p:spTgt spid="22567"/>
                                        </p:tgtEl>
                                        <p:attrNameLst>
                                          <p:attrName>style.visibility</p:attrName>
                                        </p:attrNameLst>
                                      </p:cBhvr>
                                      <p:to>
                                        <p:strVal val="visible"/>
                                      </p:to>
                                    </p:set>
                                    <p:anim calcmode="lin" valueType="num">
                                      <p:cBhvr>
                                        <p:cTn id="161" dur="500" fill="hold"/>
                                        <p:tgtEl>
                                          <p:spTgt spid="22567"/>
                                        </p:tgtEl>
                                        <p:attrNameLst>
                                          <p:attrName>ppt_w</p:attrName>
                                        </p:attrNameLst>
                                      </p:cBhvr>
                                      <p:tavLst>
                                        <p:tav tm="0">
                                          <p:val>
                                            <p:fltVal val="0"/>
                                          </p:val>
                                        </p:tav>
                                        <p:tav tm="100000">
                                          <p:val>
                                            <p:strVal val="#ppt_w"/>
                                          </p:val>
                                        </p:tav>
                                      </p:tavLst>
                                    </p:anim>
                                    <p:anim calcmode="lin" valueType="num">
                                      <p:cBhvr>
                                        <p:cTn id="162" dur="500" fill="hold"/>
                                        <p:tgtEl>
                                          <p:spTgt spid="22567"/>
                                        </p:tgtEl>
                                        <p:attrNameLst>
                                          <p:attrName>ppt_h</p:attrName>
                                        </p:attrNameLst>
                                      </p:cBhvr>
                                      <p:tavLst>
                                        <p:tav tm="0">
                                          <p:val>
                                            <p:fltVal val="0"/>
                                          </p:val>
                                        </p:tav>
                                        <p:tav tm="100000">
                                          <p:val>
                                            <p:strVal val="#ppt_h"/>
                                          </p:val>
                                        </p:tav>
                                      </p:tavLst>
                                    </p:anim>
                                    <p:anim calcmode="lin" valueType="num">
                                      <p:cBhvr>
                                        <p:cTn id="163" dur="500" fill="hold"/>
                                        <p:tgtEl>
                                          <p:spTgt spid="22567"/>
                                        </p:tgtEl>
                                        <p:attrNameLst>
                                          <p:attrName>ppt_x</p:attrName>
                                        </p:attrNameLst>
                                      </p:cBhvr>
                                      <p:tavLst>
                                        <p:tav tm="0">
                                          <p:val>
                                            <p:fltVal val="0.5"/>
                                          </p:val>
                                        </p:tav>
                                        <p:tav tm="100000">
                                          <p:val>
                                            <p:strVal val="#ppt_x"/>
                                          </p:val>
                                        </p:tav>
                                      </p:tavLst>
                                    </p:anim>
                                    <p:anim calcmode="lin" valueType="num">
                                      <p:cBhvr>
                                        <p:cTn id="164" dur="500" fill="hold"/>
                                        <p:tgtEl>
                                          <p:spTgt spid="225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p:bldP spid="22535" grpId="0" animBg="1"/>
      <p:bldP spid="22536" grpId="0" animBg="1" autoUpdateAnimBg="0"/>
      <p:bldP spid="22537" grpId="0" autoUpdateAnimBg="0"/>
      <p:bldP spid="22538" grpId="0" animBg="1"/>
      <p:bldP spid="22539" grpId="0" animBg="1"/>
      <p:bldP spid="38922" grpId="0" animBg="1" autoUpdateAnimBg="0"/>
      <p:bldP spid="38927" grpId="0" animBg="1" autoUpdateAnimBg="0"/>
      <p:bldP spid="22542" grpId="0" animBg="1" autoUpdateAnimBg="0"/>
      <p:bldP spid="22543" grpId="0" animBg="1" autoUpdateAnimBg="0"/>
      <p:bldP spid="22544" grpId="0" animBg="1" autoUpdateAnimBg="0"/>
      <p:bldP spid="22545" grpId="0" animBg="1"/>
      <p:bldP spid="22546" grpId="0" animBg="1"/>
      <p:bldP spid="22547" grpId="0" animBg="1"/>
      <p:bldP spid="22548" grpId="0" animBg="1"/>
      <p:bldP spid="38935" grpId="0" animBg="1" autoUpdateAnimBg="0"/>
      <p:bldP spid="22550" grpId="0" animBg="1"/>
      <p:bldP spid="22551" grpId="0" animBg="1"/>
      <p:bldP spid="22552" grpId="0" animBg="1"/>
      <p:bldP spid="22553" grpId="0" animBg="1"/>
      <p:bldP spid="38940" grpId="0" animBg="1" autoUpdateAnimBg="0"/>
      <p:bldP spid="38941" grpId="0" animBg="1" autoUpdateAnimBg="0"/>
      <p:bldP spid="22556" grpId="0" animBg="1"/>
      <p:bldP spid="22557" grpId="0" animBg="1"/>
      <p:bldP spid="22558" grpId="0" animBg="1"/>
      <p:bldP spid="22559" grpId="0" animBg="1"/>
      <p:bldP spid="22560" grpId="0" animBg="1"/>
      <p:bldP spid="22561" grpId="0" animBg="1"/>
      <p:bldP spid="22562" grpId="0" animBg="1"/>
      <p:bldP spid="22563" grpId="0" animBg="1"/>
      <p:bldP spid="38952" grpId="0" animBg="1" autoUpdateAnimBg="0"/>
      <p:bldP spid="2256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55"/>
          <p:cNvSpPr>
            <a:spLocks noChangeArrowheads="1"/>
          </p:cNvSpPr>
          <p:nvPr/>
        </p:nvSpPr>
        <p:spPr bwMode="auto">
          <a:xfrm>
            <a:off x="76200" y="533400"/>
            <a:ext cx="2895600" cy="3352800"/>
          </a:xfrm>
          <a:prstGeom prst="rect">
            <a:avLst/>
          </a:prstGeom>
          <a:solidFill>
            <a:srgbClr val="E7F3FF"/>
          </a:solidFill>
          <a:ln w="19050">
            <a:solidFill>
              <a:schemeClr val="tx1"/>
            </a:solidFill>
            <a:miter lim="800000"/>
            <a:headEnd/>
            <a:tailEnd/>
          </a:ln>
        </p:spPr>
        <p:txBody>
          <a:bodyPr anchor="ctr"/>
          <a:lstStyle/>
          <a:p>
            <a:endParaRPr lang="de-DE" sz="800" b="0"/>
          </a:p>
        </p:txBody>
      </p:sp>
      <p:sp>
        <p:nvSpPr>
          <p:cNvPr id="95235" name="AutoShape 3"/>
          <p:cNvSpPr>
            <a:spLocks noChangeArrowheads="1"/>
          </p:cNvSpPr>
          <p:nvPr/>
        </p:nvSpPr>
        <p:spPr bwMode="auto">
          <a:xfrm>
            <a:off x="990600" y="4419600"/>
            <a:ext cx="1524000" cy="914400"/>
          </a:xfrm>
          <a:prstGeom prst="flowChartMultidocument">
            <a:avLst/>
          </a:prstGeom>
          <a:solidFill>
            <a:srgbClr val="FFFFC5"/>
          </a:solidFill>
          <a:ln w="12700">
            <a:solidFill>
              <a:schemeClr val="tx1"/>
            </a:solidFill>
            <a:miter lim="800000"/>
            <a:headEnd/>
            <a:tailEnd/>
          </a:ln>
        </p:spPr>
        <p:txBody>
          <a:bodyPr anchor="ctr">
            <a:spAutoFit/>
          </a:bodyPr>
          <a:lstStyle/>
          <a:p>
            <a:endParaRPr lang="de-DE" sz="800" b="0"/>
          </a:p>
        </p:txBody>
      </p:sp>
      <p:sp>
        <p:nvSpPr>
          <p:cNvPr id="95236" name="Line 4"/>
          <p:cNvSpPr>
            <a:spLocks noChangeShapeType="1"/>
          </p:cNvSpPr>
          <p:nvPr/>
        </p:nvSpPr>
        <p:spPr bwMode="auto">
          <a:xfrm>
            <a:off x="2514600" y="4724400"/>
            <a:ext cx="914400" cy="0"/>
          </a:xfrm>
          <a:prstGeom prst="line">
            <a:avLst/>
          </a:prstGeom>
          <a:noFill/>
          <a:ln w="38100">
            <a:solidFill>
              <a:schemeClr val="tx1"/>
            </a:solidFill>
            <a:round/>
            <a:headEnd/>
            <a:tailEnd type="triangle" w="med" len="med"/>
          </a:ln>
        </p:spPr>
        <p:txBody>
          <a:bodyPr>
            <a:spAutoFit/>
          </a:bodyPr>
          <a:lstStyle/>
          <a:p>
            <a:endParaRPr lang="de-DE"/>
          </a:p>
        </p:txBody>
      </p:sp>
      <p:sp>
        <p:nvSpPr>
          <p:cNvPr id="95237" name="Text Box 5"/>
          <p:cNvSpPr txBox="1">
            <a:spLocks noChangeArrowheads="1"/>
          </p:cNvSpPr>
          <p:nvPr/>
        </p:nvSpPr>
        <p:spPr bwMode="auto">
          <a:xfrm>
            <a:off x="1143000" y="4648200"/>
            <a:ext cx="1066800" cy="304800"/>
          </a:xfrm>
          <a:prstGeom prst="rect">
            <a:avLst/>
          </a:prstGeom>
          <a:noFill/>
          <a:ln w="9525">
            <a:noFill/>
            <a:miter lim="800000"/>
            <a:headEnd/>
            <a:tailEnd/>
          </a:ln>
        </p:spPr>
        <p:txBody>
          <a:bodyPr>
            <a:spAutoFit/>
          </a:bodyPr>
          <a:lstStyle/>
          <a:p>
            <a:r>
              <a:rPr lang="de-DE"/>
              <a:t>Aufgaben</a:t>
            </a:r>
          </a:p>
        </p:txBody>
      </p:sp>
      <p:sp>
        <p:nvSpPr>
          <p:cNvPr id="95238" name="Line 6"/>
          <p:cNvSpPr>
            <a:spLocks noChangeShapeType="1"/>
          </p:cNvSpPr>
          <p:nvPr/>
        </p:nvSpPr>
        <p:spPr bwMode="auto">
          <a:xfrm>
            <a:off x="5867400" y="5257800"/>
            <a:ext cx="2209800" cy="0"/>
          </a:xfrm>
          <a:prstGeom prst="line">
            <a:avLst/>
          </a:prstGeom>
          <a:noFill/>
          <a:ln w="38100">
            <a:solidFill>
              <a:schemeClr val="tx1"/>
            </a:solidFill>
            <a:round/>
            <a:headEnd/>
            <a:tailEnd/>
          </a:ln>
        </p:spPr>
        <p:txBody>
          <a:bodyPr>
            <a:spAutoFit/>
          </a:bodyPr>
          <a:lstStyle/>
          <a:p>
            <a:endParaRPr lang="de-DE"/>
          </a:p>
        </p:txBody>
      </p:sp>
      <p:sp>
        <p:nvSpPr>
          <p:cNvPr id="95239" name="Line 7"/>
          <p:cNvSpPr>
            <a:spLocks noChangeShapeType="1"/>
          </p:cNvSpPr>
          <p:nvPr/>
        </p:nvSpPr>
        <p:spPr bwMode="auto">
          <a:xfrm>
            <a:off x="5334000" y="4724400"/>
            <a:ext cx="762000" cy="0"/>
          </a:xfrm>
          <a:prstGeom prst="line">
            <a:avLst/>
          </a:prstGeom>
          <a:noFill/>
          <a:ln w="38100">
            <a:solidFill>
              <a:schemeClr val="tx1"/>
            </a:solidFill>
            <a:round/>
            <a:headEnd/>
            <a:tailEnd type="triangle" w="med" len="med"/>
          </a:ln>
        </p:spPr>
        <p:txBody>
          <a:bodyPr>
            <a:spAutoFit/>
          </a:bodyPr>
          <a:lstStyle/>
          <a:p>
            <a:endParaRPr lang="de-DE"/>
          </a:p>
        </p:txBody>
      </p:sp>
      <p:graphicFrame>
        <p:nvGraphicFramePr>
          <p:cNvPr id="95240" name="Object 11"/>
          <p:cNvGraphicFramePr>
            <a:graphicFrameLocks noChangeAspect="1"/>
          </p:cNvGraphicFramePr>
          <p:nvPr/>
        </p:nvGraphicFramePr>
        <p:xfrm>
          <a:off x="5181600" y="5486400"/>
          <a:ext cx="1066800" cy="746125"/>
        </p:xfrm>
        <a:graphic>
          <a:graphicData uri="http://schemas.openxmlformats.org/presentationml/2006/ole">
            <p:oleObj spid="_x0000_s95240" name="Paint Shop Pro Image" r:id="rId4" imgW="2839024" imgH="1980488" progId="">
              <p:embed/>
            </p:oleObj>
          </a:graphicData>
        </a:graphic>
      </p:graphicFrame>
      <p:graphicFrame>
        <p:nvGraphicFramePr>
          <p:cNvPr id="95241" name="Object 12"/>
          <p:cNvGraphicFramePr>
            <a:graphicFrameLocks noChangeAspect="1"/>
          </p:cNvGraphicFramePr>
          <p:nvPr/>
        </p:nvGraphicFramePr>
        <p:xfrm>
          <a:off x="6324600" y="5486400"/>
          <a:ext cx="1143000" cy="758825"/>
        </p:xfrm>
        <a:graphic>
          <a:graphicData uri="http://schemas.openxmlformats.org/presentationml/2006/ole">
            <p:oleObj spid="_x0000_s95241" name="Paint Shop Pro Image" r:id="rId5" imgW="2439686" imgH="1619512" progId="">
              <p:embed/>
            </p:oleObj>
          </a:graphicData>
        </a:graphic>
      </p:graphicFrame>
      <p:sp>
        <p:nvSpPr>
          <p:cNvPr id="95242" name="Text Box 13"/>
          <p:cNvSpPr txBox="1">
            <a:spLocks noChangeArrowheads="1"/>
          </p:cNvSpPr>
          <p:nvPr/>
        </p:nvSpPr>
        <p:spPr bwMode="auto">
          <a:xfrm>
            <a:off x="5181600" y="6248400"/>
            <a:ext cx="1219200" cy="274638"/>
          </a:xfrm>
          <a:prstGeom prst="rect">
            <a:avLst/>
          </a:prstGeom>
          <a:noFill/>
          <a:ln w="9525">
            <a:noFill/>
            <a:miter lim="800000"/>
            <a:headEnd/>
            <a:tailEnd/>
          </a:ln>
        </p:spPr>
        <p:txBody>
          <a:bodyPr>
            <a:spAutoFit/>
          </a:bodyPr>
          <a:lstStyle/>
          <a:p>
            <a:r>
              <a:rPr lang="de-DE" sz="1200"/>
              <a:t>Analysen</a:t>
            </a:r>
          </a:p>
        </p:txBody>
      </p:sp>
      <p:sp>
        <p:nvSpPr>
          <p:cNvPr id="95243" name="Text Box 14"/>
          <p:cNvSpPr txBox="1">
            <a:spLocks noChangeArrowheads="1"/>
          </p:cNvSpPr>
          <p:nvPr/>
        </p:nvSpPr>
        <p:spPr bwMode="auto">
          <a:xfrm>
            <a:off x="6248400" y="6248400"/>
            <a:ext cx="1447800" cy="274638"/>
          </a:xfrm>
          <a:prstGeom prst="rect">
            <a:avLst/>
          </a:prstGeom>
          <a:noFill/>
          <a:ln w="9525">
            <a:noFill/>
            <a:miter lim="800000"/>
            <a:headEnd/>
            <a:tailEnd/>
          </a:ln>
        </p:spPr>
        <p:txBody>
          <a:bodyPr>
            <a:spAutoFit/>
          </a:bodyPr>
          <a:lstStyle/>
          <a:p>
            <a:r>
              <a:rPr lang="de-DE" sz="1200"/>
              <a:t>Berechnungen</a:t>
            </a:r>
          </a:p>
        </p:txBody>
      </p:sp>
      <p:sp>
        <p:nvSpPr>
          <p:cNvPr id="95244" name="Line 16"/>
          <p:cNvSpPr>
            <a:spLocks noChangeShapeType="1"/>
          </p:cNvSpPr>
          <p:nvPr/>
        </p:nvSpPr>
        <p:spPr bwMode="auto">
          <a:xfrm>
            <a:off x="5867400" y="5257800"/>
            <a:ext cx="0" cy="228600"/>
          </a:xfrm>
          <a:prstGeom prst="line">
            <a:avLst/>
          </a:prstGeom>
          <a:noFill/>
          <a:ln w="38100">
            <a:solidFill>
              <a:schemeClr val="tx1"/>
            </a:solidFill>
            <a:round/>
            <a:headEnd/>
            <a:tailEnd/>
          </a:ln>
        </p:spPr>
        <p:txBody>
          <a:bodyPr>
            <a:spAutoFit/>
          </a:bodyPr>
          <a:lstStyle/>
          <a:p>
            <a:endParaRPr lang="de-DE"/>
          </a:p>
        </p:txBody>
      </p:sp>
      <p:sp>
        <p:nvSpPr>
          <p:cNvPr id="95245" name="Line 17"/>
          <p:cNvSpPr>
            <a:spLocks noChangeShapeType="1"/>
          </p:cNvSpPr>
          <p:nvPr/>
        </p:nvSpPr>
        <p:spPr bwMode="auto">
          <a:xfrm>
            <a:off x="6934200" y="4953000"/>
            <a:ext cx="0" cy="533400"/>
          </a:xfrm>
          <a:prstGeom prst="line">
            <a:avLst/>
          </a:prstGeom>
          <a:noFill/>
          <a:ln w="38100">
            <a:solidFill>
              <a:schemeClr val="tx1"/>
            </a:solidFill>
            <a:round/>
            <a:headEnd/>
            <a:tailEnd/>
          </a:ln>
        </p:spPr>
        <p:txBody>
          <a:bodyPr>
            <a:spAutoFit/>
          </a:bodyPr>
          <a:lstStyle/>
          <a:p>
            <a:endParaRPr lang="de-DE"/>
          </a:p>
        </p:txBody>
      </p:sp>
      <p:sp>
        <p:nvSpPr>
          <p:cNvPr id="95246" name="Line 18"/>
          <p:cNvSpPr>
            <a:spLocks noChangeShapeType="1"/>
          </p:cNvSpPr>
          <p:nvPr/>
        </p:nvSpPr>
        <p:spPr bwMode="auto">
          <a:xfrm>
            <a:off x="8077200" y="5257800"/>
            <a:ext cx="0" cy="228600"/>
          </a:xfrm>
          <a:prstGeom prst="line">
            <a:avLst/>
          </a:prstGeom>
          <a:noFill/>
          <a:ln w="38100">
            <a:solidFill>
              <a:schemeClr val="tx1"/>
            </a:solidFill>
            <a:round/>
            <a:headEnd/>
            <a:tailEnd/>
          </a:ln>
        </p:spPr>
        <p:txBody>
          <a:bodyPr>
            <a:spAutoFit/>
          </a:bodyPr>
          <a:lstStyle/>
          <a:p>
            <a:endParaRPr lang="de-DE"/>
          </a:p>
        </p:txBody>
      </p:sp>
      <p:sp>
        <p:nvSpPr>
          <p:cNvPr id="95247" name="Rectangle 19"/>
          <p:cNvSpPr>
            <a:spLocks noChangeArrowheads="1"/>
          </p:cNvSpPr>
          <p:nvPr/>
        </p:nvSpPr>
        <p:spPr bwMode="auto">
          <a:xfrm>
            <a:off x="7543800" y="5486400"/>
            <a:ext cx="990600" cy="762000"/>
          </a:xfrm>
          <a:prstGeom prst="rect">
            <a:avLst/>
          </a:prstGeom>
          <a:solidFill>
            <a:srgbClr val="CFE7FF"/>
          </a:solidFill>
          <a:ln w="12700">
            <a:solidFill>
              <a:schemeClr val="tx1"/>
            </a:solidFill>
            <a:miter lim="800000"/>
            <a:headEnd/>
            <a:tailEnd/>
          </a:ln>
        </p:spPr>
        <p:txBody>
          <a:bodyPr wrap="none" anchor="ctr"/>
          <a:lstStyle/>
          <a:p>
            <a:endParaRPr lang="de-DE" sz="800" b="0"/>
          </a:p>
        </p:txBody>
      </p:sp>
      <p:sp>
        <p:nvSpPr>
          <p:cNvPr id="95248" name="Line 20"/>
          <p:cNvSpPr>
            <a:spLocks noChangeShapeType="1"/>
          </p:cNvSpPr>
          <p:nvPr/>
        </p:nvSpPr>
        <p:spPr bwMode="auto">
          <a:xfrm>
            <a:off x="7696200" y="6096000"/>
            <a:ext cx="838200" cy="0"/>
          </a:xfrm>
          <a:prstGeom prst="line">
            <a:avLst/>
          </a:prstGeom>
          <a:noFill/>
          <a:ln w="19050">
            <a:solidFill>
              <a:schemeClr val="tx1"/>
            </a:solidFill>
            <a:round/>
            <a:headEnd/>
            <a:tailEnd type="triangle" w="med" len="med"/>
          </a:ln>
        </p:spPr>
        <p:txBody>
          <a:bodyPr>
            <a:spAutoFit/>
          </a:bodyPr>
          <a:lstStyle/>
          <a:p>
            <a:endParaRPr lang="de-DE"/>
          </a:p>
        </p:txBody>
      </p:sp>
      <p:sp>
        <p:nvSpPr>
          <p:cNvPr id="95249" name="Line 21"/>
          <p:cNvSpPr>
            <a:spLocks noChangeShapeType="1"/>
          </p:cNvSpPr>
          <p:nvPr/>
        </p:nvSpPr>
        <p:spPr bwMode="auto">
          <a:xfrm flipV="1">
            <a:off x="7772400" y="5562600"/>
            <a:ext cx="0" cy="609600"/>
          </a:xfrm>
          <a:prstGeom prst="line">
            <a:avLst/>
          </a:prstGeom>
          <a:noFill/>
          <a:ln w="19050">
            <a:solidFill>
              <a:schemeClr val="tx1"/>
            </a:solidFill>
            <a:round/>
            <a:headEnd/>
            <a:tailEnd type="triangle" w="med" len="med"/>
          </a:ln>
        </p:spPr>
        <p:txBody>
          <a:bodyPr>
            <a:spAutoFit/>
          </a:bodyPr>
          <a:lstStyle/>
          <a:p>
            <a:endParaRPr lang="de-DE"/>
          </a:p>
        </p:txBody>
      </p:sp>
      <p:sp>
        <p:nvSpPr>
          <p:cNvPr id="95250" name="Line 22"/>
          <p:cNvSpPr>
            <a:spLocks noChangeShapeType="1"/>
          </p:cNvSpPr>
          <p:nvPr/>
        </p:nvSpPr>
        <p:spPr bwMode="auto">
          <a:xfrm flipV="1">
            <a:off x="7772400" y="5638800"/>
            <a:ext cx="609600" cy="457200"/>
          </a:xfrm>
          <a:prstGeom prst="line">
            <a:avLst/>
          </a:prstGeom>
          <a:noFill/>
          <a:ln w="19050">
            <a:solidFill>
              <a:srgbClr val="FF0000"/>
            </a:solidFill>
            <a:round/>
            <a:headEnd/>
            <a:tailEnd/>
          </a:ln>
        </p:spPr>
        <p:txBody>
          <a:bodyPr>
            <a:spAutoFit/>
          </a:bodyPr>
          <a:lstStyle/>
          <a:p>
            <a:endParaRPr lang="de-DE"/>
          </a:p>
        </p:txBody>
      </p:sp>
      <p:sp>
        <p:nvSpPr>
          <p:cNvPr id="95251" name="Line 23"/>
          <p:cNvSpPr>
            <a:spLocks noChangeShapeType="1"/>
          </p:cNvSpPr>
          <p:nvPr/>
        </p:nvSpPr>
        <p:spPr bwMode="auto">
          <a:xfrm flipV="1">
            <a:off x="7772400" y="5715000"/>
            <a:ext cx="762000" cy="152400"/>
          </a:xfrm>
          <a:prstGeom prst="line">
            <a:avLst/>
          </a:prstGeom>
          <a:noFill/>
          <a:ln w="19050">
            <a:solidFill>
              <a:srgbClr val="0000FF"/>
            </a:solidFill>
            <a:round/>
            <a:headEnd/>
            <a:tailEnd/>
          </a:ln>
        </p:spPr>
        <p:txBody>
          <a:bodyPr>
            <a:spAutoFit/>
          </a:bodyPr>
          <a:lstStyle/>
          <a:p>
            <a:endParaRPr lang="de-DE"/>
          </a:p>
        </p:txBody>
      </p:sp>
      <p:sp>
        <p:nvSpPr>
          <p:cNvPr id="95252" name="Line 24"/>
          <p:cNvSpPr>
            <a:spLocks noChangeShapeType="1"/>
          </p:cNvSpPr>
          <p:nvPr/>
        </p:nvSpPr>
        <p:spPr bwMode="auto">
          <a:xfrm>
            <a:off x="8153400" y="5791200"/>
            <a:ext cx="0" cy="304800"/>
          </a:xfrm>
          <a:prstGeom prst="line">
            <a:avLst/>
          </a:prstGeom>
          <a:noFill/>
          <a:ln w="19050">
            <a:solidFill>
              <a:schemeClr val="tx1"/>
            </a:solidFill>
            <a:prstDash val="sysDot"/>
            <a:round/>
            <a:headEnd/>
            <a:tailEnd/>
          </a:ln>
        </p:spPr>
        <p:txBody>
          <a:bodyPr>
            <a:spAutoFit/>
          </a:bodyPr>
          <a:lstStyle/>
          <a:p>
            <a:endParaRPr lang="de-DE"/>
          </a:p>
        </p:txBody>
      </p:sp>
      <p:sp>
        <p:nvSpPr>
          <p:cNvPr id="95253" name="Text Box 25"/>
          <p:cNvSpPr txBox="1">
            <a:spLocks noChangeArrowheads="1"/>
          </p:cNvSpPr>
          <p:nvPr/>
        </p:nvSpPr>
        <p:spPr bwMode="auto">
          <a:xfrm>
            <a:off x="7543800" y="6248400"/>
            <a:ext cx="1600200" cy="457200"/>
          </a:xfrm>
          <a:prstGeom prst="rect">
            <a:avLst/>
          </a:prstGeom>
          <a:noFill/>
          <a:ln w="9525">
            <a:noFill/>
            <a:miter lim="800000"/>
            <a:headEnd/>
            <a:tailEnd/>
          </a:ln>
        </p:spPr>
        <p:txBody>
          <a:bodyPr>
            <a:spAutoFit/>
          </a:bodyPr>
          <a:lstStyle/>
          <a:p>
            <a:r>
              <a:rPr lang="de-DE" sz="1200"/>
              <a:t>Entscheidungs-vorschläge</a:t>
            </a:r>
          </a:p>
        </p:txBody>
      </p:sp>
      <p:sp>
        <p:nvSpPr>
          <p:cNvPr id="95254" name="Text Box 26"/>
          <p:cNvSpPr txBox="1">
            <a:spLocks noChangeArrowheads="1"/>
          </p:cNvSpPr>
          <p:nvPr/>
        </p:nvSpPr>
        <p:spPr bwMode="auto">
          <a:xfrm>
            <a:off x="3581400" y="5105400"/>
            <a:ext cx="1828800" cy="366713"/>
          </a:xfrm>
          <a:prstGeom prst="rect">
            <a:avLst/>
          </a:prstGeom>
          <a:noFill/>
          <a:ln w="9525">
            <a:noFill/>
            <a:miter lim="800000"/>
            <a:headEnd/>
            <a:tailEnd/>
          </a:ln>
        </p:spPr>
        <p:txBody>
          <a:bodyPr>
            <a:spAutoFit/>
          </a:bodyPr>
          <a:lstStyle/>
          <a:p>
            <a:r>
              <a:rPr lang="de-DE" sz="1800">
                <a:solidFill>
                  <a:srgbClr val="FF3300"/>
                </a:solidFill>
                <a:effectLst>
                  <a:outerShdw blurRad="38100" dist="38100" dir="2700000" algn="tl">
                    <a:srgbClr val="C0C0C0"/>
                  </a:outerShdw>
                </a:effectLst>
              </a:rPr>
              <a:t>Nutzer</a:t>
            </a:r>
            <a:endParaRPr lang="de-DE" sz="1600" b="0">
              <a:solidFill>
                <a:srgbClr val="FF3300"/>
              </a:solidFill>
              <a:effectLst>
                <a:outerShdw blurRad="38100" dist="38100" dir="2700000" algn="tl">
                  <a:srgbClr val="C0C0C0"/>
                </a:outerShdw>
              </a:effectLst>
            </a:endParaRPr>
          </a:p>
        </p:txBody>
      </p:sp>
      <p:graphicFrame>
        <p:nvGraphicFramePr>
          <p:cNvPr id="95255" name="Object 30"/>
          <p:cNvGraphicFramePr>
            <a:graphicFrameLocks noChangeAspect="1"/>
          </p:cNvGraphicFramePr>
          <p:nvPr/>
        </p:nvGraphicFramePr>
        <p:xfrm>
          <a:off x="3733800" y="1066800"/>
          <a:ext cx="1401763" cy="1493838"/>
        </p:xfrm>
        <a:graphic>
          <a:graphicData uri="http://schemas.openxmlformats.org/presentationml/2006/ole">
            <p:oleObj spid="_x0000_s95255" name="Paint Shop Pro Image" r:id="rId6" imgW="2517073" imgH="2682927" progId="">
              <p:embed/>
            </p:oleObj>
          </a:graphicData>
        </a:graphic>
      </p:graphicFrame>
      <p:sp>
        <p:nvSpPr>
          <p:cNvPr id="95256" name="AutoShape 32"/>
          <p:cNvSpPr>
            <a:spLocks noChangeArrowheads="1"/>
          </p:cNvSpPr>
          <p:nvPr/>
        </p:nvSpPr>
        <p:spPr bwMode="auto">
          <a:xfrm>
            <a:off x="3657600" y="2438400"/>
            <a:ext cx="1447800" cy="685800"/>
          </a:xfrm>
          <a:prstGeom prst="flowChartMagneticDisk">
            <a:avLst/>
          </a:prstGeom>
          <a:solidFill>
            <a:srgbClr val="CCFFFF"/>
          </a:solidFill>
          <a:ln w="19050">
            <a:solidFill>
              <a:schemeClr val="tx1"/>
            </a:solidFill>
            <a:round/>
            <a:headEnd/>
            <a:tailEnd/>
          </a:ln>
        </p:spPr>
        <p:txBody>
          <a:bodyPr anchor="ctr"/>
          <a:lstStyle/>
          <a:p>
            <a:endParaRPr lang="de-DE" sz="800" b="0"/>
          </a:p>
        </p:txBody>
      </p:sp>
      <p:sp>
        <p:nvSpPr>
          <p:cNvPr id="95257" name="Text Box 33"/>
          <p:cNvSpPr txBox="1">
            <a:spLocks noChangeArrowheads="1"/>
          </p:cNvSpPr>
          <p:nvPr/>
        </p:nvSpPr>
        <p:spPr bwMode="auto">
          <a:xfrm>
            <a:off x="3733800" y="2743200"/>
            <a:ext cx="1371600" cy="304800"/>
          </a:xfrm>
          <a:prstGeom prst="rect">
            <a:avLst/>
          </a:prstGeom>
          <a:noFill/>
          <a:ln w="9525">
            <a:noFill/>
            <a:miter lim="800000"/>
            <a:headEnd/>
            <a:tailEnd/>
          </a:ln>
        </p:spPr>
        <p:txBody>
          <a:bodyPr>
            <a:spAutoFit/>
          </a:bodyPr>
          <a:lstStyle/>
          <a:p>
            <a:r>
              <a:rPr lang="de-DE" b="0"/>
              <a:t>Datenbank</a:t>
            </a:r>
            <a:endParaRPr lang="de-DE" sz="800" b="0"/>
          </a:p>
        </p:txBody>
      </p:sp>
      <p:sp>
        <p:nvSpPr>
          <p:cNvPr id="95258" name="Line 34"/>
          <p:cNvSpPr>
            <a:spLocks noChangeShapeType="1"/>
          </p:cNvSpPr>
          <p:nvPr/>
        </p:nvSpPr>
        <p:spPr bwMode="auto">
          <a:xfrm flipH="1">
            <a:off x="5334000" y="3733800"/>
            <a:ext cx="381000" cy="0"/>
          </a:xfrm>
          <a:prstGeom prst="line">
            <a:avLst/>
          </a:prstGeom>
          <a:noFill/>
          <a:ln w="38100">
            <a:solidFill>
              <a:srgbClr val="0000FF"/>
            </a:solidFill>
            <a:round/>
            <a:headEnd/>
            <a:tailEnd type="triangle" w="med" len="med"/>
          </a:ln>
        </p:spPr>
        <p:txBody>
          <a:bodyPr>
            <a:spAutoFit/>
          </a:bodyPr>
          <a:lstStyle/>
          <a:p>
            <a:endParaRPr lang="de-DE"/>
          </a:p>
        </p:txBody>
      </p:sp>
      <p:sp>
        <p:nvSpPr>
          <p:cNvPr id="95259" name="Line 35"/>
          <p:cNvSpPr>
            <a:spLocks noChangeShapeType="1"/>
          </p:cNvSpPr>
          <p:nvPr/>
        </p:nvSpPr>
        <p:spPr bwMode="auto">
          <a:xfrm>
            <a:off x="3124200" y="1600200"/>
            <a:ext cx="685800" cy="0"/>
          </a:xfrm>
          <a:prstGeom prst="line">
            <a:avLst/>
          </a:prstGeom>
          <a:noFill/>
          <a:ln w="38100">
            <a:solidFill>
              <a:srgbClr val="0000FF"/>
            </a:solidFill>
            <a:round/>
            <a:headEnd/>
            <a:tailEnd type="triangle" w="med" len="med"/>
          </a:ln>
        </p:spPr>
        <p:txBody>
          <a:bodyPr>
            <a:spAutoFit/>
          </a:bodyPr>
          <a:lstStyle/>
          <a:p>
            <a:endParaRPr lang="de-DE"/>
          </a:p>
        </p:txBody>
      </p:sp>
      <p:sp>
        <p:nvSpPr>
          <p:cNvPr id="95260" name="Line 36"/>
          <p:cNvSpPr>
            <a:spLocks noChangeShapeType="1"/>
          </p:cNvSpPr>
          <p:nvPr/>
        </p:nvSpPr>
        <p:spPr bwMode="auto">
          <a:xfrm>
            <a:off x="3276600" y="2819400"/>
            <a:ext cx="381000" cy="0"/>
          </a:xfrm>
          <a:prstGeom prst="line">
            <a:avLst/>
          </a:prstGeom>
          <a:noFill/>
          <a:ln w="38100">
            <a:solidFill>
              <a:srgbClr val="0000FF"/>
            </a:solidFill>
            <a:round/>
            <a:headEnd/>
            <a:tailEnd type="triangle" w="med" len="med"/>
          </a:ln>
        </p:spPr>
        <p:txBody>
          <a:bodyPr>
            <a:spAutoFit/>
          </a:bodyPr>
          <a:lstStyle/>
          <a:p>
            <a:endParaRPr lang="de-DE"/>
          </a:p>
        </p:txBody>
      </p:sp>
      <p:sp>
        <p:nvSpPr>
          <p:cNvPr id="95261" name="Line 37"/>
          <p:cNvSpPr>
            <a:spLocks noChangeShapeType="1"/>
          </p:cNvSpPr>
          <p:nvPr/>
        </p:nvSpPr>
        <p:spPr bwMode="auto">
          <a:xfrm flipH="1">
            <a:off x="5334000" y="3962400"/>
            <a:ext cx="533400" cy="0"/>
          </a:xfrm>
          <a:prstGeom prst="line">
            <a:avLst/>
          </a:prstGeom>
          <a:noFill/>
          <a:ln w="38100">
            <a:solidFill>
              <a:srgbClr val="0000FF"/>
            </a:solidFill>
            <a:round/>
            <a:headEnd/>
            <a:tailEnd type="triangle" w="med" len="med"/>
          </a:ln>
        </p:spPr>
        <p:txBody>
          <a:bodyPr>
            <a:spAutoFit/>
          </a:bodyPr>
          <a:lstStyle/>
          <a:p>
            <a:endParaRPr lang="de-DE"/>
          </a:p>
        </p:txBody>
      </p:sp>
      <p:sp>
        <p:nvSpPr>
          <p:cNvPr id="95262" name="Line 38"/>
          <p:cNvSpPr>
            <a:spLocks noChangeShapeType="1"/>
          </p:cNvSpPr>
          <p:nvPr/>
        </p:nvSpPr>
        <p:spPr bwMode="auto">
          <a:xfrm flipH="1">
            <a:off x="5715000" y="2819400"/>
            <a:ext cx="0" cy="914400"/>
          </a:xfrm>
          <a:prstGeom prst="line">
            <a:avLst/>
          </a:prstGeom>
          <a:noFill/>
          <a:ln w="38100">
            <a:solidFill>
              <a:srgbClr val="0000FF"/>
            </a:solidFill>
            <a:round/>
            <a:headEnd/>
            <a:tailEnd/>
          </a:ln>
        </p:spPr>
        <p:txBody>
          <a:bodyPr>
            <a:spAutoFit/>
          </a:bodyPr>
          <a:lstStyle/>
          <a:p>
            <a:endParaRPr lang="de-DE"/>
          </a:p>
        </p:txBody>
      </p:sp>
      <p:sp>
        <p:nvSpPr>
          <p:cNvPr id="95263" name="Line 39"/>
          <p:cNvSpPr>
            <a:spLocks noChangeShapeType="1"/>
          </p:cNvSpPr>
          <p:nvPr/>
        </p:nvSpPr>
        <p:spPr bwMode="auto">
          <a:xfrm>
            <a:off x="5105400" y="2819400"/>
            <a:ext cx="609600" cy="0"/>
          </a:xfrm>
          <a:prstGeom prst="line">
            <a:avLst/>
          </a:prstGeom>
          <a:noFill/>
          <a:ln w="38100">
            <a:solidFill>
              <a:srgbClr val="0000FF"/>
            </a:solidFill>
            <a:round/>
            <a:headEnd/>
            <a:tailEnd/>
          </a:ln>
        </p:spPr>
        <p:txBody>
          <a:bodyPr>
            <a:spAutoFit/>
          </a:bodyPr>
          <a:lstStyle/>
          <a:p>
            <a:endParaRPr lang="de-DE"/>
          </a:p>
        </p:txBody>
      </p:sp>
      <p:sp>
        <p:nvSpPr>
          <p:cNvPr id="95264" name="Line 40"/>
          <p:cNvSpPr>
            <a:spLocks noChangeShapeType="1"/>
          </p:cNvSpPr>
          <p:nvPr/>
        </p:nvSpPr>
        <p:spPr bwMode="auto">
          <a:xfrm>
            <a:off x="5105400" y="1600200"/>
            <a:ext cx="762000" cy="0"/>
          </a:xfrm>
          <a:prstGeom prst="line">
            <a:avLst/>
          </a:prstGeom>
          <a:noFill/>
          <a:ln w="38100">
            <a:solidFill>
              <a:srgbClr val="0000FF"/>
            </a:solidFill>
            <a:round/>
            <a:headEnd/>
            <a:tailEnd/>
          </a:ln>
        </p:spPr>
        <p:txBody>
          <a:bodyPr>
            <a:spAutoFit/>
          </a:bodyPr>
          <a:lstStyle/>
          <a:p>
            <a:endParaRPr lang="de-DE"/>
          </a:p>
        </p:txBody>
      </p:sp>
      <p:sp>
        <p:nvSpPr>
          <p:cNvPr id="95265" name="Line 41"/>
          <p:cNvSpPr>
            <a:spLocks noChangeShapeType="1"/>
          </p:cNvSpPr>
          <p:nvPr/>
        </p:nvSpPr>
        <p:spPr bwMode="auto">
          <a:xfrm flipH="1">
            <a:off x="5867400" y="1600200"/>
            <a:ext cx="0" cy="2362200"/>
          </a:xfrm>
          <a:prstGeom prst="line">
            <a:avLst/>
          </a:prstGeom>
          <a:noFill/>
          <a:ln w="38100">
            <a:solidFill>
              <a:srgbClr val="0000FF"/>
            </a:solidFill>
            <a:round/>
            <a:headEnd/>
            <a:tailEnd/>
          </a:ln>
        </p:spPr>
        <p:txBody>
          <a:bodyPr>
            <a:spAutoFit/>
          </a:bodyPr>
          <a:lstStyle/>
          <a:p>
            <a:endParaRPr lang="de-DE"/>
          </a:p>
        </p:txBody>
      </p:sp>
      <p:sp>
        <p:nvSpPr>
          <p:cNvPr id="95266" name="Line 42"/>
          <p:cNvSpPr>
            <a:spLocks noChangeShapeType="1"/>
          </p:cNvSpPr>
          <p:nvPr/>
        </p:nvSpPr>
        <p:spPr bwMode="auto">
          <a:xfrm flipH="1">
            <a:off x="3276600" y="2819400"/>
            <a:ext cx="0" cy="914400"/>
          </a:xfrm>
          <a:prstGeom prst="line">
            <a:avLst/>
          </a:prstGeom>
          <a:noFill/>
          <a:ln w="38100">
            <a:solidFill>
              <a:srgbClr val="0000FF"/>
            </a:solidFill>
            <a:round/>
            <a:headEnd/>
            <a:tailEnd/>
          </a:ln>
        </p:spPr>
        <p:txBody>
          <a:bodyPr>
            <a:spAutoFit/>
          </a:bodyPr>
          <a:lstStyle/>
          <a:p>
            <a:endParaRPr lang="de-DE"/>
          </a:p>
        </p:txBody>
      </p:sp>
      <p:sp>
        <p:nvSpPr>
          <p:cNvPr id="95267" name="Line 43"/>
          <p:cNvSpPr>
            <a:spLocks noChangeShapeType="1"/>
          </p:cNvSpPr>
          <p:nvPr/>
        </p:nvSpPr>
        <p:spPr bwMode="auto">
          <a:xfrm flipH="1">
            <a:off x="3124200" y="1600200"/>
            <a:ext cx="0" cy="2362200"/>
          </a:xfrm>
          <a:prstGeom prst="line">
            <a:avLst/>
          </a:prstGeom>
          <a:noFill/>
          <a:ln w="38100">
            <a:solidFill>
              <a:srgbClr val="0000FF"/>
            </a:solidFill>
            <a:round/>
            <a:headEnd/>
            <a:tailEnd/>
          </a:ln>
        </p:spPr>
        <p:txBody>
          <a:bodyPr>
            <a:spAutoFit/>
          </a:bodyPr>
          <a:lstStyle/>
          <a:p>
            <a:endParaRPr lang="de-DE"/>
          </a:p>
        </p:txBody>
      </p:sp>
      <p:sp>
        <p:nvSpPr>
          <p:cNvPr id="95268" name="Line 44"/>
          <p:cNvSpPr>
            <a:spLocks noChangeShapeType="1"/>
          </p:cNvSpPr>
          <p:nvPr/>
        </p:nvSpPr>
        <p:spPr bwMode="auto">
          <a:xfrm>
            <a:off x="3276600" y="3733800"/>
            <a:ext cx="228600" cy="0"/>
          </a:xfrm>
          <a:prstGeom prst="line">
            <a:avLst/>
          </a:prstGeom>
          <a:noFill/>
          <a:ln w="38100">
            <a:solidFill>
              <a:srgbClr val="0000FF"/>
            </a:solidFill>
            <a:round/>
            <a:headEnd/>
            <a:tailEnd/>
          </a:ln>
        </p:spPr>
        <p:txBody>
          <a:bodyPr>
            <a:spAutoFit/>
          </a:bodyPr>
          <a:lstStyle/>
          <a:p>
            <a:endParaRPr lang="de-DE"/>
          </a:p>
        </p:txBody>
      </p:sp>
      <p:sp>
        <p:nvSpPr>
          <p:cNvPr id="95269" name="Line 45"/>
          <p:cNvSpPr>
            <a:spLocks noChangeShapeType="1"/>
          </p:cNvSpPr>
          <p:nvPr/>
        </p:nvSpPr>
        <p:spPr bwMode="auto">
          <a:xfrm flipV="1">
            <a:off x="3124200" y="3962400"/>
            <a:ext cx="381000" cy="0"/>
          </a:xfrm>
          <a:prstGeom prst="line">
            <a:avLst/>
          </a:prstGeom>
          <a:noFill/>
          <a:ln w="38100">
            <a:solidFill>
              <a:srgbClr val="0000FF"/>
            </a:solidFill>
            <a:round/>
            <a:headEnd/>
            <a:tailEnd/>
          </a:ln>
        </p:spPr>
        <p:txBody>
          <a:bodyPr>
            <a:spAutoFit/>
          </a:bodyPr>
          <a:lstStyle/>
          <a:p>
            <a:endParaRPr lang="de-DE"/>
          </a:p>
        </p:txBody>
      </p:sp>
      <p:sp>
        <p:nvSpPr>
          <p:cNvPr id="95270" name="Text Box 48"/>
          <p:cNvSpPr txBox="1">
            <a:spLocks noChangeArrowheads="1"/>
          </p:cNvSpPr>
          <p:nvPr/>
        </p:nvSpPr>
        <p:spPr bwMode="auto">
          <a:xfrm>
            <a:off x="4953000" y="1905000"/>
            <a:ext cx="1066800" cy="517525"/>
          </a:xfrm>
          <a:prstGeom prst="rect">
            <a:avLst/>
          </a:prstGeom>
          <a:noFill/>
          <a:ln w="9525">
            <a:noFill/>
            <a:miter lim="800000"/>
            <a:headEnd/>
            <a:tailEnd/>
          </a:ln>
        </p:spPr>
        <p:txBody>
          <a:bodyPr>
            <a:spAutoFit/>
          </a:bodyPr>
          <a:lstStyle/>
          <a:p>
            <a:r>
              <a:rPr lang="de-DE" b="0"/>
              <a:t>Intranet</a:t>
            </a:r>
            <a:r>
              <a:rPr lang="de-DE" sz="800" b="0"/>
              <a:t>, </a:t>
            </a:r>
            <a:r>
              <a:rPr lang="de-DE" b="0"/>
              <a:t>Internet</a:t>
            </a:r>
            <a:endParaRPr lang="de-DE" sz="800" b="0"/>
          </a:p>
        </p:txBody>
      </p:sp>
      <p:sp>
        <p:nvSpPr>
          <p:cNvPr id="95271" name="Text Box 50"/>
          <p:cNvSpPr txBox="1">
            <a:spLocks noChangeArrowheads="1"/>
          </p:cNvSpPr>
          <p:nvPr/>
        </p:nvSpPr>
        <p:spPr bwMode="auto">
          <a:xfrm>
            <a:off x="152400" y="914400"/>
            <a:ext cx="2667000" cy="730250"/>
          </a:xfrm>
          <a:prstGeom prst="rect">
            <a:avLst/>
          </a:prstGeom>
          <a:noFill/>
          <a:ln w="9525">
            <a:noFill/>
            <a:miter lim="800000"/>
            <a:headEnd/>
            <a:tailEnd/>
          </a:ln>
        </p:spPr>
        <p:txBody>
          <a:bodyPr>
            <a:spAutoFit/>
          </a:bodyPr>
          <a:lstStyle/>
          <a:p>
            <a:r>
              <a:rPr lang="de-DE" b="0"/>
              <a:t>Betriebswirtschaftliche Kennzahlen und Kennzahlen-systeme</a:t>
            </a:r>
          </a:p>
        </p:txBody>
      </p:sp>
      <p:sp>
        <p:nvSpPr>
          <p:cNvPr id="95272" name="Text Box 51"/>
          <p:cNvSpPr txBox="1">
            <a:spLocks noChangeArrowheads="1"/>
          </p:cNvSpPr>
          <p:nvPr/>
        </p:nvSpPr>
        <p:spPr bwMode="auto">
          <a:xfrm>
            <a:off x="152400" y="1676400"/>
            <a:ext cx="2514600" cy="1155700"/>
          </a:xfrm>
          <a:prstGeom prst="rect">
            <a:avLst/>
          </a:prstGeom>
          <a:noFill/>
          <a:ln w="9525">
            <a:noFill/>
            <a:miter lim="800000"/>
            <a:headEnd/>
            <a:tailEnd/>
          </a:ln>
        </p:spPr>
        <p:txBody>
          <a:bodyPr>
            <a:spAutoFit/>
          </a:bodyPr>
          <a:lstStyle/>
          <a:p>
            <a:r>
              <a:rPr lang="de-DE" b="0"/>
              <a:t>Graphische und rechneri-sche Analyse-Modelle (ABC-/ XYZ-Analyse, Risiko-Analyse, Portfolio-Analyse, SWOT-Analyse u. a.</a:t>
            </a:r>
          </a:p>
        </p:txBody>
      </p:sp>
      <p:sp>
        <p:nvSpPr>
          <p:cNvPr id="95273" name="Text Box 52"/>
          <p:cNvSpPr txBox="1">
            <a:spLocks noChangeArrowheads="1"/>
          </p:cNvSpPr>
          <p:nvPr/>
        </p:nvSpPr>
        <p:spPr bwMode="auto">
          <a:xfrm>
            <a:off x="152400" y="2895600"/>
            <a:ext cx="2590800" cy="942975"/>
          </a:xfrm>
          <a:prstGeom prst="rect">
            <a:avLst/>
          </a:prstGeom>
          <a:noFill/>
          <a:ln w="9525">
            <a:noFill/>
            <a:miter lim="800000"/>
            <a:headEnd/>
            <a:tailEnd/>
          </a:ln>
        </p:spPr>
        <p:txBody>
          <a:bodyPr>
            <a:spAutoFit/>
          </a:bodyPr>
          <a:lstStyle/>
          <a:p>
            <a:r>
              <a:rPr lang="de-DE" b="0"/>
              <a:t>Deckungsbeitragsrechnung und darauf basierede Analy-se und Entscheidungsmo-delle</a:t>
            </a:r>
          </a:p>
        </p:txBody>
      </p:sp>
      <p:sp>
        <p:nvSpPr>
          <p:cNvPr id="95274" name="Rectangle 56"/>
          <p:cNvSpPr>
            <a:spLocks noChangeArrowheads="1"/>
          </p:cNvSpPr>
          <p:nvPr/>
        </p:nvSpPr>
        <p:spPr bwMode="auto">
          <a:xfrm>
            <a:off x="6096000" y="228600"/>
            <a:ext cx="2971800" cy="3657600"/>
          </a:xfrm>
          <a:prstGeom prst="rect">
            <a:avLst/>
          </a:prstGeom>
          <a:solidFill>
            <a:srgbClr val="E7F3FF"/>
          </a:solidFill>
          <a:ln w="19050">
            <a:solidFill>
              <a:schemeClr val="tx1"/>
            </a:solidFill>
            <a:miter lim="800000"/>
            <a:headEnd/>
            <a:tailEnd/>
          </a:ln>
        </p:spPr>
        <p:txBody>
          <a:bodyPr anchor="ctr"/>
          <a:lstStyle/>
          <a:p>
            <a:endParaRPr lang="de-DE" sz="800" b="0"/>
          </a:p>
        </p:txBody>
      </p:sp>
      <p:sp>
        <p:nvSpPr>
          <p:cNvPr id="95275" name="Text Box 57"/>
          <p:cNvSpPr txBox="1">
            <a:spLocks noChangeArrowheads="1"/>
          </p:cNvSpPr>
          <p:nvPr/>
        </p:nvSpPr>
        <p:spPr bwMode="auto">
          <a:xfrm>
            <a:off x="76200" y="152400"/>
            <a:ext cx="2895600" cy="5270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r>
              <a:rPr lang="de-DE" b="0"/>
              <a:t>Betriebswirtschaftliche Methoden und Instrumente</a:t>
            </a:r>
          </a:p>
        </p:txBody>
      </p:sp>
      <p:sp>
        <p:nvSpPr>
          <p:cNvPr id="95276" name="Text Box 58"/>
          <p:cNvSpPr txBox="1">
            <a:spLocks noChangeArrowheads="1"/>
          </p:cNvSpPr>
          <p:nvPr/>
        </p:nvSpPr>
        <p:spPr bwMode="auto">
          <a:xfrm>
            <a:off x="6172200" y="838200"/>
            <a:ext cx="2743200" cy="942975"/>
          </a:xfrm>
          <a:prstGeom prst="rect">
            <a:avLst/>
          </a:prstGeom>
          <a:noFill/>
          <a:ln w="9525">
            <a:noFill/>
            <a:miter lim="800000"/>
            <a:headEnd/>
            <a:tailEnd/>
          </a:ln>
        </p:spPr>
        <p:txBody>
          <a:bodyPr>
            <a:spAutoFit/>
          </a:bodyPr>
          <a:lstStyle/>
          <a:p>
            <a:r>
              <a:rPr lang="de-DE" b="0"/>
              <a:t>Wirtschaftlichkeitsberech-nungen (Verfahren der sta-tischen und dynamischen Investitionsrechnung u. a.)</a:t>
            </a:r>
          </a:p>
        </p:txBody>
      </p:sp>
      <p:sp>
        <p:nvSpPr>
          <p:cNvPr id="95277" name="Text Box 61"/>
          <p:cNvSpPr txBox="1">
            <a:spLocks noChangeArrowheads="1"/>
          </p:cNvSpPr>
          <p:nvPr/>
        </p:nvSpPr>
        <p:spPr bwMode="auto">
          <a:xfrm>
            <a:off x="6172200" y="1828800"/>
            <a:ext cx="2667000" cy="730250"/>
          </a:xfrm>
          <a:prstGeom prst="rect">
            <a:avLst/>
          </a:prstGeom>
          <a:noFill/>
          <a:ln w="9525">
            <a:noFill/>
            <a:miter lim="800000"/>
            <a:headEnd/>
            <a:tailEnd/>
          </a:ln>
        </p:spPr>
        <p:txBody>
          <a:bodyPr>
            <a:spAutoFit/>
          </a:bodyPr>
          <a:lstStyle/>
          <a:p>
            <a:r>
              <a:rPr lang="de-DE" b="0"/>
              <a:t>Rentabilitätsrechnungen (ROI-Modell, WACC-Modell, Leverage-Modell u. a.)</a:t>
            </a:r>
          </a:p>
        </p:txBody>
      </p:sp>
      <p:sp>
        <p:nvSpPr>
          <p:cNvPr id="95278" name="Line 63"/>
          <p:cNvSpPr>
            <a:spLocks noChangeShapeType="1"/>
          </p:cNvSpPr>
          <p:nvPr/>
        </p:nvSpPr>
        <p:spPr bwMode="auto">
          <a:xfrm flipV="1">
            <a:off x="1524000" y="4191000"/>
            <a:ext cx="1905000" cy="0"/>
          </a:xfrm>
          <a:prstGeom prst="line">
            <a:avLst/>
          </a:prstGeom>
          <a:noFill/>
          <a:ln w="57150">
            <a:solidFill>
              <a:srgbClr val="FF0000"/>
            </a:solidFill>
            <a:round/>
            <a:headEnd/>
            <a:tailEnd type="triangle" w="med" len="med"/>
          </a:ln>
        </p:spPr>
        <p:txBody>
          <a:bodyPr>
            <a:spAutoFit/>
          </a:bodyPr>
          <a:lstStyle/>
          <a:p>
            <a:endParaRPr lang="de-DE"/>
          </a:p>
        </p:txBody>
      </p:sp>
      <p:sp>
        <p:nvSpPr>
          <p:cNvPr id="95279" name="Line 64"/>
          <p:cNvSpPr>
            <a:spLocks noChangeShapeType="1"/>
          </p:cNvSpPr>
          <p:nvPr/>
        </p:nvSpPr>
        <p:spPr bwMode="auto">
          <a:xfrm flipV="1">
            <a:off x="1524000" y="3810000"/>
            <a:ext cx="0" cy="381000"/>
          </a:xfrm>
          <a:prstGeom prst="line">
            <a:avLst/>
          </a:prstGeom>
          <a:noFill/>
          <a:ln w="57150">
            <a:solidFill>
              <a:srgbClr val="FF0000"/>
            </a:solidFill>
            <a:round/>
            <a:headEnd/>
            <a:tailEnd/>
          </a:ln>
        </p:spPr>
        <p:txBody>
          <a:bodyPr>
            <a:spAutoFit/>
          </a:bodyPr>
          <a:lstStyle/>
          <a:p>
            <a:endParaRPr lang="de-DE"/>
          </a:p>
        </p:txBody>
      </p:sp>
      <p:sp>
        <p:nvSpPr>
          <p:cNvPr id="95280" name="Line 65"/>
          <p:cNvSpPr>
            <a:spLocks noChangeShapeType="1"/>
          </p:cNvSpPr>
          <p:nvPr/>
        </p:nvSpPr>
        <p:spPr bwMode="auto">
          <a:xfrm flipH="1" flipV="1">
            <a:off x="5334000" y="4191000"/>
            <a:ext cx="2286000" cy="0"/>
          </a:xfrm>
          <a:prstGeom prst="line">
            <a:avLst/>
          </a:prstGeom>
          <a:noFill/>
          <a:ln w="57150">
            <a:solidFill>
              <a:srgbClr val="FF0000"/>
            </a:solidFill>
            <a:round/>
            <a:headEnd/>
            <a:tailEnd type="triangle" w="med" len="med"/>
          </a:ln>
        </p:spPr>
        <p:txBody>
          <a:bodyPr>
            <a:spAutoFit/>
          </a:bodyPr>
          <a:lstStyle/>
          <a:p>
            <a:endParaRPr lang="de-DE"/>
          </a:p>
        </p:txBody>
      </p:sp>
      <p:sp>
        <p:nvSpPr>
          <p:cNvPr id="95281" name="Line 66"/>
          <p:cNvSpPr>
            <a:spLocks noChangeShapeType="1"/>
          </p:cNvSpPr>
          <p:nvPr/>
        </p:nvSpPr>
        <p:spPr bwMode="auto">
          <a:xfrm flipV="1">
            <a:off x="7620000" y="3733800"/>
            <a:ext cx="0" cy="457200"/>
          </a:xfrm>
          <a:prstGeom prst="line">
            <a:avLst/>
          </a:prstGeom>
          <a:noFill/>
          <a:ln w="57150">
            <a:solidFill>
              <a:srgbClr val="FF0000"/>
            </a:solidFill>
            <a:round/>
            <a:headEnd/>
            <a:tailEnd/>
          </a:ln>
        </p:spPr>
        <p:txBody>
          <a:bodyPr>
            <a:spAutoFit/>
          </a:bodyPr>
          <a:lstStyle/>
          <a:p>
            <a:endParaRPr lang="de-DE"/>
          </a:p>
        </p:txBody>
      </p:sp>
      <p:sp>
        <p:nvSpPr>
          <p:cNvPr id="95282" name="AutoShape 68"/>
          <p:cNvSpPr>
            <a:spLocks noChangeArrowheads="1"/>
          </p:cNvSpPr>
          <p:nvPr/>
        </p:nvSpPr>
        <p:spPr bwMode="auto">
          <a:xfrm>
            <a:off x="6172200" y="4343400"/>
            <a:ext cx="1524000" cy="762000"/>
          </a:xfrm>
          <a:prstGeom prst="flowChartMultidocument">
            <a:avLst/>
          </a:prstGeom>
          <a:solidFill>
            <a:srgbClr val="FFFFC5"/>
          </a:solidFill>
          <a:ln w="12700">
            <a:solidFill>
              <a:schemeClr val="tx1"/>
            </a:solidFill>
            <a:miter lim="800000"/>
            <a:headEnd/>
            <a:tailEnd/>
          </a:ln>
        </p:spPr>
        <p:txBody>
          <a:bodyPr anchor="ctr"/>
          <a:lstStyle/>
          <a:p>
            <a:endParaRPr lang="de-DE" sz="800" b="0"/>
          </a:p>
        </p:txBody>
      </p:sp>
      <p:sp>
        <p:nvSpPr>
          <p:cNvPr id="95283" name="Text Box 69"/>
          <p:cNvSpPr txBox="1">
            <a:spLocks noChangeArrowheads="1"/>
          </p:cNvSpPr>
          <p:nvPr/>
        </p:nvSpPr>
        <p:spPr bwMode="auto">
          <a:xfrm>
            <a:off x="6400800" y="4572000"/>
            <a:ext cx="1066800" cy="304800"/>
          </a:xfrm>
          <a:prstGeom prst="rect">
            <a:avLst/>
          </a:prstGeom>
          <a:noFill/>
          <a:ln w="9525">
            <a:noFill/>
            <a:miter lim="800000"/>
            <a:headEnd/>
            <a:tailEnd/>
          </a:ln>
        </p:spPr>
        <p:txBody>
          <a:bodyPr>
            <a:spAutoFit/>
          </a:bodyPr>
          <a:lstStyle/>
          <a:p>
            <a:r>
              <a:rPr lang="de-DE"/>
              <a:t>Lösungen</a:t>
            </a:r>
          </a:p>
        </p:txBody>
      </p:sp>
      <p:sp>
        <p:nvSpPr>
          <p:cNvPr id="95284" name="Text Box 70"/>
          <p:cNvSpPr txBox="1">
            <a:spLocks noChangeArrowheads="1"/>
          </p:cNvSpPr>
          <p:nvPr/>
        </p:nvSpPr>
        <p:spPr bwMode="auto">
          <a:xfrm>
            <a:off x="6172200" y="2667000"/>
            <a:ext cx="2743200" cy="730250"/>
          </a:xfrm>
          <a:prstGeom prst="rect">
            <a:avLst/>
          </a:prstGeom>
          <a:noFill/>
          <a:ln w="9525">
            <a:noFill/>
            <a:miter lim="800000"/>
            <a:headEnd/>
            <a:tailEnd/>
          </a:ln>
        </p:spPr>
        <p:txBody>
          <a:bodyPr>
            <a:spAutoFit/>
          </a:bodyPr>
          <a:lstStyle/>
          <a:p>
            <a:r>
              <a:rPr lang="de-DE" b="0"/>
              <a:t>Finanzrechnungen (Tilgungs-rechnung, Cashflow-Rechnung, Leasing-Modell u. a.)</a:t>
            </a:r>
          </a:p>
        </p:txBody>
      </p:sp>
      <p:sp>
        <p:nvSpPr>
          <p:cNvPr id="95285" name="Text Box 57"/>
          <p:cNvSpPr txBox="1">
            <a:spLocks noChangeArrowheads="1"/>
          </p:cNvSpPr>
          <p:nvPr/>
        </p:nvSpPr>
        <p:spPr bwMode="auto">
          <a:xfrm>
            <a:off x="6096000" y="152400"/>
            <a:ext cx="2933700" cy="5905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r>
              <a:rPr lang="de-DE" b="0"/>
              <a:t>Betriebswirtschaftliche Methoden und Instrumente</a:t>
            </a:r>
          </a:p>
        </p:txBody>
      </p:sp>
      <p:graphicFrame>
        <p:nvGraphicFramePr>
          <p:cNvPr id="95286" name="Object 27"/>
          <p:cNvGraphicFramePr>
            <a:graphicFrameLocks noChangeAspect="1"/>
          </p:cNvGraphicFramePr>
          <p:nvPr/>
        </p:nvGraphicFramePr>
        <p:xfrm>
          <a:off x="3505200" y="3276600"/>
          <a:ext cx="1831975" cy="1830388"/>
        </p:xfrm>
        <a:graphic>
          <a:graphicData uri="http://schemas.openxmlformats.org/presentationml/2006/ole">
            <p:oleObj spid="_x0000_s95286" name="Bitmap" r:id="rId7" imgW="1552792" imgH="1552792" progId="PBrush">
              <p:embed/>
            </p:oleObj>
          </a:graphicData>
        </a:graphic>
      </p:graphicFrame>
      <p:graphicFrame>
        <p:nvGraphicFramePr>
          <p:cNvPr id="95287" name="Object 55"/>
          <p:cNvGraphicFramePr>
            <a:graphicFrameLocks noChangeAspect="1"/>
          </p:cNvGraphicFramePr>
          <p:nvPr/>
        </p:nvGraphicFramePr>
        <p:xfrm>
          <a:off x="2971800" y="4876800"/>
          <a:ext cx="762000" cy="838200"/>
        </p:xfrm>
        <a:graphic>
          <a:graphicData uri="http://schemas.openxmlformats.org/presentationml/2006/ole">
            <p:oleObj spid="_x0000_s95287" name="Paint Shop Pro Image" r:id="rId8" imgW="400325" imgH="439143" progId="">
              <p:embed/>
            </p:oleObj>
          </a:graphicData>
        </a:graphic>
      </p:graphicFrame>
      <p:sp>
        <p:nvSpPr>
          <p:cNvPr id="95288" name="Text Box 46"/>
          <p:cNvSpPr txBox="1">
            <a:spLocks noChangeArrowheads="1"/>
          </p:cNvSpPr>
          <p:nvPr/>
        </p:nvSpPr>
        <p:spPr bwMode="auto">
          <a:xfrm>
            <a:off x="2819400" y="5715000"/>
            <a:ext cx="990600" cy="304800"/>
          </a:xfrm>
          <a:prstGeom prst="rect">
            <a:avLst/>
          </a:prstGeom>
          <a:noFill/>
          <a:ln w="9525">
            <a:noFill/>
            <a:miter lim="800000"/>
            <a:headEnd/>
            <a:tailEnd/>
          </a:ln>
        </p:spPr>
        <p:txBody>
          <a:bodyPr>
            <a:spAutoFit/>
          </a:bodyPr>
          <a:lstStyle/>
          <a:p>
            <a:r>
              <a:rPr lang="de-DE"/>
              <a:t>MS Excel</a:t>
            </a:r>
          </a:p>
        </p:txBody>
      </p:sp>
      <p:sp>
        <p:nvSpPr>
          <p:cNvPr id="95289" name="Text Box 57"/>
          <p:cNvSpPr txBox="1">
            <a:spLocks noChangeArrowheads="1"/>
          </p:cNvSpPr>
          <p:nvPr/>
        </p:nvSpPr>
        <p:spPr bwMode="auto">
          <a:xfrm>
            <a:off x="3505200" y="147638"/>
            <a:ext cx="2057400" cy="73977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b="0"/>
              <a:t>Finanzmathematik, Statistik, Operations Research u. a.</a:t>
            </a:r>
          </a:p>
        </p:txBody>
      </p:sp>
      <p:sp>
        <p:nvSpPr>
          <p:cNvPr id="95290" name="Line 58"/>
          <p:cNvSpPr>
            <a:spLocks noChangeShapeType="1"/>
          </p:cNvSpPr>
          <p:nvPr/>
        </p:nvSpPr>
        <p:spPr bwMode="auto">
          <a:xfrm>
            <a:off x="5562600" y="457200"/>
            <a:ext cx="533400" cy="0"/>
          </a:xfrm>
          <a:prstGeom prst="line">
            <a:avLst/>
          </a:prstGeom>
          <a:noFill/>
          <a:ln w="57150">
            <a:solidFill>
              <a:schemeClr val="tx1"/>
            </a:solidFill>
            <a:round/>
            <a:headEnd/>
            <a:tailEnd type="triangle" w="med" len="med"/>
          </a:ln>
          <a:effectLst/>
        </p:spPr>
        <p:txBody>
          <a:bodyPr>
            <a:spAutoFit/>
          </a:bodyPr>
          <a:lstStyle/>
          <a:p>
            <a:endParaRPr lang="de-DE"/>
          </a:p>
        </p:txBody>
      </p:sp>
      <p:sp>
        <p:nvSpPr>
          <p:cNvPr id="95291" name="Line 59"/>
          <p:cNvSpPr>
            <a:spLocks noChangeShapeType="1"/>
          </p:cNvSpPr>
          <p:nvPr/>
        </p:nvSpPr>
        <p:spPr bwMode="auto">
          <a:xfrm flipH="1">
            <a:off x="2971800" y="457200"/>
            <a:ext cx="533400" cy="0"/>
          </a:xfrm>
          <a:prstGeom prst="line">
            <a:avLst/>
          </a:prstGeom>
          <a:noFill/>
          <a:ln w="57150">
            <a:solidFill>
              <a:schemeClr val="tx1"/>
            </a:solidFill>
            <a:round/>
            <a:headEnd/>
            <a:tailEnd type="triangle" w="med" len="med"/>
          </a:ln>
          <a:effectLst/>
        </p:spPr>
        <p:txBody>
          <a:bodyPr>
            <a:spAutoFit/>
          </a:bodyPr>
          <a:lstStyle/>
          <a:p>
            <a:endParaRPr lang="de-DE"/>
          </a:p>
        </p:txBody>
      </p:sp>
      <p:sp>
        <p:nvSpPr>
          <p:cNvPr id="95293" name="Rectangle 39"/>
          <p:cNvSpPr>
            <a:spLocks noChangeArrowheads="1"/>
          </p:cNvSpPr>
          <p:nvPr/>
        </p:nvSpPr>
        <p:spPr bwMode="auto">
          <a:xfrm>
            <a:off x="8676456" y="5733256"/>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5286"/>
                                        </p:tgtEl>
                                        <p:attrNameLst>
                                          <p:attrName>style.visibility</p:attrName>
                                        </p:attrNameLst>
                                      </p:cBhvr>
                                      <p:to>
                                        <p:strVal val="visible"/>
                                      </p:to>
                                    </p:set>
                                    <p:animEffect transition="in" filter="wipe(up)">
                                      <p:cBhvr>
                                        <p:cTn id="7" dur="500"/>
                                        <p:tgtEl>
                                          <p:spTgt spid="9528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5254"/>
                                        </p:tgtEl>
                                        <p:attrNameLst>
                                          <p:attrName>style.visibility</p:attrName>
                                        </p:attrNameLst>
                                      </p:cBhvr>
                                      <p:to>
                                        <p:strVal val="visible"/>
                                      </p:to>
                                    </p:set>
                                    <p:animEffect transition="in" filter="wipe(left)">
                                      <p:cBhvr>
                                        <p:cTn id="11" dur="500"/>
                                        <p:tgtEl>
                                          <p:spTgt spid="9525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5235"/>
                                        </p:tgtEl>
                                        <p:attrNameLst>
                                          <p:attrName>style.visibility</p:attrName>
                                        </p:attrNameLst>
                                      </p:cBhvr>
                                      <p:to>
                                        <p:strVal val="visible"/>
                                      </p:to>
                                    </p:set>
                                    <p:animEffect transition="in" filter="wipe(up)">
                                      <p:cBhvr>
                                        <p:cTn id="15" dur="500"/>
                                        <p:tgtEl>
                                          <p:spTgt spid="952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5237"/>
                                        </p:tgtEl>
                                        <p:attrNameLst>
                                          <p:attrName>style.visibility</p:attrName>
                                        </p:attrNameLst>
                                      </p:cBhvr>
                                      <p:to>
                                        <p:strVal val="visible"/>
                                      </p:to>
                                    </p:set>
                                    <p:animEffect transition="in" filter="wipe(left)">
                                      <p:cBhvr>
                                        <p:cTn id="19" dur="500"/>
                                        <p:tgtEl>
                                          <p:spTgt spid="9523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5236"/>
                                        </p:tgtEl>
                                        <p:attrNameLst>
                                          <p:attrName>style.visibility</p:attrName>
                                        </p:attrNameLst>
                                      </p:cBhvr>
                                      <p:to>
                                        <p:strVal val="visible"/>
                                      </p:to>
                                    </p:set>
                                    <p:animEffect transition="in" filter="wipe(left)">
                                      <p:cBhvr>
                                        <p:cTn id="23" dur="500"/>
                                        <p:tgtEl>
                                          <p:spTgt spid="9523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5239"/>
                                        </p:tgtEl>
                                        <p:attrNameLst>
                                          <p:attrName>style.visibility</p:attrName>
                                        </p:attrNameLst>
                                      </p:cBhvr>
                                      <p:to>
                                        <p:strVal val="visible"/>
                                      </p:to>
                                    </p:set>
                                    <p:animEffect transition="in" filter="wipe(left)">
                                      <p:cBhvr>
                                        <p:cTn id="28" dur="500"/>
                                        <p:tgtEl>
                                          <p:spTgt spid="95239"/>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95282"/>
                                        </p:tgtEl>
                                        <p:attrNameLst>
                                          <p:attrName>style.visibility</p:attrName>
                                        </p:attrNameLst>
                                      </p:cBhvr>
                                      <p:to>
                                        <p:strVal val="visible"/>
                                      </p:to>
                                    </p:set>
                                    <p:animEffect transition="in" filter="wipe(up)">
                                      <p:cBhvr>
                                        <p:cTn id="32" dur="500"/>
                                        <p:tgtEl>
                                          <p:spTgt spid="95282"/>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95283"/>
                                        </p:tgtEl>
                                        <p:attrNameLst>
                                          <p:attrName>style.visibility</p:attrName>
                                        </p:attrNameLst>
                                      </p:cBhvr>
                                      <p:to>
                                        <p:strVal val="visible"/>
                                      </p:to>
                                    </p:set>
                                    <p:animEffect transition="in" filter="wipe(left)">
                                      <p:cBhvr>
                                        <p:cTn id="36" dur="500"/>
                                        <p:tgtEl>
                                          <p:spTgt spid="9528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5275"/>
                                        </p:tgtEl>
                                        <p:attrNameLst>
                                          <p:attrName>style.visibility</p:attrName>
                                        </p:attrNameLst>
                                      </p:cBhvr>
                                      <p:to>
                                        <p:strVal val="visible"/>
                                      </p:to>
                                    </p:set>
                                    <p:animEffect transition="in" filter="wipe(left)">
                                      <p:cBhvr>
                                        <p:cTn id="41" dur="500"/>
                                        <p:tgtEl>
                                          <p:spTgt spid="95275"/>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95234"/>
                                        </p:tgtEl>
                                        <p:attrNameLst>
                                          <p:attrName>style.visibility</p:attrName>
                                        </p:attrNameLst>
                                      </p:cBhvr>
                                      <p:to>
                                        <p:strVal val="visible"/>
                                      </p:to>
                                    </p:set>
                                    <p:animEffect transition="in" filter="wipe(up)">
                                      <p:cBhvr>
                                        <p:cTn id="45" dur="500"/>
                                        <p:tgtEl>
                                          <p:spTgt spid="95234"/>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95285"/>
                                        </p:tgtEl>
                                        <p:attrNameLst>
                                          <p:attrName>style.visibility</p:attrName>
                                        </p:attrNameLst>
                                      </p:cBhvr>
                                      <p:to>
                                        <p:strVal val="visible"/>
                                      </p:to>
                                    </p:set>
                                    <p:animEffect transition="in" filter="wipe(left)">
                                      <p:cBhvr>
                                        <p:cTn id="49" dur="500"/>
                                        <p:tgtEl>
                                          <p:spTgt spid="95285"/>
                                        </p:tgtEl>
                                      </p:cBhvr>
                                    </p:animEffect>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95274"/>
                                        </p:tgtEl>
                                        <p:attrNameLst>
                                          <p:attrName>style.visibility</p:attrName>
                                        </p:attrNameLst>
                                      </p:cBhvr>
                                      <p:to>
                                        <p:strVal val="visible"/>
                                      </p:to>
                                    </p:set>
                                    <p:animEffect transition="in" filter="wipe(up)">
                                      <p:cBhvr>
                                        <p:cTn id="53" dur="500"/>
                                        <p:tgtEl>
                                          <p:spTgt spid="9527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95271"/>
                                        </p:tgtEl>
                                        <p:attrNameLst>
                                          <p:attrName>style.visibility</p:attrName>
                                        </p:attrNameLst>
                                      </p:cBhvr>
                                      <p:to>
                                        <p:strVal val="visible"/>
                                      </p:to>
                                    </p:set>
                                    <p:animEffect transition="in" filter="wipe(left)">
                                      <p:cBhvr>
                                        <p:cTn id="58" dur="500"/>
                                        <p:tgtEl>
                                          <p:spTgt spid="9527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95272"/>
                                        </p:tgtEl>
                                        <p:attrNameLst>
                                          <p:attrName>style.visibility</p:attrName>
                                        </p:attrNameLst>
                                      </p:cBhvr>
                                      <p:to>
                                        <p:strVal val="visible"/>
                                      </p:to>
                                    </p:set>
                                    <p:animEffect transition="in" filter="wipe(left)">
                                      <p:cBhvr>
                                        <p:cTn id="63" dur="500"/>
                                        <p:tgtEl>
                                          <p:spTgt spid="9527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95273"/>
                                        </p:tgtEl>
                                        <p:attrNameLst>
                                          <p:attrName>style.visibility</p:attrName>
                                        </p:attrNameLst>
                                      </p:cBhvr>
                                      <p:to>
                                        <p:strVal val="visible"/>
                                      </p:to>
                                    </p:set>
                                    <p:animEffect transition="in" filter="wipe(left)">
                                      <p:cBhvr>
                                        <p:cTn id="68" dur="500"/>
                                        <p:tgtEl>
                                          <p:spTgt spid="95273"/>
                                        </p:tgtEl>
                                      </p:cBhvr>
                                    </p:animEffect>
                                  </p:childTnLst>
                                </p:cTn>
                              </p:par>
                            </p:childTnLst>
                          </p:cTn>
                        </p:par>
                        <p:par>
                          <p:cTn id="69" fill="hold">
                            <p:stCondLst>
                              <p:cond delay="500"/>
                            </p:stCondLst>
                            <p:childTnLst>
                              <p:par>
                                <p:cTn id="70" presetID="22" presetClass="entr" presetSubtype="1" fill="hold" grpId="0" nodeType="afterEffect">
                                  <p:stCondLst>
                                    <p:cond delay="0"/>
                                  </p:stCondLst>
                                  <p:childTnLst>
                                    <p:set>
                                      <p:cBhvr>
                                        <p:cTn id="71" dur="1" fill="hold">
                                          <p:stCondLst>
                                            <p:cond delay="0"/>
                                          </p:stCondLst>
                                        </p:cTn>
                                        <p:tgtEl>
                                          <p:spTgt spid="95279"/>
                                        </p:tgtEl>
                                        <p:attrNameLst>
                                          <p:attrName>style.visibility</p:attrName>
                                        </p:attrNameLst>
                                      </p:cBhvr>
                                      <p:to>
                                        <p:strVal val="visible"/>
                                      </p:to>
                                    </p:set>
                                    <p:animEffect transition="in" filter="wipe(up)">
                                      <p:cBhvr>
                                        <p:cTn id="72" dur="500"/>
                                        <p:tgtEl>
                                          <p:spTgt spid="95279"/>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95278"/>
                                        </p:tgtEl>
                                        <p:attrNameLst>
                                          <p:attrName>style.visibility</p:attrName>
                                        </p:attrNameLst>
                                      </p:cBhvr>
                                      <p:to>
                                        <p:strVal val="visible"/>
                                      </p:to>
                                    </p:set>
                                    <p:animEffect transition="in" filter="wipe(left)">
                                      <p:cBhvr>
                                        <p:cTn id="76" dur="500"/>
                                        <p:tgtEl>
                                          <p:spTgt spid="9527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95276"/>
                                        </p:tgtEl>
                                        <p:attrNameLst>
                                          <p:attrName>style.visibility</p:attrName>
                                        </p:attrNameLst>
                                      </p:cBhvr>
                                      <p:to>
                                        <p:strVal val="visible"/>
                                      </p:to>
                                    </p:set>
                                    <p:animEffect transition="in" filter="wipe(left)">
                                      <p:cBhvr>
                                        <p:cTn id="81" dur="500"/>
                                        <p:tgtEl>
                                          <p:spTgt spid="9527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95277"/>
                                        </p:tgtEl>
                                        <p:attrNameLst>
                                          <p:attrName>style.visibility</p:attrName>
                                        </p:attrNameLst>
                                      </p:cBhvr>
                                      <p:to>
                                        <p:strVal val="visible"/>
                                      </p:to>
                                    </p:set>
                                    <p:animEffect transition="in" filter="wipe(left)">
                                      <p:cBhvr>
                                        <p:cTn id="86" dur="500"/>
                                        <p:tgtEl>
                                          <p:spTgt spid="9527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95284"/>
                                        </p:tgtEl>
                                        <p:attrNameLst>
                                          <p:attrName>style.visibility</p:attrName>
                                        </p:attrNameLst>
                                      </p:cBhvr>
                                      <p:to>
                                        <p:strVal val="visible"/>
                                      </p:to>
                                    </p:set>
                                    <p:animEffect transition="in" filter="wipe(left)">
                                      <p:cBhvr>
                                        <p:cTn id="91" dur="500"/>
                                        <p:tgtEl>
                                          <p:spTgt spid="95284"/>
                                        </p:tgtEl>
                                      </p:cBhvr>
                                    </p:animEffect>
                                  </p:childTnLst>
                                </p:cTn>
                              </p:par>
                            </p:childTnLst>
                          </p:cTn>
                        </p:par>
                        <p:par>
                          <p:cTn id="92" fill="hold">
                            <p:stCondLst>
                              <p:cond delay="500"/>
                            </p:stCondLst>
                            <p:childTnLst>
                              <p:par>
                                <p:cTn id="93" presetID="22" presetClass="entr" presetSubtype="1" fill="hold" grpId="0" nodeType="afterEffect">
                                  <p:stCondLst>
                                    <p:cond delay="0"/>
                                  </p:stCondLst>
                                  <p:childTnLst>
                                    <p:set>
                                      <p:cBhvr>
                                        <p:cTn id="94" dur="1" fill="hold">
                                          <p:stCondLst>
                                            <p:cond delay="0"/>
                                          </p:stCondLst>
                                        </p:cTn>
                                        <p:tgtEl>
                                          <p:spTgt spid="95281"/>
                                        </p:tgtEl>
                                        <p:attrNameLst>
                                          <p:attrName>style.visibility</p:attrName>
                                        </p:attrNameLst>
                                      </p:cBhvr>
                                      <p:to>
                                        <p:strVal val="visible"/>
                                      </p:to>
                                    </p:set>
                                    <p:animEffect transition="in" filter="wipe(up)">
                                      <p:cBhvr>
                                        <p:cTn id="95" dur="500"/>
                                        <p:tgtEl>
                                          <p:spTgt spid="95281"/>
                                        </p:tgtEl>
                                      </p:cBhvr>
                                    </p:animEffect>
                                  </p:childTnLst>
                                </p:cTn>
                              </p:par>
                            </p:childTnLst>
                          </p:cTn>
                        </p:par>
                        <p:par>
                          <p:cTn id="96" fill="hold">
                            <p:stCondLst>
                              <p:cond delay="1000"/>
                            </p:stCondLst>
                            <p:childTnLst>
                              <p:par>
                                <p:cTn id="97" presetID="22" presetClass="entr" presetSubtype="2" fill="hold" grpId="0" nodeType="afterEffect">
                                  <p:stCondLst>
                                    <p:cond delay="0"/>
                                  </p:stCondLst>
                                  <p:childTnLst>
                                    <p:set>
                                      <p:cBhvr>
                                        <p:cTn id="98" dur="1" fill="hold">
                                          <p:stCondLst>
                                            <p:cond delay="0"/>
                                          </p:stCondLst>
                                        </p:cTn>
                                        <p:tgtEl>
                                          <p:spTgt spid="95280"/>
                                        </p:tgtEl>
                                        <p:attrNameLst>
                                          <p:attrName>style.visibility</p:attrName>
                                        </p:attrNameLst>
                                      </p:cBhvr>
                                      <p:to>
                                        <p:strVal val="visible"/>
                                      </p:to>
                                    </p:set>
                                    <p:animEffect transition="in" filter="wipe(right)">
                                      <p:cBhvr>
                                        <p:cTn id="99" dur="500"/>
                                        <p:tgtEl>
                                          <p:spTgt spid="9528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95289"/>
                                        </p:tgtEl>
                                        <p:attrNameLst>
                                          <p:attrName>style.visibility</p:attrName>
                                        </p:attrNameLst>
                                      </p:cBhvr>
                                      <p:to>
                                        <p:strVal val="visible"/>
                                      </p:to>
                                    </p:set>
                                    <p:animEffect transition="in" filter="wipe(left)">
                                      <p:cBhvr>
                                        <p:cTn id="104" dur="500"/>
                                        <p:tgtEl>
                                          <p:spTgt spid="95289"/>
                                        </p:tgtEl>
                                      </p:cBhvr>
                                    </p:animEffect>
                                  </p:childTnLst>
                                </p:cTn>
                              </p:par>
                            </p:childTnLst>
                          </p:cTn>
                        </p:par>
                        <p:par>
                          <p:cTn id="105" fill="hold">
                            <p:stCondLst>
                              <p:cond delay="500"/>
                            </p:stCondLst>
                            <p:childTnLst>
                              <p:par>
                                <p:cTn id="106" presetID="22" presetClass="entr" presetSubtype="2" fill="hold" grpId="0" nodeType="afterEffect">
                                  <p:stCondLst>
                                    <p:cond delay="0"/>
                                  </p:stCondLst>
                                  <p:childTnLst>
                                    <p:set>
                                      <p:cBhvr>
                                        <p:cTn id="107" dur="1" fill="hold">
                                          <p:stCondLst>
                                            <p:cond delay="0"/>
                                          </p:stCondLst>
                                        </p:cTn>
                                        <p:tgtEl>
                                          <p:spTgt spid="95291"/>
                                        </p:tgtEl>
                                        <p:attrNameLst>
                                          <p:attrName>style.visibility</p:attrName>
                                        </p:attrNameLst>
                                      </p:cBhvr>
                                      <p:to>
                                        <p:strVal val="visible"/>
                                      </p:to>
                                    </p:set>
                                    <p:animEffect transition="in" filter="wipe(right)">
                                      <p:cBhvr>
                                        <p:cTn id="108" dur="500"/>
                                        <p:tgtEl>
                                          <p:spTgt spid="95291"/>
                                        </p:tgtEl>
                                      </p:cBhvr>
                                    </p:animEffect>
                                  </p:childTnLst>
                                </p:cTn>
                              </p:par>
                            </p:childTnLst>
                          </p:cTn>
                        </p:par>
                        <p:par>
                          <p:cTn id="109" fill="hold">
                            <p:stCondLst>
                              <p:cond delay="1000"/>
                            </p:stCondLst>
                            <p:childTnLst>
                              <p:par>
                                <p:cTn id="110" presetID="22" presetClass="entr" presetSubtype="8" fill="hold" grpId="0" nodeType="afterEffect">
                                  <p:stCondLst>
                                    <p:cond delay="0"/>
                                  </p:stCondLst>
                                  <p:childTnLst>
                                    <p:set>
                                      <p:cBhvr>
                                        <p:cTn id="111" dur="1" fill="hold">
                                          <p:stCondLst>
                                            <p:cond delay="0"/>
                                          </p:stCondLst>
                                        </p:cTn>
                                        <p:tgtEl>
                                          <p:spTgt spid="95290"/>
                                        </p:tgtEl>
                                        <p:attrNameLst>
                                          <p:attrName>style.visibility</p:attrName>
                                        </p:attrNameLst>
                                      </p:cBhvr>
                                      <p:to>
                                        <p:strVal val="visible"/>
                                      </p:to>
                                    </p:set>
                                    <p:animEffect transition="in" filter="wipe(left)">
                                      <p:cBhvr>
                                        <p:cTn id="112" dur="500"/>
                                        <p:tgtEl>
                                          <p:spTgt spid="95290"/>
                                        </p:tgtEl>
                                      </p:cBhvr>
                                    </p:animEffect>
                                  </p:childTnLst>
                                </p:cTn>
                              </p:par>
                            </p:childTnLst>
                          </p:cTn>
                        </p:par>
                      </p:childTnLst>
                    </p:cTn>
                  </p:par>
                  <p:par>
                    <p:cTn id="113" fill="hold">
                      <p:stCondLst>
                        <p:cond delay="indefinite"/>
                      </p:stCondLst>
                      <p:childTnLst>
                        <p:par>
                          <p:cTn id="114" fill="hold">
                            <p:stCondLst>
                              <p:cond delay="0"/>
                            </p:stCondLst>
                            <p:childTnLst>
                              <p:par>
                                <p:cTn id="115" presetID="15" presetClass="entr" presetSubtype="0" fill="hold" nodeType="clickEffect">
                                  <p:stCondLst>
                                    <p:cond delay="0"/>
                                  </p:stCondLst>
                                  <p:childTnLst>
                                    <p:set>
                                      <p:cBhvr>
                                        <p:cTn id="116" dur="1" fill="hold">
                                          <p:stCondLst>
                                            <p:cond delay="0"/>
                                          </p:stCondLst>
                                        </p:cTn>
                                        <p:tgtEl>
                                          <p:spTgt spid="95287"/>
                                        </p:tgtEl>
                                        <p:attrNameLst>
                                          <p:attrName>style.visibility</p:attrName>
                                        </p:attrNameLst>
                                      </p:cBhvr>
                                      <p:to>
                                        <p:strVal val="visible"/>
                                      </p:to>
                                    </p:set>
                                    <p:anim calcmode="lin" valueType="num">
                                      <p:cBhvr>
                                        <p:cTn id="117" dur="1000" fill="hold"/>
                                        <p:tgtEl>
                                          <p:spTgt spid="95287"/>
                                        </p:tgtEl>
                                        <p:attrNameLst>
                                          <p:attrName>ppt_w</p:attrName>
                                        </p:attrNameLst>
                                      </p:cBhvr>
                                      <p:tavLst>
                                        <p:tav tm="0">
                                          <p:val>
                                            <p:fltVal val="0"/>
                                          </p:val>
                                        </p:tav>
                                        <p:tav tm="100000">
                                          <p:val>
                                            <p:strVal val="#ppt_w"/>
                                          </p:val>
                                        </p:tav>
                                      </p:tavLst>
                                    </p:anim>
                                    <p:anim calcmode="lin" valueType="num">
                                      <p:cBhvr>
                                        <p:cTn id="118" dur="1000" fill="hold"/>
                                        <p:tgtEl>
                                          <p:spTgt spid="95287"/>
                                        </p:tgtEl>
                                        <p:attrNameLst>
                                          <p:attrName>ppt_h</p:attrName>
                                        </p:attrNameLst>
                                      </p:cBhvr>
                                      <p:tavLst>
                                        <p:tav tm="0">
                                          <p:val>
                                            <p:fltVal val="0"/>
                                          </p:val>
                                        </p:tav>
                                        <p:tav tm="100000">
                                          <p:val>
                                            <p:strVal val="#ppt_h"/>
                                          </p:val>
                                        </p:tav>
                                      </p:tavLst>
                                    </p:anim>
                                    <p:anim calcmode="lin" valueType="num">
                                      <p:cBhvr>
                                        <p:cTn id="119" dur="1000" fill="hold"/>
                                        <p:tgtEl>
                                          <p:spTgt spid="95287"/>
                                        </p:tgtEl>
                                        <p:attrNameLst>
                                          <p:attrName>ppt_x</p:attrName>
                                        </p:attrNameLst>
                                      </p:cBhvr>
                                      <p:tavLst>
                                        <p:tav tm="0" fmla="#ppt_x+(cos(-2*pi*(1-$))*-#ppt_x-sin(-2*pi*(1-$))*(1-#ppt_y))*(1-$)">
                                          <p:val>
                                            <p:fltVal val="0"/>
                                          </p:val>
                                        </p:tav>
                                        <p:tav tm="100000">
                                          <p:val>
                                            <p:fltVal val="1"/>
                                          </p:val>
                                        </p:tav>
                                      </p:tavLst>
                                    </p:anim>
                                    <p:anim calcmode="lin" valueType="num">
                                      <p:cBhvr>
                                        <p:cTn id="120" dur="1000" fill="hold"/>
                                        <p:tgtEl>
                                          <p:spTgt spid="95287"/>
                                        </p:tgtEl>
                                        <p:attrNameLst>
                                          <p:attrName>ppt_y</p:attrName>
                                        </p:attrNameLst>
                                      </p:cBhvr>
                                      <p:tavLst>
                                        <p:tav tm="0" fmla="#ppt_y+(sin(-2*pi*(1-$))*-#ppt_x+cos(-2*pi*(1-$))*(1-#ppt_y))*(1-$)">
                                          <p:val>
                                            <p:fltVal val="0"/>
                                          </p:val>
                                        </p:tav>
                                        <p:tav tm="100000">
                                          <p:val>
                                            <p:fltVal val="1"/>
                                          </p:val>
                                        </p:tav>
                                      </p:tavLst>
                                    </p:anim>
                                  </p:childTnLst>
                                </p:cTn>
                              </p:par>
                            </p:childTnLst>
                          </p:cTn>
                        </p:par>
                        <p:par>
                          <p:cTn id="121" fill="hold">
                            <p:stCondLst>
                              <p:cond delay="1000"/>
                            </p:stCondLst>
                            <p:childTnLst>
                              <p:par>
                                <p:cTn id="122" presetID="22" presetClass="entr" presetSubtype="8" fill="hold" grpId="0" nodeType="afterEffect">
                                  <p:stCondLst>
                                    <p:cond delay="0"/>
                                  </p:stCondLst>
                                  <p:childTnLst>
                                    <p:set>
                                      <p:cBhvr>
                                        <p:cTn id="123" dur="1" fill="hold">
                                          <p:stCondLst>
                                            <p:cond delay="0"/>
                                          </p:stCondLst>
                                        </p:cTn>
                                        <p:tgtEl>
                                          <p:spTgt spid="95288"/>
                                        </p:tgtEl>
                                        <p:attrNameLst>
                                          <p:attrName>style.visibility</p:attrName>
                                        </p:attrNameLst>
                                      </p:cBhvr>
                                      <p:to>
                                        <p:strVal val="visible"/>
                                      </p:to>
                                    </p:set>
                                    <p:animEffect transition="in" filter="wipe(left)">
                                      <p:cBhvr>
                                        <p:cTn id="124" dur="500"/>
                                        <p:tgtEl>
                                          <p:spTgt spid="9528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0"/>
                                  </p:stCondLst>
                                  <p:childTnLst>
                                    <p:set>
                                      <p:cBhvr>
                                        <p:cTn id="128" dur="1" fill="hold">
                                          <p:stCondLst>
                                            <p:cond delay="0"/>
                                          </p:stCondLst>
                                        </p:cTn>
                                        <p:tgtEl>
                                          <p:spTgt spid="95256"/>
                                        </p:tgtEl>
                                        <p:attrNameLst>
                                          <p:attrName>style.visibility</p:attrName>
                                        </p:attrNameLst>
                                      </p:cBhvr>
                                      <p:to>
                                        <p:strVal val="visible"/>
                                      </p:to>
                                    </p:set>
                                    <p:animEffect transition="in" filter="wipe(up)">
                                      <p:cBhvr>
                                        <p:cTn id="129" dur="500"/>
                                        <p:tgtEl>
                                          <p:spTgt spid="95256"/>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95257"/>
                                        </p:tgtEl>
                                        <p:attrNameLst>
                                          <p:attrName>style.visibility</p:attrName>
                                        </p:attrNameLst>
                                      </p:cBhvr>
                                      <p:to>
                                        <p:strVal val="visible"/>
                                      </p:to>
                                    </p:set>
                                    <p:animEffect transition="in" filter="wipe(left)">
                                      <p:cBhvr>
                                        <p:cTn id="133" dur="500"/>
                                        <p:tgtEl>
                                          <p:spTgt spid="95257"/>
                                        </p:tgtEl>
                                      </p:cBhvr>
                                    </p:animEffect>
                                  </p:childTnLst>
                                </p:cTn>
                              </p:par>
                            </p:childTnLst>
                          </p:cTn>
                        </p:par>
                        <p:par>
                          <p:cTn id="134" fill="hold">
                            <p:stCondLst>
                              <p:cond delay="1000"/>
                            </p:stCondLst>
                            <p:childTnLst>
                              <p:par>
                                <p:cTn id="135" presetID="22" presetClass="entr" presetSubtype="2" fill="hold" grpId="0" nodeType="afterEffect">
                                  <p:stCondLst>
                                    <p:cond delay="0"/>
                                  </p:stCondLst>
                                  <p:childTnLst>
                                    <p:set>
                                      <p:cBhvr>
                                        <p:cTn id="136" dur="1" fill="hold">
                                          <p:stCondLst>
                                            <p:cond delay="0"/>
                                          </p:stCondLst>
                                        </p:cTn>
                                        <p:tgtEl>
                                          <p:spTgt spid="95268"/>
                                        </p:tgtEl>
                                        <p:attrNameLst>
                                          <p:attrName>style.visibility</p:attrName>
                                        </p:attrNameLst>
                                      </p:cBhvr>
                                      <p:to>
                                        <p:strVal val="visible"/>
                                      </p:to>
                                    </p:set>
                                    <p:animEffect transition="in" filter="wipe(right)">
                                      <p:cBhvr>
                                        <p:cTn id="137" dur="500"/>
                                        <p:tgtEl>
                                          <p:spTgt spid="95268"/>
                                        </p:tgtEl>
                                      </p:cBhvr>
                                    </p:animEffect>
                                  </p:childTnLst>
                                </p:cTn>
                              </p:par>
                            </p:childTnLst>
                          </p:cTn>
                        </p:par>
                        <p:par>
                          <p:cTn id="138" fill="hold">
                            <p:stCondLst>
                              <p:cond delay="1500"/>
                            </p:stCondLst>
                            <p:childTnLst>
                              <p:par>
                                <p:cTn id="139" presetID="22" presetClass="entr" presetSubtype="4" fill="hold" grpId="0" nodeType="afterEffect">
                                  <p:stCondLst>
                                    <p:cond delay="0"/>
                                  </p:stCondLst>
                                  <p:childTnLst>
                                    <p:set>
                                      <p:cBhvr>
                                        <p:cTn id="140" dur="1" fill="hold">
                                          <p:stCondLst>
                                            <p:cond delay="0"/>
                                          </p:stCondLst>
                                        </p:cTn>
                                        <p:tgtEl>
                                          <p:spTgt spid="95266"/>
                                        </p:tgtEl>
                                        <p:attrNameLst>
                                          <p:attrName>style.visibility</p:attrName>
                                        </p:attrNameLst>
                                      </p:cBhvr>
                                      <p:to>
                                        <p:strVal val="visible"/>
                                      </p:to>
                                    </p:set>
                                    <p:animEffect transition="in" filter="wipe(down)">
                                      <p:cBhvr>
                                        <p:cTn id="141" dur="500"/>
                                        <p:tgtEl>
                                          <p:spTgt spid="95266"/>
                                        </p:tgtEl>
                                      </p:cBhvr>
                                    </p:animEffect>
                                  </p:childTnLst>
                                </p:cTn>
                              </p:par>
                            </p:childTnLst>
                          </p:cTn>
                        </p:par>
                        <p:par>
                          <p:cTn id="142" fill="hold">
                            <p:stCondLst>
                              <p:cond delay="2000"/>
                            </p:stCondLst>
                            <p:childTnLst>
                              <p:par>
                                <p:cTn id="143" presetID="22" presetClass="entr" presetSubtype="8" fill="hold" grpId="0" nodeType="afterEffect">
                                  <p:stCondLst>
                                    <p:cond delay="0"/>
                                  </p:stCondLst>
                                  <p:childTnLst>
                                    <p:set>
                                      <p:cBhvr>
                                        <p:cTn id="144" dur="1" fill="hold">
                                          <p:stCondLst>
                                            <p:cond delay="0"/>
                                          </p:stCondLst>
                                        </p:cTn>
                                        <p:tgtEl>
                                          <p:spTgt spid="95260"/>
                                        </p:tgtEl>
                                        <p:attrNameLst>
                                          <p:attrName>style.visibility</p:attrName>
                                        </p:attrNameLst>
                                      </p:cBhvr>
                                      <p:to>
                                        <p:strVal val="visible"/>
                                      </p:to>
                                    </p:set>
                                    <p:animEffect transition="in" filter="wipe(left)">
                                      <p:cBhvr>
                                        <p:cTn id="145" dur="500"/>
                                        <p:tgtEl>
                                          <p:spTgt spid="95260"/>
                                        </p:tgtEl>
                                      </p:cBhvr>
                                    </p:animEffect>
                                  </p:childTnLst>
                                </p:cTn>
                              </p:par>
                            </p:childTnLst>
                          </p:cTn>
                        </p:par>
                        <p:par>
                          <p:cTn id="146" fill="hold">
                            <p:stCondLst>
                              <p:cond delay="2500"/>
                            </p:stCondLst>
                            <p:childTnLst>
                              <p:par>
                                <p:cTn id="147" presetID="22" presetClass="entr" presetSubtype="8" fill="hold" grpId="0" nodeType="afterEffect">
                                  <p:stCondLst>
                                    <p:cond delay="0"/>
                                  </p:stCondLst>
                                  <p:childTnLst>
                                    <p:set>
                                      <p:cBhvr>
                                        <p:cTn id="148" dur="1" fill="hold">
                                          <p:stCondLst>
                                            <p:cond delay="0"/>
                                          </p:stCondLst>
                                        </p:cTn>
                                        <p:tgtEl>
                                          <p:spTgt spid="95263"/>
                                        </p:tgtEl>
                                        <p:attrNameLst>
                                          <p:attrName>style.visibility</p:attrName>
                                        </p:attrNameLst>
                                      </p:cBhvr>
                                      <p:to>
                                        <p:strVal val="visible"/>
                                      </p:to>
                                    </p:set>
                                    <p:animEffect transition="in" filter="wipe(left)">
                                      <p:cBhvr>
                                        <p:cTn id="149" dur="500"/>
                                        <p:tgtEl>
                                          <p:spTgt spid="95263"/>
                                        </p:tgtEl>
                                      </p:cBhvr>
                                    </p:animEffect>
                                  </p:childTnLst>
                                </p:cTn>
                              </p:par>
                            </p:childTnLst>
                          </p:cTn>
                        </p:par>
                        <p:par>
                          <p:cTn id="150" fill="hold">
                            <p:stCondLst>
                              <p:cond delay="3000"/>
                            </p:stCondLst>
                            <p:childTnLst>
                              <p:par>
                                <p:cTn id="151" presetID="22" presetClass="entr" presetSubtype="1" fill="hold" grpId="0" nodeType="afterEffect">
                                  <p:stCondLst>
                                    <p:cond delay="0"/>
                                  </p:stCondLst>
                                  <p:childTnLst>
                                    <p:set>
                                      <p:cBhvr>
                                        <p:cTn id="152" dur="1" fill="hold">
                                          <p:stCondLst>
                                            <p:cond delay="0"/>
                                          </p:stCondLst>
                                        </p:cTn>
                                        <p:tgtEl>
                                          <p:spTgt spid="95262"/>
                                        </p:tgtEl>
                                        <p:attrNameLst>
                                          <p:attrName>style.visibility</p:attrName>
                                        </p:attrNameLst>
                                      </p:cBhvr>
                                      <p:to>
                                        <p:strVal val="visible"/>
                                      </p:to>
                                    </p:set>
                                    <p:animEffect transition="in" filter="wipe(up)">
                                      <p:cBhvr>
                                        <p:cTn id="153" dur="500"/>
                                        <p:tgtEl>
                                          <p:spTgt spid="95262"/>
                                        </p:tgtEl>
                                      </p:cBhvr>
                                    </p:animEffect>
                                  </p:childTnLst>
                                </p:cTn>
                              </p:par>
                            </p:childTnLst>
                          </p:cTn>
                        </p:par>
                        <p:par>
                          <p:cTn id="154" fill="hold">
                            <p:stCondLst>
                              <p:cond delay="3500"/>
                            </p:stCondLst>
                            <p:childTnLst>
                              <p:par>
                                <p:cTn id="155" presetID="22" presetClass="entr" presetSubtype="2" fill="hold" grpId="0" nodeType="afterEffect">
                                  <p:stCondLst>
                                    <p:cond delay="0"/>
                                  </p:stCondLst>
                                  <p:childTnLst>
                                    <p:set>
                                      <p:cBhvr>
                                        <p:cTn id="156" dur="1" fill="hold">
                                          <p:stCondLst>
                                            <p:cond delay="0"/>
                                          </p:stCondLst>
                                        </p:cTn>
                                        <p:tgtEl>
                                          <p:spTgt spid="95258"/>
                                        </p:tgtEl>
                                        <p:attrNameLst>
                                          <p:attrName>style.visibility</p:attrName>
                                        </p:attrNameLst>
                                      </p:cBhvr>
                                      <p:to>
                                        <p:strVal val="visible"/>
                                      </p:to>
                                    </p:set>
                                    <p:animEffect transition="in" filter="wipe(right)">
                                      <p:cBhvr>
                                        <p:cTn id="157" dur="500"/>
                                        <p:tgtEl>
                                          <p:spTgt spid="95258"/>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nodeType="clickEffect">
                                  <p:stCondLst>
                                    <p:cond delay="0"/>
                                  </p:stCondLst>
                                  <p:childTnLst>
                                    <p:set>
                                      <p:cBhvr>
                                        <p:cTn id="161" dur="1" fill="hold">
                                          <p:stCondLst>
                                            <p:cond delay="0"/>
                                          </p:stCondLst>
                                        </p:cTn>
                                        <p:tgtEl>
                                          <p:spTgt spid="95255"/>
                                        </p:tgtEl>
                                        <p:attrNameLst>
                                          <p:attrName>style.visibility</p:attrName>
                                        </p:attrNameLst>
                                      </p:cBhvr>
                                      <p:to>
                                        <p:strVal val="visible"/>
                                      </p:to>
                                    </p:set>
                                    <p:animEffect transition="in" filter="wipe(up)">
                                      <p:cBhvr>
                                        <p:cTn id="162" dur="500"/>
                                        <p:tgtEl>
                                          <p:spTgt spid="95255"/>
                                        </p:tgtEl>
                                      </p:cBhvr>
                                    </p:animEffect>
                                  </p:childTnLst>
                                </p:cTn>
                              </p:par>
                            </p:childTnLst>
                          </p:cTn>
                        </p:par>
                        <p:par>
                          <p:cTn id="163" fill="hold">
                            <p:stCondLst>
                              <p:cond delay="500"/>
                            </p:stCondLst>
                            <p:childTnLst>
                              <p:par>
                                <p:cTn id="164" presetID="22" presetClass="entr" presetSubtype="8" fill="hold" grpId="0" nodeType="afterEffect">
                                  <p:stCondLst>
                                    <p:cond delay="0"/>
                                  </p:stCondLst>
                                  <p:childTnLst>
                                    <p:set>
                                      <p:cBhvr>
                                        <p:cTn id="165" dur="1" fill="hold">
                                          <p:stCondLst>
                                            <p:cond delay="0"/>
                                          </p:stCondLst>
                                        </p:cTn>
                                        <p:tgtEl>
                                          <p:spTgt spid="95270"/>
                                        </p:tgtEl>
                                        <p:attrNameLst>
                                          <p:attrName>style.visibility</p:attrName>
                                        </p:attrNameLst>
                                      </p:cBhvr>
                                      <p:to>
                                        <p:strVal val="visible"/>
                                      </p:to>
                                    </p:set>
                                    <p:animEffect transition="in" filter="wipe(left)">
                                      <p:cBhvr>
                                        <p:cTn id="166" dur="500"/>
                                        <p:tgtEl>
                                          <p:spTgt spid="95270"/>
                                        </p:tgtEl>
                                      </p:cBhvr>
                                    </p:animEffect>
                                  </p:childTnLst>
                                </p:cTn>
                              </p:par>
                            </p:childTnLst>
                          </p:cTn>
                        </p:par>
                        <p:par>
                          <p:cTn id="167" fill="hold">
                            <p:stCondLst>
                              <p:cond delay="1000"/>
                            </p:stCondLst>
                            <p:childTnLst>
                              <p:par>
                                <p:cTn id="168" presetID="22" presetClass="entr" presetSubtype="8" fill="hold" grpId="0" nodeType="afterEffect">
                                  <p:stCondLst>
                                    <p:cond delay="0"/>
                                  </p:stCondLst>
                                  <p:childTnLst>
                                    <p:set>
                                      <p:cBhvr>
                                        <p:cTn id="169" dur="1" fill="hold">
                                          <p:stCondLst>
                                            <p:cond delay="0"/>
                                          </p:stCondLst>
                                        </p:cTn>
                                        <p:tgtEl>
                                          <p:spTgt spid="95269"/>
                                        </p:tgtEl>
                                        <p:attrNameLst>
                                          <p:attrName>style.visibility</p:attrName>
                                        </p:attrNameLst>
                                      </p:cBhvr>
                                      <p:to>
                                        <p:strVal val="visible"/>
                                      </p:to>
                                    </p:set>
                                    <p:animEffect transition="in" filter="wipe(left)">
                                      <p:cBhvr>
                                        <p:cTn id="170" dur="500"/>
                                        <p:tgtEl>
                                          <p:spTgt spid="95269"/>
                                        </p:tgtEl>
                                      </p:cBhvr>
                                    </p:animEffect>
                                  </p:childTnLst>
                                </p:cTn>
                              </p:par>
                            </p:childTnLst>
                          </p:cTn>
                        </p:par>
                        <p:par>
                          <p:cTn id="171" fill="hold">
                            <p:stCondLst>
                              <p:cond delay="1500"/>
                            </p:stCondLst>
                            <p:childTnLst>
                              <p:par>
                                <p:cTn id="172" presetID="22" presetClass="entr" presetSubtype="4" fill="hold" grpId="0" nodeType="afterEffect">
                                  <p:stCondLst>
                                    <p:cond delay="0"/>
                                  </p:stCondLst>
                                  <p:childTnLst>
                                    <p:set>
                                      <p:cBhvr>
                                        <p:cTn id="173" dur="1" fill="hold">
                                          <p:stCondLst>
                                            <p:cond delay="0"/>
                                          </p:stCondLst>
                                        </p:cTn>
                                        <p:tgtEl>
                                          <p:spTgt spid="95267"/>
                                        </p:tgtEl>
                                        <p:attrNameLst>
                                          <p:attrName>style.visibility</p:attrName>
                                        </p:attrNameLst>
                                      </p:cBhvr>
                                      <p:to>
                                        <p:strVal val="visible"/>
                                      </p:to>
                                    </p:set>
                                    <p:animEffect transition="in" filter="wipe(down)">
                                      <p:cBhvr>
                                        <p:cTn id="174" dur="500"/>
                                        <p:tgtEl>
                                          <p:spTgt spid="95267"/>
                                        </p:tgtEl>
                                      </p:cBhvr>
                                    </p:animEffect>
                                  </p:childTnLst>
                                </p:cTn>
                              </p:par>
                            </p:childTnLst>
                          </p:cTn>
                        </p:par>
                        <p:par>
                          <p:cTn id="175" fill="hold">
                            <p:stCondLst>
                              <p:cond delay="2000"/>
                            </p:stCondLst>
                            <p:childTnLst>
                              <p:par>
                                <p:cTn id="176" presetID="22" presetClass="entr" presetSubtype="8" fill="hold" grpId="0" nodeType="afterEffect">
                                  <p:stCondLst>
                                    <p:cond delay="0"/>
                                  </p:stCondLst>
                                  <p:childTnLst>
                                    <p:set>
                                      <p:cBhvr>
                                        <p:cTn id="177" dur="1" fill="hold">
                                          <p:stCondLst>
                                            <p:cond delay="0"/>
                                          </p:stCondLst>
                                        </p:cTn>
                                        <p:tgtEl>
                                          <p:spTgt spid="95259"/>
                                        </p:tgtEl>
                                        <p:attrNameLst>
                                          <p:attrName>style.visibility</p:attrName>
                                        </p:attrNameLst>
                                      </p:cBhvr>
                                      <p:to>
                                        <p:strVal val="visible"/>
                                      </p:to>
                                    </p:set>
                                    <p:animEffect transition="in" filter="wipe(left)">
                                      <p:cBhvr>
                                        <p:cTn id="178" dur="500"/>
                                        <p:tgtEl>
                                          <p:spTgt spid="95259"/>
                                        </p:tgtEl>
                                      </p:cBhvr>
                                    </p:animEffect>
                                  </p:childTnLst>
                                </p:cTn>
                              </p:par>
                            </p:childTnLst>
                          </p:cTn>
                        </p:par>
                        <p:par>
                          <p:cTn id="179" fill="hold">
                            <p:stCondLst>
                              <p:cond delay="2500"/>
                            </p:stCondLst>
                            <p:childTnLst>
                              <p:par>
                                <p:cTn id="180" presetID="22" presetClass="entr" presetSubtype="8" fill="hold" grpId="0" nodeType="afterEffect">
                                  <p:stCondLst>
                                    <p:cond delay="0"/>
                                  </p:stCondLst>
                                  <p:childTnLst>
                                    <p:set>
                                      <p:cBhvr>
                                        <p:cTn id="181" dur="1" fill="hold">
                                          <p:stCondLst>
                                            <p:cond delay="0"/>
                                          </p:stCondLst>
                                        </p:cTn>
                                        <p:tgtEl>
                                          <p:spTgt spid="95264"/>
                                        </p:tgtEl>
                                        <p:attrNameLst>
                                          <p:attrName>style.visibility</p:attrName>
                                        </p:attrNameLst>
                                      </p:cBhvr>
                                      <p:to>
                                        <p:strVal val="visible"/>
                                      </p:to>
                                    </p:set>
                                    <p:animEffect transition="in" filter="wipe(left)">
                                      <p:cBhvr>
                                        <p:cTn id="182" dur="500"/>
                                        <p:tgtEl>
                                          <p:spTgt spid="95264"/>
                                        </p:tgtEl>
                                      </p:cBhvr>
                                    </p:animEffect>
                                  </p:childTnLst>
                                </p:cTn>
                              </p:par>
                            </p:childTnLst>
                          </p:cTn>
                        </p:par>
                        <p:par>
                          <p:cTn id="183" fill="hold">
                            <p:stCondLst>
                              <p:cond delay="3000"/>
                            </p:stCondLst>
                            <p:childTnLst>
                              <p:par>
                                <p:cTn id="184" presetID="22" presetClass="entr" presetSubtype="1" fill="hold" grpId="0" nodeType="afterEffect">
                                  <p:stCondLst>
                                    <p:cond delay="0"/>
                                  </p:stCondLst>
                                  <p:childTnLst>
                                    <p:set>
                                      <p:cBhvr>
                                        <p:cTn id="185" dur="1" fill="hold">
                                          <p:stCondLst>
                                            <p:cond delay="0"/>
                                          </p:stCondLst>
                                        </p:cTn>
                                        <p:tgtEl>
                                          <p:spTgt spid="95265"/>
                                        </p:tgtEl>
                                        <p:attrNameLst>
                                          <p:attrName>style.visibility</p:attrName>
                                        </p:attrNameLst>
                                      </p:cBhvr>
                                      <p:to>
                                        <p:strVal val="visible"/>
                                      </p:to>
                                    </p:set>
                                    <p:animEffect transition="in" filter="wipe(up)">
                                      <p:cBhvr>
                                        <p:cTn id="186" dur="500"/>
                                        <p:tgtEl>
                                          <p:spTgt spid="95265"/>
                                        </p:tgtEl>
                                      </p:cBhvr>
                                    </p:animEffect>
                                  </p:childTnLst>
                                </p:cTn>
                              </p:par>
                            </p:childTnLst>
                          </p:cTn>
                        </p:par>
                        <p:par>
                          <p:cTn id="187" fill="hold">
                            <p:stCondLst>
                              <p:cond delay="3500"/>
                            </p:stCondLst>
                            <p:childTnLst>
                              <p:par>
                                <p:cTn id="188" presetID="22" presetClass="entr" presetSubtype="2" fill="hold" grpId="0" nodeType="afterEffect">
                                  <p:stCondLst>
                                    <p:cond delay="0"/>
                                  </p:stCondLst>
                                  <p:childTnLst>
                                    <p:set>
                                      <p:cBhvr>
                                        <p:cTn id="189" dur="1" fill="hold">
                                          <p:stCondLst>
                                            <p:cond delay="0"/>
                                          </p:stCondLst>
                                        </p:cTn>
                                        <p:tgtEl>
                                          <p:spTgt spid="95261"/>
                                        </p:tgtEl>
                                        <p:attrNameLst>
                                          <p:attrName>style.visibility</p:attrName>
                                        </p:attrNameLst>
                                      </p:cBhvr>
                                      <p:to>
                                        <p:strVal val="visible"/>
                                      </p:to>
                                    </p:set>
                                    <p:animEffect transition="in" filter="wipe(right)">
                                      <p:cBhvr>
                                        <p:cTn id="190" dur="500"/>
                                        <p:tgtEl>
                                          <p:spTgt spid="95261"/>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1" fill="hold" grpId="0" nodeType="clickEffect">
                                  <p:stCondLst>
                                    <p:cond delay="0"/>
                                  </p:stCondLst>
                                  <p:childTnLst>
                                    <p:set>
                                      <p:cBhvr>
                                        <p:cTn id="194" dur="1" fill="hold">
                                          <p:stCondLst>
                                            <p:cond delay="0"/>
                                          </p:stCondLst>
                                        </p:cTn>
                                        <p:tgtEl>
                                          <p:spTgt spid="95245"/>
                                        </p:tgtEl>
                                        <p:attrNameLst>
                                          <p:attrName>style.visibility</p:attrName>
                                        </p:attrNameLst>
                                      </p:cBhvr>
                                      <p:to>
                                        <p:strVal val="visible"/>
                                      </p:to>
                                    </p:set>
                                    <p:animEffect transition="in" filter="wipe(up)">
                                      <p:cBhvr>
                                        <p:cTn id="195" dur="500"/>
                                        <p:tgtEl>
                                          <p:spTgt spid="95245"/>
                                        </p:tgtEl>
                                      </p:cBhvr>
                                    </p:animEffect>
                                  </p:childTnLst>
                                </p:cTn>
                              </p:par>
                            </p:childTnLst>
                          </p:cTn>
                        </p:par>
                        <p:par>
                          <p:cTn id="196" fill="hold">
                            <p:stCondLst>
                              <p:cond delay="500"/>
                            </p:stCondLst>
                            <p:childTnLst>
                              <p:par>
                                <p:cTn id="197" presetID="17" presetClass="entr" presetSubtype="10" fill="hold" grpId="0" nodeType="afterEffect">
                                  <p:stCondLst>
                                    <p:cond delay="0"/>
                                  </p:stCondLst>
                                  <p:childTnLst>
                                    <p:set>
                                      <p:cBhvr>
                                        <p:cTn id="198" dur="1" fill="hold">
                                          <p:stCondLst>
                                            <p:cond delay="0"/>
                                          </p:stCondLst>
                                        </p:cTn>
                                        <p:tgtEl>
                                          <p:spTgt spid="95238"/>
                                        </p:tgtEl>
                                        <p:attrNameLst>
                                          <p:attrName>style.visibility</p:attrName>
                                        </p:attrNameLst>
                                      </p:cBhvr>
                                      <p:to>
                                        <p:strVal val="visible"/>
                                      </p:to>
                                    </p:set>
                                    <p:anim calcmode="lin" valueType="num">
                                      <p:cBhvr>
                                        <p:cTn id="199" dur="500" fill="hold"/>
                                        <p:tgtEl>
                                          <p:spTgt spid="95238"/>
                                        </p:tgtEl>
                                        <p:attrNameLst>
                                          <p:attrName>ppt_w</p:attrName>
                                        </p:attrNameLst>
                                      </p:cBhvr>
                                      <p:tavLst>
                                        <p:tav tm="0">
                                          <p:val>
                                            <p:fltVal val="0"/>
                                          </p:val>
                                        </p:tav>
                                        <p:tav tm="100000">
                                          <p:val>
                                            <p:strVal val="#ppt_w"/>
                                          </p:val>
                                        </p:tav>
                                      </p:tavLst>
                                    </p:anim>
                                    <p:anim calcmode="lin" valueType="num">
                                      <p:cBhvr>
                                        <p:cTn id="200" dur="500" fill="hold"/>
                                        <p:tgtEl>
                                          <p:spTgt spid="95238"/>
                                        </p:tgtEl>
                                        <p:attrNameLst>
                                          <p:attrName>ppt_h</p:attrName>
                                        </p:attrNameLst>
                                      </p:cBhvr>
                                      <p:tavLst>
                                        <p:tav tm="0">
                                          <p:val>
                                            <p:strVal val="#ppt_h"/>
                                          </p:val>
                                        </p:tav>
                                        <p:tav tm="100000">
                                          <p:val>
                                            <p:strVal val="#ppt_h"/>
                                          </p:val>
                                        </p:tav>
                                      </p:tavLst>
                                    </p:anim>
                                  </p:childTnLst>
                                </p:cTn>
                              </p:par>
                            </p:childTnLst>
                          </p:cTn>
                        </p:par>
                        <p:par>
                          <p:cTn id="201" fill="hold">
                            <p:stCondLst>
                              <p:cond delay="1000"/>
                            </p:stCondLst>
                            <p:childTnLst>
                              <p:par>
                                <p:cTn id="202" presetID="22" presetClass="entr" presetSubtype="1" fill="hold" grpId="0" nodeType="afterEffect">
                                  <p:stCondLst>
                                    <p:cond delay="0"/>
                                  </p:stCondLst>
                                  <p:childTnLst>
                                    <p:set>
                                      <p:cBhvr>
                                        <p:cTn id="203" dur="1" fill="hold">
                                          <p:stCondLst>
                                            <p:cond delay="0"/>
                                          </p:stCondLst>
                                        </p:cTn>
                                        <p:tgtEl>
                                          <p:spTgt spid="95244"/>
                                        </p:tgtEl>
                                        <p:attrNameLst>
                                          <p:attrName>style.visibility</p:attrName>
                                        </p:attrNameLst>
                                      </p:cBhvr>
                                      <p:to>
                                        <p:strVal val="visible"/>
                                      </p:to>
                                    </p:set>
                                    <p:animEffect transition="in" filter="wipe(up)">
                                      <p:cBhvr>
                                        <p:cTn id="204" dur="500"/>
                                        <p:tgtEl>
                                          <p:spTgt spid="95244"/>
                                        </p:tgtEl>
                                      </p:cBhvr>
                                    </p:animEffect>
                                  </p:childTnLst>
                                </p:cTn>
                              </p:par>
                            </p:childTnLst>
                          </p:cTn>
                        </p:par>
                        <p:par>
                          <p:cTn id="205" fill="hold">
                            <p:stCondLst>
                              <p:cond delay="1500"/>
                            </p:stCondLst>
                            <p:childTnLst>
                              <p:par>
                                <p:cTn id="206" presetID="22" presetClass="entr" presetSubtype="1" fill="hold" grpId="0" nodeType="afterEffect">
                                  <p:stCondLst>
                                    <p:cond delay="0"/>
                                  </p:stCondLst>
                                  <p:childTnLst>
                                    <p:set>
                                      <p:cBhvr>
                                        <p:cTn id="207" dur="1" fill="hold">
                                          <p:stCondLst>
                                            <p:cond delay="0"/>
                                          </p:stCondLst>
                                        </p:cTn>
                                        <p:tgtEl>
                                          <p:spTgt spid="95246"/>
                                        </p:tgtEl>
                                        <p:attrNameLst>
                                          <p:attrName>style.visibility</p:attrName>
                                        </p:attrNameLst>
                                      </p:cBhvr>
                                      <p:to>
                                        <p:strVal val="visible"/>
                                      </p:to>
                                    </p:set>
                                    <p:animEffect transition="in" filter="wipe(up)">
                                      <p:cBhvr>
                                        <p:cTn id="208" dur="500"/>
                                        <p:tgtEl>
                                          <p:spTgt spid="95246"/>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1" fill="hold" nodeType="clickEffect">
                                  <p:stCondLst>
                                    <p:cond delay="0"/>
                                  </p:stCondLst>
                                  <p:childTnLst>
                                    <p:set>
                                      <p:cBhvr>
                                        <p:cTn id="212" dur="1" fill="hold">
                                          <p:stCondLst>
                                            <p:cond delay="0"/>
                                          </p:stCondLst>
                                        </p:cTn>
                                        <p:tgtEl>
                                          <p:spTgt spid="95240"/>
                                        </p:tgtEl>
                                        <p:attrNameLst>
                                          <p:attrName>style.visibility</p:attrName>
                                        </p:attrNameLst>
                                      </p:cBhvr>
                                      <p:to>
                                        <p:strVal val="visible"/>
                                      </p:to>
                                    </p:set>
                                    <p:animEffect transition="in" filter="wipe(up)">
                                      <p:cBhvr>
                                        <p:cTn id="213" dur="500"/>
                                        <p:tgtEl>
                                          <p:spTgt spid="95240"/>
                                        </p:tgtEl>
                                      </p:cBhvr>
                                    </p:animEffect>
                                  </p:childTnLst>
                                </p:cTn>
                              </p:par>
                            </p:childTnLst>
                          </p:cTn>
                        </p:par>
                        <p:par>
                          <p:cTn id="214" fill="hold">
                            <p:stCondLst>
                              <p:cond delay="500"/>
                            </p:stCondLst>
                            <p:childTnLst>
                              <p:par>
                                <p:cTn id="215" presetID="22" presetClass="entr" presetSubtype="8" fill="hold" grpId="0" nodeType="afterEffect">
                                  <p:stCondLst>
                                    <p:cond delay="0"/>
                                  </p:stCondLst>
                                  <p:childTnLst>
                                    <p:set>
                                      <p:cBhvr>
                                        <p:cTn id="216" dur="1" fill="hold">
                                          <p:stCondLst>
                                            <p:cond delay="0"/>
                                          </p:stCondLst>
                                        </p:cTn>
                                        <p:tgtEl>
                                          <p:spTgt spid="95242"/>
                                        </p:tgtEl>
                                        <p:attrNameLst>
                                          <p:attrName>style.visibility</p:attrName>
                                        </p:attrNameLst>
                                      </p:cBhvr>
                                      <p:to>
                                        <p:strVal val="visible"/>
                                      </p:to>
                                    </p:set>
                                    <p:animEffect transition="in" filter="wipe(left)">
                                      <p:cBhvr>
                                        <p:cTn id="217" dur="500"/>
                                        <p:tgtEl>
                                          <p:spTgt spid="95242"/>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1" fill="hold" nodeType="clickEffect">
                                  <p:stCondLst>
                                    <p:cond delay="0"/>
                                  </p:stCondLst>
                                  <p:childTnLst>
                                    <p:set>
                                      <p:cBhvr>
                                        <p:cTn id="221" dur="1" fill="hold">
                                          <p:stCondLst>
                                            <p:cond delay="0"/>
                                          </p:stCondLst>
                                        </p:cTn>
                                        <p:tgtEl>
                                          <p:spTgt spid="95241"/>
                                        </p:tgtEl>
                                        <p:attrNameLst>
                                          <p:attrName>style.visibility</p:attrName>
                                        </p:attrNameLst>
                                      </p:cBhvr>
                                      <p:to>
                                        <p:strVal val="visible"/>
                                      </p:to>
                                    </p:set>
                                    <p:animEffect transition="in" filter="wipe(up)">
                                      <p:cBhvr>
                                        <p:cTn id="222" dur="500"/>
                                        <p:tgtEl>
                                          <p:spTgt spid="95241"/>
                                        </p:tgtEl>
                                      </p:cBhvr>
                                    </p:animEffect>
                                  </p:childTnLst>
                                </p:cTn>
                              </p:par>
                            </p:childTnLst>
                          </p:cTn>
                        </p:par>
                        <p:par>
                          <p:cTn id="223" fill="hold">
                            <p:stCondLst>
                              <p:cond delay="500"/>
                            </p:stCondLst>
                            <p:childTnLst>
                              <p:par>
                                <p:cTn id="224" presetID="22" presetClass="entr" presetSubtype="8" fill="hold" grpId="0" nodeType="afterEffect">
                                  <p:stCondLst>
                                    <p:cond delay="0"/>
                                  </p:stCondLst>
                                  <p:childTnLst>
                                    <p:set>
                                      <p:cBhvr>
                                        <p:cTn id="225" dur="1" fill="hold">
                                          <p:stCondLst>
                                            <p:cond delay="0"/>
                                          </p:stCondLst>
                                        </p:cTn>
                                        <p:tgtEl>
                                          <p:spTgt spid="95243"/>
                                        </p:tgtEl>
                                        <p:attrNameLst>
                                          <p:attrName>style.visibility</p:attrName>
                                        </p:attrNameLst>
                                      </p:cBhvr>
                                      <p:to>
                                        <p:strVal val="visible"/>
                                      </p:to>
                                    </p:set>
                                    <p:animEffect transition="in" filter="wipe(left)">
                                      <p:cBhvr>
                                        <p:cTn id="226" dur="500"/>
                                        <p:tgtEl>
                                          <p:spTgt spid="95243"/>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1" fill="hold" grpId="0" nodeType="clickEffect">
                                  <p:stCondLst>
                                    <p:cond delay="0"/>
                                  </p:stCondLst>
                                  <p:childTnLst>
                                    <p:set>
                                      <p:cBhvr>
                                        <p:cTn id="230" dur="1" fill="hold">
                                          <p:stCondLst>
                                            <p:cond delay="0"/>
                                          </p:stCondLst>
                                        </p:cTn>
                                        <p:tgtEl>
                                          <p:spTgt spid="95247"/>
                                        </p:tgtEl>
                                        <p:attrNameLst>
                                          <p:attrName>style.visibility</p:attrName>
                                        </p:attrNameLst>
                                      </p:cBhvr>
                                      <p:to>
                                        <p:strVal val="visible"/>
                                      </p:to>
                                    </p:set>
                                    <p:animEffect transition="in" filter="wipe(up)">
                                      <p:cBhvr>
                                        <p:cTn id="231" dur="500"/>
                                        <p:tgtEl>
                                          <p:spTgt spid="95247"/>
                                        </p:tgtEl>
                                      </p:cBhvr>
                                    </p:animEffect>
                                  </p:childTnLst>
                                </p:cTn>
                              </p:par>
                            </p:childTnLst>
                          </p:cTn>
                        </p:par>
                        <p:par>
                          <p:cTn id="232" fill="hold">
                            <p:stCondLst>
                              <p:cond delay="500"/>
                            </p:stCondLst>
                            <p:childTnLst>
                              <p:par>
                                <p:cTn id="233" presetID="22" presetClass="entr" presetSubtype="8" fill="hold" grpId="0" nodeType="afterEffect">
                                  <p:stCondLst>
                                    <p:cond delay="0"/>
                                  </p:stCondLst>
                                  <p:childTnLst>
                                    <p:set>
                                      <p:cBhvr>
                                        <p:cTn id="234" dur="1" fill="hold">
                                          <p:stCondLst>
                                            <p:cond delay="0"/>
                                          </p:stCondLst>
                                        </p:cTn>
                                        <p:tgtEl>
                                          <p:spTgt spid="95248"/>
                                        </p:tgtEl>
                                        <p:attrNameLst>
                                          <p:attrName>style.visibility</p:attrName>
                                        </p:attrNameLst>
                                      </p:cBhvr>
                                      <p:to>
                                        <p:strVal val="visible"/>
                                      </p:to>
                                    </p:set>
                                    <p:animEffect transition="in" filter="wipe(left)">
                                      <p:cBhvr>
                                        <p:cTn id="235" dur="500"/>
                                        <p:tgtEl>
                                          <p:spTgt spid="95248"/>
                                        </p:tgtEl>
                                      </p:cBhvr>
                                    </p:animEffect>
                                  </p:childTnLst>
                                </p:cTn>
                              </p:par>
                            </p:childTnLst>
                          </p:cTn>
                        </p:par>
                        <p:par>
                          <p:cTn id="236" fill="hold">
                            <p:stCondLst>
                              <p:cond delay="1000"/>
                            </p:stCondLst>
                            <p:childTnLst>
                              <p:par>
                                <p:cTn id="237" presetID="22" presetClass="entr" presetSubtype="4" fill="hold" grpId="0" nodeType="afterEffect">
                                  <p:stCondLst>
                                    <p:cond delay="0"/>
                                  </p:stCondLst>
                                  <p:childTnLst>
                                    <p:set>
                                      <p:cBhvr>
                                        <p:cTn id="238" dur="1" fill="hold">
                                          <p:stCondLst>
                                            <p:cond delay="0"/>
                                          </p:stCondLst>
                                        </p:cTn>
                                        <p:tgtEl>
                                          <p:spTgt spid="95249"/>
                                        </p:tgtEl>
                                        <p:attrNameLst>
                                          <p:attrName>style.visibility</p:attrName>
                                        </p:attrNameLst>
                                      </p:cBhvr>
                                      <p:to>
                                        <p:strVal val="visible"/>
                                      </p:to>
                                    </p:set>
                                    <p:animEffect transition="in" filter="wipe(down)">
                                      <p:cBhvr>
                                        <p:cTn id="239" dur="500"/>
                                        <p:tgtEl>
                                          <p:spTgt spid="95249"/>
                                        </p:tgtEl>
                                      </p:cBhvr>
                                    </p:animEffect>
                                  </p:childTnLst>
                                </p:cTn>
                              </p:par>
                            </p:childTnLst>
                          </p:cTn>
                        </p:par>
                        <p:par>
                          <p:cTn id="240" fill="hold">
                            <p:stCondLst>
                              <p:cond delay="1500"/>
                            </p:stCondLst>
                            <p:childTnLst>
                              <p:par>
                                <p:cTn id="241" presetID="22" presetClass="entr" presetSubtype="4" fill="hold" grpId="0" nodeType="afterEffect">
                                  <p:stCondLst>
                                    <p:cond delay="0"/>
                                  </p:stCondLst>
                                  <p:childTnLst>
                                    <p:set>
                                      <p:cBhvr>
                                        <p:cTn id="242" dur="1" fill="hold">
                                          <p:stCondLst>
                                            <p:cond delay="0"/>
                                          </p:stCondLst>
                                        </p:cTn>
                                        <p:tgtEl>
                                          <p:spTgt spid="95250"/>
                                        </p:tgtEl>
                                        <p:attrNameLst>
                                          <p:attrName>style.visibility</p:attrName>
                                        </p:attrNameLst>
                                      </p:cBhvr>
                                      <p:to>
                                        <p:strVal val="visible"/>
                                      </p:to>
                                    </p:set>
                                    <p:animEffect transition="in" filter="wipe(down)">
                                      <p:cBhvr>
                                        <p:cTn id="243" dur="500"/>
                                        <p:tgtEl>
                                          <p:spTgt spid="95250"/>
                                        </p:tgtEl>
                                      </p:cBhvr>
                                    </p:animEffect>
                                  </p:childTnLst>
                                </p:cTn>
                              </p:par>
                            </p:childTnLst>
                          </p:cTn>
                        </p:par>
                        <p:par>
                          <p:cTn id="244" fill="hold">
                            <p:stCondLst>
                              <p:cond delay="2000"/>
                            </p:stCondLst>
                            <p:childTnLst>
                              <p:par>
                                <p:cTn id="245" presetID="22" presetClass="entr" presetSubtype="4" fill="hold" grpId="0" nodeType="afterEffect">
                                  <p:stCondLst>
                                    <p:cond delay="0"/>
                                  </p:stCondLst>
                                  <p:childTnLst>
                                    <p:set>
                                      <p:cBhvr>
                                        <p:cTn id="246" dur="1" fill="hold">
                                          <p:stCondLst>
                                            <p:cond delay="0"/>
                                          </p:stCondLst>
                                        </p:cTn>
                                        <p:tgtEl>
                                          <p:spTgt spid="95251"/>
                                        </p:tgtEl>
                                        <p:attrNameLst>
                                          <p:attrName>style.visibility</p:attrName>
                                        </p:attrNameLst>
                                      </p:cBhvr>
                                      <p:to>
                                        <p:strVal val="visible"/>
                                      </p:to>
                                    </p:set>
                                    <p:animEffect transition="in" filter="wipe(down)">
                                      <p:cBhvr>
                                        <p:cTn id="247" dur="500"/>
                                        <p:tgtEl>
                                          <p:spTgt spid="95251"/>
                                        </p:tgtEl>
                                      </p:cBhvr>
                                    </p:animEffect>
                                  </p:childTnLst>
                                </p:cTn>
                              </p:par>
                            </p:childTnLst>
                          </p:cTn>
                        </p:par>
                        <p:par>
                          <p:cTn id="248" fill="hold">
                            <p:stCondLst>
                              <p:cond delay="2500"/>
                            </p:stCondLst>
                            <p:childTnLst>
                              <p:par>
                                <p:cTn id="249" presetID="22" presetClass="entr" presetSubtype="1" fill="hold" grpId="0" nodeType="afterEffect">
                                  <p:stCondLst>
                                    <p:cond delay="0"/>
                                  </p:stCondLst>
                                  <p:childTnLst>
                                    <p:set>
                                      <p:cBhvr>
                                        <p:cTn id="250" dur="1" fill="hold">
                                          <p:stCondLst>
                                            <p:cond delay="0"/>
                                          </p:stCondLst>
                                        </p:cTn>
                                        <p:tgtEl>
                                          <p:spTgt spid="95252"/>
                                        </p:tgtEl>
                                        <p:attrNameLst>
                                          <p:attrName>style.visibility</p:attrName>
                                        </p:attrNameLst>
                                      </p:cBhvr>
                                      <p:to>
                                        <p:strVal val="visible"/>
                                      </p:to>
                                    </p:set>
                                    <p:animEffect transition="in" filter="wipe(up)">
                                      <p:cBhvr>
                                        <p:cTn id="251" dur="500"/>
                                        <p:tgtEl>
                                          <p:spTgt spid="95252"/>
                                        </p:tgtEl>
                                      </p:cBhvr>
                                    </p:animEffect>
                                  </p:childTnLst>
                                </p:cTn>
                              </p:par>
                            </p:childTnLst>
                          </p:cTn>
                        </p:par>
                        <p:par>
                          <p:cTn id="252" fill="hold">
                            <p:stCondLst>
                              <p:cond delay="3000"/>
                            </p:stCondLst>
                            <p:childTnLst>
                              <p:par>
                                <p:cTn id="253" presetID="22" presetClass="entr" presetSubtype="8" fill="hold" grpId="0" nodeType="afterEffect">
                                  <p:stCondLst>
                                    <p:cond delay="0"/>
                                  </p:stCondLst>
                                  <p:childTnLst>
                                    <p:set>
                                      <p:cBhvr>
                                        <p:cTn id="254" dur="1" fill="hold">
                                          <p:stCondLst>
                                            <p:cond delay="0"/>
                                          </p:stCondLst>
                                        </p:cTn>
                                        <p:tgtEl>
                                          <p:spTgt spid="95253"/>
                                        </p:tgtEl>
                                        <p:attrNameLst>
                                          <p:attrName>style.visibility</p:attrName>
                                        </p:attrNameLst>
                                      </p:cBhvr>
                                      <p:to>
                                        <p:strVal val="visible"/>
                                      </p:to>
                                    </p:set>
                                    <p:animEffect transition="in" filter="wipe(left)">
                                      <p:cBhvr>
                                        <p:cTn id="255" dur="500"/>
                                        <p:tgtEl>
                                          <p:spTgt spid="95253"/>
                                        </p:tgtEl>
                                      </p:cBhvr>
                                    </p:animEffect>
                                  </p:childTnLst>
                                </p:cTn>
                              </p:par>
                            </p:childTnLst>
                          </p:cTn>
                        </p:par>
                        <p:par>
                          <p:cTn id="256" fill="hold">
                            <p:stCondLst>
                              <p:cond delay="3500"/>
                            </p:stCondLst>
                            <p:childTnLst>
                              <p:par>
                                <p:cTn id="257" presetID="23" presetClass="entr" presetSubtype="528" fill="hold" grpId="0" nodeType="afterEffect">
                                  <p:stCondLst>
                                    <p:cond delay="0"/>
                                  </p:stCondLst>
                                  <p:childTnLst>
                                    <p:set>
                                      <p:cBhvr>
                                        <p:cTn id="258" dur="1" fill="hold">
                                          <p:stCondLst>
                                            <p:cond delay="0"/>
                                          </p:stCondLst>
                                        </p:cTn>
                                        <p:tgtEl>
                                          <p:spTgt spid="95293"/>
                                        </p:tgtEl>
                                        <p:attrNameLst>
                                          <p:attrName>style.visibility</p:attrName>
                                        </p:attrNameLst>
                                      </p:cBhvr>
                                      <p:to>
                                        <p:strVal val="visible"/>
                                      </p:to>
                                    </p:set>
                                    <p:anim calcmode="lin" valueType="num">
                                      <p:cBhvr>
                                        <p:cTn id="259" dur="500" fill="hold"/>
                                        <p:tgtEl>
                                          <p:spTgt spid="95293"/>
                                        </p:tgtEl>
                                        <p:attrNameLst>
                                          <p:attrName>ppt_w</p:attrName>
                                        </p:attrNameLst>
                                      </p:cBhvr>
                                      <p:tavLst>
                                        <p:tav tm="0">
                                          <p:val>
                                            <p:fltVal val="0"/>
                                          </p:val>
                                        </p:tav>
                                        <p:tav tm="100000">
                                          <p:val>
                                            <p:strVal val="#ppt_w"/>
                                          </p:val>
                                        </p:tav>
                                      </p:tavLst>
                                    </p:anim>
                                    <p:anim calcmode="lin" valueType="num">
                                      <p:cBhvr>
                                        <p:cTn id="260" dur="500" fill="hold"/>
                                        <p:tgtEl>
                                          <p:spTgt spid="95293"/>
                                        </p:tgtEl>
                                        <p:attrNameLst>
                                          <p:attrName>ppt_h</p:attrName>
                                        </p:attrNameLst>
                                      </p:cBhvr>
                                      <p:tavLst>
                                        <p:tav tm="0">
                                          <p:val>
                                            <p:fltVal val="0"/>
                                          </p:val>
                                        </p:tav>
                                        <p:tav tm="100000">
                                          <p:val>
                                            <p:strVal val="#ppt_h"/>
                                          </p:val>
                                        </p:tav>
                                      </p:tavLst>
                                    </p:anim>
                                    <p:anim calcmode="lin" valueType="num">
                                      <p:cBhvr>
                                        <p:cTn id="261" dur="500" fill="hold"/>
                                        <p:tgtEl>
                                          <p:spTgt spid="95293"/>
                                        </p:tgtEl>
                                        <p:attrNameLst>
                                          <p:attrName>ppt_x</p:attrName>
                                        </p:attrNameLst>
                                      </p:cBhvr>
                                      <p:tavLst>
                                        <p:tav tm="0">
                                          <p:val>
                                            <p:fltVal val="0.5"/>
                                          </p:val>
                                        </p:tav>
                                        <p:tav tm="100000">
                                          <p:val>
                                            <p:strVal val="#ppt_x"/>
                                          </p:val>
                                        </p:tav>
                                      </p:tavLst>
                                    </p:anim>
                                    <p:anim calcmode="lin" valueType="num">
                                      <p:cBhvr>
                                        <p:cTn id="262" dur="500" fill="hold"/>
                                        <p:tgtEl>
                                          <p:spTgt spid="9529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animBg="1" autoUpdateAnimBg="0"/>
      <p:bldP spid="95235" grpId="0" animBg="1" autoUpdateAnimBg="0"/>
      <p:bldP spid="95236" grpId="0" animBg="1"/>
      <p:bldP spid="95237" grpId="0" autoUpdateAnimBg="0"/>
      <p:bldP spid="95238" grpId="0" animBg="1"/>
      <p:bldP spid="95239" grpId="0" animBg="1"/>
      <p:bldP spid="95242" grpId="0" autoUpdateAnimBg="0"/>
      <p:bldP spid="95243" grpId="0" autoUpdateAnimBg="0"/>
      <p:bldP spid="95244" grpId="0" animBg="1"/>
      <p:bldP spid="95245" grpId="0" animBg="1"/>
      <p:bldP spid="95246" grpId="0" animBg="1"/>
      <p:bldP spid="95247" grpId="0" animBg="1" autoUpdateAnimBg="0"/>
      <p:bldP spid="95248" grpId="0" animBg="1"/>
      <p:bldP spid="95249" grpId="0" animBg="1"/>
      <p:bldP spid="95250" grpId="0" animBg="1"/>
      <p:bldP spid="95251" grpId="0" animBg="1"/>
      <p:bldP spid="95252" grpId="0" animBg="1"/>
      <p:bldP spid="95253" grpId="0" autoUpdateAnimBg="0"/>
      <p:bldP spid="95254" grpId="0" autoUpdateAnimBg="0"/>
      <p:bldP spid="95256" grpId="0" animBg="1" autoUpdateAnimBg="0"/>
      <p:bldP spid="95257" grpId="0" autoUpdateAnimBg="0"/>
      <p:bldP spid="95258" grpId="0" animBg="1"/>
      <p:bldP spid="95259" grpId="0" animBg="1"/>
      <p:bldP spid="95260" grpId="0" animBg="1"/>
      <p:bldP spid="95261" grpId="0" animBg="1"/>
      <p:bldP spid="95262" grpId="0" animBg="1"/>
      <p:bldP spid="95263" grpId="0" animBg="1"/>
      <p:bldP spid="95264" grpId="0" animBg="1"/>
      <p:bldP spid="95265" grpId="0" animBg="1"/>
      <p:bldP spid="95266" grpId="0" animBg="1"/>
      <p:bldP spid="95267" grpId="0" animBg="1"/>
      <p:bldP spid="95268" grpId="0" animBg="1"/>
      <p:bldP spid="95269" grpId="0" animBg="1"/>
      <p:bldP spid="95270" grpId="0" autoUpdateAnimBg="0"/>
      <p:bldP spid="95271" grpId="0" autoUpdateAnimBg="0"/>
      <p:bldP spid="95272" grpId="0" autoUpdateAnimBg="0"/>
      <p:bldP spid="95273" grpId="0" autoUpdateAnimBg="0"/>
      <p:bldP spid="95274" grpId="0" animBg="1" autoUpdateAnimBg="0"/>
      <p:bldP spid="95275" grpId="0" animBg="1" autoUpdateAnimBg="0"/>
      <p:bldP spid="95276" grpId="0" autoUpdateAnimBg="0"/>
      <p:bldP spid="95277" grpId="0" autoUpdateAnimBg="0"/>
      <p:bldP spid="95278" grpId="0" animBg="1"/>
      <p:bldP spid="95279" grpId="0" animBg="1"/>
      <p:bldP spid="95280" grpId="0" animBg="1"/>
      <p:bldP spid="95281" grpId="0" animBg="1"/>
      <p:bldP spid="95282" grpId="0" animBg="1" autoUpdateAnimBg="0"/>
      <p:bldP spid="95283" grpId="0" autoUpdateAnimBg="0"/>
      <p:bldP spid="95284" grpId="0" autoUpdateAnimBg="0"/>
      <p:bldP spid="95285" grpId="0" animBg="1" autoUpdateAnimBg="0"/>
      <p:bldP spid="95288" grpId="0" autoUpdateAnimBg="0"/>
      <p:bldP spid="95289" grpId="0" animBg="1" autoUpdateAnimBg="0"/>
      <p:bldP spid="95290" grpId="0" animBg="1"/>
      <p:bldP spid="95291" grpId="0" animBg="1"/>
      <p:bldP spid="95293"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2895600" y="152400"/>
            <a:ext cx="3352800" cy="6096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r>
              <a:rPr lang="de-DE" sz="2400"/>
              <a:t>KENNZAHLEN</a:t>
            </a:r>
            <a:endParaRPr lang="de-DE"/>
          </a:p>
        </p:txBody>
      </p:sp>
      <p:sp>
        <p:nvSpPr>
          <p:cNvPr id="94211" name="Text Box 3"/>
          <p:cNvSpPr txBox="1">
            <a:spLocks noChangeArrowheads="1"/>
          </p:cNvSpPr>
          <p:nvPr/>
        </p:nvSpPr>
        <p:spPr bwMode="auto">
          <a:xfrm>
            <a:off x="838200" y="2209800"/>
            <a:ext cx="1295400" cy="431800"/>
          </a:xfrm>
          <a:prstGeom prst="rect">
            <a:avLst/>
          </a:prstGeom>
          <a:solidFill>
            <a:srgbClr val="C5E2FF"/>
          </a:solidFill>
          <a:ln w="9525">
            <a:solidFill>
              <a:schemeClr val="tx1"/>
            </a:solidFill>
            <a:miter lim="800000"/>
            <a:headEnd/>
            <a:tailEnd/>
          </a:ln>
        </p:spPr>
        <p:txBody>
          <a:bodyPr anchor="ctr"/>
          <a:lstStyle/>
          <a:p>
            <a:r>
              <a:rPr lang="de-DE"/>
              <a:t>Einzelwerte</a:t>
            </a:r>
          </a:p>
        </p:txBody>
      </p:sp>
      <p:sp>
        <p:nvSpPr>
          <p:cNvPr id="94212" name="Text Box 4"/>
          <p:cNvSpPr txBox="1">
            <a:spLocks noChangeArrowheads="1"/>
          </p:cNvSpPr>
          <p:nvPr/>
        </p:nvSpPr>
        <p:spPr bwMode="auto">
          <a:xfrm>
            <a:off x="2209800" y="2209800"/>
            <a:ext cx="1219200" cy="431800"/>
          </a:xfrm>
          <a:prstGeom prst="rect">
            <a:avLst/>
          </a:prstGeom>
          <a:solidFill>
            <a:srgbClr val="C5E2FF"/>
          </a:solidFill>
          <a:ln w="9525">
            <a:solidFill>
              <a:schemeClr val="tx1"/>
            </a:solidFill>
            <a:miter lim="800000"/>
            <a:headEnd/>
            <a:tailEnd/>
          </a:ln>
        </p:spPr>
        <p:txBody>
          <a:bodyPr anchor="ctr"/>
          <a:lstStyle/>
          <a:p>
            <a:r>
              <a:rPr lang="de-DE"/>
              <a:t>Summen</a:t>
            </a:r>
          </a:p>
        </p:txBody>
      </p:sp>
      <p:sp>
        <p:nvSpPr>
          <p:cNvPr id="94213" name="Text Box 5"/>
          <p:cNvSpPr txBox="1">
            <a:spLocks noChangeArrowheads="1"/>
          </p:cNvSpPr>
          <p:nvPr/>
        </p:nvSpPr>
        <p:spPr bwMode="auto">
          <a:xfrm>
            <a:off x="3505200" y="2209800"/>
            <a:ext cx="1371600" cy="431800"/>
          </a:xfrm>
          <a:prstGeom prst="rect">
            <a:avLst/>
          </a:prstGeom>
          <a:solidFill>
            <a:srgbClr val="C5E2FF"/>
          </a:solidFill>
          <a:ln w="9525">
            <a:solidFill>
              <a:schemeClr val="tx1"/>
            </a:solidFill>
            <a:miter lim="800000"/>
            <a:headEnd/>
            <a:tailEnd/>
          </a:ln>
        </p:spPr>
        <p:txBody>
          <a:bodyPr anchor="ctr"/>
          <a:lstStyle/>
          <a:p>
            <a:r>
              <a:rPr lang="de-DE"/>
              <a:t>Differenzen</a:t>
            </a:r>
          </a:p>
        </p:txBody>
      </p:sp>
      <p:sp>
        <p:nvSpPr>
          <p:cNvPr id="94214" name="Text Box 6"/>
          <p:cNvSpPr txBox="1">
            <a:spLocks noChangeArrowheads="1"/>
          </p:cNvSpPr>
          <p:nvPr/>
        </p:nvSpPr>
        <p:spPr bwMode="auto">
          <a:xfrm>
            <a:off x="4953000" y="2209800"/>
            <a:ext cx="1524000" cy="431800"/>
          </a:xfrm>
          <a:prstGeom prst="rect">
            <a:avLst/>
          </a:prstGeom>
          <a:solidFill>
            <a:srgbClr val="C5E2FF"/>
          </a:solidFill>
          <a:ln w="9525">
            <a:solidFill>
              <a:schemeClr val="tx1"/>
            </a:solidFill>
            <a:miter lim="800000"/>
            <a:headEnd/>
            <a:tailEnd/>
          </a:ln>
        </p:spPr>
        <p:txBody>
          <a:bodyPr anchor="ctr"/>
          <a:lstStyle/>
          <a:p>
            <a:r>
              <a:rPr lang="de-DE"/>
              <a:t>Durchschnitte</a:t>
            </a:r>
          </a:p>
        </p:txBody>
      </p:sp>
      <p:sp>
        <p:nvSpPr>
          <p:cNvPr id="94215" name="Line 7"/>
          <p:cNvSpPr>
            <a:spLocks noChangeShapeType="1"/>
          </p:cNvSpPr>
          <p:nvPr/>
        </p:nvSpPr>
        <p:spPr bwMode="auto">
          <a:xfrm>
            <a:off x="4495800" y="762000"/>
            <a:ext cx="0" cy="381000"/>
          </a:xfrm>
          <a:prstGeom prst="line">
            <a:avLst/>
          </a:prstGeom>
          <a:noFill/>
          <a:ln w="28575">
            <a:solidFill>
              <a:schemeClr val="tx1"/>
            </a:solidFill>
            <a:round/>
            <a:headEnd/>
            <a:tailEnd/>
          </a:ln>
        </p:spPr>
        <p:txBody>
          <a:bodyPr>
            <a:spAutoFit/>
          </a:bodyPr>
          <a:lstStyle/>
          <a:p>
            <a:endParaRPr lang="de-DE"/>
          </a:p>
        </p:txBody>
      </p:sp>
      <p:sp>
        <p:nvSpPr>
          <p:cNvPr id="94216" name="Line 8"/>
          <p:cNvSpPr>
            <a:spLocks noChangeShapeType="1"/>
          </p:cNvSpPr>
          <p:nvPr/>
        </p:nvSpPr>
        <p:spPr bwMode="auto">
          <a:xfrm>
            <a:off x="2743200" y="1143000"/>
            <a:ext cx="4038600" cy="0"/>
          </a:xfrm>
          <a:prstGeom prst="line">
            <a:avLst/>
          </a:prstGeom>
          <a:noFill/>
          <a:ln w="28575">
            <a:solidFill>
              <a:schemeClr val="tx1"/>
            </a:solidFill>
            <a:round/>
            <a:headEnd/>
            <a:tailEnd/>
          </a:ln>
        </p:spPr>
        <p:txBody>
          <a:bodyPr>
            <a:spAutoFit/>
          </a:bodyPr>
          <a:lstStyle/>
          <a:p>
            <a:endParaRPr lang="de-DE"/>
          </a:p>
        </p:txBody>
      </p:sp>
      <p:sp>
        <p:nvSpPr>
          <p:cNvPr id="94217" name="Line 9"/>
          <p:cNvSpPr>
            <a:spLocks noChangeShapeType="1"/>
          </p:cNvSpPr>
          <p:nvPr/>
        </p:nvSpPr>
        <p:spPr bwMode="auto">
          <a:xfrm>
            <a:off x="2743200" y="1143000"/>
            <a:ext cx="0" cy="1066800"/>
          </a:xfrm>
          <a:prstGeom prst="line">
            <a:avLst/>
          </a:prstGeom>
          <a:noFill/>
          <a:ln w="28575">
            <a:solidFill>
              <a:schemeClr val="tx1"/>
            </a:solidFill>
            <a:round/>
            <a:headEnd/>
            <a:tailEnd/>
          </a:ln>
        </p:spPr>
        <p:txBody>
          <a:bodyPr>
            <a:spAutoFit/>
          </a:bodyPr>
          <a:lstStyle/>
          <a:p>
            <a:endParaRPr lang="de-DE"/>
          </a:p>
        </p:txBody>
      </p:sp>
      <p:sp>
        <p:nvSpPr>
          <p:cNvPr id="94218" name="Line 10"/>
          <p:cNvSpPr>
            <a:spLocks noChangeShapeType="1"/>
          </p:cNvSpPr>
          <p:nvPr/>
        </p:nvSpPr>
        <p:spPr bwMode="auto">
          <a:xfrm>
            <a:off x="6781800" y="1143000"/>
            <a:ext cx="0" cy="3886200"/>
          </a:xfrm>
          <a:prstGeom prst="line">
            <a:avLst/>
          </a:prstGeom>
          <a:noFill/>
          <a:ln w="28575">
            <a:solidFill>
              <a:schemeClr val="tx1"/>
            </a:solidFill>
            <a:round/>
            <a:headEnd/>
            <a:tailEnd/>
          </a:ln>
        </p:spPr>
        <p:txBody>
          <a:bodyPr>
            <a:spAutoFit/>
          </a:bodyPr>
          <a:lstStyle/>
          <a:p>
            <a:endParaRPr lang="de-DE"/>
          </a:p>
        </p:txBody>
      </p:sp>
      <p:sp>
        <p:nvSpPr>
          <p:cNvPr id="94219" name="Text Box 11"/>
          <p:cNvSpPr txBox="1">
            <a:spLocks noChangeArrowheads="1"/>
          </p:cNvSpPr>
          <p:nvPr/>
        </p:nvSpPr>
        <p:spPr bwMode="auto">
          <a:xfrm>
            <a:off x="1371600" y="1371600"/>
            <a:ext cx="2743200" cy="436563"/>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800"/>
              <a:t>Absolute Kennzahlen</a:t>
            </a:r>
          </a:p>
        </p:txBody>
      </p:sp>
      <p:sp>
        <p:nvSpPr>
          <p:cNvPr id="94220" name="Line 12"/>
          <p:cNvSpPr>
            <a:spLocks noChangeShapeType="1"/>
          </p:cNvSpPr>
          <p:nvPr/>
        </p:nvSpPr>
        <p:spPr bwMode="auto">
          <a:xfrm>
            <a:off x="1524000" y="1981200"/>
            <a:ext cx="4191000" cy="0"/>
          </a:xfrm>
          <a:prstGeom prst="line">
            <a:avLst/>
          </a:prstGeom>
          <a:noFill/>
          <a:ln w="28575">
            <a:solidFill>
              <a:schemeClr val="tx1"/>
            </a:solidFill>
            <a:round/>
            <a:headEnd/>
            <a:tailEnd/>
          </a:ln>
        </p:spPr>
        <p:txBody>
          <a:bodyPr>
            <a:spAutoFit/>
          </a:bodyPr>
          <a:lstStyle/>
          <a:p>
            <a:endParaRPr lang="de-DE"/>
          </a:p>
        </p:txBody>
      </p:sp>
      <p:sp>
        <p:nvSpPr>
          <p:cNvPr id="94221" name="Line 13"/>
          <p:cNvSpPr>
            <a:spLocks noChangeShapeType="1"/>
          </p:cNvSpPr>
          <p:nvPr/>
        </p:nvSpPr>
        <p:spPr bwMode="auto">
          <a:xfrm>
            <a:off x="1524000" y="1981200"/>
            <a:ext cx="0" cy="228600"/>
          </a:xfrm>
          <a:prstGeom prst="line">
            <a:avLst/>
          </a:prstGeom>
          <a:noFill/>
          <a:ln w="28575">
            <a:solidFill>
              <a:schemeClr val="tx1"/>
            </a:solidFill>
            <a:round/>
            <a:headEnd/>
            <a:tailEnd/>
          </a:ln>
        </p:spPr>
        <p:txBody>
          <a:bodyPr>
            <a:spAutoFit/>
          </a:bodyPr>
          <a:lstStyle/>
          <a:p>
            <a:endParaRPr lang="de-DE"/>
          </a:p>
        </p:txBody>
      </p:sp>
      <p:sp>
        <p:nvSpPr>
          <p:cNvPr id="94222" name="Line 14"/>
          <p:cNvSpPr>
            <a:spLocks noChangeShapeType="1"/>
          </p:cNvSpPr>
          <p:nvPr/>
        </p:nvSpPr>
        <p:spPr bwMode="auto">
          <a:xfrm>
            <a:off x="4191000" y="1981200"/>
            <a:ext cx="0" cy="228600"/>
          </a:xfrm>
          <a:prstGeom prst="line">
            <a:avLst/>
          </a:prstGeom>
          <a:noFill/>
          <a:ln w="28575">
            <a:solidFill>
              <a:schemeClr val="tx1"/>
            </a:solidFill>
            <a:round/>
            <a:headEnd/>
            <a:tailEnd/>
          </a:ln>
        </p:spPr>
        <p:txBody>
          <a:bodyPr>
            <a:spAutoFit/>
          </a:bodyPr>
          <a:lstStyle/>
          <a:p>
            <a:endParaRPr lang="de-DE"/>
          </a:p>
        </p:txBody>
      </p:sp>
      <p:sp>
        <p:nvSpPr>
          <p:cNvPr id="94223" name="Line 15"/>
          <p:cNvSpPr>
            <a:spLocks noChangeShapeType="1"/>
          </p:cNvSpPr>
          <p:nvPr/>
        </p:nvSpPr>
        <p:spPr bwMode="auto">
          <a:xfrm flipH="1">
            <a:off x="5715000" y="1981200"/>
            <a:ext cx="0" cy="228600"/>
          </a:xfrm>
          <a:prstGeom prst="line">
            <a:avLst/>
          </a:prstGeom>
          <a:noFill/>
          <a:ln w="28575">
            <a:solidFill>
              <a:schemeClr val="tx1"/>
            </a:solidFill>
            <a:round/>
            <a:headEnd/>
            <a:tailEnd/>
          </a:ln>
        </p:spPr>
        <p:txBody>
          <a:bodyPr>
            <a:spAutoFit/>
          </a:bodyPr>
          <a:lstStyle/>
          <a:p>
            <a:endParaRPr lang="de-DE"/>
          </a:p>
        </p:txBody>
      </p:sp>
      <p:sp>
        <p:nvSpPr>
          <p:cNvPr id="94224" name="Line 16"/>
          <p:cNvSpPr>
            <a:spLocks noChangeShapeType="1"/>
          </p:cNvSpPr>
          <p:nvPr/>
        </p:nvSpPr>
        <p:spPr bwMode="auto">
          <a:xfrm flipV="1">
            <a:off x="5181600" y="4495800"/>
            <a:ext cx="3124200" cy="0"/>
          </a:xfrm>
          <a:prstGeom prst="line">
            <a:avLst/>
          </a:prstGeom>
          <a:noFill/>
          <a:ln w="28575">
            <a:solidFill>
              <a:schemeClr val="tx1"/>
            </a:solidFill>
            <a:round/>
            <a:headEnd/>
            <a:tailEnd/>
          </a:ln>
        </p:spPr>
        <p:txBody>
          <a:bodyPr>
            <a:spAutoFit/>
          </a:bodyPr>
          <a:lstStyle/>
          <a:p>
            <a:endParaRPr lang="de-DE"/>
          </a:p>
        </p:txBody>
      </p:sp>
      <p:sp>
        <p:nvSpPr>
          <p:cNvPr id="94225" name="Text Box 17"/>
          <p:cNvSpPr txBox="1">
            <a:spLocks noChangeArrowheads="1"/>
          </p:cNvSpPr>
          <p:nvPr/>
        </p:nvSpPr>
        <p:spPr bwMode="auto">
          <a:xfrm>
            <a:off x="838200" y="2616200"/>
            <a:ext cx="1295400" cy="431800"/>
          </a:xfrm>
          <a:prstGeom prst="rect">
            <a:avLst/>
          </a:prstGeom>
          <a:solidFill>
            <a:srgbClr val="F2FFCF"/>
          </a:solidFill>
          <a:ln w="9525">
            <a:solidFill>
              <a:schemeClr val="tx1"/>
            </a:solidFill>
            <a:miter lim="800000"/>
            <a:headEnd/>
            <a:tailEnd/>
          </a:ln>
        </p:spPr>
        <p:txBody>
          <a:bodyPr anchor="ctr"/>
          <a:lstStyle/>
          <a:p>
            <a:r>
              <a:rPr lang="de-DE"/>
              <a:t>Umsatz</a:t>
            </a:r>
          </a:p>
        </p:txBody>
      </p:sp>
      <p:sp>
        <p:nvSpPr>
          <p:cNvPr id="94226" name="Text Box 18"/>
          <p:cNvSpPr txBox="1">
            <a:spLocks noChangeArrowheads="1"/>
          </p:cNvSpPr>
          <p:nvPr/>
        </p:nvSpPr>
        <p:spPr bwMode="auto">
          <a:xfrm>
            <a:off x="2209800" y="2616200"/>
            <a:ext cx="1219200" cy="431800"/>
          </a:xfrm>
          <a:prstGeom prst="rect">
            <a:avLst/>
          </a:prstGeom>
          <a:solidFill>
            <a:srgbClr val="F2FFCF"/>
          </a:solidFill>
          <a:ln w="9525">
            <a:solidFill>
              <a:schemeClr val="tx1"/>
            </a:solidFill>
            <a:miter lim="800000"/>
            <a:headEnd/>
            <a:tailEnd/>
          </a:ln>
        </p:spPr>
        <p:txBody>
          <a:bodyPr anchor="ctr"/>
          <a:lstStyle/>
          <a:p>
            <a:r>
              <a:rPr lang="de-DE"/>
              <a:t>Cashflow</a:t>
            </a:r>
          </a:p>
        </p:txBody>
      </p:sp>
      <p:sp>
        <p:nvSpPr>
          <p:cNvPr id="94227" name="Text Box 19"/>
          <p:cNvSpPr txBox="1">
            <a:spLocks noChangeArrowheads="1"/>
          </p:cNvSpPr>
          <p:nvPr/>
        </p:nvSpPr>
        <p:spPr bwMode="auto">
          <a:xfrm>
            <a:off x="3505200" y="2590800"/>
            <a:ext cx="1371600" cy="431800"/>
          </a:xfrm>
          <a:prstGeom prst="rect">
            <a:avLst/>
          </a:prstGeom>
          <a:solidFill>
            <a:srgbClr val="F2FFCF"/>
          </a:solidFill>
          <a:ln w="9525">
            <a:solidFill>
              <a:schemeClr val="tx1"/>
            </a:solidFill>
            <a:miter lim="800000"/>
            <a:headEnd/>
            <a:tailEnd/>
          </a:ln>
        </p:spPr>
        <p:txBody>
          <a:bodyPr anchor="ctr"/>
          <a:lstStyle/>
          <a:p>
            <a:r>
              <a:rPr lang="de-DE"/>
              <a:t>Eigenkapital</a:t>
            </a:r>
          </a:p>
        </p:txBody>
      </p:sp>
      <p:sp>
        <p:nvSpPr>
          <p:cNvPr id="94228" name="Text Box 20"/>
          <p:cNvSpPr txBox="1">
            <a:spLocks noChangeArrowheads="1"/>
          </p:cNvSpPr>
          <p:nvPr/>
        </p:nvSpPr>
        <p:spPr bwMode="auto">
          <a:xfrm>
            <a:off x="4953000" y="2590800"/>
            <a:ext cx="1524000" cy="431800"/>
          </a:xfrm>
          <a:prstGeom prst="rect">
            <a:avLst/>
          </a:prstGeom>
          <a:solidFill>
            <a:srgbClr val="F2FFCF"/>
          </a:solidFill>
          <a:ln w="9525">
            <a:solidFill>
              <a:schemeClr val="tx1"/>
            </a:solidFill>
            <a:miter lim="800000"/>
            <a:headEnd/>
            <a:tailEnd/>
          </a:ln>
        </p:spPr>
        <p:txBody>
          <a:bodyPr anchor="ctr"/>
          <a:lstStyle/>
          <a:p>
            <a:r>
              <a:rPr lang="de-DE"/>
              <a:t>Lagerbestand</a:t>
            </a:r>
          </a:p>
        </p:txBody>
      </p:sp>
      <p:sp>
        <p:nvSpPr>
          <p:cNvPr id="94229" name="Text Box 21"/>
          <p:cNvSpPr txBox="1">
            <a:spLocks noChangeArrowheads="1"/>
          </p:cNvSpPr>
          <p:nvPr/>
        </p:nvSpPr>
        <p:spPr bwMode="auto">
          <a:xfrm>
            <a:off x="5410200" y="3505200"/>
            <a:ext cx="2743200" cy="43497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800"/>
              <a:t>Relative Kennzahlen</a:t>
            </a:r>
            <a:endParaRPr lang="de-DE"/>
          </a:p>
        </p:txBody>
      </p:sp>
      <p:sp>
        <p:nvSpPr>
          <p:cNvPr id="94231" name="Text Box 23"/>
          <p:cNvSpPr txBox="1">
            <a:spLocks noChangeArrowheads="1"/>
          </p:cNvSpPr>
          <p:nvPr/>
        </p:nvSpPr>
        <p:spPr bwMode="auto">
          <a:xfrm>
            <a:off x="6096000" y="4876800"/>
            <a:ext cx="1295400" cy="685800"/>
          </a:xfrm>
          <a:prstGeom prst="rect">
            <a:avLst/>
          </a:prstGeom>
          <a:solidFill>
            <a:srgbClr val="CCFFCC"/>
          </a:solidFill>
          <a:ln w="9525">
            <a:solidFill>
              <a:schemeClr val="tx1"/>
            </a:solidFill>
            <a:miter lim="800000"/>
            <a:headEnd/>
            <a:tailEnd/>
          </a:ln>
        </p:spPr>
        <p:txBody>
          <a:bodyPr anchor="ctr"/>
          <a:lstStyle/>
          <a:p>
            <a:r>
              <a:rPr lang="de-DE"/>
              <a:t>Beziehungs-zahlen</a:t>
            </a:r>
          </a:p>
        </p:txBody>
      </p:sp>
      <p:sp>
        <p:nvSpPr>
          <p:cNvPr id="94233" name="Text Box 25"/>
          <p:cNvSpPr txBox="1">
            <a:spLocks noChangeArrowheads="1"/>
          </p:cNvSpPr>
          <p:nvPr/>
        </p:nvSpPr>
        <p:spPr bwMode="auto">
          <a:xfrm>
            <a:off x="4495800" y="5562600"/>
            <a:ext cx="1371600" cy="719138"/>
          </a:xfrm>
          <a:prstGeom prst="rect">
            <a:avLst/>
          </a:prstGeom>
          <a:solidFill>
            <a:srgbClr val="FFEDDB"/>
          </a:solidFill>
          <a:ln w="9525">
            <a:solidFill>
              <a:schemeClr val="tx1"/>
            </a:solidFill>
            <a:miter lim="800000"/>
            <a:headEnd/>
            <a:tailEnd/>
          </a:ln>
        </p:spPr>
        <p:txBody>
          <a:bodyPr anchor="ctr"/>
          <a:lstStyle/>
          <a:p>
            <a:r>
              <a:rPr lang="de-DE"/>
              <a:t>Umsatz-rentabilität</a:t>
            </a:r>
          </a:p>
        </p:txBody>
      </p:sp>
      <p:sp>
        <p:nvSpPr>
          <p:cNvPr id="94234" name="Text Box 26"/>
          <p:cNvSpPr txBox="1">
            <a:spLocks noChangeArrowheads="1"/>
          </p:cNvSpPr>
          <p:nvPr/>
        </p:nvSpPr>
        <p:spPr bwMode="auto">
          <a:xfrm>
            <a:off x="6096000" y="5562600"/>
            <a:ext cx="1295400" cy="719138"/>
          </a:xfrm>
          <a:prstGeom prst="rect">
            <a:avLst/>
          </a:prstGeom>
          <a:solidFill>
            <a:srgbClr val="FFEDDB"/>
          </a:solidFill>
          <a:ln w="9525">
            <a:solidFill>
              <a:schemeClr val="tx1"/>
            </a:solidFill>
            <a:miter lim="800000"/>
            <a:headEnd/>
            <a:tailEnd/>
          </a:ln>
        </p:spPr>
        <p:txBody>
          <a:bodyPr anchor="ctr"/>
          <a:lstStyle/>
          <a:p>
            <a:r>
              <a:rPr lang="de-DE"/>
              <a:t>Wirtschaft-lichkeit</a:t>
            </a:r>
          </a:p>
        </p:txBody>
      </p:sp>
      <p:sp>
        <p:nvSpPr>
          <p:cNvPr id="94235" name="Text Box 27"/>
          <p:cNvSpPr txBox="1">
            <a:spLocks noChangeArrowheads="1"/>
          </p:cNvSpPr>
          <p:nvPr/>
        </p:nvSpPr>
        <p:spPr bwMode="auto">
          <a:xfrm>
            <a:off x="7543800" y="5562600"/>
            <a:ext cx="1371600" cy="719138"/>
          </a:xfrm>
          <a:prstGeom prst="rect">
            <a:avLst/>
          </a:prstGeom>
          <a:solidFill>
            <a:srgbClr val="FFEDDB"/>
          </a:solidFill>
          <a:ln w="9525">
            <a:solidFill>
              <a:schemeClr val="tx1"/>
            </a:solidFill>
            <a:miter lim="800000"/>
            <a:headEnd/>
            <a:tailEnd/>
          </a:ln>
        </p:spPr>
        <p:txBody>
          <a:bodyPr anchor="ctr"/>
          <a:lstStyle/>
          <a:p>
            <a:r>
              <a:rPr lang="de-DE"/>
              <a:t>Verschul-dungsgrad</a:t>
            </a:r>
          </a:p>
        </p:txBody>
      </p:sp>
      <p:sp>
        <p:nvSpPr>
          <p:cNvPr id="94236" name="Line 28"/>
          <p:cNvSpPr>
            <a:spLocks noChangeShapeType="1"/>
          </p:cNvSpPr>
          <p:nvPr/>
        </p:nvSpPr>
        <p:spPr bwMode="auto">
          <a:xfrm>
            <a:off x="5181600" y="4495800"/>
            <a:ext cx="0" cy="533400"/>
          </a:xfrm>
          <a:prstGeom prst="line">
            <a:avLst/>
          </a:prstGeom>
          <a:noFill/>
          <a:ln w="28575">
            <a:solidFill>
              <a:schemeClr val="tx1"/>
            </a:solidFill>
            <a:round/>
            <a:headEnd/>
            <a:tailEnd/>
          </a:ln>
        </p:spPr>
        <p:txBody>
          <a:bodyPr>
            <a:spAutoFit/>
          </a:bodyPr>
          <a:lstStyle/>
          <a:p>
            <a:endParaRPr lang="de-DE"/>
          </a:p>
        </p:txBody>
      </p:sp>
      <p:sp>
        <p:nvSpPr>
          <p:cNvPr id="94237" name="Line 29"/>
          <p:cNvSpPr>
            <a:spLocks noChangeShapeType="1"/>
          </p:cNvSpPr>
          <p:nvPr/>
        </p:nvSpPr>
        <p:spPr bwMode="auto">
          <a:xfrm>
            <a:off x="8305800" y="4495800"/>
            <a:ext cx="0" cy="533400"/>
          </a:xfrm>
          <a:prstGeom prst="line">
            <a:avLst/>
          </a:prstGeom>
          <a:noFill/>
          <a:ln w="28575">
            <a:solidFill>
              <a:schemeClr val="tx1"/>
            </a:solidFill>
            <a:round/>
            <a:headEnd/>
            <a:tailEnd/>
          </a:ln>
        </p:spPr>
        <p:txBody>
          <a:bodyPr>
            <a:spAutoFit/>
          </a:bodyPr>
          <a:lstStyle/>
          <a:p>
            <a:endParaRPr lang="de-DE"/>
          </a:p>
        </p:txBody>
      </p:sp>
      <p:sp>
        <p:nvSpPr>
          <p:cNvPr id="94238" name="Text Box 30"/>
          <p:cNvSpPr txBox="1">
            <a:spLocks noChangeArrowheads="1"/>
          </p:cNvSpPr>
          <p:nvPr/>
        </p:nvSpPr>
        <p:spPr bwMode="auto">
          <a:xfrm>
            <a:off x="3352800" y="5910263"/>
            <a:ext cx="990600" cy="304800"/>
          </a:xfrm>
          <a:prstGeom prst="rect">
            <a:avLst/>
          </a:prstGeom>
          <a:noFill/>
          <a:ln w="9525">
            <a:noFill/>
            <a:miter lim="800000"/>
            <a:headEnd/>
            <a:tailEnd/>
          </a:ln>
          <a:effectLst/>
        </p:spPr>
        <p:txBody>
          <a:bodyPr>
            <a:spAutoFit/>
          </a:bodyPr>
          <a:lstStyle/>
          <a:p>
            <a:r>
              <a:rPr lang="de-DE"/>
              <a:t>Beispiele</a:t>
            </a:r>
          </a:p>
        </p:txBody>
      </p:sp>
      <p:sp>
        <p:nvSpPr>
          <p:cNvPr id="94239" name="Text Box 31"/>
          <p:cNvSpPr txBox="1">
            <a:spLocks noChangeArrowheads="1"/>
          </p:cNvSpPr>
          <p:nvPr/>
        </p:nvSpPr>
        <p:spPr bwMode="auto">
          <a:xfrm>
            <a:off x="152400" y="2514600"/>
            <a:ext cx="762000" cy="517525"/>
          </a:xfrm>
          <a:prstGeom prst="rect">
            <a:avLst/>
          </a:prstGeom>
          <a:noFill/>
          <a:ln w="9525">
            <a:noFill/>
            <a:miter lim="800000"/>
            <a:headEnd/>
            <a:tailEnd/>
          </a:ln>
          <a:effectLst/>
        </p:spPr>
        <p:txBody>
          <a:bodyPr>
            <a:spAutoFit/>
          </a:bodyPr>
          <a:lstStyle/>
          <a:p>
            <a:r>
              <a:rPr lang="de-DE"/>
              <a:t>Bei-spiele</a:t>
            </a:r>
          </a:p>
        </p:txBody>
      </p:sp>
      <p:sp>
        <p:nvSpPr>
          <p:cNvPr id="94240" name="Textfeld 37"/>
          <p:cNvSpPr txBox="1">
            <a:spLocks noChangeArrowheads="1"/>
          </p:cNvSpPr>
          <p:nvPr/>
        </p:nvSpPr>
        <p:spPr bwMode="auto">
          <a:xfrm>
            <a:off x="0" y="0"/>
            <a:ext cx="1907704" cy="304800"/>
          </a:xfrm>
          <a:prstGeom prst="rect">
            <a:avLst/>
          </a:prstGeom>
          <a:noFill/>
          <a:ln w="9525">
            <a:noFill/>
            <a:miter lim="800000"/>
            <a:headEnd/>
            <a:tailEnd/>
          </a:ln>
        </p:spPr>
        <p:txBody>
          <a:bodyPr wrap="square">
            <a:spAutoFit/>
          </a:bodyPr>
          <a:lstStyle/>
          <a:p>
            <a:pPr algn="l" eaLnBrk="1" hangingPunct="1"/>
            <a:r>
              <a:rPr lang="de-DE" smtClean="0"/>
              <a:t>Kennzahlen [1]</a:t>
            </a:r>
            <a:endParaRPr lang="de-DE"/>
          </a:p>
        </p:txBody>
      </p:sp>
      <p:sp>
        <p:nvSpPr>
          <p:cNvPr id="94241" name="Rectangle 39"/>
          <p:cNvSpPr>
            <a:spLocks noChangeArrowheads="1"/>
          </p:cNvSpPr>
          <p:nvPr/>
        </p:nvSpPr>
        <p:spPr bwMode="auto">
          <a:xfrm>
            <a:off x="8610600" y="64008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94242" name="Text Box 22"/>
          <p:cNvSpPr txBox="1">
            <a:spLocks noChangeArrowheads="1"/>
          </p:cNvSpPr>
          <p:nvPr/>
        </p:nvSpPr>
        <p:spPr bwMode="auto">
          <a:xfrm>
            <a:off x="4495800" y="4876800"/>
            <a:ext cx="1371600" cy="719138"/>
          </a:xfrm>
          <a:prstGeom prst="rect">
            <a:avLst/>
          </a:prstGeom>
          <a:solidFill>
            <a:srgbClr val="CCFFCC"/>
          </a:solidFill>
          <a:ln w="9525">
            <a:solidFill>
              <a:schemeClr val="tx1"/>
            </a:solidFill>
            <a:miter lim="800000"/>
            <a:headEnd/>
            <a:tailEnd/>
          </a:ln>
        </p:spPr>
        <p:txBody>
          <a:bodyPr anchor="ctr"/>
          <a:lstStyle/>
          <a:p>
            <a:r>
              <a:rPr lang="de-DE"/>
              <a:t>Gliederungs-zahlen</a:t>
            </a:r>
          </a:p>
        </p:txBody>
      </p:sp>
      <p:sp>
        <p:nvSpPr>
          <p:cNvPr id="94243" name="Text Box 24"/>
          <p:cNvSpPr txBox="1">
            <a:spLocks noChangeArrowheads="1"/>
          </p:cNvSpPr>
          <p:nvPr/>
        </p:nvSpPr>
        <p:spPr bwMode="auto">
          <a:xfrm>
            <a:off x="7543800" y="4876800"/>
            <a:ext cx="1371600" cy="719138"/>
          </a:xfrm>
          <a:prstGeom prst="rect">
            <a:avLst/>
          </a:prstGeom>
          <a:solidFill>
            <a:srgbClr val="CCFFCC"/>
          </a:solidFill>
          <a:ln w="9525">
            <a:solidFill>
              <a:schemeClr val="tx1"/>
            </a:solidFill>
            <a:miter lim="800000"/>
            <a:headEnd/>
            <a:tailEnd/>
          </a:ln>
        </p:spPr>
        <p:txBody>
          <a:bodyPr anchor="ctr"/>
          <a:lstStyle/>
          <a:p>
            <a:r>
              <a:rPr lang="de-DE"/>
              <a:t>Messzahlen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4210"/>
                                        </p:tgtEl>
                                        <p:attrNameLst>
                                          <p:attrName>style.visibility</p:attrName>
                                        </p:attrNameLst>
                                      </p:cBhvr>
                                      <p:to>
                                        <p:strVal val="visible"/>
                                      </p:to>
                                    </p:set>
                                    <p:animEffect transition="in" filter="wipe(left)">
                                      <p:cBhvr>
                                        <p:cTn id="7" dur="500"/>
                                        <p:tgtEl>
                                          <p:spTgt spid="942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4215"/>
                                        </p:tgtEl>
                                        <p:attrNameLst>
                                          <p:attrName>style.visibility</p:attrName>
                                        </p:attrNameLst>
                                      </p:cBhvr>
                                      <p:to>
                                        <p:strVal val="visible"/>
                                      </p:to>
                                    </p:set>
                                    <p:animEffect transition="in" filter="wipe(up)">
                                      <p:cBhvr>
                                        <p:cTn id="11" dur="500"/>
                                        <p:tgtEl>
                                          <p:spTgt spid="94215"/>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94216"/>
                                        </p:tgtEl>
                                        <p:attrNameLst>
                                          <p:attrName>style.visibility</p:attrName>
                                        </p:attrNameLst>
                                      </p:cBhvr>
                                      <p:to>
                                        <p:strVal val="visible"/>
                                      </p:to>
                                    </p:set>
                                    <p:anim calcmode="lin" valueType="num">
                                      <p:cBhvr>
                                        <p:cTn id="15" dur="500" fill="hold"/>
                                        <p:tgtEl>
                                          <p:spTgt spid="94216"/>
                                        </p:tgtEl>
                                        <p:attrNameLst>
                                          <p:attrName>ppt_w</p:attrName>
                                        </p:attrNameLst>
                                      </p:cBhvr>
                                      <p:tavLst>
                                        <p:tav tm="0">
                                          <p:val>
                                            <p:fltVal val="0"/>
                                          </p:val>
                                        </p:tav>
                                        <p:tav tm="100000">
                                          <p:val>
                                            <p:strVal val="#ppt_w"/>
                                          </p:val>
                                        </p:tav>
                                      </p:tavLst>
                                    </p:anim>
                                    <p:anim calcmode="lin" valueType="num">
                                      <p:cBhvr>
                                        <p:cTn id="16" dur="500" fill="hold"/>
                                        <p:tgtEl>
                                          <p:spTgt spid="9421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94217"/>
                                        </p:tgtEl>
                                        <p:attrNameLst>
                                          <p:attrName>style.visibility</p:attrName>
                                        </p:attrNameLst>
                                      </p:cBhvr>
                                      <p:to>
                                        <p:strVal val="visible"/>
                                      </p:to>
                                    </p:set>
                                    <p:animEffect transition="in" filter="wipe(up)">
                                      <p:cBhvr>
                                        <p:cTn id="20" dur="500"/>
                                        <p:tgtEl>
                                          <p:spTgt spid="94217"/>
                                        </p:tgtEl>
                                      </p:cBhvr>
                                    </p:animEffect>
                                  </p:childTnLst>
                                </p:cTn>
                              </p:par>
                            </p:childTnLst>
                          </p:cTn>
                        </p:par>
                        <p:par>
                          <p:cTn id="21" fill="hold">
                            <p:stCondLst>
                              <p:cond delay="2000"/>
                            </p:stCondLst>
                            <p:childTnLst>
                              <p:par>
                                <p:cTn id="22" presetID="17" presetClass="entr" presetSubtype="10" fill="hold" grpId="0" nodeType="afterEffect">
                                  <p:stCondLst>
                                    <p:cond delay="0"/>
                                  </p:stCondLst>
                                  <p:childTnLst>
                                    <p:set>
                                      <p:cBhvr>
                                        <p:cTn id="23" dur="1" fill="hold">
                                          <p:stCondLst>
                                            <p:cond delay="0"/>
                                          </p:stCondLst>
                                        </p:cTn>
                                        <p:tgtEl>
                                          <p:spTgt spid="94220"/>
                                        </p:tgtEl>
                                        <p:attrNameLst>
                                          <p:attrName>style.visibility</p:attrName>
                                        </p:attrNameLst>
                                      </p:cBhvr>
                                      <p:to>
                                        <p:strVal val="visible"/>
                                      </p:to>
                                    </p:set>
                                    <p:anim calcmode="lin" valueType="num">
                                      <p:cBhvr>
                                        <p:cTn id="24" dur="500" fill="hold"/>
                                        <p:tgtEl>
                                          <p:spTgt spid="94220"/>
                                        </p:tgtEl>
                                        <p:attrNameLst>
                                          <p:attrName>ppt_w</p:attrName>
                                        </p:attrNameLst>
                                      </p:cBhvr>
                                      <p:tavLst>
                                        <p:tav tm="0">
                                          <p:val>
                                            <p:fltVal val="0"/>
                                          </p:val>
                                        </p:tav>
                                        <p:tav tm="100000">
                                          <p:val>
                                            <p:strVal val="#ppt_w"/>
                                          </p:val>
                                        </p:tav>
                                      </p:tavLst>
                                    </p:anim>
                                    <p:anim calcmode="lin" valueType="num">
                                      <p:cBhvr>
                                        <p:cTn id="25" dur="500" fill="hold"/>
                                        <p:tgtEl>
                                          <p:spTgt spid="94220"/>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94221"/>
                                        </p:tgtEl>
                                        <p:attrNameLst>
                                          <p:attrName>style.visibility</p:attrName>
                                        </p:attrNameLst>
                                      </p:cBhvr>
                                      <p:to>
                                        <p:strVal val="visible"/>
                                      </p:to>
                                    </p:set>
                                    <p:animEffect transition="in" filter="wipe(up)">
                                      <p:cBhvr>
                                        <p:cTn id="29" dur="500"/>
                                        <p:tgtEl>
                                          <p:spTgt spid="9422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94222"/>
                                        </p:tgtEl>
                                        <p:attrNameLst>
                                          <p:attrName>style.visibility</p:attrName>
                                        </p:attrNameLst>
                                      </p:cBhvr>
                                      <p:to>
                                        <p:strVal val="visible"/>
                                      </p:to>
                                    </p:set>
                                    <p:animEffect transition="in" filter="wipe(up)">
                                      <p:cBhvr>
                                        <p:cTn id="33" dur="500"/>
                                        <p:tgtEl>
                                          <p:spTgt spid="9422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94223"/>
                                        </p:tgtEl>
                                        <p:attrNameLst>
                                          <p:attrName>style.visibility</p:attrName>
                                        </p:attrNameLst>
                                      </p:cBhvr>
                                      <p:to>
                                        <p:strVal val="visible"/>
                                      </p:to>
                                    </p:set>
                                    <p:animEffect transition="in" filter="wipe(up)">
                                      <p:cBhvr>
                                        <p:cTn id="37" dur="500"/>
                                        <p:tgtEl>
                                          <p:spTgt spid="94223"/>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94218"/>
                                        </p:tgtEl>
                                        <p:attrNameLst>
                                          <p:attrName>style.visibility</p:attrName>
                                        </p:attrNameLst>
                                      </p:cBhvr>
                                      <p:to>
                                        <p:strVal val="visible"/>
                                      </p:to>
                                    </p:set>
                                    <p:animEffect transition="in" filter="wipe(up)">
                                      <p:cBhvr>
                                        <p:cTn id="41" dur="500"/>
                                        <p:tgtEl>
                                          <p:spTgt spid="94218"/>
                                        </p:tgtEl>
                                      </p:cBhvr>
                                    </p:animEffect>
                                  </p:childTnLst>
                                </p:cTn>
                              </p:par>
                            </p:childTnLst>
                          </p:cTn>
                        </p:par>
                        <p:par>
                          <p:cTn id="42" fill="hold">
                            <p:stCondLst>
                              <p:cond delay="4500"/>
                            </p:stCondLst>
                            <p:childTnLst>
                              <p:par>
                                <p:cTn id="43" presetID="17" presetClass="entr" presetSubtype="10" fill="hold" grpId="0" nodeType="afterEffect">
                                  <p:stCondLst>
                                    <p:cond delay="0"/>
                                  </p:stCondLst>
                                  <p:childTnLst>
                                    <p:set>
                                      <p:cBhvr>
                                        <p:cTn id="44" dur="1" fill="hold">
                                          <p:stCondLst>
                                            <p:cond delay="0"/>
                                          </p:stCondLst>
                                        </p:cTn>
                                        <p:tgtEl>
                                          <p:spTgt spid="94224"/>
                                        </p:tgtEl>
                                        <p:attrNameLst>
                                          <p:attrName>style.visibility</p:attrName>
                                        </p:attrNameLst>
                                      </p:cBhvr>
                                      <p:to>
                                        <p:strVal val="visible"/>
                                      </p:to>
                                    </p:set>
                                    <p:anim calcmode="lin" valueType="num">
                                      <p:cBhvr>
                                        <p:cTn id="45" dur="500" fill="hold"/>
                                        <p:tgtEl>
                                          <p:spTgt spid="94224"/>
                                        </p:tgtEl>
                                        <p:attrNameLst>
                                          <p:attrName>ppt_w</p:attrName>
                                        </p:attrNameLst>
                                      </p:cBhvr>
                                      <p:tavLst>
                                        <p:tav tm="0">
                                          <p:val>
                                            <p:fltVal val="0"/>
                                          </p:val>
                                        </p:tav>
                                        <p:tav tm="100000">
                                          <p:val>
                                            <p:strVal val="#ppt_w"/>
                                          </p:val>
                                        </p:tav>
                                      </p:tavLst>
                                    </p:anim>
                                    <p:anim calcmode="lin" valueType="num">
                                      <p:cBhvr>
                                        <p:cTn id="46" dur="500" fill="hold"/>
                                        <p:tgtEl>
                                          <p:spTgt spid="94224"/>
                                        </p:tgtEl>
                                        <p:attrNameLst>
                                          <p:attrName>ppt_h</p:attrName>
                                        </p:attrNameLst>
                                      </p:cBhvr>
                                      <p:tavLst>
                                        <p:tav tm="0">
                                          <p:val>
                                            <p:strVal val="#ppt_h"/>
                                          </p:val>
                                        </p:tav>
                                        <p:tav tm="100000">
                                          <p:val>
                                            <p:strVal val="#ppt_h"/>
                                          </p:val>
                                        </p:tav>
                                      </p:tavLst>
                                    </p:anim>
                                  </p:childTnLst>
                                </p:cTn>
                              </p:par>
                            </p:childTnLst>
                          </p:cTn>
                        </p:par>
                        <p:par>
                          <p:cTn id="47" fill="hold">
                            <p:stCondLst>
                              <p:cond delay="5000"/>
                            </p:stCondLst>
                            <p:childTnLst>
                              <p:par>
                                <p:cTn id="48" presetID="22" presetClass="entr" presetSubtype="1" fill="hold" grpId="0" nodeType="afterEffect">
                                  <p:stCondLst>
                                    <p:cond delay="0"/>
                                  </p:stCondLst>
                                  <p:childTnLst>
                                    <p:set>
                                      <p:cBhvr>
                                        <p:cTn id="49" dur="1" fill="hold">
                                          <p:stCondLst>
                                            <p:cond delay="0"/>
                                          </p:stCondLst>
                                        </p:cTn>
                                        <p:tgtEl>
                                          <p:spTgt spid="94236"/>
                                        </p:tgtEl>
                                        <p:attrNameLst>
                                          <p:attrName>style.visibility</p:attrName>
                                        </p:attrNameLst>
                                      </p:cBhvr>
                                      <p:to>
                                        <p:strVal val="visible"/>
                                      </p:to>
                                    </p:set>
                                    <p:animEffect transition="in" filter="wipe(up)">
                                      <p:cBhvr>
                                        <p:cTn id="50" dur="500"/>
                                        <p:tgtEl>
                                          <p:spTgt spid="94236"/>
                                        </p:tgtEl>
                                      </p:cBhvr>
                                    </p:animEffect>
                                  </p:childTnLst>
                                </p:cTn>
                              </p:par>
                            </p:childTnLst>
                          </p:cTn>
                        </p:par>
                        <p:par>
                          <p:cTn id="51" fill="hold">
                            <p:stCondLst>
                              <p:cond delay="5500"/>
                            </p:stCondLst>
                            <p:childTnLst>
                              <p:par>
                                <p:cTn id="52" presetID="22" presetClass="entr" presetSubtype="1" fill="hold" grpId="0" nodeType="afterEffect">
                                  <p:stCondLst>
                                    <p:cond delay="0"/>
                                  </p:stCondLst>
                                  <p:childTnLst>
                                    <p:set>
                                      <p:cBhvr>
                                        <p:cTn id="53" dur="1" fill="hold">
                                          <p:stCondLst>
                                            <p:cond delay="0"/>
                                          </p:stCondLst>
                                        </p:cTn>
                                        <p:tgtEl>
                                          <p:spTgt spid="94237"/>
                                        </p:tgtEl>
                                        <p:attrNameLst>
                                          <p:attrName>style.visibility</p:attrName>
                                        </p:attrNameLst>
                                      </p:cBhvr>
                                      <p:to>
                                        <p:strVal val="visible"/>
                                      </p:to>
                                    </p:set>
                                    <p:animEffect transition="in" filter="wipe(up)">
                                      <p:cBhvr>
                                        <p:cTn id="54" dur="500"/>
                                        <p:tgtEl>
                                          <p:spTgt spid="9423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94219"/>
                                        </p:tgtEl>
                                        <p:attrNameLst>
                                          <p:attrName>style.visibility</p:attrName>
                                        </p:attrNameLst>
                                      </p:cBhvr>
                                      <p:to>
                                        <p:strVal val="visible"/>
                                      </p:to>
                                    </p:set>
                                    <p:animEffect transition="in" filter="wipe(left)">
                                      <p:cBhvr>
                                        <p:cTn id="59" dur="500"/>
                                        <p:tgtEl>
                                          <p:spTgt spid="9421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229"/>
                                        </p:tgtEl>
                                        <p:attrNameLst>
                                          <p:attrName>style.visibility</p:attrName>
                                        </p:attrNameLst>
                                      </p:cBhvr>
                                      <p:to>
                                        <p:strVal val="visible"/>
                                      </p:to>
                                    </p:set>
                                    <p:animEffect transition="in" filter="wipe(left)">
                                      <p:cBhvr>
                                        <p:cTn id="64" dur="500"/>
                                        <p:tgtEl>
                                          <p:spTgt spid="9422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94211"/>
                                        </p:tgtEl>
                                        <p:attrNameLst>
                                          <p:attrName>style.visibility</p:attrName>
                                        </p:attrNameLst>
                                      </p:cBhvr>
                                      <p:to>
                                        <p:strVal val="visible"/>
                                      </p:to>
                                    </p:set>
                                    <p:animEffect transition="in" filter="wipe(left)">
                                      <p:cBhvr>
                                        <p:cTn id="69" dur="500"/>
                                        <p:tgtEl>
                                          <p:spTgt spid="94211"/>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94239"/>
                                        </p:tgtEl>
                                        <p:attrNameLst>
                                          <p:attrName>style.visibility</p:attrName>
                                        </p:attrNameLst>
                                      </p:cBhvr>
                                      <p:to>
                                        <p:strVal val="visible"/>
                                      </p:to>
                                    </p:set>
                                    <p:animEffect transition="in" filter="wipe(left)">
                                      <p:cBhvr>
                                        <p:cTn id="73" dur="500"/>
                                        <p:tgtEl>
                                          <p:spTgt spid="9423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94225"/>
                                        </p:tgtEl>
                                        <p:attrNameLst>
                                          <p:attrName>style.visibility</p:attrName>
                                        </p:attrNameLst>
                                      </p:cBhvr>
                                      <p:to>
                                        <p:strVal val="visible"/>
                                      </p:to>
                                    </p:set>
                                    <p:animEffect transition="in" filter="wipe(left)">
                                      <p:cBhvr>
                                        <p:cTn id="78" dur="500"/>
                                        <p:tgtEl>
                                          <p:spTgt spid="9422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94212"/>
                                        </p:tgtEl>
                                        <p:attrNameLst>
                                          <p:attrName>style.visibility</p:attrName>
                                        </p:attrNameLst>
                                      </p:cBhvr>
                                      <p:to>
                                        <p:strVal val="visible"/>
                                      </p:to>
                                    </p:set>
                                    <p:animEffect transition="in" filter="wipe(left)">
                                      <p:cBhvr>
                                        <p:cTn id="83" dur="500"/>
                                        <p:tgtEl>
                                          <p:spTgt spid="9421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94226"/>
                                        </p:tgtEl>
                                        <p:attrNameLst>
                                          <p:attrName>style.visibility</p:attrName>
                                        </p:attrNameLst>
                                      </p:cBhvr>
                                      <p:to>
                                        <p:strVal val="visible"/>
                                      </p:to>
                                    </p:set>
                                    <p:animEffect transition="in" filter="wipe(left)">
                                      <p:cBhvr>
                                        <p:cTn id="88" dur="500"/>
                                        <p:tgtEl>
                                          <p:spTgt spid="9422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94213"/>
                                        </p:tgtEl>
                                        <p:attrNameLst>
                                          <p:attrName>style.visibility</p:attrName>
                                        </p:attrNameLst>
                                      </p:cBhvr>
                                      <p:to>
                                        <p:strVal val="visible"/>
                                      </p:to>
                                    </p:set>
                                    <p:animEffect transition="in" filter="wipe(left)">
                                      <p:cBhvr>
                                        <p:cTn id="93" dur="500"/>
                                        <p:tgtEl>
                                          <p:spTgt spid="9421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94227"/>
                                        </p:tgtEl>
                                        <p:attrNameLst>
                                          <p:attrName>style.visibility</p:attrName>
                                        </p:attrNameLst>
                                      </p:cBhvr>
                                      <p:to>
                                        <p:strVal val="visible"/>
                                      </p:to>
                                    </p:set>
                                    <p:animEffect transition="in" filter="wipe(left)">
                                      <p:cBhvr>
                                        <p:cTn id="98" dur="500"/>
                                        <p:tgtEl>
                                          <p:spTgt spid="94227"/>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94214"/>
                                        </p:tgtEl>
                                        <p:attrNameLst>
                                          <p:attrName>style.visibility</p:attrName>
                                        </p:attrNameLst>
                                      </p:cBhvr>
                                      <p:to>
                                        <p:strVal val="visible"/>
                                      </p:to>
                                    </p:set>
                                    <p:animEffect transition="in" filter="wipe(left)">
                                      <p:cBhvr>
                                        <p:cTn id="103" dur="500"/>
                                        <p:tgtEl>
                                          <p:spTgt spid="9421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94228"/>
                                        </p:tgtEl>
                                        <p:attrNameLst>
                                          <p:attrName>style.visibility</p:attrName>
                                        </p:attrNameLst>
                                      </p:cBhvr>
                                      <p:to>
                                        <p:strVal val="visible"/>
                                      </p:to>
                                    </p:set>
                                    <p:animEffect transition="in" filter="wipe(left)">
                                      <p:cBhvr>
                                        <p:cTn id="108" dur="500"/>
                                        <p:tgtEl>
                                          <p:spTgt spid="9422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94242"/>
                                        </p:tgtEl>
                                        <p:attrNameLst>
                                          <p:attrName>style.visibility</p:attrName>
                                        </p:attrNameLst>
                                      </p:cBhvr>
                                      <p:to>
                                        <p:strVal val="visible"/>
                                      </p:to>
                                    </p:set>
                                    <p:animEffect transition="in" filter="wipe(left)">
                                      <p:cBhvr>
                                        <p:cTn id="113" dur="500"/>
                                        <p:tgtEl>
                                          <p:spTgt spid="94242"/>
                                        </p:tgtEl>
                                      </p:cBhvr>
                                    </p:animEffect>
                                  </p:childTnLst>
                                </p:cTn>
                              </p:par>
                            </p:childTnLst>
                          </p:cTn>
                        </p:par>
                        <p:par>
                          <p:cTn id="114" fill="hold">
                            <p:stCondLst>
                              <p:cond delay="500"/>
                            </p:stCondLst>
                            <p:childTnLst>
                              <p:par>
                                <p:cTn id="115" presetID="22" presetClass="entr" presetSubtype="8" fill="hold" grpId="0" nodeType="afterEffect">
                                  <p:stCondLst>
                                    <p:cond delay="0"/>
                                  </p:stCondLst>
                                  <p:childTnLst>
                                    <p:set>
                                      <p:cBhvr>
                                        <p:cTn id="116" dur="1" fill="hold">
                                          <p:stCondLst>
                                            <p:cond delay="0"/>
                                          </p:stCondLst>
                                        </p:cTn>
                                        <p:tgtEl>
                                          <p:spTgt spid="94238"/>
                                        </p:tgtEl>
                                        <p:attrNameLst>
                                          <p:attrName>style.visibility</p:attrName>
                                        </p:attrNameLst>
                                      </p:cBhvr>
                                      <p:to>
                                        <p:strVal val="visible"/>
                                      </p:to>
                                    </p:set>
                                    <p:animEffect transition="in" filter="wipe(left)">
                                      <p:cBhvr>
                                        <p:cTn id="117" dur="500"/>
                                        <p:tgtEl>
                                          <p:spTgt spid="94238"/>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94233"/>
                                        </p:tgtEl>
                                        <p:attrNameLst>
                                          <p:attrName>style.visibility</p:attrName>
                                        </p:attrNameLst>
                                      </p:cBhvr>
                                      <p:to>
                                        <p:strVal val="visible"/>
                                      </p:to>
                                    </p:set>
                                    <p:animEffect transition="in" filter="wipe(left)">
                                      <p:cBhvr>
                                        <p:cTn id="122" dur="500"/>
                                        <p:tgtEl>
                                          <p:spTgt spid="9423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94231"/>
                                        </p:tgtEl>
                                        <p:attrNameLst>
                                          <p:attrName>style.visibility</p:attrName>
                                        </p:attrNameLst>
                                      </p:cBhvr>
                                      <p:to>
                                        <p:strVal val="visible"/>
                                      </p:to>
                                    </p:set>
                                    <p:animEffect transition="in" filter="wipe(left)">
                                      <p:cBhvr>
                                        <p:cTn id="127" dur="500"/>
                                        <p:tgtEl>
                                          <p:spTgt spid="9423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94234"/>
                                        </p:tgtEl>
                                        <p:attrNameLst>
                                          <p:attrName>style.visibility</p:attrName>
                                        </p:attrNameLst>
                                      </p:cBhvr>
                                      <p:to>
                                        <p:strVal val="visible"/>
                                      </p:to>
                                    </p:set>
                                    <p:animEffect transition="in" filter="wipe(left)">
                                      <p:cBhvr>
                                        <p:cTn id="132" dur="500"/>
                                        <p:tgtEl>
                                          <p:spTgt spid="9423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94243"/>
                                        </p:tgtEl>
                                        <p:attrNameLst>
                                          <p:attrName>style.visibility</p:attrName>
                                        </p:attrNameLst>
                                      </p:cBhvr>
                                      <p:to>
                                        <p:strVal val="visible"/>
                                      </p:to>
                                    </p:set>
                                    <p:animEffect transition="in" filter="wipe(left)">
                                      <p:cBhvr>
                                        <p:cTn id="137" dur="500"/>
                                        <p:tgtEl>
                                          <p:spTgt spid="9424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94235"/>
                                        </p:tgtEl>
                                        <p:attrNameLst>
                                          <p:attrName>style.visibility</p:attrName>
                                        </p:attrNameLst>
                                      </p:cBhvr>
                                      <p:to>
                                        <p:strVal val="visible"/>
                                      </p:to>
                                    </p:set>
                                    <p:animEffect transition="in" filter="wipe(left)">
                                      <p:cBhvr>
                                        <p:cTn id="142" dur="500"/>
                                        <p:tgtEl>
                                          <p:spTgt spid="94235"/>
                                        </p:tgtEl>
                                      </p:cBhvr>
                                    </p:animEffect>
                                  </p:childTnLst>
                                </p:cTn>
                              </p:par>
                            </p:childTnLst>
                          </p:cTn>
                        </p:par>
                        <p:par>
                          <p:cTn id="143" fill="hold">
                            <p:stCondLst>
                              <p:cond delay="500"/>
                            </p:stCondLst>
                            <p:childTnLst>
                              <p:par>
                                <p:cTn id="144" presetID="23" presetClass="entr" presetSubtype="528" fill="hold" grpId="0" nodeType="afterEffect">
                                  <p:stCondLst>
                                    <p:cond delay="0"/>
                                  </p:stCondLst>
                                  <p:childTnLst>
                                    <p:set>
                                      <p:cBhvr>
                                        <p:cTn id="145" dur="1" fill="hold">
                                          <p:stCondLst>
                                            <p:cond delay="0"/>
                                          </p:stCondLst>
                                        </p:cTn>
                                        <p:tgtEl>
                                          <p:spTgt spid="94241"/>
                                        </p:tgtEl>
                                        <p:attrNameLst>
                                          <p:attrName>style.visibility</p:attrName>
                                        </p:attrNameLst>
                                      </p:cBhvr>
                                      <p:to>
                                        <p:strVal val="visible"/>
                                      </p:to>
                                    </p:set>
                                    <p:anim calcmode="lin" valueType="num">
                                      <p:cBhvr>
                                        <p:cTn id="146" dur="500" fill="hold"/>
                                        <p:tgtEl>
                                          <p:spTgt spid="94241"/>
                                        </p:tgtEl>
                                        <p:attrNameLst>
                                          <p:attrName>ppt_w</p:attrName>
                                        </p:attrNameLst>
                                      </p:cBhvr>
                                      <p:tavLst>
                                        <p:tav tm="0">
                                          <p:val>
                                            <p:fltVal val="0"/>
                                          </p:val>
                                        </p:tav>
                                        <p:tav tm="100000">
                                          <p:val>
                                            <p:strVal val="#ppt_w"/>
                                          </p:val>
                                        </p:tav>
                                      </p:tavLst>
                                    </p:anim>
                                    <p:anim calcmode="lin" valueType="num">
                                      <p:cBhvr>
                                        <p:cTn id="147" dur="500" fill="hold"/>
                                        <p:tgtEl>
                                          <p:spTgt spid="94241"/>
                                        </p:tgtEl>
                                        <p:attrNameLst>
                                          <p:attrName>ppt_h</p:attrName>
                                        </p:attrNameLst>
                                      </p:cBhvr>
                                      <p:tavLst>
                                        <p:tav tm="0">
                                          <p:val>
                                            <p:fltVal val="0"/>
                                          </p:val>
                                        </p:tav>
                                        <p:tav tm="100000">
                                          <p:val>
                                            <p:strVal val="#ppt_h"/>
                                          </p:val>
                                        </p:tav>
                                      </p:tavLst>
                                    </p:anim>
                                    <p:anim calcmode="lin" valueType="num">
                                      <p:cBhvr>
                                        <p:cTn id="148" dur="500" fill="hold"/>
                                        <p:tgtEl>
                                          <p:spTgt spid="94241"/>
                                        </p:tgtEl>
                                        <p:attrNameLst>
                                          <p:attrName>ppt_x</p:attrName>
                                        </p:attrNameLst>
                                      </p:cBhvr>
                                      <p:tavLst>
                                        <p:tav tm="0">
                                          <p:val>
                                            <p:fltVal val="0.5"/>
                                          </p:val>
                                        </p:tav>
                                        <p:tav tm="100000">
                                          <p:val>
                                            <p:strVal val="#ppt_x"/>
                                          </p:val>
                                        </p:tav>
                                      </p:tavLst>
                                    </p:anim>
                                    <p:anim calcmode="lin" valueType="num">
                                      <p:cBhvr>
                                        <p:cTn id="149" dur="500" fill="hold"/>
                                        <p:tgtEl>
                                          <p:spTgt spid="9424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animBg="1" autoUpdateAnimBg="0"/>
      <p:bldP spid="94211" grpId="0" animBg="1" autoUpdateAnimBg="0"/>
      <p:bldP spid="94212" grpId="0" animBg="1" autoUpdateAnimBg="0"/>
      <p:bldP spid="94213" grpId="0" animBg="1" autoUpdateAnimBg="0"/>
      <p:bldP spid="94214" grpId="0" animBg="1" autoUpdateAnimBg="0"/>
      <p:bldP spid="94215" grpId="0" animBg="1"/>
      <p:bldP spid="94216" grpId="0" animBg="1"/>
      <p:bldP spid="94217" grpId="0" animBg="1"/>
      <p:bldP spid="94218" grpId="0" animBg="1"/>
      <p:bldP spid="94219" grpId="0" animBg="1" autoUpdateAnimBg="0"/>
      <p:bldP spid="94220" grpId="0" animBg="1"/>
      <p:bldP spid="94221" grpId="0" animBg="1"/>
      <p:bldP spid="94222" grpId="0" animBg="1"/>
      <p:bldP spid="94223" grpId="0" animBg="1"/>
      <p:bldP spid="94224" grpId="0" animBg="1"/>
      <p:bldP spid="94225" grpId="0" animBg="1" autoUpdateAnimBg="0"/>
      <p:bldP spid="94226" grpId="0" animBg="1" autoUpdateAnimBg="0"/>
      <p:bldP spid="94227" grpId="0" animBg="1" autoUpdateAnimBg="0"/>
      <p:bldP spid="94228" grpId="0" animBg="1" autoUpdateAnimBg="0"/>
      <p:bldP spid="94229" grpId="0" animBg="1" autoUpdateAnimBg="0"/>
      <p:bldP spid="94231" grpId="0" animBg="1" autoUpdateAnimBg="0"/>
      <p:bldP spid="94233" grpId="0" animBg="1" autoUpdateAnimBg="0"/>
      <p:bldP spid="94234" grpId="0" animBg="1" autoUpdateAnimBg="0"/>
      <p:bldP spid="94235" grpId="0" animBg="1" autoUpdateAnimBg="0"/>
      <p:bldP spid="94236" grpId="0" animBg="1"/>
      <p:bldP spid="94237" grpId="0" animBg="1"/>
      <p:bldP spid="94238" grpId="0" autoUpdateAnimBg="0"/>
      <p:bldP spid="94239" grpId="0" autoUpdateAnimBg="0"/>
      <p:bldP spid="94241" grpId="0" animBg="1" autoUpdateAnimBg="0"/>
      <p:bldP spid="94242" grpId="0" animBg="1" autoUpdateAnimBg="0"/>
      <p:bldP spid="94243"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2514600" y="381000"/>
            <a:ext cx="3276600" cy="5334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r>
              <a:rPr lang="de-DE" sz="2400"/>
              <a:t>KENNZAHLEN</a:t>
            </a:r>
          </a:p>
        </p:txBody>
      </p:sp>
      <p:sp>
        <p:nvSpPr>
          <p:cNvPr id="93187" name="Line 8"/>
          <p:cNvSpPr>
            <a:spLocks noChangeShapeType="1"/>
          </p:cNvSpPr>
          <p:nvPr/>
        </p:nvSpPr>
        <p:spPr bwMode="auto">
          <a:xfrm>
            <a:off x="3505200" y="1905000"/>
            <a:ext cx="838200" cy="0"/>
          </a:xfrm>
          <a:prstGeom prst="line">
            <a:avLst/>
          </a:prstGeom>
          <a:noFill/>
          <a:ln w="28575">
            <a:solidFill>
              <a:schemeClr val="tx1"/>
            </a:solidFill>
            <a:round/>
            <a:headEnd/>
            <a:tailEnd/>
          </a:ln>
        </p:spPr>
        <p:txBody>
          <a:bodyPr>
            <a:spAutoFit/>
          </a:bodyPr>
          <a:lstStyle/>
          <a:p>
            <a:endParaRPr lang="de-DE"/>
          </a:p>
        </p:txBody>
      </p:sp>
      <p:sp>
        <p:nvSpPr>
          <p:cNvPr id="93188" name="Line 9"/>
          <p:cNvSpPr>
            <a:spLocks noChangeShapeType="1"/>
          </p:cNvSpPr>
          <p:nvPr/>
        </p:nvSpPr>
        <p:spPr bwMode="auto">
          <a:xfrm>
            <a:off x="4038600" y="914400"/>
            <a:ext cx="0" cy="4953000"/>
          </a:xfrm>
          <a:prstGeom prst="line">
            <a:avLst/>
          </a:prstGeom>
          <a:noFill/>
          <a:ln w="28575">
            <a:solidFill>
              <a:schemeClr val="tx1"/>
            </a:solidFill>
            <a:round/>
            <a:headEnd/>
            <a:tailEnd/>
          </a:ln>
        </p:spPr>
        <p:txBody>
          <a:bodyPr>
            <a:spAutoFit/>
          </a:bodyPr>
          <a:lstStyle/>
          <a:p>
            <a:endParaRPr lang="de-DE"/>
          </a:p>
        </p:txBody>
      </p:sp>
      <p:sp>
        <p:nvSpPr>
          <p:cNvPr id="93189" name="Text Box 11"/>
          <p:cNvSpPr txBox="1">
            <a:spLocks noChangeArrowheads="1"/>
          </p:cNvSpPr>
          <p:nvPr/>
        </p:nvSpPr>
        <p:spPr bwMode="auto">
          <a:xfrm>
            <a:off x="381000" y="1600200"/>
            <a:ext cx="3124200" cy="611188"/>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600"/>
              <a:t>Kennzahlen der Wirtschaftlichkeit</a:t>
            </a:r>
          </a:p>
        </p:txBody>
      </p:sp>
      <p:sp>
        <p:nvSpPr>
          <p:cNvPr id="93190" name="Text Box 19"/>
          <p:cNvSpPr txBox="1">
            <a:spLocks noChangeArrowheads="1"/>
          </p:cNvSpPr>
          <p:nvPr/>
        </p:nvSpPr>
        <p:spPr bwMode="auto">
          <a:xfrm>
            <a:off x="4343400" y="1447800"/>
            <a:ext cx="4648200" cy="900113"/>
          </a:xfrm>
          <a:prstGeom prst="rect">
            <a:avLst/>
          </a:prstGeom>
          <a:solidFill>
            <a:srgbClr val="E9E9E9"/>
          </a:solidFill>
          <a:ln w="9525">
            <a:solidFill>
              <a:schemeClr val="tx1"/>
            </a:solidFill>
            <a:miter lim="800000"/>
            <a:headEnd/>
            <a:tailEnd/>
          </a:ln>
        </p:spPr>
        <p:txBody>
          <a:bodyPr/>
          <a:lstStyle/>
          <a:p>
            <a:pPr algn="l"/>
            <a:r>
              <a:rPr lang="de-DE"/>
              <a:t>z. B.</a:t>
            </a:r>
          </a:p>
          <a:p>
            <a:pPr algn="l"/>
            <a:r>
              <a:rPr lang="de-DE"/>
              <a:t>Wirtschaftlichkeit =</a:t>
            </a:r>
          </a:p>
        </p:txBody>
      </p:sp>
      <p:sp>
        <p:nvSpPr>
          <p:cNvPr id="93191" name="Text Box 30"/>
          <p:cNvSpPr txBox="1">
            <a:spLocks noChangeArrowheads="1"/>
          </p:cNvSpPr>
          <p:nvPr/>
        </p:nvSpPr>
        <p:spPr bwMode="auto">
          <a:xfrm>
            <a:off x="381000" y="2514600"/>
            <a:ext cx="3124200" cy="611188"/>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600"/>
              <a:t>Kennzahlen der Produktivität/Intensität</a:t>
            </a:r>
          </a:p>
        </p:txBody>
      </p:sp>
      <p:sp>
        <p:nvSpPr>
          <p:cNvPr id="93192" name="Text Box 32"/>
          <p:cNvSpPr txBox="1">
            <a:spLocks noChangeArrowheads="1"/>
          </p:cNvSpPr>
          <p:nvPr/>
        </p:nvSpPr>
        <p:spPr bwMode="auto">
          <a:xfrm>
            <a:off x="381000" y="3505200"/>
            <a:ext cx="3124200" cy="611188"/>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600"/>
              <a:t>Kennzahlen der Rentabilität</a:t>
            </a:r>
          </a:p>
        </p:txBody>
      </p:sp>
      <p:sp>
        <p:nvSpPr>
          <p:cNvPr id="93193" name="Text Box 33"/>
          <p:cNvSpPr txBox="1">
            <a:spLocks noChangeArrowheads="1"/>
          </p:cNvSpPr>
          <p:nvPr/>
        </p:nvSpPr>
        <p:spPr bwMode="auto">
          <a:xfrm>
            <a:off x="381000" y="4570413"/>
            <a:ext cx="3124200" cy="611187"/>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600"/>
              <a:t>Kennzahlen der Liquidität</a:t>
            </a:r>
          </a:p>
        </p:txBody>
      </p:sp>
      <p:sp>
        <p:nvSpPr>
          <p:cNvPr id="93194" name="Text Box 34"/>
          <p:cNvSpPr txBox="1">
            <a:spLocks noChangeArrowheads="1"/>
          </p:cNvSpPr>
          <p:nvPr/>
        </p:nvSpPr>
        <p:spPr bwMode="auto">
          <a:xfrm>
            <a:off x="6477000" y="1524000"/>
            <a:ext cx="2438400" cy="314325"/>
          </a:xfrm>
          <a:prstGeom prst="rect">
            <a:avLst/>
          </a:prstGeom>
          <a:solidFill>
            <a:srgbClr val="FFFFFF"/>
          </a:solidFill>
          <a:ln w="9525">
            <a:solidFill>
              <a:schemeClr val="tx1"/>
            </a:solidFill>
            <a:miter lim="800000"/>
            <a:headEnd/>
            <a:tailEnd/>
          </a:ln>
        </p:spPr>
        <p:txBody>
          <a:bodyPr>
            <a:spAutoFit/>
          </a:bodyPr>
          <a:lstStyle/>
          <a:p>
            <a:r>
              <a:rPr lang="de-DE"/>
              <a:t>Leistung [EUR]</a:t>
            </a:r>
          </a:p>
        </p:txBody>
      </p:sp>
      <p:sp>
        <p:nvSpPr>
          <p:cNvPr id="93195" name="Text Box 35"/>
          <p:cNvSpPr txBox="1">
            <a:spLocks noChangeArrowheads="1"/>
          </p:cNvSpPr>
          <p:nvPr/>
        </p:nvSpPr>
        <p:spPr bwMode="auto">
          <a:xfrm>
            <a:off x="6477000" y="1981200"/>
            <a:ext cx="2438400" cy="314325"/>
          </a:xfrm>
          <a:prstGeom prst="rect">
            <a:avLst/>
          </a:prstGeom>
          <a:solidFill>
            <a:srgbClr val="FFFFFF"/>
          </a:solidFill>
          <a:ln w="9525">
            <a:solidFill>
              <a:schemeClr val="tx1"/>
            </a:solidFill>
            <a:miter lim="800000"/>
            <a:headEnd/>
            <a:tailEnd/>
          </a:ln>
        </p:spPr>
        <p:txBody>
          <a:bodyPr>
            <a:spAutoFit/>
          </a:bodyPr>
          <a:lstStyle/>
          <a:p>
            <a:r>
              <a:rPr lang="de-DE"/>
              <a:t>Kosten [EUR]</a:t>
            </a:r>
          </a:p>
        </p:txBody>
      </p:sp>
      <p:sp>
        <p:nvSpPr>
          <p:cNvPr id="93196" name="Line 36"/>
          <p:cNvSpPr>
            <a:spLocks noChangeShapeType="1"/>
          </p:cNvSpPr>
          <p:nvPr/>
        </p:nvSpPr>
        <p:spPr bwMode="auto">
          <a:xfrm>
            <a:off x="6477000" y="1905000"/>
            <a:ext cx="2438400" cy="0"/>
          </a:xfrm>
          <a:prstGeom prst="line">
            <a:avLst/>
          </a:prstGeom>
          <a:noFill/>
          <a:ln w="28575">
            <a:solidFill>
              <a:schemeClr val="tx1"/>
            </a:solidFill>
            <a:round/>
            <a:headEnd/>
            <a:tailEnd/>
          </a:ln>
        </p:spPr>
        <p:txBody>
          <a:bodyPr>
            <a:spAutoFit/>
          </a:bodyPr>
          <a:lstStyle/>
          <a:p>
            <a:endParaRPr lang="de-DE"/>
          </a:p>
        </p:txBody>
      </p:sp>
      <p:sp>
        <p:nvSpPr>
          <p:cNvPr id="93197" name="Line 37"/>
          <p:cNvSpPr>
            <a:spLocks noChangeShapeType="1"/>
          </p:cNvSpPr>
          <p:nvPr/>
        </p:nvSpPr>
        <p:spPr bwMode="auto">
          <a:xfrm>
            <a:off x="3505200" y="2895600"/>
            <a:ext cx="838200" cy="0"/>
          </a:xfrm>
          <a:prstGeom prst="line">
            <a:avLst/>
          </a:prstGeom>
          <a:noFill/>
          <a:ln w="28575">
            <a:solidFill>
              <a:schemeClr val="tx1"/>
            </a:solidFill>
            <a:round/>
            <a:headEnd/>
            <a:tailEnd/>
          </a:ln>
        </p:spPr>
        <p:txBody>
          <a:bodyPr>
            <a:spAutoFit/>
          </a:bodyPr>
          <a:lstStyle/>
          <a:p>
            <a:endParaRPr lang="de-DE"/>
          </a:p>
        </p:txBody>
      </p:sp>
      <p:sp>
        <p:nvSpPr>
          <p:cNvPr id="93198" name="Line 38"/>
          <p:cNvSpPr>
            <a:spLocks noChangeShapeType="1"/>
          </p:cNvSpPr>
          <p:nvPr/>
        </p:nvSpPr>
        <p:spPr bwMode="auto">
          <a:xfrm>
            <a:off x="3505200" y="3810000"/>
            <a:ext cx="838200" cy="0"/>
          </a:xfrm>
          <a:prstGeom prst="line">
            <a:avLst/>
          </a:prstGeom>
          <a:noFill/>
          <a:ln w="28575">
            <a:solidFill>
              <a:schemeClr val="tx1"/>
            </a:solidFill>
            <a:round/>
            <a:headEnd/>
            <a:tailEnd/>
          </a:ln>
        </p:spPr>
        <p:txBody>
          <a:bodyPr>
            <a:spAutoFit/>
          </a:bodyPr>
          <a:lstStyle/>
          <a:p>
            <a:endParaRPr lang="de-DE"/>
          </a:p>
        </p:txBody>
      </p:sp>
      <p:sp>
        <p:nvSpPr>
          <p:cNvPr id="93199" name="Line 39"/>
          <p:cNvSpPr>
            <a:spLocks noChangeShapeType="1"/>
          </p:cNvSpPr>
          <p:nvPr/>
        </p:nvSpPr>
        <p:spPr bwMode="auto">
          <a:xfrm>
            <a:off x="3505200" y="4876800"/>
            <a:ext cx="838200" cy="0"/>
          </a:xfrm>
          <a:prstGeom prst="line">
            <a:avLst/>
          </a:prstGeom>
          <a:noFill/>
          <a:ln w="28575">
            <a:solidFill>
              <a:schemeClr val="tx1"/>
            </a:solidFill>
            <a:round/>
            <a:headEnd/>
            <a:tailEnd/>
          </a:ln>
        </p:spPr>
        <p:txBody>
          <a:bodyPr>
            <a:spAutoFit/>
          </a:bodyPr>
          <a:lstStyle/>
          <a:p>
            <a:endParaRPr lang="de-DE"/>
          </a:p>
        </p:txBody>
      </p:sp>
      <p:sp>
        <p:nvSpPr>
          <p:cNvPr id="93200" name="Text Box 40"/>
          <p:cNvSpPr txBox="1">
            <a:spLocks noChangeArrowheads="1"/>
          </p:cNvSpPr>
          <p:nvPr/>
        </p:nvSpPr>
        <p:spPr bwMode="auto">
          <a:xfrm>
            <a:off x="4343400" y="2438400"/>
            <a:ext cx="4648200" cy="900113"/>
          </a:xfrm>
          <a:prstGeom prst="rect">
            <a:avLst/>
          </a:prstGeom>
          <a:solidFill>
            <a:srgbClr val="E9E9E9"/>
          </a:solidFill>
          <a:ln w="9525">
            <a:solidFill>
              <a:schemeClr val="tx1"/>
            </a:solidFill>
            <a:miter lim="800000"/>
            <a:headEnd/>
            <a:tailEnd/>
          </a:ln>
        </p:spPr>
        <p:txBody>
          <a:bodyPr/>
          <a:lstStyle/>
          <a:p>
            <a:pPr algn="l"/>
            <a:r>
              <a:rPr lang="de-DE"/>
              <a:t>z. B.</a:t>
            </a:r>
          </a:p>
          <a:p>
            <a:pPr algn="l"/>
            <a:r>
              <a:rPr lang="de-DE"/>
              <a:t>Produktivität =</a:t>
            </a:r>
          </a:p>
        </p:txBody>
      </p:sp>
      <p:sp>
        <p:nvSpPr>
          <p:cNvPr id="93201" name="Text Box 41"/>
          <p:cNvSpPr txBox="1">
            <a:spLocks noChangeArrowheads="1"/>
          </p:cNvSpPr>
          <p:nvPr/>
        </p:nvSpPr>
        <p:spPr bwMode="auto">
          <a:xfrm>
            <a:off x="6477000" y="2514600"/>
            <a:ext cx="2438400" cy="314325"/>
          </a:xfrm>
          <a:prstGeom prst="rect">
            <a:avLst/>
          </a:prstGeom>
          <a:solidFill>
            <a:srgbClr val="FFFFFF"/>
          </a:solidFill>
          <a:ln w="9525">
            <a:solidFill>
              <a:schemeClr val="tx1"/>
            </a:solidFill>
            <a:miter lim="800000"/>
            <a:headEnd/>
            <a:tailEnd/>
          </a:ln>
        </p:spPr>
        <p:txBody>
          <a:bodyPr>
            <a:spAutoFit/>
          </a:bodyPr>
          <a:lstStyle/>
          <a:p>
            <a:r>
              <a:rPr lang="de-DE"/>
              <a:t>Umsatz [EUR]</a:t>
            </a:r>
          </a:p>
        </p:txBody>
      </p:sp>
      <p:sp>
        <p:nvSpPr>
          <p:cNvPr id="93202" name="Text Box 42"/>
          <p:cNvSpPr txBox="1">
            <a:spLocks noChangeArrowheads="1"/>
          </p:cNvSpPr>
          <p:nvPr/>
        </p:nvSpPr>
        <p:spPr bwMode="auto">
          <a:xfrm>
            <a:off x="6477000" y="2971800"/>
            <a:ext cx="2438400" cy="314325"/>
          </a:xfrm>
          <a:prstGeom prst="rect">
            <a:avLst/>
          </a:prstGeom>
          <a:solidFill>
            <a:srgbClr val="FFFFFF"/>
          </a:solidFill>
          <a:ln w="9525">
            <a:solidFill>
              <a:schemeClr val="tx1"/>
            </a:solidFill>
            <a:miter lim="800000"/>
            <a:headEnd/>
            <a:tailEnd/>
          </a:ln>
        </p:spPr>
        <p:txBody>
          <a:bodyPr>
            <a:spAutoFit/>
          </a:bodyPr>
          <a:lstStyle/>
          <a:p>
            <a:r>
              <a:rPr lang="de-DE"/>
              <a:t>Personaleinsatz [Pers.]</a:t>
            </a:r>
          </a:p>
        </p:txBody>
      </p:sp>
      <p:sp>
        <p:nvSpPr>
          <p:cNvPr id="93203" name="Line 43"/>
          <p:cNvSpPr>
            <a:spLocks noChangeShapeType="1"/>
          </p:cNvSpPr>
          <p:nvPr/>
        </p:nvSpPr>
        <p:spPr bwMode="auto">
          <a:xfrm>
            <a:off x="6477000" y="2895600"/>
            <a:ext cx="2438400" cy="0"/>
          </a:xfrm>
          <a:prstGeom prst="line">
            <a:avLst/>
          </a:prstGeom>
          <a:noFill/>
          <a:ln w="28575">
            <a:solidFill>
              <a:schemeClr val="tx1"/>
            </a:solidFill>
            <a:round/>
            <a:headEnd/>
            <a:tailEnd/>
          </a:ln>
        </p:spPr>
        <p:txBody>
          <a:bodyPr>
            <a:spAutoFit/>
          </a:bodyPr>
          <a:lstStyle/>
          <a:p>
            <a:endParaRPr lang="de-DE"/>
          </a:p>
        </p:txBody>
      </p:sp>
      <p:sp>
        <p:nvSpPr>
          <p:cNvPr id="93204" name="Text Box 44"/>
          <p:cNvSpPr txBox="1">
            <a:spLocks noChangeArrowheads="1"/>
          </p:cNvSpPr>
          <p:nvPr/>
        </p:nvSpPr>
        <p:spPr bwMode="auto">
          <a:xfrm>
            <a:off x="4343400" y="3429000"/>
            <a:ext cx="4648200" cy="900113"/>
          </a:xfrm>
          <a:prstGeom prst="rect">
            <a:avLst/>
          </a:prstGeom>
          <a:solidFill>
            <a:srgbClr val="E9E9E9"/>
          </a:solidFill>
          <a:ln w="9525">
            <a:solidFill>
              <a:schemeClr val="tx1"/>
            </a:solidFill>
            <a:miter lim="800000"/>
            <a:headEnd/>
            <a:tailEnd/>
          </a:ln>
        </p:spPr>
        <p:txBody>
          <a:bodyPr/>
          <a:lstStyle/>
          <a:p>
            <a:pPr algn="l"/>
            <a:r>
              <a:rPr lang="de-DE"/>
              <a:t>z. B.</a:t>
            </a:r>
          </a:p>
          <a:p>
            <a:endParaRPr lang="de-DE" sz="700" b="0"/>
          </a:p>
        </p:txBody>
      </p:sp>
      <p:sp>
        <p:nvSpPr>
          <p:cNvPr id="93205" name="Text Box 45"/>
          <p:cNvSpPr txBox="1">
            <a:spLocks noChangeArrowheads="1"/>
          </p:cNvSpPr>
          <p:nvPr/>
        </p:nvSpPr>
        <p:spPr bwMode="auto">
          <a:xfrm>
            <a:off x="6477000" y="3505200"/>
            <a:ext cx="2438400" cy="314325"/>
          </a:xfrm>
          <a:prstGeom prst="rect">
            <a:avLst/>
          </a:prstGeom>
          <a:solidFill>
            <a:srgbClr val="FFFFFF"/>
          </a:solidFill>
          <a:ln w="9525">
            <a:solidFill>
              <a:schemeClr val="tx1"/>
            </a:solidFill>
            <a:miter lim="800000"/>
            <a:headEnd/>
            <a:tailEnd/>
          </a:ln>
        </p:spPr>
        <p:txBody>
          <a:bodyPr>
            <a:spAutoFit/>
          </a:bodyPr>
          <a:lstStyle/>
          <a:p>
            <a:r>
              <a:rPr lang="de-DE"/>
              <a:t>Gewinn [EUR/a] * 100 </a:t>
            </a:r>
          </a:p>
        </p:txBody>
      </p:sp>
      <p:sp>
        <p:nvSpPr>
          <p:cNvPr id="93206" name="Text Box 46"/>
          <p:cNvSpPr txBox="1">
            <a:spLocks noChangeArrowheads="1"/>
          </p:cNvSpPr>
          <p:nvPr/>
        </p:nvSpPr>
        <p:spPr bwMode="auto">
          <a:xfrm>
            <a:off x="6477000" y="3962400"/>
            <a:ext cx="2438400" cy="314325"/>
          </a:xfrm>
          <a:prstGeom prst="rect">
            <a:avLst/>
          </a:prstGeom>
          <a:solidFill>
            <a:srgbClr val="FFFFFF"/>
          </a:solidFill>
          <a:ln w="9525">
            <a:solidFill>
              <a:schemeClr val="tx1"/>
            </a:solidFill>
            <a:miter lim="800000"/>
            <a:headEnd/>
            <a:tailEnd/>
          </a:ln>
        </p:spPr>
        <p:txBody>
          <a:bodyPr>
            <a:spAutoFit/>
          </a:bodyPr>
          <a:lstStyle/>
          <a:p>
            <a:r>
              <a:rPr lang="de-DE"/>
              <a:t>durchschn. EK [EUR/a]</a:t>
            </a:r>
          </a:p>
        </p:txBody>
      </p:sp>
      <p:sp>
        <p:nvSpPr>
          <p:cNvPr id="93207" name="Line 47"/>
          <p:cNvSpPr>
            <a:spLocks noChangeShapeType="1"/>
          </p:cNvSpPr>
          <p:nvPr/>
        </p:nvSpPr>
        <p:spPr bwMode="auto">
          <a:xfrm>
            <a:off x="6477000" y="3886200"/>
            <a:ext cx="2438400" cy="0"/>
          </a:xfrm>
          <a:prstGeom prst="line">
            <a:avLst/>
          </a:prstGeom>
          <a:noFill/>
          <a:ln w="28575">
            <a:solidFill>
              <a:schemeClr val="tx1"/>
            </a:solidFill>
            <a:round/>
            <a:headEnd/>
            <a:tailEnd/>
          </a:ln>
        </p:spPr>
        <p:txBody>
          <a:bodyPr>
            <a:spAutoFit/>
          </a:bodyPr>
          <a:lstStyle/>
          <a:p>
            <a:endParaRPr lang="de-DE"/>
          </a:p>
        </p:txBody>
      </p:sp>
      <p:sp>
        <p:nvSpPr>
          <p:cNvPr id="93208" name="Text Box 48"/>
          <p:cNvSpPr txBox="1">
            <a:spLocks noChangeArrowheads="1"/>
          </p:cNvSpPr>
          <p:nvPr/>
        </p:nvSpPr>
        <p:spPr bwMode="auto">
          <a:xfrm>
            <a:off x="4343400" y="4419600"/>
            <a:ext cx="4648200" cy="900113"/>
          </a:xfrm>
          <a:prstGeom prst="rect">
            <a:avLst/>
          </a:prstGeom>
          <a:solidFill>
            <a:srgbClr val="E9E9E9"/>
          </a:solidFill>
          <a:ln w="9525">
            <a:solidFill>
              <a:schemeClr val="tx1"/>
            </a:solidFill>
            <a:miter lim="800000"/>
            <a:headEnd/>
            <a:tailEnd/>
          </a:ln>
        </p:spPr>
        <p:txBody>
          <a:bodyPr/>
          <a:lstStyle/>
          <a:p>
            <a:pPr algn="l"/>
            <a:r>
              <a:rPr lang="de-DE"/>
              <a:t>z. B.</a:t>
            </a:r>
          </a:p>
          <a:p>
            <a:pPr algn="l"/>
            <a:r>
              <a:rPr lang="de-DE"/>
              <a:t>Bar-Liquidität =</a:t>
            </a:r>
          </a:p>
        </p:txBody>
      </p:sp>
      <p:sp>
        <p:nvSpPr>
          <p:cNvPr id="93209" name="Text Box 49"/>
          <p:cNvSpPr txBox="1">
            <a:spLocks noChangeArrowheads="1"/>
          </p:cNvSpPr>
          <p:nvPr/>
        </p:nvSpPr>
        <p:spPr bwMode="auto">
          <a:xfrm>
            <a:off x="6477000" y="4495800"/>
            <a:ext cx="2438400" cy="314325"/>
          </a:xfrm>
          <a:prstGeom prst="rect">
            <a:avLst/>
          </a:prstGeom>
          <a:solidFill>
            <a:srgbClr val="FFFFFF"/>
          </a:solidFill>
          <a:ln w="9525">
            <a:solidFill>
              <a:schemeClr val="tx1"/>
            </a:solidFill>
            <a:miter lim="800000"/>
            <a:headEnd/>
            <a:tailEnd/>
          </a:ln>
        </p:spPr>
        <p:txBody>
          <a:bodyPr>
            <a:spAutoFit/>
          </a:bodyPr>
          <a:lstStyle/>
          <a:p>
            <a:r>
              <a:rPr lang="de-DE"/>
              <a:t>Liquide Mittel [EUR]</a:t>
            </a:r>
          </a:p>
        </p:txBody>
      </p:sp>
      <p:sp>
        <p:nvSpPr>
          <p:cNvPr id="93210" name="Text Box 50"/>
          <p:cNvSpPr txBox="1">
            <a:spLocks noChangeArrowheads="1"/>
          </p:cNvSpPr>
          <p:nvPr/>
        </p:nvSpPr>
        <p:spPr bwMode="auto">
          <a:xfrm>
            <a:off x="6477000" y="4953000"/>
            <a:ext cx="2438400" cy="314325"/>
          </a:xfrm>
          <a:prstGeom prst="rect">
            <a:avLst/>
          </a:prstGeom>
          <a:solidFill>
            <a:srgbClr val="FFFFFF"/>
          </a:solidFill>
          <a:ln w="9525">
            <a:solidFill>
              <a:schemeClr val="tx1"/>
            </a:solidFill>
            <a:miter lim="800000"/>
            <a:headEnd/>
            <a:tailEnd/>
          </a:ln>
        </p:spPr>
        <p:txBody>
          <a:bodyPr>
            <a:spAutoFit/>
          </a:bodyPr>
          <a:lstStyle/>
          <a:p>
            <a:r>
              <a:rPr lang="de-DE"/>
              <a:t>kurzfrist. Schulden [EUR]</a:t>
            </a:r>
          </a:p>
        </p:txBody>
      </p:sp>
      <p:sp>
        <p:nvSpPr>
          <p:cNvPr id="93211" name="Line 51"/>
          <p:cNvSpPr>
            <a:spLocks noChangeShapeType="1"/>
          </p:cNvSpPr>
          <p:nvPr/>
        </p:nvSpPr>
        <p:spPr bwMode="auto">
          <a:xfrm>
            <a:off x="6477000" y="4876800"/>
            <a:ext cx="2362200" cy="0"/>
          </a:xfrm>
          <a:prstGeom prst="line">
            <a:avLst/>
          </a:prstGeom>
          <a:noFill/>
          <a:ln w="28575">
            <a:solidFill>
              <a:schemeClr val="tx1"/>
            </a:solidFill>
            <a:round/>
            <a:headEnd/>
            <a:tailEnd/>
          </a:ln>
        </p:spPr>
        <p:txBody>
          <a:bodyPr>
            <a:spAutoFit/>
          </a:bodyPr>
          <a:lstStyle/>
          <a:p>
            <a:endParaRPr lang="de-DE"/>
          </a:p>
        </p:txBody>
      </p:sp>
      <p:sp>
        <p:nvSpPr>
          <p:cNvPr id="93212" name="Text Box 53"/>
          <p:cNvSpPr txBox="1">
            <a:spLocks noChangeArrowheads="1"/>
          </p:cNvSpPr>
          <p:nvPr/>
        </p:nvSpPr>
        <p:spPr bwMode="auto">
          <a:xfrm>
            <a:off x="381000" y="5562600"/>
            <a:ext cx="3124200" cy="611188"/>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nchor="ctr"/>
          <a:lstStyle/>
          <a:p>
            <a:r>
              <a:rPr lang="de-DE" sz="1600"/>
              <a:t>Umschlagskennzahlen</a:t>
            </a:r>
          </a:p>
        </p:txBody>
      </p:sp>
      <p:sp>
        <p:nvSpPr>
          <p:cNvPr id="93213" name="Line 54"/>
          <p:cNvSpPr>
            <a:spLocks noChangeShapeType="1"/>
          </p:cNvSpPr>
          <p:nvPr/>
        </p:nvSpPr>
        <p:spPr bwMode="auto">
          <a:xfrm>
            <a:off x="3505200" y="5867400"/>
            <a:ext cx="838200" cy="0"/>
          </a:xfrm>
          <a:prstGeom prst="line">
            <a:avLst/>
          </a:prstGeom>
          <a:noFill/>
          <a:ln w="28575">
            <a:solidFill>
              <a:schemeClr val="tx1"/>
            </a:solidFill>
            <a:round/>
            <a:headEnd/>
            <a:tailEnd/>
          </a:ln>
        </p:spPr>
        <p:txBody>
          <a:bodyPr>
            <a:spAutoFit/>
          </a:bodyPr>
          <a:lstStyle/>
          <a:p>
            <a:endParaRPr lang="de-DE"/>
          </a:p>
        </p:txBody>
      </p:sp>
      <p:sp>
        <p:nvSpPr>
          <p:cNvPr id="93214" name="Text Box 55"/>
          <p:cNvSpPr txBox="1">
            <a:spLocks noChangeArrowheads="1"/>
          </p:cNvSpPr>
          <p:nvPr/>
        </p:nvSpPr>
        <p:spPr bwMode="auto">
          <a:xfrm>
            <a:off x="4343400" y="5410200"/>
            <a:ext cx="4648200" cy="900113"/>
          </a:xfrm>
          <a:prstGeom prst="rect">
            <a:avLst/>
          </a:prstGeom>
          <a:solidFill>
            <a:srgbClr val="E9E9E9"/>
          </a:solidFill>
          <a:ln w="9525">
            <a:solidFill>
              <a:schemeClr val="tx1"/>
            </a:solidFill>
            <a:miter lim="800000"/>
            <a:headEnd/>
            <a:tailEnd/>
          </a:ln>
        </p:spPr>
        <p:txBody>
          <a:bodyPr/>
          <a:lstStyle/>
          <a:p>
            <a:pPr algn="l"/>
            <a:r>
              <a:rPr lang="de-DE"/>
              <a:t>z. B.</a:t>
            </a:r>
          </a:p>
          <a:p>
            <a:endParaRPr lang="de-DE"/>
          </a:p>
        </p:txBody>
      </p:sp>
      <p:sp>
        <p:nvSpPr>
          <p:cNvPr id="93215" name="Text Box 56"/>
          <p:cNvSpPr txBox="1">
            <a:spLocks noChangeArrowheads="1"/>
          </p:cNvSpPr>
          <p:nvPr/>
        </p:nvSpPr>
        <p:spPr bwMode="auto">
          <a:xfrm>
            <a:off x="6477000" y="5486400"/>
            <a:ext cx="2438400" cy="314325"/>
          </a:xfrm>
          <a:prstGeom prst="rect">
            <a:avLst/>
          </a:prstGeom>
          <a:solidFill>
            <a:srgbClr val="FFFFFF"/>
          </a:solidFill>
          <a:ln w="9525">
            <a:solidFill>
              <a:schemeClr val="tx1"/>
            </a:solidFill>
            <a:miter lim="800000"/>
            <a:headEnd/>
            <a:tailEnd/>
          </a:ln>
        </p:spPr>
        <p:txBody>
          <a:bodyPr>
            <a:spAutoFit/>
          </a:bodyPr>
          <a:lstStyle/>
          <a:p>
            <a:r>
              <a:rPr lang="de-DE"/>
              <a:t>Umsatzerlöse [EUR/a]</a:t>
            </a:r>
          </a:p>
        </p:txBody>
      </p:sp>
      <p:sp>
        <p:nvSpPr>
          <p:cNvPr id="93216" name="Text Box 57"/>
          <p:cNvSpPr txBox="1">
            <a:spLocks noChangeArrowheads="1"/>
          </p:cNvSpPr>
          <p:nvPr/>
        </p:nvSpPr>
        <p:spPr bwMode="auto">
          <a:xfrm>
            <a:off x="6477000" y="5943600"/>
            <a:ext cx="2438400" cy="314325"/>
          </a:xfrm>
          <a:prstGeom prst="rect">
            <a:avLst/>
          </a:prstGeom>
          <a:solidFill>
            <a:srgbClr val="FFFFFF"/>
          </a:solidFill>
          <a:ln w="9525">
            <a:solidFill>
              <a:schemeClr val="tx1"/>
            </a:solidFill>
            <a:miter lim="800000"/>
            <a:headEnd/>
            <a:tailEnd/>
          </a:ln>
        </p:spPr>
        <p:txBody>
          <a:bodyPr>
            <a:spAutoFit/>
          </a:bodyPr>
          <a:lstStyle/>
          <a:p>
            <a:r>
              <a:rPr lang="de-DE"/>
              <a:t>durschnittl. Kapital [EUR]</a:t>
            </a:r>
          </a:p>
        </p:txBody>
      </p:sp>
      <p:sp>
        <p:nvSpPr>
          <p:cNvPr id="93217" name="Line 58"/>
          <p:cNvSpPr>
            <a:spLocks noChangeShapeType="1"/>
          </p:cNvSpPr>
          <p:nvPr/>
        </p:nvSpPr>
        <p:spPr bwMode="auto">
          <a:xfrm>
            <a:off x="6477000" y="5867400"/>
            <a:ext cx="2438400" cy="0"/>
          </a:xfrm>
          <a:prstGeom prst="line">
            <a:avLst/>
          </a:prstGeom>
          <a:noFill/>
          <a:ln w="28575">
            <a:solidFill>
              <a:schemeClr val="tx1"/>
            </a:solidFill>
            <a:round/>
            <a:headEnd/>
            <a:tailEnd/>
          </a:ln>
        </p:spPr>
        <p:txBody>
          <a:bodyPr>
            <a:spAutoFit/>
          </a:bodyPr>
          <a:lstStyle/>
          <a:p>
            <a:endParaRPr lang="de-DE"/>
          </a:p>
        </p:txBody>
      </p:sp>
      <p:sp>
        <p:nvSpPr>
          <p:cNvPr id="93218" name="Text Box 59"/>
          <p:cNvSpPr txBox="1">
            <a:spLocks noChangeArrowheads="1"/>
          </p:cNvSpPr>
          <p:nvPr/>
        </p:nvSpPr>
        <p:spPr bwMode="auto">
          <a:xfrm>
            <a:off x="4419600" y="5638800"/>
            <a:ext cx="1676400" cy="517525"/>
          </a:xfrm>
          <a:prstGeom prst="rect">
            <a:avLst/>
          </a:prstGeom>
          <a:noFill/>
          <a:ln w="9525">
            <a:noFill/>
            <a:miter lim="800000"/>
            <a:headEnd/>
            <a:tailEnd/>
          </a:ln>
        </p:spPr>
        <p:txBody>
          <a:bodyPr>
            <a:spAutoFit/>
          </a:bodyPr>
          <a:lstStyle/>
          <a:p>
            <a:pPr algn="l"/>
            <a:r>
              <a:rPr lang="de-DE"/>
              <a:t>Umschlagszahl des Kapitals</a:t>
            </a:r>
          </a:p>
        </p:txBody>
      </p:sp>
      <p:sp>
        <p:nvSpPr>
          <p:cNvPr id="93219" name="Text Box 60"/>
          <p:cNvSpPr txBox="1">
            <a:spLocks noChangeArrowheads="1"/>
          </p:cNvSpPr>
          <p:nvPr/>
        </p:nvSpPr>
        <p:spPr bwMode="auto">
          <a:xfrm>
            <a:off x="5791200" y="5715000"/>
            <a:ext cx="304800" cy="304800"/>
          </a:xfrm>
          <a:prstGeom prst="rect">
            <a:avLst/>
          </a:prstGeom>
          <a:noFill/>
          <a:ln w="9525">
            <a:noFill/>
            <a:miter lim="800000"/>
            <a:headEnd/>
            <a:tailEnd/>
          </a:ln>
        </p:spPr>
        <p:txBody>
          <a:bodyPr>
            <a:spAutoFit/>
          </a:bodyPr>
          <a:lstStyle/>
          <a:p>
            <a:r>
              <a:rPr lang="de-DE"/>
              <a:t>=</a:t>
            </a:r>
          </a:p>
        </p:txBody>
      </p:sp>
      <p:sp>
        <p:nvSpPr>
          <p:cNvPr id="93220" name="Text Box 61"/>
          <p:cNvSpPr txBox="1">
            <a:spLocks noChangeArrowheads="1"/>
          </p:cNvSpPr>
          <p:nvPr/>
        </p:nvSpPr>
        <p:spPr bwMode="auto">
          <a:xfrm>
            <a:off x="4419600" y="3657600"/>
            <a:ext cx="1447800" cy="517525"/>
          </a:xfrm>
          <a:prstGeom prst="rect">
            <a:avLst/>
          </a:prstGeom>
          <a:noFill/>
          <a:ln w="9525">
            <a:noFill/>
            <a:miter lim="800000"/>
            <a:headEnd/>
            <a:tailEnd/>
          </a:ln>
        </p:spPr>
        <p:txBody>
          <a:bodyPr>
            <a:spAutoFit/>
          </a:bodyPr>
          <a:lstStyle/>
          <a:p>
            <a:pPr algn="l"/>
            <a:r>
              <a:rPr lang="de-DE"/>
              <a:t>Eigenkapital-rentabilität</a:t>
            </a:r>
          </a:p>
        </p:txBody>
      </p:sp>
      <p:sp>
        <p:nvSpPr>
          <p:cNvPr id="93221" name="Text Box 62"/>
          <p:cNvSpPr txBox="1">
            <a:spLocks noChangeArrowheads="1"/>
          </p:cNvSpPr>
          <p:nvPr/>
        </p:nvSpPr>
        <p:spPr bwMode="auto">
          <a:xfrm>
            <a:off x="5638800" y="3733800"/>
            <a:ext cx="304800" cy="304800"/>
          </a:xfrm>
          <a:prstGeom prst="rect">
            <a:avLst/>
          </a:prstGeom>
          <a:noFill/>
          <a:ln w="9525">
            <a:noFill/>
            <a:miter lim="800000"/>
            <a:headEnd/>
            <a:tailEnd/>
          </a:ln>
        </p:spPr>
        <p:txBody>
          <a:bodyPr>
            <a:spAutoFit/>
          </a:bodyPr>
          <a:lstStyle/>
          <a:p>
            <a:r>
              <a:rPr lang="de-DE"/>
              <a:t>=</a:t>
            </a:r>
            <a:endParaRPr lang="de-DE" sz="800" b="0"/>
          </a:p>
        </p:txBody>
      </p:sp>
      <p:sp>
        <p:nvSpPr>
          <p:cNvPr id="93222" name="Rectangle 39"/>
          <p:cNvSpPr>
            <a:spLocks noChangeArrowheads="1"/>
          </p:cNvSpPr>
          <p:nvPr/>
        </p:nvSpPr>
        <p:spPr bwMode="auto">
          <a:xfrm>
            <a:off x="86106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93223" name="Textfeld 37"/>
          <p:cNvSpPr txBox="1">
            <a:spLocks noChangeArrowheads="1"/>
          </p:cNvSpPr>
          <p:nvPr/>
        </p:nvSpPr>
        <p:spPr bwMode="auto">
          <a:xfrm>
            <a:off x="0" y="0"/>
            <a:ext cx="1691680" cy="307777"/>
          </a:xfrm>
          <a:prstGeom prst="rect">
            <a:avLst/>
          </a:prstGeom>
          <a:noFill/>
          <a:ln w="9525">
            <a:noFill/>
            <a:miter lim="800000"/>
            <a:headEnd/>
            <a:tailEnd/>
          </a:ln>
        </p:spPr>
        <p:txBody>
          <a:bodyPr wrap="square">
            <a:spAutoFit/>
          </a:bodyPr>
          <a:lstStyle/>
          <a:p>
            <a:pPr algn="l" eaLnBrk="1" hangingPunct="1"/>
            <a:r>
              <a:rPr lang="de-DE" smtClean="0"/>
              <a:t>Kennzahlen [2]</a:t>
            </a: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wipe(left)">
                                      <p:cBhvr>
                                        <p:cTn id="7" dur="500"/>
                                        <p:tgtEl>
                                          <p:spTgt spid="9318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3188"/>
                                        </p:tgtEl>
                                        <p:attrNameLst>
                                          <p:attrName>style.visibility</p:attrName>
                                        </p:attrNameLst>
                                      </p:cBhvr>
                                      <p:to>
                                        <p:strVal val="visible"/>
                                      </p:to>
                                    </p:set>
                                    <p:animEffect transition="in" filter="wipe(up)">
                                      <p:cBhvr>
                                        <p:cTn id="11" dur="500"/>
                                        <p:tgtEl>
                                          <p:spTgt spid="93188"/>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93187"/>
                                        </p:tgtEl>
                                        <p:attrNameLst>
                                          <p:attrName>style.visibility</p:attrName>
                                        </p:attrNameLst>
                                      </p:cBhvr>
                                      <p:to>
                                        <p:strVal val="visible"/>
                                      </p:to>
                                    </p:set>
                                    <p:anim calcmode="lin" valueType="num">
                                      <p:cBhvr>
                                        <p:cTn id="15" dur="500" fill="hold"/>
                                        <p:tgtEl>
                                          <p:spTgt spid="93187"/>
                                        </p:tgtEl>
                                        <p:attrNameLst>
                                          <p:attrName>ppt_w</p:attrName>
                                        </p:attrNameLst>
                                      </p:cBhvr>
                                      <p:tavLst>
                                        <p:tav tm="0">
                                          <p:val>
                                            <p:fltVal val="0"/>
                                          </p:val>
                                        </p:tav>
                                        <p:tav tm="100000">
                                          <p:val>
                                            <p:strVal val="#ppt_w"/>
                                          </p:val>
                                        </p:tav>
                                      </p:tavLst>
                                    </p:anim>
                                    <p:anim calcmode="lin" valueType="num">
                                      <p:cBhvr>
                                        <p:cTn id="16" dur="500" fill="hold"/>
                                        <p:tgtEl>
                                          <p:spTgt spid="93187"/>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93197"/>
                                        </p:tgtEl>
                                        <p:attrNameLst>
                                          <p:attrName>style.visibility</p:attrName>
                                        </p:attrNameLst>
                                      </p:cBhvr>
                                      <p:to>
                                        <p:strVal val="visible"/>
                                      </p:to>
                                    </p:set>
                                    <p:anim calcmode="lin" valueType="num">
                                      <p:cBhvr>
                                        <p:cTn id="20" dur="500" fill="hold"/>
                                        <p:tgtEl>
                                          <p:spTgt spid="93197"/>
                                        </p:tgtEl>
                                        <p:attrNameLst>
                                          <p:attrName>ppt_w</p:attrName>
                                        </p:attrNameLst>
                                      </p:cBhvr>
                                      <p:tavLst>
                                        <p:tav tm="0">
                                          <p:val>
                                            <p:fltVal val="0"/>
                                          </p:val>
                                        </p:tav>
                                        <p:tav tm="100000">
                                          <p:val>
                                            <p:strVal val="#ppt_w"/>
                                          </p:val>
                                        </p:tav>
                                      </p:tavLst>
                                    </p:anim>
                                    <p:anim calcmode="lin" valueType="num">
                                      <p:cBhvr>
                                        <p:cTn id="21" dur="500" fill="hold"/>
                                        <p:tgtEl>
                                          <p:spTgt spid="93197"/>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7" presetClass="entr" presetSubtype="10" fill="hold" grpId="0" nodeType="afterEffect">
                                  <p:stCondLst>
                                    <p:cond delay="0"/>
                                  </p:stCondLst>
                                  <p:childTnLst>
                                    <p:set>
                                      <p:cBhvr>
                                        <p:cTn id="24" dur="1" fill="hold">
                                          <p:stCondLst>
                                            <p:cond delay="0"/>
                                          </p:stCondLst>
                                        </p:cTn>
                                        <p:tgtEl>
                                          <p:spTgt spid="93198"/>
                                        </p:tgtEl>
                                        <p:attrNameLst>
                                          <p:attrName>style.visibility</p:attrName>
                                        </p:attrNameLst>
                                      </p:cBhvr>
                                      <p:to>
                                        <p:strVal val="visible"/>
                                      </p:to>
                                    </p:set>
                                    <p:anim calcmode="lin" valueType="num">
                                      <p:cBhvr>
                                        <p:cTn id="25" dur="500" fill="hold"/>
                                        <p:tgtEl>
                                          <p:spTgt spid="93198"/>
                                        </p:tgtEl>
                                        <p:attrNameLst>
                                          <p:attrName>ppt_w</p:attrName>
                                        </p:attrNameLst>
                                      </p:cBhvr>
                                      <p:tavLst>
                                        <p:tav tm="0">
                                          <p:val>
                                            <p:fltVal val="0"/>
                                          </p:val>
                                        </p:tav>
                                        <p:tav tm="100000">
                                          <p:val>
                                            <p:strVal val="#ppt_w"/>
                                          </p:val>
                                        </p:tav>
                                      </p:tavLst>
                                    </p:anim>
                                    <p:anim calcmode="lin" valueType="num">
                                      <p:cBhvr>
                                        <p:cTn id="26" dur="500" fill="hold"/>
                                        <p:tgtEl>
                                          <p:spTgt spid="93198"/>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17" presetClass="entr" presetSubtype="10" fill="hold" grpId="0" nodeType="afterEffect">
                                  <p:stCondLst>
                                    <p:cond delay="0"/>
                                  </p:stCondLst>
                                  <p:childTnLst>
                                    <p:set>
                                      <p:cBhvr>
                                        <p:cTn id="29" dur="1" fill="hold">
                                          <p:stCondLst>
                                            <p:cond delay="0"/>
                                          </p:stCondLst>
                                        </p:cTn>
                                        <p:tgtEl>
                                          <p:spTgt spid="93199"/>
                                        </p:tgtEl>
                                        <p:attrNameLst>
                                          <p:attrName>style.visibility</p:attrName>
                                        </p:attrNameLst>
                                      </p:cBhvr>
                                      <p:to>
                                        <p:strVal val="visible"/>
                                      </p:to>
                                    </p:set>
                                    <p:anim calcmode="lin" valueType="num">
                                      <p:cBhvr>
                                        <p:cTn id="30" dur="500" fill="hold"/>
                                        <p:tgtEl>
                                          <p:spTgt spid="93199"/>
                                        </p:tgtEl>
                                        <p:attrNameLst>
                                          <p:attrName>ppt_w</p:attrName>
                                        </p:attrNameLst>
                                      </p:cBhvr>
                                      <p:tavLst>
                                        <p:tav tm="0">
                                          <p:val>
                                            <p:fltVal val="0"/>
                                          </p:val>
                                        </p:tav>
                                        <p:tav tm="100000">
                                          <p:val>
                                            <p:strVal val="#ppt_w"/>
                                          </p:val>
                                        </p:tav>
                                      </p:tavLst>
                                    </p:anim>
                                    <p:anim calcmode="lin" valueType="num">
                                      <p:cBhvr>
                                        <p:cTn id="31" dur="500" fill="hold"/>
                                        <p:tgtEl>
                                          <p:spTgt spid="93199"/>
                                        </p:tgtEl>
                                        <p:attrNameLst>
                                          <p:attrName>ppt_h</p:attrName>
                                        </p:attrNameLst>
                                      </p:cBhvr>
                                      <p:tavLst>
                                        <p:tav tm="0">
                                          <p:val>
                                            <p:strVal val="#ppt_h"/>
                                          </p:val>
                                        </p:tav>
                                        <p:tav tm="100000">
                                          <p:val>
                                            <p:strVal val="#ppt_h"/>
                                          </p:val>
                                        </p:tav>
                                      </p:tavLst>
                                    </p:anim>
                                  </p:childTnLst>
                                </p:cTn>
                              </p:par>
                            </p:childTnLst>
                          </p:cTn>
                        </p:par>
                        <p:par>
                          <p:cTn id="32" fill="hold">
                            <p:stCondLst>
                              <p:cond delay="3000"/>
                            </p:stCondLst>
                            <p:childTnLst>
                              <p:par>
                                <p:cTn id="33" presetID="17" presetClass="entr" presetSubtype="10" fill="hold" grpId="0" nodeType="afterEffect">
                                  <p:stCondLst>
                                    <p:cond delay="0"/>
                                  </p:stCondLst>
                                  <p:childTnLst>
                                    <p:set>
                                      <p:cBhvr>
                                        <p:cTn id="34" dur="1" fill="hold">
                                          <p:stCondLst>
                                            <p:cond delay="0"/>
                                          </p:stCondLst>
                                        </p:cTn>
                                        <p:tgtEl>
                                          <p:spTgt spid="93213"/>
                                        </p:tgtEl>
                                        <p:attrNameLst>
                                          <p:attrName>style.visibility</p:attrName>
                                        </p:attrNameLst>
                                      </p:cBhvr>
                                      <p:to>
                                        <p:strVal val="visible"/>
                                      </p:to>
                                    </p:set>
                                    <p:anim calcmode="lin" valueType="num">
                                      <p:cBhvr>
                                        <p:cTn id="35" dur="500" fill="hold"/>
                                        <p:tgtEl>
                                          <p:spTgt spid="93213"/>
                                        </p:tgtEl>
                                        <p:attrNameLst>
                                          <p:attrName>ppt_w</p:attrName>
                                        </p:attrNameLst>
                                      </p:cBhvr>
                                      <p:tavLst>
                                        <p:tav tm="0">
                                          <p:val>
                                            <p:fltVal val="0"/>
                                          </p:val>
                                        </p:tav>
                                        <p:tav tm="100000">
                                          <p:val>
                                            <p:strVal val="#ppt_w"/>
                                          </p:val>
                                        </p:tav>
                                      </p:tavLst>
                                    </p:anim>
                                    <p:anim calcmode="lin" valueType="num">
                                      <p:cBhvr>
                                        <p:cTn id="36" dur="500" fill="hold"/>
                                        <p:tgtEl>
                                          <p:spTgt spid="93213"/>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3189"/>
                                        </p:tgtEl>
                                        <p:attrNameLst>
                                          <p:attrName>style.visibility</p:attrName>
                                        </p:attrNameLst>
                                      </p:cBhvr>
                                      <p:to>
                                        <p:strVal val="visible"/>
                                      </p:to>
                                    </p:set>
                                    <p:animEffect transition="in" filter="wipe(left)">
                                      <p:cBhvr>
                                        <p:cTn id="41" dur="500"/>
                                        <p:tgtEl>
                                          <p:spTgt spid="9318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3190"/>
                                        </p:tgtEl>
                                        <p:attrNameLst>
                                          <p:attrName>style.visibility</p:attrName>
                                        </p:attrNameLst>
                                      </p:cBhvr>
                                      <p:to>
                                        <p:strVal val="visible"/>
                                      </p:to>
                                    </p:set>
                                    <p:animEffect transition="in" filter="wipe(left)">
                                      <p:cBhvr>
                                        <p:cTn id="46" dur="500"/>
                                        <p:tgtEl>
                                          <p:spTgt spid="93190"/>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93194"/>
                                        </p:tgtEl>
                                        <p:attrNameLst>
                                          <p:attrName>style.visibility</p:attrName>
                                        </p:attrNameLst>
                                      </p:cBhvr>
                                      <p:to>
                                        <p:strVal val="visible"/>
                                      </p:to>
                                    </p:set>
                                    <p:animEffect transition="in" filter="wipe(left)">
                                      <p:cBhvr>
                                        <p:cTn id="50" dur="500"/>
                                        <p:tgtEl>
                                          <p:spTgt spid="93194"/>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93196"/>
                                        </p:tgtEl>
                                        <p:attrNameLst>
                                          <p:attrName>style.visibility</p:attrName>
                                        </p:attrNameLst>
                                      </p:cBhvr>
                                      <p:to>
                                        <p:strVal val="visible"/>
                                      </p:to>
                                    </p:set>
                                    <p:animEffect transition="in" filter="wipe(left)">
                                      <p:cBhvr>
                                        <p:cTn id="54" dur="500"/>
                                        <p:tgtEl>
                                          <p:spTgt spid="93196"/>
                                        </p:tgtEl>
                                      </p:cBhvr>
                                    </p:animEffect>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93195"/>
                                        </p:tgtEl>
                                        <p:attrNameLst>
                                          <p:attrName>style.visibility</p:attrName>
                                        </p:attrNameLst>
                                      </p:cBhvr>
                                      <p:to>
                                        <p:strVal val="visible"/>
                                      </p:to>
                                    </p:set>
                                    <p:animEffect transition="in" filter="wipe(left)">
                                      <p:cBhvr>
                                        <p:cTn id="58" dur="500"/>
                                        <p:tgtEl>
                                          <p:spTgt spid="9319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93191"/>
                                        </p:tgtEl>
                                        <p:attrNameLst>
                                          <p:attrName>style.visibility</p:attrName>
                                        </p:attrNameLst>
                                      </p:cBhvr>
                                      <p:to>
                                        <p:strVal val="visible"/>
                                      </p:to>
                                    </p:set>
                                    <p:animEffect transition="in" filter="wipe(left)">
                                      <p:cBhvr>
                                        <p:cTn id="63" dur="500"/>
                                        <p:tgtEl>
                                          <p:spTgt spid="9319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93200"/>
                                        </p:tgtEl>
                                        <p:attrNameLst>
                                          <p:attrName>style.visibility</p:attrName>
                                        </p:attrNameLst>
                                      </p:cBhvr>
                                      <p:to>
                                        <p:strVal val="visible"/>
                                      </p:to>
                                    </p:set>
                                    <p:animEffect transition="in" filter="wipe(left)">
                                      <p:cBhvr>
                                        <p:cTn id="68" dur="500"/>
                                        <p:tgtEl>
                                          <p:spTgt spid="93200"/>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93201"/>
                                        </p:tgtEl>
                                        <p:attrNameLst>
                                          <p:attrName>style.visibility</p:attrName>
                                        </p:attrNameLst>
                                      </p:cBhvr>
                                      <p:to>
                                        <p:strVal val="visible"/>
                                      </p:to>
                                    </p:set>
                                    <p:animEffect transition="in" filter="wipe(left)">
                                      <p:cBhvr>
                                        <p:cTn id="72" dur="500"/>
                                        <p:tgtEl>
                                          <p:spTgt spid="93201"/>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93203"/>
                                        </p:tgtEl>
                                        <p:attrNameLst>
                                          <p:attrName>style.visibility</p:attrName>
                                        </p:attrNameLst>
                                      </p:cBhvr>
                                      <p:to>
                                        <p:strVal val="visible"/>
                                      </p:to>
                                    </p:set>
                                    <p:animEffect transition="in" filter="wipe(left)">
                                      <p:cBhvr>
                                        <p:cTn id="76" dur="500"/>
                                        <p:tgtEl>
                                          <p:spTgt spid="93203"/>
                                        </p:tgtEl>
                                      </p:cBhvr>
                                    </p:animEffect>
                                  </p:childTnLst>
                                </p:cTn>
                              </p:par>
                            </p:childTnLst>
                          </p:cTn>
                        </p:par>
                        <p:par>
                          <p:cTn id="77" fill="hold">
                            <p:stCondLst>
                              <p:cond delay="1500"/>
                            </p:stCondLst>
                            <p:childTnLst>
                              <p:par>
                                <p:cTn id="78" presetID="22" presetClass="entr" presetSubtype="8" fill="hold" grpId="0" nodeType="afterEffect">
                                  <p:stCondLst>
                                    <p:cond delay="0"/>
                                  </p:stCondLst>
                                  <p:childTnLst>
                                    <p:set>
                                      <p:cBhvr>
                                        <p:cTn id="79" dur="1" fill="hold">
                                          <p:stCondLst>
                                            <p:cond delay="0"/>
                                          </p:stCondLst>
                                        </p:cTn>
                                        <p:tgtEl>
                                          <p:spTgt spid="93202"/>
                                        </p:tgtEl>
                                        <p:attrNameLst>
                                          <p:attrName>style.visibility</p:attrName>
                                        </p:attrNameLst>
                                      </p:cBhvr>
                                      <p:to>
                                        <p:strVal val="visible"/>
                                      </p:to>
                                    </p:set>
                                    <p:animEffect transition="in" filter="wipe(left)">
                                      <p:cBhvr>
                                        <p:cTn id="80" dur="500"/>
                                        <p:tgtEl>
                                          <p:spTgt spid="9320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93192"/>
                                        </p:tgtEl>
                                        <p:attrNameLst>
                                          <p:attrName>style.visibility</p:attrName>
                                        </p:attrNameLst>
                                      </p:cBhvr>
                                      <p:to>
                                        <p:strVal val="visible"/>
                                      </p:to>
                                    </p:set>
                                    <p:animEffect transition="in" filter="wipe(left)">
                                      <p:cBhvr>
                                        <p:cTn id="85" dur="500"/>
                                        <p:tgtEl>
                                          <p:spTgt spid="9319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93204"/>
                                        </p:tgtEl>
                                        <p:attrNameLst>
                                          <p:attrName>style.visibility</p:attrName>
                                        </p:attrNameLst>
                                      </p:cBhvr>
                                      <p:to>
                                        <p:strVal val="visible"/>
                                      </p:to>
                                    </p:set>
                                    <p:animEffect transition="in" filter="wipe(left)">
                                      <p:cBhvr>
                                        <p:cTn id="90" dur="500"/>
                                        <p:tgtEl>
                                          <p:spTgt spid="93204"/>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93220"/>
                                        </p:tgtEl>
                                        <p:attrNameLst>
                                          <p:attrName>style.visibility</p:attrName>
                                        </p:attrNameLst>
                                      </p:cBhvr>
                                      <p:to>
                                        <p:strVal val="visible"/>
                                      </p:to>
                                    </p:set>
                                    <p:animEffect transition="in" filter="wipe(left)">
                                      <p:cBhvr>
                                        <p:cTn id="94" dur="500"/>
                                        <p:tgtEl>
                                          <p:spTgt spid="93220"/>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93221"/>
                                        </p:tgtEl>
                                        <p:attrNameLst>
                                          <p:attrName>style.visibility</p:attrName>
                                        </p:attrNameLst>
                                      </p:cBhvr>
                                      <p:to>
                                        <p:strVal val="visible"/>
                                      </p:to>
                                    </p:set>
                                    <p:animEffect transition="in" filter="wipe(left)">
                                      <p:cBhvr>
                                        <p:cTn id="98" dur="500"/>
                                        <p:tgtEl>
                                          <p:spTgt spid="93221"/>
                                        </p:tgtEl>
                                      </p:cBhvr>
                                    </p:animEffect>
                                  </p:childTnLst>
                                </p:cTn>
                              </p:par>
                            </p:childTnLst>
                          </p:cTn>
                        </p:par>
                        <p:par>
                          <p:cTn id="99" fill="hold">
                            <p:stCondLst>
                              <p:cond delay="1500"/>
                            </p:stCondLst>
                            <p:childTnLst>
                              <p:par>
                                <p:cTn id="100" presetID="22" presetClass="entr" presetSubtype="8" fill="hold" grpId="0" nodeType="afterEffect">
                                  <p:stCondLst>
                                    <p:cond delay="0"/>
                                  </p:stCondLst>
                                  <p:childTnLst>
                                    <p:set>
                                      <p:cBhvr>
                                        <p:cTn id="101" dur="1" fill="hold">
                                          <p:stCondLst>
                                            <p:cond delay="0"/>
                                          </p:stCondLst>
                                        </p:cTn>
                                        <p:tgtEl>
                                          <p:spTgt spid="93205"/>
                                        </p:tgtEl>
                                        <p:attrNameLst>
                                          <p:attrName>style.visibility</p:attrName>
                                        </p:attrNameLst>
                                      </p:cBhvr>
                                      <p:to>
                                        <p:strVal val="visible"/>
                                      </p:to>
                                    </p:set>
                                    <p:animEffect transition="in" filter="wipe(left)">
                                      <p:cBhvr>
                                        <p:cTn id="102" dur="500"/>
                                        <p:tgtEl>
                                          <p:spTgt spid="93205"/>
                                        </p:tgtEl>
                                      </p:cBhvr>
                                    </p:animEffect>
                                  </p:childTnLst>
                                </p:cTn>
                              </p:par>
                            </p:childTnLst>
                          </p:cTn>
                        </p:par>
                        <p:par>
                          <p:cTn id="103" fill="hold">
                            <p:stCondLst>
                              <p:cond delay="2000"/>
                            </p:stCondLst>
                            <p:childTnLst>
                              <p:par>
                                <p:cTn id="104" presetID="22" presetClass="entr" presetSubtype="8" fill="hold" grpId="0" nodeType="afterEffect">
                                  <p:stCondLst>
                                    <p:cond delay="0"/>
                                  </p:stCondLst>
                                  <p:childTnLst>
                                    <p:set>
                                      <p:cBhvr>
                                        <p:cTn id="105" dur="1" fill="hold">
                                          <p:stCondLst>
                                            <p:cond delay="0"/>
                                          </p:stCondLst>
                                        </p:cTn>
                                        <p:tgtEl>
                                          <p:spTgt spid="93207"/>
                                        </p:tgtEl>
                                        <p:attrNameLst>
                                          <p:attrName>style.visibility</p:attrName>
                                        </p:attrNameLst>
                                      </p:cBhvr>
                                      <p:to>
                                        <p:strVal val="visible"/>
                                      </p:to>
                                    </p:set>
                                    <p:animEffect transition="in" filter="wipe(left)">
                                      <p:cBhvr>
                                        <p:cTn id="106" dur="500"/>
                                        <p:tgtEl>
                                          <p:spTgt spid="93207"/>
                                        </p:tgtEl>
                                      </p:cBhvr>
                                    </p:animEffect>
                                  </p:childTnLst>
                                </p:cTn>
                              </p:par>
                            </p:childTnLst>
                          </p:cTn>
                        </p:par>
                        <p:par>
                          <p:cTn id="107" fill="hold">
                            <p:stCondLst>
                              <p:cond delay="2500"/>
                            </p:stCondLst>
                            <p:childTnLst>
                              <p:par>
                                <p:cTn id="108" presetID="22" presetClass="entr" presetSubtype="8" fill="hold" grpId="0" nodeType="afterEffect">
                                  <p:stCondLst>
                                    <p:cond delay="0"/>
                                  </p:stCondLst>
                                  <p:childTnLst>
                                    <p:set>
                                      <p:cBhvr>
                                        <p:cTn id="109" dur="1" fill="hold">
                                          <p:stCondLst>
                                            <p:cond delay="0"/>
                                          </p:stCondLst>
                                        </p:cTn>
                                        <p:tgtEl>
                                          <p:spTgt spid="93206"/>
                                        </p:tgtEl>
                                        <p:attrNameLst>
                                          <p:attrName>style.visibility</p:attrName>
                                        </p:attrNameLst>
                                      </p:cBhvr>
                                      <p:to>
                                        <p:strVal val="visible"/>
                                      </p:to>
                                    </p:set>
                                    <p:animEffect transition="in" filter="wipe(left)">
                                      <p:cBhvr>
                                        <p:cTn id="110" dur="500"/>
                                        <p:tgtEl>
                                          <p:spTgt spid="93206"/>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93193"/>
                                        </p:tgtEl>
                                        <p:attrNameLst>
                                          <p:attrName>style.visibility</p:attrName>
                                        </p:attrNameLst>
                                      </p:cBhvr>
                                      <p:to>
                                        <p:strVal val="visible"/>
                                      </p:to>
                                    </p:set>
                                    <p:animEffect transition="in" filter="wipe(left)">
                                      <p:cBhvr>
                                        <p:cTn id="115" dur="500"/>
                                        <p:tgtEl>
                                          <p:spTgt spid="9319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93208"/>
                                        </p:tgtEl>
                                        <p:attrNameLst>
                                          <p:attrName>style.visibility</p:attrName>
                                        </p:attrNameLst>
                                      </p:cBhvr>
                                      <p:to>
                                        <p:strVal val="visible"/>
                                      </p:to>
                                    </p:set>
                                    <p:animEffect transition="in" filter="wipe(left)">
                                      <p:cBhvr>
                                        <p:cTn id="120" dur="500"/>
                                        <p:tgtEl>
                                          <p:spTgt spid="93208"/>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93209"/>
                                        </p:tgtEl>
                                        <p:attrNameLst>
                                          <p:attrName>style.visibility</p:attrName>
                                        </p:attrNameLst>
                                      </p:cBhvr>
                                      <p:to>
                                        <p:strVal val="visible"/>
                                      </p:to>
                                    </p:set>
                                    <p:animEffect transition="in" filter="wipe(left)">
                                      <p:cBhvr>
                                        <p:cTn id="124" dur="500"/>
                                        <p:tgtEl>
                                          <p:spTgt spid="93209"/>
                                        </p:tgtEl>
                                      </p:cBhvr>
                                    </p:animEffect>
                                  </p:childTnLst>
                                </p:cTn>
                              </p:par>
                            </p:childTnLst>
                          </p:cTn>
                        </p:par>
                        <p:par>
                          <p:cTn id="125" fill="hold">
                            <p:stCondLst>
                              <p:cond delay="1000"/>
                            </p:stCondLst>
                            <p:childTnLst>
                              <p:par>
                                <p:cTn id="126" presetID="22" presetClass="entr" presetSubtype="8" fill="hold" grpId="0" nodeType="afterEffect">
                                  <p:stCondLst>
                                    <p:cond delay="0"/>
                                  </p:stCondLst>
                                  <p:childTnLst>
                                    <p:set>
                                      <p:cBhvr>
                                        <p:cTn id="127" dur="1" fill="hold">
                                          <p:stCondLst>
                                            <p:cond delay="0"/>
                                          </p:stCondLst>
                                        </p:cTn>
                                        <p:tgtEl>
                                          <p:spTgt spid="93211"/>
                                        </p:tgtEl>
                                        <p:attrNameLst>
                                          <p:attrName>style.visibility</p:attrName>
                                        </p:attrNameLst>
                                      </p:cBhvr>
                                      <p:to>
                                        <p:strVal val="visible"/>
                                      </p:to>
                                    </p:set>
                                    <p:animEffect transition="in" filter="wipe(left)">
                                      <p:cBhvr>
                                        <p:cTn id="128" dur="500"/>
                                        <p:tgtEl>
                                          <p:spTgt spid="93211"/>
                                        </p:tgtEl>
                                      </p:cBhvr>
                                    </p:animEffect>
                                  </p:childTnLst>
                                </p:cTn>
                              </p:par>
                            </p:childTnLst>
                          </p:cTn>
                        </p:par>
                        <p:par>
                          <p:cTn id="129" fill="hold">
                            <p:stCondLst>
                              <p:cond delay="1500"/>
                            </p:stCondLst>
                            <p:childTnLst>
                              <p:par>
                                <p:cTn id="130" presetID="22" presetClass="entr" presetSubtype="8" fill="hold" grpId="0" nodeType="afterEffect">
                                  <p:stCondLst>
                                    <p:cond delay="0"/>
                                  </p:stCondLst>
                                  <p:childTnLst>
                                    <p:set>
                                      <p:cBhvr>
                                        <p:cTn id="131" dur="1" fill="hold">
                                          <p:stCondLst>
                                            <p:cond delay="0"/>
                                          </p:stCondLst>
                                        </p:cTn>
                                        <p:tgtEl>
                                          <p:spTgt spid="93210"/>
                                        </p:tgtEl>
                                        <p:attrNameLst>
                                          <p:attrName>style.visibility</p:attrName>
                                        </p:attrNameLst>
                                      </p:cBhvr>
                                      <p:to>
                                        <p:strVal val="visible"/>
                                      </p:to>
                                    </p:set>
                                    <p:animEffect transition="in" filter="wipe(left)">
                                      <p:cBhvr>
                                        <p:cTn id="132" dur="500"/>
                                        <p:tgtEl>
                                          <p:spTgt spid="93210"/>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93212"/>
                                        </p:tgtEl>
                                        <p:attrNameLst>
                                          <p:attrName>style.visibility</p:attrName>
                                        </p:attrNameLst>
                                      </p:cBhvr>
                                      <p:to>
                                        <p:strVal val="visible"/>
                                      </p:to>
                                    </p:set>
                                    <p:animEffect transition="in" filter="wipe(left)">
                                      <p:cBhvr>
                                        <p:cTn id="137" dur="500"/>
                                        <p:tgtEl>
                                          <p:spTgt spid="93212"/>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93214"/>
                                        </p:tgtEl>
                                        <p:attrNameLst>
                                          <p:attrName>style.visibility</p:attrName>
                                        </p:attrNameLst>
                                      </p:cBhvr>
                                      <p:to>
                                        <p:strVal val="visible"/>
                                      </p:to>
                                    </p:set>
                                    <p:animEffect transition="in" filter="wipe(left)">
                                      <p:cBhvr>
                                        <p:cTn id="142" dur="500"/>
                                        <p:tgtEl>
                                          <p:spTgt spid="93214"/>
                                        </p:tgtEl>
                                      </p:cBhvr>
                                    </p:animEffect>
                                  </p:childTnLst>
                                </p:cTn>
                              </p:par>
                            </p:childTnLst>
                          </p:cTn>
                        </p:par>
                        <p:par>
                          <p:cTn id="143" fill="hold">
                            <p:stCondLst>
                              <p:cond delay="500"/>
                            </p:stCondLst>
                            <p:childTnLst>
                              <p:par>
                                <p:cTn id="144" presetID="22" presetClass="entr" presetSubtype="8" fill="hold" grpId="0" nodeType="afterEffect">
                                  <p:stCondLst>
                                    <p:cond delay="0"/>
                                  </p:stCondLst>
                                  <p:childTnLst>
                                    <p:set>
                                      <p:cBhvr>
                                        <p:cTn id="145" dur="1" fill="hold">
                                          <p:stCondLst>
                                            <p:cond delay="0"/>
                                          </p:stCondLst>
                                        </p:cTn>
                                        <p:tgtEl>
                                          <p:spTgt spid="93218"/>
                                        </p:tgtEl>
                                        <p:attrNameLst>
                                          <p:attrName>style.visibility</p:attrName>
                                        </p:attrNameLst>
                                      </p:cBhvr>
                                      <p:to>
                                        <p:strVal val="visible"/>
                                      </p:to>
                                    </p:set>
                                    <p:animEffect transition="in" filter="wipe(left)">
                                      <p:cBhvr>
                                        <p:cTn id="146" dur="500"/>
                                        <p:tgtEl>
                                          <p:spTgt spid="93218"/>
                                        </p:tgtEl>
                                      </p:cBhvr>
                                    </p:animEffect>
                                  </p:childTnLst>
                                </p:cTn>
                              </p:par>
                            </p:childTnLst>
                          </p:cTn>
                        </p:par>
                        <p:par>
                          <p:cTn id="147" fill="hold">
                            <p:stCondLst>
                              <p:cond delay="1000"/>
                            </p:stCondLst>
                            <p:childTnLst>
                              <p:par>
                                <p:cTn id="148" presetID="22" presetClass="entr" presetSubtype="8" fill="hold" grpId="0" nodeType="afterEffect">
                                  <p:stCondLst>
                                    <p:cond delay="0"/>
                                  </p:stCondLst>
                                  <p:childTnLst>
                                    <p:set>
                                      <p:cBhvr>
                                        <p:cTn id="149" dur="1" fill="hold">
                                          <p:stCondLst>
                                            <p:cond delay="0"/>
                                          </p:stCondLst>
                                        </p:cTn>
                                        <p:tgtEl>
                                          <p:spTgt spid="93219"/>
                                        </p:tgtEl>
                                        <p:attrNameLst>
                                          <p:attrName>style.visibility</p:attrName>
                                        </p:attrNameLst>
                                      </p:cBhvr>
                                      <p:to>
                                        <p:strVal val="visible"/>
                                      </p:to>
                                    </p:set>
                                    <p:animEffect transition="in" filter="wipe(left)">
                                      <p:cBhvr>
                                        <p:cTn id="150" dur="500"/>
                                        <p:tgtEl>
                                          <p:spTgt spid="93219"/>
                                        </p:tgtEl>
                                      </p:cBhvr>
                                    </p:animEffect>
                                  </p:childTnLst>
                                </p:cTn>
                              </p:par>
                            </p:childTnLst>
                          </p:cTn>
                        </p:par>
                        <p:par>
                          <p:cTn id="151" fill="hold">
                            <p:stCondLst>
                              <p:cond delay="1500"/>
                            </p:stCondLst>
                            <p:childTnLst>
                              <p:par>
                                <p:cTn id="152" presetID="22" presetClass="entr" presetSubtype="8" fill="hold" grpId="0" nodeType="afterEffect">
                                  <p:stCondLst>
                                    <p:cond delay="0"/>
                                  </p:stCondLst>
                                  <p:childTnLst>
                                    <p:set>
                                      <p:cBhvr>
                                        <p:cTn id="153" dur="1" fill="hold">
                                          <p:stCondLst>
                                            <p:cond delay="0"/>
                                          </p:stCondLst>
                                        </p:cTn>
                                        <p:tgtEl>
                                          <p:spTgt spid="93215"/>
                                        </p:tgtEl>
                                        <p:attrNameLst>
                                          <p:attrName>style.visibility</p:attrName>
                                        </p:attrNameLst>
                                      </p:cBhvr>
                                      <p:to>
                                        <p:strVal val="visible"/>
                                      </p:to>
                                    </p:set>
                                    <p:animEffect transition="in" filter="wipe(left)">
                                      <p:cBhvr>
                                        <p:cTn id="154" dur="500"/>
                                        <p:tgtEl>
                                          <p:spTgt spid="93215"/>
                                        </p:tgtEl>
                                      </p:cBhvr>
                                    </p:animEffect>
                                  </p:childTnLst>
                                </p:cTn>
                              </p:par>
                            </p:childTnLst>
                          </p:cTn>
                        </p:par>
                        <p:par>
                          <p:cTn id="155" fill="hold">
                            <p:stCondLst>
                              <p:cond delay="2000"/>
                            </p:stCondLst>
                            <p:childTnLst>
                              <p:par>
                                <p:cTn id="156" presetID="22" presetClass="entr" presetSubtype="8" fill="hold" grpId="0" nodeType="afterEffect">
                                  <p:stCondLst>
                                    <p:cond delay="0"/>
                                  </p:stCondLst>
                                  <p:childTnLst>
                                    <p:set>
                                      <p:cBhvr>
                                        <p:cTn id="157" dur="1" fill="hold">
                                          <p:stCondLst>
                                            <p:cond delay="0"/>
                                          </p:stCondLst>
                                        </p:cTn>
                                        <p:tgtEl>
                                          <p:spTgt spid="93217"/>
                                        </p:tgtEl>
                                        <p:attrNameLst>
                                          <p:attrName>style.visibility</p:attrName>
                                        </p:attrNameLst>
                                      </p:cBhvr>
                                      <p:to>
                                        <p:strVal val="visible"/>
                                      </p:to>
                                    </p:set>
                                    <p:animEffect transition="in" filter="wipe(left)">
                                      <p:cBhvr>
                                        <p:cTn id="158" dur="500"/>
                                        <p:tgtEl>
                                          <p:spTgt spid="93217"/>
                                        </p:tgtEl>
                                      </p:cBhvr>
                                    </p:animEffect>
                                  </p:childTnLst>
                                </p:cTn>
                              </p:par>
                            </p:childTnLst>
                          </p:cTn>
                        </p:par>
                        <p:par>
                          <p:cTn id="159" fill="hold">
                            <p:stCondLst>
                              <p:cond delay="2500"/>
                            </p:stCondLst>
                            <p:childTnLst>
                              <p:par>
                                <p:cTn id="160" presetID="22" presetClass="entr" presetSubtype="8" fill="hold" grpId="0" nodeType="afterEffect">
                                  <p:stCondLst>
                                    <p:cond delay="0"/>
                                  </p:stCondLst>
                                  <p:childTnLst>
                                    <p:set>
                                      <p:cBhvr>
                                        <p:cTn id="161" dur="1" fill="hold">
                                          <p:stCondLst>
                                            <p:cond delay="0"/>
                                          </p:stCondLst>
                                        </p:cTn>
                                        <p:tgtEl>
                                          <p:spTgt spid="93216"/>
                                        </p:tgtEl>
                                        <p:attrNameLst>
                                          <p:attrName>style.visibility</p:attrName>
                                        </p:attrNameLst>
                                      </p:cBhvr>
                                      <p:to>
                                        <p:strVal val="visible"/>
                                      </p:to>
                                    </p:set>
                                    <p:animEffect transition="in" filter="wipe(left)">
                                      <p:cBhvr>
                                        <p:cTn id="162" dur="500"/>
                                        <p:tgtEl>
                                          <p:spTgt spid="93216"/>
                                        </p:tgtEl>
                                      </p:cBhvr>
                                    </p:animEffect>
                                  </p:childTnLst>
                                </p:cTn>
                              </p:par>
                            </p:childTnLst>
                          </p:cTn>
                        </p:par>
                        <p:par>
                          <p:cTn id="163" fill="hold">
                            <p:stCondLst>
                              <p:cond delay="3000"/>
                            </p:stCondLst>
                            <p:childTnLst>
                              <p:par>
                                <p:cTn id="164" presetID="23" presetClass="entr" presetSubtype="528" fill="hold" grpId="0" nodeType="afterEffect">
                                  <p:stCondLst>
                                    <p:cond delay="0"/>
                                  </p:stCondLst>
                                  <p:childTnLst>
                                    <p:set>
                                      <p:cBhvr>
                                        <p:cTn id="165" dur="1" fill="hold">
                                          <p:stCondLst>
                                            <p:cond delay="0"/>
                                          </p:stCondLst>
                                        </p:cTn>
                                        <p:tgtEl>
                                          <p:spTgt spid="93222"/>
                                        </p:tgtEl>
                                        <p:attrNameLst>
                                          <p:attrName>style.visibility</p:attrName>
                                        </p:attrNameLst>
                                      </p:cBhvr>
                                      <p:to>
                                        <p:strVal val="visible"/>
                                      </p:to>
                                    </p:set>
                                    <p:anim calcmode="lin" valueType="num">
                                      <p:cBhvr>
                                        <p:cTn id="166" dur="500" fill="hold"/>
                                        <p:tgtEl>
                                          <p:spTgt spid="93222"/>
                                        </p:tgtEl>
                                        <p:attrNameLst>
                                          <p:attrName>ppt_w</p:attrName>
                                        </p:attrNameLst>
                                      </p:cBhvr>
                                      <p:tavLst>
                                        <p:tav tm="0">
                                          <p:val>
                                            <p:fltVal val="0"/>
                                          </p:val>
                                        </p:tav>
                                        <p:tav tm="100000">
                                          <p:val>
                                            <p:strVal val="#ppt_w"/>
                                          </p:val>
                                        </p:tav>
                                      </p:tavLst>
                                    </p:anim>
                                    <p:anim calcmode="lin" valueType="num">
                                      <p:cBhvr>
                                        <p:cTn id="167" dur="500" fill="hold"/>
                                        <p:tgtEl>
                                          <p:spTgt spid="93222"/>
                                        </p:tgtEl>
                                        <p:attrNameLst>
                                          <p:attrName>ppt_h</p:attrName>
                                        </p:attrNameLst>
                                      </p:cBhvr>
                                      <p:tavLst>
                                        <p:tav tm="0">
                                          <p:val>
                                            <p:fltVal val="0"/>
                                          </p:val>
                                        </p:tav>
                                        <p:tav tm="100000">
                                          <p:val>
                                            <p:strVal val="#ppt_h"/>
                                          </p:val>
                                        </p:tav>
                                      </p:tavLst>
                                    </p:anim>
                                    <p:anim calcmode="lin" valueType="num">
                                      <p:cBhvr>
                                        <p:cTn id="168" dur="500" fill="hold"/>
                                        <p:tgtEl>
                                          <p:spTgt spid="93222"/>
                                        </p:tgtEl>
                                        <p:attrNameLst>
                                          <p:attrName>ppt_x</p:attrName>
                                        </p:attrNameLst>
                                      </p:cBhvr>
                                      <p:tavLst>
                                        <p:tav tm="0">
                                          <p:val>
                                            <p:fltVal val="0.5"/>
                                          </p:val>
                                        </p:tav>
                                        <p:tav tm="100000">
                                          <p:val>
                                            <p:strVal val="#ppt_x"/>
                                          </p:val>
                                        </p:tav>
                                      </p:tavLst>
                                    </p:anim>
                                    <p:anim calcmode="lin" valueType="num">
                                      <p:cBhvr>
                                        <p:cTn id="169" dur="500" fill="hold"/>
                                        <p:tgtEl>
                                          <p:spTgt spid="9322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animBg="1" autoUpdateAnimBg="0"/>
      <p:bldP spid="93187" grpId="0" animBg="1"/>
      <p:bldP spid="93188" grpId="0" animBg="1"/>
      <p:bldP spid="93189" grpId="0" animBg="1" autoUpdateAnimBg="0"/>
      <p:bldP spid="93190" grpId="0" animBg="1" autoUpdateAnimBg="0"/>
      <p:bldP spid="93191" grpId="0" animBg="1" autoUpdateAnimBg="0"/>
      <p:bldP spid="93192" grpId="0" animBg="1" autoUpdateAnimBg="0"/>
      <p:bldP spid="93193" grpId="0" animBg="1" autoUpdateAnimBg="0"/>
      <p:bldP spid="93194" grpId="0" animBg="1" autoUpdateAnimBg="0"/>
      <p:bldP spid="93195" grpId="0" animBg="1" autoUpdateAnimBg="0"/>
      <p:bldP spid="93196" grpId="0" animBg="1"/>
      <p:bldP spid="93197" grpId="0" animBg="1"/>
      <p:bldP spid="93198" grpId="0" animBg="1"/>
      <p:bldP spid="93199" grpId="0" animBg="1"/>
      <p:bldP spid="93200" grpId="0" animBg="1" autoUpdateAnimBg="0"/>
      <p:bldP spid="93201" grpId="0" animBg="1" autoUpdateAnimBg="0"/>
      <p:bldP spid="93202" grpId="0" animBg="1" autoUpdateAnimBg="0"/>
      <p:bldP spid="93203" grpId="0" animBg="1"/>
      <p:bldP spid="93204" grpId="0" animBg="1" autoUpdateAnimBg="0"/>
      <p:bldP spid="93205" grpId="0" animBg="1" autoUpdateAnimBg="0"/>
      <p:bldP spid="93206" grpId="0" animBg="1" autoUpdateAnimBg="0"/>
      <p:bldP spid="93207" grpId="0" animBg="1"/>
      <p:bldP spid="93208" grpId="0" animBg="1" autoUpdateAnimBg="0"/>
      <p:bldP spid="93209" grpId="0" animBg="1" autoUpdateAnimBg="0"/>
      <p:bldP spid="93210" grpId="0" animBg="1" autoUpdateAnimBg="0"/>
      <p:bldP spid="93211" grpId="0" animBg="1"/>
      <p:bldP spid="93212" grpId="0" animBg="1" autoUpdateAnimBg="0"/>
      <p:bldP spid="93213" grpId="0" animBg="1"/>
      <p:bldP spid="93214" grpId="0" animBg="1" autoUpdateAnimBg="0"/>
      <p:bldP spid="93215" grpId="0" animBg="1" autoUpdateAnimBg="0"/>
      <p:bldP spid="93216" grpId="0" animBg="1" autoUpdateAnimBg="0"/>
      <p:bldP spid="93217" grpId="0" animBg="1"/>
      <p:bldP spid="93218" grpId="0" autoUpdateAnimBg="0"/>
      <p:bldP spid="93219" grpId="0" autoUpdateAnimBg="0"/>
      <p:bldP spid="93220" grpId="0" autoUpdateAnimBg="0"/>
      <p:bldP spid="93221" grpId="0" autoUpdateAnimBg="0"/>
      <p:bldP spid="93222"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2" descr="C:\Business_Studio\Archiv\Images\Images_neu\Welt3.png"/>
          <p:cNvPicPr>
            <a:picLocks noChangeAspect="1" noChangeArrowheads="1"/>
          </p:cNvPicPr>
          <p:nvPr/>
        </p:nvPicPr>
        <p:blipFill>
          <a:blip r:embed="rId4" cstate="print"/>
          <a:srcRect/>
          <a:stretch>
            <a:fillRect/>
          </a:stretch>
        </p:blipFill>
        <p:spPr bwMode="auto">
          <a:xfrm>
            <a:off x="0" y="228600"/>
            <a:ext cx="8839200" cy="5791200"/>
          </a:xfrm>
          <a:prstGeom prst="rect">
            <a:avLst/>
          </a:prstGeom>
          <a:noFill/>
          <a:ln w="9525">
            <a:noFill/>
            <a:miter lim="800000"/>
            <a:headEnd/>
            <a:tailEnd/>
          </a:ln>
        </p:spPr>
      </p:pic>
      <p:sp>
        <p:nvSpPr>
          <p:cNvPr id="2052" name="Line 4"/>
          <p:cNvSpPr>
            <a:spLocks noChangeShapeType="1"/>
          </p:cNvSpPr>
          <p:nvPr/>
        </p:nvSpPr>
        <p:spPr bwMode="auto">
          <a:xfrm>
            <a:off x="5257800" y="2057400"/>
            <a:ext cx="2286000" cy="304800"/>
          </a:xfrm>
          <a:prstGeom prst="line">
            <a:avLst/>
          </a:prstGeom>
          <a:noFill/>
          <a:ln w="28575">
            <a:solidFill>
              <a:srgbClr val="FF0000"/>
            </a:solidFill>
            <a:round/>
            <a:headEnd/>
            <a:tailEnd/>
          </a:ln>
        </p:spPr>
        <p:txBody>
          <a:bodyPr anchor="ctr">
            <a:spAutoFit/>
          </a:bodyPr>
          <a:lstStyle/>
          <a:p>
            <a:endParaRPr lang="de-DE"/>
          </a:p>
        </p:txBody>
      </p:sp>
      <p:sp>
        <p:nvSpPr>
          <p:cNvPr id="2053" name="Line 6"/>
          <p:cNvSpPr>
            <a:spLocks noChangeShapeType="1"/>
          </p:cNvSpPr>
          <p:nvPr/>
        </p:nvSpPr>
        <p:spPr bwMode="auto">
          <a:xfrm>
            <a:off x="5257800" y="2057400"/>
            <a:ext cx="1524000" cy="685800"/>
          </a:xfrm>
          <a:prstGeom prst="line">
            <a:avLst/>
          </a:prstGeom>
          <a:noFill/>
          <a:ln w="28575">
            <a:solidFill>
              <a:srgbClr val="FF0000"/>
            </a:solidFill>
            <a:round/>
            <a:headEnd/>
            <a:tailEnd/>
          </a:ln>
        </p:spPr>
        <p:txBody>
          <a:bodyPr anchor="ctr">
            <a:spAutoFit/>
          </a:bodyPr>
          <a:lstStyle/>
          <a:p>
            <a:endParaRPr lang="de-DE"/>
          </a:p>
        </p:txBody>
      </p:sp>
      <p:sp>
        <p:nvSpPr>
          <p:cNvPr id="2054" name="Line 7"/>
          <p:cNvSpPr>
            <a:spLocks noChangeShapeType="1"/>
          </p:cNvSpPr>
          <p:nvPr/>
        </p:nvSpPr>
        <p:spPr bwMode="auto">
          <a:xfrm flipV="1">
            <a:off x="1981200" y="1981200"/>
            <a:ext cx="2057400" cy="381000"/>
          </a:xfrm>
          <a:prstGeom prst="line">
            <a:avLst/>
          </a:prstGeom>
          <a:noFill/>
          <a:ln w="28575">
            <a:solidFill>
              <a:srgbClr val="FF0000"/>
            </a:solidFill>
            <a:round/>
            <a:headEnd/>
            <a:tailEnd/>
          </a:ln>
        </p:spPr>
        <p:txBody>
          <a:bodyPr anchor="ctr">
            <a:spAutoFit/>
          </a:bodyPr>
          <a:lstStyle/>
          <a:p>
            <a:endParaRPr lang="de-DE"/>
          </a:p>
        </p:txBody>
      </p:sp>
      <p:sp>
        <p:nvSpPr>
          <p:cNvPr id="2055" name="Line 9"/>
          <p:cNvSpPr>
            <a:spLocks noChangeShapeType="1"/>
          </p:cNvSpPr>
          <p:nvPr/>
        </p:nvSpPr>
        <p:spPr bwMode="auto">
          <a:xfrm flipV="1">
            <a:off x="1752600" y="1981200"/>
            <a:ext cx="2286000" cy="914400"/>
          </a:xfrm>
          <a:prstGeom prst="line">
            <a:avLst/>
          </a:prstGeom>
          <a:noFill/>
          <a:ln w="28575">
            <a:solidFill>
              <a:srgbClr val="FF0000"/>
            </a:solidFill>
            <a:round/>
            <a:headEnd/>
            <a:tailEnd/>
          </a:ln>
        </p:spPr>
        <p:txBody>
          <a:bodyPr anchor="ctr">
            <a:spAutoFit/>
          </a:bodyPr>
          <a:lstStyle/>
          <a:p>
            <a:endParaRPr lang="de-DE"/>
          </a:p>
        </p:txBody>
      </p:sp>
      <p:sp>
        <p:nvSpPr>
          <p:cNvPr id="2056" name="Line 11"/>
          <p:cNvSpPr>
            <a:spLocks noChangeShapeType="1"/>
          </p:cNvSpPr>
          <p:nvPr/>
        </p:nvSpPr>
        <p:spPr bwMode="auto">
          <a:xfrm flipH="1" flipV="1">
            <a:off x="4648200" y="2286000"/>
            <a:ext cx="609600" cy="1066800"/>
          </a:xfrm>
          <a:prstGeom prst="line">
            <a:avLst/>
          </a:prstGeom>
          <a:noFill/>
          <a:ln w="28575">
            <a:solidFill>
              <a:srgbClr val="FF0000"/>
            </a:solidFill>
            <a:round/>
            <a:headEnd/>
            <a:tailEnd/>
          </a:ln>
        </p:spPr>
        <p:txBody>
          <a:bodyPr anchor="ctr">
            <a:spAutoFit/>
          </a:bodyPr>
          <a:lstStyle/>
          <a:p>
            <a:endParaRPr lang="de-DE"/>
          </a:p>
        </p:txBody>
      </p:sp>
      <p:sp>
        <p:nvSpPr>
          <p:cNvPr id="2057" name="Line 12"/>
          <p:cNvSpPr>
            <a:spLocks noChangeShapeType="1"/>
          </p:cNvSpPr>
          <p:nvPr/>
        </p:nvSpPr>
        <p:spPr bwMode="auto">
          <a:xfrm flipV="1">
            <a:off x="4191000" y="2286000"/>
            <a:ext cx="457200" cy="152400"/>
          </a:xfrm>
          <a:prstGeom prst="line">
            <a:avLst/>
          </a:prstGeom>
          <a:noFill/>
          <a:ln w="28575">
            <a:solidFill>
              <a:srgbClr val="FF0000"/>
            </a:solidFill>
            <a:round/>
            <a:headEnd/>
            <a:tailEnd/>
          </a:ln>
        </p:spPr>
        <p:txBody>
          <a:bodyPr anchor="ctr">
            <a:spAutoFit/>
          </a:bodyPr>
          <a:lstStyle/>
          <a:p>
            <a:endParaRPr lang="de-DE"/>
          </a:p>
        </p:txBody>
      </p:sp>
      <p:sp>
        <p:nvSpPr>
          <p:cNvPr id="2058" name="Line 13"/>
          <p:cNvSpPr>
            <a:spLocks noChangeShapeType="1"/>
          </p:cNvSpPr>
          <p:nvPr/>
        </p:nvSpPr>
        <p:spPr bwMode="auto">
          <a:xfrm flipV="1">
            <a:off x="5257800" y="1676400"/>
            <a:ext cx="609600" cy="381000"/>
          </a:xfrm>
          <a:prstGeom prst="line">
            <a:avLst/>
          </a:prstGeom>
          <a:noFill/>
          <a:ln w="28575">
            <a:solidFill>
              <a:srgbClr val="FF0000"/>
            </a:solidFill>
            <a:round/>
            <a:headEnd/>
            <a:tailEnd/>
          </a:ln>
        </p:spPr>
        <p:txBody>
          <a:bodyPr anchor="ctr">
            <a:spAutoFit/>
          </a:bodyPr>
          <a:lstStyle/>
          <a:p>
            <a:endParaRPr lang="de-DE"/>
          </a:p>
        </p:txBody>
      </p:sp>
      <p:graphicFrame>
        <p:nvGraphicFramePr>
          <p:cNvPr id="2050" name="Object 15"/>
          <p:cNvGraphicFramePr>
            <a:graphicFrameLocks noChangeAspect="1"/>
          </p:cNvGraphicFramePr>
          <p:nvPr/>
        </p:nvGraphicFramePr>
        <p:xfrm>
          <a:off x="4038600" y="1520825"/>
          <a:ext cx="1371600" cy="765175"/>
        </p:xfrm>
        <a:graphic>
          <a:graphicData uri="http://schemas.openxmlformats.org/presentationml/2006/ole">
            <p:oleObj spid="_x0000_s6154" name="Paint Shop Pro Image" r:id="rId5" imgW="5209756" imgH="3570732" progId="">
              <p:embed/>
            </p:oleObj>
          </a:graphicData>
        </a:graphic>
      </p:graphicFrame>
      <p:sp>
        <p:nvSpPr>
          <p:cNvPr id="2059" name="Text Box 16"/>
          <p:cNvSpPr txBox="1">
            <a:spLocks noChangeArrowheads="1"/>
          </p:cNvSpPr>
          <p:nvPr/>
        </p:nvSpPr>
        <p:spPr bwMode="auto">
          <a:xfrm>
            <a:off x="4191000" y="1219200"/>
            <a:ext cx="1066800" cy="304800"/>
          </a:xfrm>
          <a:prstGeom prst="rect">
            <a:avLst/>
          </a:prstGeom>
          <a:noFill/>
          <a:ln w="9525">
            <a:noFill/>
            <a:miter lim="800000"/>
            <a:headEnd/>
            <a:tailEnd/>
          </a:ln>
        </p:spPr>
        <p:txBody>
          <a:bodyPr>
            <a:spAutoFit/>
          </a:bodyPr>
          <a:lstStyle/>
          <a:p>
            <a:pPr algn="l" eaLnBrk="1" hangingPunct="1"/>
            <a:r>
              <a:rPr lang="de-DE"/>
              <a:t>Standort</a:t>
            </a:r>
          </a:p>
        </p:txBody>
      </p:sp>
      <p:sp>
        <p:nvSpPr>
          <p:cNvPr id="2060" name="Oval 17"/>
          <p:cNvSpPr>
            <a:spLocks noChangeArrowheads="1"/>
          </p:cNvSpPr>
          <p:nvPr/>
        </p:nvSpPr>
        <p:spPr bwMode="auto">
          <a:xfrm>
            <a:off x="3810000" y="1143000"/>
            <a:ext cx="1828800" cy="1676400"/>
          </a:xfrm>
          <a:prstGeom prst="ellipse">
            <a:avLst/>
          </a:prstGeom>
          <a:noFill/>
          <a:ln w="19050">
            <a:solidFill>
              <a:srgbClr val="0000FF"/>
            </a:solidFill>
            <a:round/>
            <a:headEnd/>
            <a:tailEnd/>
          </a:ln>
        </p:spPr>
        <p:txBody>
          <a:bodyPr anchor="ctr">
            <a:spAutoFit/>
          </a:bodyPr>
          <a:lstStyle/>
          <a:p>
            <a:pPr algn="l" eaLnBrk="1" hangingPunct="1"/>
            <a:endParaRPr lang="de-DE"/>
          </a:p>
        </p:txBody>
      </p:sp>
      <p:sp>
        <p:nvSpPr>
          <p:cNvPr id="2061" name="Oval 18"/>
          <p:cNvSpPr>
            <a:spLocks noChangeArrowheads="1"/>
          </p:cNvSpPr>
          <p:nvPr/>
        </p:nvSpPr>
        <p:spPr bwMode="auto">
          <a:xfrm>
            <a:off x="990600" y="990600"/>
            <a:ext cx="7010400" cy="2514600"/>
          </a:xfrm>
          <a:prstGeom prst="ellipse">
            <a:avLst/>
          </a:prstGeom>
          <a:noFill/>
          <a:ln w="19050">
            <a:solidFill>
              <a:srgbClr val="0000FF"/>
            </a:solidFill>
            <a:round/>
            <a:headEnd/>
            <a:tailEnd/>
          </a:ln>
        </p:spPr>
        <p:txBody>
          <a:bodyPr anchor="ctr">
            <a:spAutoFit/>
          </a:bodyPr>
          <a:lstStyle/>
          <a:p>
            <a:pPr algn="l" eaLnBrk="1" hangingPunct="1"/>
            <a:endParaRPr lang="de-DE"/>
          </a:p>
        </p:txBody>
      </p:sp>
      <p:sp>
        <p:nvSpPr>
          <p:cNvPr id="2062" name="Text Box 19"/>
          <p:cNvSpPr txBox="1">
            <a:spLocks noChangeArrowheads="1"/>
          </p:cNvSpPr>
          <p:nvPr/>
        </p:nvSpPr>
        <p:spPr bwMode="auto">
          <a:xfrm>
            <a:off x="2362200" y="1676400"/>
            <a:ext cx="1676400" cy="304800"/>
          </a:xfrm>
          <a:prstGeom prst="rect">
            <a:avLst/>
          </a:prstGeom>
          <a:noFill/>
          <a:ln w="9525">
            <a:noFill/>
            <a:miter lim="800000"/>
            <a:headEnd/>
            <a:tailEnd/>
          </a:ln>
        </p:spPr>
        <p:txBody>
          <a:bodyPr>
            <a:spAutoFit/>
          </a:bodyPr>
          <a:lstStyle/>
          <a:p>
            <a:pPr algn="l" eaLnBrk="1" hangingPunct="1"/>
            <a:r>
              <a:rPr lang="de-DE">
                <a:solidFill>
                  <a:schemeClr val="accent2"/>
                </a:solidFill>
              </a:rPr>
              <a:t>Wirkungsräume</a:t>
            </a:r>
          </a:p>
        </p:txBody>
      </p:sp>
      <p:pic>
        <p:nvPicPr>
          <p:cNvPr id="2063" name="Picture 20" descr="C:\Business_Studio\Archiv\Images\Images_neu\Web02.PNG"/>
          <p:cNvPicPr>
            <a:picLocks noChangeAspect="1" noChangeArrowheads="1"/>
          </p:cNvPicPr>
          <p:nvPr/>
        </p:nvPicPr>
        <p:blipFill>
          <a:blip r:embed="rId6" cstate="print"/>
          <a:srcRect/>
          <a:stretch>
            <a:fillRect/>
          </a:stretch>
        </p:blipFill>
        <p:spPr bwMode="auto">
          <a:xfrm>
            <a:off x="5105400" y="457200"/>
            <a:ext cx="1219200" cy="1219200"/>
          </a:xfrm>
          <a:prstGeom prst="rect">
            <a:avLst/>
          </a:prstGeom>
          <a:noFill/>
          <a:ln w="9525">
            <a:noFill/>
            <a:miter lim="800000"/>
            <a:headEnd/>
            <a:tailEnd/>
          </a:ln>
        </p:spPr>
      </p:pic>
      <p:sp>
        <p:nvSpPr>
          <p:cNvPr id="2064" name="Text Box 21"/>
          <p:cNvSpPr txBox="1">
            <a:spLocks noChangeArrowheads="1"/>
          </p:cNvSpPr>
          <p:nvPr/>
        </p:nvSpPr>
        <p:spPr bwMode="auto">
          <a:xfrm>
            <a:off x="5181600" y="381000"/>
            <a:ext cx="3810000" cy="336550"/>
          </a:xfrm>
          <a:prstGeom prst="rect">
            <a:avLst/>
          </a:prstGeom>
          <a:noFill/>
          <a:ln w="9525">
            <a:noFill/>
            <a:miter lim="800000"/>
            <a:headEnd/>
            <a:tailEnd/>
          </a:ln>
        </p:spPr>
        <p:txBody>
          <a:bodyPr>
            <a:spAutoFit/>
          </a:bodyPr>
          <a:lstStyle/>
          <a:p>
            <a:pPr algn="l" eaLnBrk="1" hangingPunct="1"/>
            <a:r>
              <a:rPr lang="de-DE" sz="1600"/>
              <a:t>mit Internet = globaler Wirkungsraum</a:t>
            </a:r>
            <a:endParaRPr lang="de-DE"/>
          </a:p>
        </p:txBody>
      </p:sp>
      <p:sp>
        <p:nvSpPr>
          <p:cNvPr id="2065" name="Line 22"/>
          <p:cNvSpPr>
            <a:spLocks noChangeShapeType="1"/>
          </p:cNvSpPr>
          <p:nvPr/>
        </p:nvSpPr>
        <p:spPr bwMode="auto">
          <a:xfrm flipV="1">
            <a:off x="5029200" y="1219200"/>
            <a:ext cx="609600" cy="381000"/>
          </a:xfrm>
          <a:prstGeom prst="line">
            <a:avLst/>
          </a:prstGeom>
          <a:noFill/>
          <a:ln w="28575">
            <a:solidFill>
              <a:srgbClr val="FF0000"/>
            </a:solidFill>
            <a:round/>
            <a:headEnd/>
            <a:tailEnd/>
          </a:ln>
        </p:spPr>
        <p:txBody>
          <a:bodyPr anchor="ctr">
            <a:spAutoFit/>
          </a:bodyPr>
          <a:lstStyle/>
          <a:p>
            <a:endParaRPr lang="de-DE"/>
          </a:p>
        </p:txBody>
      </p:sp>
      <p:sp>
        <p:nvSpPr>
          <p:cNvPr id="2066" name="Line 24"/>
          <p:cNvSpPr>
            <a:spLocks noChangeShapeType="1"/>
          </p:cNvSpPr>
          <p:nvPr/>
        </p:nvSpPr>
        <p:spPr bwMode="auto">
          <a:xfrm flipH="1">
            <a:off x="4495800" y="2286000"/>
            <a:ext cx="152400" cy="1066800"/>
          </a:xfrm>
          <a:prstGeom prst="line">
            <a:avLst/>
          </a:prstGeom>
          <a:noFill/>
          <a:ln w="28575">
            <a:solidFill>
              <a:srgbClr val="FF0000"/>
            </a:solidFill>
            <a:round/>
            <a:headEnd/>
            <a:tailEnd/>
          </a:ln>
        </p:spPr>
        <p:txBody>
          <a:bodyPr anchor="ctr">
            <a:spAutoFit/>
          </a:bodyPr>
          <a:lstStyle/>
          <a:p>
            <a:endParaRPr lang="de-DE"/>
          </a:p>
        </p:txBody>
      </p:sp>
      <p:sp>
        <p:nvSpPr>
          <p:cNvPr id="2067" name="Text Box 25"/>
          <p:cNvSpPr txBox="1">
            <a:spLocks noChangeArrowheads="1"/>
          </p:cNvSpPr>
          <p:nvPr/>
        </p:nvSpPr>
        <p:spPr bwMode="auto">
          <a:xfrm>
            <a:off x="4114800" y="3810000"/>
            <a:ext cx="3276600" cy="2286000"/>
          </a:xfrm>
          <a:prstGeom prst="rect">
            <a:avLst/>
          </a:prstGeom>
          <a:solidFill>
            <a:srgbClr val="FFFF99"/>
          </a:solidFill>
          <a:ln w="19050">
            <a:solidFill>
              <a:schemeClr val="tx1"/>
            </a:solidFill>
            <a:miter lim="800000"/>
            <a:headEnd/>
            <a:tailEnd/>
          </a:ln>
        </p:spPr>
        <p:txBody>
          <a:bodyPr/>
          <a:lstStyle/>
          <a:p>
            <a:pPr algn="l" eaLnBrk="1" hangingPunct="1"/>
            <a:endParaRPr lang="de-DE"/>
          </a:p>
        </p:txBody>
      </p:sp>
      <p:sp>
        <p:nvSpPr>
          <p:cNvPr id="2068" name="Line 26"/>
          <p:cNvSpPr>
            <a:spLocks noChangeShapeType="1"/>
          </p:cNvSpPr>
          <p:nvPr/>
        </p:nvSpPr>
        <p:spPr bwMode="auto">
          <a:xfrm>
            <a:off x="5181600" y="3810000"/>
            <a:ext cx="0" cy="2286000"/>
          </a:xfrm>
          <a:prstGeom prst="line">
            <a:avLst/>
          </a:prstGeom>
          <a:noFill/>
          <a:ln w="19050">
            <a:solidFill>
              <a:schemeClr val="tx1"/>
            </a:solidFill>
            <a:round/>
            <a:headEnd/>
            <a:tailEnd/>
          </a:ln>
        </p:spPr>
        <p:txBody>
          <a:bodyPr wrap="none" anchor="ctr">
            <a:spAutoFit/>
          </a:bodyPr>
          <a:lstStyle/>
          <a:p>
            <a:endParaRPr lang="de-DE"/>
          </a:p>
        </p:txBody>
      </p:sp>
      <p:sp>
        <p:nvSpPr>
          <p:cNvPr id="2069" name="Line 27"/>
          <p:cNvSpPr>
            <a:spLocks noChangeShapeType="1"/>
          </p:cNvSpPr>
          <p:nvPr/>
        </p:nvSpPr>
        <p:spPr bwMode="auto">
          <a:xfrm>
            <a:off x="4114800" y="4572000"/>
            <a:ext cx="3276600" cy="0"/>
          </a:xfrm>
          <a:prstGeom prst="line">
            <a:avLst/>
          </a:prstGeom>
          <a:noFill/>
          <a:ln w="19050">
            <a:solidFill>
              <a:schemeClr val="tx1"/>
            </a:solidFill>
            <a:round/>
            <a:headEnd/>
            <a:tailEnd/>
          </a:ln>
        </p:spPr>
        <p:txBody>
          <a:bodyPr anchor="ctr">
            <a:spAutoFit/>
          </a:bodyPr>
          <a:lstStyle/>
          <a:p>
            <a:endParaRPr lang="de-DE"/>
          </a:p>
        </p:txBody>
      </p:sp>
      <p:sp>
        <p:nvSpPr>
          <p:cNvPr id="2070" name="Line 28"/>
          <p:cNvSpPr>
            <a:spLocks noChangeShapeType="1"/>
          </p:cNvSpPr>
          <p:nvPr/>
        </p:nvSpPr>
        <p:spPr bwMode="auto">
          <a:xfrm>
            <a:off x="6324600" y="3810000"/>
            <a:ext cx="0" cy="2286000"/>
          </a:xfrm>
          <a:prstGeom prst="line">
            <a:avLst/>
          </a:prstGeom>
          <a:noFill/>
          <a:ln w="19050">
            <a:solidFill>
              <a:schemeClr val="tx1"/>
            </a:solidFill>
            <a:round/>
            <a:headEnd/>
            <a:tailEnd/>
          </a:ln>
        </p:spPr>
        <p:txBody>
          <a:bodyPr wrap="none" anchor="ctr">
            <a:spAutoFit/>
          </a:bodyPr>
          <a:lstStyle/>
          <a:p>
            <a:endParaRPr lang="de-DE"/>
          </a:p>
        </p:txBody>
      </p:sp>
      <p:sp>
        <p:nvSpPr>
          <p:cNvPr id="2071" name="Line 29"/>
          <p:cNvSpPr>
            <a:spLocks noChangeShapeType="1"/>
          </p:cNvSpPr>
          <p:nvPr/>
        </p:nvSpPr>
        <p:spPr bwMode="auto">
          <a:xfrm>
            <a:off x="4114800" y="5334000"/>
            <a:ext cx="3276600" cy="0"/>
          </a:xfrm>
          <a:prstGeom prst="line">
            <a:avLst/>
          </a:prstGeom>
          <a:noFill/>
          <a:ln w="19050">
            <a:solidFill>
              <a:schemeClr val="tx1"/>
            </a:solidFill>
            <a:round/>
            <a:headEnd/>
            <a:tailEnd/>
          </a:ln>
        </p:spPr>
        <p:txBody>
          <a:bodyPr anchor="ctr">
            <a:spAutoFit/>
          </a:bodyPr>
          <a:lstStyle/>
          <a:p>
            <a:endParaRPr lang="de-DE"/>
          </a:p>
        </p:txBody>
      </p:sp>
      <p:sp>
        <p:nvSpPr>
          <p:cNvPr id="2072" name="Line 30"/>
          <p:cNvSpPr>
            <a:spLocks noChangeShapeType="1"/>
          </p:cNvSpPr>
          <p:nvPr/>
        </p:nvSpPr>
        <p:spPr bwMode="auto">
          <a:xfrm>
            <a:off x="5562600" y="6507163"/>
            <a:ext cx="838200" cy="0"/>
          </a:xfrm>
          <a:prstGeom prst="line">
            <a:avLst/>
          </a:prstGeom>
          <a:noFill/>
          <a:ln w="38100">
            <a:solidFill>
              <a:schemeClr val="tx1"/>
            </a:solidFill>
            <a:round/>
            <a:headEnd/>
            <a:tailEnd type="triangle" w="med" len="med"/>
          </a:ln>
        </p:spPr>
        <p:txBody>
          <a:bodyPr anchor="ctr">
            <a:spAutoFit/>
          </a:bodyPr>
          <a:lstStyle/>
          <a:p>
            <a:endParaRPr lang="de-DE"/>
          </a:p>
        </p:txBody>
      </p:sp>
      <p:sp>
        <p:nvSpPr>
          <p:cNvPr id="2073" name="Text Box 31"/>
          <p:cNvSpPr txBox="1">
            <a:spLocks noChangeArrowheads="1"/>
          </p:cNvSpPr>
          <p:nvPr/>
        </p:nvSpPr>
        <p:spPr bwMode="auto">
          <a:xfrm>
            <a:off x="6477000" y="6354763"/>
            <a:ext cx="1676400" cy="274637"/>
          </a:xfrm>
          <a:prstGeom prst="rect">
            <a:avLst/>
          </a:prstGeom>
          <a:noFill/>
          <a:ln w="9525">
            <a:noFill/>
            <a:miter lim="800000"/>
            <a:headEnd/>
            <a:tailEnd/>
          </a:ln>
        </p:spPr>
        <p:txBody>
          <a:bodyPr>
            <a:spAutoFit/>
          </a:bodyPr>
          <a:lstStyle/>
          <a:p>
            <a:pPr algn="l" eaLnBrk="1" hangingPunct="1"/>
            <a:r>
              <a:rPr lang="de-DE" sz="1200"/>
              <a:t>Aufwendungen</a:t>
            </a:r>
          </a:p>
        </p:txBody>
      </p:sp>
      <p:sp>
        <p:nvSpPr>
          <p:cNvPr id="2074" name="Line 32"/>
          <p:cNvSpPr>
            <a:spLocks noChangeShapeType="1"/>
          </p:cNvSpPr>
          <p:nvPr/>
        </p:nvSpPr>
        <p:spPr bwMode="auto">
          <a:xfrm flipV="1">
            <a:off x="3505200" y="4114800"/>
            <a:ext cx="0" cy="533400"/>
          </a:xfrm>
          <a:prstGeom prst="line">
            <a:avLst/>
          </a:prstGeom>
          <a:noFill/>
          <a:ln w="38100">
            <a:solidFill>
              <a:schemeClr val="tx1"/>
            </a:solidFill>
            <a:round/>
            <a:headEnd/>
            <a:tailEnd type="triangle" w="med" len="med"/>
          </a:ln>
        </p:spPr>
        <p:txBody>
          <a:bodyPr anchor="ctr">
            <a:spAutoFit/>
          </a:bodyPr>
          <a:lstStyle/>
          <a:p>
            <a:endParaRPr lang="de-DE"/>
          </a:p>
        </p:txBody>
      </p:sp>
      <p:sp>
        <p:nvSpPr>
          <p:cNvPr id="2075" name="Text Box 33"/>
          <p:cNvSpPr txBox="1">
            <a:spLocks noChangeArrowheads="1"/>
          </p:cNvSpPr>
          <p:nvPr/>
        </p:nvSpPr>
        <p:spPr bwMode="auto">
          <a:xfrm>
            <a:off x="3124200" y="3581400"/>
            <a:ext cx="914400" cy="457200"/>
          </a:xfrm>
          <a:prstGeom prst="rect">
            <a:avLst/>
          </a:prstGeom>
          <a:noFill/>
          <a:ln w="9525">
            <a:noFill/>
            <a:miter lim="800000"/>
            <a:headEnd/>
            <a:tailEnd/>
          </a:ln>
        </p:spPr>
        <p:txBody>
          <a:bodyPr>
            <a:spAutoFit/>
          </a:bodyPr>
          <a:lstStyle/>
          <a:p>
            <a:pPr algn="l" eaLnBrk="1" hangingPunct="1"/>
            <a:r>
              <a:rPr lang="de-DE" sz="1200"/>
              <a:t>Ertrags-chancen</a:t>
            </a:r>
          </a:p>
        </p:txBody>
      </p:sp>
      <p:sp>
        <p:nvSpPr>
          <p:cNvPr id="2076" name="Oval 34"/>
          <p:cNvSpPr>
            <a:spLocks noChangeArrowheads="1"/>
          </p:cNvSpPr>
          <p:nvPr/>
        </p:nvSpPr>
        <p:spPr bwMode="auto">
          <a:xfrm>
            <a:off x="4495800" y="3962400"/>
            <a:ext cx="304800" cy="304800"/>
          </a:xfrm>
          <a:prstGeom prst="ellipse">
            <a:avLst/>
          </a:prstGeom>
          <a:solidFill>
            <a:srgbClr val="339966"/>
          </a:solidFill>
          <a:ln w="19050">
            <a:solidFill>
              <a:schemeClr val="tx1"/>
            </a:solidFill>
            <a:round/>
            <a:headEnd/>
            <a:tailEnd/>
          </a:ln>
        </p:spPr>
        <p:txBody>
          <a:bodyPr wrap="none" anchor="ctr">
            <a:spAutoFit/>
          </a:bodyPr>
          <a:lstStyle/>
          <a:p>
            <a:pPr algn="l" eaLnBrk="1" hangingPunct="1"/>
            <a:endParaRPr lang="de-DE"/>
          </a:p>
        </p:txBody>
      </p:sp>
      <p:sp>
        <p:nvSpPr>
          <p:cNvPr id="2077" name="Oval 35"/>
          <p:cNvSpPr>
            <a:spLocks noChangeArrowheads="1"/>
          </p:cNvSpPr>
          <p:nvPr/>
        </p:nvSpPr>
        <p:spPr bwMode="auto">
          <a:xfrm>
            <a:off x="6705600" y="5410200"/>
            <a:ext cx="304800" cy="304800"/>
          </a:xfrm>
          <a:prstGeom prst="ellipse">
            <a:avLst/>
          </a:prstGeom>
          <a:solidFill>
            <a:srgbClr val="FFCBE5"/>
          </a:solidFill>
          <a:ln w="19050">
            <a:solidFill>
              <a:schemeClr val="tx1"/>
            </a:solidFill>
            <a:round/>
            <a:headEnd/>
            <a:tailEnd/>
          </a:ln>
        </p:spPr>
        <p:txBody>
          <a:bodyPr wrap="none" anchor="ctr">
            <a:spAutoFit/>
          </a:bodyPr>
          <a:lstStyle/>
          <a:p>
            <a:pPr algn="l" eaLnBrk="1" hangingPunct="1"/>
            <a:endParaRPr lang="de-DE"/>
          </a:p>
        </p:txBody>
      </p:sp>
      <p:sp>
        <p:nvSpPr>
          <p:cNvPr id="2078" name="Text Box 36"/>
          <p:cNvSpPr txBox="1">
            <a:spLocks noChangeArrowheads="1"/>
          </p:cNvSpPr>
          <p:nvPr/>
        </p:nvSpPr>
        <p:spPr bwMode="auto">
          <a:xfrm>
            <a:off x="4114800" y="4267200"/>
            <a:ext cx="1295400" cy="260350"/>
          </a:xfrm>
          <a:prstGeom prst="rect">
            <a:avLst/>
          </a:prstGeom>
          <a:noFill/>
          <a:ln w="9525">
            <a:noFill/>
            <a:miter lim="800000"/>
            <a:headEnd/>
            <a:tailEnd/>
          </a:ln>
        </p:spPr>
        <p:txBody>
          <a:bodyPr>
            <a:spAutoFit/>
          </a:bodyPr>
          <a:lstStyle/>
          <a:p>
            <a:pPr algn="l" eaLnBrk="1" hangingPunct="1"/>
            <a:r>
              <a:rPr lang="de-DE" sz="1100"/>
              <a:t>sehr günstig</a:t>
            </a:r>
            <a:endParaRPr lang="de-DE"/>
          </a:p>
        </p:txBody>
      </p:sp>
      <p:sp>
        <p:nvSpPr>
          <p:cNvPr id="2079" name="Text Box 37"/>
          <p:cNvSpPr txBox="1">
            <a:spLocks noChangeArrowheads="1"/>
          </p:cNvSpPr>
          <p:nvPr/>
        </p:nvSpPr>
        <p:spPr bwMode="auto">
          <a:xfrm>
            <a:off x="6324600" y="5791200"/>
            <a:ext cx="914400" cy="260350"/>
          </a:xfrm>
          <a:prstGeom prst="rect">
            <a:avLst/>
          </a:prstGeom>
          <a:noFill/>
          <a:ln w="9525">
            <a:noFill/>
            <a:miter lim="800000"/>
            <a:headEnd/>
            <a:tailEnd/>
          </a:ln>
        </p:spPr>
        <p:txBody>
          <a:bodyPr>
            <a:spAutoFit/>
          </a:bodyPr>
          <a:lstStyle/>
          <a:p>
            <a:pPr eaLnBrk="1" hangingPunct="1"/>
            <a:r>
              <a:rPr lang="de-DE" sz="1100"/>
              <a:t>ungünstig</a:t>
            </a:r>
            <a:endParaRPr lang="de-DE"/>
          </a:p>
        </p:txBody>
      </p:sp>
      <p:sp>
        <p:nvSpPr>
          <p:cNvPr id="2080" name="Text Box 38"/>
          <p:cNvSpPr txBox="1">
            <a:spLocks noChangeArrowheads="1"/>
          </p:cNvSpPr>
          <p:nvPr/>
        </p:nvSpPr>
        <p:spPr bwMode="auto">
          <a:xfrm>
            <a:off x="3429000" y="5638800"/>
            <a:ext cx="838200" cy="274638"/>
          </a:xfrm>
          <a:prstGeom prst="rect">
            <a:avLst/>
          </a:prstGeom>
          <a:noFill/>
          <a:ln w="9525">
            <a:noFill/>
            <a:miter lim="800000"/>
            <a:headEnd/>
            <a:tailEnd/>
          </a:ln>
        </p:spPr>
        <p:txBody>
          <a:bodyPr>
            <a:spAutoFit/>
          </a:bodyPr>
          <a:lstStyle/>
          <a:p>
            <a:pPr algn="l" eaLnBrk="1" hangingPunct="1"/>
            <a:r>
              <a:rPr lang="de-DE" sz="1200"/>
              <a:t>niedrig</a:t>
            </a:r>
            <a:endParaRPr lang="de-DE" sz="1600"/>
          </a:p>
        </p:txBody>
      </p:sp>
      <p:sp>
        <p:nvSpPr>
          <p:cNvPr id="2081" name="Text Box 39"/>
          <p:cNvSpPr txBox="1">
            <a:spLocks noChangeArrowheads="1"/>
          </p:cNvSpPr>
          <p:nvPr/>
        </p:nvSpPr>
        <p:spPr bwMode="auto">
          <a:xfrm>
            <a:off x="3581400" y="4876800"/>
            <a:ext cx="685800" cy="274638"/>
          </a:xfrm>
          <a:prstGeom prst="rect">
            <a:avLst/>
          </a:prstGeom>
          <a:noFill/>
          <a:ln w="9525">
            <a:noFill/>
            <a:miter lim="800000"/>
            <a:headEnd/>
            <a:tailEnd/>
          </a:ln>
        </p:spPr>
        <p:txBody>
          <a:bodyPr>
            <a:spAutoFit/>
          </a:bodyPr>
          <a:lstStyle/>
          <a:p>
            <a:pPr algn="l" eaLnBrk="1" hangingPunct="1"/>
            <a:r>
              <a:rPr lang="de-DE" sz="1200"/>
              <a:t>mittel</a:t>
            </a:r>
            <a:endParaRPr lang="de-DE" sz="1600"/>
          </a:p>
        </p:txBody>
      </p:sp>
      <p:sp>
        <p:nvSpPr>
          <p:cNvPr id="2082" name="Text Box 40"/>
          <p:cNvSpPr txBox="1">
            <a:spLocks noChangeArrowheads="1"/>
          </p:cNvSpPr>
          <p:nvPr/>
        </p:nvSpPr>
        <p:spPr bwMode="auto">
          <a:xfrm>
            <a:off x="3581400" y="4114800"/>
            <a:ext cx="609600" cy="274638"/>
          </a:xfrm>
          <a:prstGeom prst="rect">
            <a:avLst/>
          </a:prstGeom>
          <a:noFill/>
          <a:ln w="9525">
            <a:noFill/>
            <a:miter lim="800000"/>
            <a:headEnd/>
            <a:tailEnd/>
          </a:ln>
        </p:spPr>
        <p:txBody>
          <a:bodyPr>
            <a:spAutoFit/>
          </a:bodyPr>
          <a:lstStyle/>
          <a:p>
            <a:pPr algn="l" eaLnBrk="1" hangingPunct="1"/>
            <a:r>
              <a:rPr lang="de-DE" sz="1200"/>
              <a:t>hoch</a:t>
            </a:r>
            <a:endParaRPr lang="de-DE" sz="1600"/>
          </a:p>
        </p:txBody>
      </p:sp>
      <p:sp>
        <p:nvSpPr>
          <p:cNvPr id="2083" name="Text Box 41"/>
          <p:cNvSpPr txBox="1">
            <a:spLocks noChangeArrowheads="1"/>
          </p:cNvSpPr>
          <p:nvPr/>
        </p:nvSpPr>
        <p:spPr bwMode="auto">
          <a:xfrm>
            <a:off x="4267200" y="6096000"/>
            <a:ext cx="838200" cy="274638"/>
          </a:xfrm>
          <a:prstGeom prst="rect">
            <a:avLst/>
          </a:prstGeom>
          <a:noFill/>
          <a:ln w="9525">
            <a:noFill/>
            <a:miter lim="800000"/>
            <a:headEnd/>
            <a:tailEnd/>
          </a:ln>
        </p:spPr>
        <p:txBody>
          <a:bodyPr>
            <a:spAutoFit/>
          </a:bodyPr>
          <a:lstStyle/>
          <a:p>
            <a:pPr algn="l" eaLnBrk="1" hangingPunct="1"/>
            <a:r>
              <a:rPr lang="de-DE" sz="1200"/>
              <a:t>niedrig</a:t>
            </a:r>
            <a:endParaRPr lang="de-DE"/>
          </a:p>
        </p:txBody>
      </p:sp>
      <p:sp>
        <p:nvSpPr>
          <p:cNvPr id="2084" name="Text Box 42"/>
          <p:cNvSpPr txBox="1">
            <a:spLocks noChangeArrowheads="1"/>
          </p:cNvSpPr>
          <p:nvPr/>
        </p:nvSpPr>
        <p:spPr bwMode="auto">
          <a:xfrm>
            <a:off x="5410200" y="6096000"/>
            <a:ext cx="685800" cy="274638"/>
          </a:xfrm>
          <a:prstGeom prst="rect">
            <a:avLst/>
          </a:prstGeom>
          <a:noFill/>
          <a:ln w="9525">
            <a:noFill/>
            <a:miter lim="800000"/>
            <a:headEnd/>
            <a:tailEnd/>
          </a:ln>
        </p:spPr>
        <p:txBody>
          <a:bodyPr>
            <a:spAutoFit/>
          </a:bodyPr>
          <a:lstStyle/>
          <a:p>
            <a:pPr algn="l" eaLnBrk="1" hangingPunct="1"/>
            <a:r>
              <a:rPr lang="de-DE" sz="1200"/>
              <a:t>mittel</a:t>
            </a:r>
            <a:endParaRPr lang="de-DE"/>
          </a:p>
        </p:txBody>
      </p:sp>
      <p:sp>
        <p:nvSpPr>
          <p:cNvPr id="2085" name="Text Box 43"/>
          <p:cNvSpPr txBox="1">
            <a:spLocks noChangeArrowheads="1"/>
          </p:cNvSpPr>
          <p:nvPr/>
        </p:nvSpPr>
        <p:spPr bwMode="auto">
          <a:xfrm>
            <a:off x="6477000" y="6096000"/>
            <a:ext cx="685800" cy="274638"/>
          </a:xfrm>
          <a:prstGeom prst="rect">
            <a:avLst/>
          </a:prstGeom>
          <a:noFill/>
          <a:ln w="9525">
            <a:noFill/>
            <a:miter lim="800000"/>
            <a:headEnd/>
            <a:tailEnd/>
          </a:ln>
        </p:spPr>
        <p:txBody>
          <a:bodyPr>
            <a:spAutoFit/>
          </a:bodyPr>
          <a:lstStyle/>
          <a:p>
            <a:pPr algn="l" eaLnBrk="1" hangingPunct="1"/>
            <a:r>
              <a:rPr lang="de-DE" sz="1200"/>
              <a:t>hoch</a:t>
            </a:r>
            <a:endParaRPr lang="de-DE"/>
          </a:p>
        </p:txBody>
      </p:sp>
      <p:sp>
        <p:nvSpPr>
          <p:cNvPr id="2086" name="Text Box 44"/>
          <p:cNvSpPr txBox="1">
            <a:spLocks noChangeArrowheads="1"/>
          </p:cNvSpPr>
          <p:nvPr/>
        </p:nvSpPr>
        <p:spPr bwMode="auto">
          <a:xfrm>
            <a:off x="6858000" y="3352800"/>
            <a:ext cx="1981200" cy="336550"/>
          </a:xfrm>
          <a:prstGeom prst="rect">
            <a:avLst/>
          </a:prstGeom>
          <a:noFill/>
          <a:ln w="9525">
            <a:noFill/>
            <a:miter lim="800000"/>
            <a:headEnd/>
            <a:tailEnd/>
          </a:ln>
        </p:spPr>
        <p:txBody>
          <a:bodyPr>
            <a:spAutoFit/>
          </a:bodyPr>
          <a:lstStyle/>
          <a:p>
            <a:pPr algn="l" eaLnBrk="1" hangingPunct="1"/>
            <a:r>
              <a:rPr lang="de-DE" sz="1600"/>
              <a:t>Standort-Portfolio</a:t>
            </a:r>
            <a:endParaRPr lang="de-DE"/>
          </a:p>
        </p:txBody>
      </p:sp>
      <p:sp>
        <p:nvSpPr>
          <p:cNvPr id="2087" name="Line 45"/>
          <p:cNvSpPr>
            <a:spLocks noChangeShapeType="1"/>
          </p:cNvSpPr>
          <p:nvPr/>
        </p:nvSpPr>
        <p:spPr bwMode="auto">
          <a:xfrm flipV="1">
            <a:off x="6324600" y="3581400"/>
            <a:ext cx="609600" cy="228600"/>
          </a:xfrm>
          <a:prstGeom prst="line">
            <a:avLst/>
          </a:prstGeom>
          <a:noFill/>
          <a:ln w="28575">
            <a:solidFill>
              <a:schemeClr val="tx1"/>
            </a:solidFill>
            <a:round/>
            <a:headEnd/>
            <a:tailEnd/>
          </a:ln>
        </p:spPr>
        <p:txBody>
          <a:bodyPr wrap="none" anchor="ctr">
            <a:spAutoFit/>
          </a:bodyPr>
          <a:lstStyle/>
          <a:p>
            <a:endParaRPr lang="de-DE"/>
          </a:p>
        </p:txBody>
      </p:sp>
      <p:sp>
        <p:nvSpPr>
          <p:cNvPr id="2088" name="Text Box 46"/>
          <p:cNvSpPr txBox="1">
            <a:spLocks noChangeArrowheads="1"/>
          </p:cNvSpPr>
          <p:nvPr/>
        </p:nvSpPr>
        <p:spPr bwMode="auto">
          <a:xfrm>
            <a:off x="4038600" y="1508125"/>
            <a:ext cx="685800" cy="396875"/>
          </a:xfrm>
          <a:prstGeom prst="rect">
            <a:avLst/>
          </a:prstGeom>
          <a:noFill/>
          <a:ln w="9525">
            <a:noFill/>
            <a:miter lim="800000"/>
            <a:headEnd/>
            <a:tailEnd/>
          </a:ln>
        </p:spPr>
        <p:txBody>
          <a:bodyPr>
            <a:spAutoFit/>
          </a:bodyPr>
          <a:lstStyle/>
          <a:p>
            <a:pPr algn="l" eaLnBrk="1" hangingPunct="1"/>
            <a:r>
              <a:rPr lang="de-DE" sz="1000"/>
              <a:t>Unter-nehmen</a:t>
            </a:r>
            <a:endParaRPr lang="de-DE"/>
          </a:p>
        </p:txBody>
      </p:sp>
      <p:sp>
        <p:nvSpPr>
          <p:cNvPr id="6185" name="Textfeld 44"/>
          <p:cNvSpPr txBox="1">
            <a:spLocks noChangeArrowheads="1"/>
          </p:cNvSpPr>
          <p:nvPr/>
        </p:nvSpPr>
        <p:spPr bwMode="auto">
          <a:xfrm>
            <a:off x="0" y="0"/>
            <a:ext cx="2699792" cy="307777"/>
          </a:xfrm>
          <a:prstGeom prst="rect">
            <a:avLst/>
          </a:prstGeom>
          <a:noFill/>
          <a:ln w="9525">
            <a:noFill/>
            <a:miter lim="800000"/>
            <a:headEnd/>
            <a:tailEnd/>
          </a:ln>
        </p:spPr>
        <p:txBody>
          <a:bodyPr wrap="square">
            <a:spAutoFit/>
          </a:bodyPr>
          <a:lstStyle/>
          <a:p>
            <a:pPr algn="l" eaLnBrk="1" hangingPunct="1"/>
            <a:r>
              <a:rPr lang="de-DE" smtClean="0"/>
              <a:t>Standort, Wirkungsraum</a:t>
            </a:r>
            <a:endParaRPr lang="de-DE"/>
          </a:p>
        </p:txBody>
      </p:sp>
      <p:sp>
        <p:nvSpPr>
          <p:cNvPr id="2094" name="Rectangle 46"/>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wipe(left)">
                                      <p:cBhvr>
                                        <p:cTn id="11" dur="500"/>
                                        <p:tgtEl>
                                          <p:spTgt spid="205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88"/>
                                        </p:tgtEl>
                                        <p:attrNameLst>
                                          <p:attrName>style.visibility</p:attrName>
                                        </p:attrNameLst>
                                      </p:cBhvr>
                                      <p:to>
                                        <p:strVal val="visible"/>
                                      </p:to>
                                    </p:set>
                                    <p:animEffect transition="in" filter="wipe(left)">
                                      <p:cBhvr>
                                        <p:cTn id="15" dur="500"/>
                                        <p:tgtEl>
                                          <p:spTgt spid="2088"/>
                                        </p:tgtEl>
                                      </p:cBhvr>
                                    </p:animEffect>
                                  </p:childTnLst>
                                </p:cTn>
                              </p:par>
                            </p:childTnLst>
                          </p:cTn>
                        </p:par>
                        <p:par>
                          <p:cTn id="16" fill="hold">
                            <p:stCondLst>
                              <p:cond delay="1500"/>
                            </p:stCondLst>
                            <p:childTnLst>
                              <p:par>
                                <p:cTn id="17" presetID="15" presetClass="entr" presetSubtype="0" fill="hold" grpId="0" nodeType="afterEffect">
                                  <p:stCondLst>
                                    <p:cond delay="0"/>
                                  </p:stCondLst>
                                  <p:childTnLst>
                                    <p:set>
                                      <p:cBhvr>
                                        <p:cTn id="18" dur="1" fill="hold">
                                          <p:stCondLst>
                                            <p:cond delay="0"/>
                                          </p:stCondLst>
                                        </p:cTn>
                                        <p:tgtEl>
                                          <p:spTgt spid="2059"/>
                                        </p:tgtEl>
                                        <p:attrNameLst>
                                          <p:attrName>style.visibility</p:attrName>
                                        </p:attrNameLst>
                                      </p:cBhvr>
                                      <p:to>
                                        <p:strVal val="visible"/>
                                      </p:to>
                                    </p:set>
                                    <p:anim calcmode="lin" valueType="num">
                                      <p:cBhvr>
                                        <p:cTn id="19" dur="1000" fill="hold"/>
                                        <p:tgtEl>
                                          <p:spTgt spid="2059"/>
                                        </p:tgtEl>
                                        <p:attrNameLst>
                                          <p:attrName>ppt_w</p:attrName>
                                        </p:attrNameLst>
                                      </p:cBhvr>
                                      <p:tavLst>
                                        <p:tav tm="0">
                                          <p:val>
                                            <p:fltVal val="0"/>
                                          </p:val>
                                        </p:tav>
                                        <p:tav tm="100000">
                                          <p:val>
                                            <p:strVal val="#ppt_w"/>
                                          </p:val>
                                        </p:tav>
                                      </p:tavLst>
                                    </p:anim>
                                    <p:anim calcmode="lin" valueType="num">
                                      <p:cBhvr>
                                        <p:cTn id="20" dur="1000" fill="hold"/>
                                        <p:tgtEl>
                                          <p:spTgt spid="2059"/>
                                        </p:tgtEl>
                                        <p:attrNameLst>
                                          <p:attrName>ppt_h</p:attrName>
                                        </p:attrNameLst>
                                      </p:cBhvr>
                                      <p:tavLst>
                                        <p:tav tm="0">
                                          <p:val>
                                            <p:fltVal val="0"/>
                                          </p:val>
                                        </p:tav>
                                        <p:tav tm="100000">
                                          <p:val>
                                            <p:strVal val="#ppt_h"/>
                                          </p:val>
                                        </p:tav>
                                      </p:tavLst>
                                    </p:anim>
                                    <p:anim calcmode="lin" valueType="num">
                                      <p:cBhvr>
                                        <p:cTn id="21" dur="1000" fill="hold"/>
                                        <p:tgtEl>
                                          <p:spTgt spid="205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05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67"/>
                                        </p:tgtEl>
                                        <p:attrNameLst>
                                          <p:attrName>style.visibility</p:attrName>
                                        </p:attrNameLst>
                                      </p:cBhvr>
                                      <p:to>
                                        <p:strVal val="visible"/>
                                      </p:to>
                                    </p:set>
                                    <p:animEffect transition="in" filter="wipe(up)">
                                      <p:cBhvr>
                                        <p:cTn id="27" dur="500"/>
                                        <p:tgtEl>
                                          <p:spTgt spid="2067"/>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068"/>
                                        </p:tgtEl>
                                        <p:attrNameLst>
                                          <p:attrName>style.visibility</p:attrName>
                                        </p:attrNameLst>
                                      </p:cBhvr>
                                      <p:to>
                                        <p:strVal val="visible"/>
                                      </p:to>
                                    </p:set>
                                    <p:animEffect transition="in" filter="wipe(up)">
                                      <p:cBhvr>
                                        <p:cTn id="31" dur="500"/>
                                        <p:tgtEl>
                                          <p:spTgt spid="2068"/>
                                        </p:tgtEl>
                                      </p:cBhvr>
                                    </p:animEffect>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2070"/>
                                        </p:tgtEl>
                                        <p:attrNameLst>
                                          <p:attrName>style.visibility</p:attrName>
                                        </p:attrNameLst>
                                      </p:cBhvr>
                                      <p:to>
                                        <p:strVal val="visible"/>
                                      </p:to>
                                    </p:set>
                                    <p:animEffect transition="in" filter="wipe(up)">
                                      <p:cBhvr>
                                        <p:cTn id="35" dur="500"/>
                                        <p:tgtEl>
                                          <p:spTgt spid="2070"/>
                                        </p:tgtEl>
                                      </p:cBhvr>
                                    </p:animEffect>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2069"/>
                                        </p:tgtEl>
                                        <p:attrNameLst>
                                          <p:attrName>style.visibility</p:attrName>
                                        </p:attrNameLst>
                                      </p:cBhvr>
                                      <p:to>
                                        <p:strVal val="visible"/>
                                      </p:to>
                                    </p:set>
                                    <p:animEffect transition="in" filter="wipe(left)">
                                      <p:cBhvr>
                                        <p:cTn id="39" dur="500"/>
                                        <p:tgtEl>
                                          <p:spTgt spid="2069"/>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2071"/>
                                        </p:tgtEl>
                                        <p:attrNameLst>
                                          <p:attrName>style.visibility</p:attrName>
                                        </p:attrNameLst>
                                      </p:cBhvr>
                                      <p:to>
                                        <p:strVal val="visible"/>
                                      </p:to>
                                    </p:set>
                                    <p:animEffect transition="in" filter="wipe(left)">
                                      <p:cBhvr>
                                        <p:cTn id="43" dur="500"/>
                                        <p:tgtEl>
                                          <p:spTgt spid="2071"/>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2087"/>
                                        </p:tgtEl>
                                        <p:attrNameLst>
                                          <p:attrName>style.visibility</p:attrName>
                                        </p:attrNameLst>
                                      </p:cBhvr>
                                      <p:to>
                                        <p:strVal val="visible"/>
                                      </p:to>
                                    </p:set>
                                    <p:animEffect transition="in" filter="wipe(down)">
                                      <p:cBhvr>
                                        <p:cTn id="47" dur="500"/>
                                        <p:tgtEl>
                                          <p:spTgt spid="2087"/>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2086"/>
                                        </p:tgtEl>
                                        <p:attrNameLst>
                                          <p:attrName>style.visibility</p:attrName>
                                        </p:attrNameLst>
                                      </p:cBhvr>
                                      <p:to>
                                        <p:strVal val="visible"/>
                                      </p:to>
                                    </p:set>
                                    <p:animEffect transition="in" filter="wipe(left)">
                                      <p:cBhvr>
                                        <p:cTn id="51" dur="500"/>
                                        <p:tgtEl>
                                          <p:spTgt spid="208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072"/>
                                        </p:tgtEl>
                                        <p:attrNameLst>
                                          <p:attrName>style.visibility</p:attrName>
                                        </p:attrNameLst>
                                      </p:cBhvr>
                                      <p:to>
                                        <p:strVal val="visible"/>
                                      </p:to>
                                    </p:set>
                                    <p:animEffect transition="in" filter="wipe(left)">
                                      <p:cBhvr>
                                        <p:cTn id="56" dur="500"/>
                                        <p:tgtEl>
                                          <p:spTgt spid="2072"/>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2073"/>
                                        </p:tgtEl>
                                        <p:attrNameLst>
                                          <p:attrName>style.visibility</p:attrName>
                                        </p:attrNameLst>
                                      </p:cBhvr>
                                      <p:to>
                                        <p:strVal val="visible"/>
                                      </p:to>
                                    </p:set>
                                    <p:animEffect transition="in" filter="wipe(left)">
                                      <p:cBhvr>
                                        <p:cTn id="60" dur="500"/>
                                        <p:tgtEl>
                                          <p:spTgt spid="2073"/>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2083"/>
                                        </p:tgtEl>
                                        <p:attrNameLst>
                                          <p:attrName>style.visibility</p:attrName>
                                        </p:attrNameLst>
                                      </p:cBhvr>
                                      <p:to>
                                        <p:strVal val="visible"/>
                                      </p:to>
                                    </p:set>
                                    <p:animEffect transition="in" filter="wipe(left)">
                                      <p:cBhvr>
                                        <p:cTn id="64" dur="500"/>
                                        <p:tgtEl>
                                          <p:spTgt spid="2083"/>
                                        </p:tgtEl>
                                      </p:cBhvr>
                                    </p:animEffect>
                                  </p:childTnLst>
                                </p:cTn>
                              </p:par>
                            </p:childTnLst>
                          </p:cTn>
                        </p:par>
                        <p:par>
                          <p:cTn id="65" fill="hold">
                            <p:stCondLst>
                              <p:cond delay="1500"/>
                            </p:stCondLst>
                            <p:childTnLst>
                              <p:par>
                                <p:cTn id="66" presetID="22" presetClass="entr" presetSubtype="8" fill="hold" grpId="0" nodeType="afterEffect">
                                  <p:stCondLst>
                                    <p:cond delay="0"/>
                                  </p:stCondLst>
                                  <p:childTnLst>
                                    <p:set>
                                      <p:cBhvr>
                                        <p:cTn id="67" dur="1" fill="hold">
                                          <p:stCondLst>
                                            <p:cond delay="0"/>
                                          </p:stCondLst>
                                        </p:cTn>
                                        <p:tgtEl>
                                          <p:spTgt spid="2084"/>
                                        </p:tgtEl>
                                        <p:attrNameLst>
                                          <p:attrName>style.visibility</p:attrName>
                                        </p:attrNameLst>
                                      </p:cBhvr>
                                      <p:to>
                                        <p:strVal val="visible"/>
                                      </p:to>
                                    </p:set>
                                    <p:animEffect transition="in" filter="wipe(left)">
                                      <p:cBhvr>
                                        <p:cTn id="68" dur="500"/>
                                        <p:tgtEl>
                                          <p:spTgt spid="2084"/>
                                        </p:tgtEl>
                                      </p:cBhvr>
                                    </p:animEffect>
                                  </p:childTnLst>
                                </p:cTn>
                              </p:par>
                            </p:childTnLst>
                          </p:cTn>
                        </p:par>
                        <p:par>
                          <p:cTn id="69" fill="hold">
                            <p:stCondLst>
                              <p:cond delay="2000"/>
                            </p:stCondLst>
                            <p:childTnLst>
                              <p:par>
                                <p:cTn id="70" presetID="22" presetClass="entr" presetSubtype="8" fill="hold" grpId="0" nodeType="afterEffect">
                                  <p:stCondLst>
                                    <p:cond delay="0"/>
                                  </p:stCondLst>
                                  <p:childTnLst>
                                    <p:set>
                                      <p:cBhvr>
                                        <p:cTn id="71" dur="1" fill="hold">
                                          <p:stCondLst>
                                            <p:cond delay="0"/>
                                          </p:stCondLst>
                                        </p:cTn>
                                        <p:tgtEl>
                                          <p:spTgt spid="2085"/>
                                        </p:tgtEl>
                                        <p:attrNameLst>
                                          <p:attrName>style.visibility</p:attrName>
                                        </p:attrNameLst>
                                      </p:cBhvr>
                                      <p:to>
                                        <p:strVal val="visible"/>
                                      </p:to>
                                    </p:set>
                                    <p:animEffect transition="in" filter="wipe(left)">
                                      <p:cBhvr>
                                        <p:cTn id="72" dur="500"/>
                                        <p:tgtEl>
                                          <p:spTgt spid="2085"/>
                                        </p:tgtEl>
                                      </p:cBhvr>
                                    </p:animEffect>
                                  </p:childTnLst>
                                </p:cTn>
                              </p:par>
                            </p:childTnLst>
                          </p:cTn>
                        </p:par>
                        <p:par>
                          <p:cTn id="73" fill="hold">
                            <p:stCondLst>
                              <p:cond delay="2500"/>
                            </p:stCondLst>
                            <p:childTnLst>
                              <p:par>
                                <p:cTn id="74" presetID="22" presetClass="entr" presetSubtype="4" fill="hold" grpId="0" nodeType="afterEffect">
                                  <p:stCondLst>
                                    <p:cond delay="0"/>
                                  </p:stCondLst>
                                  <p:childTnLst>
                                    <p:set>
                                      <p:cBhvr>
                                        <p:cTn id="75" dur="1" fill="hold">
                                          <p:stCondLst>
                                            <p:cond delay="0"/>
                                          </p:stCondLst>
                                        </p:cTn>
                                        <p:tgtEl>
                                          <p:spTgt spid="2074"/>
                                        </p:tgtEl>
                                        <p:attrNameLst>
                                          <p:attrName>style.visibility</p:attrName>
                                        </p:attrNameLst>
                                      </p:cBhvr>
                                      <p:to>
                                        <p:strVal val="visible"/>
                                      </p:to>
                                    </p:set>
                                    <p:animEffect transition="in" filter="wipe(down)">
                                      <p:cBhvr>
                                        <p:cTn id="76" dur="500"/>
                                        <p:tgtEl>
                                          <p:spTgt spid="2074"/>
                                        </p:tgtEl>
                                      </p:cBhvr>
                                    </p:animEffect>
                                  </p:childTnLst>
                                </p:cTn>
                              </p:par>
                            </p:childTnLst>
                          </p:cTn>
                        </p:par>
                        <p:par>
                          <p:cTn id="77" fill="hold">
                            <p:stCondLst>
                              <p:cond delay="3000"/>
                            </p:stCondLst>
                            <p:childTnLst>
                              <p:par>
                                <p:cTn id="78" presetID="22" presetClass="entr" presetSubtype="8" fill="hold" grpId="0" nodeType="afterEffect">
                                  <p:stCondLst>
                                    <p:cond delay="0"/>
                                  </p:stCondLst>
                                  <p:childTnLst>
                                    <p:set>
                                      <p:cBhvr>
                                        <p:cTn id="79" dur="1" fill="hold">
                                          <p:stCondLst>
                                            <p:cond delay="0"/>
                                          </p:stCondLst>
                                        </p:cTn>
                                        <p:tgtEl>
                                          <p:spTgt spid="2075"/>
                                        </p:tgtEl>
                                        <p:attrNameLst>
                                          <p:attrName>style.visibility</p:attrName>
                                        </p:attrNameLst>
                                      </p:cBhvr>
                                      <p:to>
                                        <p:strVal val="visible"/>
                                      </p:to>
                                    </p:set>
                                    <p:animEffect transition="in" filter="wipe(left)">
                                      <p:cBhvr>
                                        <p:cTn id="80" dur="500"/>
                                        <p:tgtEl>
                                          <p:spTgt spid="2075"/>
                                        </p:tgtEl>
                                      </p:cBhvr>
                                    </p:animEffect>
                                  </p:childTnLst>
                                </p:cTn>
                              </p:par>
                            </p:childTnLst>
                          </p:cTn>
                        </p:par>
                        <p:par>
                          <p:cTn id="81" fill="hold">
                            <p:stCondLst>
                              <p:cond delay="3500"/>
                            </p:stCondLst>
                            <p:childTnLst>
                              <p:par>
                                <p:cTn id="82" presetID="22" presetClass="entr" presetSubtype="8" fill="hold" grpId="0" nodeType="afterEffect">
                                  <p:stCondLst>
                                    <p:cond delay="0"/>
                                  </p:stCondLst>
                                  <p:childTnLst>
                                    <p:set>
                                      <p:cBhvr>
                                        <p:cTn id="83" dur="1" fill="hold">
                                          <p:stCondLst>
                                            <p:cond delay="0"/>
                                          </p:stCondLst>
                                        </p:cTn>
                                        <p:tgtEl>
                                          <p:spTgt spid="2080"/>
                                        </p:tgtEl>
                                        <p:attrNameLst>
                                          <p:attrName>style.visibility</p:attrName>
                                        </p:attrNameLst>
                                      </p:cBhvr>
                                      <p:to>
                                        <p:strVal val="visible"/>
                                      </p:to>
                                    </p:set>
                                    <p:animEffect transition="in" filter="wipe(left)">
                                      <p:cBhvr>
                                        <p:cTn id="84" dur="500"/>
                                        <p:tgtEl>
                                          <p:spTgt spid="2080"/>
                                        </p:tgtEl>
                                      </p:cBhvr>
                                    </p:animEffect>
                                  </p:childTnLst>
                                </p:cTn>
                              </p:par>
                            </p:childTnLst>
                          </p:cTn>
                        </p:par>
                        <p:par>
                          <p:cTn id="85" fill="hold">
                            <p:stCondLst>
                              <p:cond delay="4000"/>
                            </p:stCondLst>
                            <p:childTnLst>
                              <p:par>
                                <p:cTn id="86" presetID="22" presetClass="entr" presetSubtype="8" fill="hold" grpId="0" nodeType="afterEffect">
                                  <p:stCondLst>
                                    <p:cond delay="0"/>
                                  </p:stCondLst>
                                  <p:childTnLst>
                                    <p:set>
                                      <p:cBhvr>
                                        <p:cTn id="87" dur="1" fill="hold">
                                          <p:stCondLst>
                                            <p:cond delay="0"/>
                                          </p:stCondLst>
                                        </p:cTn>
                                        <p:tgtEl>
                                          <p:spTgt spid="2081"/>
                                        </p:tgtEl>
                                        <p:attrNameLst>
                                          <p:attrName>style.visibility</p:attrName>
                                        </p:attrNameLst>
                                      </p:cBhvr>
                                      <p:to>
                                        <p:strVal val="visible"/>
                                      </p:to>
                                    </p:set>
                                    <p:animEffect transition="in" filter="wipe(left)">
                                      <p:cBhvr>
                                        <p:cTn id="88" dur="500"/>
                                        <p:tgtEl>
                                          <p:spTgt spid="2081"/>
                                        </p:tgtEl>
                                      </p:cBhvr>
                                    </p:animEffect>
                                  </p:childTnLst>
                                </p:cTn>
                              </p:par>
                            </p:childTnLst>
                          </p:cTn>
                        </p:par>
                        <p:par>
                          <p:cTn id="89" fill="hold">
                            <p:stCondLst>
                              <p:cond delay="4500"/>
                            </p:stCondLst>
                            <p:childTnLst>
                              <p:par>
                                <p:cTn id="90" presetID="22" presetClass="entr" presetSubtype="8" fill="hold" grpId="0" nodeType="afterEffect">
                                  <p:stCondLst>
                                    <p:cond delay="0"/>
                                  </p:stCondLst>
                                  <p:childTnLst>
                                    <p:set>
                                      <p:cBhvr>
                                        <p:cTn id="91" dur="1" fill="hold">
                                          <p:stCondLst>
                                            <p:cond delay="0"/>
                                          </p:stCondLst>
                                        </p:cTn>
                                        <p:tgtEl>
                                          <p:spTgt spid="2082"/>
                                        </p:tgtEl>
                                        <p:attrNameLst>
                                          <p:attrName>style.visibility</p:attrName>
                                        </p:attrNameLst>
                                      </p:cBhvr>
                                      <p:to>
                                        <p:strVal val="visible"/>
                                      </p:to>
                                    </p:set>
                                    <p:animEffect transition="in" filter="wipe(left)">
                                      <p:cBhvr>
                                        <p:cTn id="92" dur="500"/>
                                        <p:tgtEl>
                                          <p:spTgt spid="2082"/>
                                        </p:tgtEl>
                                      </p:cBhvr>
                                    </p:animEffect>
                                  </p:childTnLst>
                                </p:cTn>
                              </p:par>
                            </p:childTnLst>
                          </p:cTn>
                        </p:par>
                      </p:childTnLst>
                    </p:cTn>
                  </p:par>
                  <p:par>
                    <p:cTn id="93" fill="hold">
                      <p:stCondLst>
                        <p:cond delay="indefinite"/>
                      </p:stCondLst>
                      <p:childTnLst>
                        <p:par>
                          <p:cTn id="94" fill="hold">
                            <p:stCondLst>
                              <p:cond delay="0"/>
                            </p:stCondLst>
                            <p:childTnLst>
                              <p:par>
                                <p:cTn id="95" presetID="15" presetClass="entr" presetSubtype="0" fill="hold" grpId="0" nodeType="clickEffect">
                                  <p:stCondLst>
                                    <p:cond delay="0"/>
                                  </p:stCondLst>
                                  <p:childTnLst>
                                    <p:set>
                                      <p:cBhvr>
                                        <p:cTn id="96" dur="1" fill="hold">
                                          <p:stCondLst>
                                            <p:cond delay="0"/>
                                          </p:stCondLst>
                                        </p:cTn>
                                        <p:tgtEl>
                                          <p:spTgt spid="2077"/>
                                        </p:tgtEl>
                                        <p:attrNameLst>
                                          <p:attrName>style.visibility</p:attrName>
                                        </p:attrNameLst>
                                      </p:cBhvr>
                                      <p:to>
                                        <p:strVal val="visible"/>
                                      </p:to>
                                    </p:set>
                                    <p:anim calcmode="lin" valueType="num">
                                      <p:cBhvr>
                                        <p:cTn id="97" dur="1000" fill="hold"/>
                                        <p:tgtEl>
                                          <p:spTgt spid="2077"/>
                                        </p:tgtEl>
                                        <p:attrNameLst>
                                          <p:attrName>ppt_w</p:attrName>
                                        </p:attrNameLst>
                                      </p:cBhvr>
                                      <p:tavLst>
                                        <p:tav tm="0">
                                          <p:val>
                                            <p:fltVal val="0"/>
                                          </p:val>
                                        </p:tav>
                                        <p:tav tm="100000">
                                          <p:val>
                                            <p:strVal val="#ppt_w"/>
                                          </p:val>
                                        </p:tav>
                                      </p:tavLst>
                                    </p:anim>
                                    <p:anim calcmode="lin" valueType="num">
                                      <p:cBhvr>
                                        <p:cTn id="98" dur="1000" fill="hold"/>
                                        <p:tgtEl>
                                          <p:spTgt spid="2077"/>
                                        </p:tgtEl>
                                        <p:attrNameLst>
                                          <p:attrName>ppt_h</p:attrName>
                                        </p:attrNameLst>
                                      </p:cBhvr>
                                      <p:tavLst>
                                        <p:tav tm="0">
                                          <p:val>
                                            <p:fltVal val="0"/>
                                          </p:val>
                                        </p:tav>
                                        <p:tav tm="100000">
                                          <p:val>
                                            <p:strVal val="#ppt_h"/>
                                          </p:val>
                                        </p:tav>
                                      </p:tavLst>
                                    </p:anim>
                                    <p:anim calcmode="lin" valueType="num">
                                      <p:cBhvr>
                                        <p:cTn id="99" dur="1000" fill="hold"/>
                                        <p:tgtEl>
                                          <p:spTgt spid="2077"/>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2077"/>
                                        </p:tgtEl>
                                        <p:attrNameLst>
                                          <p:attrName>ppt_y</p:attrName>
                                        </p:attrNameLst>
                                      </p:cBhvr>
                                      <p:tavLst>
                                        <p:tav tm="0" fmla="#ppt_y+(sin(-2*pi*(1-$))*-#ppt_x+cos(-2*pi*(1-$))*(1-#ppt_y))*(1-$)">
                                          <p:val>
                                            <p:fltVal val="0"/>
                                          </p:val>
                                        </p:tav>
                                        <p:tav tm="100000">
                                          <p:val>
                                            <p:fltVal val="1"/>
                                          </p:val>
                                        </p:tav>
                                      </p:tavLst>
                                    </p:anim>
                                  </p:childTnLst>
                                </p:cTn>
                              </p:par>
                            </p:childTnLst>
                          </p:cTn>
                        </p:par>
                        <p:par>
                          <p:cTn id="101" fill="hold">
                            <p:stCondLst>
                              <p:cond delay="1000"/>
                            </p:stCondLst>
                            <p:childTnLst>
                              <p:par>
                                <p:cTn id="102" presetID="22" presetClass="entr" presetSubtype="8" fill="hold" grpId="0" nodeType="afterEffect">
                                  <p:stCondLst>
                                    <p:cond delay="0"/>
                                  </p:stCondLst>
                                  <p:childTnLst>
                                    <p:set>
                                      <p:cBhvr>
                                        <p:cTn id="103" dur="1" fill="hold">
                                          <p:stCondLst>
                                            <p:cond delay="0"/>
                                          </p:stCondLst>
                                        </p:cTn>
                                        <p:tgtEl>
                                          <p:spTgt spid="2079"/>
                                        </p:tgtEl>
                                        <p:attrNameLst>
                                          <p:attrName>style.visibility</p:attrName>
                                        </p:attrNameLst>
                                      </p:cBhvr>
                                      <p:to>
                                        <p:strVal val="visible"/>
                                      </p:to>
                                    </p:set>
                                    <p:animEffect transition="in" filter="wipe(left)">
                                      <p:cBhvr>
                                        <p:cTn id="104" dur="500"/>
                                        <p:tgtEl>
                                          <p:spTgt spid="2079"/>
                                        </p:tgtEl>
                                      </p:cBhvr>
                                    </p:animEffect>
                                  </p:childTnLst>
                                </p:cTn>
                              </p:par>
                            </p:childTnLst>
                          </p:cTn>
                        </p:par>
                      </p:childTnLst>
                    </p:cTn>
                  </p:par>
                  <p:par>
                    <p:cTn id="105" fill="hold">
                      <p:stCondLst>
                        <p:cond delay="indefinite"/>
                      </p:stCondLst>
                      <p:childTnLst>
                        <p:par>
                          <p:cTn id="106" fill="hold">
                            <p:stCondLst>
                              <p:cond delay="0"/>
                            </p:stCondLst>
                            <p:childTnLst>
                              <p:par>
                                <p:cTn id="107" presetID="15" presetClass="entr" presetSubtype="0" fill="hold" grpId="0" nodeType="clickEffect">
                                  <p:stCondLst>
                                    <p:cond delay="0"/>
                                  </p:stCondLst>
                                  <p:childTnLst>
                                    <p:set>
                                      <p:cBhvr>
                                        <p:cTn id="108" dur="1" fill="hold">
                                          <p:stCondLst>
                                            <p:cond delay="0"/>
                                          </p:stCondLst>
                                        </p:cTn>
                                        <p:tgtEl>
                                          <p:spTgt spid="2076"/>
                                        </p:tgtEl>
                                        <p:attrNameLst>
                                          <p:attrName>style.visibility</p:attrName>
                                        </p:attrNameLst>
                                      </p:cBhvr>
                                      <p:to>
                                        <p:strVal val="visible"/>
                                      </p:to>
                                    </p:set>
                                    <p:anim calcmode="lin" valueType="num">
                                      <p:cBhvr>
                                        <p:cTn id="109" dur="1000" fill="hold"/>
                                        <p:tgtEl>
                                          <p:spTgt spid="2076"/>
                                        </p:tgtEl>
                                        <p:attrNameLst>
                                          <p:attrName>ppt_w</p:attrName>
                                        </p:attrNameLst>
                                      </p:cBhvr>
                                      <p:tavLst>
                                        <p:tav tm="0">
                                          <p:val>
                                            <p:fltVal val="0"/>
                                          </p:val>
                                        </p:tav>
                                        <p:tav tm="100000">
                                          <p:val>
                                            <p:strVal val="#ppt_w"/>
                                          </p:val>
                                        </p:tav>
                                      </p:tavLst>
                                    </p:anim>
                                    <p:anim calcmode="lin" valueType="num">
                                      <p:cBhvr>
                                        <p:cTn id="110" dur="1000" fill="hold"/>
                                        <p:tgtEl>
                                          <p:spTgt spid="2076"/>
                                        </p:tgtEl>
                                        <p:attrNameLst>
                                          <p:attrName>ppt_h</p:attrName>
                                        </p:attrNameLst>
                                      </p:cBhvr>
                                      <p:tavLst>
                                        <p:tav tm="0">
                                          <p:val>
                                            <p:fltVal val="0"/>
                                          </p:val>
                                        </p:tav>
                                        <p:tav tm="100000">
                                          <p:val>
                                            <p:strVal val="#ppt_h"/>
                                          </p:val>
                                        </p:tav>
                                      </p:tavLst>
                                    </p:anim>
                                    <p:anim calcmode="lin" valueType="num">
                                      <p:cBhvr>
                                        <p:cTn id="111" dur="1000" fill="hold"/>
                                        <p:tgtEl>
                                          <p:spTgt spid="2076"/>
                                        </p:tgtEl>
                                        <p:attrNameLst>
                                          <p:attrName>ppt_x</p:attrName>
                                        </p:attrNameLst>
                                      </p:cBhvr>
                                      <p:tavLst>
                                        <p:tav tm="0" fmla="#ppt_x+(cos(-2*pi*(1-$))*-#ppt_x-sin(-2*pi*(1-$))*(1-#ppt_y))*(1-$)">
                                          <p:val>
                                            <p:fltVal val="0"/>
                                          </p:val>
                                        </p:tav>
                                        <p:tav tm="100000">
                                          <p:val>
                                            <p:fltVal val="1"/>
                                          </p:val>
                                        </p:tav>
                                      </p:tavLst>
                                    </p:anim>
                                    <p:anim calcmode="lin" valueType="num">
                                      <p:cBhvr>
                                        <p:cTn id="112" dur="1000" fill="hold"/>
                                        <p:tgtEl>
                                          <p:spTgt spid="2076"/>
                                        </p:tgtEl>
                                        <p:attrNameLst>
                                          <p:attrName>ppt_y</p:attrName>
                                        </p:attrNameLst>
                                      </p:cBhvr>
                                      <p:tavLst>
                                        <p:tav tm="0" fmla="#ppt_y+(sin(-2*pi*(1-$))*-#ppt_x+cos(-2*pi*(1-$))*(1-#ppt_y))*(1-$)">
                                          <p:val>
                                            <p:fltVal val="0"/>
                                          </p:val>
                                        </p:tav>
                                        <p:tav tm="100000">
                                          <p:val>
                                            <p:fltVal val="1"/>
                                          </p:val>
                                        </p:tav>
                                      </p:tavLst>
                                    </p:anim>
                                  </p:childTnLst>
                                </p:cTn>
                              </p:par>
                            </p:childTnLst>
                          </p:cTn>
                        </p:par>
                        <p:par>
                          <p:cTn id="113" fill="hold">
                            <p:stCondLst>
                              <p:cond delay="1000"/>
                            </p:stCondLst>
                            <p:childTnLst>
                              <p:par>
                                <p:cTn id="114" presetID="22" presetClass="entr" presetSubtype="8" fill="hold" grpId="0" nodeType="afterEffect">
                                  <p:stCondLst>
                                    <p:cond delay="0"/>
                                  </p:stCondLst>
                                  <p:childTnLst>
                                    <p:set>
                                      <p:cBhvr>
                                        <p:cTn id="115" dur="1" fill="hold">
                                          <p:stCondLst>
                                            <p:cond delay="0"/>
                                          </p:stCondLst>
                                        </p:cTn>
                                        <p:tgtEl>
                                          <p:spTgt spid="2078"/>
                                        </p:tgtEl>
                                        <p:attrNameLst>
                                          <p:attrName>style.visibility</p:attrName>
                                        </p:attrNameLst>
                                      </p:cBhvr>
                                      <p:to>
                                        <p:strVal val="visible"/>
                                      </p:to>
                                    </p:set>
                                    <p:animEffect transition="in" filter="wipe(left)">
                                      <p:cBhvr>
                                        <p:cTn id="116" dur="500"/>
                                        <p:tgtEl>
                                          <p:spTgt spid="2078"/>
                                        </p:tgtEl>
                                      </p:cBhvr>
                                    </p:animEffect>
                                  </p:childTnLst>
                                </p:cTn>
                              </p:par>
                            </p:childTnLst>
                          </p:cTn>
                        </p:par>
                      </p:childTnLst>
                    </p:cTn>
                  </p:par>
                  <p:par>
                    <p:cTn id="117" fill="hold">
                      <p:stCondLst>
                        <p:cond delay="indefinite"/>
                      </p:stCondLst>
                      <p:childTnLst>
                        <p:par>
                          <p:cTn id="118" fill="hold">
                            <p:stCondLst>
                              <p:cond delay="0"/>
                            </p:stCondLst>
                            <p:childTnLst>
                              <p:par>
                                <p:cTn id="119" presetID="23" presetClass="entr" presetSubtype="528" fill="hold" grpId="0" nodeType="clickEffect">
                                  <p:stCondLst>
                                    <p:cond delay="0"/>
                                  </p:stCondLst>
                                  <p:childTnLst>
                                    <p:set>
                                      <p:cBhvr>
                                        <p:cTn id="120" dur="1" fill="hold">
                                          <p:stCondLst>
                                            <p:cond delay="0"/>
                                          </p:stCondLst>
                                        </p:cTn>
                                        <p:tgtEl>
                                          <p:spTgt spid="2060"/>
                                        </p:tgtEl>
                                        <p:attrNameLst>
                                          <p:attrName>style.visibility</p:attrName>
                                        </p:attrNameLst>
                                      </p:cBhvr>
                                      <p:to>
                                        <p:strVal val="visible"/>
                                      </p:to>
                                    </p:set>
                                    <p:anim calcmode="lin" valueType="num">
                                      <p:cBhvr>
                                        <p:cTn id="121" dur="500" fill="hold"/>
                                        <p:tgtEl>
                                          <p:spTgt spid="2060"/>
                                        </p:tgtEl>
                                        <p:attrNameLst>
                                          <p:attrName>ppt_w</p:attrName>
                                        </p:attrNameLst>
                                      </p:cBhvr>
                                      <p:tavLst>
                                        <p:tav tm="0">
                                          <p:val>
                                            <p:fltVal val="0"/>
                                          </p:val>
                                        </p:tav>
                                        <p:tav tm="100000">
                                          <p:val>
                                            <p:strVal val="#ppt_w"/>
                                          </p:val>
                                        </p:tav>
                                      </p:tavLst>
                                    </p:anim>
                                    <p:anim calcmode="lin" valueType="num">
                                      <p:cBhvr>
                                        <p:cTn id="122" dur="500" fill="hold"/>
                                        <p:tgtEl>
                                          <p:spTgt spid="2060"/>
                                        </p:tgtEl>
                                        <p:attrNameLst>
                                          <p:attrName>ppt_h</p:attrName>
                                        </p:attrNameLst>
                                      </p:cBhvr>
                                      <p:tavLst>
                                        <p:tav tm="0">
                                          <p:val>
                                            <p:fltVal val="0"/>
                                          </p:val>
                                        </p:tav>
                                        <p:tav tm="100000">
                                          <p:val>
                                            <p:strVal val="#ppt_h"/>
                                          </p:val>
                                        </p:tav>
                                      </p:tavLst>
                                    </p:anim>
                                    <p:anim calcmode="lin" valueType="num">
                                      <p:cBhvr>
                                        <p:cTn id="123" dur="500" fill="hold"/>
                                        <p:tgtEl>
                                          <p:spTgt spid="2060"/>
                                        </p:tgtEl>
                                        <p:attrNameLst>
                                          <p:attrName>ppt_x</p:attrName>
                                        </p:attrNameLst>
                                      </p:cBhvr>
                                      <p:tavLst>
                                        <p:tav tm="0">
                                          <p:val>
                                            <p:fltVal val="0.5"/>
                                          </p:val>
                                        </p:tav>
                                        <p:tav tm="100000">
                                          <p:val>
                                            <p:strVal val="#ppt_x"/>
                                          </p:val>
                                        </p:tav>
                                      </p:tavLst>
                                    </p:anim>
                                    <p:anim calcmode="lin" valueType="num">
                                      <p:cBhvr>
                                        <p:cTn id="124" dur="500" fill="hold"/>
                                        <p:tgtEl>
                                          <p:spTgt spid="2060"/>
                                        </p:tgtEl>
                                        <p:attrNameLst>
                                          <p:attrName>ppt_y</p:attrName>
                                        </p:attrNameLst>
                                      </p:cBhvr>
                                      <p:tavLst>
                                        <p:tav tm="0">
                                          <p:val>
                                            <p:fltVal val="0.5"/>
                                          </p:val>
                                        </p:tav>
                                        <p:tav tm="100000">
                                          <p:val>
                                            <p:strVal val="#ppt_y"/>
                                          </p:val>
                                        </p:tav>
                                      </p:tavLst>
                                    </p:anim>
                                  </p:childTnLst>
                                </p:cTn>
                              </p:par>
                            </p:childTnLst>
                          </p:cTn>
                        </p:par>
                        <p:par>
                          <p:cTn id="125" fill="hold">
                            <p:stCondLst>
                              <p:cond delay="500"/>
                            </p:stCondLst>
                            <p:childTnLst>
                              <p:par>
                                <p:cTn id="126" presetID="22" presetClass="entr" presetSubtype="8" fill="hold" grpId="0" nodeType="afterEffect">
                                  <p:stCondLst>
                                    <p:cond delay="0"/>
                                  </p:stCondLst>
                                  <p:childTnLst>
                                    <p:set>
                                      <p:cBhvr>
                                        <p:cTn id="127" dur="1" fill="hold">
                                          <p:stCondLst>
                                            <p:cond delay="0"/>
                                          </p:stCondLst>
                                        </p:cTn>
                                        <p:tgtEl>
                                          <p:spTgt spid="2062"/>
                                        </p:tgtEl>
                                        <p:attrNameLst>
                                          <p:attrName>style.visibility</p:attrName>
                                        </p:attrNameLst>
                                      </p:cBhvr>
                                      <p:to>
                                        <p:strVal val="visible"/>
                                      </p:to>
                                    </p:set>
                                    <p:animEffect transition="in" filter="wipe(left)">
                                      <p:cBhvr>
                                        <p:cTn id="128" dur="500"/>
                                        <p:tgtEl>
                                          <p:spTgt spid="2062"/>
                                        </p:tgtEl>
                                      </p:cBhvr>
                                    </p:animEffect>
                                  </p:childTnLst>
                                </p:cTn>
                              </p:par>
                            </p:childTnLst>
                          </p:cTn>
                        </p:par>
                      </p:childTnLst>
                    </p:cTn>
                  </p:par>
                  <p:par>
                    <p:cTn id="129" fill="hold">
                      <p:stCondLst>
                        <p:cond delay="indefinite"/>
                      </p:stCondLst>
                      <p:childTnLst>
                        <p:par>
                          <p:cTn id="130" fill="hold">
                            <p:stCondLst>
                              <p:cond delay="0"/>
                            </p:stCondLst>
                            <p:childTnLst>
                              <p:par>
                                <p:cTn id="131" presetID="23" presetClass="entr" presetSubtype="528" fill="hold" grpId="0" nodeType="clickEffect">
                                  <p:stCondLst>
                                    <p:cond delay="0"/>
                                  </p:stCondLst>
                                  <p:childTnLst>
                                    <p:set>
                                      <p:cBhvr>
                                        <p:cTn id="132" dur="1" fill="hold">
                                          <p:stCondLst>
                                            <p:cond delay="0"/>
                                          </p:stCondLst>
                                        </p:cTn>
                                        <p:tgtEl>
                                          <p:spTgt spid="2061"/>
                                        </p:tgtEl>
                                        <p:attrNameLst>
                                          <p:attrName>style.visibility</p:attrName>
                                        </p:attrNameLst>
                                      </p:cBhvr>
                                      <p:to>
                                        <p:strVal val="visible"/>
                                      </p:to>
                                    </p:set>
                                    <p:anim calcmode="lin" valueType="num">
                                      <p:cBhvr>
                                        <p:cTn id="133" dur="500" fill="hold"/>
                                        <p:tgtEl>
                                          <p:spTgt spid="2061"/>
                                        </p:tgtEl>
                                        <p:attrNameLst>
                                          <p:attrName>ppt_w</p:attrName>
                                        </p:attrNameLst>
                                      </p:cBhvr>
                                      <p:tavLst>
                                        <p:tav tm="0">
                                          <p:val>
                                            <p:fltVal val="0"/>
                                          </p:val>
                                        </p:tav>
                                        <p:tav tm="100000">
                                          <p:val>
                                            <p:strVal val="#ppt_w"/>
                                          </p:val>
                                        </p:tav>
                                      </p:tavLst>
                                    </p:anim>
                                    <p:anim calcmode="lin" valueType="num">
                                      <p:cBhvr>
                                        <p:cTn id="134" dur="500" fill="hold"/>
                                        <p:tgtEl>
                                          <p:spTgt spid="2061"/>
                                        </p:tgtEl>
                                        <p:attrNameLst>
                                          <p:attrName>ppt_h</p:attrName>
                                        </p:attrNameLst>
                                      </p:cBhvr>
                                      <p:tavLst>
                                        <p:tav tm="0">
                                          <p:val>
                                            <p:fltVal val="0"/>
                                          </p:val>
                                        </p:tav>
                                        <p:tav tm="100000">
                                          <p:val>
                                            <p:strVal val="#ppt_h"/>
                                          </p:val>
                                        </p:tav>
                                      </p:tavLst>
                                    </p:anim>
                                    <p:anim calcmode="lin" valueType="num">
                                      <p:cBhvr>
                                        <p:cTn id="135" dur="500" fill="hold"/>
                                        <p:tgtEl>
                                          <p:spTgt spid="2061"/>
                                        </p:tgtEl>
                                        <p:attrNameLst>
                                          <p:attrName>ppt_x</p:attrName>
                                        </p:attrNameLst>
                                      </p:cBhvr>
                                      <p:tavLst>
                                        <p:tav tm="0">
                                          <p:val>
                                            <p:fltVal val="0.5"/>
                                          </p:val>
                                        </p:tav>
                                        <p:tav tm="100000">
                                          <p:val>
                                            <p:strVal val="#ppt_x"/>
                                          </p:val>
                                        </p:tav>
                                      </p:tavLst>
                                    </p:anim>
                                    <p:anim calcmode="lin" valueType="num">
                                      <p:cBhvr>
                                        <p:cTn id="136" dur="500" fill="hold"/>
                                        <p:tgtEl>
                                          <p:spTgt spid="2061"/>
                                        </p:tgtEl>
                                        <p:attrNameLst>
                                          <p:attrName>ppt_y</p:attrName>
                                        </p:attrNameLst>
                                      </p:cBhvr>
                                      <p:tavLst>
                                        <p:tav tm="0">
                                          <p:val>
                                            <p:fltVal val="0.5"/>
                                          </p:val>
                                        </p:tav>
                                        <p:tav tm="100000">
                                          <p:val>
                                            <p:strVal val="#ppt_y"/>
                                          </p:val>
                                        </p:tav>
                                      </p:tavLst>
                                    </p:anim>
                                  </p:childTnLst>
                                </p:cTn>
                              </p:par>
                            </p:childTnLst>
                          </p:cTn>
                        </p:par>
                        <p:par>
                          <p:cTn id="137" fill="hold">
                            <p:stCondLst>
                              <p:cond delay="500"/>
                            </p:stCondLst>
                            <p:childTnLst>
                              <p:par>
                                <p:cTn id="138" presetID="22" presetClass="entr" presetSubtype="1" fill="hold" grpId="0" nodeType="afterEffect">
                                  <p:stCondLst>
                                    <p:cond delay="0"/>
                                  </p:stCondLst>
                                  <p:childTnLst>
                                    <p:set>
                                      <p:cBhvr>
                                        <p:cTn id="139" dur="1" fill="hold">
                                          <p:stCondLst>
                                            <p:cond delay="0"/>
                                          </p:stCondLst>
                                        </p:cTn>
                                        <p:tgtEl>
                                          <p:spTgt spid="2054"/>
                                        </p:tgtEl>
                                        <p:attrNameLst>
                                          <p:attrName>style.visibility</p:attrName>
                                        </p:attrNameLst>
                                      </p:cBhvr>
                                      <p:to>
                                        <p:strVal val="visible"/>
                                      </p:to>
                                    </p:set>
                                    <p:animEffect transition="in" filter="wipe(up)">
                                      <p:cBhvr>
                                        <p:cTn id="140" dur="500"/>
                                        <p:tgtEl>
                                          <p:spTgt spid="2054"/>
                                        </p:tgtEl>
                                      </p:cBhvr>
                                    </p:animEffect>
                                  </p:childTnLst>
                                </p:cTn>
                              </p:par>
                            </p:childTnLst>
                          </p:cTn>
                        </p:par>
                        <p:par>
                          <p:cTn id="141" fill="hold">
                            <p:stCondLst>
                              <p:cond delay="1000"/>
                            </p:stCondLst>
                            <p:childTnLst>
                              <p:par>
                                <p:cTn id="142" presetID="22" presetClass="entr" presetSubtype="1" fill="hold" grpId="0" nodeType="afterEffect">
                                  <p:stCondLst>
                                    <p:cond delay="0"/>
                                  </p:stCondLst>
                                  <p:childTnLst>
                                    <p:set>
                                      <p:cBhvr>
                                        <p:cTn id="143" dur="1" fill="hold">
                                          <p:stCondLst>
                                            <p:cond delay="0"/>
                                          </p:stCondLst>
                                        </p:cTn>
                                        <p:tgtEl>
                                          <p:spTgt spid="2055"/>
                                        </p:tgtEl>
                                        <p:attrNameLst>
                                          <p:attrName>style.visibility</p:attrName>
                                        </p:attrNameLst>
                                      </p:cBhvr>
                                      <p:to>
                                        <p:strVal val="visible"/>
                                      </p:to>
                                    </p:set>
                                    <p:animEffect transition="in" filter="wipe(up)">
                                      <p:cBhvr>
                                        <p:cTn id="144" dur="500"/>
                                        <p:tgtEl>
                                          <p:spTgt spid="2055"/>
                                        </p:tgtEl>
                                      </p:cBhvr>
                                    </p:animEffect>
                                  </p:childTnLst>
                                </p:cTn>
                              </p:par>
                            </p:childTnLst>
                          </p:cTn>
                        </p:par>
                        <p:par>
                          <p:cTn id="145" fill="hold">
                            <p:stCondLst>
                              <p:cond delay="1500"/>
                            </p:stCondLst>
                            <p:childTnLst>
                              <p:par>
                                <p:cTn id="146" presetID="22" presetClass="entr" presetSubtype="1" fill="hold" grpId="0" nodeType="afterEffect">
                                  <p:stCondLst>
                                    <p:cond delay="0"/>
                                  </p:stCondLst>
                                  <p:childTnLst>
                                    <p:set>
                                      <p:cBhvr>
                                        <p:cTn id="147" dur="1" fill="hold">
                                          <p:stCondLst>
                                            <p:cond delay="0"/>
                                          </p:stCondLst>
                                        </p:cTn>
                                        <p:tgtEl>
                                          <p:spTgt spid="2057"/>
                                        </p:tgtEl>
                                        <p:attrNameLst>
                                          <p:attrName>style.visibility</p:attrName>
                                        </p:attrNameLst>
                                      </p:cBhvr>
                                      <p:to>
                                        <p:strVal val="visible"/>
                                      </p:to>
                                    </p:set>
                                    <p:animEffect transition="in" filter="wipe(up)">
                                      <p:cBhvr>
                                        <p:cTn id="148" dur="500"/>
                                        <p:tgtEl>
                                          <p:spTgt spid="2057"/>
                                        </p:tgtEl>
                                      </p:cBhvr>
                                    </p:animEffect>
                                  </p:childTnLst>
                                </p:cTn>
                              </p:par>
                            </p:childTnLst>
                          </p:cTn>
                        </p:par>
                        <p:par>
                          <p:cTn id="149" fill="hold">
                            <p:stCondLst>
                              <p:cond delay="2000"/>
                            </p:stCondLst>
                            <p:childTnLst>
                              <p:par>
                                <p:cTn id="150" presetID="22" presetClass="entr" presetSubtype="1" fill="hold" grpId="0" nodeType="afterEffect">
                                  <p:stCondLst>
                                    <p:cond delay="0"/>
                                  </p:stCondLst>
                                  <p:childTnLst>
                                    <p:set>
                                      <p:cBhvr>
                                        <p:cTn id="151" dur="1" fill="hold">
                                          <p:stCondLst>
                                            <p:cond delay="0"/>
                                          </p:stCondLst>
                                        </p:cTn>
                                        <p:tgtEl>
                                          <p:spTgt spid="2066"/>
                                        </p:tgtEl>
                                        <p:attrNameLst>
                                          <p:attrName>style.visibility</p:attrName>
                                        </p:attrNameLst>
                                      </p:cBhvr>
                                      <p:to>
                                        <p:strVal val="visible"/>
                                      </p:to>
                                    </p:set>
                                    <p:animEffect transition="in" filter="wipe(up)">
                                      <p:cBhvr>
                                        <p:cTn id="152" dur="500"/>
                                        <p:tgtEl>
                                          <p:spTgt spid="2066"/>
                                        </p:tgtEl>
                                      </p:cBhvr>
                                    </p:animEffect>
                                  </p:childTnLst>
                                </p:cTn>
                              </p:par>
                            </p:childTnLst>
                          </p:cTn>
                        </p:par>
                        <p:par>
                          <p:cTn id="153" fill="hold">
                            <p:stCondLst>
                              <p:cond delay="2500"/>
                            </p:stCondLst>
                            <p:childTnLst>
                              <p:par>
                                <p:cTn id="154" presetID="22" presetClass="entr" presetSubtype="1" fill="hold" grpId="0" nodeType="afterEffect">
                                  <p:stCondLst>
                                    <p:cond delay="0"/>
                                  </p:stCondLst>
                                  <p:childTnLst>
                                    <p:set>
                                      <p:cBhvr>
                                        <p:cTn id="155" dur="1" fill="hold">
                                          <p:stCondLst>
                                            <p:cond delay="0"/>
                                          </p:stCondLst>
                                        </p:cTn>
                                        <p:tgtEl>
                                          <p:spTgt spid="2056"/>
                                        </p:tgtEl>
                                        <p:attrNameLst>
                                          <p:attrName>style.visibility</p:attrName>
                                        </p:attrNameLst>
                                      </p:cBhvr>
                                      <p:to>
                                        <p:strVal val="visible"/>
                                      </p:to>
                                    </p:set>
                                    <p:animEffect transition="in" filter="wipe(up)">
                                      <p:cBhvr>
                                        <p:cTn id="156" dur="500"/>
                                        <p:tgtEl>
                                          <p:spTgt spid="2056"/>
                                        </p:tgtEl>
                                      </p:cBhvr>
                                    </p:animEffect>
                                  </p:childTnLst>
                                </p:cTn>
                              </p:par>
                            </p:childTnLst>
                          </p:cTn>
                        </p:par>
                        <p:par>
                          <p:cTn id="157" fill="hold">
                            <p:stCondLst>
                              <p:cond delay="3000"/>
                            </p:stCondLst>
                            <p:childTnLst>
                              <p:par>
                                <p:cTn id="158" presetID="22" presetClass="entr" presetSubtype="1" fill="hold" grpId="0" nodeType="afterEffect">
                                  <p:stCondLst>
                                    <p:cond delay="0"/>
                                  </p:stCondLst>
                                  <p:childTnLst>
                                    <p:set>
                                      <p:cBhvr>
                                        <p:cTn id="159" dur="1" fill="hold">
                                          <p:stCondLst>
                                            <p:cond delay="0"/>
                                          </p:stCondLst>
                                        </p:cTn>
                                        <p:tgtEl>
                                          <p:spTgt spid="2053"/>
                                        </p:tgtEl>
                                        <p:attrNameLst>
                                          <p:attrName>style.visibility</p:attrName>
                                        </p:attrNameLst>
                                      </p:cBhvr>
                                      <p:to>
                                        <p:strVal val="visible"/>
                                      </p:to>
                                    </p:set>
                                    <p:animEffect transition="in" filter="wipe(up)">
                                      <p:cBhvr>
                                        <p:cTn id="160" dur="500"/>
                                        <p:tgtEl>
                                          <p:spTgt spid="2053"/>
                                        </p:tgtEl>
                                      </p:cBhvr>
                                    </p:animEffect>
                                  </p:childTnLst>
                                </p:cTn>
                              </p:par>
                            </p:childTnLst>
                          </p:cTn>
                        </p:par>
                        <p:par>
                          <p:cTn id="161" fill="hold">
                            <p:stCondLst>
                              <p:cond delay="3500"/>
                            </p:stCondLst>
                            <p:childTnLst>
                              <p:par>
                                <p:cTn id="162" presetID="22" presetClass="entr" presetSubtype="1" fill="hold" grpId="0" nodeType="afterEffect">
                                  <p:stCondLst>
                                    <p:cond delay="0"/>
                                  </p:stCondLst>
                                  <p:childTnLst>
                                    <p:set>
                                      <p:cBhvr>
                                        <p:cTn id="163" dur="1" fill="hold">
                                          <p:stCondLst>
                                            <p:cond delay="0"/>
                                          </p:stCondLst>
                                        </p:cTn>
                                        <p:tgtEl>
                                          <p:spTgt spid="2052"/>
                                        </p:tgtEl>
                                        <p:attrNameLst>
                                          <p:attrName>style.visibility</p:attrName>
                                        </p:attrNameLst>
                                      </p:cBhvr>
                                      <p:to>
                                        <p:strVal val="visible"/>
                                      </p:to>
                                    </p:set>
                                    <p:animEffect transition="in" filter="wipe(up)">
                                      <p:cBhvr>
                                        <p:cTn id="164" dur="500"/>
                                        <p:tgtEl>
                                          <p:spTgt spid="2052"/>
                                        </p:tgtEl>
                                      </p:cBhvr>
                                    </p:animEffect>
                                  </p:childTnLst>
                                </p:cTn>
                              </p:par>
                            </p:childTnLst>
                          </p:cTn>
                        </p:par>
                        <p:par>
                          <p:cTn id="165" fill="hold">
                            <p:stCondLst>
                              <p:cond delay="4000"/>
                            </p:stCondLst>
                            <p:childTnLst>
                              <p:par>
                                <p:cTn id="166" presetID="22" presetClass="entr" presetSubtype="4" fill="hold" grpId="0" nodeType="afterEffect">
                                  <p:stCondLst>
                                    <p:cond delay="0"/>
                                  </p:stCondLst>
                                  <p:childTnLst>
                                    <p:set>
                                      <p:cBhvr>
                                        <p:cTn id="167" dur="1" fill="hold">
                                          <p:stCondLst>
                                            <p:cond delay="0"/>
                                          </p:stCondLst>
                                        </p:cTn>
                                        <p:tgtEl>
                                          <p:spTgt spid="2058"/>
                                        </p:tgtEl>
                                        <p:attrNameLst>
                                          <p:attrName>style.visibility</p:attrName>
                                        </p:attrNameLst>
                                      </p:cBhvr>
                                      <p:to>
                                        <p:strVal val="visible"/>
                                      </p:to>
                                    </p:set>
                                    <p:animEffect transition="in" filter="wipe(down)">
                                      <p:cBhvr>
                                        <p:cTn id="168" dur="500"/>
                                        <p:tgtEl>
                                          <p:spTgt spid="2058"/>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grpId="0" nodeType="clickEffect">
                                  <p:stCondLst>
                                    <p:cond delay="0"/>
                                  </p:stCondLst>
                                  <p:childTnLst>
                                    <p:set>
                                      <p:cBhvr>
                                        <p:cTn id="172" dur="1" fill="hold">
                                          <p:stCondLst>
                                            <p:cond delay="0"/>
                                          </p:stCondLst>
                                        </p:cTn>
                                        <p:tgtEl>
                                          <p:spTgt spid="2065"/>
                                        </p:tgtEl>
                                        <p:attrNameLst>
                                          <p:attrName>style.visibility</p:attrName>
                                        </p:attrNameLst>
                                      </p:cBhvr>
                                      <p:to>
                                        <p:strVal val="visible"/>
                                      </p:to>
                                    </p:set>
                                    <p:animEffect transition="in" filter="wipe(down)">
                                      <p:cBhvr>
                                        <p:cTn id="173" dur="500"/>
                                        <p:tgtEl>
                                          <p:spTgt spid="2065"/>
                                        </p:tgtEl>
                                      </p:cBhvr>
                                    </p:animEffect>
                                  </p:childTnLst>
                                </p:cTn>
                              </p:par>
                            </p:childTnLst>
                          </p:cTn>
                        </p:par>
                        <p:par>
                          <p:cTn id="174" fill="hold">
                            <p:stCondLst>
                              <p:cond delay="500"/>
                            </p:stCondLst>
                            <p:childTnLst>
                              <p:par>
                                <p:cTn id="175" presetID="22" presetClass="entr" presetSubtype="1" fill="hold" nodeType="afterEffect">
                                  <p:stCondLst>
                                    <p:cond delay="0"/>
                                  </p:stCondLst>
                                  <p:childTnLst>
                                    <p:set>
                                      <p:cBhvr>
                                        <p:cTn id="176" dur="1" fill="hold">
                                          <p:stCondLst>
                                            <p:cond delay="0"/>
                                          </p:stCondLst>
                                        </p:cTn>
                                        <p:tgtEl>
                                          <p:spTgt spid="2063"/>
                                        </p:tgtEl>
                                        <p:attrNameLst>
                                          <p:attrName>style.visibility</p:attrName>
                                        </p:attrNameLst>
                                      </p:cBhvr>
                                      <p:to>
                                        <p:strVal val="visible"/>
                                      </p:to>
                                    </p:set>
                                    <p:animEffect transition="in" filter="wipe(up)">
                                      <p:cBhvr>
                                        <p:cTn id="177" dur="500"/>
                                        <p:tgtEl>
                                          <p:spTgt spid="2063"/>
                                        </p:tgtEl>
                                      </p:cBhvr>
                                    </p:animEffect>
                                  </p:childTnLst>
                                </p:cTn>
                              </p:par>
                            </p:childTnLst>
                          </p:cTn>
                        </p:par>
                        <p:par>
                          <p:cTn id="178" fill="hold">
                            <p:stCondLst>
                              <p:cond delay="1000"/>
                            </p:stCondLst>
                            <p:childTnLst>
                              <p:par>
                                <p:cTn id="179" presetID="22" presetClass="entr" presetSubtype="8" fill="hold" grpId="0" nodeType="afterEffect">
                                  <p:stCondLst>
                                    <p:cond delay="0"/>
                                  </p:stCondLst>
                                  <p:childTnLst>
                                    <p:set>
                                      <p:cBhvr>
                                        <p:cTn id="180" dur="1" fill="hold">
                                          <p:stCondLst>
                                            <p:cond delay="0"/>
                                          </p:stCondLst>
                                        </p:cTn>
                                        <p:tgtEl>
                                          <p:spTgt spid="2064"/>
                                        </p:tgtEl>
                                        <p:attrNameLst>
                                          <p:attrName>style.visibility</p:attrName>
                                        </p:attrNameLst>
                                      </p:cBhvr>
                                      <p:to>
                                        <p:strVal val="visible"/>
                                      </p:to>
                                    </p:set>
                                    <p:animEffect transition="in" filter="wipe(left)">
                                      <p:cBhvr>
                                        <p:cTn id="181" dur="500"/>
                                        <p:tgtEl>
                                          <p:spTgt spid="2064"/>
                                        </p:tgtEl>
                                      </p:cBhvr>
                                    </p:animEffect>
                                  </p:childTnLst>
                                </p:cTn>
                              </p:par>
                            </p:childTnLst>
                          </p:cTn>
                        </p:par>
                        <p:par>
                          <p:cTn id="182" fill="hold">
                            <p:stCondLst>
                              <p:cond delay="1500"/>
                            </p:stCondLst>
                            <p:childTnLst>
                              <p:par>
                                <p:cTn id="183" presetID="23" presetClass="entr" presetSubtype="528" fill="hold" grpId="0" nodeType="afterEffect">
                                  <p:stCondLst>
                                    <p:cond delay="0"/>
                                  </p:stCondLst>
                                  <p:childTnLst>
                                    <p:set>
                                      <p:cBhvr>
                                        <p:cTn id="184" dur="1" fill="hold">
                                          <p:stCondLst>
                                            <p:cond delay="0"/>
                                          </p:stCondLst>
                                        </p:cTn>
                                        <p:tgtEl>
                                          <p:spTgt spid="2094"/>
                                        </p:tgtEl>
                                        <p:attrNameLst>
                                          <p:attrName>style.visibility</p:attrName>
                                        </p:attrNameLst>
                                      </p:cBhvr>
                                      <p:to>
                                        <p:strVal val="visible"/>
                                      </p:to>
                                    </p:set>
                                    <p:anim calcmode="lin" valueType="num">
                                      <p:cBhvr>
                                        <p:cTn id="185" dur="500" fill="hold"/>
                                        <p:tgtEl>
                                          <p:spTgt spid="2094"/>
                                        </p:tgtEl>
                                        <p:attrNameLst>
                                          <p:attrName>ppt_w</p:attrName>
                                        </p:attrNameLst>
                                      </p:cBhvr>
                                      <p:tavLst>
                                        <p:tav tm="0">
                                          <p:val>
                                            <p:fltVal val="0"/>
                                          </p:val>
                                        </p:tav>
                                        <p:tav tm="100000">
                                          <p:val>
                                            <p:strVal val="#ppt_w"/>
                                          </p:val>
                                        </p:tav>
                                      </p:tavLst>
                                    </p:anim>
                                    <p:anim calcmode="lin" valueType="num">
                                      <p:cBhvr>
                                        <p:cTn id="186" dur="500" fill="hold"/>
                                        <p:tgtEl>
                                          <p:spTgt spid="2094"/>
                                        </p:tgtEl>
                                        <p:attrNameLst>
                                          <p:attrName>ppt_h</p:attrName>
                                        </p:attrNameLst>
                                      </p:cBhvr>
                                      <p:tavLst>
                                        <p:tav tm="0">
                                          <p:val>
                                            <p:fltVal val="0"/>
                                          </p:val>
                                        </p:tav>
                                        <p:tav tm="100000">
                                          <p:val>
                                            <p:strVal val="#ppt_h"/>
                                          </p:val>
                                        </p:tav>
                                      </p:tavLst>
                                    </p:anim>
                                    <p:anim calcmode="lin" valueType="num">
                                      <p:cBhvr>
                                        <p:cTn id="187" dur="500" fill="hold"/>
                                        <p:tgtEl>
                                          <p:spTgt spid="2094"/>
                                        </p:tgtEl>
                                        <p:attrNameLst>
                                          <p:attrName>ppt_x</p:attrName>
                                        </p:attrNameLst>
                                      </p:cBhvr>
                                      <p:tavLst>
                                        <p:tav tm="0">
                                          <p:val>
                                            <p:fltVal val="0.5"/>
                                          </p:val>
                                        </p:tav>
                                        <p:tav tm="100000">
                                          <p:val>
                                            <p:strVal val="#ppt_x"/>
                                          </p:val>
                                        </p:tav>
                                      </p:tavLst>
                                    </p:anim>
                                    <p:anim calcmode="lin" valueType="num">
                                      <p:cBhvr>
                                        <p:cTn id="188" dur="500" fill="hold"/>
                                        <p:tgtEl>
                                          <p:spTgt spid="209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3" grpId="0" animBg="1"/>
      <p:bldP spid="2054" grpId="0" animBg="1"/>
      <p:bldP spid="2055" grpId="0" animBg="1"/>
      <p:bldP spid="2056" grpId="0" animBg="1"/>
      <p:bldP spid="2057" grpId="0" animBg="1"/>
      <p:bldP spid="2058" grpId="0" animBg="1"/>
      <p:bldP spid="2059" grpId="0" autoUpdateAnimBg="0"/>
      <p:bldP spid="2060" grpId="0" animBg="1" autoUpdateAnimBg="0"/>
      <p:bldP spid="2061" grpId="0" animBg="1" autoUpdateAnimBg="0"/>
      <p:bldP spid="2062" grpId="0" autoUpdateAnimBg="0"/>
      <p:bldP spid="2064" grpId="0" autoUpdateAnimBg="0"/>
      <p:bldP spid="2065" grpId="0" animBg="1"/>
      <p:bldP spid="2066" grpId="0" animBg="1"/>
      <p:bldP spid="2067" grpId="0" animBg="1" autoUpdateAnimBg="0"/>
      <p:bldP spid="2068" grpId="0" animBg="1"/>
      <p:bldP spid="2069" grpId="0" animBg="1"/>
      <p:bldP spid="2070" grpId="0" animBg="1"/>
      <p:bldP spid="2071" grpId="0" animBg="1"/>
      <p:bldP spid="2072" grpId="0" animBg="1"/>
      <p:bldP spid="2073" grpId="0" autoUpdateAnimBg="0"/>
      <p:bldP spid="2074" grpId="0" animBg="1"/>
      <p:bldP spid="2075" grpId="0" autoUpdateAnimBg="0"/>
      <p:bldP spid="2076" grpId="0" animBg="1" autoUpdateAnimBg="0"/>
      <p:bldP spid="2077" grpId="0" animBg="1" autoUpdateAnimBg="0"/>
      <p:bldP spid="2078" grpId="0" autoUpdateAnimBg="0"/>
      <p:bldP spid="2079" grpId="0" autoUpdateAnimBg="0"/>
      <p:bldP spid="2080" grpId="0" autoUpdateAnimBg="0"/>
      <p:bldP spid="2081" grpId="0" autoUpdateAnimBg="0"/>
      <p:bldP spid="2082" grpId="0" autoUpdateAnimBg="0"/>
      <p:bldP spid="2083" grpId="0" autoUpdateAnimBg="0"/>
      <p:bldP spid="2084" grpId="0" autoUpdateAnimBg="0"/>
      <p:bldP spid="2085" grpId="0" autoUpdateAnimBg="0"/>
      <p:bldP spid="2086" grpId="0" autoUpdateAnimBg="0"/>
      <p:bldP spid="2087" grpId="0" animBg="1"/>
      <p:bldP spid="2088" grpId="0" autoUpdateAnimBg="0"/>
      <p:bldP spid="209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152400" y="4648200"/>
            <a:ext cx="4114800" cy="1676400"/>
          </a:xfrm>
          <a:prstGeom prst="rect">
            <a:avLst/>
          </a:prstGeom>
          <a:solidFill>
            <a:srgbClr val="FFFFFF"/>
          </a:solidFill>
          <a:ln w="15875">
            <a:solidFill>
              <a:schemeClr val="tx1"/>
            </a:solidFill>
            <a:miter lim="800000"/>
            <a:headEnd/>
            <a:tailEnd/>
          </a:ln>
        </p:spPr>
        <p:txBody>
          <a:bodyPr anchor="ctr"/>
          <a:lstStyle/>
          <a:p>
            <a:endParaRPr lang="de-DE" sz="900" b="0"/>
          </a:p>
        </p:txBody>
      </p:sp>
      <p:sp>
        <p:nvSpPr>
          <p:cNvPr id="92163" name="Text Box 3"/>
          <p:cNvSpPr txBox="1">
            <a:spLocks noChangeArrowheads="1"/>
          </p:cNvSpPr>
          <p:nvPr/>
        </p:nvSpPr>
        <p:spPr bwMode="auto">
          <a:xfrm>
            <a:off x="1295400" y="3505200"/>
            <a:ext cx="2895600" cy="457200"/>
          </a:xfrm>
          <a:prstGeom prst="rect">
            <a:avLst/>
          </a:prstGeom>
          <a:noFill/>
          <a:ln w="9525">
            <a:noFill/>
            <a:miter lim="800000"/>
            <a:headEnd/>
            <a:tailEnd/>
          </a:ln>
        </p:spPr>
        <p:txBody>
          <a:bodyPr>
            <a:spAutoFit/>
          </a:bodyPr>
          <a:lstStyle/>
          <a:p>
            <a:endParaRPr lang="de-DE"/>
          </a:p>
        </p:txBody>
      </p:sp>
      <p:sp>
        <p:nvSpPr>
          <p:cNvPr id="92164" name="Text Box 7"/>
          <p:cNvSpPr txBox="1">
            <a:spLocks noChangeArrowheads="1"/>
          </p:cNvSpPr>
          <p:nvPr/>
        </p:nvSpPr>
        <p:spPr bwMode="auto">
          <a:xfrm>
            <a:off x="304800" y="5257800"/>
            <a:ext cx="838200" cy="431800"/>
          </a:xfrm>
          <a:prstGeom prst="rect">
            <a:avLst/>
          </a:prstGeom>
          <a:solidFill>
            <a:srgbClr val="FFCC99"/>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ur = </a:t>
            </a:r>
          </a:p>
        </p:txBody>
      </p:sp>
      <p:sp>
        <p:nvSpPr>
          <p:cNvPr id="92165" name="Text Box 8"/>
          <p:cNvSpPr txBox="1">
            <a:spLocks noChangeArrowheads="1"/>
          </p:cNvSpPr>
          <p:nvPr/>
        </p:nvSpPr>
        <p:spPr bwMode="auto">
          <a:xfrm>
            <a:off x="1295400" y="5562600"/>
            <a:ext cx="2286000" cy="431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Umsatz U</a:t>
            </a:r>
          </a:p>
        </p:txBody>
      </p:sp>
      <p:sp>
        <p:nvSpPr>
          <p:cNvPr id="92166" name="Line 9"/>
          <p:cNvSpPr>
            <a:spLocks noChangeShapeType="1"/>
          </p:cNvSpPr>
          <p:nvPr/>
        </p:nvSpPr>
        <p:spPr bwMode="auto">
          <a:xfrm>
            <a:off x="1219200" y="5486400"/>
            <a:ext cx="2362200" cy="0"/>
          </a:xfrm>
          <a:prstGeom prst="line">
            <a:avLst/>
          </a:prstGeom>
          <a:noFill/>
          <a:ln w="38100">
            <a:solidFill>
              <a:schemeClr val="tx1"/>
            </a:solidFill>
            <a:round/>
            <a:headEnd/>
            <a:tailEnd/>
          </a:ln>
        </p:spPr>
        <p:txBody>
          <a:bodyPr>
            <a:spAutoFit/>
          </a:bodyPr>
          <a:lstStyle/>
          <a:p>
            <a:endParaRPr lang="de-DE"/>
          </a:p>
        </p:txBody>
      </p:sp>
      <p:sp>
        <p:nvSpPr>
          <p:cNvPr id="92167" name="Text Box 10"/>
          <p:cNvSpPr txBox="1">
            <a:spLocks noChangeArrowheads="1"/>
          </p:cNvSpPr>
          <p:nvPr/>
        </p:nvSpPr>
        <p:spPr bwMode="auto">
          <a:xfrm>
            <a:off x="1295400" y="4876800"/>
            <a:ext cx="2286000" cy="431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Gewinn G * 100  </a:t>
            </a:r>
          </a:p>
        </p:txBody>
      </p:sp>
      <p:sp>
        <p:nvSpPr>
          <p:cNvPr id="92168" name="Rectangle 11"/>
          <p:cNvSpPr>
            <a:spLocks noChangeArrowheads="1"/>
          </p:cNvSpPr>
          <p:nvPr/>
        </p:nvSpPr>
        <p:spPr bwMode="auto">
          <a:xfrm>
            <a:off x="4724400" y="4648200"/>
            <a:ext cx="4038600" cy="1676400"/>
          </a:xfrm>
          <a:prstGeom prst="rect">
            <a:avLst/>
          </a:prstGeom>
          <a:solidFill>
            <a:srgbClr val="FFFFFF"/>
          </a:solidFill>
          <a:ln w="15875">
            <a:solidFill>
              <a:schemeClr val="tx1"/>
            </a:solidFill>
            <a:miter lim="800000"/>
            <a:headEnd/>
            <a:tailEnd/>
          </a:ln>
        </p:spPr>
        <p:txBody>
          <a:bodyPr anchor="ctr"/>
          <a:lstStyle/>
          <a:p>
            <a:endParaRPr lang="de-DE" sz="900" b="0"/>
          </a:p>
        </p:txBody>
      </p:sp>
      <p:sp>
        <p:nvSpPr>
          <p:cNvPr id="92169" name="Text Box 12"/>
          <p:cNvSpPr txBox="1">
            <a:spLocks noChangeArrowheads="1"/>
          </p:cNvSpPr>
          <p:nvPr/>
        </p:nvSpPr>
        <p:spPr bwMode="auto">
          <a:xfrm>
            <a:off x="4876800" y="5257800"/>
            <a:ext cx="762000" cy="431800"/>
          </a:xfrm>
          <a:prstGeom prst="rect">
            <a:avLst/>
          </a:prstGeom>
          <a:solidFill>
            <a:srgbClr val="FFCC99"/>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uz = </a:t>
            </a:r>
          </a:p>
        </p:txBody>
      </p:sp>
      <p:sp>
        <p:nvSpPr>
          <p:cNvPr id="92170" name="Text Box 13"/>
          <p:cNvSpPr txBox="1">
            <a:spLocks noChangeArrowheads="1"/>
          </p:cNvSpPr>
          <p:nvPr/>
        </p:nvSpPr>
        <p:spPr bwMode="auto">
          <a:xfrm>
            <a:off x="5791200" y="5562600"/>
            <a:ext cx="2286000" cy="431800"/>
          </a:xfrm>
          <a:prstGeom prst="rect">
            <a:avLst/>
          </a:prstGeom>
          <a:solidFill>
            <a:srgbClr val="E4E4E4"/>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Kapital K</a:t>
            </a:r>
          </a:p>
        </p:txBody>
      </p:sp>
      <p:sp>
        <p:nvSpPr>
          <p:cNvPr id="92171" name="Line 14"/>
          <p:cNvSpPr>
            <a:spLocks noChangeShapeType="1"/>
          </p:cNvSpPr>
          <p:nvPr/>
        </p:nvSpPr>
        <p:spPr bwMode="auto">
          <a:xfrm>
            <a:off x="5715000" y="5486400"/>
            <a:ext cx="2362200" cy="0"/>
          </a:xfrm>
          <a:prstGeom prst="line">
            <a:avLst/>
          </a:prstGeom>
          <a:noFill/>
          <a:ln w="38100">
            <a:solidFill>
              <a:schemeClr val="tx1"/>
            </a:solidFill>
            <a:round/>
            <a:headEnd/>
            <a:tailEnd/>
          </a:ln>
        </p:spPr>
        <p:txBody>
          <a:bodyPr>
            <a:spAutoFit/>
          </a:bodyPr>
          <a:lstStyle/>
          <a:p>
            <a:endParaRPr lang="de-DE"/>
          </a:p>
        </p:txBody>
      </p:sp>
      <p:sp>
        <p:nvSpPr>
          <p:cNvPr id="92172" name="Text Box 15"/>
          <p:cNvSpPr txBox="1">
            <a:spLocks noChangeArrowheads="1"/>
          </p:cNvSpPr>
          <p:nvPr/>
        </p:nvSpPr>
        <p:spPr bwMode="auto">
          <a:xfrm>
            <a:off x="5791200" y="4953000"/>
            <a:ext cx="2286000" cy="431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Umsatz U</a:t>
            </a:r>
          </a:p>
        </p:txBody>
      </p:sp>
      <p:sp>
        <p:nvSpPr>
          <p:cNvPr id="92173" name="Text Box 16"/>
          <p:cNvSpPr txBox="1">
            <a:spLocks noChangeArrowheads="1"/>
          </p:cNvSpPr>
          <p:nvPr/>
        </p:nvSpPr>
        <p:spPr bwMode="auto">
          <a:xfrm>
            <a:off x="4191000" y="5181600"/>
            <a:ext cx="457200" cy="457200"/>
          </a:xfrm>
          <a:prstGeom prst="rect">
            <a:avLst/>
          </a:prstGeom>
          <a:noFill/>
          <a:ln w="9525">
            <a:noFill/>
            <a:miter lim="800000"/>
            <a:headEnd/>
            <a:tailEnd/>
          </a:ln>
        </p:spPr>
        <p:txBody>
          <a:bodyPr>
            <a:spAutoFit/>
          </a:bodyPr>
          <a:lstStyle/>
          <a:p>
            <a:r>
              <a:rPr lang="de-DE" sz="2400">
                <a:cs typeface="Arial" charset="0"/>
              </a:rPr>
              <a:t>*</a:t>
            </a:r>
            <a:endParaRPr lang="de-DE" sz="2000" b="0">
              <a:cs typeface="Arial" charset="0"/>
            </a:endParaRPr>
          </a:p>
        </p:txBody>
      </p:sp>
      <p:sp>
        <p:nvSpPr>
          <p:cNvPr id="92174" name="Line 17"/>
          <p:cNvSpPr>
            <a:spLocks noChangeShapeType="1"/>
          </p:cNvSpPr>
          <p:nvPr/>
        </p:nvSpPr>
        <p:spPr bwMode="auto">
          <a:xfrm>
            <a:off x="2133600" y="3733800"/>
            <a:ext cx="0" cy="914400"/>
          </a:xfrm>
          <a:prstGeom prst="line">
            <a:avLst/>
          </a:prstGeom>
          <a:noFill/>
          <a:ln w="38100">
            <a:solidFill>
              <a:srgbClr val="0000FF"/>
            </a:solidFill>
            <a:round/>
            <a:headEnd/>
            <a:tailEnd/>
          </a:ln>
        </p:spPr>
        <p:txBody>
          <a:bodyPr>
            <a:spAutoFit/>
          </a:bodyPr>
          <a:lstStyle/>
          <a:p>
            <a:endParaRPr lang="de-DE"/>
          </a:p>
        </p:txBody>
      </p:sp>
      <p:sp>
        <p:nvSpPr>
          <p:cNvPr id="92175" name="Line 18"/>
          <p:cNvSpPr>
            <a:spLocks noChangeShapeType="1"/>
          </p:cNvSpPr>
          <p:nvPr/>
        </p:nvSpPr>
        <p:spPr bwMode="auto">
          <a:xfrm flipH="1">
            <a:off x="2133600" y="3733800"/>
            <a:ext cx="4419600" cy="0"/>
          </a:xfrm>
          <a:prstGeom prst="line">
            <a:avLst/>
          </a:prstGeom>
          <a:noFill/>
          <a:ln w="38100">
            <a:solidFill>
              <a:srgbClr val="0000FF"/>
            </a:solidFill>
            <a:round/>
            <a:headEnd/>
            <a:tailEnd/>
          </a:ln>
        </p:spPr>
        <p:txBody>
          <a:bodyPr>
            <a:spAutoFit/>
          </a:bodyPr>
          <a:lstStyle/>
          <a:p>
            <a:endParaRPr lang="de-DE"/>
          </a:p>
        </p:txBody>
      </p:sp>
      <p:sp>
        <p:nvSpPr>
          <p:cNvPr id="92176" name="Line 19"/>
          <p:cNvSpPr>
            <a:spLocks noChangeShapeType="1"/>
          </p:cNvSpPr>
          <p:nvPr/>
        </p:nvSpPr>
        <p:spPr bwMode="auto">
          <a:xfrm flipH="1">
            <a:off x="5562600" y="2514600"/>
            <a:ext cx="685800" cy="0"/>
          </a:xfrm>
          <a:prstGeom prst="line">
            <a:avLst/>
          </a:prstGeom>
          <a:noFill/>
          <a:ln w="38100">
            <a:solidFill>
              <a:srgbClr val="0000FF"/>
            </a:solidFill>
            <a:round/>
            <a:headEnd/>
            <a:tailEnd/>
          </a:ln>
        </p:spPr>
        <p:txBody>
          <a:bodyPr>
            <a:spAutoFit/>
          </a:bodyPr>
          <a:lstStyle/>
          <a:p>
            <a:endParaRPr lang="de-DE"/>
          </a:p>
        </p:txBody>
      </p:sp>
      <p:sp>
        <p:nvSpPr>
          <p:cNvPr id="92177" name="Line 20"/>
          <p:cNvSpPr>
            <a:spLocks noChangeShapeType="1"/>
          </p:cNvSpPr>
          <p:nvPr/>
        </p:nvSpPr>
        <p:spPr bwMode="auto">
          <a:xfrm>
            <a:off x="6553200" y="3733800"/>
            <a:ext cx="0" cy="914400"/>
          </a:xfrm>
          <a:prstGeom prst="line">
            <a:avLst/>
          </a:prstGeom>
          <a:noFill/>
          <a:ln w="38100">
            <a:solidFill>
              <a:srgbClr val="0000FF"/>
            </a:solidFill>
            <a:round/>
            <a:headEnd/>
            <a:tailEnd/>
          </a:ln>
        </p:spPr>
        <p:txBody>
          <a:bodyPr>
            <a:spAutoFit/>
          </a:bodyPr>
          <a:lstStyle/>
          <a:p>
            <a:endParaRPr lang="de-DE"/>
          </a:p>
        </p:txBody>
      </p:sp>
      <p:sp>
        <p:nvSpPr>
          <p:cNvPr id="92178" name="Line 21"/>
          <p:cNvSpPr>
            <a:spLocks noChangeShapeType="1"/>
          </p:cNvSpPr>
          <p:nvPr/>
        </p:nvSpPr>
        <p:spPr bwMode="auto">
          <a:xfrm flipH="1" flipV="1">
            <a:off x="4495800" y="990600"/>
            <a:ext cx="0" cy="2743200"/>
          </a:xfrm>
          <a:prstGeom prst="line">
            <a:avLst/>
          </a:prstGeom>
          <a:noFill/>
          <a:ln w="38100">
            <a:solidFill>
              <a:srgbClr val="0000FF"/>
            </a:solidFill>
            <a:round/>
            <a:headEnd/>
            <a:tailEnd/>
          </a:ln>
        </p:spPr>
        <p:txBody>
          <a:bodyPr>
            <a:spAutoFit/>
          </a:bodyPr>
          <a:lstStyle/>
          <a:p>
            <a:endParaRPr lang="de-DE"/>
          </a:p>
        </p:txBody>
      </p:sp>
      <p:sp>
        <p:nvSpPr>
          <p:cNvPr id="92179" name="Rectangle 22"/>
          <p:cNvSpPr>
            <a:spLocks noChangeArrowheads="1"/>
          </p:cNvSpPr>
          <p:nvPr/>
        </p:nvSpPr>
        <p:spPr bwMode="auto">
          <a:xfrm>
            <a:off x="6248400" y="1828800"/>
            <a:ext cx="2514600" cy="1295400"/>
          </a:xfrm>
          <a:prstGeom prst="rect">
            <a:avLst/>
          </a:prstGeom>
          <a:solidFill>
            <a:srgbClr val="FFFFFF"/>
          </a:solidFill>
          <a:ln w="15875">
            <a:solidFill>
              <a:schemeClr val="tx1"/>
            </a:solidFill>
            <a:miter lim="800000"/>
            <a:headEnd/>
            <a:tailEnd/>
          </a:ln>
        </p:spPr>
        <p:txBody>
          <a:bodyPr anchor="ctr"/>
          <a:lstStyle/>
          <a:p>
            <a:endParaRPr lang="de-DE" sz="900" b="0"/>
          </a:p>
        </p:txBody>
      </p:sp>
      <p:sp>
        <p:nvSpPr>
          <p:cNvPr id="92180" name="Text Box 23"/>
          <p:cNvSpPr txBox="1">
            <a:spLocks noChangeArrowheads="1"/>
          </p:cNvSpPr>
          <p:nvPr/>
        </p:nvSpPr>
        <p:spPr bwMode="auto">
          <a:xfrm>
            <a:off x="6400800" y="2286000"/>
            <a:ext cx="685800" cy="431800"/>
          </a:xfrm>
          <a:prstGeom prst="rect">
            <a:avLst/>
          </a:prstGeom>
          <a:solidFill>
            <a:srgbClr val="FFCC99"/>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d = </a:t>
            </a:r>
          </a:p>
        </p:txBody>
      </p:sp>
      <p:sp>
        <p:nvSpPr>
          <p:cNvPr id="92181" name="Text Box 24"/>
          <p:cNvSpPr txBox="1">
            <a:spLocks noChangeArrowheads="1"/>
          </p:cNvSpPr>
          <p:nvPr/>
        </p:nvSpPr>
        <p:spPr bwMode="auto">
          <a:xfrm>
            <a:off x="7239000" y="2590800"/>
            <a:ext cx="838200" cy="431800"/>
          </a:xfrm>
          <a:prstGeom prst="rect">
            <a:avLst/>
          </a:prstGeom>
          <a:solidFill>
            <a:srgbClr val="E4FF99"/>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ROI</a:t>
            </a:r>
          </a:p>
        </p:txBody>
      </p:sp>
      <p:sp>
        <p:nvSpPr>
          <p:cNvPr id="92182" name="Line 25"/>
          <p:cNvSpPr>
            <a:spLocks noChangeShapeType="1"/>
          </p:cNvSpPr>
          <p:nvPr/>
        </p:nvSpPr>
        <p:spPr bwMode="auto">
          <a:xfrm>
            <a:off x="7162800" y="2514600"/>
            <a:ext cx="914400" cy="0"/>
          </a:xfrm>
          <a:prstGeom prst="line">
            <a:avLst/>
          </a:prstGeom>
          <a:noFill/>
          <a:ln w="38100">
            <a:solidFill>
              <a:schemeClr val="tx1"/>
            </a:solidFill>
            <a:round/>
            <a:headEnd/>
            <a:tailEnd/>
          </a:ln>
        </p:spPr>
        <p:txBody>
          <a:bodyPr>
            <a:spAutoFit/>
          </a:bodyPr>
          <a:lstStyle/>
          <a:p>
            <a:endParaRPr lang="de-DE"/>
          </a:p>
        </p:txBody>
      </p:sp>
      <p:sp>
        <p:nvSpPr>
          <p:cNvPr id="92183" name="Text Box 26"/>
          <p:cNvSpPr txBox="1">
            <a:spLocks noChangeArrowheads="1"/>
          </p:cNvSpPr>
          <p:nvPr/>
        </p:nvSpPr>
        <p:spPr bwMode="auto">
          <a:xfrm>
            <a:off x="7239000" y="1981200"/>
            <a:ext cx="838200" cy="431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r>
              <a:rPr lang="de-DE">
                <a:cs typeface="Arial" charset="0"/>
              </a:rPr>
              <a:t>100</a:t>
            </a:r>
          </a:p>
        </p:txBody>
      </p:sp>
      <p:sp>
        <p:nvSpPr>
          <p:cNvPr id="92184" name="Text Box 27"/>
          <p:cNvSpPr txBox="1">
            <a:spLocks noChangeArrowheads="1"/>
          </p:cNvSpPr>
          <p:nvPr/>
        </p:nvSpPr>
        <p:spPr bwMode="auto">
          <a:xfrm>
            <a:off x="2667000" y="304800"/>
            <a:ext cx="3657600" cy="685800"/>
          </a:xfrm>
          <a:prstGeom prst="rect">
            <a:avLst/>
          </a:prstGeom>
          <a:solidFill>
            <a:srgbClr val="E4FF99"/>
          </a:solidFill>
          <a:ln w="9525">
            <a:solidFill>
              <a:schemeClr val="tx1"/>
            </a:solidFill>
            <a:miter lim="800000"/>
            <a:headEnd/>
            <a:tailEnd/>
          </a:ln>
          <a:effectLst>
            <a:outerShdw dist="107763" dir="2700000" algn="ctr" rotWithShape="0">
              <a:schemeClr val="bg2"/>
            </a:outerShdw>
          </a:effectLst>
        </p:spPr>
        <p:txBody>
          <a:bodyPr anchor="ctr"/>
          <a:lstStyle/>
          <a:p>
            <a:r>
              <a:rPr lang="de-DE" sz="2000">
                <a:cs typeface="Arial" charset="0"/>
              </a:rPr>
              <a:t>Du-Pont-Kennzahlensytem</a:t>
            </a:r>
          </a:p>
        </p:txBody>
      </p:sp>
      <p:sp>
        <p:nvSpPr>
          <p:cNvPr id="92185" name="Text Box 28"/>
          <p:cNvSpPr txBox="1">
            <a:spLocks noChangeArrowheads="1"/>
          </p:cNvSpPr>
          <p:nvPr/>
        </p:nvSpPr>
        <p:spPr bwMode="auto">
          <a:xfrm>
            <a:off x="3429000" y="2209800"/>
            <a:ext cx="2133600" cy="576263"/>
          </a:xfrm>
          <a:prstGeom prst="rect">
            <a:avLst/>
          </a:prstGeom>
          <a:solidFill>
            <a:srgbClr val="E4FF99"/>
          </a:solidFill>
          <a:ln w="9525">
            <a:solidFill>
              <a:schemeClr val="tx1"/>
            </a:solidFill>
            <a:miter lim="800000"/>
            <a:headEnd/>
            <a:tailEnd/>
          </a:ln>
          <a:effectLst>
            <a:outerShdw dist="107763" dir="2700000" algn="ctr" rotWithShape="0">
              <a:schemeClr val="bg2"/>
            </a:outerShdw>
          </a:effectLst>
        </p:spPr>
        <p:txBody>
          <a:bodyPr anchor="ctr"/>
          <a:lstStyle/>
          <a:p>
            <a:r>
              <a:rPr lang="de-DE" sz="2000">
                <a:cs typeface="Arial" charset="0"/>
              </a:rPr>
              <a:t>ROI [% p. a.]</a:t>
            </a:r>
          </a:p>
        </p:txBody>
      </p:sp>
      <p:sp>
        <p:nvSpPr>
          <p:cNvPr id="92186" name="Text Box 29"/>
          <p:cNvSpPr txBox="1">
            <a:spLocks noChangeArrowheads="1"/>
          </p:cNvSpPr>
          <p:nvPr/>
        </p:nvSpPr>
        <p:spPr bwMode="auto">
          <a:xfrm>
            <a:off x="3657600" y="5257800"/>
            <a:ext cx="609600" cy="304800"/>
          </a:xfrm>
          <a:prstGeom prst="rect">
            <a:avLst/>
          </a:prstGeom>
          <a:noFill/>
          <a:ln w="9525">
            <a:noFill/>
            <a:miter lim="800000"/>
            <a:headEnd/>
            <a:tailEnd/>
          </a:ln>
        </p:spPr>
        <p:txBody>
          <a:bodyPr>
            <a:spAutoFit/>
          </a:bodyPr>
          <a:lstStyle/>
          <a:p>
            <a:r>
              <a:rPr lang="de-DE"/>
              <a:t>[%]</a:t>
            </a:r>
          </a:p>
        </p:txBody>
      </p:sp>
      <p:sp>
        <p:nvSpPr>
          <p:cNvPr id="92187" name="Text Box 30"/>
          <p:cNvSpPr txBox="1">
            <a:spLocks noChangeArrowheads="1"/>
          </p:cNvSpPr>
          <p:nvPr/>
        </p:nvSpPr>
        <p:spPr bwMode="auto">
          <a:xfrm>
            <a:off x="8153400" y="5257800"/>
            <a:ext cx="609600" cy="304800"/>
          </a:xfrm>
          <a:prstGeom prst="rect">
            <a:avLst/>
          </a:prstGeom>
          <a:noFill/>
          <a:ln w="9525">
            <a:noFill/>
            <a:miter lim="800000"/>
            <a:headEnd/>
            <a:tailEnd/>
          </a:ln>
        </p:spPr>
        <p:txBody>
          <a:bodyPr>
            <a:spAutoFit/>
          </a:bodyPr>
          <a:lstStyle/>
          <a:p>
            <a:r>
              <a:rPr lang="de-DE"/>
              <a:t>[/a]</a:t>
            </a:r>
            <a:endParaRPr lang="de-DE" sz="900" b="0"/>
          </a:p>
        </p:txBody>
      </p:sp>
      <p:sp>
        <p:nvSpPr>
          <p:cNvPr id="92188" name="Text Box 31"/>
          <p:cNvSpPr txBox="1">
            <a:spLocks noChangeArrowheads="1"/>
          </p:cNvSpPr>
          <p:nvPr/>
        </p:nvSpPr>
        <p:spPr bwMode="auto">
          <a:xfrm>
            <a:off x="8153400" y="2286000"/>
            <a:ext cx="609600" cy="336550"/>
          </a:xfrm>
          <a:prstGeom prst="rect">
            <a:avLst/>
          </a:prstGeom>
          <a:noFill/>
          <a:ln w="9525">
            <a:noFill/>
            <a:miter lim="800000"/>
            <a:headEnd/>
            <a:tailEnd/>
          </a:ln>
        </p:spPr>
        <p:txBody>
          <a:bodyPr>
            <a:spAutoFit/>
          </a:bodyPr>
          <a:lstStyle/>
          <a:p>
            <a:r>
              <a:rPr lang="de-DE" sz="1600"/>
              <a:t>[a]</a:t>
            </a:r>
            <a:endParaRPr lang="de-DE" sz="900" b="0"/>
          </a:p>
        </p:txBody>
      </p:sp>
      <p:sp>
        <p:nvSpPr>
          <p:cNvPr id="92189" name="Textfeld 37"/>
          <p:cNvSpPr txBox="1">
            <a:spLocks noChangeArrowheads="1"/>
          </p:cNvSpPr>
          <p:nvPr/>
        </p:nvSpPr>
        <p:spPr bwMode="auto">
          <a:xfrm>
            <a:off x="0" y="0"/>
            <a:ext cx="1907704" cy="307777"/>
          </a:xfrm>
          <a:prstGeom prst="rect">
            <a:avLst/>
          </a:prstGeom>
          <a:noFill/>
          <a:ln w="9525">
            <a:noFill/>
            <a:miter lim="800000"/>
            <a:headEnd/>
            <a:tailEnd/>
          </a:ln>
        </p:spPr>
        <p:txBody>
          <a:bodyPr wrap="square">
            <a:spAutoFit/>
          </a:bodyPr>
          <a:lstStyle/>
          <a:p>
            <a:pPr algn="l" eaLnBrk="1" hangingPunct="1"/>
            <a:r>
              <a:rPr lang="de-DE" smtClean="0"/>
              <a:t>Kennzahlensystem</a:t>
            </a:r>
            <a:endParaRPr lang="de-DE"/>
          </a:p>
        </p:txBody>
      </p:sp>
      <p:sp>
        <p:nvSpPr>
          <p:cNvPr id="92190" name="Rectangle 39"/>
          <p:cNvSpPr>
            <a:spLocks noChangeArrowheads="1"/>
          </p:cNvSpPr>
          <p:nvPr/>
        </p:nvSpPr>
        <p:spPr bwMode="auto">
          <a:xfrm>
            <a:off x="86106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84"/>
                                        </p:tgtEl>
                                        <p:attrNameLst>
                                          <p:attrName>style.visibility</p:attrName>
                                        </p:attrNameLst>
                                      </p:cBhvr>
                                      <p:to>
                                        <p:strVal val="visible"/>
                                      </p:to>
                                    </p:set>
                                    <p:animEffect transition="in" filter="wipe(left)">
                                      <p:cBhvr>
                                        <p:cTn id="7" dur="500"/>
                                        <p:tgtEl>
                                          <p:spTgt spid="9218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2178"/>
                                        </p:tgtEl>
                                        <p:attrNameLst>
                                          <p:attrName>style.visibility</p:attrName>
                                        </p:attrNameLst>
                                      </p:cBhvr>
                                      <p:to>
                                        <p:strVal val="visible"/>
                                      </p:to>
                                    </p:set>
                                    <p:animEffect transition="in" filter="wipe(up)">
                                      <p:cBhvr>
                                        <p:cTn id="11" dur="500"/>
                                        <p:tgtEl>
                                          <p:spTgt spid="9217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2185"/>
                                        </p:tgtEl>
                                        <p:attrNameLst>
                                          <p:attrName>style.visibility</p:attrName>
                                        </p:attrNameLst>
                                      </p:cBhvr>
                                      <p:to>
                                        <p:strVal val="visible"/>
                                      </p:to>
                                    </p:set>
                                    <p:animEffect transition="in" filter="wipe(left)">
                                      <p:cBhvr>
                                        <p:cTn id="15" dur="500"/>
                                        <p:tgtEl>
                                          <p:spTgt spid="92185"/>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92175"/>
                                        </p:tgtEl>
                                        <p:attrNameLst>
                                          <p:attrName>style.visibility</p:attrName>
                                        </p:attrNameLst>
                                      </p:cBhvr>
                                      <p:to>
                                        <p:strVal val="visible"/>
                                      </p:to>
                                    </p:set>
                                    <p:anim calcmode="lin" valueType="num">
                                      <p:cBhvr>
                                        <p:cTn id="19" dur="500" fill="hold"/>
                                        <p:tgtEl>
                                          <p:spTgt spid="92175"/>
                                        </p:tgtEl>
                                        <p:attrNameLst>
                                          <p:attrName>ppt_w</p:attrName>
                                        </p:attrNameLst>
                                      </p:cBhvr>
                                      <p:tavLst>
                                        <p:tav tm="0">
                                          <p:val>
                                            <p:fltVal val="0"/>
                                          </p:val>
                                        </p:tav>
                                        <p:tav tm="100000">
                                          <p:val>
                                            <p:strVal val="#ppt_w"/>
                                          </p:val>
                                        </p:tav>
                                      </p:tavLst>
                                    </p:anim>
                                    <p:anim calcmode="lin" valueType="num">
                                      <p:cBhvr>
                                        <p:cTn id="20" dur="500" fill="hold"/>
                                        <p:tgtEl>
                                          <p:spTgt spid="92175"/>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92174"/>
                                        </p:tgtEl>
                                        <p:attrNameLst>
                                          <p:attrName>style.visibility</p:attrName>
                                        </p:attrNameLst>
                                      </p:cBhvr>
                                      <p:to>
                                        <p:strVal val="visible"/>
                                      </p:to>
                                    </p:set>
                                    <p:animEffect transition="in" filter="wipe(up)">
                                      <p:cBhvr>
                                        <p:cTn id="24" dur="500"/>
                                        <p:tgtEl>
                                          <p:spTgt spid="92174"/>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92177"/>
                                        </p:tgtEl>
                                        <p:attrNameLst>
                                          <p:attrName>style.visibility</p:attrName>
                                        </p:attrNameLst>
                                      </p:cBhvr>
                                      <p:to>
                                        <p:strVal val="visible"/>
                                      </p:to>
                                    </p:set>
                                    <p:animEffect transition="in" filter="wipe(up)">
                                      <p:cBhvr>
                                        <p:cTn id="28" dur="500"/>
                                        <p:tgtEl>
                                          <p:spTgt spid="9217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2162"/>
                                        </p:tgtEl>
                                        <p:attrNameLst>
                                          <p:attrName>style.visibility</p:attrName>
                                        </p:attrNameLst>
                                      </p:cBhvr>
                                      <p:to>
                                        <p:strVal val="visible"/>
                                      </p:to>
                                    </p:set>
                                    <p:animEffect transition="in" filter="wipe(left)">
                                      <p:cBhvr>
                                        <p:cTn id="33" dur="500"/>
                                        <p:tgtEl>
                                          <p:spTgt spid="92162"/>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92164"/>
                                        </p:tgtEl>
                                        <p:attrNameLst>
                                          <p:attrName>style.visibility</p:attrName>
                                        </p:attrNameLst>
                                      </p:cBhvr>
                                      <p:to>
                                        <p:strVal val="visible"/>
                                      </p:to>
                                    </p:set>
                                    <p:animEffect transition="in" filter="wipe(left)">
                                      <p:cBhvr>
                                        <p:cTn id="37" dur="500"/>
                                        <p:tgtEl>
                                          <p:spTgt spid="9216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166"/>
                                        </p:tgtEl>
                                        <p:attrNameLst>
                                          <p:attrName>style.visibility</p:attrName>
                                        </p:attrNameLst>
                                      </p:cBhvr>
                                      <p:to>
                                        <p:strVal val="visible"/>
                                      </p:to>
                                    </p:set>
                                    <p:animEffect transition="in" filter="wipe(left)">
                                      <p:cBhvr>
                                        <p:cTn id="42" dur="500"/>
                                        <p:tgtEl>
                                          <p:spTgt spid="92166"/>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92167"/>
                                        </p:tgtEl>
                                        <p:attrNameLst>
                                          <p:attrName>style.visibility</p:attrName>
                                        </p:attrNameLst>
                                      </p:cBhvr>
                                      <p:to>
                                        <p:strVal val="visible"/>
                                      </p:to>
                                    </p:set>
                                    <p:animEffect transition="in" filter="wipe(left)">
                                      <p:cBhvr>
                                        <p:cTn id="46" dur="500"/>
                                        <p:tgtEl>
                                          <p:spTgt spid="9216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2165"/>
                                        </p:tgtEl>
                                        <p:attrNameLst>
                                          <p:attrName>style.visibility</p:attrName>
                                        </p:attrNameLst>
                                      </p:cBhvr>
                                      <p:to>
                                        <p:strVal val="visible"/>
                                      </p:to>
                                    </p:set>
                                    <p:animEffect transition="in" filter="wipe(left)">
                                      <p:cBhvr>
                                        <p:cTn id="51" dur="500"/>
                                        <p:tgtEl>
                                          <p:spTgt spid="92165"/>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92186"/>
                                        </p:tgtEl>
                                        <p:attrNameLst>
                                          <p:attrName>style.visibility</p:attrName>
                                        </p:attrNameLst>
                                      </p:cBhvr>
                                      <p:to>
                                        <p:strVal val="visible"/>
                                      </p:to>
                                    </p:set>
                                    <p:animEffect transition="in" filter="wipe(left)">
                                      <p:cBhvr>
                                        <p:cTn id="55" dur="500"/>
                                        <p:tgtEl>
                                          <p:spTgt spid="9218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92173"/>
                                        </p:tgtEl>
                                        <p:attrNameLst>
                                          <p:attrName>style.visibility</p:attrName>
                                        </p:attrNameLst>
                                      </p:cBhvr>
                                      <p:to>
                                        <p:strVal val="visible"/>
                                      </p:to>
                                    </p:set>
                                    <p:animEffect transition="in" filter="wipe(left)">
                                      <p:cBhvr>
                                        <p:cTn id="60" dur="500"/>
                                        <p:tgtEl>
                                          <p:spTgt spid="9217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92168"/>
                                        </p:tgtEl>
                                        <p:attrNameLst>
                                          <p:attrName>style.visibility</p:attrName>
                                        </p:attrNameLst>
                                      </p:cBhvr>
                                      <p:to>
                                        <p:strVal val="visible"/>
                                      </p:to>
                                    </p:set>
                                    <p:animEffect transition="in" filter="wipe(left)">
                                      <p:cBhvr>
                                        <p:cTn id="65" dur="500"/>
                                        <p:tgtEl>
                                          <p:spTgt spid="92168"/>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92169"/>
                                        </p:tgtEl>
                                        <p:attrNameLst>
                                          <p:attrName>style.visibility</p:attrName>
                                        </p:attrNameLst>
                                      </p:cBhvr>
                                      <p:to>
                                        <p:strVal val="visible"/>
                                      </p:to>
                                    </p:set>
                                    <p:animEffect transition="in" filter="wipe(left)">
                                      <p:cBhvr>
                                        <p:cTn id="69" dur="500"/>
                                        <p:tgtEl>
                                          <p:spTgt spid="92169"/>
                                        </p:tgtEl>
                                      </p:cBhvr>
                                    </p:animEffect>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92171"/>
                                        </p:tgtEl>
                                        <p:attrNameLst>
                                          <p:attrName>style.visibility</p:attrName>
                                        </p:attrNameLst>
                                      </p:cBhvr>
                                      <p:to>
                                        <p:strVal val="visible"/>
                                      </p:to>
                                    </p:set>
                                    <p:animEffect transition="in" filter="wipe(left)">
                                      <p:cBhvr>
                                        <p:cTn id="73" dur="500"/>
                                        <p:tgtEl>
                                          <p:spTgt spid="92171"/>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92172"/>
                                        </p:tgtEl>
                                        <p:attrNameLst>
                                          <p:attrName>style.visibility</p:attrName>
                                        </p:attrNameLst>
                                      </p:cBhvr>
                                      <p:to>
                                        <p:strVal val="visible"/>
                                      </p:to>
                                    </p:set>
                                    <p:animEffect transition="in" filter="wipe(left)">
                                      <p:cBhvr>
                                        <p:cTn id="77" dur="500"/>
                                        <p:tgtEl>
                                          <p:spTgt spid="9217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92170"/>
                                        </p:tgtEl>
                                        <p:attrNameLst>
                                          <p:attrName>style.visibility</p:attrName>
                                        </p:attrNameLst>
                                      </p:cBhvr>
                                      <p:to>
                                        <p:strVal val="visible"/>
                                      </p:to>
                                    </p:set>
                                    <p:animEffect transition="in" filter="wipe(left)">
                                      <p:cBhvr>
                                        <p:cTn id="82" dur="500"/>
                                        <p:tgtEl>
                                          <p:spTgt spid="92170"/>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92187"/>
                                        </p:tgtEl>
                                        <p:attrNameLst>
                                          <p:attrName>style.visibility</p:attrName>
                                        </p:attrNameLst>
                                      </p:cBhvr>
                                      <p:to>
                                        <p:strVal val="visible"/>
                                      </p:to>
                                    </p:set>
                                    <p:animEffect transition="in" filter="wipe(left)">
                                      <p:cBhvr>
                                        <p:cTn id="86" dur="500"/>
                                        <p:tgtEl>
                                          <p:spTgt spid="9218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92176"/>
                                        </p:tgtEl>
                                        <p:attrNameLst>
                                          <p:attrName>style.visibility</p:attrName>
                                        </p:attrNameLst>
                                      </p:cBhvr>
                                      <p:to>
                                        <p:strVal val="visible"/>
                                      </p:to>
                                    </p:set>
                                    <p:animEffect transition="in" filter="wipe(left)">
                                      <p:cBhvr>
                                        <p:cTn id="91" dur="500"/>
                                        <p:tgtEl>
                                          <p:spTgt spid="92176"/>
                                        </p:tgtEl>
                                      </p:cBhvr>
                                    </p:animEffect>
                                  </p:childTnLst>
                                </p:cTn>
                              </p:par>
                            </p:childTnLst>
                          </p:cTn>
                        </p:par>
                        <p:par>
                          <p:cTn id="92" fill="hold">
                            <p:stCondLst>
                              <p:cond delay="500"/>
                            </p:stCondLst>
                            <p:childTnLst>
                              <p:par>
                                <p:cTn id="93" presetID="22" presetClass="entr" presetSubtype="8" fill="hold" grpId="0" nodeType="afterEffect">
                                  <p:stCondLst>
                                    <p:cond delay="0"/>
                                  </p:stCondLst>
                                  <p:childTnLst>
                                    <p:set>
                                      <p:cBhvr>
                                        <p:cTn id="94" dur="1" fill="hold">
                                          <p:stCondLst>
                                            <p:cond delay="0"/>
                                          </p:stCondLst>
                                        </p:cTn>
                                        <p:tgtEl>
                                          <p:spTgt spid="92179"/>
                                        </p:tgtEl>
                                        <p:attrNameLst>
                                          <p:attrName>style.visibility</p:attrName>
                                        </p:attrNameLst>
                                      </p:cBhvr>
                                      <p:to>
                                        <p:strVal val="visible"/>
                                      </p:to>
                                    </p:set>
                                    <p:animEffect transition="in" filter="wipe(left)">
                                      <p:cBhvr>
                                        <p:cTn id="95" dur="500"/>
                                        <p:tgtEl>
                                          <p:spTgt spid="9217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92180"/>
                                        </p:tgtEl>
                                        <p:attrNameLst>
                                          <p:attrName>style.visibility</p:attrName>
                                        </p:attrNameLst>
                                      </p:cBhvr>
                                      <p:to>
                                        <p:strVal val="visible"/>
                                      </p:to>
                                    </p:set>
                                    <p:animEffect transition="in" filter="wipe(left)">
                                      <p:cBhvr>
                                        <p:cTn id="100" dur="500"/>
                                        <p:tgtEl>
                                          <p:spTgt spid="92180"/>
                                        </p:tgtEl>
                                      </p:cBhvr>
                                    </p:animEffect>
                                  </p:childTnLst>
                                </p:cTn>
                              </p:par>
                            </p:childTnLst>
                          </p:cTn>
                        </p:par>
                        <p:par>
                          <p:cTn id="101" fill="hold">
                            <p:stCondLst>
                              <p:cond delay="500"/>
                            </p:stCondLst>
                            <p:childTnLst>
                              <p:par>
                                <p:cTn id="102" presetID="22" presetClass="entr" presetSubtype="8" fill="hold" grpId="0" nodeType="afterEffect">
                                  <p:stCondLst>
                                    <p:cond delay="0"/>
                                  </p:stCondLst>
                                  <p:childTnLst>
                                    <p:set>
                                      <p:cBhvr>
                                        <p:cTn id="103" dur="1" fill="hold">
                                          <p:stCondLst>
                                            <p:cond delay="0"/>
                                          </p:stCondLst>
                                        </p:cTn>
                                        <p:tgtEl>
                                          <p:spTgt spid="92182"/>
                                        </p:tgtEl>
                                        <p:attrNameLst>
                                          <p:attrName>style.visibility</p:attrName>
                                        </p:attrNameLst>
                                      </p:cBhvr>
                                      <p:to>
                                        <p:strVal val="visible"/>
                                      </p:to>
                                    </p:set>
                                    <p:animEffect transition="in" filter="wipe(left)">
                                      <p:cBhvr>
                                        <p:cTn id="104" dur="500"/>
                                        <p:tgtEl>
                                          <p:spTgt spid="92182"/>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92183"/>
                                        </p:tgtEl>
                                        <p:attrNameLst>
                                          <p:attrName>style.visibility</p:attrName>
                                        </p:attrNameLst>
                                      </p:cBhvr>
                                      <p:to>
                                        <p:strVal val="visible"/>
                                      </p:to>
                                    </p:set>
                                    <p:animEffect transition="in" filter="wipe(left)">
                                      <p:cBhvr>
                                        <p:cTn id="108" dur="500"/>
                                        <p:tgtEl>
                                          <p:spTgt spid="92183"/>
                                        </p:tgtEl>
                                      </p:cBhvr>
                                    </p:animEffect>
                                  </p:childTnLst>
                                </p:cTn>
                              </p:par>
                            </p:childTnLst>
                          </p:cTn>
                        </p:par>
                        <p:par>
                          <p:cTn id="109" fill="hold">
                            <p:stCondLst>
                              <p:cond delay="1500"/>
                            </p:stCondLst>
                            <p:childTnLst>
                              <p:par>
                                <p:cTn id="110" presetID="22" presetClass="entr" presetSubtype="8" fill="hold" grpId="0" nodeType="afterEffect">
                                  <p:stCondLst>
                                    <p:cond delay="0"/>
                                  </p:stCondLst>
                                  <p:childTnLst>
                                    <p:set>
                                      <p:cBhvr>
                                        <p:cTn id="111" dur="1" fill="hold">
                                          <p:stCondLst>
                                            <p:cond delay="0"/>
                                          </p:stCondLst>
                                        </p:cTn>
                                        <p:tgtEl>
                                          <p:spTgt spid="92181"/>
                                        </p:tgtEl>
                                        <p:attrNameLst>
                                          <p:attrName>style.visibility</p:attrName>
                                        </p:attrNameLst>
                                      </p:cBhvr>
                                      <p:to>
                                        <p:strVal val="visible"/>
                                      </p:to>
                                    </p:set>
                                    <p:animEffect transition="in" filter="wipe(left)">
                                      <p:cBhvr>
                                        <p:cTn id="112" dur="500"/>
                                        <p:tgtEl>
                                          <p:spTgt spid="92181"/>
                                        </p:tgtEl>
                                      </p:cBhvr>
                                    </p:animEffect>
                                  </p:childTnLst>
                                </p:cTn>
                              </p:par>
                            </p:childTnLst>
                          </p:cTn>
                        </p:par>
                        <p:par>
                          <p:cTn id="113" fill="hold">
                            <p:stCondLst>
                              <p:cond delay="2000"/>
                            </p:stCondLst>
                            <p:childTnLst>
                              <p:par>
                                <p:cTn id="114" presetID="22" presetClass="entr" presetSubtype="8" fill="hold" grpId="0" nodeType="afterEffect">
                                  <p:stCondLst>
                                    <p:cond delay="0"/>
                                  </p:stCondLst>
                                  <p:childTnLst>
                                    <p:set>
                                      <p:cBhvr>
                                        <p:cTn id="115" dur="1" fill="hold">
                                          <p:stCondLst>
                                            <p:cond delay="0"/>
                                          </p:stCondLst>
                                        </p:cTn>
                                        <p:tgtEl>
                                          <p:spTgt spid="92188"/>
                                        </p:tgtEl>
                                        <p:attrNameLst>
                                          <p:attrName>style.visibility</p:attrName>
                                        </p:attrNameLst>
                                      </p:cBhvr>
                                      <p:to>
                                        <p:strVal val="visible"/>
                                      </p:to>
                                    </p:set>
                                    <p:animEffect transition="in" filter="wipe(left)">
                                      <p:cBhvr>
                                        <p:cTn id="116" dur="500"/>
                                        <p:tgtEl>
                                          <p:spTgt spid="92188"/>
                                        </p:tgtEl>
                                      </p:cBhvr>
                                    </p:animEffect>
                                  </p:childTnLst>
                                </p:cTn>
                              </p:par>
                            </p:childTnLst>
                          </p:cTn>
                        </p:par>
                        <p:par>
                          <p:cTn id="117" fill="hold">
                            <p:stCondLst>
                              <p:cond delay="2500"/>
                            </p:stCondLst>
                            <p:childTnLst>
                              <p:par>
                                <p:cTn id="118" presetID="23" presetClass="entr" presetSubtype="528" fill="hold" grpId="0" nodeType="afterEffect">
                                  <p:stCondLst>
                                    <p:cond delay="0"/>
                                  </p:stCondLst>
                                  <p:childTnLst>
                                    <p:set>
                                      <p:cBhvr>
                                        <p:cTn id="119" dur="1" fill="hold">
                                          <p:stCondLst>
                                            <p:cond delay="0"/>
                                          </p:stCondLst>
                                        </p:cTn>
                                        <p:tgtEl>
                                          <p:spTgt spid="92190"/>
                                        </p:tgtEl>
                                        <p:attrNameLst>
                                          <p:attrName>style.visibility</p:attrName>
                                        </p:attrNameLst>
                                      </p:cBhvr>
                                      <p:to>
                                        <p:strVal val="visible"/>
                                      </p:to>
                                    </p:set>
                                    <p:anim calcmode="lin" valueType="num">
                                      <p:cBhvr>
                                        <p:cTn id="120" dur="500" fill="hold"/>
                                        <p:tgtEl>
                                          <p:spTgt spid="92190"/>
                                        </p:tgtEl>
                                        <p:attrNameLst>
                                          <p:attrName>ppt_w</p:attrName>
                                        </p:attrNameLst>
                                      </p:cBhvr>
                                      <p:tavLst>
                                        <p:tav tm="0">
                                          <p:val>
                                            <p:fltVal val="0"/>
                                          </p:val>
                                        </p:tav>
                                        <p:tav tm="100000">
                                          <p:val>
                                            <p:strVal val="#ppt_w"/>
                                          </p:val>
                                        </p:tav>
                                      </p:tavLst>
                                    </p:anim>
                                    <p:anim calcmode="lin" valueType="num">
                                      <p:cBhvr>
                                        <p:cTn id="121" dur="500" fill="hold"/>
                                        <p:tgtEl>
                                          <p:spTgt spid="92190"/>
                                        </p:tgtEl>
                                        <p:attrNameLst>
                                          <p:attrName>ppt_h</p:attrName>
                                        </p:attrNameLst>
                                      </p:cBhvr>
                                      <p:tavLst>
                                        <p:tav tm="0">
                                          <p:val>
                                            <p:fltVal val="0"/>
                                          </p:val>
                                        </p:tav>
                                        <p:tav tm="100000">
                                          <p:val>
                                            <p:strVal val="#ppt_h"/>
                                          </p:val>
                                        </p:tav>
                                      </p:tavLst>
                                    </p:anim>
                                    <p:anim calcmode="lin" valueType="num">
                                      <p:cBhvr>
                                        <p:cTn id="122" dur="500" fill="hold"/>
                                        <p:tgtEl>
                                          <p:spTgt spid="92190"/>
                                        </p:tgtEl>
                                        <p:attrNameLst>
                                          <p:attrName>ppt_x</p:attrName>
                                        </p:attrNameLst>
                                      </p:cBhvr>
                                      <p:tavLst>
                                        <p:tav tm="0">
                                          <p:val>
                                            <p:fltVal val="0.5"/>
                                          </p:val>
                                        </p:tav>
                                        <p:tav tm="100000">
                                          <p:val>
                                            <p:strVal val="#ppt_x"/>
                                          </p:val>
                                        </p:tav>
                                      </p:tavLst>
                                    </p:anim>
                                    <p:anim calcmode="lin" valueType="num">
                                      <p:cBhvr>
                                        <p:cTn id="123" dur="500" fill="hold"/>
                                        <p:tgtEl>
                                          <p:spTgt spid="9219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autoUpdateAnimBg="0"/>
      <p:bldP spid="92164" grpId="0" animBg="1" autoUpdateAnimBg="0"/>
      <p:bldP spid="92165" grpId="0" animBg="1" autoUpdateAnimBg="0"/>
      <p:bldP spid="92166" grpId="0" animBg="1"/>
      <p:bldP spid="92167" grpId="0" animBg="1" autoUpdateAnimBg="0"/>
      <p:bldP spid="92168" grpId="0" animBg="1" autoUpdateAnimBg="0"/>
      <p:bldP spid="92169" grpId="0" animBg="1" autoUpdateAnimBg="0"/>
      <p:bldP spid="92170" grpId="0" animBg="1" autoUpdateAnimBg="0"/>
      <p:bldP spid="92171" grpId="0" animBg="1"/>
      <p:bldP spid="92172" grpId="0" animBg="1" autoUpdateAnimBg="0"/>
      <p:bldP spid="92173" grpId="0" autoUpdateAnimBg="0"/>
      <p:bldP spid="92174" grpId="0" animBg="1"/>
      <p:bldP spid="92175" grpId="0" animBg="1"/>
      <p:bldP spid="92176" grpId="0" animBg="1"/>
      <p:bldP spid="92177" grpId="0" animBg="1"/>
      <p:bldP spid="92178" grpId="0" animBg="1"/>
      <p:bldP spid="92179" grpId="0" animBg="1" autoUpdateAnimBg="0"/>
      <p:bldP spid="92180" grpId="0" animBg="1" autoUpdateAnimBg="0"/>
      <p:bldP spid="92181" grpId="0" animBg="1" autoUpdateAnimBg="0"/>
      <p:bldP spid="92182" grpId="0" animBg="1"/>
      <p:bldP spid="92183" grpId="0" animBg="1" autoUpdateAnimBg="0"/>
      <p:bldP spid="92184" grpId="0" animBg="1" autoUpdateAnimBg="0"/>
      <p:bldP spid="92185" grpId="0" animBg="1" autoUpdateAnimBg="0"/>
      <p:bldP spid="92186" grpId="0" autoUpdateAnimBg="0"/>
      <p:bldP spid="92187" grpId="0" autoUpdateAnimBg="0"/>
      <p:bldP spid="92188" grpId="0" autoUpdateAnimBg="0"/>
      <p:bldP spid="92190"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6"/>
          <p:cNvSpPr>
            <a:spLocks noChangeArrowheads="1"/>
          </p:cNvSpPr>
          <p:nvPr/>
        </p:nvSpPr>
        <p:spPr bwMode="auto">
          <a:xfrm>
            <a:off x="838200" y="2971800"/>
            <a:ext cx="6553200" cy="14478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91139" name="Line 4"/>
          <p:cNvSpPr>
            <a:spLocks noChangeShapeType="1"/>
          </p:cNvSpPr>
          <p:nvPr/>
        </p:nvSpPr>
        <p:spPr bwMode="auto">
          <a:xfrm>
            <a:off x="228600" y="5334000"/>
            <a:ext cx="5334000" cy="0"/>
          </a:xfrm>
          <a:prstGeom prst="line">
            <a:avLst/>
          </a:prstGeom>
          <a:noFill/>
          <a:ln w="117475">
            <a:solidFill>
              <a:srgbClr val="008000"/>
            </a:solidFill>
            <a:round/>
            <a:headEnd/>
            <a:tailEnd type="triangle" w="med" len="med"/>
          </a:ln>
        </p:spPr>
        <p:txBody>
          <a:bodyPr/>
          <a:lstStyle/>
          <a:p>
            <a:endParaRPr lang="de-DE"/>
          </a:p>
        </p:txBody>
      </p:sp>
      <p:sp>
        <p:nvSpPr>
          <p:cNvPr id="91140" name="Oval 7"/>
          <p:cNvSpPr>
            <a:spLocks noChangeArrowheads="1"/>
          </p:cNvSpPr>
          <p:nvPr/>
        </p:nvSpPr>
        <p:spPr bwMode="auto">
          <a:xfrm>
            <a:off x="3429000" y="5181600"/>
            <a:ext cx="304800" cy="304800"/>
          </a:xfrm>
          <a:prstGeom prst="ellipse">
            <a:avLst/>
          </a:prstGeom>
          <a:solidFill>
            <a:srgbClr val="F5F5F5"/>
          </a:solidFill>
          <a:ln w="9525">
            <a:solidFill>
              <a:schemeClr val="tx1"/>
            </a:solidFill>
            <a:round/>
            <a:headEnd/>
            <a:tailEnd/>
          </a:ln>
        </p:spPr>
        <p:txBody>
          <a:bodyPr anchor="ctr">
            <a:spAutoFit/>
          </a:bodyPr>
          <a:lstStyle/>
          <a:p>
            <a:endParaRPr lang="de-DE" sz="900" b="0"/>
          </a:p>
        </p:txBody>
      </p:sp>
      <p:sp>
        <p:nvSpPr>
          <p:cNvPr id="91141" name="Line 8"/>
          <p:cNvSpPr>
            <a:spLocks noChangeShapeType="1"/>
          </p:cNvSpPr>
          <p:nvPr/>
        </p:nvSpPr>
        <p:spPr bwMode="auto">
          <a:xfrm flipV="1">
            <a:off x="3581400" y="4419600"/>
            <a:ext cx="0" cy="762000"/>
          </a:xfrm>
          <a:prstGeom prst="line">
            <a:avLst/>
          </a:prstGeom>
          <a:noFill/>
          <a:ln w="38100">
            <a:solidFill>
              <a:srgbClr val="0000FF"/>
            </a:solidFill>
            <a:round/>
            <a:headEnd/>
            <a:tailEnd type="triangle" w="med" len="med"/>
          </a:ln>
        </p:spPr>
        <p:txBody>
          <a:bodyPr>
            <a:spAutoFit/>
          </a:bodyPr>
          <a:lstStyle/>
          <a:p>
            <a:endParaRPr lang="de-DE"/>
          </a:p>
        </p:txBody>
      </p:sp>
      <p:sp>
        <p:nvSpPr>
          <p:cNvPr id="91142" name="Text Box 9"/>
          <p:cNvSpPr txBox="1">
            <a:spLocks noChangeArrowheads="1"/>
          </p:cNvSpPr>
          <p:nvPr/>
        </p:nvSpPr>
        <p:spPr bwMode="auto">
          <a:xfrm>
            <a:off x="3657600" y="4495800"/>
            <a:ext cx="914400" cy="581025"/>
          </a:xfrm>
          <a:prstGeom prst="rect">
            <a:avLst/>
          </a:prstGeom>
          <a:noFill/>
          <a:ln w="9525">
            <a:noFill/>
            <a:miter lim="800000"/>
            <a:headEnd/>
            <a:tailEnd/>
          </a:ln>
        </p:spPr>
        <p:txBody>
          <a:bodyPr>
            <a:spAutoFit/>
          </a:bodyPr>
          <a:lstStyle/>
          <a:p>
            <a:r>
              <a:rPr lang="de-DE" sz="1600"/>
              <a:t>Ist-Werte</a:t>
            </a:r>
          </a:p>
        </p:txBody>
      </p:sp>
      <p:sp>
        <p:nvSpPr>
          <p:cNvPr id="91143" name="Text Box 10"/>
          <p:cNvSpPr txBox="1">
            <a:spLocks noChangeArrowheads="1"/>
          </p:cNvSpPr>
          <p:nvPr/>
        </p:nvSpPr>
        <p:spPr bwMode="auto">
          <a:xfrm>
            <a:off x="914400" y="3429000"/>
            <a:ext cx="3276600" cy="53975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800">
                <a:cs typeface="Arial" charset="0"/>
              </a:rPr>
              <a:t>Umsatzrentsbilität ur</a:t>
            </a:r>
            <a:r>
              <a:rPr lang="de-DE" sz="1800" baseline="-25000">
                <a:cs typeface="Arial" charset="0"/>
              </a:rPr>
              <a:t>Ist</a:t>
            </a:r>
            <a:endParaRPr lang="de-DE" sz="1800">
              <a:cs typeface="Arial" charset="0"/>
            </a:endParaRPr>
          </a:p>
        </p:txBody>
      </p:sp>
      <p:sp>
        <p:nvSpPr>
          <p:cNvPr id="91144" name="Text Box 11"/>
          <p:cNvSpPr txBox="1">
            <a:spLocks noChangeArrowheads="1"/>
          </p:cNvSpPr>
          <p:nvPr/>
        </p:nvSpPr>
        <p:spPr bwMode="auto">
          <a:xfrm>
            <a:off x="4191000" y="3505200"/>
            <a:ext cx="381000" cy="336550"/>
          </a:xfrm>
          <a:prstGeom prst="rect">
            <a:avLst/>
          </a:prstGeom>
          <a:noFill/>
          <a:ln w="9525">
            <a:noFill/>
            <a:miter lim="800000"/>
            <a:headEnd/>
            <a:tailEnd/>
          </a:ln>
        </p:spPr>
        <p:txBody>
          <a:bodyPr>
            <a:spAutoFit/>
          </a:bodyPr>
          <a:lstStyle/>
          <a:p>
            <a:r>
              <a:rPr lang="de-DE" sz="1600"/>
              <a:t>=</a:t>
            </a:r>
          </a:p>
        </p:txBody>
      </p:sp>
      <p:sp>
        <p:nvSpPr>
          <p:cNvPr id="91145" name="Text Box 12"/>
          <p:cNvSpPr txBox="1">
            <a:spLocks noChangeArrowheads="1"/>
          </p:cNvSpPr>
          <p:nvPr/>
        </p:nvSpPr>
        <p:spPr bwMode="auto">
          <a:xfrm>
            <a:off x="4572000" y="3048000"/>
            <a:ext cx="2590800" cy="5397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800">
                <a:cs typeface="Arial" charset="0"/>
              </a:rPr>
              <a:t>Gewinn</a:t>
            </a:r>
            <a:r>
              <a:rPr lang="de-DE" sz="1800" baseline="-25000">
                <a:cs typeface="Arial" charset="0"/>
              </a:rPr>
              <a:t>Ist </a:t>
            </a:r>
            <a:r>
              <a:rPr lang="de-DE" sz="1800">
                <a:cs typeface="Arial" charset="0"/>
              </a:rPr>
              <a:t>* 100</a:t>
            </a:r>
          </a:p>
        </p:txBody>
      </p:sp>
      <p:sp>
        <p:nvSpPr>
          <p:cNvPr id="91146" name="Line 13"/>
          <p:cNvSpPr>
            <a:spLocks noChangeShapeType="1"/>
          </p:cNvSpPr>
          <p:nvPr/>
        </p:nvSpPr>
        <p:spPr bwMode="auto">
          <a:xfrm>
            <a:off x="4495800" y="3657600"/>
            <a:ext cx="2819400" cy="0"/>
          </a:xfrm>
          <a:prstGeom prst="line">
            <a:avLst/>
          </a:prstGeom>
          <a:noFill/>
          <a:ln w="28575">
            <a:solidFill>
              <a:schemeClr val="tx1"/>
            </a:solidFill>
            <a:round/>
            <a:headEnd/>
            <a:tailEnd/>
          </a:ln>
        </p:spPr>
        <p:txBody>
          <a:bodyPr>
            <a:spAutoFit/>
          </a:bodyPr>
          <a:lstStyle/>
          <a:p>
            <a:endParaRPr lang="de-DE"/>
          </a:p>
        </p:txBody>
      </p:sp>
      <p:sp>
        <p:nvSpPr>
          <p:cNvPr id="91147" name="Text Box 15"/>
          <p:cNvSpPr txBox="1">
            <a:spLocks noChangeArrowheads="1"/>
          </p:cNvSpPr>
          <p:nvPr/>
        </p:nvSpPr>
        <p:spPr bwMode="auto">
          <a:xfrm>
            <a:off x="4572000" y="3733800"/>
            <a:ext cx="2590800" cy="5397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800">
                <a:cs typeface="Arial" charset="0"/>
              </a:rPr>
              <a:t>Umsatz</a:t>
            </a:r>
            <a:r>
              <a:rPr lang="de-DE" sz="1800" baseline="-25000">
                <a:cs typeface="Arial" charset="0"/>
              </a:rPr>
              <a:t>Ist</a:t>
            </a:r>
            <a:endParaRPr lang="de-DE" sz="1800">
              <a:cs typeface="Arial" charset="0"/>
            </a:endParaRPr>
          </a:p>
        </p:txBody>
      </p:sp>
      <p:sp>
        <p:nvSpPr>
          <p:cNvPr id="91148" name="Text Box 17"/>
          <p:cNvSpPr txBox="1">
            <a:spLocks noChangeArrowheads="1"/>
          </p:cNvSpPr>
          <p:nvPr/>
        </p:nvSpPr>
        <p:spPr bwMode="auto">
          <a:xfrm>
            <a:off x="228600" y="2209800"/>
            <a:ext cx="838200" cy="539750"/>
          </a:xfrm>
          <a:prstGeom prst="rect">
            <a:avLst/>
          </a:prstGeom>
          <a:solidFill>
            <a:srgbClr val="FBE2B5"/>
          </a:solidFill>
          <a:ln w="9525">
            <a:solidFill>
              <a:schemeClr val="tx1"/>
            </a:solidFill>
            <a:miter lim="800000"/>
            <a:headEnd/>
            <a:tailEnd/>
          </a:ln>
          <a:effectLst>
            <a:outerShdw dist="35921" dir="2700000" algn="ctr" rotWithShape="0">
              <a:schemeClr val="bg2"/>
            </a:outerShdw>
          </a:effectLst>
        </p:spPr>
        <p:txBody>
          <a:bodyPr anchor="ctr"/>
          <a:lstStyle/>
          <a:p>
            <a:r>
              <a:rPr lang="de-DE" sz="2000">
                <a:cs typeface="Arial" charset="0"/>
              </a:rPr>
              <a:t>ur</a:t>
            </a:r>
            <a:r>
              <a:rPr lang="de-DE" sz="2000" baseline="-25000">
                <a:cs typeface="Arial" charset="0"/>
              </a:rPr>
              <a:t>Ziel</a:t>
            </a:r>
            <a:endParaRPr lang="de-DE" sz="2000">
              <a:cs typeface="Arial" charset="0"/>
            </a:endParaRPr>
          </a:p>
        </p:txBody>
      </p:sp>
      <p:sp>
        <p:nvSpPr>
          <p:cNvPr id="91149" name="Line 18"/>
          <p:cNvSpPr>
            <a:spLocks noChangeShapeType="1"/>
          </p:cNvSpPr>
          <p:nvPr/>
        </p:nvSpPr>
        <p:spPr bwMode="auto">
          <a:xfrm>
            <a:off x="1066800" y="24384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91150" name="Line 19"/>
          <p:cNvSpPr>
            <a:spLocks noChangeShapeType="1"/>
          </p:cNvSpPr>
          <p:nvPr/>
        </p:nvSpPr>
        <p:spPr bwMode="auto">
          <a:xfrm flipV="1">
            <a:off x="1905000" y="2590800"/>
            <a:ext cx="0" cy="914400"/>
          </a:xfrm>
          <a:prstGeom prst="line">
            <a:avLst/>
          </a:prstGeom>
          <a:noFill/>
          <a:ln w="38100">
            <a:solidFill>
              <a:srgbClr val="0000FF"/>
            </a:solidFill>
            <a:round/>
            <a:headEnd/>
            <a:tailEnd type="triangle" w="med" len="med"/>
          </a:ln>
        </p:spPr>
        <p:txBody>
          <a:bodyPr>
            <a:spAutoFit/>
          </a:bodyPr>
          <a:lstStyle/>
          <a:p>
            <a:endParaRPr lang="de-DE"/>
          </a:p>
        </p:txBody>
      </p:sp>
      <p:sp>
        <p:nvSpPr>
          <p:cNvPr id="91151" name="Oval 20"/>
          <p:cNvSpPr>
            <a:spLocks noChangeArrowheads="1"/>
          </p:cNvSpPr>
          <p:nvPr/>
        </p:nvSpPr>
        <p:spPr bwMode="auto">
          <a:xfrm>
            <a:off x="1752600" y="2286000"/>
            <a:ext cx="304800" cy="304800"/>
          </a:xfrm>
          <a:prstGeom prst="ellipse">
            <a:avLst/>
          </a:prstGeom>
          <a:solidFill>
            <a:srgbClr val="FFEBF5"/>
          </a:solidFill>
          <a:ln w="9525">
            <a:solidFill>
              <a:schemeClr val="tx1"/>
            </a:solidFill>
            <a:round/>
            <a:headEnd/>
            <a:tailEnd/>
          </a:ln>
        </p:spPr>
        <p:txBody>
          <a:bodyPr wrap="none" anchor="ctr"/>
          <a:lstStyle/>
          <a:p>
            <a:endParaRPr lang="de-DE" sz="900" b="0"/>
          </a:p>
        </p:txBody>
      </p:sp>
      <p:sp>
        <p:nvSpPr>
          <p:cNvPr id="91152" name="Text Box 21"/>
          <p:cNvSpPr txBox="1">
            <a:spLocks noChangeArrowheads="1"/>
          </p:cNvSpPr>
          <p:nvPr/>
        </p:nvSpPr>
        <p:spPr bwMode="auto">
          <a:xfrm>
            <a:off x="1905000" y="2590800"/>
            <a:ext cx="381000" cy="396875"/>
          </a:xfrm>
          <a:prstGeom prst="rect">
            <a:avLst/>
          </a:prstGeom>
          <a:noFill/>
          <a:ln w="9525">
            <a:noFill/>
            <a:miter lim="800000"/>
            <a:headEnd/>
            <a:tailEnd/>
          </a:ln>
        </p:spPr>
        <p:txBody>
          <a:bodyPr>
            <a:spAutoFit/>
          </a:bodyPr>
          <a:lstStyle/>
          <a:p>
            <a:r>
              <a:rPr lang="de-DE" sz="2000"/>
              <a:t>+</a:t>
            </a:r>
            <a:endParaRPr lang="de-DE" sz="1800"/>
          </a:p>
        </p:txBody>
      </p:sp>
      <p:sp>
        <p:nvSpPr>
          <p:cNvPr id="91153" name="Text Box 22"/>
          <p:cNvSpPr txBox="1">
            <a:spLocks noChangeArrowheads="1"/>
          </p:cNvSpPr>
          <p:nvPr/>
        </p:nvSpPr>
        <p:spPr bwMode="auto">
          <a:xfrm>
            <a:off x="1295400" y="2133600"/>
            <a:ext cx="304800" cy="396875"/>
          </a:xfrm>
          <a:prstGeom prst="rect">
            <a:avLst/>
          </a:prstGeom>
          <a:noFill/>
          <a:ln w="9525">
            <a:noFill/>
            <a:miter lim="800000"/>
            <a:headEnd/>
            <a:tailEnd/>
          </a:ln>
        </p:spPr>
        <p:txBody>
          <a:bodyPr>
            <a:spAutoFit/>
          </a:bodyPr>
          <a:lstStyle/>
          <a:p>
            <a:r>
              <a:rPr lang="de-DE" sz="2000"/>
              <a:t>-</a:t>
            </a:r>
            <a:endParaRPr lang="de-DE" sz="1600"/>
          </a:p>
        </p:txBody>
      </p:sp>
      <p:sp>
        <p:nvSpPr>
          <p:cNvPr id="91154" name="Line 23"/>
          <p:cNvSpPr>
            <a:spLocks noChangeShapeType="1"/>
          </p:cNvSpPr>
          <p:nvPr/>
        </p:nvSpPr>
        <p:spPr bwMode="auto">
          <a:xfrm flipV="1">
            <a:off x="1905000" y="1828800"/>
            <a:ext cx="0" cy="457200"/>
          </a:xfrm>
          <a:prstGeom prst="line">
            <a:avLst/>
          </a:prstGeom>
          <a:noFill/>
          <a:ln w="38100">
            <a:solidFill>
              <a:srgbClr val="0000FF"/>
            </a:solidFill>
            <a:round/>
            <a:headEnd/>
            <a:tailEnd type="triangle" w="med" len="med"/>
          </a:ln>
        </p:spPr>
        <p:txBody>
          <a:bodyPr>
            <a:spAutoFit/>
          </a:bodyPr>
          <a:lstStyle/>
          <a:p>
            <a:endParaRPr lang="de-DE"/>
          </a:p>
        </p:txBody>
      </p:sp>
      <p:sp>
        <p:nvSpPr>
          <p:cNvPr id="91155" name="Text Box 24"/>
          <p:cNvSpPr txBox="1">
            <a:spLocks noChangeArrowheads="1"/>
          </p:cNvSpPr>
          <p:nvPr/>
        </p:nvSpPr>
        <p:spPr bwMode="auto">
          <a:xfrm>
            <a:off x="1447800" y="1468438"/>
            <a:ext cx="838200" cy="53975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r>
              <a:rPr lang="de-DE" sz="2000">
                <a:cs typeface="Arial" charset="0"/>
                <a:sym typeface="Symbol" pitchFamily="18" charset="2"/>
              </a:rPr>
              <a:t></a:t>
            </a:r>
            <a:r>
              <a:rPr lang="de-DE" sz="2000">
                <a:cs typeface="Arial" charset="0"/>
              </a:rPr>
              <a:t>ur</a:t>
            </a:r>
          </a:p>
        </p:txBody>
      </p:sp>
      <p:sp>
        <p:nvSpPr>
          <p:cNvPr id="91156" name="Text Box 25"/>
          <p:cNvSpPr txBox="1">
            <a:spLocks noChangeArrowheads="1"/>
          </p:cNvSpPr>
          <p:nvPr/>
        </p:nvSpPr>
        <p:spPr bwMode="auto">
          <a:xfrm>
            <a:off x="533400" y="1371600"/>
            <a:ext cx="990600" cy="581025"/>
          </a:xfrm>
          <a:prstGeom prst="rect">
            <a:avLst/>
          </a:prstGeom>
          <a:noFill/>
          <a:ln w="9525">
            <a:noFill/>
            <a:miter lim="800000"/>
            <a:headEnd/>
            <a:tailEnd/>
          </a:ln>
        </p:spPr>
        <p:txBody>
          <a:bodyPr>
            <a:spAutoFit/>
          </a:bodyPr>
          <a:lstStyle/>
          <a:p>
            <a:r>
              <a:rPr lang="de-DE" sz="1600"/>
              <a:t>Abwei-chung</a:t>
            </a:r>
            <a:endParaRPr lang="de-DE" sz="900" b="0"/>
          </a:p>
        </p:txBody>
      </p:sp>
      <p:sp>
        <p:nvSpPr>
          <p:cNvPr id="91157" name="Text Box 26"/>
          <p:cNvSpPr txBox="1">
            <a:spLocks noChangeArrowheads="1"/>
          </p:cNvSpPr>
          <p:nvPr/>
        </p:nvSpPr>
        <p:spPr bwMode="auto">
          <a:xfrm>
            <a:off x="2819400" y="762000"/>
            <a:ext cx="2438400" cy="539750"/>
          </a:xfrm>
          <a:prstGeom prst="rect">
            <a:avLst/>
          </a:prstGeom>
          <a:solidFill>
            <a:srgbClr val="EEFFBD"/>
          </a:solidFill>
          <a:ln w="9525">
            <a:solidFill>
              <a:schemeClr val="tx1"/>
            </a:solidFill>
            <a:miter lim="800000"/>
            <a:headEnd/>
            <a:tailEnd/>
          </a:ln>
          <a:effectLst>
            <a:outerShdw dist="35921" dir="2700000" algn="ctr" rotWithShape="0">
              <a:schemeClr val="bg2"/>
            </a:outerShdw>
          </a:effectLst>
        </p:spPr>
        <p:txBody>
          <a:bodyPr anchor="ctr"/>
          <a:lstStyle/>
          <a:p>
            <a:r>
              <a:rPr lang="de-DE"/>
              <a:t>SOLL- IST-Vergleich</a:t>
            </a:r>
          </a:p>
        </p:txBody>
      </p:sp>
      <p:graphicFrame>
        <p:nvGraphicFramePr>
          <p:cNvPr id="91158" name="Object 27"/>
          <p:cNvGraphicFramePr>
            <a:graphicFrameLocks noChangeAspect="1"/>
          </p:cNvGraphicFramePr>
          <p:nvPr/>
        </p:nvGraphicFramePr>
        <p:xfrm>
          <a:off x="5029200" y="152400"/>
          <a:ext cx="838200" cy="792163"/>
        </p:xfrm>
        <a:graphic>
          <a:graphicData uri="http://schemas.openxmlformats.org/presentationml/2006/ole">
            <p:oleObj spid="_x0000_s91158" name="Paint Shop Pro Image" r:id="rId4" imgW="2985366" imgH="2604878" progId="">
              <p:embed/>
            </p:oleObj>
          </a:graphicData>
        </a:graphic>
      </p:graphicFrame>
      <p:sp>
        <p:nvSpPr>
          <p:cNvPr id="91159" name="Text Box 28"/>
          <p:cNvSpPr txBox="1">
            <a:spLocks noChangeArrowheads="1"/>
          </p:cNvSpPr>
          <p:nvPr/>
        </p:nvSpPr>
        <p:spPr bwMode="auto">
          <a:xfrm>
            <a:off x="4191000" y="1371600"/>
            <a:ext cx="3581400" cy="762000"/>
          </a:xfrm>
          <a:prstGeom prst="rect">
            <a:avLst/>
          </a:prstGeom>
          <a:noFill/>
          <a:ln w="9525">
            <a:noFill/>
            <a:miter lim="800000"/>
            <a:headEnd/>
            <a:tailEnd/>
          </a:ln>
        </p:spPr>
        <p:txBody>
          <a:bodyPr>
            <a:spAutoFit/>
          </a:bodyPr>
          <a:lstStyle/>
          <a:p>
            <a:pPr algn="l"/>
            <a:r>
              <a:rPr lang="de-DE"/>
              <a:t>Analyse der Abweichung mit Ableitung entsprechender Wertungen und Schlussfolgerungen</a:t>
            </a:r>
          </a:p>
        </p:txBody>
      </p:sp>
      <p:sp>
        <p:nvSpPr>
          <p:cNvPr id="91160" name="Line 29"/>
          <p:cNvSpPr>
            <a:spLocks noChangeShapeType="1"/>
          </p:cNvSpPr>
          <p:nvPr/>
        </p:nvSpPr>
        <p:spPr bwMode="auto">
          <a:xfrm flipV="1">
            <a:off x="2362200" y="1676400"/>
            <a:ext cx="1676400" cy="0"/>
          </a:xfrm>
          <a:prstGeom prst="line">
            <a:avLst/>
          </a:prstGeom>
          <a:noFill/>
          <a:ln w="38100">
            <a:solidFill>
              <a:srgbClr val="0000FF"/>
            </a:solidFill>
            <a:round/>
            <a:headEnd/>
            <a:tailEnd/>
          </a:ln>
        </p:spPr>
        <p:txBody>
          <a:bodyPr>
            <a:spAutoFit/>
          </a:bodyPr>
          <a:lstStyle/>
          <a:p>
            <a:endParaRPr lang="de-DE"/>
          </a:p>
        </p:txBody>
      </p:sp>
      <p:sp>
        <p:nvSpPr>
          <p:cNvPr id="91161" name="Line 30"/>
          <p:cNvSpPr>
            <a:spLocks noChangeShapeType="1"/>
          </p:cNvSpPr>
          <p:nvPr/>
        </p:nvSpPr>
        <p:spPr bwMode="auto">
          <a:xfrm flipV="1">
            <a:off x="4038600" y="1295400"/>
            <a:ext cx="0" cy="381000"/>
          </a:xfrm>
          <a:prstGeom prst="line">
            <a:avLst/>
          </a:prstGeom>
          <a:noFill/>
          <a:ln w="38100">
            <a:solidFill>
              <a:srgbClr val="0000FF"/>
            </a:solidFill>
            <a:round/>
            <a:headEnd/>
            <a:tailEnd type="triangle" w="med" len="med"/>
          </a:ln>
        </p:spPr>
        <p:txBody>
          <a:bodyPr>
            <a:spAutoFit/>
          </a:bodyPr>
          <a:lstStyle/>
          <a:p>
            <a:endParaRPr lang="de-DE"/>
          </a:p>
        </p:txBody>
      </p:sp>
      <p:sp>
        <p:nvSpPr>
          <p:cNvPr id="91162" name="Line 31"/>
          <p:cNvSpPr>
            <a:spLocks noChangeShapeType="1"/>
          </p:cNvSpPr>
          <p:nvPr/>
        </p:nvSpPr>
        <p:spPr bwMode="auto">
          <a:xfrm flipH="1" flipV="1">
            <a:off x="5257800" y="1066800"/>
            <a:ext cx="3200400" cy="0"/>
          </a:xfrm>
          <a:prstGeom prst="line">
            <a:avLst/>
          </a:prstGeom>
          <a:noFill/>
          <a:ln w="38100">
            <a:solidFill>
              <a:srgbClr val="0000FF"/>
            </a:solidFill>
            <a:round/>
            <a:headEnd/>
            <a:tailEnd type="triangle" w="med" len="med"/>
          </a:ln>
        </p:spPr>
        <p:txBody>
          <a:bodyPr>
            <a:spAutoFit/>
          </a:bodyPr>
          <a:lstStyle/>
          <a:p>
            <a:endParaRPr lang="de-DE"/>
          </a:p>
        </p:txBody>
      </p:sp>
      <p:sp>
        <p:nvSpPr>
          <p:cNvPr id="91163" name="Text Box 32"/>
          <p:cNvSpPr txBox="1">
            <a:spLocks noChangeArrowheads="1"/>
          </p:cNvSpPr>
          <p:nvPr/>
        </p:nvSpPr>
        <p:spPr bwMode="auto">
          <a:xfrm>
            <a:off x="6019800" y="762000"/>
            <a:ext cx="2590800" cy="304800"/>
          </a:xfrm>
          <a:prstGeom prst="rect">
            <a:avLst/>
          </a:prstGeom>
          <a:noFill/>
          <a:ln w="9525">
            <a:noFill/>
            <a:miter lim="800000"/>
            <a:headEnd/>
            <a:tailEnd/>
          </a:ln>
        </p:spPr>
        <p:txBody>
          <a:bodyPr>
            <a:spAutoFit/>
          </a:bodyPr>
          <a:lstStyle/>
          <a:p>
            <a:r>
              <a:rPr lang="de-DE"/>
              <a:t>Informationen</a:t>
            </a:r>
          </a:p>
        </p:txBody>
      </p:sp>
      <p:graphicFrame>
        <p:nvGraphicFramePr>
          <p:cNvPr id="91164" name="Object 37"/>
          <p:cNvGraphicFramePr>
            <a:graphicFrameLocks noChangeAspect="1"/>
          </p:cNvGraphicFramePr>
          <p:nvPr/>
        </p:nvGraphicFramePr>
        <p:xfrm>
          <a:off x="685800" y="4572000"/>
          <a:ext cx="2438400" cy="1601788"/>
        </p:xfrm>
        <a:graphic>
          <a:graphicData uri="http://schemas.openxmlformats.org/presentationml/2006/ole">
            <p:oleObj spid="_x0000_s91164" name="Paint Shop Pro Image" r:id="rId5" imgW="2370732" imgH="1668745" progId="">
              <p:embed/>
            </p:oleObj>
          </a:graphicData>
        </a:graphic>
      </p:graphicFrame>
      <p:sp>
        <p:nvSpPr>
          <p:cNvPr id="91165" name="Text Box 38"/>
          <p:cNvSpPr txBox="1">
            <a:spLocks noChangeArrowheads="1"/>
          </p:cNvSpPr>
          <p:nvPr/>
        </p:nvSpPr>
        <p:spPr bwMode="auto">
          <a:xfrm>
            <a:off x="685800" y="4572000"/>
            <a:ext cx="1752600" cy="336550"/>
          </a:xfrm>
          <a:prstGeom prst="rect">
            <a:avLst/>
          </a:prstGeom>
          <a:noFill/>
          <a:ln w="9525">
            <a:noFill/>
            <a:miter lim="800000"/>
            <a:headEnd/>
            <a:tailEnd/>
          </a:ln>
        </p:spPr>
        <p:txBody>
          <a:bodyPr>
            <a:spAutoFit/>
          </a:bodyPr>
          <a:lstStyle/>
          <a:p>
            <a:pPr eaLnBrk="1" hangingPunct="1"/>
            <a:r>
              <a:rPr lang="de-DE" sz="1600"/>
              <a:t>Unternehmen</a:t>
            </a:r>
          </a:p>
        </p:txBody>
      </p:sp>
      <p:sp>
        <p:nvSpPr>
          <p:cNvPr id="91166" name="Textfeld 37"/>
          <p:cNvSpPr txBox="1">
            <a:spLocks noChangeArrowheads="1"/>
          </p:cNvSpPr>
          <p:nvPr/>
        </p:nvSpPr>
        <p:spPr bwMode="auto">
          <a:xfrm>
            <a:off x="0" y="0"/>
            <a:ext cx="2267744" cy="307777"/>
          </a:xfrm>
          <a:prstGeom prst="rect">
            <a:avLst/>
          </a:prstGeom>
          <a:noFill/>
          <a:ln w="9525">
            <a:noFill/>
            <a:miter lim="800000"/>
            <a:headEnd/>
            <a:tailEnd/>
          </a:ln>
        </p:spPr>
        <p:txBody>
          <a:bodyPr wrap="square">
            <a:spAutoFit/>
          </a:bodyPr>
          <a:lstStyle/>
          <a:p>
            <a:pPr algn="l" eaLnBrk="1" hangingPunct="1"/>
            <a:r>
              <a:rPr lang="de-DE" smtClean="0"/>
              <a:t>Soll-Ist-Vergleich</a:t>
            </a:r>
            <a:endParaRPr lang="de-DE"/>
          </a:p>
        </p:txBody>
      </p:sp>
      <p:sp>
        <p:nvSpPr>
          <p:cNvPr id="91167" name="Rectangle 39"/>
          <p:cNvSpPr>
            <a:spLocks noChangeArrowheads="1"/>
          </p:cNvSpPr>
          <p:nvPr/>
        </p:nvSpPr>
        <p:spPr bwMode="auto">
          <a:xfrm>
            <a:off x="86106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91168" name="Text Box 32"/>
          <p:cNvSpPr txBox="1">
            <a:spLocks noChangeArrowheads="1"/>
          </p:cNvSpPr>
          <p:nvPr/>
        </p:nvSpPr>
        <p:spPr bwMode="auto">
          <a:xfrm>
            <a:off x="2743200" y="2514600"/>
            <a:ext cx="1676400" cy="457200"/>
          </a:xfrm>
          <a:prstGeom prst="rect">
            <a:avLst/>
          </a:prstGeom>
          <a:noFill/>
          <a:ln w="9525">
            <a:noFill/>
            <a:miter lim="800000"/>
            <a:headEnd/>
            <a:tailEnd/>
          </a:ln>
          <a:effectLst/>
        </p:spPr>
        <p:txBody>
          <a:bodyPr>
            <a:spAutoFit/>
          </a:bodyPr>
          <a:lstStyle/>
          <a:p>
            <a:pPr algn="l"/>
            <a:r>
              <a:rPr lang="de-DE" sz="2400">
                <a:solidFill>
                  <a:srgbClr val="0000FF"/>
                </a:solidFill>
              </a:rPr>
              <a:t>Beispiel</a:t>
            </a:r>
            <a:endParaRPr lang="de-DE" sz="2400">
              <a:latin typeface="Times New Roman" pitchFamily="18" charset="0"/>
            </a:endParaRPr>
          </a:p>
        </p:txBody>
      </p:sp>
      <p:sp>
        <p:nvSpPr>
          <p:cNvPr id="91169" name="Line 31"/>
          <p:cNvSpPr>
            <a:spLocks noChangeShapeType="1"/>
          </p:cNvSpPr>
          <p:nvPr/>
        </p:nvSpPr>
        <p:spPr bwMode="auto">
          <a:xfrm flipV="1">
            <a:off x="5257800" y="1219200"/>
            <a:ext cx="3200400" cy="0"/>
          </a:xfrm>
          <a:prstGeom prst="line">
            <a:avLst/>
          </a:prstGeom>
          <a:noFill/>
          <a:ln w="38100">
            <a:solidFill>
              <a:srgbClr val="0000FF"/>
            </a:solidFill>
            <a:round/>
            <a:headEnd/>
            <a:tailEnd type="triangle" w="med" len="med"/>
          </a:ln>
        </p:spPr>
        <p:txBody>
          <a:bodyPr>
            <a:spAutoFit/>
          </a:bodyPr>
          <a:lstStyle/>
          <a:p>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57"/>
                                        </p:tgtEl>
                                        <p:attrNameLst>
                                          <p:attrName>style.visibility</p:attrName>
                                        </p:attrNameLst>
                                      </p:cBhvr>
                                      <p:to>
                                        <p:strVal val="visible"/>
                                      </p:to>
                                    </p:set>
                                    <p:animEffect transition="in" filter="wipe(left)">
                                      <p:cBhvr>
                                        <p:cTn id="7" dur="500"/>
                                        <p:tgtEl>
                                          <p:spTgt spid="9115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1158"/>
                                        </p:tgtEl>
                                        <p:attrNameLst>
                                          <p:attrName>style.visibility</p:attrName>
                                        </p:attrNameLst>
                                      </p:cBhvr>
                                      <p:to>
                                        <p:strVal val="visible"/>
                                      </p:to>
                                    </p:set>
                                    <p:animEffect transition="in" filter="wipe(up)">
                                      <p:cBhvr>
                                        <p:cTn id="11" dur="500"/>
                                        <p:tgtEl>
                                          <p:spTgt spid="9115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1164"/>
                                        </p:tgtEl>
                                        <p:attrNameLst>
                                          <p:attrName>style.visibility</p:attrName>
                                        </p:attrNameLst>
                                      </p:cBhvr>
                                      <p:to>
                                        <p:strVal val="visible"/>
                                      </p:to>
                                    </p:set>
                                    <p:animEffect transition="in" filter="wipe(left)">
                                      <p:cBhvr>
                                        <p:cTn id="15" dur="500"/>
                                        <p:tgtEl>
                                          <p:spTgt spid="9116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1165"/>
                                        </p:tgtEl>
                                        <p:attrNameLst>
                                          <p:attrName>style.visibility</p:attrName>
                                        </p:attrNameLst>
                                      </p:cBhvr>
                                      <p:to>
                                        <p:strVal val="visible"/>
                                      </p:to>
                                    </p:set>
                                    <p:animEffect transition="in" filter="wipe(left)">
                                      <p:cBhvr>
                                        <p:cTn id="19" dur="500"/>
                                        <p:tgtEl>
                                          <p:spTgt spid="9116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1139"/>
                                        </p:tgtEl>
                                        <p:attrNameLst>
                                          <p:attrName>style.visibility</p:attrName>
                                        </p:attrNameLst>
                                      </p:cBhvr>
                                      <p:to>
                                        <p:strVal val="visible"/>
                                      </p:to>
                                    </p:set>
                                    <p:animEffect transition="in" filter="wipe(left)">
                                      <p:cBhvr>
                                        <p:cTn id="23" dur="500"/>
                                        <p:tgtEl>
                                          <p:spTgt spid="911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1140"/>
                                        </p:tgtEl>
                                        <p:attrNameLst>
                                          <p:attrName>style.visibility</p:attrName>
                                        </p:attrNameLst>
                                      </p:cBhvr>
                                      <p:to>
                                        <p:strVal val="visible"/>
                                      </p:to>
                                    </p:set>
                                    <p:animEffect transition="in" filter="wipe(left)">
                                      <p:cBhvr>
                                        <p:cTn id="28" dur="500"/>
                                        <p:tgtEl>
                                          <p:spTgt spid="91140"/>
                                        </p:tgtEl>
                                      </p:cBhvr>
                                    </p:animEffect>
                                  </p:childTnLst>
                                </p:cTn>
                              </p:par>
                            </p:childTnLst>
                          </p:cTn>
                        </p:par>
                        <p:par>
                          <p:cTn id="29" fill="hold">
                            <p:stCondLst>
                              <p:cond delay="500"/>
                            </p:stCondLst>
                            <p:childTnLst>
                              <p:par>
                                <p:cTn id="30" presetID="22" presetClass="entr" presetSubtype="4" fill="hold" grpId="0" nodeType="afterEffect">
                                  <p:stCondLst>
                                    <p:cond delay="0"/>
                                  </p:stCondLst>
                                  <p:childTnLst>
                                    <p:set>
                                      <p:cBhvr>
                                        <p:cTn id="31" dur="1" fill="hold">
                                          <p:stCondLst>
                                            <p:cond delay="0"/>
                                          </p:stCondLst>
                                        </p:cTn>
                                        <p:tgtEl>
                                          <p:spTgt spid="91141"/>
                                        </p:tgtEl>
                                        <p:attrNameLst>
                                          <p:attrName>style.visibility</p:attrName>
                                        </p:attrNameLst>
                                      </p:cBhvr>
                                      <p:to>
                                        <p:strVal val="visible"/>
                                      </p:to>
                                    </p:set>
                                    <p:animEffect transition="in" filter="wipe(down)">
                                      <p:cBhvr>
                                        <p:cTn id="32" dur="500"/>
                                        <p:tgtEl>
                                          <p:spTgt spid="91141"/>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91142"/>
                                        </p:tgtEl>
                                        <p:attrNameLst>
                                          <p:attrName>style.visibility</p:attrName>
                                        </p:attrNameLst>
                                      </p:cBhvr>
                                      <p:to>
                                        <p:strVal val="visible"/>
                                      </p:to>
                                    </p:set>
                                    <p:animEffect transition="in" filter="wipe(left)">
                                      <p:cBhvr>
                                        <p:cTn id="36" dur="500"/>
                                        <p:tgtEl>
                                          <p:spTgt spid="9114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91138"/>
                                        </p:tgtEl>
                                        <p:attrNameLst>
                                          <p:attrName>style.visibility</p:attrName>
                                        </p:attrNameLst>
                                      </p:cBhvr>
                                      <p:to>
                                        <p:strVal val="visible"/>
                                      </p:to>
                                    </p:set>
                                    <p:animEffect transition="in" filter="wipe(left)">
                                      <p:cBhvr>
                                        <p:cTn id="40" dur="500"/>
                                        <p:tgtEl>
                                          <p:spTgt spid="9113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91168"/>
                                        </p:tgtEl>
                                        <p:attrNameLst>
                                          <p:attrName>style.visibility</p:attrName>
                                        </p:attrNameLst>
                                      </p:cBhvr>
                                      <p:to>
                                        <p:strVal val="visible"/>
                                      </p:to>
                                    </p:set>
                                    <p:animEffect transition="in" filter="wipe(left)">
                                      <p:cBhvr>
                                        <p:cTn id="44" dur="500"/>
                                        <p:tgtEl>
                                          <p:spTgt spid="91168"/>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91143"/>
                                        </p:tgtEl>
                                        <p:attrNameLst>
                                          <p:attrName>style.visibility</p:attrName>
                                        </p:attrNameLst>
                                      </p:cBhvr>
                                      <p:to>
                                        <p:strVal val="visible"/>
                                      </p:to>
                                    </p:set>
                                    <p:animEffect transition="in" filter="wipe(left)">
                                      <p:cBhvr>
                                        <p:cTn id="48" dur="500"/>
                                        <p:tgtEl>
                                          <p:spTgt spid="91143"/>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91144"/>
                                        </p:tgtEl>
                                        <p:attrNameLst>
                                          <p:attrName>style.visibility</p:attrName>
                                        </p:attrNameLst>
                                      </p:cBhvr>
                                      <p:to>
                                        <p:strVal val="visible"/>
                                      </p:to>
                                    </p:set>
                                    <p:animEffect transition="in" filter="wipe(left)">
                                      <p:cBhvr>
                                        <p:cTn id="52" dur="500"/>
                                        <p:tgtEl>
                                          <p:spTgt spid="91144"/>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91146"/>
                                        </p:tgtEl>
                                        <p:attrNameLst>
                                          <p:attrName>style.visibility</p:attrName>
                                        </p:attrNameLst>
                                      </p:cBhvr>
                                      <p:to>
                                        <p:strVal val="visible"/>
                                      </p:to>
                                    </p:set>
                                    <p:animEffect transition="in" filter="wipe(left)">
                                      <p:cBhvr>
                                        <p:cTn id="56" dur="500"/>
                                        <p:tgtEl>
                                          <p:spTgt spid="9114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1145"/>
                                        </p:tgtEl>
                                        <p:attrNameLst>
                                          <p:attrName>style.visibility</p:attrName>
                                        </p:attrNameLst>
                                      </p:cBhvr>
                                      <p:to>
                                        <p:strVal val="visible"/>
                                      </p:to>
                                    </p:set>
                                    <p:animEffect transition="in" filter="wipe(left)">
                                      <p:cBhvr>
                                        <p:cTn id="61" dur="500"/>
                                        <p:tgtEl>
                                          <p:spTgt spid="9114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91147"/>
                                        </p:tgtEl>
                                        <p:attrNameLst>
                                          <p:attrName>style.visibility</p:attrName>
                                        </p:attrNameLst>
                                      </p:cBhvr>
                                      <p:to>
                                        <p:strVal val="visible"/>
                                      </p:to>
                                    </p:set>
                                    <p:animEffect transition="in" filter="wipe(left)">
                                      <p:cBhvr>
                                        <p:cTn id="66" dur="500"/>
                                        <p:tgtEl>
                                          <p:spTgt spid="91147"/>
                                        </p:tgtEl>
                                      </p:cBhvr>
                                    </p:animEffect>
                                  </p:childTnLst>
                                </p:cTn>
                              </p:par>
                            </p:childTnLst>
                          </p:cTn>
                        </p:par>
                        <p:par>
                          <p:cTn id="67" fill="hold">
                            <p:stCondLst>
                              <p:cond delay="500"/>
                            </p:stCondLst>
                            <p:childTnLst>
                              <p:par>
                                <p:cTn id="68" presetID="22" presetClass="entr" presetSubtype="4" fill="hold" grpId="0" nodeType="afterEffect">
                                  <p:stCondLst>
                                    <p:cond delay="0"/>
                                  </p:stCondLst>
                                  <p:childTnLst>
                                    <p:set>
                                      <p:cBhvr>
                                        <p:cTn id="69" dur="1" fill="hold">
                                          <p:stCondLst>
                                            <p:cond delay="0"/>
                                          </p:stCondLst>
                                        </p:cTn>
                                        <p:tgtEl>
                                          <p:spTgt spid="91150"/>
                                        </p:tgtEl>
                                        <p:attrNameLst>
                                          <p:attrName>style.visibility</p:attrName>
                                        </p:attrNameLst>
                                      </p:cBhvr>
                                      <p:to>
                                        <p:strVal val="visible"/>
                                      </p:to>
                                    </p:set>
                                    <p:animEffect transition="in" filter="wipe(down)">
                                      <p:cBhvr>
                                        <p:cTn id="70" dur="500"/>
                                        <p:tgtEl>
                                          <p:spTgt spid="91150"/>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91152"/>
                                        </p:tgtEl>
                                        <p:attrNameLst>
                                          <p:attrName>style.visibility</p:attrName>
                                        </p:attrNameLst>
                                      </p:cBhvr>
                                      <p:to>
                                        <p:strVal val="visible"/>
                                      </p:to>
                                    </p:set>
                                    <p:animEffect transition="in" filter="wipe(left)">
                                      <p:cBhvr>
                                        <p:cTn id="74" dur="500"/>
                                        <p:tgtEl>
                                          <p:spTgt spid="91152"/>
                                        </p:tgtEl>
                                      </p:cBhvr>
                                    </p:animEffect>
                                  </p:childTnLst>
                                </p:cTn>
                              </p:par>
                            </p:childTnLst>
                          </p:cTn>
                        </p:par>
                        <p:par>
                          <p:cTn id="75" fill="hold">
                            <p:stCondLst>
                              <p:cond delay="1500"/>
                            </p:stCondLst>
                            <p:childTnLst>
                              <p:par>
                                <p:cTn id="76" presetID="22" presetClass="entr" presetSubtype="1" fill="hold" grpId="0" nodeType="afterEffect">
                                  <p:stCondLst>
                                    <p:cond delay="0"/>
                                  </p:stCondLst>
                                  <p:childTnLst>
                                    <p:set>
                                      <p:cBhvr>
                                        <p:cTn id="77" dur="1" fill="hold">
                                          <p:stCondLst>
                                            <p:cond delay="0"/>
                                          </p:stCondLst>
                                        </p:cTn>
                                        <p:tgtEl>
                                          <p:spTgt spid="91151"/>
                                        </p:tgtEl>
                                        <p:attrNameLst>
                                          <p:attrName>style.visibility</p:attrName>
                                        </p:attrNameLst>
                                      </p:cBhvr>
                                      <p:to>
                                        <p:strVal val="visible"/>
                                      </p:to>
                                    </p:set>
                                    <p:animEffect transition="in" filter="wipe(up)">
                                      <p:cBhvr>
                                        <p:cTn id="78" dur="500"/>
                                        <p:tgtEl>
                                          <p:spTgt spid="91151"/>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91148"/>
                                        </p:tgtEl>
                                        <p:attrNameLst>
                                          <p:attrName>style.visibility</p:attrName>
                                        </p:attrNameLst>
                                      </p:cBhvr>
                                      <p:to>
                                        <p:strVal val="visible"/>
                                      </p:to>
                                    </p:set>
                                    <p:animEffect transition="in" filter="wipe(left)">
                                      <p:cBhvr>
                                        <p:cTn id="83" dur="500"/>
                                        <p:tgtEl>
                                          <p:spTgt spid="91148"/>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91149"/>
                                        </p:tgtEl>
                                        <p:attrNameLst>
                                          <p:attrName>style.visibility</p:attrName>
                                        </p:attrNameLst>
                                      </p:cBhvr>
                                      <p:to>
                                        <p:strVal val="visible"/>
                                      </p:to>
                                    </p:set>
                                    <p:animEffect transition="in" filter="wipe(left)">
                                      <p:cBhvr>
                                        <p:cTn id="87" dur="500"/>
                                        <p:tgtEl>
                                          <p:spTgt spid="91149"/>
                                        </p:tgtEl>
                                      </p:cBhvr>
                                    </p:animEffect>
                                  </p:childTnLst>
                                </p:cTn>
                              </p:par>
                            </p:childTnLst>
                          </p:cTn>
                        </p:par>
                        <p:par>
                          <p:cTn id="88" fill="hold">
                            <p:stCondLst>
                              <p:cond delay="1000"/>
                            </p:stCondLst>
                            <p:childTnLst>
                              <p:par>
                                <p:cTn id="89" presetID="22" presetClass="entr" presetSubtype="8" fill="hold" grpId="0" nodeType="afterEffect">
                                  <p:stCondLst>
                                    <p:cond delay="0"/>
                                  </p:stCondLst>
                                  <p:childTnLst>
                                    <p:set>
                                      <p:cBhvr>
                                        <p:cTn id="90" dur="1" fill="hold">
                                          <p:stCondLst>
                                            <p:cond delay="0"/>
                                          </p:stCondLst>
                                        </p:cTn>
                                        <p:tgtEl>
                                          <p:spTgt spid="91153"/>
                                        </p:tgtEl>
                                        <p:attrNameLst>
                                          <p:attrName>style.visibility</p:attrName>
                                        </p:attrNameLst>
                                      </p:cBhvr>
                                      <p:to>
                                        <p:strVal val="visible"/>
                                      </p:to>
                                    </p:set>
                                    <p:animEffect transition="in" filter="wipe(left)">
                                      <p:cBhvr>
                                        <p:cTn id="91" dur="500"/>
                                        <p:tgtEl>
                                          <p:spTgt spid="91153"/>
                                        </p:tgtEl>
                                      </p:cBhvr>
                                    </p:animEffect>
                                  </p:childTnLst>
                                </p:cTn>
                              </p:par>
                            </p:childTnLst>
                          </p:cTn>
                        </p:par>
                        <p:par>
                          <p:cTn id="92" fill="hold">
                            <p:stCondLst>
                              <p:cond delay="1500"/>
                            </p:stCondLst>
                            <p:childTnLst>
                              <p:par>
                                <p:cTn id="93" presetID="22" presetClass="entr" presetSubtype="4" fill="hold" grpId="0" nodeType="afterEffect">
                                  <p:stCondLst>
                                    <p:cond delay="0"/>
                                  </p:stCondLst>
                                  <p:childTnLst>
                                    <p:set>
                                      <p:cBhvr>
                                        <p:cTn id="94" dur="1" fill="hold">
                                          <p:stCondLst>
                                            <p:cond delay="0"/>
                                          </p:stCondLst>
                                        </p:cTn>
                                        <p:tgtEl>
                                          <p:spTgt spid="91154"/>
                                        </p:tgtEl>
                                        <p:attrNameLst>
                                          <p:attrName>style.visibility</p:attrName>
                                        </p:attrNameLst>
                                      </p:cBhvr>
                                      <p:to>
                                        <p:strVal val="visible"/>
                                      </p:to>
                                    </p:set>
                                    <p:animEffect transition="in" filter="wipe(down)">
                                      <p:cBhvr>
                                        <p:cTn id="95" dur="500"/>
                                        <p:tgtEl>
                                          <p:spTgt spid="91154"/>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91155"/>
                                        </p:tgtEl>
                                        <p:attrNameLst>
                                          <p:attrName>style.visibility</p:attrName>
                                        </p:attrNameLst>
                                      </p:cBhvr>
                                      <p:to>
                                        <p:strVal val="visible"/>
                                      </p:to>
                                    </p:set>
                                    <p:animEffect transition="in" filter="wipe(left)">
                                      <p:cBhvr>
                                        <p:cTn id="100" dur="500"/>
                                        <p:tgtEl>
                                          <p:spTgt spid="91155"/>
                                        </p:tgtEl>
                                      </p:cBhvr>
                                    </p:animEffect>
                                  </p:childTnLst>
                                </p:cTn>
                              </p:par>
                            </p:childTnLst>
                          </p:cTn>
                        </p:par>
                        <p:par>
                          <p:cTn id="101" fill="hold">
                            <p:stCondLst>
                              <p:cond delay="500"/>
                            </p:stCondLst>
                            <p:childTnLst>
                              <p:par>
                                <p:cTn id="102" presetID="22" presetClass="entr" presetSubtype="8" fill="hold" grpId="0" nodeType="afterEffect">
                                  <p:stCondLst>
                                    <p:cond delay="0"/>
                                  </p:stCondLst>
                                  <p:childTnLst>
                                    <p:set>
                                      <p:cBhvr>
                                        <p:cTn id="103" dur="1" fill="hold">
                                          <p:stCondLst>
                                            <p:cond delay="0"/>
                                          </p:stCondLst>
                                        </p:cTn>
                                        <p:tgtEl>
                                          <p:spTgt spid="91156"/>
                                        </p:tgtEl>
                                        <p:attrNameLst>
                                          <p:attrName>style.visibility</p:attrName>
                                        </p:attrNameLst>
                                      </p:cBhvr>
                                      <p:to>
                                        <p:strVal val="visible"/>
                                      </p:to>
                                    </p:set>
                                    <p:animEffect transition="in" filter="wipe(left)">
                                      <p:cBhvr>
                                        <p:cTn id="104" dur="500"/>
                                        <p:tgtEl>
                                          <p:spTgt spid="91156"/>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91160"/>
                                        </p:tgtEl>
                                        <p:attrNameLst>
                                          <p:attrName>style.visibility</p:attrName>
                                        </p:attrNameLst>
                                      </p:cBhvr>
                                      <p:to>
                                        <p:strVal val="visible"/>
                                      </p:to>
                                    </p:set>
                                    <p:animEffect transition="in" filter="wipe(left)">
                                      <p:cBhvr>
                                        <p:cTn id="108" dur="500"/>
                                        <p:tgtEl>
                                          <p:spTgt spid="91160"/>
                                        </p:tgtEl>
                                      </p:cBhvr>
                                    </p:animEffect>
                                  </p:childTnLst>
                                </p:cTn>
                              </p:par>
                            </p:childTnLst>
                          </p:cTn>
                        </p:par>
                        <p:par>
                          <p:cTn id="109" fill="hold">
                            <p:stCondLst>
                              <p:cond delay="1500"/>
                            </p:stCondLst>
                            <p:childTnLst>
                              <p:par>
                                <p:cTn id="110" presetID="22" presetClass="entr" presetSubtype="4" fill="hold" grpId="0" nodeType="afterEffect">
                                  <p:stCondLst>
                                    <p:cond delay="0"/>
                                  </p:stCondLst>
                                  <p:childTnLst>
                                    <p:set>
                                      <p:cBhvr>
                                        <p:cTn id="111" dur="1" fill="hold">
                                          <p:stCondLst>
                                            <p:cond delay="0"/>
                                          </p:stCondLst>
                                        </p:cTn>
                                        <p:tgtEl>
                                          <p:spTgt spid="91161"/>
                                        </p:tgtEl>
                                        <p:attrNameLst>
                                          <p:attrName>style.visibility</p:attrName>
                                        </p:attrNameLst>
                                      </p:cBhvr>
                                      <p:to>
                                        <p:strVal val="visible"/>
                                      </p:to>
                                    </p:set>
                                    <p:animEffect transition="in" filter="wipe(down)">
                                      <p:cBhvr>
                                        <p:cTn id="112" dur="500"/>
                                        <p:tgtEl>
                                          <p:spTgt spid="91161"/>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2" fill="hold" grpId="0" nodeType="clickEffect">
                                  <p:stCondLst>
                                    <p:cond delay="0"/>
                                  </p:stCondLst>
                                  <p:childTnLst>
                                    <p:set>
                                      <p:cBhvr>
                                        <p:cTn id="116" dur="1" fill="hold">
                                          <p:stCondLst>
                                            <p:cond delay="0"/>
                                          </p:stCondLst>
                                        </p:cTn>
                                        <p:tgtEl>
                                          <p:spTgt spid="91162"/>
                                        </p:tgtEl>
                                        <p:attrNameLst>
                                          <p:attrName>style.visibility</p:attrName>
                                        </p:attrNameLst>
                                      </p:cBhvr>
                                      <p:to>
                                        <p:strVal val="visible"/>
                                      </p:to>
                                    </p:set>
                                    <p:animEffect transition="in" filter="wipe(right)">
                                      <p:cBhvr>
                                        <p:cTn id="117" dur="500"/>
                                        <p:tgtEl>
                                          <p:spTgt spid="91162"/>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91163"/>
                                        </p:tgtEl>
                                        <p:attrNameLst>
                                          <p:attrName>style.visibility</p:attrName>
                                        </p:attrNameLst>
                                      </p:cBhvr>
                                      <p:to>
                                        <p:strVal val="visible"/>
                                      </p:to>
                                    </p:set>
                                    <p:animEffect transition="in" filter="wipe(left)">
                                      <p:cBhvr>
                                        <p:cTn id="121" dur="500"/>
                                        <p:tgtEl>
                                          <p:spTgt spid="91163"/>
                                        </p:tgtEl>
                                      </p:cBhvr>
                                    </p:animEffect>
                                  </p:childTnLst>
                                </p:cTn>
                              </p:par>
                            </p:childTnLst>
                          </p:cTn>
                        </p:par>
                        <p:par>
                          <p:cTn id="122" fill="hold">
                            <p:stCondLst>
                              <p:cond delay="1000"/>
                            </p:stCondLst>
                            <p:childTnLst>
                              <p:par>
                                <p:cTn id="123" presetID="22" presetClass="entr" presetSubtype="8" fill="hold" grpId="0" nodeType="afterEffect">
                                  <p:stCondLst>
                                    <p:cond delay="0"/>
                                  </p:stCondLst>
                                  <p:childTnLst>
                                    <p:set>
                                      <p:cBhvr>
                                        <p:cTn id="124" dur="1" fill="hold">
                                          <p:stCondLst>
                                            <p:cond delay="0"/>
                                          </p:stCondLst>
                                        </p:cTn>
                                        <p:tgtEl>
                                          <p:spTgt spid="91169"/>
                                        </p:tgtEl>
                                        <p:attrNameLst>
                                          <p:attrName>style.visibility</p:attrName>
                                        </p:attrNameLst>
                                      </p:cBhvr>
                                      <p:to>
                                        <p:strVal val="visible"/>
                                      </p:to>
                                    </p:set>
                                    <p:animEffect transition="in" filter="wipe(left)">
                                      <p:cBhvr>
                                        <p:cTn id="125" dur="500"/>
                                        <p:tgtEl>
                                          <p:spTgt spid="91169"/>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91159"/>
                                        </p:tgtEl>
                                        <p:attrNameLst>
                                          <p:attrName>style.visibility</p:attrName>
                                        </p:attrNameLst>
                                      </p:cBhvr>
                                      <p:to>
                                        <p:strVal val="visible"/>
                                      </p:to>
                                    </p:set>
                                    <p:animEffect transition="in" filter="wipe(left)">
                                      <p:cBhvr>
                                        <p:cTn id="130" dur="500"/>
                                        <p:tgtEl>
                                          <p:spTgt spid="91159"/>
                                        </p:tgtEl>
                                      </p:cBhvr>
                                    </p:animEffect>
                                  </p:childTnLst>
                                </p:cTn>
                              </p:par>
                            </p:childTnLst>
                          </p:cTn>
                        </p:par>
                        <p:par>
                          <p:cTn id="131" fill="hold">
                            <p:stCondLst>
                              <p:cond delay="500"/>
                            </p:stCondLst>
                            <p:childTnLst>
                              <p:par>
                                <p:cTn id="132" presetID="23" presetClass="entr" presetSubtype="528" fill="hold" grpId="0" nodeType="afterEffect">
                                  <p:stCondLst>
                                    <p:cond delay="0"/>
                                  </p:stCondLst>
                                  <p:childTnLst>
                                    <p:set>
                                      <p:cBhvr>
                                        <p:cTn id="133" dur="1" fill="hold">
                                          <p:stCondLst>
                                            <p:cond delay="0"/>
                                          </p:stCondLst>
                                        </p:cTn>
                                        <p:tgtEl>
                                          <p:spTgt spid="91167"/>
                                        </p:tgtEl>
                                        <p:attrNameLst>
                                          <p:attrName>style.visibility</p:attrName>
                                        </p:attrNameLst>
                                      </p:cBhvr>
                                      <p:to>
                                        <p:strVal val="visible"/>
                                      </p:to>
                                    </p:set>
                                    <p:anim calcmode="lin" valueType="num">
                                      <p:cBhvr>
                                        <p:cTn id="134" dur="500" fill="hold"/>
                                        <p:tgtEl>
                                          <p:spTgt spid="91167"/>
                                        </p:tgtEl>
                                        <p:attrNameLst>
                                          <p:attrName>ppt_w</p:attrName>
                                        </p:attrNameLst>
                                      </p:cBhvr>
                                      <p:tavLst>
                                        <p:tav tm="0">
                                          <p:val>
                                            <p:fltVal val="0"/>
                                          </p:val>
                                        </p:tav>
                                        <p:tav tm="100000">
                                          <p:val>
                                            <p:strVal val="#ppt_w"/>
                                          </p:val>
                                        </p:tav>
                                      </p:tavLst>
                                    </p:anim>
                                    <p:anim calcmode="lin" valueType="num">
                                      <p:cBhvr>
                                        <p:cTn id="135" dur="500" fill="hold"/>
                                        <p:tgtEl>
                                          <p:spTgt spid="91167"/>
                                        </p:tgtEl>
                                        <p:attrNameLst>
                                          <p:attrName>ppt_h</p:attrName>
                                        </p:attrNameLst>
                                      </p:cBhvr>
                                      <p:tavLst>
                                        <p:tav tm="0">
                                          <p:val>
                                            <p:fltVal val="0"/>
                                          </p:val>
                                        </p:tav>
                                        <p:tav tm="100000">
                                          <p:val>
                                            <p:strVal val="#ppt_h"/>
                                          </p:val>
                                        </p:tav>
                                      </p:tavLst>
                                    </p:anim>
                                    <p:anim calcmode="lin" valueType="num">
                                      <p:cBhvr>
                                        <p:cTn id="136" dur="500" fill="hold"/>
                                        <p:tgtEl>
                                          <p:spTgt spid="91167"/>
                                        </p:tgtEl>
                                        <p:attrNameLst>
                                          <p:attrName>ppt_x</p:attrName>
                                        </p:attrNameLst>
                                      </p:cBhvr>
                                      <p:tavLst>
                                        <p:tav tm="0">
                                          <p:val>
                                            <p:fltVal val="0.5"/>
                                          </p:val>
                                        </p:tav>
                                        <p:tav tm="100000">
                                          <p:val>
                                            <p:strVal val="#ppt_x"/>
                                          </p:val>
                                        </p:tav>
                                      </p:tavLst>
                                    </p:anim>
                                    <p:anim calcmode="lin" valueType="num">
                                      <p:cBhvr>
                                        <p:cTn id="137" dur="500" fill="hold"/>
                                        <p:tgtEl>
                                          <p:spTgt spid="911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animBg="1" autoUpdateAnimBg="0"/>
      <p:bldP spid="91139" grpId="0" animBg="1"/>
      <p:bldP spid="91140" grpId="0" animBg="1" autoUpdateAnimBg="0"/>
      <p:bldP spid="91141" grpId="0" animBg="1"/>
      <p:bldP spid="91142" grpId="0" autoUpdateAnimBg="0"/>
      <p:bldP spid="91143" grpId="0" animBg="1" autoUpdateAnimBg="0"/>
      <p:bldP spid="91144" grpId="0" autoUpdateAnimBg="0"/>
      <p:bldP spid="91145" grpId="0" animBg="1" autoUpdateAnimBg="0"/>
      <p:bldP spid="91146" grpId="0" animBg="1"/>
      <p:bldP spid="91147" grpId="0" animBg="1" autoUpdateAnimBg="0"/>
      <p:bldP spid="91148" grpId="0" animBg="1" autoUpdateAnimBg="0"/>
      <p:bldP spid="91149" grpId="0" animBg="1"/>
      <p:bldP spid="91150" grpId="0" animBg="1"/>
      <p:bldP spid="91151" grpId="0" animBg="1" autoUpdateAnimBg="0"/>
      <p:bldP spid="91152" grpId="0" autoUpdateAnimBg="0"/>
      <p:bldP spid="91153" grpId="0" autoUpdateAnimBg="0"/>
      <p:bldP spid="91154" grpId="0" animBg="1"/>
      <p:bldP spid="91155" grpId="0" animBg="1" autoUpdateAnimBg="0"/>
      <p:bldP spid="91156" grpId="0" autoUpdateAnimBg="0"/>
      <p:bldP spid="91157" grpId="0" animBg="1" autoUpdateAnimBg="0"/>
      <p:bldP spid="91159" grpId="0" autoUpdateAnimBg="0"/>
      <p:bldP spid="91160" grpId="0" animBg="1"/>
      <p:bldP spid="91161" grpId="0" animBg="1"/>
      <p:bldP spid="91162" grpId="0" animBg="1"/>
      <p:bldP spid="91163" grpId="0" autoUpdateAnimBg="0"/>
      <p:bldP spid="91165" grpId="0" autoUpdateAnimBg="0"/>
      <p:bldP spid="91167" grpId="0" animBg="1" autoUpdateAnimBg="0"/>
      <p:bldP spid="91168" grpId="0" autoUpdateAnimBg="0"/>
      <p:bldP spid="9116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58"/>
          <p:cNvSpPr>
            <a:spLocks noChangeArrowheads="1"/>
          </p:cNvSpPr>
          <p:nvPr/>
        </p:nvSpPr>
        <p:spPr bwMode="auto">
          <a:xfrm>
            <a:off x="4800600" y="1371600"/>
            <a:ext cx="3810000" cy="12192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90115" name="Rectangle 57"/>
          <p:cNvSpPr>
            <a:spLocks noChangeArrowheads="1"/>
          </p:cNvSpPr>
          <p:nvPr/>
        </p:nvSpPr>
        <p:spPr bwMode="auto">
          <a:xfrm>
            <a:off x="1295400" y="1371600"/>
            <a:ext cx="2819400" cy="12192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90116" name="Rectangle 2"/>
          <p:cNvSpPr>
            <a:spLocks noChangeArrowheads="1"/>
          </p:cNvSpPr>
          <p:nvPr/>
        </p:nvSpPr>
        <p:spPr bwMode="auto">
          <a:xfrm>
            <a:off x="1295400" y="3124200"/>
            <a:ext cx="3429000" cy="12192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90117" name="Line 3"/>
          <p:cNvSpPr>
            <a:spLocks noChangeShapeType="1"/>
          </p:cNvSpPr>
          <p:nvPr/>
        </p:nvSpPr>
        <p:spPr bwMode="auto">
          <a:xfrm>
            <a:off x="457200" y="5334000"/>
            <a:ext cx="3886200" cy="0"/>
          </a:xfrm>
          <a:prstGeom prst="line">
            <a:avLst/>
          </a:prstGeom>
          <a:noFill/>
          <a:ln w="117475">
            <a:solidFill>
              <a:srgbClr val="008000"/>
            </a:solidFill>
            <a:round/>
            <a:headEnd/>
            <a:tailEnd type="triangle" w="med" len="med"/>
          </a:ln>
        </p:spPr>
        <p:txBody>
          <a:bodyPr/>
          <a:lstStyle/>
          <a:p>
            <a:endParaRPr lang="de-DE"/>
          </a:p>
        </p:txBody>
      </p:sp>
      <p:sp>
        <p:nvSpPr>
          <p:cNvPr id="90118" name="Oval 6"/>
          <p:cNvSpPr>
            <a:spLocks noChangeArrowheads="1"/>
          </p:cNvSpPr>
          <p:nvPr/>
        </p:nvSpPr>
        <p:spPr bwMode="auto">
          <a:xfrm>
            <a:off x="3429000" y="5181600"/>
            <a:ext cx="304800" cy="304800"/>
          </a:xfrm>
          <a:prstGeom prst="ellipse">
            <a:avLst/>
          </a:prstGeom>
          <a:solidFill>
            <a:srgbClr val="F5F5F5"/>
          </a:solidFill>
          <a:ln w="9525">
            <a:solidFill>
              <a:schemeClr val="tx1"/>
            </a:solidFill>
            <a:round/>
            <a:headEnd/>
            <a:tailEnd/>
          </a:ln>
        </p:spPr>
        <p:txBody>
          <a:bodyPr anchor="ctr">
            <a:spAutoFit/>
          </a:bodyPr>
          <a:lstStyle/>
          <a:p>
            <a:endParaRPr lang="de-DE" sz="900" b="0"/>
          </a:p>
        </p:txBody>
      </p:sp>
      <p:sp>
        <p:nvSpPr>
          <p:cNvPr id="90119" name="Line 7"/>
          <p:cNvSpPr>
            <a:spLocks noChangeShapeType="1"/>
          </p:cNvSpPr>
          <p:nvPr/>
        </p:nvSpPr>
        <p:spPr bwMode="auto">
          <a:xfrm flipV="1">
            <a:off x="3581400" y="4343400"/>
            <a:ext cx="0" cy="838200"/>
          </a:xfrm>
          <a:prstGeom prst="line">
            <a:avLst/>
          </a:prstGeom>
          <a:noFill/>
          <a:ln w="38100">
            <a:solidFill>
              <a:srgbClr val="0000FF"/>
            </a:solidFill>
            <a:round/>
            <a:headEnd/>
            <a:tailEnd type="triangle" w="med" len="med"/>
          </a:ln>
        </p:spPr>
        <p:txBody>
          <a:bodyPr>
            <a:spAutoFit/>
          </a:bodyPr>
          <a:lstStyle/>
          <a:p>
            <a:endParaRPr lang="de-DE"/>
          </a:p>
        </p:txBody>
      </p:sp>
      <p:sp>
        <p:nvSpPr>
          <p:cNvPr id="90120" name="Text Box 8"/>
          <p:cNvSpPr txBox="1">
            <a:spLocks noChangeArrowheads="1"/>
          </p:cNvSpPr>
          <p:nvPr/>
        </p:nvSpPr>
        <p:spPr bwMode="auto">
          <a:xfrm>
            <a:off x="3657600" y="4495800"/>
            <a:ext cx="914400" cy="517525"/>
          </a:xfrm>
          <a:prstGeom prst="rect">
            <a:avLst/>
          </a:prstGeom>
          <a:noFill/>
          <a:ln w="9525">
            <a:noFill/>
            <a:miter lim="800000"/>
            <a:headEnd/>
            <a:tailEnd/>
          </a:ln>
        </p:spPr>
        <p:txBody>
          <a:bodyPr>
            <a:spAutoFit/>
          </a:bodyPr>
          <a:lstStyle/>
          <a:p>
            <a:r>
              <a:rPr lang="de-DE"/>
              <a:t>Ist-Werte</a:t>
            </a:r>
          </a:p>
        </p:txBody>
      </p:sp>
      <p:sp>
        <p:nvSpPr>
          <p:cNvPr id="90121" name="Text Box 9"/>
          <p:cNvSpPr txBox="1">
            <a:spLocks noChangeArrowheads="1"/>
          </p:cNvSpPr>
          <p:nvPr/>
        </p:nvSpPr>
        <p:spPr bwMode="auto">
          <a:xfrm>
            <a:off x="1447800" y="3581400"/>
            <a:ext cx="838200" cy="53975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1</a:t>
            </a:r>
            <a:endParaRPr lang="de-DE" sz="1600">
              <a:cs typeface="Arial" charset="0"/>
            </a:endParaRPr>
          </a:p>
        </p:txBody>
      </p:sp>
      <p:sp>
        <p:nvSpPr>
          <p:cNvPr id="90122" name="Text Box 10"/>
          <p:cNvSpPr txBox="1">
            <a:spLocks noChangeArrowheads="1"/>
          </p:cNvSpPr>
          <p:nvPr/>
        </p:nvSpPr>
        <p:spPr bwMode="auto">
          <a:xfrm>
            <a:off x="2362200" y="3581400"/>
            <a:ext cx="381000" cy="336550"/>
          </a:xfrm>
          <a:prstGeom prst="rect">
            <a:avLst/>
          </a:prstGeom>
          <a:noFill/>
          <a:ln w="9525">
            <a:noFill/>
            <a:miter lim="800000"/>
            <a:headEnd/>
            <a:tailEnd/>
          </a:ln>
        </p:spPr>
        <p:txBody>
          <a:bodyPr>
            <a:spAutoFit/>
          </a:bodyPr>
          <a:lstStyle/>
          <a:p>
            <a:r>
              <a:rPr lang="de-DE" sz="1600"/>
              <a:t>=</a:t>
            </a:r>
            <a:endParaRPr lang="de-DE" sz="900" b="0"/>
          </a:p>
        </p:txBody>
      </p:sp>
      <p:sp>
        <p:nvSpPr>
          <p:cNvPr id="90123" name="Text Box 11"/>
          <p:cNvSpPr txBox="1">
            <a:spLocks noChangeArrowheads="1"/>
          </p:cNvSpPr>
          <p:nvPr/>
        </p:nvSpPr>
        <p:spPr bwMode="auto">
          <a:xfrm>
            <a:off x="2743200" y="32004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Gewinn</a:t>
            </a:r>
            <a:r>
              <a:rPr lang="de-DE" sz="1600" baseline="-25000">
                <a:cs typeface="Arial" charset="0"/>
              </a:rPr>
              <a:t>1 </a:t>
            </a:r>
            <a:r>
              <a:rPr lang="de-DE" sz="1600">
                <a:cs typeface="Arial" charset="0"/>
              </a:rPr>
              <a:t>* 100</a:t>
            </a:r>
          </a:p>
        </p:txBody>
      </p:sp>
      <p:sp>
        <p:nvSpPr>
          <p:cNvPr id="90124" name="Line 12"/>
          <p:cNvSpPr>
            <a:spLocks noChangeShapeType="1"/>
          </p:cNvSpPr>
          <p:nvPr/>
        </p:nvSpPr>
        <p:spPr bwMode="auto">
          <a:xfrm>
            <a:off x="2743200" y="3733800"/>
            <a:ext cx="1828800" cy="0"/>
          </a:xfrm>
          <a:prstGeom prst="line">
            <a:avLst/>
          </a:prstGeom>
          <a:noFill/>
          <a:ln w="28575">
            <a:solidFill>
              <a:schemeClr val="tx1"/>
            </a:solidFill>
            <a:round/>
            <a:headEnd/>
            <a:tailEnd/>
          </a:ln>
        </p:spPr>
        <p:txBody>
          <a:bodyPr>
            <a:spAutoFit/>
          </a:bodyPr>
          <a:lstStyle/>
          <a:p>
            <a:endParaRPr lang="de-DE"/>
          </a:p>
        </p:txBody>
      </p:sp>
      <p:sp>
        <p:nvSpPr>
          <p:cNvPr id="90125" name="Text Box 13"/>
          <p:cNvSpPr txBox="1">
            <a:spLocks noChangeArrowheads="1"/>
          </p:cNvSpPr>
          <p:nvPr/>
        </p:nvSpPr>
        <p:spPr bwMode="auto">
          <a:xfrm>
            <a:off x="2743200" y="38100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Umsatz</a:t>
            </a:r>
            <a:r>
              <a:rPr lang="de-DE" sz="1600" baseline="-25000">
                <a:cs typeface="Arial" charset="0"/>
              </a:rPr>
              <a:t>1</a:t>
            </a:r>
            <a:endParaRPr lang="de-DE" sz="1600">
              <a:cs typeface="Arial" charset="0"/>
            </a:endParaRPr>
          </a:p>
        </p:txBody>
      </p:sp>
      <p:sp>
        <p:nvSpPr>
          <p:cNvPr id="90126" name="Line 24"/>
          <p:cNvSpPr>
            <a:spLocks noChangeShapeType="1"/>
          </p:cNvSpPr>
          <p:nvPr/>
        </p:nvSpPr>
        <p:spPr bwMode="auto">
          <a:xfrm>
            <a:off x="3352800" y="5029200"/>
            <a:ext cx="0" cy="1371600"/>
          </a:xfrm>
          <a:prstGeom prst="line">
            <a:avLst/>
          </a:prstGeom>
          <a:noFill/>
          <a:ln w="19050">
            <a:solidFill>
              <a:srgbClr val="FF0000"/>
            </a:solidFill>
            <a:round/>
            <a:headEnd/>
            <a:tailEnd/>
          </a:ln>
        </p:spPr>
        <p:txBody>
          <a:bodyPr>
            <a:spAutoFit/>
          </a:bodyPr>
          <a:lstStyle/>
          <a:p>
            <a:endParaRPr lang="de-DE"/>
          </a:p>
        </p:txBody>
      </p:sp>
      <p:sp>
        <p:nvSpPr>
          <p:cNvPr id="90127" name="Line 25"/>
          <p:cNvSpPr>
            <a:spLocks noChangeShapeType="1"/>
          </p:cNvSpPr>
          <p:nvPr/>
        </p:nvSpPr>
        <p:spPr bwMode="auto">
          <a:xfrm>
            <a:off x="762000" y="5029200"/>
            <a:ext cx="0" cy="1371600"/>
          </a:xfrm>
          <a:prstGeom prst="line">
            <a:avLst/>
          </a:prstGeom>
          <a:noFill/>
          <a:ln w="19050">
            <a:solidFill>
              <a:srgbClr val="FF0000"/>
            </a:solidFill>
            <a:round/>
            <a:headEnd/>
            <a:tailEnd/>
          </a:ln>
        </p:spPr>
        <p:txBody>
          <a:bodyPr>
            <a:spAutoFit/>
          </a:bodyPr>
          <a:lstStyle/>
          <a:p>
            <a:endParaRPr lang="de-DE"/>
          </a:p>
        </p:txBody>
      </p:sp>
      <p:sp>
        <p:nvSpPr>
          <p:cNvPr id="90128" name="Line 26"/>
          <p:cNvSpPr>
            <a:spLocks noChangeShapeType="1"/>
          </p:cNvSpPr>
          <p:nvPr/>
        </p:nvSpPr>
        <p:spPr bwMode="auto">
          <a:xfrm>
            <a:off x="762000" y="6248400"/>
            <a:ext cx="25908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90129" name="Text Box 27"/>
          <p:cNvSpPr txBox="1">
            <a:spLocks noChangeArrowheads="1"/>
          </p:cNvSpPr>
          <p:nvPr/>
        </p:nvSpPr>
        <p:spPr bwMode="auto">
          <a:xfrm>
            <a:off x="1143000" y="6324600"/>
            <a:ext cx="1905000" cy="304800"/>
          </a:xfrm>
          <a:prstGeom prst="rect">
            <a:avLst/>
          </a:prstGeom>
          <a:noFill/>
          <a:ln w="9525">
            <a:noFill/>
            <a:miter lim="800000"/>
            <a:headEnd/>
            <a:tailEnd/>
          </a:ln>
        </p:spPr>
        <p:txBody>
          <a:bodyPr>
            <a:spAutoFit/>
          </a:bodyPr>
          <a:lstStyle/>
          <a:p>
            <a:r>
              <a:rPr lang="de-DE"/>
              <a:t>Periode 1</a:t>
            </a:r>
          </a:p>
        </p:txBody>
      </p:sp>
      <p:sp>
        <p:nvSpPr>
          <p:cNvPr id="90130" name="Rectangle 28"/>
          <p:cNvSpPr>
            <a:spLocks noChangeArrowheads="1"/>
          </p:cNvSpPr>
          <p:nvPr/>
        </p:nvSpPr>
        <p:spPr bwMode="auto">
          <a:xfrm>
            <a:off x="4953000" y="3124200"/>
            <a:ext cx="3657600" cy="12192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90131" name="Line 29"/>
          <p:cNvSpPr>
            <a:spLocks noChangeShapeType="1"/>
          </p:cNvSpPr>
          <p:nvPr/>
        </p:nvSpPr>
        <p:spPr bwMode="auto">
          <a:xfrm>
            <a:off x="4648200" y="5334000"/>
            <a:ext cx="3810000" cy="0"/>
          </a:xfrm>
          <a:prstGeom prst="line">
            <a:avLst/>
          </a:prstGeom>
          <a:noFill/>
          <a:ln w="117475">
            <a:solidFill>
              <a:srgbClr val="008000"/>
            </a:solidFill>
            <a:round/>
            <a:headEnd/>
            <a:tailEnd type="triangle" w="med" len="med"/>
          </a:ln>
        </p:spPr>
        <p:txBody>
          <a:bodyPr/>
          <a:lstStyle/>
          <a:p>
            <a:endParaRPr lang="de-DE"/>
          </a:p>
        </p:txBody>
      </p:sp>
      <p:sp>
        <p:nvSpPr>
          <p:cNvPr id="90132" name="Oval 32"/>
          <p:cNvSpPr>
            <a:spLocks noChangeArrowheads="1"/>
          </p:cNvSpPr>
          <p:nvPr/>
        </p:nvSpPr>
        <p:spPr bwMode="auto">
          <a:xfrm>
            <a:off x="7543800" y="5181600"/>
            <a:ext cx="304800" cy="304800"/>
          </a:xfrm>
          <a:prstGeom prst="ellipse">
            <a:avLst/>
          </a:prstGeom>
          <a:solidFill>
            <a:srgbClr val="F5F5F5"/>
          </a:solidFill>
          <a:ln w="9525">
            <a:solidFill>
              <a:schemeClr val="tx1"/>
            </a:solidFill>
            <a:round/>
            <a:headEnd/>
            <a:tailEnd/>
          </a:ln>
        </p:spPr>
        <p:txBody>
          <a:bodyPr anchor="ctr">
            <a:spAutoFit/>
          </a:bodyPr>
          <a:lstStyle/>
          <a:p>
            <a:endParaRPr lang="de-DE" sz="900" b="0"/>
          </a:p>
        </p:txBody>
      </p:sp>
      <p:sp>
        <p:nvSpPr>
          <p:cNvPr id="90133" name="Text Box 33"/>
          <p:cNvSpPr txBox="1">
            <a:spLocks noChangeArrowheads="1"/>
          </p:cNvSpPr>
          <p:nvPr/>
        </p:nvSpPr>
        <p:spPr bwMode="auto">
          <a:xfrm>
            <a:off x="7772400" y="4495800"/>
            <a:ext cx="914400" cy="517525"/>
          </a:xfrm>
          <a:prstGeom prst="rect">
            <a:avLst/>
          </a:prstGeom>
          <a:noFill/>
          <a:ln w="9525">
            <a:noFill/>
            <a:miter lim="800000"/>
            <a:headEnd/>
            <a:tailEnd/>
          </a:ln>
        </p:spPr>
        <p:txBody>
          <a:bodyPr>
            <a:spAutoFit/>
          </a:bodyPr>
          <a:lstStyle/>
          <a:p>
            <a:r>
              <a:rPr lang="de-DE"/>
              <a:t>Ist-Werte</a:t>
            </a:r>
          </a:p>
        </p:txBody>
      </p:sp>
      <p:sp>
        <p:nvSpPr>
          <p:cNvPr id="90134" name="Text Box 34"/>
          <p:cNvSpPr txBox="1">
            <a:spLocks noChangeArrowheads="1"/>
          </p:cNvSpPr>
          <p:nvPr/>
        </p:nvSpPr>
        <p:spPr bwMode="auto">
          <a:xfrm>
            <a:off x="5181600" y="3505200"/>
            <a:ext cx="838200" cy="53975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2</a:t>
            </a:r>
            <a:endParaRPr lang="de-DE" sz="1600">
              <a:cs typeface="Arial" charset="0"/>
            </a:endParaRPr>
          </a:p>
        </p:txBody>
      </p:sp>
      <p:sp>
        <p:nvSpPr>
          <p:cNvPr id="90135" name="Text Box 35"/>
          <p:cNvSpPr txBox="1">
            <a:spLocks noChangeArrowheads="1"/>
          </p:cNvSpPr>
          <p:nvPr/>
        </p:nvSpPr>
        <p:spPr bwMode="auto">
          <a:xfrm>
            <a:off x="6019800" y="3581400"/>
            <a:ext cx="381000" cy="336550"/>
          </a:xfrm>
          <a:prstGeom prst="rect">
            <a:avLst/>
          </a:prstGeom>
          <a:noFill/>
          <a:ln w="9525">
            <a:noFill/>
            <a:miter lim="800000"/>
            <a:headEnd/>
            <a:tailEnd/>
          </a:ln>
        </p:spPr>
        <p:txBody>
          <a:bodyPr>
            <a:spAutoFit/>
          </a:bodyPr>
          <a:lstStyle/>
          <a:p>
            <a:r>
              <a:rPr lang="de-DE" sz="1600"/>
              <a:t>=</a:t>
            </a:r>
          </a:p>
        </p:txBody>
      </p:sp>
      <p:sp>
        <p:nvSpPr>
          <p:cNvPr id="90136" name="Text Box 36"/>
          <p:cNvSpPr txBox="1">
            <a:spLocks noChangeArrowheads="1"/>
          </p:cNvSpPr>
          <p:nvPr/>
        </p:nvSpPr>
        <p:spPr bwMode="auto">
          <a:xfrm>
            <a:off x="6400800" y="32004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Gewinn</a:t>
            </a:r>
            <a:r>
              <a:rPr lang="de-DE" sz="1600" baseline="-25000">
                <a:cs typeface="Arial" charset="0"/>
              </a:rPr>
              <a:t>2 </a:t>
            </a:r>
            <a:r>
              <a:rPr lang="de-DE" sz="1600">
                <a:cs typeface="Arial" charset="0"/>
              </a:rPr>
              <a:t>* 100</a:t>
            </a:r>
          </a:p>
        </p:txBody>
      </p:sp>
      <p:sp>
        <p:nvSpPr>
          <p:cNvPr id="90137" name="Line 37"/>
          <p:cNvSpPr>
            <a:spLocks noChangeShapeType="1"/>
          </p:cNvSpPr>
          <p:nvPr/>
        </p:nvSpPr>
        <p:spPr bwMode="auto">
          <a:xfrm>
            <a:off x="6400800" y="3733800"/>
            <a:ext cx="1905000" cy="0"/>
          </a:xfrm>
          <a:prstGeom prst="line">
            <a:avLst/>
          </a:prstGeom>
          <a:noFill/>
          <a:ln w="28575">
            <a:solidFill>
              <a:schemeClr val="tx1"/>
            </a:solidFill>
            <a:round/>
            <a:headEnd/>
            <a:tailEnd/>
          </a:ln>
        </p:spPr>
        <p:txBody>
          <a:bodyPr>
            <a:spAutoFit/>
          </a:bodyPr>
          <a:lstStyle/>
          <a:p>
            <a:endParaRPr lang="de-DE"/>
          </a:p>
        </p:txBody>
      </p:sp>
      <p:sp>
        <p:nvSpPr>
          <p:cNvPr id="90138" name="Text Box 38"/>
          <p:cNvSpPr txBox="1">
            <a:spLocks noChangeArrowheads="1"/>
          </p:cNvSpPr>
          <p:nvPr/>
        </p:nvSpPr>
        <p:spPr bwMode="auto">
          <a:xfrm>
            <a:off x="6400800" y="38100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Umsatz</a:t>
            </a:r>
            <a:r>
              <a:rPr lang="de-DE" sz="1600" baseline="-25000">
                <a:cs typeface="Arial" charset="0"/>
              </a:rPr>
              <a:t>2</a:t>
            </a:r>
            <a:endParaRPr lang="de-DE" sz="1600">
              <a:cs typeface="Arial" charset="0"/>
            </a:endParaRPr>
          </a:p>
        </p:txBody>
      </p:sp>
      <p:sp>
        <p:nvSpPr>
          <p:cNvPr id="90139" name="Line 39"/>
          <p:cNvSpPr>
            <a:spLocks noChangeShapeType="1"/>
          </p:cNvSpPr>
          <p:nvPr/>
        </p:nvSpPr>
        <p:spPr bwMode="auto">
          <a:xfrm>
            <a:off x="7467600" y="5029200"/>
            <a:ext cx="0" cy="1371600"/>
          </a:xfrm>
          <a:prstGeom prst="line">
            <a:avLst/>
          </a:prstGeom>
          <a:noFill/>
          <a:ln w="19050">
            <a:solidFill>
              <a:srgbClr val="FF0000"/>
            </a:solidFill>
            <a:round/>
            <a:headEnd/>
            <a:tailEnd/>
          </a:ln>
        </p:spPr>
        <p:txBody>
          <a:bodyPr>
            <a:spAutoFit/>
          </a:bodyPr>
          <a:lstStyle/>
          <a:p>
            <a:endParaRPr lang="de-DE"/>
          </a:p>
        </p:txBody>
      </p:sp>
      <p:sp>
        <p:nvSpPr>
          <p:cNvPr id="90140" name="Line 40"/>
          <p:cNvSpPr>
            <a:spLocks noChangeShapeType="1"/>
          </p:cNvSpPr>
          <p:nvPr/>
        </p:nvSpPr>
        <p:spPr bwMode="auto">
          <a:xfrm>
            <a:off x="4876800" y="5029200"/>
            <a:ext cx="0" cy="1371600"/>
          </a:xfrm>
          <a:prstGeom prst="line">
            <a:avLst/>
          </a:prstGeom>
          <a:noFill/>
          <a:ln w="19050">
            <a:solidFill>
              <a:srgbClr val="FF0000"/>
            </a:solidFill>
            <a:round/>
            <a:headEnd/>
            <a:tailEnd/>
          </a:ln>
        </p:spPr>
        <p:txBody>
          <a:bodyPr>
            <a:spAutoFit/>
          </a:bodyPr>
          <a:lstStyle/>
          <a:p>
            <a:endParaRPr lang="de-DE"/>
          </a:p>
        </p:txBody>
      </p:sp>
      <p:sp>
        <p:nvSpPr>
          <p:cNvPr id="90141" name="Line 41"/>
          <p:cNvSpPr>
            <a:spLocks noChangeShapeType="1"/>
          </p:cNvSpPr>
          <p:nvPr/>
        </p:nvSpPr>
        <p:spPr bwMode="auto">
          <a:xfrm>
            <a:off x="4876800" y="6248400"/>
            <a:ext cx="25908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90142" name="Text Box 42"/>
          <p:cNvSpPr txBox="1">
            <a:spLocks noChangeArrowheads="1"/>
          </p:cNvSpPr>
          <p:nvPr/>
        </p:nvSpPr>
        <p:spPr bwMode="auto">
          <a:xfrm>
            <a:off x="5257800" y="6324600"/>
            <a:ext cx="1905000" cy="304800"/>
          </a:xfrm>
          <a:prstGeom prst="rect">
            <a:avLst/>
          </a:prstGeom>
          <a:noFill/>
          <a:ln w="9525">
            <a:noFill/>
            <a:miter lim="800000"/>
            <a:headEnd/>
            <a:tailEnd/>
          </a:ln>
        </p:spPr>
        <p:txBody>
          <a:bodyPr>
            <a:spAutoFit/>
          </a:bodyPr>
          <a:lstStyle/>
          <a:p>
            <a:r>
              <a:rPr lang="de-DE"/>
              <a:t>Periode 2</a:t>
            </a:r>
          </a:p>
        </p:txBody>
      </p:sp>
      <p:sp>
        <p:nvSpPr>
          <p:cNvPr id="90143" name="Line 43"/>
          <p:cNvSpPr>
            <a:spLocks noChangeShapeType="1"/>
          </p:cNvSpPr>
          <p:nvPr/>
        </p:nvSpPr>
        <p:spPr bwMode="auto">
          <a:xfrm flipV="1">
            <a:off x="7696200" y="4343400"/>
            <a:ext cx="0" cy="838200"/>
          </a:xfrm>
          <a:prstGeom prst="line">
            <a:avLst/>
          </a:prstGeom>
          <a:noFill/>
          <a:ln w="38100">
            <a:solidFill>
              <a:srgbClr val="0000FF"/>
            </a:solidFill>
            <a:round/>
            <a:headEnd/>
            <a:tailEnd type="triangle" w="med" len="med"/>
          </a:ln>
        </p:spPr>
        <p:txBody>
          <a:bodyPr>
            <a:spAutoFit/>
          </a:bodyPr>
          <a:lstStyle/>
          <a:p>
            <a:endParaRPr lang="de-DE"/>
          </a:p>
        </p:txBody>
      </p:sp>
      <p:sp>
        <p:nvSpPr>
          <p:cNvPr id="90144" name="Line 46"/>
          <p:cNvSpPr>
            <a:spLocks noChangeShapeType="1"/>
          </p:cNvSpPr>
          <p:nvPr/>
        </p:nvSpPr>
        <p:spPr bwMode="auto">
          <a:xfrm flipV="1">
            <a:off x="1828800" y="2895600"/>
            <a:ext cx="3810000" cy="0"/>
          </a:xfrm>
          <a:prstGeom prst="line">
            <a:avLst/>
          </a:prstGeom>
          <a:noFill/>
          <a:ln w="38100">
            <a:solidFill>
              <a:srgbClr val="0000FF"/>
            </a:solidFill>
            <a:round/>
            <a:headEnd/>
            <a:tailEnd/>
          </a:ln>
        </p:spPr>
        <p:txBody>
          <a:bodyPr>
            <a:spAutoFit/>
          </a:bodyPr>
          <a:lstStyle/>
          <a:p>
            <a:endParaRPr lang="de-DE"/>
          </a:p>
        </p:txBody>
      </p:sp>
      <p:sp>
        <p:nvSpPr>
          <p:cNvPr id="90145" name="Line 47"/>
          <p:cNvSpPr>
            <a:spLocks noChangeShapeType="1"/>
          </p:cNvSpPr>
          <p:nvPr/>
        </p:nvSpPr>
        <p:spPr bwMode="auto">
          <a:xfrm flipH="1" flipV="1">
            <a:off x="1828800" y="2514600"/>
            <a:ext cx="0" cy="1066800"/>
          </a:xfrm>
          <a:prstGeom prst="line">
            <a:avLst/>
          </a:prstGeom>
          <a:noFill/>
          <a:ln w="38100">
            <a:solidFill>
              <a:srgbClr val="0000FF"/>
            </a:solidFill>
            <a:round/>
            <a:headEnd/>
            <a:tailEnd type="triangle" w="med" len="med"/>
          </a:ln>
        </p:spPr>
        <p:txBody>
          <a:bodyPr>
            <a:spAutoFit/>
          </a:bodyPr>
          <a:lstStyle/>
          <a:p>
            <a:endParaRPr lang="de-DE"/>
          </a:p>
        </p:txBody>
      </p:sp>
      <p:sp>
        <p:nvSpPr>
          <p:cNvPr id="90146" name="Text Box 48"/>
          <p:cNvSpPr txBox="1">
            <a:spLocks noChangeArrowheads="1"/>
          </p:cNvSpPr>
          <p:nvPr/>
        </p:nvSpPr>
        <p:spPr bwMode="auto">
          <a:xfrm>
            <a:off x="1524000" y="1752600"/>
            <a:ext cx="838200" cy="539750"/>
          </a:xfrm>
          <a:prstGeom prst="rect">
            <a:avLst/>
          </a:prstGeom>
          <a:solidFill>
            <a:srgbClr val="FBE2B5"/>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2/1  </a:t>
            </a:r>
            <a:r>
              <a:rPr lang="de-DE" sz="1600">
                <a:cs typeface="Arial" charset="0"/>
              </a:rPr>
              <a:t>=</a:t>
            </a:r>
          </a:p>
        </p:txBody>
      </p:sp>
      <p:sp>
        <p:nvSpPr>
          <p:cNvPr id="90147" name="Text Box 49"/>
          <p:cNvSpPr txBox="1">
            <a:spLocks noChangeArrowheads="1"/>
          </p:cNvSpPr>
          <p:nvPr/>
        </p:nvSpPr>
        <p:spPr bwMode="auto">
          <a:xfrm>
            <a:off x="2514600" y="1447800"/>
            <a:ext cx="1295400" cy="45720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2  </a:t>
            </a:r>
            <a:r>
              <a:rPr lang="de-DE" sz="1600">
                <a:cs typeface="Arial" charset="0"/>
              </a:rPr>
              <a:t>* 100</a:t>
            </a:r>
          </a:p>
        </p:txBody>
      </p:sp>
      <p:sp>
        <p:nvSpPr>
          <p:cNvPr id="90148" name="Line 50"/>
          <p:cNvSpPr>
            <a:spLocks noChangeShapeType="1"/>
          </p:cNvSpPr>
          <p:nvPr/>
        </p:nvSpPr>
        <p:spPr bwMode="auto">
          <a:xfrm>
            <a:off x="2514600" y="1981200"/>
            <a:ext cx="1371600" cy="0"/>
          </a:xfrm>
          <a:prstGeom prst="line">
            <a:avLst/>
          </a:prstGeom>
          <a:noFill/>
          <a:ln w="28575">
            <a:solidFill>
              <a:schemeClr val="tx1"/>
            </a:solidFill>
            <a:round/>
            <a:headEnd/>
            <a:tailEnd/>
          </a:ln>
        </p:spPr>
        <p:txBody>
          <a:bodyPr>
            <a:spAutoFit/>
          </a:bodyPr>
          <a:lstStyle/>
          <a:p>
            <a:endParaRPr lang="de-DE"/>
          </a:p>
        </p:txBody>
      </p:sp>
      <p:sp>
        <p:nvSpPr>
          <p:cNvPr id="90149" name="Text Box 51"/>
          <p:cNvSpPr txBox="1">
            <a:spLocks noChangeArrowheads="1"/>
          </p:cNvSpPr>
          <p:nvPr/>
        </p:nvSpPr>
        <p:spPr bwMode="auto">
          <a:xfrm>
            <a:off x="2514600" y="2057400"/>
            <a:ext cx="1295400" cy="45720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1</a:t>
            </a:r>
            <a:endParaRPr lang="de-DE" sz="1600">
              <a:cs typeface="Arial" charset="0"/>
            </a:endParaRPr>
          </a:p>
        </p:txBody>
      </p:sp>
      <p:sp>
        <p:nvSpPr>
          <p:cNvPr id="90150" name="Text Box 52"/>
          <p:cNvSpPr txBox="1">
            <a:spLocks noChangeArrowheads="1"/>
          </p:cNvSpPr>
          <p:nvPr/>
        </p:nvSpPr>
        <p:spPr bwMode="auto">
          <a:xfrm>
            <a:off x="5029200" y="1752600"/>
            <a:ext cx="838200" cy="539750"/>
          </a:xfrm>
          <a:prstGeom prst="rect">
            <a:avLst/>
          </a:prstGeom>
          <a:solidFill>
            <a:srgbClr val="FBE2B5"/>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2/1  </a:t>
            </a:r>
            <a:r>
              <a:rPr lang="de-DE" sz="1600">
                <a:cs typeface="Arial" charset="0"/>
              </a:rPr>
              <a:t>=</a:t>
            </a:r>
          </a:p>
        </p:txBody>
      </p:sp>
      <p:sp>
        <p:nvSpPr>
          <p:cNvPr id="90151" name="Text Box 53"/>
          <p:cNvSpPr txBox="1">
            <a:spLocks noChangeArrowheads="1"/>
          </p:cNvSpPr>
          <p:nvPr/>
        </p:nvSpPr>
        <p:spPr bwMode="auto">
          <a:xfrm>
            <a:off x="6019800" y="1447800"/>
            <a:ext cx="1295400" cy="45720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2  </a:t>
            </a:r>
            <a:r>
              <a:rPr lang="de-DE" sz="1600">
                <a:cs typeface="Arial" charset="0"/>
              </a:rPr>
              <a:t>* 100</a:t>
            </a:r>
          </a:p>
        </p:txBody>
      </p:sp>
      <p:sp>
        <p:nvSpPr>
          <p:cNvPr id="90152" name="Line 54"/>
          <p:cNvSpPr>
            <a:spLocks noChangeShapeType="1"/>
          </p:cNvSpPr>
          <p:nvPr/>
        </p:nvSpPr>
        <p:spPr bwMode="auto">
          <a:xfrm>
            <a:off x="6019800" y="1981200"/>
            <a:ext cx="1371600" cy="0"/>
          </a:xfrm>
          <a:prstGeom prst="line">
            <a:avLst/>
          </a:prstGeom>
          <a:noFill/>
          <a:ln w="28575">
            <a:solidFill>
              <a:schemeClr val="tx1"/>
            </a:solidFill>
            <a:round/>
            <a:headEnd/>
            <a:tailEnd/>
          </a:ln>
        </p:spPr>
        <p:txBody>
          <a:bodyPr>
            <a:spAutoFit/>
          </a:bodyPr>
          <a:lstStyle/>
          <a:p>
            <a:endParaRPr lang="de-DE"/>
          </a:p>
        </p:txBody>
      </p:sp>
      <p:sp>
        <p:nvSpPr>
          <p:cNvPr id="90153" name="Text Box 55"/>
          <p:cNvSpPr txBox="1">
            <a:spLocks noChangeArrowheads="1"/>
          </p:cNvSpPr>
          <p:nvPr/>
        </p:nvSpPr>
        <p:spPr bwMode="auto">
          <a:xfrm>
            <a:off x="6019800" y="2057400"/>
            <a:ext cx="1295400" cy="45720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1</a:t>
            </a:r>
            <a:endParaRPr lang="de-DE" sz="1600">
              <a:cs typeface="Arial" charset="0"/>
            </a:endParaRPr>
          </a:p>
        </p:txBody>
      </p:sp>
      <p:sp>
        <p:nvSpPr>
          <p:cNvPr id="90154" name="Text Box 56"/>
          <p:cNvSpPr txBox="1">
            <a:spLocks noChangeArrowheads="1"/>
          </p:cNvSpPr>
          <p:nvPr/>
        </p:nvSpPr>
        <p:spPr bwMode="auto">
          <a:xfrm>
            <a:off x="7467600" y="1752600"/>
            <a:ext cx="838200" cy="539750"/>
          </a:xfrm>
          <a:prstGeom prst="rect">
            <a:avLst/>
          </a:prstGeom>
          <a:solidFill>
            <a:srgbClr val="FBE2B5"/>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 100</a:t>
            </a:r>
          </a:p>
        </p:txBody>
      </p:sp>
      <p:sp>
        <p:nvSpPr>
          <p:cNvPr id="90155" name="Line 59"/>
          <p:cNvSpPr>
            <a:spLocks noChangeShapeType="1"/>
          </p:cNvSpPr>
          <p:nvPr/>
        </p:nvSpPr>
        <p:spPr bwMode="auto">
          <a:xfrm flipH="1" flipV="1">
            <a:off x="5638800" y="2590800"/>
            <a:ext cx="0" cy="914400"/>
          </a:xfrm>
          <a:prstGeom prst="line">
            <a:avLst/>
          </a:prstGeom>
          <a:noFill/>
          <a:ln w="38100">
            <a:solidFill>
              <a:srgbClr val="0000FF"/>
            </a:solidFill>
            <a:round/>
            <a:headEnd/>
            <a:tailEnd type="triangle" w="med" len="med"/>
          </a:ln>
        </p:spPr>
        <p:txBody>
          <a:bodyPr>
            <a:spAutoFit/>
          </a:bodyPr>
          <a:lstStyle/>
          <a:p>
            <a:endParaRPr lang="de-DE"/>
          </a:p>
        </p:txBody>
      </p:sp>
      <p:sp>
        <p:nvSpPr>
          <p:cNvPr id="90156" name="Text Box 60"/>
          <p:cNvSpPr txBox="1">
            <a:spLocks noChangeArrowheads="1"/>
          </p:cNvSpPr>
          <p:nvPr/>
        </p:nvSpPr>
        <p:spPr bwMode="auto">
          <a:xfrm>
            <a:off x="838200" y="1066800"/>
            <a:ext cx="2362200" cy="304800"/>
          </a:xfrm>
          <a:prstGeom prst="rect">
            <a:avLst/>
          </a:prstGeom>
          <a:noFill/>
          <a:ln w="9525">
            <a:noFill/>
            <a:miter lim="800000"/>
            <a:headEnd/>
            <a:tailEnd/>
          </a:ln>
        </p:spPr>
        <p:txBody>
          <a:bodyPr>
            <a:spAutoFit/>
          </a:bodyPr>
          <a:lstStyle/>
          <a:p>
            <a:r>
              <a:rPr lang="de-DE"/>
              <a:t>Veränderung </a:t>
            </a:r>
            <a:r>
              <a:rPr lang="de-DE" i="1">
                <a:solidFill>
                  <a:srgbClr val="FF3300"/>
                </a:solidFill>
              </a:rPr>
              <a:t>auf</a:t>
            </a:r>
            <a:r>
              <a:rPr lang="de-DE"/>
              <a:t> x %</a:t>
            </a:r>
          </a:p>
        </p:txBody>
      </p:sp>
      <p:sp>
        <p:nvSpPr>
          <p:cNvPr id="90157" name="Text Box 61"/>
          <p:cNvSpPr txBox="1">
            <a:spLocks noChangeArrowheads="1"/>
          </p:cNvSpPr>
          <p:nvPr/>
        </p:nvSpPr>
        <p:spPr bwMode="auto">
          <a:xfrm>
            <a:off x="6781800" y="1066800"/>
            <a:ext cx="2362200" cy="304800"/>
          </a:xfrm>
          <a:prstGeom prst="rect">
            <a:avLst/>
          </a:prstGeom>
          <a:noFill/>
          <a:ln w="9525">
            <a:noFill/>
            <a:miter lim="800000"/>
            <a:headEnd/>
            <a:tailEnd/>
          </a:ln>
        </p:spPr>
        <p:txBody>
          <a:bodyPr>
            <a:spAutoFit/>
          </a:bodyPr>
          <a:lstStyle/>
          <a:p>
            <a:r>
              <a:rPr lang="de-DE"/>
              <a:t>Veränderung </a:t>
            </a:r>
            <a:r>
              <a:rPr lang="de-DE" i="1">
                <a:solidFill>
                  <a:srgbClr val="FF3300"/>
                </a:solidFill>
              </a:rPr>
              <a:t>um</a:t>
            </a:r>
            <a:r>
              <a:rPr lang="de-DE"/>
              <a:t> y %</a:t>
            </a:r>
          </a:p>
        </p:txBody>
      </p:sp>
      <p:sp>
        <p:nvSpPr>
          <p:cNvPr id="90158" name="Text Box 62"/>
          <p:cNvSpPr txBox="1">
            <a:spLocks noChangeArrowheads="1"/>
          </p:cNvSpPr>
          <p:nvPr/>
        </p:nvSpPr>
        <p:spPr bwMode="auto">
          <a:xfrm>
            <a:off x="2590800" y="304800"/>
            <a:ext cx="2438400" cy="539750"/>
          </a:xfrm>
          <a:prstGeom prst="rect">
            <a:avLst/>
          </a:prstGeom>
          <a:solidFill>
            <a:srgbClr val="EEFFBD"/>
          </a:solidFill>
          <a:ln w="9525">
            <a:solidFill>
              <a:schemeClr val="tx1"/>
            </a:solidFill>
            <a:miter lim="800000"/>
            <a:headEnd/>
            <a:tailEnd/>
          </a:ln>
          <a:effectLst>
            <a:outerShdw dist="35921" dir="2700000" algn="ctr" rotWithShape="0">
              <a:schemeClr val="bg2"/>
            </a:outerShdw>
          </a:effectLst>
        </p:spPr>
        <p:txBody>
          <a:bodyPr anchor="ctr"/>
          <a:lstStyle/>
          <a:p>
            <a:r>
              <a:rPr lang="de-DE" sz="1600"/>
              <a:t>ZEIT-Vergleich</a:t>
            </a:r>
          </a:p>
        </p:txBody>
      </p:sp>
      <p:graphicFrame>
        <p:nvGraphicFramePr>
          <p:cNvPr id="90159" name="Object 64"/>
          <p:cNvGraphicFramePr>
            <a:graphicFrameLocks noChangeAspect="1"/>
          </p:cNvGraphicFramePr>
          <p:nvPr/>
        </p:nvGraphicFramePr>
        <p:xfrm>
          <a:off x="4876800" y="152400"/>
          <a:ext cx="685800" cy="647700"/>
        </p:xfrm>
        <a:graphic>
          <a:graphicData uri="http://schemas.openxmlformats.org/presentationml/2006/ole">
            <p:oleObj spid="_x0000_s90159" name="Paint Shop Pro Image" r:id="rId4" imgW="2985366" imgH="2604878" progId="">
              <p:embed/>
            </p:oleObj>
          </a:graphicData>
        </a:graphic>
      </p:graphicFrame>
      <p:sp>
        <p:nvSpPr>
          <p:cNvPr id="90160" name="Text Box 65"/>
          <p:cNvSpPr txBox="1">
            <a:spLocks noChangeArrowheads="1"/>
          </p:cNvSpPr>
          <p:nvPr/>
        </p:nvSpPr>
        <p:spPr bwMode="auto">
          <a:xfrm>
            <a:off x="5638800" y="228600"/>
            <a:ext cx="3505200" cy="730250"/>
          </a:xfrm>
          <a:prstGeom prst="rect">
            <a:avLst/>
          </a:prstGeom>
          <a:noFill/>
          <a:ln w="9525">
            <a:noFill/>
            <a:miter lim="800000"/>
            <a:headEnd/>
            <a:tailEnd/>
          </a:ln>
        </p:spPr>
        <p:txBody>
          <a:bodyPr>
            <a:spAutoFit/>
          </a:bodyPr>
          <a:lstStyle/>
          <a:p>
            <a:pPr algn="l"/>
            <a:r>
              <a:rPr lang="de-DE"/>
              <a:t>Analyse der Veränderungsraten mit Ableitung entsprechender inhaltlicher Wertungen</a:t>
            </a:r>
          </a:p>
        </p:txBody>
      </p:sp>
      <p:sp>
        <p:nvSpPr>
          <p:cNvPr id="90161" name="Line 67"/>
          <p:cNvSpPr>
            <a:spLocks noChangeShapeType="1"/>
          </p:cNvSpPr>
          <p:nvPr/>
        </p:nvSpPr>
        <p:spPr bwMode="auto">
          <a:xfrm flipH="1" flipV="1">
            <a:off x="4419600" y="838200"/>
            <a:ext cx="0" cy="1143000"/>
          </a:xfrm>
          <a:prstGeom prst="line">
            <a:avLst/>
          </a:prstGeom>
          <a:noFill/>
          <a:ln w="38100">
            <a:solidFill>
              <a:srgbClr val="0000FF"/>
            </a:solidFill>
            <a:round/>
            <a:headEnd/>
            <a:tailEnd type="triangle" w="med" len="med"/>
          </a:ln>
        </p:spPr>
        <p:txBody>
          <a:bodyPr>
            <a:spAutoFit/>
          </a:bodyPr>
          <a:lstStyle/>
          <a:p>
            <a:endParaRPr lang="de-DE"/>
          </a:p>
        </p:txBody>
      </p:sp>
      <p:sp>
        <p:nvSpPr>
          <p:cNvPr id="90162" name="Line 68"/>
          <p:cNvSpPr>
            <a:spLocks noChangeShapeType="1"/>
          </p:cNvSpPr>
          <p:nvPr/>
        </p:nvSpPr>
        <p:spPr bwMode="auto">
          <a:xfrm flipV="1">
            <a:off x="4114800" y="1981200"/>
            <a:ext cx="685800" cy="0"/>
          </a:xfrm>
          <a:prstGeom prst="line">
            <a:avLst/>
          </a:prstGeom>
          <a:noFill/>
          <a:ln w="38100">
            <a:solidFill>
              <a:srgbClr val="0000FF"/>
            </a:solidFill>
            <a:round/>
            <a:headEnd/>
            <a:tailEnd/>
          </a:ln>
        </p:spPr>
        <p:txBody>
          <a:bodyPr>
            <a:spAutoFit/>
          </a:bodyPr>
          <a:lstStyle/>
          <a:p>
            <a:endParaRPr lang="de-DE"/>
          </a:p>
        </p:txBody>
      </p:sp>
      <p:sp>
        <p:nvSpPr>
          <p:cNvPr id="90163" name="Line 69"/>
          <p:cNvSpPr>
            <a:spLocks noChangeShapeType="1"/>
          </p:cNvSpPr>
          <p:nvPr/>
        </p:nvSpPr>
        <p:spPr bwMode="auto">
          <a:xfrm flipH="1" flipV="1">
            <a:off x="990600" y="609600"/>
            <a:ext cx="1600200" cy="0"/>
          </a:xfrm>
          <a:prstGeom prst="line">
            <a:avLst/>
          </a:prstGeom>
          <a:noFill/>
          <a:ln w="38100">
            <a:solidFill>
              <a:srgbClr val="0000FF"/>
            </a:solidFill>
            <a:round/>
            <a:headEnd/>
            <a:tailEnd type="triangle" w="med" len="med"/>
          </a:ln>
        </p:spPr>
        <p:txBody>
          <a:bodyPr>
            <a:spAutoFit/>
          </a:bodyPr>
          <a:lstStyle/>
          <a:p>
            <a:endParaRPr lang="de-DE"/>
          </a:p>
        </p:txBody>
      </p:sp>
      <p:sp>
        <p:nvSpPr>
          <p:cNvPr id="90164" name="Text Box 70"/>
          <p:cNvSpPr txBox="1">
            <a:spLocks noChangeArrowheads="1"/>
          </p:cNvSpPr>
          <p:nvPr/>
        </p:nvSpPr>
        <p:spPr bwMode="auto">
          <a:xfrm>
            <a:off x="1099592" y="315888"/>
            <a:ext cx="1600200" cy="304800"/>
          </a:xfrm>
          <a:prstGeom prst="rect">
            <a:avLst/>
          </a:prstGeom>
          <a:noFill/>
          <a:ln w="9525">
            <a:noFill/>
            <a:miter lim="800000"/>
            <a:headEnd/>
            <a:tailEnd/>
          </a:ln>
        </p:spPr>
        <p:txBody>
          <a:bodyPr>
            <a:spAutoFit/>
          </a:bodyPr>
          <a:lstStyle/>
          <a:p>
            <a:r>
              <a:rPr lang="de-DE"/>
              <a:t>Informationen</a:t>
            </a:r>
          </a:p>
        </p:txBody>
      </p:sp>
      <p:graphicFrame>
        <p:nvGraphicFramePr>
          <p:cNvPr id="90165" name="Object 37"/>
          <p:cNvGraphicFramePr>
            <a:graphicFrameLocks noChangeAspect="1"/>
          </p:cNvGraphicFramePr>
          <p:nvPr/>
        </p:nvGraphicFramePr>
        <p:xfrm>
          <a:off x="1066800" y="4724400"/>
          <a:ext cx="1981200" cy="1301750"/>
        </p:xfrm>
        <a:graphic>
          <a:graphicData uri="http://schemas.openxmlformats.org/presentationml/2006/ole">
            <p:oleObj spid="_x0000_s90165" name="Paint Shop Pro Image" r:id="rId5" imgW="2370732" imgH="1668745" progId="">
              <p:embed/>
            </p:oleObj>
          </a:graphicData>
        </a:graphic>
      </p:graphicFrame>
      <p:sp>
        <p:nvSpPr>
          <p:cNvPr id="90166" name="Text Box 38"/>
          <p:cNvSpPr txBox="1">
            <a:spLocks noChangeArrowheads="1"/>
          </p:cNvSpPr>
          <p:nvPr/>
        </p:nvSpPr>
        <p:spPr bwMode="auto">
          <a:xfrm>
            <a:off x="1066800" y="4724400"/>
            <a:ext cx="1752600" cy="274638"/>
          </a:xfrm>
          <a:prstGeom prst="rect">
            <a:avLst/>
          </a:prstGeom>
          <a:noFill/>
          <a:ln w="9525">
            <a:noFill/>
            <a:miter lim="800000"/>
            <a:headEnd/>
            <a:tailEnd/>
          </a:ln>
        </p:spPr>
        <p:txBody>
          <a:bodyPr>
            <a:spAutoFit/>
          </a:bodyPr>
          <a:lstStyle/>
          <a:p>
            <a:pPr algn="l" eaLnBrk="1" hangingPunct="1"/>
            <a:r>
              <a:rPr lang="de-DE" sz="1200"/>
              <a:t>Unternehmen</a:t>
            </a:r>
          </a:p>
        </p:txBody>
      </p:sp>
      <p:graphicFrame>
        <p:nvGraphicFramePr>
          <p:cNvPr id="90167" name="Object 37"/>
          <p:cNvGraphicFramePr>
            <a:graphicFrameLocks noChangeAspect="1"/>
          </p:cNvGraphicFramePr>
          <p:nvPr/>
        </p:nvGraphicFramePr>
        <p:xfrm>
          <a:off x="5181600" y="4724400"/>
          <a:ext cx="1981200" cy="1301750"/>
        </p:xfrm>
        <a:graphic>
          <a:graphicData uri="http://schemas.openxmlformats.org/presentationml/2006/ole">
            <p:oleObj spid="_x0000_s90167" name="Paint Shop Pro Image" r:id="rId6" imgW="2370732" imgH="1668745" progId="">
              <p:embed/>
            </p:oleObj>
          </a:graphicData>
        </a:graphic>
      </p:graphicFrame>
      <p:sp>
        <p:nvSpPr>
          <p:cNvPr id="90168" name="Text Box 38"/>
          <p:cNvSpPr txBox="1">
            <a:spLocks noChangeArrowheads="1"/>
          </p:cNvSpPr>
          <p:nvPr/>
        </p:nvSpPr>
        <p:spPr bwMode="auto">
          <a:xfrm>
            <a:off x="5181600" y="4724400"/>
            <a:ext cx="1752600" cy="274638"/>
          </a:xfrm>
          <a:prstGeom prst="rect">
            <a:avLst/>
          </a:prstGeom>
          <a:noFill/>
          <a:ln w="9525">
            <a:noFill/>
            <a:miter lim="800000"/>
            <a:headEnd/>
            <a:tailEnd/>
          </a:ln>
        </p:spPr>
        <p:txBody>
          <a:bodyPr>
            <a:spAutoFit/>
          </a:bodyPr>
          <a:lstStyle/>
          <a:p>
            <a:pPr algn="l" eaLnBrk="1" hangingPunct="1"/>
            <a:r>
              <a:rPr lang="de-DE" sz="1200"/>
              <a:t>Unternehmen</a:t>
            </a:r>
          </a:p>
        </p:txBody>
      </p:sp>
      <p:sp>
        <p:nvSpPr>
          <p:cNvPr id="90169" name="Textfeld 37"/>
          <p:cNvSpPr txBox="1">
            <a:spLocks noChangeArrowheads="1"/>
          </p:cNvSpPr>
          <p:nvPr/>
        </p:nvSpPr>
        <p:spPr bwMode="auto">
          <a:xfrm>
            <a:off x="0" y="0"/>
            <a:ext cx="2123728" cy="307777"/>
          </a:xfrm>
          <a:prstGeom prst="rect">
            <a:avLst/>
          </a:prstGeom>
          <a:noFill/>
          <a:ln w="9525">
            <a:noFill/>
            <a:miter lim="800000"/>
            <a:headEnd/>
            <a:tailEnd/>
          </a:ln>
        </p:spPr>
        <p:txBody>
          <a:bodyPr wrap="square">
            <a:spAutoFit/>
          </a:bodyPr>
          <a:lstStyle/>
          <a:p>
            <a:pPr algn="l" eaLnBrk="1" hangingPunct="1"/>
            <a:r>
              <a:rPr lang="de-DE" smtClean="0"/>
              <a:t>Zeitvergleich</a:t>
            </a:r>
            <a:endParaRPr lang="de-DE"/>
          </a:p>
        </p:txBody>
      </p:sp>
      <p:sp>
        <p:nvSpPr>
          <p:cNvPr id="90170" name="Rectangle 39"/>
          <p:cNvSpPr>
            <a:spLocks noChangeArrowheads="1"/>
          </p:cNvSpPr>
          <p:nvPr/>
        </p:nvSpPr>
        <p:spPr bwMode="auto">
          <a:xfrm>
            <a:off x="86106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90171" name="Line 69"/>
          <p:cNvSpPr>
            <a:spLocks noChangeShapeType="1"/>
          </p:cNvSpPr>
          <p:nvPr/>
        </p:nvSpPr>
        <p:spPr bwMode="auto">
          <a:xfrm flipV="1">
            <a:off x="990600" y="762000"/>
            <a:ext cx="1600200" cy="0"/>
          </a:xfrm>
          <a:prstGeom prst="line">
            <a:avLst/>
          </a:prstGeom>
          <a:noFill/>
          <a:ln w="38100">
            <a:solidFill>
              <a:srgbClr val="0000FF"/>
            </a:solidFill>
            <a:round/>
            <a:headEnd/>
            <a:tailEnd type="triangle" w="med" len="med"/>
          </a:ln>
        </p:spPr>
        <p:txBody>
          <a:bodyPr>
            <a:spAutoFit/>
          </a:bodyPr>
          <a:lstStyle/>
          <a:p>
            <a:endParaRPr lang="de-DE"/>
          </a:p>
        </p:txBody>
      </p:sp>
      <p:sp>
        <p:nvSpPr>
          <p:cNvPr id="90172" name="Text Box 60"/>
          <p:cNvSpPr txBox="1">
            <a:spLocks noChangeArrowheads="1"/>
          </p:cNvSpPr>
          <p:nvPr/>
        </p:nvSpPr>
        <p:spPr bwMode="auto">
          <a:xfrm>
            <a:off x="0" y="2667000"/>
            <a:ext cx="1676400" cy="457200"/>
          </a:xfrm>
          <a:prstGeom prst="rect">
            <a:avLst/>
          </a:prstGeom>
          <a:noFill/>
          <a:ln w="9525">
            <a:noFill/>
            <a:miter lim="800000"/>
            <a:headEnd/>
            <a:tailEnd/>
          </a:ln>
          <a:effectLst/>
        </p:spPr>
        <p:txBody>
          <a:bodyPr>
            <a:spAutoFit/>
          </a:bodyPr>
          <a:lstStyle/>
          <a:p>
            <a:pPr algn="l"/>
            <a:r>
              <a:rPr lang="de-DE" sz="2400">
                <a:solidFill>
                  <a:srgbClr val="0000FF"/>
                </a:solidFill>
              </a:rPr>
              <a:t>Beispiel</a:t>
            </a:r>
            <a:endParaRPr lang="de-DE" sz="2400">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158"/>
                                        </p:tgtEl>
                                        <p:attrNameLst>
                                          <p:attrName>style.visibility</p:attrName>
                                        </p:attrNameLst>
                                      </p:cBhvr>
                                      <p:to>
                                        <p:strVal val="visible"/>
                                      </p:to>
                                    </p:set>
                                    <p:animEffect transition="in" filter="wipe(left)">
                                      <p:cBhvr>
                                        <p:cTn id="7" dur="500"/>
                                        <p:tgtEl>
                                          <p:spTgt spid="9015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0159"/>
                                        </p:tgtEl>
                                        <p:attrNameLst>
                                          <p:attrName>style.visibility</p:attrName>
                                        </p:attrNameLst>
                                      </p:cBhvr>
                                      <p:to>
                                        <p:strVal val="visible"/>
                                      </p:to>
                                    </p:set>
                                    <p:animEffect transition="in" filter="wipe(up)">
                                      <p:cBhvr>
                                        <p:cTn id="11" dur="500"/>
                                        <p:tgtEl>
                                          <p:spTgt spid="9015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0165"/>
                                        </p:tgtEl>
                                        <p:attrNameLst>
                                          <p:attrName>style.visibility</p:attrName>
                                        </p:attrNameLst>
                                      </p:cBhvr>
                                      <p:to>
                                        <p:strVal val="visible"/>
                                      </p:to>
                                    </p:set>
                                    <p:animEffect transition="in" filter="wipe(left)">
                                      <p:cBhvr>
                                        <p:cTn id="15" dur="500"/>
                                        <p:tgtEl>
                                          <p:spTgt spid="9016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0166"/>
                                        </p:tgtEl>
                                        <p:attrNameLst>
                                          <p:attrName>style.visibility</p:attrName>
                                        </p:attrNameLst>
                                      </p:cBhvr>
                                      <p:to>
                                        <p:strVal val="visible"/>
                                      </p:to>
                                    </p:set>
                                    <p:animEffect transition="in" filter="wipe(left)">
                                      <p:cBhvr>
                                        <p:cTn id="19" dur="500"/>
                                        <p:tgtEl>
                                          <p:spTgt spid="9016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0117"/>
                                        </p:tgtEl>
                                        <p:attrNameLst>
                                          <p:attrName>style.visibility</p:attrName>
                                        </p:attrNameLst>
                                      </p:cBhvr>
                                      <p:to>
                                        <p:strVal val="visible"/>
                                      </p:to>
                                    </p:set>
                                    <p:animEffect transition="in" filter="wipe(left)">
                                      <p:cBhvr>
                                        <p:cTn id="23" dur="500"/>
                                        <p:tgtEl>
                                          <p:spTgt spid="9011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0127"/>
                                        </p:tgtEl>
                                        <p:attrNameLst>
                                          <p:attrName>style.visibility</p:attrName>
                                        </p:attrNameLst>
                                      </p:cBhvr>
                                      <p:to>
                                        <p:strVal val="visible"/>
                                      </p:to>
                                    </p:set>
                                    <p:animEffect transition="in" filter="wipe(up)">
                                      <p:cBhvr>
                                        <p:cTn id="27" dur="500"/>
                                        <p:tgtEl>
                                          <p:spTgt spid="90127"/>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0126"/>
                                        </p:tgtEl>
                                        <p:attrNameLst>
                                          <p:attrName>style.visibility</p:attrName>
                                        </p:attrNameLst>
                                      </p:cBhvr>
                                      <p:to>
                                        <p:strVal val="visible"/>
                                      </p:to>
                                    </p:set>
                                    <p:animEffect transition="in" filter="wipe(up)">
                                      <p:cBhvr>
                                        <p:cTn id="31" dur="500"/>
                                        <p:tgtEl>
                                          <p:spTgt spid="90126"/>
                                        </p:tgtEl>
                                      </p:cBhvr>
                                    </p:animEffect>
                                  </p:childTnLst>
                                </p:cTn>
                              </p:par>
                            </p:childTnLst>
                          </p:cTn>
                        </p:par>
                        <p:par>
                          <p:cTn id="32" fill="hold">
                            <p:stCondLst>
                              <p:cond delay="3500"/>
                            </p:stCondLst>
                            <p:childTnLst>
                              <p:par>
                                <p:cTn id="33" presetID="17" presetClass="entr" presetSubtype="10" fill="hold" grpId="0" nodeType="afterEffect">
                                  <p:stCondLst>
                                    <p:cond delay="0"/>
                                  </p:stCondLst>
                                  <p:childTnLst>
                                    <p:set>
                                      <p:cBhvr>
                                        <p:cTn id="34" dur="1" fill="hold">
                                          <p:stCondLst>
                                            <p:cond delay="0"/>
                                          </p:stCondLst>
                                        </p:cTn>
                                        <p:tgtEl>
                                          <p:spTgt spid="90128"/>
                                        </p:tgtEl>
                                        <p:attrNameLst>
                                          <p:attrName>style.visibility</p:attrName>
                                        </p:attrNameLst>
                                      </p:cBhvr>
                                      <p:to>
                                        <p:strVal val="visible"/>
                                      </p:to>
                                    </p:set>
                                    <p:anim calcmode="lin" valueType="num">
                                      <p:cBhvr>
                                        <p:cTn id="35" dur="500" fill="hold"/>
                                        <p:tgtEl>
                                          <p:spTgt spid="90128"/>
                                        </p:tgtEl>
                                        <p:attrNameLst>
                                          <p:attrName>ppt_w</p:attrName>
                                        </p:attrNameLst>
                                      </p:cBhvr>
                                      <p:tavLst>
                                        <p:tav tm="0">
                                          <p:val>
                                            <p:fltVal val="0"/>
                                          </p:val>
                                        </p:tav>
                                        <p:tav tm="100000">
                                          <p:val>
                                            <p:strVal val="#ppt_w"/>
                                          </p:val>
                                        </p:tav>
                                      </p:tavLst>
                                    </p:anim>
                                    <p:anim calcmode="lin" valueType="num">
                                      <p:cBhvr>
                                        <p:cTn id="36" dur="500" fill="hold"/>
                                        <p:tgtEl>
                                          <p:spTgt spid="90128"/>
                                        </p:tgtEl>
                                        <p:attrNameLst>
                                          <p:attrName>ppt_h</p:attrName>
                                        </p:attrNameLst>
                                      </p:cBhvr>
                                      <p:tavLst>
                                        <p:tav tm="0">
                                          <p:val>
                                            <p:strVal val="#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90129"/>
                                        </p:tgtEl>
                                        <p:attrNameLst>
                                          <p:attrName>style.visibility</p:attrName>
                                        </p:attrNameLst>
                                      </p:cBhvr>
                                      <p:to>
                                        <p:strVal val="visible"/>
                                      </p:to>
                                    </p:set>
                                    <p:animEffect transition="in" filter="wipe(left)">
                                      <p:cBhvr>
                                        <p:cTn id="40" dur="500"/>
                                        <p:tgtEl>
                                          <p:spTgt spid="90129"/>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90167"/>
                                        </p:tgtEl>
                                        <p:attrNameLst>
                                          <p:attrName>style.visibility</p:attrName>
                                        </p:attrNameLst>
                                      </p:cBhvr>
                                      <p:to>
                                        <p:strVal val="visible"/>
                                      </p:to>
                                    </p:set>
                                    <p:animEffect transition="in" filter="wipe(left)">
                                      <p:cBhvr>
                                        <p:cTn id="44" dur="500"/>
                                        <p:tgtEl>
                                          <p:spTgt spid="90167"/>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90168"/>
                                        </p:tgtEl>
                                        <p:attrNameLst>
                                          <p:attrName>style.visibility</p:attrName>
                                        </p:attrNameLst>
                                      </p:cBhvr>
                                      <p:to>
                                        <p:strVal val="visible"/>
                                      </p:to>
                                    </p:set>
                                    <p:animEffect transition="in" filter="wipe(left)">
                                      <p:cBhvr>
                                        <p:cTn id="48" dur="500"/>
                                        <p:tgtEl>
                                          <p:spTgt spid="90168"/>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90140"/>
                                        </p:tgtEl>
                                        <p:attrNameLst>
                                          <p:attrName>style.visibility</p:attrName>
                                        </p:attrNameLst>
                                      </p:cBhvr>
                                      <p:to>
                                        <p:strVal val="visible"/>
                                      </p:to>
                                    </p:set>
                                    <p:animEffect transition="in" filter="wipe(up)">
                                      <p:cBhvr>
                                        <p:cTn id="52" dur="500"/>
                                        <p:tgtEl>
                                          <p:spTgt spid="90140"/>
                                        </p:tgtEl>
                                      </p:cBhvr>
                                    </p:animEffect>
                                  </p:childTnLst>
                                </p:cTn>
                              </p:par>
                            </p:childTnLst>
                          </p:cTn>
                        </p:par>
                        <p:par>
                          <p:cTn id="53" fill="hold">
                            <p:stCondLst>
                              <p:cond delay="6000"/>
                            </p:stCondLst>
                            <p:childTnLst>
                              <p:par>
                                <p:cTn id="54" presetID="22" presetClass="entr" presetSubtype="1" fill="hold" grpId="0" nodeType="afterEffect">
                                  <p:stCondLst>
                                    <p:cond delay="0"/>
                                  </p:stCondLst>
                                  <p:childTnLst>
                                    <p:set>
                                      <p:cBhvr>
                                        <p:cTn id="55" dur="1" fill="hold">
                                          <p:stCondLst>
                                            <p:cond delay="0"/>
                                          </p:stCondLst>
                                        </p:cTn>
                                        <p:tgtEl>
                                          <p:spTgt spid="90139"/>
                                        </p:tgtEl>
                                        <p:attrNameLst>
                                          <p:attrName>style.visibility</p:attrName>
                                        </p:attrNameLst>
                                      </p:cBhvr>
                                      <p:to>
                                        <p:strVal val="visible"/>
                                      </p:to>
                                    </p:set>
                                    <p:animEffect transition="in" filter="wipe(up)">
                                      <p:cBhvr>
                                        <p:cTn id="56" dur="500"/>
                                        <p:tgtEl>
                                          <p:spTgt spid="90139"/>
                                        </p:tgtEl>
                                      </p:cBhvr>
                                    </p:animEffect>
                                  </p:childTnLst>
                                </p:cTn>
                              </p:par>
                            </p:childTnLst>
                          </p:cTn>
                        </p:par>
                        <p:par>
                          <p:cTn id="57" fill="hold">
                            <p:stCondLst>
                              <p:cond delay="6500"/>
                            </p:stCondLst>
                            <p:childTnLst>
                              <p:par>
                                <p:cTn id="58" presetID="17" presetClass="entr" presetSubtype="10" fill="hold" grpId="0" nodeType="afterEffect">
                                  <p:stCondLst>
                                    <p:cond delay="0"/>
                                  </p:stCondLst>
                                  <p:childTnLst>
                                    <p:set>
                                      <p:cBhvr>
                                        <p:cTn id="59" dur="1" fill="hold">
                                          <p:stCondLst>
                                            <p:cond delay="0"/>
                                          </p:stCondLst>
                                        </p:cTn>
                                        <p:tgtEl>
                                          <p:spTgt spid="90141"/>
                                        </p:tgtEl>
                                        <p:attrNameLst>
                                          <p:attrName>style.visibility</p:attrName>
                                        </p:attrNameLst>
                                      </p:cBhvr>
                                      <p:to>
                                        <p:strVal val="visible"/>
                                      </p:to>
                                    </p:set>
                                    <p:anim calcmode="lin" valueType="num">
                                      <p:cBhvr>
                                        <p:cTn id="60" dur="500" fill="hold"/>
                                        <p:tgtEl>
                                          <p:spTgt spid="90141"/>
                                        </p:tgtEl>
                                        <p:attrNameLst>
                                          <p:attrName>ppt_w</p:attrName>
                                        </p:attrNameLst>
                                      </p:cBhvr>
                                      <p:tavLst>
                                        <p:tav tm="0">
                                          <p:val>
                                            <p:fltVal val="0"/>
                                          </p:val>
                                        </p:tav>
                                        <p:tav tm="100000">
                                          <p:val>
                                            <p:strVal val="#ppt_w"/>
                                          </p:val>
                                        </p:tav>
                                      </p:tavLst>
                                    </p:anim>
                                    <p:anim calcmode="lin" valueType="num">
                                      <p:cBhvr>
                                        <p:cTn id="61" dur="500" fill="hold"/>
                                        <p:tgtEl>
                                          <p:spTgt spid="90141"/>
                                        </p:tgtEl>
                                        <p:attrNameLst>
                                          <p:attrName>ppt_h</p:attrName>
                                        </p:attrNameLst>
                                      </p:cBhvr>
                                      <p:tavLst>
                                        <p:tav tm="0">
                                          <p:val>
                                            <p:strVal val="#ppt_h"/>
                                          </p:val>
                                        </p:tav>
                                        <p:tav tm="100000">
                                          <p:val>
                                            <p:strVal val="#ppt_h"/>
                                          </p:val>
                                        </p:tav>
                                      </p:tavLst>
                                    </p:anim>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90142"/>
                                        </p:tgtEl>
                                        <p:attrNameLst>
                                          <p:attrName>style.visibility</p:attrName>
                                        </p:attrNameLst>
                                      </p:cBhvr>
                                      <p:to>
                                        <p:strVal val="visible"/>
                                      </p:to>
                                    </p:set>
                                    <p:animEffect transition="in" filter="wipe(left)">
                                      <p:cBhvr>
                                        <p:cTn id="65" dur="500"/>
                                        <p:tgtEl>
                                          <p:spTgt spid="90142"/>
                                        </p:tgtEl>
                                      </p:cBhvr>
                                    </p:animEffect>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90131"/>
                                        </p:tgtEl>
                                        <p:attrNameLst>
                                          <p:attrName>style.visibility</p:attrName>
                                        </p:attrNameLst>
                                      </p:cBhvr>
                                      <p:to>
                                        <p:strVal val="visible"/>
                                      </p:to>
                                    </p:set>
                                    <p:animEffect transition="in" filter="wipe(left)">
                                      <p:cBhvr>
                                        <p:cTn id="69" dur="500"/>
                                        <p:tgtEl>
                                          <p:spTgt spid="9013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90118"/>
                                        </p:tgtEl>
                                        <p:attrNameLst>
                                          <p:attrName>style.visibility</p:attrName>
                                        </p:attrNameLst>
                                      </p:cBhvr>
                                      <p:to>
                                        <p:strVal val="visible"/>
                                      </p:to>
                                    </p:set>
                                    <p:animEffect transition="in" filter="wipe(up)">
                                      <p:cBhvr>
                                        <p:cTn id="74" dur="500"/>
                                        <p:tgtEl>
                                          <p:spTgt spid="90118"/>
                                        </p:tgtEl>
                                      </p:cBhvr>
                                    </p:animEffect>
                                  </p:childTnLst>
                                </p:cTn>
                              </p:par>
                            </p:childTnLst>
                          </p:cTn>
                        </p:par>
                        <p:par>
                          <p:cTn id="75" fill="hold">
                            <p:stCondLst>
                              <p:cond delay="500"/>
                            </p:stCondLst>
                            <p:childTnLst>
                              <p:par>
                                <p:cTn id="76" presetID="22" presetClass="entr" presetSubtype="4" fill="hold" grpId="0" nodeType="afterEffect">
                                  <p:stCondLst>
                                    <p:cond delay="0"/>
                                  </p:stCondLst>
                                  <p:childTnLst>
                                    <p:set>
                                      <p:cBhvr>
                                        <p:cTn id="77" dur="1" fill="hold">
                                          <p:stCondLst>
                                            <p:cond delay="0"/>
                                          </p:stCondLst>
                                        </p:cTn>
                                        <p:tgtEl>
                                          <p:spTgt spid="90119"/>
                                        </p:tgtEl>
                                        <p:attrNameLst>
                                          <p:attrName>style.visibility</p:attrName>
                                        </p:attrNameLst>
                                      </p:cBhvr>
                                      <p:to>
                                        <p:strVal val="visible"/>
                                      </p:to>
                                    </p:set>
                                    <p:animEffect transition="in" filter="wipe(down)">
                                      <p:cBhvr>
                                        <p:cTn id="78" dur="500"/>
                                        <p:tgtEl>
                                          <p:spTgt spid="90119"/>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90120"/>
                                        </p:tgtEl>
                                        <p:attrNameLst>
                                          <p:attrName>style.visibility</p:attrName>
                                        </p:attrNameLst>
                                      </p:cBhvr>
                                      <p:to>
                                        <p:strVal val="visible"/>
                                      </p:to>
                                    </p:set>
                                    <p:animEffect transition="in" filter="wipe(left)">
                                      <p:cBhvr>
                                        <p:cTn id="82" dur="500"/>
                                        <p:tgtEl>
                                          <p:spTgt spid="90120"/>
                                        </p:tgtEl>
                                      </p:cBhvr>
                                    </p:animEffect>
                                  </p:childTnLst>
                                </p:cTn>
                              </p:par>
                            </p:childTnLst>
                          </p:cTn>
                        </p:par>
                        <p:par>
                          <p:cTn id="83" fill="hold">
                            <p:stCondLst>
                              <p:cond delay="1500"/>
                            </p:stCondLst>
                            <p:childTnLst>
                              <p:par>
                                <p:cTn id="84" presetID="22" presetClass="entr" presetSubtype="1" fill="hold" grpId="0" nodeType="afterEffect">
                                  <p:stCondLst>
                                    <p:cond delay="0"/>
                                  </p:stCondLst>
                                  <p:childTnLst>
                                    <p:set>
                                      <p:cBhvr>
                                        <p:cTn id="85" dur="1" fill="hold">
                                          <p:stCondLst>
                                            <p:cond delay="0"/>
                                          </p:stCondLst>
                                        </p:cTn>
                                        <p:tgtEl>
                                          <p:spTgt spid="90132"/>
                                        </p:tgtEl>
                                        <p:attrNameLst>
                                          <p:attrName>style.visibility</p:attrName>
                                        </p:attrNameLst>
                                      </p:cBhvr>
                                      <p:to>
                                        <p:strVal val="visible"/>
                                      </p:to>
                                    </p:set>
                                    <p:animEffect transition="in" filter="wipe(up)">
                                      <p:cBhvr>
                                        <p:cTn id="86" dur="500"/>
                                        <p:tgtEl>
                                          <p:spTgt spid="90132"/>
                                        </p:tgtEl>
                                      </p:cBhvr>
                                    </p:animEffect>
                                  </p:childTnLst>
                                </p:cTn>
                              </p:par>
                            </p:childTnLst>
                          </p:cTn>
                        </p:par>
                        <p:par>
                          <p:cTn id="87" fill="hold">
                            <p:stCondLst>
                              <p:cond delay="2000"/>
                            </p:stCondLst>
                            <p:childTnLst>
                              <p:par>
                                <p:cTn id="88" presetID="22" presetClass="entr" presetSubtype="4" fill="hold" grpId="0" nodeType="afterEffect">
                                  <p:stCondLst>
                                    <p:cond delay="0"/>
                                  </p:stCondLst>
                                  <p:childTnLst>
                                    <p:set>
                                      <p:cBhvr>
                                        <p:cTn id="89" dur="1" fill="hold">
                                          <p:stCondLst>
                                            <p:cond delay="0"/>
                                          </p:stCondLst>
                                        </p:cTn>
                                        <p:tgtEl>
                                          <p:spTgt spid="90143"/>
                                        </p:tgtEl>
                                        <p:attrNameLst>
                                          <p:attrName>style.visibility</p:attrName>
                                        </p:attrNameLst>
                                      </p:cBhvr>
                                      <p:to>
                                        <p:strVal val="visible"/>
                                      </p:to>
                                    </p:set>
                                    <p:animEffect transition="in" filter="wipe(down)">
                                      <p:cBhvr>
                                        <p:cTn id="90" dur="500"/>
                                        <p:tgtEl>
                                          <p:spTgt spid="90143"/>
                                        </p:tgtEl>
                                      </p:cBhvr>
                                    </p:animEffect>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90133"/>
                                        </p:tgtEl>
                                        <p:attrNameLst>
                                          <p:attrName>style.visibility</p:attrName>
                                        </p:attrNameLst>
                                      </p:cBhvr>
                                      <p:to>
                                        <p:strVal val="visible"/>
                                      </p:to>
                                    </p:set>
                                    <p:animEffect transition="in" filter="wipe(left)">
                                      <p:cBhvr>
                                        <p:cTn id="94" dur="500"/>
                                        <p:tgtEl>
                                          <p:spTgt spid="90133"/>
                                        </p:tgtEl>
                                      </p:cBhvr>
                                    </p:animEffect>
                                  </p:childTnLst>
                                </p:cTn>
                              </p:par>
                            </p:childTnLst>
                          </p:cTn>
                        </p:par>
                        <p:par>
                          <p:cTn id="95" fill="hold">
                            <p:stCondLst>
                              <p:cond delay="3000"/>
                            </p:stCondLst>
                            <p:childTnLst>
                              <p:par>
                                <p:cTn id="96" presetID="22" presetClass="entr" presetSubtype="8" fill="hold" grpId="0" nodeType="afterEffect">
                                  <p:stCondLst>
                                    <p:cond delay="0"/>
                                  </p:stCondLst>
                                  <p:childTnLst>
                                    <p:set>
                                      <p:cBhvr>
                                        <p:cTn id="97" dur="1" fill="hold">
                                          <p:stCondLst>
                                            <p:cond delay="0"/>
                                          </p:stCondLst>
                                        </p:cTn>
                                        <p:tgtEl>
                                          <p:spTgt spid="90116"/>
                                        </p:tgtEl>
                                        <p:attrNameLst>
                                          <p:attrName>style.visibility</p:attrName>
                                        </p:attrNameLst>
                                      </p:cBhvr>
                                      <p:to>
                                        <p:strVal val="visible"/>
                                      </p:to>
                                    </p:set>
                                    <p:animEffect transition="in" filter="wipe(left)">
                                      <p:cBhvr>
                                        <p:cTn id="98" dur="500"/>
                                        <p:tgtEl>
                                          <p:spTgt spid="90116"/>
                                        </p:tgtEl>
                                      </p:cBhvr>
                                    </p:animEffect>
                                  </p:childTnLst>
                                </p:cTn>
                              </p:par>
                            </p:childTnLst>
                          </p:cTn>
                        </p:par>
                        <p:par>
                          <p:cTn id="99" fill="hold">
                            <p:stCondLst>
                              <p:cond delay="3500"/>
                            </p:stCondLst>
                            <p:childTnLst>
                              <p:par>
                                <p:cTn id="100" presetID="22" presetClass="entr" presetSubtype="8" fill="hold" grpId="0" nodeType="afterEffect">
                                  <p:stCondLst>
                                    <p:cond delay="0"/>
                                  </p:stCondLst>
                                  <p:childTnLst>
                                    <p:set>
                                      <p:cBhvr>
                                        <p:cTn id="101" dur="1" fill="hold">
                                          <p:stCondLst>
                                            <p:cond delay="0"/>
                                          </p:stCondLst>
                                        </p:cTn>
                                        <p:tgtEl>
                                          <p:spTgt spid="90130"/>
                                        </p:tgtEl>
                                        <p:attrNameLst>
                                          <p:attrName>style.visibility</p:attrName>
                                        </p:attrNameLst>
                                      </p:cBhvr>
                                      <p:to>
                                        <p:strVal val="visible"/>
                                      </p:to>
                                    </p:set>
                                    <p:animEffect transition="in" filter="wipe(left)">
                                      <p:cBhvr>
                                        <p:cTn id="102" dur="500"/>
                                        <p:tgtEl>
                                          <p:spTgt spid="90130"/>
                                        </p:tgtEl>
                                      </p:cBhvr>
                                    </p:animEffect>
                                  </p:childTnLst>
                                </p:cTn>
                              </p:par>
                            </p:childTnLst>
                          </p:cTn>
                        </p:par>
                        <p:par>
                          <p:cTn id="103" fill="hold">
                            <p:stCondLst>
                              <p:cond delay="4000"/>
                            </p:stCondLst>
                            <p:childTnLst>
                              <p:par>
                                <p:cTn id="104" presetID="22" presetClass="entr" presetSubtype="8" fill="hold" grpId="0" nodeType="afterEffect">
                                  <p:stCondLst>
                                    <p:cond delay="0"/>
                                  </p:stCondLst>
                                  <p:childTnLst>
                                    <p:set>
                                      <p:cBhvr>
                                        <p:cTn id="105" dur="1" fill="hold">
                                          <p:stCondLst>
                                            <p:cond delay="0"/>
                                          </p:stCondLst>
                                        </p:cTn>
                                        <p:tgtEl>
                                          <p:spTgt spid="90172"/>
                                        </p:tgtEl>
                                        <p:attrNameLst>
                                          <p:attrName>style.visibility</p:attrName>
                                        </p:attrNameLst>
                                      </p:cBhvr>
                                      <p:to>
                                        <p:strVal val="visible"/>
                                      </p:to>
                                    </p:set>
                                    <p:animEffect transition="in" filter="wipe(left)">
                                      <p:cBhvr>
                                        <p:cTn id="106" dur="500"/>
                                        <p:tgtEl>
                                          <p:spTgt spid="9017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90121"/>
                                        </p:tgtEl>
                                        <p:attrNameLst>
                                          <p:attrName>style.visibility</p:attrName>
                                        </p:attrNameLst>
                                      </p:cBhvr>
                                      <p:to>
                                        <p:strVal val="visible"/>
                                      </p:to>
                                    </p:set>
                                    <p:animEffect transition="in" filter="wipe(left)">
                                      <p:cBhvr>
                                        <p:cTn id="111" dur="500"/>
                                        <p:tgtEl>
                                          <p:spTgt spid="90121"/>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90122"/>
                                        </p:tgtEl>
                                        <p:attrNameLst>
                                          <p:attrName>style.visibility</p:attrName>
                                        </p:attrNameLst>
                                      </p:cBhvr>
                                      <p:to>
                                        <p:strVal val="visible"/>
                                      </p:to>
                                    </p:set>
                                    <p:animEffect transition="in" filter="wipe(left)">
                                      <p:cBhvr>
                                        <p:cTn id="115" dur="500"/>
                                        <p:tgtEl>
                                          <p:spTgt spid="90122"/>
                                        </p:tgtEl>
                                      </p:cBhvr>
                                    </p:animEffect>
                                  </p:childTnLst>
                                </p:cTn>
                              </p:par>
                            </p:childTnLst>
                          </p:cTn>
                        </p:par>
                        <p:par>
                          <p:cTn id="116" fill="hold">
                            <p:stCondLst>
                              <p:cond delay="1000"/>
                            </p:stCondLst>
                            <p:childTnLst>
                              <p:par>
                                <p:cTn id="117" presetID="22" presetClass="entr" presetSubtype="8" fill="hold" grpId="0" nodeType="afterEffect">
                                  <p:stCondLst>
                                    <p:cond delay="0"/>
                                  </p:stCondLst>
                                  <p:childTnLst>
                                    <p:set>
                                      <p:cBhvr>
                                        <p:cTn id="118" dur="1" fill="hold">
                                          <p:stCondLst>
                                            <p:cond delay="0"/>
                                          </p:stCondLst>
                                        </p:cTn>
                                        <p:tgtEl>
                                          <p:spTgt spid="90124"/>
                                        </p:tgtEl>
                                        <p:attrNameLst>
                                          <p:attrName>style.visibility</p:attrName>
                                        </p:attrNameLst>
                                      </p:cBhvr>
                                      <p:to>
                                        <p:strVal val="visible"/>
                                      </p:to>
                                    </p:set>
                                    <p:animEffect transition="in" filter="wipe(left)">
                                      <p:cBhvr>
                                        <p:cTn id="119" dur="500"/>
                                        <p:tgtEl>
                                          <p:spTgt spid="9012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90123"/>
                                        </p:tgtEl>
                                        <p:attrNameLst>
                                          <p:attrName>style.visibility</p:attrName>
                                        </p:attrNameLst>
                                      </p:cBhvr>
                                      <p:to>
                                        <p:strVal val="visible"/>
                                      </p:to>
                                    </p:set>
                                    <p:animEffect transition="in" filter="wipe(left)">
                                      <p:cBhvr>
                                        <p:cTn id="124" dur="500"/>
                                        <p:tgtEl>
                                          <p:spTgt spid="90123"/>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90125"/>
                                        </p:tgtEl>
                                        <p:attrNameLst>
                                          <p:attrName>style.visibility</p:attrName>
                                        </p:attrNameLst>
                                      </p:cBhvr>
                                      <p:to>
                                        <p:strVal val="visible"/>
                                      </p:to>
                                    </p:set>
                                    <p:animEffect transition="in" filter="wipe(left)">
                                      <p:cBhvr>
                                        <p:cTn id="129" dur="500"/>
                                        <p:tgtEl>
                                          <p:spTgt spid="9012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90134"/>
                                        </p:tgtEl>
                                        <p:attrNameLst>
                                          <p:attrName>style.visibility</p:attrName>
                                        </p:attrNameLst>
                                      </p:cBhvr>
                                      <p:to>
                                        <p:strVal val="visible"/>
                                      </p:to>
                                    </p:set>
                                    <p:animEffect transition="in" filter="wipe(left)">
                                      <p:cBhvr>
                                        <p:cTn id="134" dur="500"/>
                                        <p:tgtEl>
                                          <p:spTgt spid="90134"/>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90135"/>
                                        </p:tgtEl>
                                        <p:attrNameLst>
                                          <p:attrName>style.visibility</p:attrName>
                                        </p:attrNameLst>
                                      </p:cBhvr>
                                      <p:to>
                                        <p:strVal val="visible"/>
                                      </p:to>
                                    </p:set>
                                    <p:animEffect transition="in" filter="wipe(left)">
                                      <p:cBhvr>
                                        <p:cTn id="138" dur="500"/>
                                        <p:tgtEl>
                                          <p:spTgt spid="90135"/>
                                        </p:tgtEl>
                                      </p:cBhvr>
                                    </p:animEffect>
                                  </p:childTnLst>
                                </p:cTn>
                              </p:par>
                            </p:childTnLst>
                          </p:cTn>
                        </p:par>
                        <p:par>
                          <p:cTn id="139" fill="hold">
                            <p:stCondLst>
                              <p:cond delay="1000"/>
                            </p:stCondLst>
                            <p:childTnLst>
                              <p:par>
                                <p:cTn id="140" presetID="22" presetClass="entr" presetSubtype="8" fill="hold" grpId="0" nodeType="afterEffect">
                                  <p:stCondLst>
                                    <p:cond delay="0"/>
                                  </p:stCondLst>
                                  <p:childTnLst>
                                    <p:set>
                                      <p:cBhvr>
                                        <p:cTn id="141" dur="1" fill="hold">
                                          <p:stCondLst>
                                            <p:cond delay="0"/>
                                          </p:stCondLst>
                                        </p:cTn>
                                        <p:tgtEl>
                                          <p:spTgt spid="90137"/>
                                        </p:tgtEl>
                                        <p:attrNameLst>
                                          <p:attrName>style.visibility</p:attrName>
                                        </p:attrNameLst>
                                      </p:cBhvr>
                                      <p:to>
                                        <p:strVal val="visible"/>
                                      </p:to>
                                    </p:set>
                                    <p:animEffect transition="in" filter="wipe(left)">
                                      <p:cBhvr>
                                        <p:cTn id="142" dur="500"/>
                                        <p:tgtEl>
                                          <p:spTgt spid="9013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90136"/>
                                        </p:tgtEl>
                                        <p:attrNameLst>
                                          <p:attrName>style.visibility</p:attrName>
                                        </p:attrNameLst>
                                      </p:cBhvr>
                                      <p:to>
                                        <p:strVal val="visible"/>
                                      </p:to>
                                    </p:set>
                                    <p:animEffect transition="in" filter="wipe(left)">
                                      <p:cBhvr>
                                        <p:cTn id="147" dur="500"/>
                                        <p:tgtEl>
                                          <p:spTgt spid="90136"/>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90138"/>
                                        </p:tgtEl>
                                        <p:attrNameLst>
                                          <p:attrName>style.visibility</p:attrName>
                                        </p:attrNameLst>
                                      </p:cBhvr>
                                      <p:to>
                                        <p:strVal val="visible"/>
                                      </p:to>
                                    </p:set>
                                    <p:animEffect transition="in" filter="wipe(left)">
                                      <p:cBhvr>
                                        <p:cTn id="152" dur="500"/>
                                        <p:tgtEl>
                                          <p:spTgt spid="90138"/>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4" fill="hold" grpId="0" nodeType="clickEffect">
                                  <p:stCondLst>
                                    <p:cond delay="0"/>
                                  </p:stCondLst>
                                  <p:childTnLst>
                                    <p:set>
                                      <p:cBhvr>
                                        <p:cTn id="156" dur="1" fill="hold">
                                          <p:stCondLst>
                                            <p:cond delay="0"/>
                                          </p:stCondLst>
                                        </p:cTn>
                                        <p:tgtEl>
                                          <p:spTgt spid="90145"/>
                                        </p:tgtEl>
                                        <p:attrNameLst>
                                          <p:attrName>style.visibility</p:attrName>
                                        </p:attrNameLst>
                                      </p:cBhvr>
                                      <p:to>
                                        <p:strVal val="visible"/>
                                      </p:to>
                                    </p:set>
                                    <p:animEffect transition="in" filter="wipe(down)">
                                      <p:cBhvr>
                                        <p:cTn id="157" dur="500"/>
                                        <p:tgtEl>
                                          <p:spTgt spid="90145"/>
                                        </p:tgtEl>
                                      </p:cBhvr>
                                    </p:animEffect>
                                  </p:childTnLst>
                                </p:cTn>
                              </p:par>
                            </p:childTnLst>
                          </p:cTn>
                        </p:par>
                        <p:par>
                          <p:cTn id="158" fill="hold">
                            <p:stCondLst>
                              <p:cond delay="500"/>
                            </p:stCondLst>
                            <p:childTnLst>
                              <p:par>
                                <p:cTn id="159" presetID="22" presetClass="entr" presetSubtype="4" fill="hold" grpId="0" nodeType="afterEffect">
                                  <p:stCondLst>
                                    <p:cond delay="0"/>
                                  </p:stCondLst>
                                  <p:childTnLst>
                                    <p:set>
                                      <p:cBhvr>
                                        <p:cTn id="160" dur="1" fill="hold">
                                          <p:stCondLst>
                                            <p:cond delay="0"/>
                                          </p:stCondLst>
                                        </p:cTn>
                                        <p:tgtEl>
                                          <p:spTgt spid="90155"/>
                                        </p:tgtEl>
                                        <p:attrNameLst>
                                          <p:attrName>style.visibility</p:attrName>
                                        </p:attrNameLst>
                                      </p:cBhvr>
                                      <p:to>
                                        <p:strVal val="visible"/>
                                      </p:to>
                                    </p:set>
                                    <p:animEffect transition="in" filter="wipe(down)">
                                      <p:cBhvr>
                                        <p:cTn id="161" dur="500"/>
                                        <p:tgtEl>
                                          <p:spTgt spid="90155"/>
                                        </p:tgtEl>
                                      </p:cBhvr>
                                    </p:animEffect>
                                  </p:childTnLst>
                                </p:cTn>
                              </p:par>
                            </p:childTnLst>
                          </p:cTn>
                        </p:par>
                        <p:par>
                          <p:cTn id="162" fill="hold">
                            <p:stCondLst>
                              <p:cond delay="1000"/>
                            </p:stCondLst>
                            <p:childTnLst>
                              <p:par>
                                <p:cTn id="163" presetID="17" presetClass="entr" presetSubtype="10" fill="hold" grpId="0" nodeType="afterEffect">
                                  <p:stCondLst>
                                    <p:cond delay="0"/>
                                  </p:stCondLst>
                                  <p:childTnLst>
                                    <p:set>
                                      <p:cBhvr>
                                        <p:cTn id="164" dur="1" fill="hold">
                                          <p:stCondLst>
                                            <p:cond delay="0"/>
                                          </p:stCondLst>
                                        </p:cTn>
                                        <p:tgtEl>
                                          <p:spTgt spid="90144"/>
                                        </p:tgtEl>
                                        <p:attrNameLst>
                                          <p:attrName>style.visibility</p:attrName>
                                        </p:attrNameLst>
                                      </p:cBhvr>
                                      <p:to>
                                        <p:strVal val="visible"/>
                                      </p:to>
                                    </p:set>
                                    <p:anim calcmode="lin" valueType="num">
                                      <p:cBhvr>
                                        <p:cTn id="165" dur="500" fill="hold"/>
                                        <p:tgtEl>
                                          <p:spTgt spid="90144"/>
                                        </p:tgtEl>
                                        <p:attrNameLst>
                                          <p:attrName>ppt_w</p:attrName>
                                        </p:attrNameLst>
                                      </p:cBhvr>
                                      <p:tavLst>
                                        <p:tav tm="0">
                                          <p:val>
                                            <p:fltVal val="0"/>
                                          </p:val>
                                        </p:tav>
                                        <p:tav tm="100000">
                                          <p:val>
                                            <p:strVal val="#ppt_w"/>
                                          </p:val>
                                        </p:tav>
                                      </p:tavLst>
                                    </p:anim>
                                    <p:anim calcmode="lin" valueType="num">
                                      <p:cBhvr>
                                        <p:cTn id="166" dur="500" fill="hold"/>
                                        <p:tgtEl>
                                          <p:spTgt spid="90144"/>
                                        </p:tgtEl>
                                        <p:attrNameLst>
                                          <p:attrName>ppt_h</p:attrName>
                                        </p:attrNameLst>
                                      </p:cBhvr>
                                      <p:tavLst>
                                        <p:tav tm="0">
                                          <p:val>
                                            <p:strVal val="#ppt_h"/>
                                          </p:val>
                                        </p:tav>
                                        <p:tav tm="100000">
                                          <p:val>
                                            <p:strVal val="#ppt_h"/>
                                          </p:val>
                                        </p:tav>
                                      </p:tavLst>
                                    </p:anim>
                                  </p:childTnLst>
                                </p:cTn>
                              </p:par>
                            </p:childTnLst>
                          </p:cTn>
                        </p:par>
                        <p:par>
                          <p:cTn id="167" fill="hold">
                            <p:stCondLst>
                              <p:cond delay="1500"/>
                            </p:stCondLst>
                            <p:childTnLst>
                              <p:par>
                                <p:cTn id="168" presetID="22" presetClass="entr" presetSubtype="8" fill="hold" grpId="0" nodeType="afterEffect">
                                  <p:stCondLst>
                                    <p:cond delay="0"/>
                                  </p:stCondLst>
                                  <p:childTnLst>
                                    <p:set>
                                      <p:cBhvr>
                                        <p:cTn id="169" dur="1" fill="hold">
                                          <p:stCondLst>
                                            <p:cond delay="0"/>
                                          </p:stCondLst>
                                        </p:cTn>
                                        <p:tgtEl>
                                          <p:spTgt spid="90115"/>
                                        </p:tgtEl>
                                        <p:attrNameLst>
                                          <p:attrName>style.visibility</p:attrName>
                                        </p:attrNameLst>
                                      </p:cBhvr>
                                      <p:to>
                                        <p:strVal val="visible"/>
                                      </p:to>
                                    </p:set>
                                    <p:animEffect transition="in" filter="wipe(left)">
                                      <p:cBhvr>
                                        <p:cTn id="170" dur="500"/>
                                        <p:tgtEl>
                                          <p:spTgt spid="90115"/>
                                        </p:tgtEl>
                                      </p:cBhvr>
                                    </p:animEffect>
                                  </p:childTnLst>
                                </p:cTn>
                              </p:par>
                            </p:childTnLst>
                          </p:cTn>
                        </p:par>
                        <p:par>
                          <p:cTn id="171" fill="hold">
                            <p:stCondLst>
                              <p:cond delay="2000"/>
                            </p:stCondLst>
                            <p:childTnLst>
                              <p:par>
                                <p:cTn id="172" presetID="22" presetClass="entr" presetSubtype="8" fill="hold" grpId="0" nodeType="afterEffect">
                                  <p:stCondLst>
                                    <p:cond delay="0"/>
                                  </p:stCondLst>
                                  <p:childTnLst>
                                    <p:set>
                                      <p:cBhvr>
                                        <p:cTn id="173" dur="1" fill="hold">
                                          <p:stCondLst>
                                            <p:cond delay="0"/>
                                          </p:stCondLst>
                                        </p:cTn>
                                        <p:tgtEl>
                                          <p:spTgt spid="90114"/>
                                        </p:tgtEl>
                                        <p:attrNameLst>
                                          <p:attrName>style.visibility</p:attrName>
                                        </p:attrNameLst>
                                      </p:cBhvr>
                                      <p:to>
                                        <p:strVal val="visible"/>
                                      </p:to>
                                    </p:set>
                                    <p:animEffect transition="in" filter="wipe(left)">
                                      <p:cBhvr>
                                        <p:cTn id="174" dur="500"/>
                                        <p:tgtEl>
                                          <p:spTgt spid="90114"/>
                                        </p:tgtEl>
                                      </p:cBhvr>
                                    </p:animEffect>
                                  </p:childTnLst>
                                </p:cTn>
                              </p:par>
                            </p:childTnLst>
                          </p:cTn>
                        </p:par>
                        <p:par>
                          <p:cTn id="175" fill="hold">
                            <p:stCondLst>
                              <p:cond delay="2500"/>
                            </p:stCondLst>
                            <p:childTnLst>
                              <p:par>
                                <p:cTn id="176" presetID="17" presetClass="entr" presetSubtype="10" fill="hold" grpId="0" nodeType="afterEffect">
                                  <p:stCondLst>
                                    <p:cond delay="0"/>
                                  </p:stCondLst>
                                  <p:childTnLst>
                                    <p:set>
                                      <p:cBhvr>
                                        <p:cTn id="177" dur="1" fill="hold">
                                          <p:stCondLst>
                                            <p:cond delay="0"/>
                                          </p:stCondLst>
                                        </p:cTn>
                                        <p:tgtEl>
                                          <p:spTgt spid="90162"/>
                                        </p:tgtEl>
                                        <p:attrNameLst>
                                          <p:attrName>style.visibility</p:attrName>
                                        </p:attrNameLst>
                                      </p:cBhvr>
                                      <p:to>
                                        <p:strVal val="visible"/>
                                      </p:to>
                                    </p:set>
                                    <p:anim calcmode="lin" valueType="num">
                                      <p:cBhvr>
                                        <p:cTn id="178" dur="500" fill="hold"/>
                                        <p:tgtEl>
                                          <p:spTgt spid="90162"/>
                                        </p:tgtEl>
                                        <p:attrNameLst>
                                          <p:attrName>ppt_w</p:attrName>
                                        </p:attrNameLst>
                                      </p:cBhvr>
                                      <p:tavLst>
                                        <p:tav tm="0">
                                          <p:val>
                                            <p:fltVal val="0"/>
                                          </p:val>
                                        </p:tav>
                                        <p:tav tm="100000">
                                          <p:val>
                                            <p:strVal val="#ppt_w"/>
                                          </p:val>
                                        </p:tav>
                                      </p:tavLst>
                                    </p:anim>
                                    <p:anim calcmode="lin" valueType="num">
                                      <p:cBhvr>
                                        <p:cTn id="179" dur="500" fill="hold"/>
                                        <p:tgtEl>
                                          <p:spTgt spid="90162"/>
                                        </p:tgtEl>
                                        <p:attrNameLst>
                                          <p:attrName>ppt_h</p:attrName>
                                        </p:attrNameLst>
                                      </p:cBhvr>
                                      <p:tavLst>
                                        <p:tav tm="0">
                                          <p:val>
                                            <p:strVal val="#ppt_h"/>
                                          </p:val>
                                        </p:tav>
                                        <p:tav tm="100000">
                                          <p:val>
                                            <p:strVal val="#ppt_h"/>
                                          </p:val>
                                        </p:tav>
                                      </p:tavLst>
                                    </p:anim>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90146"/>
                                        </p:tgtEl>
                                        <p:attrNameLst>
                                          <p:attrName>style.visibility</p:attrName>
                                        </p:attrNameLst>
                                      </p:cBhvr>
                                      <p:to>
                                        <p:strVal val="visible"/>
                                      </p:to>
                                    </p:set>
                                    <p:animEffect transition="in" filter="wipe(left)">
                                      <p:cBhvr>
                                        <p:cTn id="184" dur="500"/>
                                        <p:tgtEl>
                                          <p:spTgt spid="90146"/>
                                        </p:tgtEl>
                                      </p:cBhvr>
                                    </p:animEffect>
                                  </p:childTnLst>
                                </p:cTn>
                              </p:par>
                            </p:childTnLst>
                          </p:cTn>
                        </p:par>
                        <p:par>
                          <p:cTn id="185" fill="hold">
                            <p:stCondLst>
                              <p:cond delay="500"/>
                            </p:stCondLst>
                            <p:childTnLst>
                              <p:par>
                                <p:cTn id="186" presetID="22" presetClass="entr" presetSubtype="8" fill="hold" grpId="0" nodeType="afterEffect">
                                  <p:stCondLst>
                                    <p:cond delay="0"/>
                                  </p:stCondLst>
                                  <p:childTnLst>
                                    <p:set>
                                      <p:cBhvr>
                                        <p:cTn id="187" dur="1" fill="hold">
                                          <p:stCondLst>
                                            <p:cond delay="0"/>
                                          </p:stCondLst>
                                        </p:cTn>
                                        <p:tgtEl>
                                          <p:spTgt spid="90148"/>
                                        </p:tgtEl>
                                        <p:attrNameLst>
                                          <p:attrName>style.visibility</p:attrName>
                                        </p:attrNameLst>
                                      </p:cBhvr>
                                      <p:to>
                                        <p:strVal val="visible"/>
                                      </p:to>
                                    </p:set>
                                    <p:animEffect transition="in" filter="wipe(left)">
                                      <p:cBhvr>
                                        <p:cTn id="188" dur="500"/>
                                        <p:tgtEl>
                                          <p:spTgt spid="90148"/>
                                        </p:tgtEl>
                                      </p:cBhvr>
                                    </p:animEffect>
                                  </p:childTnLst>
                                </p:cTn>
                              </p:par>
                            </p:childTnLst>
                          </p:cTn>
                        </p:par>
                        <p:par>
                          <p:cTn id="189" fill="hold">
                            <p:stCondLst>
                              <p:cond delay="1000"/>
                            </p:stCondLst>
                            <p:childTnLst>
                              <p:par>
                                <p:cTn id="190" presetID="22" presetClass="entr" presetSubtype="8" fill="hold" grpId="0" nodeType="afterEffect">
                                  <p:stCondLst>
                                    <p:cond delay="0"/>
                                  </p:stCondLst>
                                  <p:childTnLst>
                                    <p:set>
                                      <p:cBhvr>
                                        <p:cTn id="191" dur="1" fill="hold">
                                          <p:stCondLst>
                                            <p:cond delay="0"/>
                                          </p:stCondLst>
                                        </p:cTn>
                                        <p:tgtEl>
                                          <p:spTgt spid="90147"/>
                                        </p:tgtEl>
                                        <p:attrNameLst>
                                          <p:attrName>style.visibility</p:attrName>
                                        </p:attrNameLst>
                                      </p:cBhvr>
                                      <p:to>
                                        <p:strVal val="visible"/>
                                      </p:to>
                                    </p:set>
                                    <p:animEffect transition="in" filter="wipe(left)">
                                      <p:cBhvr>
                                        <p:cTn id="192" dur="500"/>
                                        <p:tgtEl>
                                          <p:spTgt spid="90147"/>
                                        </p:tgtEl>
                                      </p:cBhvr>
                                    </p:animEffect>
                                  </p:childTnLst>
                                </p:cTn>
                              </p:par>
                            </p:childTnLst>
                          </p:cTn>
                        </p:par>
                        <p:par>
                          <p:cTn id="193" fill="hold">
                            <p:stCondLst>
                              <p:cond delay="1500"/>
                            </p:stCondLst>
                            <p:childTnLst>
                              <p:par>
                                <p:cTn id="194" presetID="22" presetClass="entr" presetSubtype="8" fill="hold" grpId="0" nodeType="afterEffect">
                                  <p:stCondLst>
                                    <p:cond delay="0"/>
                                  </p:stCondLst>
                                  <p:childTnLst>
                                    <p:set>
                                      <p:cBhvr>
                                        <p:cTn id="195" dur="1" fill="hold">
                                          <p:stCondLst>
                                            <p:cond delay="0"/>
                                          </p:stCondLst>
                                        </p:cTn>
                                        <p:tgtEl>
                                          <p:spTgt spid="90149"/>
                                        </p:tgtEl>
                                        <p:attrNameLst>
                                          <p:attrName>style.visibility</p:attrName>
                                        </p:attrNameLst>
                                      </p:cBhvr>
                                      <p:to>
                                        <p:strVal val="visible"/>
                                      </p:to>
                                    </p:set>
                                    <p:animEffect transition="in" filter="wipe(left)">
                                      <p:cBhvr>
                                        <p:cTn id="196" dur="500"/>
                                        <p:tgtEl>
                                          <p:spTgt spid="90149"/>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90150"/>
                                        </p:tgtEl>
                                        <p:attrNameLst>
                                          <p:attrName>style.visibility</p:attrName>
                                        </p:attrNameLst>
                                      </p:cBhvr>
                                      <p:to>
                                        <p:strVal val="visible"/>
                                      </p:to>
                                    </p:set>
                                    <p:animEffect transition="in" filter="wipe(left)">
                                      <p:cBhvr>
                                        <p:cTn id="201" dur="500"/>
                                        <p:tgtEl>
                                          <p:spTgt spid="90150"/>
                                        </p:tgtEl>
                                      </p:cBhvr>
                                    </p:animEffect>
                                  </p:childTnLst>
                                </p:cTn>
                              </p:par>
                            </p:childTnLst>
                          </p:cTn>
                        </p:par>
                        <p:par>
                          <p:cTn id="202" fill="hold">
                            <p:stCondLst>
                              <p:cond delay="500"/>
                            </p:stCondLst>
                            <p:childTnLst>
                              <p:par>
                                <p:cTn id="203" presetID="22" presetClass="entr" presetSubtype="8" fill="hold" grpId="0" nodeType="afterEffect">
                                  <p:stCondLst>
                                    <p:cond delay="0"/>
                                  </p:stCondLst>
                                  <p:childTnLst>
                                    <p:set>
                                      <p:cBhvr>
                                        <p:cTn id="204" dur="1" fill="hold">
                                          <p:stCondLst>
                                            <p:cond delay="0"/>
                                          </p:stCondLst>
                                        </p:cTn>
                                        <p:tgtEl>
                                          <p:spTgt spid="90152"/>
                                        </p:tgtEl>
                                        <p:attrNameLst>
                                          <p:attrName>style.visibility</p:attrName>
                                        </p:attrNameLst>
                                      </p:cBhvr>
                                      <p:to>
                                        <p:strVal val="visible"/>
                                      </p:to>
                                    </p:set>
                                    <p:animEffect transition="in" filter="wipe(left)">
                                      <p:cBhvr>
                                        <p:cTn id="205" dur="500"/>
                                        <p:tgtEl>
                                          <p:spTgt spid="90152"/>
                                        </p:tgtEl>
                                      </p:cBhvr>
                                    </p:animEffect>
                                  </p:childTnLst>
                                </p:cTn>
                              </p:par>
                            </p:childTnLst>
                          </p:cTn>
                        </p:par>
                        <p:par>
                          <p:cTn id="206" fill="hold">
                            <p:stCondLst>
                              <p:cond delay="1000"/>
                            </p:stCondLst>
                            <p:childTnLst>
                              <p:par>
                                <p:cTn id="207" presetID="22" presetClass="entr" presetSubtype="8" fill="hold" grpId="0" nodeType="afterEffect">
                                  <p:stCondLst>
                                    <p:cond delay="0"/>
                                  </p:stCondLst>
                                  <p:childTnLst>
                                    <p:set>
                                      <p:cBhvr>
                                        <p:cTn id="208" dur="1" fill="hold">
                                          <p:stCondLst>
                                            <p:cond delay="0"/>
                                          </p:stCondLst>
                                        </p:cTn>
                                        <p:tgtEl>
                                          <p:spTgt spid="90151"/>
                                        </p:tgtEl>
                                        <p:attrNameLst>
                                          <p:attrName>style.visibility</p:attrName>
                                        </p:attrNameLst>
                                      </p:cBhvr>
                                      <p:to>
                                        <p:strVal val="visible"/>
                                      </p:to>
                                    </p:set>
                                    <p:animEffect transition="in" filter="wipe(left)">
                                      <p:cBhvr>
                                        <p:cTn id="209" dur="500"/>
                                        <p:tgtEl>
                                          <p:spTgt spid="90151"/>
                                        </p:tgtEl>
                                      </p:cBhvr>
                                    </p:animEffect>
                                  </p:childTnLst>
                                </p:cTn>
                              </p:par>
                            </p:childTnLst>
                          </p:cTn>
                        </p:par>
                        <p:par>
                          <p:cTn id="210" fill="hold">
                            <p:stCondLst>
                              <p:cond delay="1500"/>
                            </p:stCondLst>
                            <p:childTnLst>
                              <p:par>
                                <p:cTn id="211" presetID="22" presetClass="entr" presetSubtype="8" fill="hold" grpId="0" nodeType="afterEffect">
                                  <p:stCondLst>
                                    <p:cond delay="0"/>
                                  </p:stCondLst>
                                  <p:childTnLst>
                                    <p:set>
                                      <p:cBhvr>
                                        <p:cTn id="212" dur="1" fill="hold">
                                          <p:stCondLst>
                                            <p:cond delay="0"/>
                                          </p:stCondLst>
                                        </p:cTn>
                                        <p:tgtEl>
                                          <p:spTgt spid="90153"/>
                                        </p:tgtEl>
                                        <p:attrNameLst>
                                          <p:attrName>style.visibility</p:attrName>
                                        </p:attrNameLst>
                                      </p:cBhvr>
                                      <p:to>
                                        <p:strVal val="visible"/>
                                      </p:to>
                                    </p:set>
                                    <p:animEffect transition="in" filter="wipe(left)">
                                      <p:cBhvr>
                                        <p:cTn id="213" dur="500"/>
                                        <p:tgtEl>
                                          <p:spTgt spid="90153"/>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grpId="0" nodeType="clickEffect">
                                  <p:stCondLst>
                                    <p:cond delay="0"/>
                                  </p:stCondLst>
                                  <p:childTnLst>
                                    <p:set>
                                      <p:cBhvr>
                                        <p:cTn id="217" dur="1" fill="hold">
                                          <p:stCondLst>
                                            <p:cond delay="0"/>
                                          </p:stCondLst>
                                        </p:cTn>
                                        <p:tgtEl>
                                          <p:spTgt spid="90154"/>
                                        </p:tgtEl>
                                        <p:attrNameLst>
                                          <p:attrName>style.visibility</p:attrName>
                                        </p:attrNameLst>
                                      </p:cBhvr>
                                      <p:to>
                                        <p:strVal val="visible"/>
                                      </p:to>
                                    </p:set>
                                    <p:animEffect transition="in" filter="wipe(left)">
                                      <p:cBhvr>
                                        <p:cTn id="218" dur="500"/>
                                        <p:tgtEl>
                                          <p:spTgt spid="90154"/>
                                        </p:tgtEl>
                                      </p:cBhvr>
                                    </p:animEffect>
                                  </p:childTnLst>
                                </p:cTn>
                              </p:par>
                            </p:childTnLst>
                          </p:cTn>
                        </p:par>
                        <p:par>
                          <p:cTn id="219" fill="hold">
                            <p:stCondLst>
                              <p:cond delay="500"/>
                            </p:stCondLst>
                            <p:childTnLst>
                              <p:par>
                                <p:cTn id="220" presetID="22" presetClass="entr" presetSubtype="4" fill="hold" grpId="0" nodeType="afterEffect">
                                  <p:stCondLst>
                                    <p:cond delay="0"/>
                                  </p:stCondLst>
                                  <p:childTnLst>
                                    <p:set>
                                      <p:cBhvr>
                                        <p:cTn id="221" dur="1" fill="hold">
                                          <p:stCondLst>
                                            <p:cond delay="0"/>
                                          </p:stCondLst>
                                        </p:cTn>
                                        <p:tgtEl>
                                          <p:spTgt spid="90161"/>
                                        </p:tgtEl>
                                        <p:attrNameLst>
                                          <p:attrName>style.visibility</p:attrName>
                                        </p:attrNameLst>
                                      </p:cBhvr>
                                      <p:to>
                                        <p:strVal val="visible"/>
                                      </p:to>
                                    </p:set>
                                    <p:animEffect transition="in" filter="wipe(down)">
                                      <p:cBhvr>
                                        <p:cTn id="222" dur="500"/>
                                        <p:tgtEl>
                                          <p:spTgt spid="90161"/>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8" fill="hold" grpId="0" nodeType="clickEffect">
                                  <p:stCondLst>
                                    <p:cond delay="0"/>
                                  </p:stCondLst>
                                  <p:childTnLst>
                                    <p:set>
                                      <p:cBhvr>
                                        <p:cTn id="226" dur="1" fill="hold">
                                          <p:stCondLst>
                                            <p:cond delay="0"/>
                                          </p:stCondLst>
                                        </p:cTn>
                                        <p:tgtEl>
                                          <p:spTgt spid="90156"/>
                                        </p:tgtEl>
                                        <p:attrNameLst>
                                          <p:attrName>style.visibility</p:attrName>
                                        </p:attrNameLst>
                                      </p:cBhvr>
                                      <p:to>
                                        <p:strVal val="visible"/>
                                      </p:to>
                                    </p:set>
                                    <p:animEffect transition="in" filter="wipe(left)">
                                      <p:cBhvr>
                                        <p:cTn id="227" dur="500"/>
                                        <p:tgtEl>
                                          <p:spTgt spid="90156"/>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grpId="0" nodeType="clickEffect">
                                  <p:stCondLst>
                                    <p:cond delay="0"/>
                                  </p:stCondLst>
                                  <p:childTnLst>
                                    <p:set>
                                      <p:cBhvr>
                                        <p:cTn id="231" dur="1" fill="hold">
                                          <p:stCondLst>
                                            <p:cond delay="0"/>
                                          </p:stCondLst>
                                        </p:cTn>
                                        <p:tgtEl>
                                          <p:spTgt spid="90157"/>
                                        </p:tgtEl>
                                        <p:attrNameLst>
                                          <p:attrName>style.visibility</p:attrName>
                                        </p:attrNameLst>
                                      </p:cBhvr>
                                      <p:to>
                                        <p:strVal val="visible"/>
                                      </p:to>
                                    </p:set>
                                    <p:animEffect transition="in" filter="wipe(left)">
                                      <p:cBhvr>
                                        <p:cTn id="232" dur="500"/>
                                        <p:tgtEl>
                                          <p:spTgt spid="90157"/>
                                        </p:tgtEl>
                                      </p:cBhvr>
                                    </p:animEffect>
                                  </p:childTnLst>
                                </p:cTn>
                              </p:par>
                            </p:childTnLst>
                          </p:cTn>
                        </p:par>
                        <p:par>
                          <p:cTn id="233" fill="hold">
                            <p:stCondLst>
                              <p:cond delay="500"/>
                            </p:stCondLst>
                            <p:childTnLst>
                              <p:par>
                                <p:cTn id="234" presetID="22" presetClass="entr" presetSubtype="2" fill="hold" grpId="0" nodeType="afterEffect">
                                  <p:stCondLst>
                                    <p:cond delay="0"/>
                                  </p:stCondLst>
                                  <p:childTnLst>
                                    <p:set>
                                      <p:cBhvr>
                                        <p:cTn id="235" dur="1" fill="hold">
                                          <p:stCondLst>
                                            <p:cond delay="0"/>
                                          </p:stCondLst>
                                        </p:cTn>
                                        <p:tgtEl>
                                          <p:spTgt spid="90163"/>
                                        </p:tgtEl>
                                        <p:attrNameLst>
                                          <p:attrName>style.visibility</p:attrName>
                                        </p:attrNameLst>
                                      </p:cBhvr>
                                      <p:to>
                                        <p:strVal val="visible"/>
                                      </p:to>
                                    </p:set>
                                    <p:animEffect transition="in" filter="wipe(right)">
                                      <p:cBhvr>
                                        <p:cTn id="236" dur="500"/>
                                        <p:tgtEl>
                                          <p:spTgt spid="90163"/>
                                        </p:tgtEl>
                                      </p:cBhvr>
                                    </p:animEffect>
                                  </p:childTnLst>
                                </p:cTn>
                              </p:par>
                            </p:childTnLst>
                          </p:cTn>
                        </p:par>
                        <p:par>
                          <p:cTn id="237" fill="hold">
                            <p:stCondLst>
                              <p:cond delay="1000"/>
                            </p:stCondLst>
                            <p:childTnLst>
                              <p:par>
                                <p:cTn id="238" presetID="22" presetClass="entr" presetSubtype="8" fill="hold" grpId="0" nodeType="afterEffect">
                                  <p:stCondLst>
                                    <p:cond delay="0"/>
                                  </p:stCondLst>
                                  <p:childTnLst>
                                    <p:set>
                                      <p:cBhvr>
                                        <p:cTn id="239" dur="1" fill="hold">
                                          <p:stCondLst>
                                            <p:cond delay="0"/>
                                          </p:stCondLst>
                                        </p:cTn>
                                        <p:tgtEl>
                                          <p:spTgt spid="90171"/>
                                        </p:tgtEl>
                                        <p:attrNameLst>
                                          <p:attrName>style.visibility</p:attrName>
                                        </p:attrNameLst>
                                      </p:cBhvr>
                                      <p:to>
                                        <p:strVal val="visible"/>
                                      </p:to>
                                    </p:set>
                                    <p:animEffect transition="in" filter="wipe(left)">
                                      <p:cBhvr>
                                        <p:cTn id="240" dur="500"/>
                                        <p:tgtEl>
                                          <p:spTgt spid="90171"/>
                                        </p:tgtEl>
                                      </p:cBhvr>
                                    </p:animEffect>
                                  </p:childTnLst>
                                </p:cTn>
                              </p:par>
                            </p:childTnLst>
                          </p:cTn>
                        </p:par>
                        <p:par>
                          <p:cTn id="241" fill="hold">
                            <p:stCondLst>
                              <p:cond delay="1500"/>
                            </p:stCondLst>
                            <p:childTnLst>
                              <p:par>
                                <p:cTn id="242" presetID="22" presetClass="entr" presetSubtype="8" fill="hold" grpId="0" nodeType="afterEffect">
                                  <p:stCondLst>
                                    <p:cond delay="0"/>
                                  </p:stCondLst>
                                  <p:childTnLst>
                                    <p:set>
                                      <p:cBhvr>
                                        <p:cTn id="243" dur="1" fill="hold">
                                          <p:stCondLst>
                                            <p:cond delay="0"/>
                                          </p:stCondLst>
                                        </p:cTn>
                                        <p:tgtEl>
                                          <p:spTgt spid="90164"/>
                                        </p:tgtEl>
                                        <p:attrNameLst>
                                          <p:attrName>style.visibility</p:attrName>
                                        </p:attrNameLst>
                                      </p:cBhvr>
                                      <p:to>
                                        <p:strVal val="visible"/>
                                      </p:to>
                                    </p:set>
                                    <p:animEffect transition="in" filter="wipe(left)">
                                      <p:cBhvr>
                                        <p:cTn id="244" dur="500"/>
                                        <p:tgtEl>
                                          <p:spTgt spid="90164"/>
                                        </p:tgtEl>
                                      </p:cBhvr>
                                    </p:animEffect>
                                  </p:childTnLst>
                                </p:cTn>
                              </p:par>
                            </p:childTnLst>
                          </p:cTn>
                        </p:par>
                      </p:childTnLst>
                    </p:cTn>
                  </p:par>
                  <p:par>
                    <p:cTn id="245" fill="hold">
                      <p:stCondLst>
                        <p:cond delay="indefinite"/>
                      </p:stCondLst>
                      <p:childTnLst>
                        <p:par>
                          <p:cTn id="246" fill="hold">
                            <p:stCondLst>
                              <p:cond delay="0"/>
                            </p:stCondLst>
                            <p:childTnLst>
                              <p:par>
                                <p:cTn id="247" presetID="22" presetClass="entr" presetSubtype="8" fill="hold" grpId="0" nodeType="clickEffect">
                                  <p:stCondLst>
                                    <p:cond delay="0"/>
                                  </p:stCondLst>
                                  <p:childTnLst>
                                    <p:set>
                                      <p:cBhvr>
                                        <p:cTn id="248" dur="1" fill="hold">
                                          <p:stCondLst>
                                            <p:cond delay="0"/>
                                          </p:stCondLst>
                                        </p:cTn>
                                        <p:tgtEl>
                                          <p:spTgt spid="90160"/>
                                        </p:tgtEl>
                                        <p:attrNameLst>
                                          <p:attrName>style.visibility</p:attrName>
                                        </p:attrNameLst>
                                      </p:cBhvr>
                                      <p:to>
                                        <p:strVal val="visible"/>
                                      </p:to>
                                    </p:set>
                                    <p:animEffect transition="in" filter="wipe(left)">
                                      <p:cBhvr>
                                        <p:cTn id="249" dur="500"/>
                                        <p:tgtEl>
                                          <p:spTgt spid="90160"/>
                                        </p:tgtEl>
                                      </p:cBhvr>
                                    </p:animEffect>
                                  </p:childTnLst>
                                </p:cTn>
                              </p:par>
                            </p:childTnLst>
                          </p:cTn>
                        </p:par>
                        <p:par>
                          <p:cTn id="250" fill="hold">
                            <p:stCondLst>
                              <p:cond delay="500"/>
                            </p:stCondLst>
                            <p:childTnLst>
                              <p:par>
                                <p:cTn id="251" presetID="23" presetClass="entr" presetSubtype="528" fill="hold" grpId="0" nodeType="afterEffect">
                                  <p:stCondLst>
                                    <p:cond delay="0"/>
                                  </p:stCondLst>
                                  <p:childTnLst>
                                    <p:set>
                                      <p:cBhvr>
                                        <p:cTn id="252" dur="1" fill="hold">
                                          <p:stCondLst>
                                            <p:cond delay="0"/>
                                          </p:stCondLst>
                                        </p:cTn>
                                        <p:tgtEl>
                                          <p:spTgt spid="90170"/>
                                        </p:tgtEl>
                                        <p:attrNameLst>
                                          <p:attrName>style.visibility</p:attrName>
                                        </p:attrNameLst>
                                      </p:cBhvr>
                                      <p:to>
                                        <p:strVal val="visible"/>
                                      </p:to>
                                    </p:set>
                                    <p:anim calcmode="lin" valueType="num">
                                      <p:cBhvr>
                                        <p:cTn id="253" dur="500" fill="hold"/>
                                        <p:tgtEl>
                                          <p:spTgt spid="90170"/>
                                        </p:tgtEl>
                                        <p:attrNameLst>
                                          <p:attrName>ppt_w</p:attrName>
                                        </p:attrNameLst>
                                      </p:cBhvr>
                                      <p:tavLst>
                                        <p:tav tm="0">
                                          <p:val>
                                            <p:fltVal val="0"/>
                                          </p:val>
                                        </p:tav>
                                        <p:tav tm="100000">
                                          <p:val>
                                            <p:strVal val="#ppt_w"/>
                                          </p:val>
                                        </p:tav>
                                      </p:tavLst>
                                    </p:anim>
                                    <p:anim calcmode="lin" valueType="num">
                                      <p:cBhvr>
                                        <p:cTn id="254" dur="500" fill="hold"/>
                                        <p:tgtEl>
                                          <p:spTgt spid="90170"/>
                                        </p:tgtEl>
                                        <p:attrNameLst>
                                          <p:attrName>ppt_h</p:attrName>
                                        </p:attrNameLst>
                                      </p:cBhvr>
                                      <p:tavLst>
                                        <p:tav tm="0">
                                          <p:val>
                                            <p:fltVal val="0"/>
                                          </p:val>
                                        </p:tav>
                                        <p:tav tm="100000">
                                          <p:val>
                                            <p:strVal val="#ppt_h"/>
                                          </p:val>
                                        </p:tav>
                                      </p:tavLst>
                                    </p:anim>
                                    <p:anim calcmode="lin" valueType="num">
                                      <p:cBhvr>
                                        <p:cTn id="255" dur="500" fill="hold"/>
                                        <p:tgtEl>
                                          <p:spTgt spid="90170"/>
                                        </p:tgtEl>
                                        <p:attrNameLst>
                                          <p:attrName>ppt_x</p:attrName>
                                        </p:attrNameLst>
                                      </p:cBhvr>
                                      <p:tavLst>
                                        <p:tav tm="0">
                                          <p:val>
                                            <p:fltVal val="0.5"/>
                                          </p:val>
                                        </p:tav>
                                        <p:tav tm="100000">
                                          <p:val>
                                            <p:strVal val="#ppt_x"/>
                                          </p:val>
                                        </p:tav>
                                      </p:tavLst>
                                    </p:anim>
                                    <p:anim calcmode="lin" valueType="num">
                                      <p:cBhvr>
                                        <p:cTn id="256" dur="500" fill="hold"/>
                                        <p:tgtEl>
                                          <p:spTgt spid="9017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nimBg="1" autoUpdateAnimBg="0"/>
      <p:bldP spid="90115" grpId="0" animBg="1" autoUpdateAnimBg="0"/>
      <p:bldP spid="90116" grpId="0" animBg="1" autoUpdateAnimBg="0"/>
      <p:bldP spid="90117" grpId="0" animBg="1"/>
      <p:bldP spid="90118" grpId="0" animBg="1" autoUpdateAnimBg="0"/>
      <p:bldP spid="90119" grpId="0" animBg="1"/>
      <p:bldP spid="90120" grpId="0" autoUpdateAnimBg="0"/>
      <p:bldP spid="90121" grpId="0" animBg="1" autoUpdateAnimBg="0"/>
      <p:bldP spid="90122" grpId="0" autoUpdateAnimBg="0"/>
      <p:bldP spid="90123" grpId="0" animBg="1" autoUpdateAnimBg="0"/>
      <p:bldP spid="90124" grpId="0" animBg="1"/>
      <p:bldP spid="90125" grpId="0" animBg="1" autoUpdateAnimBg="0"/>
      <p:bldP spid="90126" grpId="0" animBg="1"/>
      <p:bldP spid="90127" grpId="0" animBg="1"/>
      <p:bldP spid="90128" grpId="0" animBg="1"/>
      <p:bldP spid="90129" grpId="0" autoUpdateAnimBg="0"/>
      <p:bldP spid="90130" grpId="0" animBg="1" autoUpdateAnimBg="0"/>
      <p:bldP spid="90131" grpId="0" animBg="1"/>
      <p:bldP spid="90132" grpId="0" animBg="1" autoUpdateAnimBg="0"/>
      <p:bldP spid="90133" grpId="0" autoUpdateAnimBg="0"/>
      <p:bldP spid="90134" grpId="0" animBg="1" autoUpdateAnimBg="0"/>
      <p:bldP spid="90135" grpId="0" autoUpdateAnimBg="0"/>
      <p:bldP spid="90136" grpId="0" animBg="1" autoUpdateAnimBg="0"/>
      <p:bldP spid="90137" grpId="0" animBg="1"/>
      <p:bldP spid="90138" grpId="0" animBg="1" autoUpdateAnimBg="0"/>
      <p:bldP spid="90139" grpId="0" animBg="1"/>
      <p:bldP spid="90140" grpId="0" animBg="1"/>
      <p:bldP spid="90141" grpId="0" animBg="1"/>
      <p:bldP spid="90142" grpId="0" autoUpdateAnimBg="0"/>
      <p:bldP spid="90143" grpId="0" animBg="1"/>
      <p:bldP spid="90144" grpId="0" animBg="1"/>
      <p:bldP spid="90145" grpId="0" animBg="1"/>
      <p:bldP spid="90146" grpId="0" animBg="1" autoUpdateAnimBg="0"/>
      <p:bldP spid="90147" grpId="0" animBg="1" autoUpdateAnimBg="0"/>
      <p:bldP spid="90148" grpId="0" animBg="1"/>
      <p:bldP spid="90149" grpId="0" animBg="1" autoUpdateAnimBg="0"/>
      <p:bldP spid="90150" grpId="0" animBg="1" autoUpdateAnimBg="0"/>
      <p:bldP spid="90151" grpId="0" animBg="1" autoUpdateAnimBg="0"/>
      <p:bldP spid="90152" grpId="0" animBg="1"/>
      <p:bldP spid="90153" grpId="0" animBg="1" autoUpdateAnimBg="0"/>
      <p:bldP spid="90154" grpId="0" animBg="1" autoUpdateAnimBg="0"/>
      <p:bldP spid="90155" grpId="0" animBg="1"/>
      <p:bldP spid="90156" grpId="0" autoUpdateAnimBg="0"/>
      <p:bldP spid="90157" grpId="0" autoUpdateAnimBg="0"/>
      <p:bldP spid="90158" grpId="0" animBg="1" autoUpdateAnimBg="0"/>
      <p:bldP spid="90160" grpId="0" autoUpdateAnimBg="0"/>
      <p:bldP spid="90161" grpId="0" animBg="1"/>
      <p:bldP spid="90162" grpId="0" animBg="1"/>
      <p:bldP spid="90163" grpId="0" animBg="1"/>
      <p:bldP spid="90164" grpId="0" autoUpdateAnimBg="0"/>
      <p:bldP spid="90166" grpId="0" autoUpdateAnimBg="0"/>
      <p:bldP spid="90168" grpId="0" autoUpdateAnimBg="0"/>
      <p:bldP spid="90170" grpId="0" animBg="1" autoUpdateAnimBg="0"/>
      <p:bldP spid="90171" grpId="0" animBg="1"/>
      <p:bldP spid="90172"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295400" y="3124200"/>
            <a:ext cx="3505200" cy="1219200"/>
          </a:xfrm>
          <a:prstGeom prst="rect">
            <a:avLst/>
          </a:prstGeom>
          <a:solidFill>
            <a:srgbClr val="F5F5F5"/>
          </a:solidFill>
          <a:ln w="19050">
            <a:solidFill>
              <a:schemeClr val="tx1"/>
            </a:solidFill>
            <a:miter lim="800000"/>
            <a:headEnd/>
            <a:tailEnd/>
          </a:ln>
        </p:spPr>
        <p:txBody>
          <a:bodyPr anchor="ctr"/>
          <a:lstStyle/>
          <a:p>
            <a:endParaRPr lang="de-DE" sz="900" b="0"/>
          </a:p>
        </p:txBody>
      </p:sp>
      <p:sp>
        <p:nvSpPr>
          <p:cNvPr id="89091" name="Line 5"/>
          <p:cNvSpPr>
            <a:spLocks noChangeShapeType="1"/>
          </p:cNvSpPr>
          <p:nvPr/>
        </p:nvSpPr>
        <p:spPr bwMode="auto">
          <a:xfrm>
            <a:off x="457200" y="5334000"/>
            <a:ext cx="3886200" cy="0"/>
          </a:xfrm>
          <a:prstGeom prst="line">
            <a:avLst/>
          </a:prstGeom>
          <a:noFill/>
          <a:ln w="117475">
            <a:solidFill>
              <a:srgbClr val="008000"/>
            </a:solidFill>
            <a:round/>
            <a:headEnd/>
            <a:tailEnd type="triangle" w="med" len="med"/>
          </a:ln>
        </p:spPr>
        <p:txBody>
          <a:bodyPr/>
          <a:lstStyle/>
          <a:p>
            <a:endParaRPr lang="de-DE"/>
          </a:p>
        </p:txBody>
      </p:sp>
      <p:sp>
        <p:nvSpPr>
          <p:cNvPr id="89092" name="Text Box 72"/>
          <p:cNvSpPr txBox="1">
            <a:spLocks noChangeArrowheads="1"/>
          </p:cNvSpPr>
          <p:nvPr/>
        </p:nvSpPr>
        <p:spPr bwMode="auto">
          <a:xfrm>
            <a:off x="1143000" y="6019800"/>
            <a:ext cx="1752600" cy="336550"/>
          </a:xfrm>
          <a:prstGeom prst="rect">
            <a:avLst/>
          </a:prstGeom>
          <a:noFill/>
          <a:ln w="9525">
            <a:noFill/>
            <a:miter lim="800000"/>
            <a:headEnd/>
            <a:tailEnd/>
          </a:ln>
        </p:spPr>
        <p:txBody>
          <a:bodyPr>
            <a:spAutoFit/>
          </a:bodyPr>
          <a:lstStyle/>
          <a:p>
            <a:r>
              <a:rPr lang="de-DE" sz="1600"/>
              <a:t>Unternehmen </a:t>
            </a:r>
            <a:r>
              <a:rPr lang="de-DE" sz="1600">
                <a:solidFill>
                  <a:srgbClr val="FF3300"/>
                </a:solidFill>
              </a:rPr>
              <a:t>A</a:t>
            </a:r>
          </a:p>
        </p:txBody>
      </p:sp>
      <p:sp>
        <p:nvSpPr>
          <p:cNvPr id="89093" name="Oval 8"/>
          <p:cNvSpPr>
            <a:spLocks noChangeArrowheads="1"/>
          </p:cNvSpPr>
          <p:nvPr/>
        </p:nvSpPr>
        <p:spPr bwMode="auto">
          <a:xfrm>
            <a:off x="3429000" y="5181600"/>
            <a:ext cx="304800" cy="304800"/>
          </a:xfrm>
          <a:prstGeom prst="ellipse">
            <a:avLst/>
          </a:prstGeom>
          <a:solidFill>
            <a:srgbClr val="F5F5F5"/>
          </a:solidFill>
          <a:ln w="9525">
            <a:solidFill>
              <a:schemeClr val="tx1"/>
            </a:solidFill>
            <a:round/>
            <a:headEnd/>
            <a:tailEnd/>
          </a:ln>
        </p:spPr>
        <p:txBody>
          <a:bodyPr anchor="ctr">
            <a:spAutoFit/>
          </a:bodyPr>
          <a:lstStyle/>
          <a:p>
            <a:endParaRPr lang="de-DE" sz="900" b="0"/>
          </a:p>
        </p:txBody>
      </p:sp>
      <p:sp>
        <p:nvSpPr>
          <p:cNvPr id="89094" name="Line 9"/>
          <p:cNvSpPr>
            <a:spLocks noChangeShapeType="1"/>
          </p:cNvSpPr>
          <p:nvPr/>
        </p:nvSpPr>
        <p:spPr bwMode="auto">
          <a:xfrm flipV="1">
            <a:off x="3581400" y="4343400"/>
            <a:ext cx="0" cy="838200"/>
          </a:xfrm>
          <a:prstGeom prst="line">
            <a:avLst/>
          </a:prstGeom>
          <a:noFill/>
          <a:ln w="38100">
            <a:solidFill>
              <a:srgbClr val="0000FF"/>
            </a:solidFill>
            <a:round/>
            <a:headEnd/>
            <a:tailEnd type="triangle" w="med" len="med"/>
          </a:ln>
        </p:spPr>
        <p:txBody>
          <a:bodyPr>
            <a:spAutoFit/>
          </a:bodyPr>
          <a:lstStyle/>
          <a:p>
            <a:endParaRPr lang="de-DE"/>
          </a:p>
        </p:txBody>
      </p:sp>
      <p:sp>
        <p:nvSpPr>
          <p:cNvPr id="89095" name="Text Box 10"/>
          <p:cNvSpPr txBox="1">
            <a:spLocks noChangeArrowheads="1"/>
          </p:cNvSpPr>
          <p:nvPr/>
        </p:nvSpPr>
        <p:spPr bwMode="auto">
          <a:xfrm>
            <a:off x="3657600" y="4495800"/>
            <a:ext cx="1143000" cy="336550"/>
          </a:xfrm>
          <a:prstGeom prst="rect">
            <a:avLst/>
          </a:prstGeom>
          <a:noFill/>
          <a:ln w="9525">
            <a:noFill/>
            <a:miter lim="800000"/>
            <a:headEnd/>
            <a:tailEnd/>
          </a:ln>
        </p:spPr>
        <p:txBody>
          <a:bodyPr>
            <a:spAutoFit/>
          </a:bodyPr>
          <a:lstStyle/>
          <a:p>
            <a:r>
              <a:rPr lang="de-DE" sz="1600"/>
              <a:t>Ist-Werte</a:t>
            </a:r>
          </a:p>
        </p:txBody>
      </p:sp>
      <p:sp>
        <p:nvSpPr>
          <p:cNvPr id="89096" name="Text Box 11"/>
          <p:cNvSpPr txBox="1">
            <a:spLocks noChangeArrowheads="1"/>
          </p:cNvSpPr>
          <p:nvPr/>
        </p:nvSpPr>
        <p:spPr bwMode="auto">
          <a:xfrm>
            <a:off x="1447800" y="3581400"/>
            <a:ext cx="838200" cy="53975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A</a:t>
            </a:r>
            <a:endParaRPr lang="de-DE" sz="1600">
              <a:cs typeface="Arial" charset="0"/>
            </a:endParaRPr>
          </a:p>
        </p:txBody>
      </p:sp>
      <p:sp>
        <p:nvSpPr>
          <p:cNvPr id="89097" name="Text Box 12"/>
          <p:cNvSpPr txBox="1">
            <a:spLocks noChangeArrowheads="1"/>
          </p:cNvSpPr>
          <p:nvPr/>
        </p:nvSpPr>
        <p:spPr bwMode="auto">
          <a:xfrm>
            <a:off x="2362200" y="3581400"/>
            <a:ext cx="381000" cy="336550"/>
          </a:xfrm>
          <a:prstGeom prst="rect">
            <a:avLst/>
          </a:prstGeom>
          <a:noFill/>
          <a:ln w="9525">
            <a:noFill/>
            <a:miter lim="800000"/>
            <a:headEnd/>
            <a:tailEnd/>
          </a:ln>
        </p:spPr>
        <p:txBody>
          <a:bodyPr>
            <a:spAutoFit/>
          </a:bodyPr>
          <a:lstStyle/>
          <a:p>
            <a:r>
              <a:rPr lang="de-DE" sz="1600"/>
              <a:t>=</a:t>
            </a:r>
          </a:p>
        </p:txBody>
      </p:sp>
      <p:sp>
        <p:nvSpPr>
          <p:cNvPr id="89098" name="Text Box 13"/>
          <p:cNvSpPr txBox="1">
            <a:spLocks noChangeArrowheads="1"/>
          </p:cNvSpPr>
          <p:nvPr/>
        </p:nvSpPr>
        <p:spPr bwMode="auto">
          <a:xfrm>
            <a:off x="2743200" y="32004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Gewinn</a:t>
            </a:r>
            <a:r>
              <a:rPr lang="de-DE" sz="1600" baseline="-25000">
                <a:cs typeface="Arial" charset="0"/>
              </a:rPr>
              <a:t>A </a:t>
            </a:r>
            <a:r>
              <a:rPr lang="de-DE" sz="1600">
                <a:cs typeface="Arial" charset="0"/>
              </a:rPr>
              <a:t>* 100</a:t>
            </a:r>
          </a:p>
        </p:txBody>
      </p:sp>
      <p:sp>
        <p:nvSpPr>
          <p:cNvPr id="89099" name="Line 14"/>
          <p:cNvSpPr>
            <a:spLocks noChangeShapeType="1"/>
          </p:cNvSpPr>
          <p:nvPr/>
        </p:nvSpPr>
        <p:spPr bwMode="auto">
          <a:xfrm>
            <a:off x="2743200" y="3733800"/>
            <a:ext cx="1905000" cy="0"/>
          </a:xfrm>
          <a:prstGeom prst="line">
            <a:avLst/>
          </a:prstGeom>
          <a:noFill/>
          <a:ln w="28575">
            <a:solidFill>
              <a:schemeClr val="tx1"/>
            </a:solidFill>
            <a:round/>
            <a:headEnd/>
            <a:tailEnd/>
          </a:ln>
        </p:spPr>
        <p:txBody>
          <a:bodyPr>
            <a:spAutoFit/>
          </a:bodyPr>
          <a:lstStyle/>
          <a:p>
            <a:endParaRPr lang="de-DE"/>
          </a:p>
        </p:txBody>
      </p:sp>
      <p:sp>
        <p:nvSpPr>
          <p:cNvPr id="89100" name="Text Box 15"/>
          <p:cNvSpPr txBox="1">
            <a:spLocks noChangeArrowheads="1"/>
          </p:cNvSpPr>
          <p:nvPr/>
        </p:nvSpPr>
        <p:spPr bwMode="auto">
          <a:xfrm>
            <a:off x="2743200" y="38100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Umsatz</a:t>
            </a:r>
            <a:r>
              <a:rPr lang="de-DE" sz="1600" baseline="-25000">
                <a:cs typeface="Arial" charset="0"/>
              </a:rPr>
              <a:t>A</a:t>
            </a:r>
            <a:endParaRPr lang="de-DE" sz="1600">
              <a:cs typeface="Arial" charset="0"/>
            </a:endParaRPr>
          </a:p>
        </p:txBody>
      </p:sp>
      <p:sp>
        <p:nvSpPr>
          <p:cNvPr id="89101" name="Line 16"/>
          <p:cNvSpPr>
            <a:spLocks noChangeShapeType="1"/>
          </p:cNvSpPr>
          <p:nvPr/>
        </p:nvSpPr>
        <p:spPr bwMode="auto">
          <a:xfrm>
            <a:off x="3352800" y="5029200"/>
            <a:ext cx="0" cy="1676400"/>
          </a:xfrm>
          <a:prstGeom prst="line">
            <a:avLst/>
          </a:prstGeom>
          <a:noFill/>
          <a:ln w="19050">
            <a:solidFill>
              <a:srgbClr val="FF0000"/>
            </a:solidFill>
            <a:round/>
            <a:headEnd/>
            <a:tailEnd/>
          </a:ln>
        </p:spPr>
        <p:txBody>
          <a:bodyPr>
            <a:spAutoFit/>
          </a:bodyPr>
          <a:lstStyle/>
          <a:p>
            <a:endParaRPr lang="de-DE"/>
          </a:p>
        </p:txBody>
      </p:sp>
      <p:sp>
        <p:nvSpPr>
          <p:cNvPr id="89102" name="Line 17"/>
          <p:cNvSpPr>
            <a:spLocks noChangeShapeType="1"/>
          </p:cNvSpPr>
          <p:nvPr/>
        </p:nvSpPr>
        <p:spPr bwMode="auto">
          <a:xfrm>
            <a:off x="762000" y="5029200"/>
            <a:ext cx="0" cy="1676400"/>
          </a:xfrm>
          <a:prstGeom prst="line">
            <a:avLst/>
          </a:prstGeom>
          <a:noFill/>
          <a:ln w="19050">
            <a:solidFill>
              <a:srgbClr val="FF0000"/>
            </a:solidFill>
            <a:round/>
            <a:headEnd/>
            <a:tailEnd/>
          </a:ln>
        </p:spPr>
        <p:txBody>
          <a:bodyPr>
            <a:spAutoFit/>
          </a:bodyPr>
          <a:lstStyle/>
          <a:p>
            <a:endParaRPr lang="de-DE"/>
          </a:p>
        </p:txBody>
      </p:sp>
      <p:sp>
        <p:nvSpPr>
          <p:cNvPr id="89103" name="Line 18"/>
          <p:cNvSpPr>
            <a:spLocks noChangeShapeType="1"/>
          </p:cNvSpPr>
          <p:nvPr/>
        </p:nvSpPr>
        <p:spPr bwMode="auto">
          <a:xfrm>
            <a:off x="762000" y="6445250"/>
            <a:ext cx="25908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89104" name="Text Box 19"/>
          <p:cNvSpPr txBox="1">
            <a:spLocks noChangeArrowheads="1"/>
          </p:cNvSpPr>
          <p:nvPr/>
        </p:nvSpPr>
        <p:spPr bwMode="auto">
          <a:xfrm>
            <a:off x="1143000" y="6521450"/>
            <a:ext cx="1905000" cy="336550"/>
          </a:xfrm>
          <a:prstGeom prst="rect">
            <a:avLst/>
          </a:prstGeom>
          <a:noFill/>
          <a:ln w="9525">
            <a:noFill/>
            <a:miter lim="800000"/>
            <a:headEnd/>
            <a:tailEnd/>
          </a:ln>
        </p:spPr>
        <p:txBody>
          <a:bodyPr>
            <a:spAutoFit/>
          </a:bodyPr>
          <a:lstStyle/>
          <a:p>
            <a:r>
              <a:rPr lang="de-DE" sz="1600"/>
              <a:t>Periode T</a:t>
            </a:r>
          </a:p>
        </p:txBody>
      </p:sp>
      <p:sp>
        <p:nvSpPr>
          <p:cNvPr id="89105" name="Rectangle 20"/>
          <p:cNvSpPr>
            <a:spLocks noChangeArrowheads="1"/>
          </p:cNvSpPr>
          <p:nvPr/>
        </p:nvSpPr>
        <p:spPr bwMode="auto">
          <a:xfrm>
            <a:off x="4953000" y="3124200"/>
            <a:ext cx="3505200" cy="1219200"/>
          </a:xfrm>
          <a:prstGeom prst="rect">
            <a:avLst/>
          </a:prstGeom>
          <a:solidFill>
            <a:srgbClr val="F5F5F5"/>
          </a:solidFill>
          <a:ln w="19050">
            <a:solidFill>
              <a:schemeClr val="tx1"/>
            </a:solidFill>
            <a:miter lim="800000"/>
            <a:headEnd/>
            <a:tailEnd/>
          </a:ln>
        </p:spPr>
        <p:txBody>
          <a:bodyPr anchor="ctr"/>
          <a:lstStyle/>
          <a:p>
            <a:endParaRPr lang="de-DE" sz="1600"/>
          </a:p>
        </p:txBody>
      </p:sp>
      <p:sp>
        <p:nvSpPr>
          <p:cNvPr id="89106" name="Line 21"/>
          <p:cNvSpPr>
            <a:spLocks noChangeShapeType="1"/>
          </p:cNvSpPr>
          <p:nvPr/>
        </p:nvSpPr>
        <p:spPr bwMode="auto">
          <a:xfrm>
            <a:off x="4648200" y="5334000"/>
            <a:ext cx="3810000" cy="0"/>
          </a:xfrm>
          <a:prstGeom prst="line">
            <a:avLst/>
          </a:prstGeom>
          <a:noFill/>
          <a:ln w="117475">
            <a:solidFill>
              <a:srgbClr val="008000"/>
            </a:solidFill>
            <a:round/>
            <a:headEnd/>
            <a:tailEnd type="triangle" w="med" len="med"/>
          </a:ln>
        </p:spPr>
        <p:txBody>
          <a:bodyPr/>
          <a:lstStyle/>
          <a:p>
            <a:endParaRPr lang="de-DE"/>
          </a:p>
        </p:txBody>
      </p:sp>
      <p:sp>
        <p:nvSpPr>
          <p:cNvPr id="89107" name="Oval 24"/>
          <p:cNvSpPr>
            <a:spLocks noChangeArrowheads="1"/>
          </p:cNvSpPr>
          <p:nvPr/>
        </p:nvSpPr>
        <p:spPr bwMode="auto">
          <a:xfrm>
            <a:off x="7543800" y="5181600"/>
            <a:ext cx="304800" cy="304800"/>
          </a:xfrm>
          <a:prstGeom prst="ellipse">
            <a:avLst/>
          </a:prstGeom>
          <a:solidFill>
            <a:srgbClr val="F5F5F5"/>
          </a:solidFill>
          <a:ln w="9525">
            <a:solidFill>
              <a:schemeClr val="tx1"/>
            </a:solidFill>
            <a:round/>
            <a:headEnd/>
            <a:tailEnd/>
          </a:ln>
        </p:spPr>
        <p:txBody>
          <a:bodyPr anchor="ctr">
            <a:spAutoFit/>
          </a:bodyPr>
          <a:lstStyle/>
          <a:p>
            <a:endParaRPr lang="de-DE" sz="900" b="0"/>
          </a:p>
        </p:txBody>
      </p:sp>
      <p:sp>
        <p:nvSpPr>
          <p:cNvPr id="89108" name="Text Box 25"/>
          <p:cNvSpPr txBox="1">
            <a:spLocks noChangeArrowheads="1"/>
          </p:cNvSpPr>
          <p:nvPr/>
        </p:nvSpPr>
        <p:spPr bwMode="auto">
          <a:xfrm>
            <a:off x="7772400" y="4495800"/>
            <a:ext cx="1066800" cy="336550"/>
          </a:xfrm>
          <a:prstGeom prst="rect">
            <a:avLst/>
          </a:prstGeom>
          <a:noFill/>
          <a:ln w="9525">
            <a:noFill/>
            <a:miter lim="800000"/>
            <a:headEnd/>
            <a:tailEnd/>
          </a:ln>
        </p:spPr>
        <p:txBody>
          <a:bodyPr>
            <a:spAutoFit/>
          </a:bodyPr>
          <a:lstStyle/>
          <a:p>
            <a:r>
              <a:rPr lang="de-DE" sz="1600"/>
              <a:t>Ist-Werte</a:t>
            </a:r>
            <a:endParaRPr lang="de-DE" sz="900" b="0"/>
          </a:p>
        </p:txBody>
      </p:sp>
      <p:sp>
        <p:nvSpPr>
          <p:cNvPr id="89109" name="Text Box 26"/>
          <p:cNvSpPr txBox="1">
            <a:spLocks noChangeArrowheads="1"/>
          </p:cNvSpPr>
          <p:nvPr/>
        </p:nvSpPr>
        <p:spPr bwMode="auto">
          <a:xfrm>
            <a:off x="5105400" y="3581400"/>
            <a:ext cx="838200" cy="539750"/>
          </a:xfrm>
          <a:prstGeom prst="rect">
            <a:avLst/>
          </a:prstGeom>
          <a:solidFill>
            <a:srgbClr val="ADEFFF"/>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ur</a:t>
            </a:r>
            <a:r>
              <a:rPr lang="de-DE" sz="1600" baseline="-25000">
                <a:cs typeface="Arial" charset="0"/>
              </a:rPr>
              <a:t>B</a:t>
            </a:r>
            <a:endParaRPr lang="de-DE" sz="1600">
              <a:cs typeface="Arial" charset="0"/>
            </a:endParaRPr>
          </a:p>
        </p:txBody>
      </p:sp>
      <p:sp>
        <p:nvSpPr>
          <p:cNvPr id="89110" name="Text Box 27"/>
          <p:cNvSpPr txBox="1">
            <a:spLocks noChangeArrowheads="1"/>
          </p:cNvSpPr>
          <p:nvPr/>
        </p:nvSpPr>
        <p:spPr bwMode="auto">
          <a:xfrm>
            <a:off x="6019800" y="3581400"/>
            <a:ext cx="381000" cy="336550"/>
          </a:xfrm>
          <a:prstGeom prst="rect">
            <a:avLst/>
          </a:prstGeom>
          <a:noFill/>
          <a:ln w="9525">
            <a:noFill/>
            <a:miter lim="800000"/>
            <a:headEnd/>
            <a:tailEnd/>
          </a:ln>
        </p:spPr>
        <p:txBody>
          <a:bodyPr>
            <a:spAutoFit/>
          </a:bodyPr>
          <a:lstStyle/>
          <a:p>
            <a:r>
              <a:rPr lang="de-DE" sz="1600"/>
              <a:t>=</a:t>
            </a:r>
          </a:p>
        </p:txBody>
      </p:sp>
      <p:sp>
        <p:nvSpPr>
          <p:cNvPr id="89111" name="Text Box 28"/>
          <p:cNvSpPr txBox="1">
            <a:spLocks noChangeArrowheads="1"/>
          </p:cNvSpPr>
          <p:nvPr/>
        </p:nvSpPr>
        <p:spPr bwMode="auto">
          <a:xfrm>
            <a:off x="6400800" y="32004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Gewinn</a:t>
            </a:r>
            <a:r>
              <a:rPr lang="de-DE" sz="1600" baseline="-25000">
                <a:cs typeface="Arial" charset="0"/>
              </a:rPr>
              <a:t>B </a:t>
            </a:r>
            <a:r>
              <a:rPr lang="de-DE" sz="1600">
                <a:cs typeface="Arial" charset="0"/>
              </a:rPr>
              <a:t>* 100</a:t>
            </a:r>
          </a:p>
        </p:txBody>
      </p:sp>
      <p:sp>
        <p:nvSpPr>
          <p:cNvPr id="89112" name="Line 29"/>
          <p:cNvSpPr>
            <a:spLocks noChangeShapeType="1"/>
          </p:cNvSpPr>
          <p:nvPr/>
        </p:nvSpPr>
        <p:spPr bwMode="auto">
          <a:xfrm>
            <a:off x="6400800" y="3733800"/>
            <a:ext cx="1905000" cy="0"/>
          </a:xfrm>
          <a:prstGeom prst="line">
            <a:avLst/>
          </a:prstGeom>
          <a:noFill/>
          <a:ln w="28575">
            <a:solidFill>
              <a:schemeClr val="tx1"/>
            </a:solidFill>
            <a:round/>
            <a:headEnd/>
            <a:tailEnd/>
          </a:ln>
        </p:spPr>
        <p:txBody>
          <a:bodyPr>
            <a:spAutoFit/>
          </a:bodyPr>
          <a:lstStyle/>
          <a:p>
            <a:endParaRPr lang="de-DE"/>
          </a:p>
        </p:txBody>
      </p:sp>
      <p:sp>
        <p:nvSpPr>
          <p:cNvPr id="89113" name="Text Box 30"/>
          <p:cNvSpPr txBox="1">
            <a:spLocks noChangeArrowheads="1"/>
          </p:cNvSpPr>
          <p:nvPr/>
        </p:nvSpPr>
        <p:spPr bwMode="auto">
          <a:xfrm>
            <a:off x="6400800" y="3810000"/>
            <a:ext cx="1752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600">
                <a:cs typeface="Arial" charset="0"/>
              </a:rPr>
              <a:t>Umsatz</a:t>
            </a:r>
            <a:r>
              <a:rPr lang="de-DE" sz="1600" baseline="-25000">
                <a:cs typeface="Arial" charset="0"/>
              </a:rPr>
              <a:t>B</a:t>
            </a:r>
            <a:endParaRPr lang="de-DE" sz="1600">
              <a:cs typeface="Arial" charset="0"/>
            </a:endParaRPr>
          </a:p>
        </p:txBody>
      </p:sp>
      <p:sp>
        <p:nvSpPr>
          <p:cNvPr id="89114" name="Line 31"/>
          <p:cNvSpPr>
            <a:spLocks noChangeShapeType="1"/>
          </p:cNvSpPr>
          <p:nvPr/>
        </p:nvSpPr>
        <p:spPr bwMode="auto">
          <a:xfrm>
            <a:off x="7467600" y="5029200"/>
            <a:ext cx="0" cy="1676400"/>
          </a:xfrm>
          <a:prstGeom prst="line">
            <a:avLst/>
          </a:prstGeom>
          <a:noFill/>
          <a:ln w="19050">
            <a:solidFill>
              <a:srgbClr val="FF0000"/>
            </a:solidFill>
            <a:round/>
            <a:headEnd/>
            <a:tailEnd/>
          </a:ln>
        </p:spPr>
        <p:txBody>
          <a:bodyPr>
            <a:spAutoFit/>
          </a:bodyPr>
          <a:lstStyle/>
          <a:p>
            <a:endParaRPr lang="de-DE"/>
          </a:p>
        </p:txBody>
      </p:sp>
      <p:sp>
        <p:nvSpPr>
          <p:cNvPr id="89115" name="Line 32"/>
          <p:cNvSpPr>
            <a:spLocks noChangeShapeType="1"/>
          </p:cNvSpPr>
          <p:nvPr/>
        </p:nvSpPr>
        <p:spPr bwMode="auto">
          <a:xfrm>
            <a:off x="4876800" y="5105400"/>
            <a:ext cx="0" cy="1600200"/>
          </a:xfrm>
          <a:prstGeom prst="line">
            <a:avLst/>
          </a:prstGeom>
          <a:noFill/>
          <a:ln w="19050">
            <a:solidFill>
              <a:srgbClr val="FF0000"/>
            </a:solidFill>
            <a:round/>
            <a:headEnd/>
            <a:tailEnd/>
          </a:ln>
        </p:spPr>
        <p:txBody>
          <a:bodyPr>
            <a:spAutoFit/>
          </a:bodyPr>
          <a:lstStyle/>
          <a:p>
            <a:endParaRPr lang="de-DE"/>
          </a:p>
        </p:txBody>
      </p:sp>
      <p:sp>
        <p:nvSpPr>
          <p:cNvPr id="89116" name="Line 33"/>
          <p:cNvSpPr>
            <a:spLocks noChangeShapeType="1"/>
          </p:cNvSpPr>
          <p:nvPr/>
        </p:nvSpPr>
        <p:spPr bwMode="auto">
          <a:xfrm>
            <a:off x="4876800" y="6477000"/>
            <a:ext cx="25908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89117" name="Text Box 34"/>
          <p:cNvSpPr txBox="1">
            <a:spLocks noChangeArrowheads="1"/>
          </p:cNvSpPr>
          <p:nvPr/>
        </p:nvSpPr>
        <p:spPr bwMode="auto">
          <a:xfrm>
            <a:off x="5257800" y="6521450"/>
            <a:ext cx="1905000" cy="336550"/>
          </a:xfrm>
          <a:prstGeom prst="rect">
            <a:avLst/>
          </a:prstGeom>
          <a:noFill/>
          <a:ln w="9525">
            <a:noFill/>
            <a:miter lim="800000"/>
            <a:headEnd/>
            <a:tailEnd/>
          </a:ln>
        </p:spPr>
        <p:txBody>
          <a:bodyPr>
            <a:spAutoFit/>
          </a:bodyPr>
          <a:lstStyle/>
          <a:p>
            <a:r>
              <a:rPr lang="de-DE" sz="1600"/>
              <a:t>Periode T</a:t>
            </a:r>
          </a:p>
        </p:txBody>
      </p:sp>
      <p:sp>
        <p:nvSpPr>
          <p:cNvPr id="89118" name="Line 35"/>
          <p:cNvSpPr>
            <a:spLocks noChangeShapeType="1"/>
          </p:cNvSpPr>
          <p:nvPr/>
        </p:nvSpPr>
        <p:spPr bwMode="auto">
          <a:xfrm flipV="1">
            <a:off x="7696200" y="4343400"/>
            <a:ext cx="0" cy="838200"/>
          </a:xfrm>
          <a:prstGeom prst="line">
            <a:avLst/>
          </a:prstGeom>
          <a:noFill/>
          <a:ln w="38100">
            <a:solidFill>
              <a:srgbClr val="0000FF"/>
            </a:solidFill>
            <a:round/>
            <a:headEnd/>
            <a:tailEnd type="triangle" w="med" len="med"/>
          </a:ln>
        </p:spPr>
        <p:txBody>
          <a:bodyPr>
            <a:spAutoFit/>
          </a:bodyPr>
          <a:lstStyle/>
          <a:p>
            <a:endParaRPr lang="de-DE"/>
          </a:p>
        </p:txBody>
      </p:sp>
      <p:sp>
        <p:nvSpPr>
          <p:cNvPr id="89119" name="Line 36"/>
          <p:cNvSpPr>
            <a:spLocks noChangeShapeType="1"/>
          </p:cNvSpPr>
          <p:nvPr/>
        </p:nvSpPr>
        <p:spPr bwMode="auto">
          <a:xfrm flipV="1">
            <a:off x="1828800" y="2514600"/>
            <a:ext cx="1600200" cy="0"/>
          </a:xfrm>
          <a:prstGeom prst="line">
            <a:avLst/>
          </a:prstGeom>
          <a:noFill/>
          <a:ln w="38100">
            <a:solidFill>
              <a:srgbClr val="0000FF"/>
            </a:solidFill>
            <a:round/>
            <a:headEnd/>
            <a:tailEnd type="triangle" w="med" len="med"/>
          </a:ln>
        </p:spPr>
        <p:txBody>
          <a:bodyPr>
            <a:spAutoFit/>
          </a:bodyPr>
          <a:lstStyle/>
          <a:p>
            <a:endParaRPr lang="de-DE"/>
          </a:p>
        </p:txBody>
      </p:sp>
      <p:sp>
        <p:nvSpPr>
          <p:cNvPr id="89120" name="Line 37"/>
          <p:cNvSpPr>
            <a:spLocks noChangeShapeType="1"/>
          </p:cNvSpPr>
          <p:nvPr/>
        </p:nvSpPr>
        <p:spPr bwMode="auto">
          <a:xfrm flipH="1" flipV="1">
            <a:off x="1828800" y="2514600"/>
            <a:ext cx="0" cy="1066800"/>
          </a:xfrm>
          <a:prstGeom prst="line">
            <a:avLst/>
          </a:prstGeom>
          <a:noFill/>
          <a:ln w="38100">
            <a:solidFill>
              <a:srgbClr val="0000FF"/>
            </a:solidFill>
            <a:round/>
            <a:headEnd/>
            <a:tailEnd/>
          </a:ln>
        </p:spPr>
        <p:txBody>
          <a:bodyPr>
            <a:spAutoFit/>
          </a:bodyPr>
          <a:lstStyle/>
          <a:p>
            <a:endParaRPr lang="de-DE"/>
          </a:p>
        </p:txBody>
      </p:sp>
      <p:sp>
        <p:nvSpPr>
          <p:cNvPr id="89121" name="Line 47"/>
          <p:cNvSpPr>
            <a:spLocks noChangeShapeType="1"/>
          </p:cNvSpPr>
          <p:nvPr/>
        </p:nvSpPr>
        <p:spPr bwMode="auto">
          <a:xfrm flipH="1" flipV="1">
            <a:off x="5486400" y="2514600"/>
            <a:ext cx="0" cy="1066800"/>
          </a:xfrm>
          <a:prstGeom prst="line">
            <a:avLst/>
          </a:prstGeom>
          <a:noFill/>
          <a:ln w="38100">
            <a:solidFill>
              <a:srgbClr val="0000FF"/>
            </a:solidFill>
            <a:round/>
            <a:headEnd/>
            <a:tailEnd/>
          </a:ln>
        </p:spPr>
        <p:txBody>
          <a:bodyPr>
            <a:spAutoFit/>
          </a:bodyPr>
          <a:lstStyle/>
          <a:p>
            <a:endParaRPr lang="de-DE"/>
          </a:p>
        </p:txBody>
      </p:sp>
      <p:sp>
        <p:nvSpPr>
          <p:cNvPr id="89122" name="Text Box 50"/>
          <p:cNvSpPr txBox="1">
            <a:spLocks noChangeArrowheads="1"/>
          </p:cNvSpPr>
          <p:nvPr/>
        </p:nvSpPr>
        <p:spPr bwMode="auto">
          <a:xfrm>
            <a:off x="2286000" y="381000"/>
            <a:ext cx="2819400" cy="615950"/>
          </a:xfrm>
          <a:prstGeom prst="rect">
            <a:avLst/>
          </a:prstGeom>
          <a:solidFill>
            <a:srgbClr val="EEFFBD"/>
          </a:solidFill>
          <a:ln w="9525">
            <a:solidFill>
              <a:schemeClr val="tx1"/>
            </a:solidFill>
            <a:miter lim="800000"/>
            <a:headEnd/>
            <a:tailEnd/>
          </a:ln>
          <a:effectLst>
            <a:outerShdw dist="35921" dir="2700000" algn="ctr" rotWithShape="0">
              <a:schemeClr val="bg2"/>
            </a:outerShdw>
          </a:effectLst>
        </p:spPr>
        <p:txBody>
          <a:bodyPr anchor="ctr"/>
          <a:lstStyle/>
          <a:p>
            <a:r>
              <a:rPr lang="de-DE" sz="2000"/>
              <a:t>BETRIEBS-Vergleich</a:t>
            </a:r>
            <a:endParaRPr lang="de-DE" sz="1600"/>
          </a:p>
        </p:txBody>
      </p:sp>
      <p:sp>
        <p:nvSpPr>
          <p:cNvPr id="89123" name="Oval 52"/>
          <p:cNvSpPr>
            <a:spLocks noChangeArrowheads="1"/>
          </p:cNvSpPr>
          <p:nvPr/>
        </p:nvSpPr>
        <p:spPr bwMode="auto">
          <a:xfrm>
            <a:off x="3429000" y="2362200"/>
            <a:ext cx="304800" cy="304800"/>
          </a:xfrm>
          <a:prstGeom prst="ellipse">
            <a:avLst/>
          </a:prstGeom>
          <a:solidFill>
            <a:srgbClr val="F5F5F5"/>
          </a:solidFill>
          <a:ln w="9525">
            <a:solidFill>
              <a:schemeClr val="tx1"/>
            </a:solidFill>
            <a:round/>
            <a:headEnd/>
            <a:tailEnd/>
          </a:ln>
        </p:spPr>
        <p:txBody>
          <a:bodyPr wrap="none" anchor="ctr">
            <a:spAutoFit/>
          </a:bodyPr>
          <a:lstStyle/>
          <a:p>
            <a:endParaRPr lang="de-DE" sz="900" b="0"/>
          </a:p>
        </p:txBody>
      </p:sp>
      <p:sp>
        <p:nvSpPr>
          <p:cNvPr id="89124" name="Text Box 53"/>
          <p:cNvSpPr txBox="1">
            <a:spLocks noChangeArrowheads="1"/>
          </p:cNvSpPr>
          <p:nvPr/>
        </p:nvSpPr>
        <p:spPr bwMode="auto">
          <a:xfrm>
            <a:off x="3124200" y="1447800"/>
            <a:ext cx="838200" cy="53975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r>
              <a:rPr lang="de-DE" sz="2000">
                <a:cs typeface="Arial" charset="0"/>
                <a:sym typeface="Symbol" pitchFamily="18" charset="2"/>
              </a:rPr>
              <a:t></a:t>
            </a:r>
            <a:r>
              <a:rPr lang="de-DE" sz="2000">
                <a:cs typeface="Arial" charset="0"/>
              </a:rPr>
              <a:t>ur</a:t>
            </a:r>
            <a:endParaRPr lang="de-DE" sz="1600">
              <a:cs typeface="Arial" charset="0"/>
            </a:endParaRPr>
          </a:p>
        </p:txBody>
      </p:sp>
      <p:sp>
        <p:nvSpPr>
          <p:cNvPr id="89125" name="Text Box 54"/>
          <p:cNvSpPr txBox="1">
            <a:spLocks noChangeArrowheads="1"/>
          </p:cNvSpPr>
          <p:nvPr/>
        </p:nvSpPr>
        <p:spPr bwMode="auto">
          <a:xfrm>
            <a:off x="1752600" y="1524000"/>
            <a:ext cx="1447800" cy="336550"/>
          </a:xfrm>
          <a:prstGeom prst="rect">
            <a:avLst/>
          </a:prstGeom>
          <a:noFill/>
          <a:ln w="9525">
            <a:noFill/>
            <a:miter lim="800000"/>
            <a:headEnd/>
            <a:tailEnd/>
          </a:ln>
        </p:spPr>
        <p:txBody>
          <a:bodyPr>
            <a:spAutoFit/>
          </a:bodyPr>
          <a:lstStyle/>
          <a:p>
            <a:r>
              <a:rPr lang="de-DE" sz="1600"/>
              <a:t>Unterschied</a:t>
            </a:r>
          </a:p>
        </p:txBody>
      </p:sp>
      <p:sp>
        <p:nvSpPr>
          <p:cNvPr id="89126" name="Line 55"/>
          <p:cNvSpPr>
            <a:spLocks noChangeShapeType="1"/>
          </p:cNvSpPr>
          <p:nvPr/>
        </p:nvSpPr>
        <p:spPr bwMode="auto">
          <a:xfrm flipH="1" flipV="1">
            <a:off x="3733800" y="2514600"/>
            <a:ext cx="1752600" cy="0"/>
          </a:xfrm>
          <a:prstGeom prst="line">
            <a:avLst/>
          </a:prstGeom>
          <a:noFill/>
          <a:ln w="38100">
            <a:solidFill>
              <a:srgbClr val="0000FF"/>
            </a:solidFill>
            <a:round/>
            <a:headEnd/>
            <a:tailEnd type="triangle" w="med" len="med"/>
          </a:ln>
        </p:spPr>
        <p:txBody>
          <a:bodyPr>
            <a:spAutoFit/>
          </a:bodyPr>
          <a:lstStyle/>
          <a:p>
            <a:endParaRPr lang="de-DE"/>
          </a:p>
        </p:txBody>
      </p:sp>
      <p:sp>
        <p:nvSpPr>
          <p:cNvPr id="89127" name="Line 56"/>
          <p:cNvSpPr>
            <a:spLocks noChangeShapeType="1"/>
          </p:cNvSpPr>
          <p:nvPr/>
        </p:nvSpPr>
        <p:spPr bwMode="auto">
          <a:xfrm flipH="1" flipV="1">
            <a:off x="3581400" y="1981200"/>
            <a:ext cx="0" cy="381000"/>
          </a:xfrm>
          <a:prstGeom prst="line">
            <a:avLst/>
          </a:prstGeom>
          <a:noFill/>
          <a:ln w="38100">
            <a:solidFill>
              <a:srgbClr val="0000FF"/>
            </a:solidFill>
            <a:round/>
            <a:headEnd/>
            <a:tailEnd type="triangle" w="med" len="med"/>
          </a:ln>
        </p:spPr>
        <p:txBody>
          <a:bodyPr>
            <a:spAutoFit/>
          </a:bodyPr>
          <a:lstStyle/>
          <a:p>
            <a:endParaRPr lang="de-DE"/>
          </a:p>
        </p:txBody>
      </p:sp>
      <p:graphicFrame>
        <p:nvGraphicFramePr>
          <p:cNvPr id="89128" name="Object 57"/>
          <p:cNvGraphicFramePr>
            <a:graphicFrameLocks noChangeAspect="1"/>
          </p:cNvGraphicFramePr>
          <p:nvPr/>
        </p:nvGraphicFramePr>
        <p:xfrm>
          <a:off x="5029200" y="36513"/>
          <a:ext cx="685800" cy="649287"/>
        </p:xfrm>
        <a:graphic>
          <a:graphicData uri="http://schemas.openxmlformats.org/presentationml/2006/ole">
            <p:oleObj spid="_x0000_s89128" name="Paint Shop Pro Image" r:id="rId4" imgW="2985366" imgH="2604878" progId="">
              <p:embed/>
            </p:oleObj>
          </a:graphicData>
        </a:graphic>
      </p:graphicFrame>
      <p:sp>
        <p:nvSpPr>
          <p:cNvPr id="89129" name="Line 58"/>
          <p:cNvSpPr>
            <a:spLocks noChangeShapeType="1"/>
          </p:cNvSpPr>
          <p:nvPr/>
        </p:nvSpPr>
        <p:spPr bwMode="auto">
          <a:xfrm flipV="1">
            <a:off x="3581400" y="990600"/>
            <a:ext cx="0" cy="457200"/>
          </a:xfrm>
          <a:prstGeom prst="line">
            <a:avLst/>
          </a:prstGeom>
          <a:noFill/>
          <a:ln w="38100">
            <a:solidFill>
              <a:srgbClr val="0000FF"/>
            </a:solidFill>
            <a:round/>
            <a:headEnd/>
            <a:tailEnd type="triangle" w="med" len="med"/>
          </a:ln>
        </p:spPr>
        <p:txBody>
          <a:bodyPr>
            <a:spAutoFit/>
          </a:bodyPr>
          <a:lstStyle/>
          <a:p>
            <a:endParaRPr lang="de-DE"/>
          </a:p>
        </p:txBody>
      </p:sp>
      <p:sp>
        <p:nvSpPr>
          <p:cNvPr id="89130" name="Text Box 59"/>
          <p:cNvSpPr txBox="1">
            <a:spLocks noChangeArrowheads="1"/>
          </p:cNvSpPr>
          <p:nvPr/>
        </p:nvSpPr>
        <p:spPr bwMode="auto">
          <a:xfrm>
            <a:off x="4572000" y="1066800"/>
            <a:ext cx="4267200" cy="825500"/>
          </a:xfrm>
          <a:prstGeom prst="rect">
            <a:avLst/>
          </a:prstGeom>
          <a:noFill/>
          <a:ln w="9525">
            <a:noFill/>
            <a:miter lim="800000"/>
            <a:headEnd/>
            <a:tailEnd/>
          </a:ln>
        </p:spPr>
        <p:txBody>
          <a:bodyPr>
            <a:spAutoFit/>
          </a:bodyPr>
          <a:lstStyle/>
          <a:p>
            <a:pPr algn="l"/>
            <a:r>
              <a:rPr lang="de-DE" sz="1600"/>
              <a:t>Analyse der möglichen Gründe für den festgestellten Unterschied mit Ableitung entsprechender Schlussfolgerungen</a:t>
            </a:r>
          </a:p>
        </p:txBody>
      </p:sp>
      <p:sp>
        <p:nvSpPr>
          <p:cNvPr id="89131" name="Text Box 72"/>
          <p:cNvSpPr txBox="1">
            <a:spLocks noChangeArrowheads="1"/>
          </p:cNvSpPr>
          <p:nvPr/>
        </p:nvSpPr>
        <p:spPr bwMode="auto">
          <a:xfrm>
            <a:off x="5410200" y="6019800"/>
            <a:ext cx="1752600" cy="336550"/>
          </a:xfrm>
          <a:prstGeom prst="rect">
            <a:avLst/>
          </a:prstGeom>
          <a:noFill/>
          <a:ln w="9525">
            <a:noFill/>
            <a:miter lim="800000"/>
            <a:headEnd/>
            <a:tailEnd/>
          </a:ln>
        </p:spPr>
        <p:txBody>
          <a:bodyPr>
            <a:spAutoFit/>
          </a:bodyPr>
          <a:lstStyle/>
          <a:p>
            <a:r>
              <a:rPr lang="de-DE" sz="1600"/>
              <a:t>Unternehmen </a:t>
            </a:r>
            <a:r>
              <a:rPr lang="de-DE" sz="1600">
                <a:solidFill>
                  <a:srgbClr val="FF3300"/>
                </a:solidFill>
              </a:rPr>
              <a:t>B</a:t>
            </a:r>
          </a:p>
        </p:txBody>
      </p:sp>
      <p:sp>
        <p:nvSpPr>
          <p:cNvPr id="89132" name="Line 62"/>
          <p:cNvSpPr>
            <a:spLocks noChangeShapeType="1"/>
          </p:cNvSpPr>
          <p:nvPr/>
        </p:nvSpPr>
        <p:spPr bwMode="auto">
          <a:xfrm flipH="1" flipV="1">
            <a:off x="5105400" y="762000"/>
            <a:ext cx="2590800" cy="0"/>
          </a:xfrm>
          <a:prstGeom prst="line">
            <a:avLst/>
          </a:prstGeom>
          <a:noFill/>
          <a:ln w="38100">
            <a:solidFill>
              <a:srgbClr val="0000FF"/>
            </a:solidFill>
            <a:round/>
            <a:headEnd/>
            <a:tailEnd type="triangle" w="med" len="med"/>
          </a:ln>
        </p:spPr>
        <p:txBody>
          <a:bodyPr>
            <a:spAutoFit/>
          </a:bodyPr>
          <a:lstStyle/>
          <a:p>
            <a:endParaRPr lang="de-DE"/>
          </a:p>
        </p:txBody>
      </p:sp>
      <p:sp>
        <p:nvSpPr>
          <p:cNvPr id="89133" name="Text Box 63"/>
          <p:cNvSpPr txBox="1">
            <a:spLocks noChangeArrowheads="1"/>
          </p:cNvSpPr>
          <p:nvPr/>
        </p:nvSpPr>
        <p:spPr bwMode="auto">
          <a:xfrm>
            <a:off x="5868144" y="332656"/>
            <a:ext cx="1600200" cy="336550"/>
          </a:xfrm>
          <a:prstGeom prst="rect">
            <a:avLst/>
          </a:prstGeom>
          <a:noFill/>
          <a:ln w="9525">
            <a:noFill/>
            <a:miter lim="800000"/>
            <a:headEnd/>
            <a:tailEnd/>
          </a:ln>
        </p:spPr>
        <p:txBody>
          <a:bodyPr>
            <a:spAutoFit/>
          </a:bodyPr>
          <a:lstStyle/>
          <a:p>
            <a:r>
              <a:rPr lang="de-DE" sz="1600"/>
              <a:t>Informationen</a:t>
            </a:r>
          </a:p>
        </p:txBody>
      </p:sp>
      <p:pic>
        <p:nvPicPr>
          <p:cNvPr id="89134" name="Picture 2" descr="C:\Business_Studio\DAA\DAA_2013\WFW_2013_Archiv\Allgemein\ART-MX GmbH.png"/>
          <p:cNvPicPr>
            <a:picLocks noChangeAspect="1" noChangeArrowheads="1"/>
          </p:cNvPicPr>
          <p:nvPr/>
        </p:nvPicPr>
        <p:blipFill>
          <a:blip r:embed="rId5" cstate="print"/>
          <a:srcRect/>
          <a:stretch>
            <a:fillRect/>
          </a:stretch>
        </p:blipFill>
        <p:spPr bwMode="auto">
          <a:xfrm>
            <a:off x="5257800" y="4724400"/>
            <a:ext cx="2057400" cy="1282700"/>
          </a:xfrm>
          <a:prstGeom prst="rect">
            <a:avLst/>
          </a:prstGeom>
          <a:noFill/>
          <a:ln w="9525">
            <a:solidFill>
              <a:schemeClr val="tx1"/>
            </a:solidFill>
            <a:miter lim="800000"/>
            <a:headEnd/>
            <a:tailEnd/>
          </a:ln>
          <a:effectLst>
            <a:outerShdw dist="35921" dir="2700000" algn="ctr" rotWithShape="0">
              <a:srgbClr val="808080"/>
            </a:outerShdw>
          </a:effectLst>
        </p:spPr>
      </p:pic>
      <p:graphicFrame>
        <p:nvGraphicFramePr>
          <p:cNvPr id="89135" name="Object 37"/>
          <p:cNvGraphicFramePr>
            <a:graphicFrameLocks noChangeAspect="1"/>
          </p:cNvGraphicFramePr>
          <p:nvPr/>
        </p:nvGraphicFramePr>
        <p:xfrm>
          <a:off x="1066800" y="4724400"/>
          <a:ext cx="1981200" cy="1301750"/>
        </p:xfrm>
        <a:graphic>
          <a:graphicData uri="http://schemas.openxmlformats.org/presentationml/2006/ole">
            <p:oleObj spid="_x0000_s89135" name="Paint Shop Pro Image" r:id="rId6" imgW="2370732" imgH="1668745" progId="">
              <p:embed/>
            </p:oleObj>
          </a:graphicData>
        </a:graphic>
      </p:graphicFrame>
      <p:sp>
        <p:nvSpPr>
          <p:cNvPr id="89137" name="Text Box 49"/>
          <p:cNvSpPr txBox="1">
            <a:spLocks noChangeArrowheads="1"/>
          </p:cNvSpPr>
          <p:nvPr/>
        </p:nvSpPr>
        <p:spPr bwMode="auto">
          <a:xfrm>
            <a:off x="2971800" y="2209800"/>
            <a:ext cx="304800" cy="336550"/>
          </a:xfrm>
          <a:prstGeom prst="rect">
            <a:avLst/>
          </a:prstGeom>
          <a:noFill/>
          <a:ln w="9525">
            <a:noFill/>
            <a:miter lim="800000"/>
            <a:headEnd/>
            <a:tailEnd/>
          </a:ln>
          <a:effectLst/>
        </p:spPr>
        <p:txBody>
          <a:bodyPr>
            <a:spAutoFit/>
          </a:bodyPr>
          <a:lstStyle/>
          <a:p>
            <a:pPr eaLnBrk="1" hangingPunct="1"/>
            <a:r>
              <a:rPr lang="de-DE" sz="1600"/>
              <a:t>+</a:t>
            </a:r>
            <a:endParaRPr lang="de-DE" sz="2400">
              <a:latin typeface="Times New Roman" pitchFamily="18" charset="0"/>
            </a:endParaRPr>
          </a:p>
        </p:txBody>
      </p:sp>
      <p:sp>
        <p:nvSpPr>
          <p:cNvPr id="89138" name="Rectangle 50"/>
          <p:cNvSpPr>
            <a:spLocks noChangeArrowheads="1"/>
          </p:cNvSpPr>
          <p:nvPr/>
        </p:nvSpPr>
        <p:spPr bwMode="auto">
          <a:xfrm>
            <a:off x="3962400" y="2209800"/>
            <a:ext cx="252413" cy="336550"/>
          </a:xfrm>
          <a:prstGeom prst="rect">
            <a:avLst/>
          </a:prstGeom>
          <a:noFill/>
          <a:ln w="9525">
            <a:noFill/>
            <a:miter lim="800000"/>
            <a:headEnd/>
            <a:tailEnd/>
          </a:ln>
          <a:effectLst/>
        </p:spPr>
        <p:txBody>
          <a:bodyPr wrap="none">
            <a:spAutoFit/>
          </a:bodyPr>
          <a:lstStyle/>
          <a:p>
            <a:pPr eaLnBrk="1" hangingPunct="1">
              <a:spcBef>
                <a:spcPct val="0"/>
              </a:spcBef>
            </a:pPr>
            <a:r>
              <a:rPr lang="de-DE" sz="1600"/>
              <a:t>-</a:t>
            </a:r>
          </a:p>
        </p:txBody>
      </p:sp>
      <p:sp>
        <p:nvSpPr>
          <p:cNvPr id="89139" name="Textfeld 37"/>
          <p:cNvSpPr txBox="1">
            <a:spLocks noChangeArrowheads="1"/>
          </p:cNvSpPr>
          <p:nvPr/>
        </p:nvSpPr>
        <p:spPr bwMode="auto">
          <a:xfrm>
            <a:off x="0" y="0"/>
            <a:ext cx="1907704" cy="307777"/>
          </a:xfrm>
          <a:prstGeom prst="rect">
            <a:avLst/>
          </a:prstGeom>
          <a:noFill/>
          <a:ln w="9525">
            <a:noFill/>
            <a:miter lim="800000"/>
            <a:headEnd/>
            <a:tailEnd/>
          </a:ln>
        </p:spPr>
        <p:txBody>
          <a:bodyPr wrap="square">
            <a:spAutoFit/>
          </a:bodyPr>
          <a:lstStyle/>
          <a:p>
            <a:pPr algn="l" eaLnBrk="1" hangingPunct="1"/>
            <a:r>
              <a:rPr lang="de-DE" smtClean="0"/>
              <a:t>Betriebsvergleich</a:t>
            </a:r>
            <a:endParaRPr lang="de-DE"/>
          </a:p>
        </p:txBody>
      </p:sp>
      <p:sp>
        <p:nvSpPr>
          <p:cNvPr id="89140" name="Rectangle 39"/>
          <p:cNvSpPr>
            <a:spLocks noChangeArrowheads="1"/>
          </p:cNvSpPr>
          <p:nvPr/>
        </p:nvSpPr>
        <p:spPr bwMode="auto">
          <a:xfrm>
            <a:off x="86106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89141" name="Line 62"/>
          <p:cNvSpPr>
            <a:spLocks noChangeShapeType="1"/>
          </p:cNvSpPr>
          <p:nvPr/>
        </p:nvSpPr>
        <p:spPr bwMode="auto">
          <a:xfrm flipV="1">
            <a:off x="5105400" y="914400"/>
            <a:ext cx="2590800" cy="0"/>
          </a:xfrm>
          <a:prstGeom prst="line">
            <a:avLst/>
          </a:prstGeom>
          <a:noFill/>
          <a:ln w="38100">
            <a:solidFill>
              <a:srgbClr val="0000FF"/>
            </a:solidFill>
            <a:round/>
            <a:headEnd/>
            <a:tailEnd type="triangle" w="med" len="med"/>
          </a:ln>
        </p:spPr>
        <p:txBody>
          <a:bodyPr>
            <a:spAutoFit/>
          </a:bodyPr>
          <a:lstStyle/>
          <a:p>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122"/>
                                        </p:tgtEl>
                                        <p:attrNameLst>
                                          <p:attrName>style.visibility</p:attrName>
                                        </p:attrNameLst>
                                      </p:cBhvr>
                                      <p:to>
                                        <p:strVal val="visible"/>
                                      </p:to>
                                    </p:set>
                                    <p:animEffect transition="in" filter="wipe(left)">
                                      <p:cBhvr>
                                        <p:cTn id="7" dur="500"/>
                                        <p:tgtEl>
                                          <p:spTgt spid="891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9128"/>
                                        </p:tgtEl>
                                        <p:attrNameLst>
                                          <p:attrName>style.visibility</p:attrName>
                                        </p:attrNameLst>
                                      </p:cBhvr>
                                      <p:to>
                                        <p:strVal val="visible"/>
                                      </p:to>
                                    </p:set>
                                    <p:animEffect transition="in" filter="wipe(up)">
                                      <p:cBhvr>
                                        <p:cTn id="11" dur="500"/>
                                        <p:tgtEl>
                                          <p:spTgt spid="891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9135"/>
                                        </p:tgtEl>
                                        <p:attrNameLst>
                                          <p:attrName>style.visibility</p:attrName>
                                        </p:attrNameLst>
                                      </p:cBhvr>
                                      <p:to>
                                        <p:strVal val="visible"/>
                                      </p:to>
                                    </p:set>
                                    <p:animEffect transition="in" filter="wipe(left)">
                                      <p:cBhvr>
                                        <p:cTn id="15" dur="500"/>
                                        <p:tgtEl>
                                          <p:spTgt spid="891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9091"/>
                                        </p:tgtEl>
                                        <p:attrNameLst>
                                          <p:attrName>style.visibility</p:attrName>
                                        </p:attrNameLst>
                                      </p:cBhvr>
                                      <p:to>
                                        <p:strVal val="visible"/>
                                      </p:to>
                                    </p:set>
                                    <p:animEffect transition="in" filter="wipe(left)">
                                      <p:cBhvr>
                                        <p:cTn id="19" dur="500"/>
                                        <p:tgtEl>
                                          <p:spTgt spid="8909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9092"/>
                                        </p:tgtEl>
                                        <p:attrNameLst>
                                          <p:attrName>style.visibility</p:attrName>
                                        </p:attrNameLst>
                                      </p:cBhvr>
                                      <p:to>
                                        <p:strVal val="visible"/>
                                      </p:to>
                                    </p:set>
                                    <p:animEffect transition="in" filter="wipe(left)">
                                      <p:cBhvr>
                                        <p:cTn id="23" dur="500"/>
                                        <p:tgtEl>
                                          <p:spTgt spid="8909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89102"/>
                                        </p:tgtEl>
                                        <p:attrNameLst>
                                          <p:attrName>style.visibility</p:attrName>
                                        </p:attrNameLst>
                                      </p:cBhvr>
                                      <p:to>
                                        <p:strVal val="visible"/>
                                      </p:to>
                                    </p:set>
                                    <p:animEffect transition="in" filter="wipe(up)">
                                      <p:cBhvr>
                                        <p:cTn id="27" dur="500"/>
                                        <p:tgtEl>
                                          <p:spTgt spid="89102"/>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89101"/>
                                        </p:tgtEl>
                                        <p:attrNameLst>
                                          <p:attrName>style.visibility</p:attrName>
                                        </p:attrNameLst>
                                      </p:cBhvr>
                                      <p:to>
                                        <p:strVal val="visible"/>
                                      </p:to>
                                    </p:set>
                                    <p:animEffect transition="in" filter="wipe(up)">
                                      <p:cBhvr>
                                        <p:cTn id="31" dur="500"/>
                                        <p:tgtEl>
                                          <p:spTgt spid="89101"/>
                                        </p:tgtEl>
                                      </p:cBhvr>
                                    </p:animEffect>
                                  </p:childTnLst>
                                </p:cTn>
                              </p:par>
                            </p:childTnLst>
                          </p:cTn>
                        </p:par>
                        <p:par>
                          <p:cTn id="32" fill="hold">
                            <p:stCondLst>
                              <p:cond delay="3500"/>
                            </p:stCondLst>
                            <p:childTnLst>
                              <p:par>
                                <p:cTn id="33" presetID="17" presetClass="entr" presetSubtype="10" fill="hold" grpId="0" nodeType="afterEffect">
                                  <p:stCondLst>
                                    <p:cond delay="0"/>
                                  </p:stCondLst>
                                  <p:childTnLst>
                                    <p:set>
                                      <p:cBhvr>
                                        <p:cTn id="34" dur="1" fill="hold">
                                          <p:stCondLst>
                                            <p:cond delay="0"/>
                                          </p:stCondLst>
                                        </p:cTn>
                                        <p:tgtEl>
                                          <p:spTgt spid="89103"/>
                                        </p:tgtEl>
                                        <p:attrNameLst>
                                          <p:attrName>style.visibility</p:attrName>
                                        </p:attrNameLst>
                                      </p:cBhvr>
                                      <p:to>
                                        <p:strVal val="visible"/>
                                      </p:to>
                                    </p:set>
                                    <p:anim calcmode="lin" valueType="num">
                                      <p:cBhvr>
                                        <p:cTn id="35" dur="500" fill="hold"/>
                                        <p:tgtEl>
                                          <p:spTgt spid="89103"/>
                                        </p:tgtEl>
                                        <p:attrNameLst>
                                          <p:attrName>ppt_w</p:attrName>
                                        </p:attrNameLst>
                                      </p:cBhvr>
                                      <p:tavLst>
                                        <p:tav tm="0">
                                          <p:val>
                                            <p:fltVal val="0"/>
                                          </p:val>
                                        </p:tav>
                                        <p:tav tm="100000">
                                          <p:val>
                                            <p:strVal val="#ppt_w"/>
                                          </p:val>
                                        </p:tav>
                                      </p:tavLst>
                                    </p:anim>
                                    <p:anim calcmode="lin" valueType="num">
                                      <p:cBhvr>
                                        <p:cTn id="36" dur="500" fill="hold"/>
                                        <p:tgtEl>
                                          <p:spTgt spid="89103"/>
                                        </p:tgtEl>
                                        <p:attrNameLst>
                                          <p:attrName>ppt_h</p:attrName>
                                        </p:attrNameLst>
                                      </p:cBhvr>
                                      <p:tavLst>
                                        <p:tav tm="0">
                                          <p:val>
                                            <p:strVal val="#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89104"/>
                                        </p:tgtEl>
                                        <p:attrNameLst>
                                          <p:attrName>style.visibility</p:attrName>
                                        </p:attrNameLst>
                                      </p:cBhvr>
                                      <p:to>
                                        <p:strVal val="visible"/>
                                      </p:to>
                                    </p:set>
                                    <p:animEffect transition="in" filter="wipe(left)">
                                      <p:cBhvr>
                                        <p:cTn id="40" dur="500"/>
                                        <p:tgtEl>
                                          <p:spTgt spid="89104"/>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89134"/>
                                        </p:tgtEl>
                                        <p:attrNameLst>
                                          <p:attrName>style.visibility</p:attrName>
                                        </p:attrNameLst>
                                      </p:cBhvr>
                                      <p:to>
                                        <p:strVal val="visible"/>
                                      </p:to>
                                    </p:set>
                                    <p:animEffect transition="in" filter="wipe(left)">
                                      <p:cBhvr>
                                        <p:cTn id="44" dur="500"/>
                                        <p:tgtEl>
                                          <p:spTgt spid="89134"/>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89106"/>
                                        </p:tgtEl>
                                        <p:attrNameLst>
                                          <p:attrName>style.visibility</p:attrName>
                                        </p:attrNameLst>
                                      </p:cBhvr>
                                      <p:to>
                                        <p:strVal val="visible"/>
                                      </p:to>
                                    </p:set>
                                    <p:animEffect transition="in" filter="wipe(left)">
                                      <p:cBhvr>
                                        <p:cTn id="48" dur="500"/>
                                        <p:tgtEl>
                                          <p:spTgt spid="89106"/>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89131"/>
                                        </p:tgtEl>
                                        <p:attrNameLst>
                                          <p:attrName>style.visibility</p:attrName>
                                        </p:attrNameLst>
                                      </p:cBhvr>
                                      <p:to>
                                        <p:strVal val="visible"/>
                                      </p:to>
                                    </p:set>
                                    <p:animEffect transition="in" filter="wipe(left)">
                                      <p:cBhvr>
                                        <p:cTn id="52" dur="500"/>
                                        <p:tgtEl>
                                          <p:spTgt spid="89131"/>
                                        </p:tgtEl>
                                      </p:cBhvr>
                                    </p:animEffect>
                                  </p:childTnLst>
                                </p:cTn>
                              </p:par>
                            </p:childTnLst>
                          </p:cTn>
                        </p:par>
                        <p:par>
                          <p:cTn id="53" fill="hold">
                            <p:stCondLst>
                              <p:cond delay="6000"/>
                            </p:stCondLst>
                            <p:childTnLst>
                              <p:par>
                                <p:cTn id="54" presetID="22" presetClass="entr" presetSubtype="1" fill="hold" grpId="0" nodeType="afterEffect">
                                  <p:stCondLst>
                                    <p:cond delay="0"/>
                                  </p:stCondLst>
                                  <p:childTnLst>
                                    <p:set>
                                      <p:cBhvr>
                                        <p:cTn id="55" dur="1" fill="hold">
                                          <p:stCondLst>
                                            <p:cond delay="0"/>
                                          </p:stCondLst>
                                        </p:cTn>
                                        <p:tgtEl>
                                          <p:spTgt spid="89115"/>
                                        </p:tgtEl>
                                        <p:attrNameLst>
                                          <p:attrName>style.visibility</p:attrName>
                                        </p:attrNameLst>
                                      </p:cBhvr>
                                      <p:to>
                                        <p:strVal val="visible"/>
                                      </p:to>
                                    </p:set>
                                    <p:animEffect transition="in" filter="wipe(up)">
                                      <p:cBhvr>
                                        <p:cTn id="56" dur="500"/>
                                        <p:tgtEl>
                                          <p:spTgt spid="89115"/>
                                        </p:tgtEl>
                                      </p:cBhvr>
                                    </p:animEffect>
                                  </p:childTnLst>
                                </p:cTn>
                              </p:par>
                            </p:childTnLst>
                          </p:cTn>
                        </p:par>
                        <p:par>
                          <p:cTn id="57" fill="hold">
                            <p:stCondLst>
                              <p:cond delay="6500"/>
                            </p:stCondLst>
                            <p:childTnLst>
                              <p:par>
                                <p:cTn id="58" presetID="22" presetClass="entr" presetSubtype="1" fill="hold" grpId="0" nodeType="afterEffect">
                                  <p:stCondLst>
                                    <p:cond delay="0"/>
                                  </p:stCondLst>
                                  <p:childTnLst>
                                    <p:set>
                                      <p:cBhvr>
                                        <p:cTn id="59" dur="1" fill="hold">
                                          <p:stCondLst>
                                            <p:cond delay="0"/>
                                          </p:stCondLst>
                                        </p:cTn>
                                        <p:tgtEl>
                                          <p:spTgt spid="89114"/>
                                        </p:tgtEl>
                                        <p:attrNameLst>
                                          <p:attrName>style.visibility</p:attrName>
                                        </p:attrNameLst>
                                      </p:cBhvr>
                                      <p:to>
                                        <p:strVal val="visible"/>
                                      </p:to>
                                    </p:set>
                                    <p:animEffect transition="in" filter="wipe(up)">
                                      <p:cBhvr>
                                        <p:cTn id="60" dur="500"/>
                                        <p:tgtEl>
                                          <p:spTgt spid="89114"/>
                                        </p:tgtEl>
                                      </p:cBhvr>
                                    </p:animEffect>
                                  </p:childTnLst>
                                </p:cTn>
                              </p:par>
                            </p:childTnLst>
                          </p:cTn>
                        </p:par>
                        <p:par>
                          <p:cTn id="61" fill="hold">
                            <p:stCondLst>
                              <p:cond delay="7000"/>
                            </p:stCondLst>
                            <p:childTnLst>
                              <p:par>
                                <p:cTn id="62" presetID="17" presetClass="entr" presetSubtype="10" fill="hold" grpId="0" nodeType="afterEffect">
                                  <p:stCondLst>
                                    <p:cond delay="0"/>
                                  </p:stCondLst>
                                  <p:childTnLst>
                                    <p:set>
                                      <p:cBhvr>
                                        <p:cTn id="63" dur="1" fill="hold">
                                          <p:stCondLst>
                                            <p:cond delay="0"/>
                                          </p:stCondLst>
                                        </p:cTn>
                                        <p:tgtEl>
                                          <p:spTgt spid="89116"/>
                                        </p:tgtEl>
                                        <p:attrNameLst>
                                          <p:attrName>style.visibility</p:attrName>
                                        </p:attrNameLst>
                                      </p:cBhvr>
                                      <p:to>
                                        <p:strVal val="visible"/>
                                      </p:to>
                                    </p:set>
                                    <p:anim calcmode="lin" valueType="num">
                                      <p:cBhvr>
                                        <p:cTn id="64" dur="500" fill="hold"/>
                                        <p:tgtEl>
                                          <p:spTgt spid="89116"/>
                                        </p:tgtEl>
                                        <p:attrNameLst>
                                          <p:attrName>ppt_w</p:attrName>
                                        </p:attrNameLst>
                                      </p:cBhvr>
                                      <p:tavLst>
                                        <p:tav tm="0">
                                          <p:val>
                                            <p:fltVal val="0"/>
                                          </p:val>
                                        </p:tav>
                                        <p:tav tm="100000">
                                          <p:val>
                                            <p:strVal val="#ppt_w"/>
                                          </p:val>
                                        </p:tav>
                                      </p:tavLst>
                                    </p:anim>
                                    <p:anim calcmode="lin" valueType="num">
                                      <p:cBhvr>
                                        <p:cTn id="65" dur="500" fill="hold"/>
                                        <p:tgtEl>
                                          <p:spTgt spid="89116"/>
                                        </p:tgtEl>
                                        <p:attrNameLst>
                                          <p:attrName>ppt_h</p:attrName>
                                        </p:attrNameLst>
                                      </p:cBhvr>
                                      <p:tavLst>
                                        <p:tav tm="0">
                                          <p:val>
                                            <p:strVal val="#ppt_h"/>
                                          </p:val>
                                        </p:tav>
                                        <p:tav tm="100000">
                                          <p:val>
                                            <p:strVal val="#ppt_h"/>
                                          </p:val>
                                        </p:tav>
                                      </p:tavLst>
                                    </p:anim>
                                  </p:childTnLst>
                                </p:cTn>
                              </p:par>
                            </p:childTnLst>
                          </p:cTn>
                        </p:par>
                        <p:par>
                          <p:cTn id="66" fill="hold">
                            <p:stCondLst>
                              <p:cond delay="7500"/>
                            </p:stCondLst>
                            <p:childTnLst>
                              <p:par>
                                <p:cTn id="67" presetID="22" presetClass="entr" presetSubtype="8" fill="hold" grpId="0" nodeType="afterEffect">
                                  <p:stCondLst>
                                    <p:cond delay="0"/>
                                  </p:stCondLst>
                                  <p:childTnLst>
                                    <p:set>
                                      <p:cBhvr>
                                        <p:cTn id="68" dur="1" fill="hold">
                                          <p:stCondLst>
                                            <p:cond delay="0"/>
                                          </p:stCondLst>
                                        </p:cTn>
                                        <p:tgtEl>
                                          <p:spTgt spid="89117"/>
                                        </p:tgtEl>
                                        <p:attrNameLst>
                                          <p:attrName>style.visibility</p:attrName>
                                        </p:attrNameLst>
                                      </p:cBhvr>
                                      <p:to>
                                        <p:strVal val="visible"/>
                                      </p:to>
                                    </p:set>
                                    <p:animEffect transition="in" filter="wipe(left)">
                                      <p:cBhvr>
                                        <p:cTn id="69" dur="500"/>
                                        <p:tgtEl>
                                          <p:spTgt spid="891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89093"/>
                                        </p:tgtEl>
                                        <p:attrNameLst>
                                          <p:attrName>style.visibility</p:attrName>
                                        </p:attrNameLst>
                                      </p:cBhvr>
                                      <p:to>
                                        <p:strVal val="visible"/>
                                      </p:to>
                                    </p:set>
                                    <p:animEffect transition="in" filter="wipe(up)">
                                      <p:cBhvr>
                                        <p:cTn id="74" dur="500"/>
                                        <p:tgtEl>
                                          <p:spTgt spid="89093"/>
                                        </p:tgtEl>
                                      </p:cBhvr>
                                    </p:animEffect>
                                  </p:childTnLst>
                                </p:cTn>
                              </p:par>
                            </p:childTnLst>
                          </p:cTn>
                        </p:par>
                        <p:par>
                          <p:cTn id="75" fill="hold">
                            <p:stCondLst>
                              <p:cond delay="500"/>
                            </p:stCondLst>
                            <p:childTnLst>
                              <p:par>
                                <p:cTn id="76" presetID="22" presetClass="entr" presetSubtype="4" fill="hold" grpId="0" nodeType="afterEffect">
                                  <p:stCondLst>
                                    <p:cond delay="0"/>
                                  </p:stCondLst>
                                  <p:childTnLst>
                                    <p:set>
                                      <p:cBhvr>
                                        <p:cTn id="77" dur="1" fill="hold">
                                          <p:stCondLst>
                                            <p:cond delay="0"/>
                                          </p:stCondLst>
                                        </p:cTn>
                                        <p:tgtEl>
                                          <p:spTgt spid="89094"/>
                                        </p:tgtEl>
                                        <p:attrNameLst>
                                          <p:attrName>style.visibility</p:attrName>
                                        </p:attrNameLst>
                                      </p:cBhvr>
                                      <p:to>
                                        <p:strVal val="visible"/>
                                      </p:to>
                                    </p:set>
                                    <p:animEffect transition="in" filter="wipe(down)">
                                      <p:cBhvr>
                                        <p:cTn id="78" dur="500"/>
                                        <p:tgtEl>
                                          <p:spTgt spid="89094"/>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89095"/>
                                        </p:tgtEl>
                                        <p:attrNameLst>
                                          <p:attrName>style.visibility</p:attrName>
                                        </p:attrNameLst>
                                      </p:cBhvr>
                                      <p:to>
                                        <p:strVal val="visible"/>
                                      </p:to>
                                    </p:set>
                                    <p:animEffect transition="in" filter="wipe(left)">
                                      <p:cBhvr>
                                        <p:cTn id="82" dur="500"/>
                                        <p:tgtEl>
                                          <p:spTgt spid="89095"/>
                                        </p:tgtEl>
                                      </p:cBhvr>
                                    </p:animEffect>
                                  </p:childTnLst>
                                </p:cTn>
                              </p:par>
                            </p:childTnLst>
                          </p:cTn>
                        </p:par>
                        <p:par>
                          <p:cTn id="83" fill="hold">
                            <p:stCondLst>
                              <p:cond delay="1500"/>
                            </p:stCondLst>
                            <p:childTnLst>
                              <p:par>
                                <p:cTn id="84" presetID="22" presetClass="entr" presetSubtype="1" fill="hold" grpId="0" nodeType="afterEffect">
                                  <p:stCondLst>
                                    <p:cond delay="0"/>
                                  </p:stCondLst>
                                  <p:childTnLst>
                                    <p:set>
                                      <p:cBhvr>
                                        <p:cTn id="85" dur="1" fill="hold">
                                          <p:stCondLst>
                                            <p:cond delay="0"/>
                                          </p:stCondLst>
                                        </p:cTn>
                                        <p:tgtEl>
                                          <p:spTgt spid="89107"/>
                                        </p:tgtEl>
                                        <p:attrNameLst>
                                          <p:attrName>style.visibility</p:attrName>
                                        </p:attrNameLst>
                                      </p:cBhvr>
                                      <p:to>
                                        <p:strVal val="visible"/>
                                      </p:to>
                                    </p:set>
                                    <p:animEffect transition="in" filter="wipe(up)">
                                      <p:cBhvr>
                                        <p:cTn id="86" dur="500"/>
                                        <p:tgtEl>
                                          <p:spTgt spid="89107"/>
                                        </p:tgtEl>
                                      </p:cBhvr>
                                    </p:animEffect>
                                  </p:childTnLst>
                                </p:cTn>
                              </p:par>
                            </p:childTnLst>
                          </p:cTn>
                        </p:par>
                        <p:par>
                          <p:cTn id="87" fill="hold">
                            <p:stCondLst>
                              <p:cond delay="2000"/>
                            </p:stCondLst>
                            <p:childTnLst>
                              <p:par>
                                <p:cTn id="88" presetID="22" presetClass="entr" presetSubtype="4" fill="hold" grpId="0" nodeType="afterEffect">
                                  <p:stCondLst>
                                    <p:cond delay="0"/>
                                  </p:stCondLst>
                                  <p:childTnLst>
                                    <p:set>
                                      <p:cBhvr>
                                        <p:cTn id="89" dur="1" fill="hold">
                                          <p:stCondLst>
                                            <p:cond delay="0"/>
                                          </p:stCondLst>
                                        </p:cTn>
                                        <p:tgtEl>
                                          <p:spTgt spid="89118"/>
                                        </p:tgtEl>
                                        <p:attrNameLst>
                                          <p:attrName>style.visibility</p:attrName>
                                        </p:attrNameLst>
                                      </p:cBhvr>
                                      <p:to>
                                        <p:strVal val="visible"/>
                                      </p:to>
                                    </p:set>
                                    <p:animEffect transition="in" filter="wipe(down)">
                                      <p:cBhvr>
                                        <p:cTn id="90" dur="500"/>
                                        <p:tgtEl>
                                          <p:spTgt spid="89118"/>
                                        </p:tgtEl>
                                      </p:cBhvr>
                                    </p:animEffect>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89108"/>
                                        </p:tgtEl>
                                        <p:attrNameLst>
                                          <p:attrName>style.visibility</p:attrName>
                                        </p:attrNameLst>
                                      </p:cBhvr>
                                      <p:to>
                                        <p:strVal val="visible"/>
                                      </p:to>
                                    </p:set>
                                    <p:animEffect transition="in" filter="wipe(left)">
                                      <p:cBhvr>
                                        <p:cTn id="94" dur="500"/>
                                        <p:tgtEl>
                                          <p:spTgt spid="89108"/>
                                        </p:tgtEl>
                                      </p:cBhvr>
                                    </p:animEffect>
                                  </p:childTnLst>
                                </p:cTn>
                              </p:par>
                            </p:childTnLst>
                          </p:cTn>
                        </p:par>
                        <p:par>
                          <p:cTn id="95" fill="hold">
                            <p:stCondLst>
                              <p:cond delay="3000"/>
                            </p:stCondLst>
                            <p:childTnLst>
                              <p:par>
                                <p:cTn id="96" presetID="22" presetClass="entr" presetSubtype="8" fill="hold" grpId="0" nodeType="afterEffect">
                                  <p:stCondLst>
                                    <p:cond delay="0"/>
                                  </p:stCondLst>
                                  <p:childTnLst>
                                    <p:set>
                                      <p:cBhvr>
                                        <p:cTn id="97" dur="1" fill="hold">
                                          <p:stCondLst>
                                            <p:cond delay="0"/>
                                          </p:stCondLst>
                                        </p:cTn>
                                        <p:tgtEl>
                                          <p:spTgt spid="89090"/>
                                        </p:tgtEl>
                                        <p:attrNameLst>
                                          <p:attrName>style.visibility</p:attrName>
                                        </p:attrNameLst>
                                      </p:cBhvr>
                                      <p:to>
                                        <p:strVal val="visible"/>
                                      </p:to>
                                    </p:set>
                                    <p:animEffect transition="in" filter="wipe(left)">
                                      <p:cBhvr>
                                        <p:cTn id="98" dur="500"/>
                                        <p:tgtEl>
                                          <p:spTgt spid="89090"/>
                                        </p:tgtEl>
                                      </p:cBhvr>
                                    </p:animEffect>
                                  </p:childTnLst>
                                </p:cTn>
                              </p:par>
                            </p:childTnLst>
                          </p:cTn>
                        </p:par>
                        <p:par>
                          <p:cTn id="99" fill="hold">
                            <p:stCondLst>
                              <p:cond delay="3500"/>
                            </p:stCondLst>
                            <p:childTnLst>
                              <p:par>
                                <p:cTn id="100" presetID="22" presetClass="entr" presetSubtype="8" fill="hold" grpId="0" nodeType="afterEffect">
                                  <p:stCondLst>
                                    <p:cond delay="0"/>
                                  </p:stCondLst>
                                  <p:childTnLst>
                                    <p:set>
                                      <p:cBhvr>
                                        <p:cTn id="101" dur="1" fill="hold">
                                          <p:stCondLst>
                                            <p:cond delay="0"/>
                                          </p:stCondLst>
                                        </p:cTn>
                                        <p:tgtEl>
                                          <p:spTgt spid="89105"/>
                                        </p:tgtEl>
                                        <p:attrNameLst>
                                          <p:attrName>style.visibility</p:attrName>
                                        </p:attrNameLst>
                                      </p:cBhvr>
                                      <p:to>
                                        <p:strVal val="visible"/>
                                      </p:to>
                                    </p:set>
                                    <p:animEffect transition="in" filter="wipe(left)">
                                      <p:cBhvr>
                                        <p:cTn id="102" dur="500"/>
                                        <p:tgtEl>
                                          <p:spTgt spid="8910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89096"/>
                                        </p:tgtEl>
                                        <p:attrNameLst>
                                          <p:attrName>style.visibility</p:attrName>
                                        </p:attrNameLst>
                                      </p:cBhvr>
                                      <p:to>
                                        <p:strVal val="visible"/>
                                      </p:to>
                                    </p:set>
                                    <p:animEffect transition="in" filter="wipe(left)">
                                      <p:cBhvr>
                                        <p:cTn id="107" dur="500"/>
                                        <p:tgtEl>
                                          <p:spTgt spid="89096"/>
                                        </p:tgtEl>
                                      </p:cBhvr>
                                    </p:animEffect>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89097"/>
                                        </p:tgtEl>
                                        <p:attrNameLst>
                                          <p:attrName>style.visibility</p:attrName>
                                        </p:attrNameLst>
                                      </p:cBhvr>
                                      <p:to>
                                        <p:strVal val="visible"/>
                                      </p:to>
                                    </p:set>
                                    <p:animEffect transition="in" filter="wipe(left)">
                                      <p:cBhvr>
                                        <p:cTn id="111" dur="500"/>
                                        <p:tgtEl>
                                          <p:spTgt spid="8909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89109"/>
                                        </p:tgtEl>
                                        <p:attrNameLst>
                                          <p:attrName>style.visibility</p:attrName>
                                        </p:attrNameLst>
                                      </p:cBhvr>
                                      <p:to>
                                        <p:strVal val="visible"/>
                                      </p:to>
                                    </p:set>
                                    <p:animEffect transition="in" filter="wipe(left)">
                                      <p:cBhvr>
                                        <p:cTn id="116" dur="500"/>
                                        <p:tgtEl>
                                          <p:spTgt spid="89109"/>
                                        </p:tgtEl>
                                      </p:cBhvr>
                                    </p:animEffec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89110"/>
                                        </p:tgtEl>
                                        <p:attrNameLst>
                                          <p:attrName>style.visibility</p:attrName>
                                        </p:attrNameLst>
                                      </p:cBhvr>
                                      <p:to>
                                        <p:strVal val="visible"/>
                                      </p:to>
                                    </p:set>
                                    <p:animEffect transition="in" filter="wipe(left)">
                                      <p:cBhvr>
                                        <p:cTn id="120" dur="500"/>
                                        <p:tgtEl>
                                          <p:spTgt spid="89110"/>
                                        </p:tgtEl>
                                      </p:cBhvr>
                                    </p:animEffect>
                                  </p:childTnLst>
                                </p:cTn>
                              </p:par>
                            </p:childTnLst>
                          </p:cTn>
                        </p:par>
                        <p:par>
                          <p:cTn id="121" fill="hold">
                            <p:stCondLst>
                              <p:cond delay="1000"/>
                            </p:stCondLst>
                            <p:childTnLst>
                              <p:par>
                                <p:cTn id="122" presetID="22" presetClass="entr" presetSubtype="8" fill="hold" grpId="0" nodeType="afterEffect">
                                  <p:stCondLst>
                                    <p:cond delay="0"/>
                                  </p:stCondLst>
                                  <p:childTnLst>
                                    <p:set>
                                      <p:cBhvr>
                                        <p:cTn id="123" dur="1" fill="hold">
                                          <p:stCondLst>
                                            <p:cond delay="0"/>
                                          </p:stCondLst>
                                        </p:cTn>
                                        <p:tgtEl>
                                          <p:spTgt spid="89099"/>
                                        </p:tgtEl>
                                        <p:attrNameLst>
                                          <p:attrName>style.visibility</p:attrName>
                                        </p:attrNameLst>
                                      </p:cBhvr>
                                      <p:to>
                                        <p:strVal val="visible"/>
                                      </p:to>
                                    </p:set>
                                    <p:animEffect transition="in" filter="wipe(left)">
                                      <p:cBhvr>
                                        <p:cTn id="124" dur="500"/>
                                        <p:tgtEl>
                                          <p:spTgt spid="89099"/>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89098"/>
                                        </p:tgtEl>
                                        <p:attrNameLst>
                                          <p:attrName>style.visibility</p:attrName>
                                        </p:attrNameLst>
                                      </p:cBhvr>
                                      <p:to>
                                        <p:strVal val="visible"/>
                                      </p:to>
                                    </p:set>
                                    <p:animEffect transition="in" filter="wipe(left)">
                                      <p:cBhvr>
                                        <p:cTn id="129" dur="500"/>
                                        <p:tgtEl>
                                          <p:spTgt spid="89098"/>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89100"/>
                                        </p:tgtEl>
                                        <p:attrNameLst>
                                          <p:attrName>style.visibility</p:attrName>
                                        </p:attrNameLst>
                                      </p:cBhvr>
                                      <p:to>
                                        <p:strVal val="visible"/>
                                      </p:to>
                                    </p:set>
                                    <p:animEffect transition="in" filter="wipe(left)">
                                      <p:cBhvr>
                                        <p:cTn id="134" dur="500"/>
                                        <p:tgtEl>
                                          <p:spTgt spid="89100"/>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89112"/>
                                        </p:tgtEl>
                                        <p:attrNameLst>
                                          <p:attrName>style.visibility</p:attrName>
                                        </p:attrNameLst>
                                      </p:cBhvr>
                                      <p:to>
                                        <p:strVal val="visible"/>
                                      </p:to>
                                    </p:set>
                                    <p:animEffect transition="in" filter="wipe(left)">
                                      <p:cBhvr>
                                        <p:cTn id="138" dur="500"/>
                                        <p:tgtEl>
                                          <p:spTgt spid="89112"/>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89111"/>
                                        </p:tgtEl>
                                        <p:attrNameLst>
                                          <p:attrName>style.visibility</p:attrName>
                                        </p:attrNameLst>
                                      </p:cBhvr>
                                      <p:to>
                                        <p:strVal val="visible"/>
                                      </p:to>
                                    </p:set>
                                    <p:animEffect transition="in" filter="wipe(left)">
                                      <p:cBhvr>
                                        <p:cTn id="143" dur="500"/>
                                        <p:tgtEl>
                                          <p:spTgt spid="89111"/>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89113"/>
                                        </p:tgtEl>
                                        <p:attrNameLst>
                                          <p:attrName>style.visibility</p:attrName>
                                        </p:attrNameLst>
                                      </p:cBhvr>
                                      <p:to>
                                        <p:strVal val="visible"/>
                                      </p:to>
                                    </p:set>
                                    <p:animEffect transition="in" filter="wipe(left)">
                                      <p:cBhvr>
                                        <p:cTn id="148" dur="500"/>
                                        <p:tgtEl>
                                          <p:spTgt spid="89113"/>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4" fill="hold" grpId="0" nodeType="clickEffect">
                                  <p:stCondLst>
                                    <p:cond delay="0"/>
                                  </p:stCondLst>
                                  <p:childTnLst>
                                    <p:set>
                                      <p:cBhvr>
                                        <p:cTn id="152" dur="1" fill="hold">
                                          <p:stCondLst>
                                            <p:cond delay="0"/>
                                          </p:stCondLst>
                                        </p:cTn>
                                        <p:tgtEl>
                                          <p:spTgt spid="89120"/>
                                        </p:tgtEl>
                                        <p:attrNameLst>
                                          <p:attrName>style.visibility</p:attrName>
                                        </p:attrNameLst>
                                      </p:cBhvr>
                                      <p:to>
                                        <p:strVal val="visible"/>
                                      </p:to>
                                    </p:set>
                                    <p:animEffect transition="in" filter="wipe(down)">
                                      <p:cBhvr>
                                        <p:cTn id="153" dur="500"/>
                                        <p:tgtEl>
                                          <p:spTgt spid="89120"/>
                                        </p:tgtEl>
                                      </p:cBhvr>
                                    </p:animEffect>
                                  </p:childTnLst>
                                </p:cTn>
                              </p:par>
                            </p:childTnLst>
                          </p:cTn>
                        </p:par>
                        <p:par>
                          <p:cTn id="154" fill="hold">
                            <p:stCondLst>
                              <p:cond delay="500"/>
                            </p:stCondLst>
                            <p:childTnLst>
                              <p:par>
                                <p:cTn id="155" presetID="22" presetClass="entr" presetSubtype="8" fill="hold" grpId="0" nodeType="afterEffect">
                                  <p:stCondLst>
                                    <p:cond delay="0"/>
                                  </p:stCondLst>
                                  <p:childTnLst>
                                    <p:set>
                                      <p:cBhvr>
                                        <p:cTn id="156" dur="1" fill="hold">
                                          <p:stCondLst>
                                            <p:cond delay="0"/>
                                          </p:stCondLst>
                                        </p:cTn>
                                        <p:tgtEl>
                                          <p:spTgt spid="89119"/>
                                        </p:tgtEl>
                                        <p:attrNameLst>
                                          <p:attrName>style.visibility</p:attrName>
                                        </p:attrNameLst>
                                      </p:cBhvr>
                                      <p:to>
                                        <p:strVal val="visible"/>
                                      </p:to>
                                    </p:set>
                                    <p:animEffect transition="in" filter="wipe(left)">
                                      <p:cBhvr>
                                        <p:cTn id="157" dur="500"/>
                                        <p:tgtEl>
                                          <p:spTgt spid="89119"/>
                                        </p:tgtEl>
                                      </p:cBhvr>
                                    </p:animEffect>
                                  </p:childTnLst>
                                </p:cTn>
                              </p:par>
                            </p:childTnLst>
                          </p:cTn>
                        </p:par>
                        <p:par>
                          <p:cTn id="158" fill="hold">
                            <p:stCondLst>
                              <p:cond delay="1000"/>
                            </p:stCondLst>
                            <p:childTnLst>
                              <p:par>
                                <p:cTn id="159" presetID="22" presetClass="entr" presetSubtype="1" fill="hold" grpId="0" nodeType="afterEffect">
                                  <p:stCondLst>
                                    <p:cond delay="0"/>
                                  </p:stCondLst>
                                  <p:childTnLst>
                                    <p:set>
                                      <p:cBhvr>
                                        <p:cTn id="160" dur="1" fill="hold">
                                          <p:stCondLst>
                                            <p:cond delay="0"/>
                                          </p:stCondLst>
                                        </p:cTn>
                                        <p:tgtEl>
                                          <p:spTgt spid="89137"/>
                                        </p:tgtEl>
                                        <p:attrNameLst>
                                          <p:attrName>style.visibility</p:attrName>
                                        </p:attrNameLst>
                                      </p:cBhvr>
                                      <p:to>
                                        <p:strVal val="visible"/>
                                      </p:to>
                                    </p:set>
                                    <p:animEffect transition="in" filter="wipe(up)">
                                      <p:cBhvr>
                                        <p:cTn id="161" dur="500"/>
                                        <p:tgtEl>
                                          <p:spTgt spid="89137"/>
                                        </p:tgtEl>
                                      </p:cBhvr>
                                    </p:animEffect>
                                  </p:childTnLst>
                                </p:cTn>
                              </p:par>
                            </p:childTnLst>
                          </p:cTn>
                        </p:par>
                        <p:par>
                          <p:cTn id="162" fill="hold">
                            <p:stCondLst>
                              <p:cond delay="1500"/>
                            </p:stCondLst>
                            <p:childTnLst>
                              <p:par>
                                <p:cTn id="163" presetID="22" presetClass="entr" presetSubtype="1" fill="hold" grpId="0" nodeType="afterEffect">
                                  <p:stCondLst>
                                    <p:cond delay="0"/>
                                  </p:stCondLst>
                                  <p:childTnLst>
                                    <p:set>
                                      <p:cBhvr>
                                        <p:cTn id="164" dur="1" fill="hold">
                                          <p:stCondLst>
                                            <p:cond delay="0"/>
                                          </p:stCondLst>
                                        </p:cTn>
                                        <p:tgtEl>
                                          <p:spTgt spid="89123"/>
                                        </p:tgtEl>
                                        <p:attrNameLst>
                                          <p:attrName>style.visibility</p:attrName>
                                        </p:attrNameLst>
                                      </p:cBhvr>
                                      <p:to>
                                        <p:strVal val="visible"/>
                                      </p:to>
                                    </p:set>
                                    <p:animEffect transition="in" filter="wipe(up)">
                                      <p:cBhvr>
                                        <p:cTn id="165" dur="500"/>
                                        <p:tgtEl>
                                          <p:spTgt spid="89123"/>
                                        </p:tgtEl>
                                      </p:cBhvr>
                                    </p:animEffect>
                                  </p:childTnLst>
                                </p:cTn>
                              </p:par>
                            </p:childTnLst>
                          </p:cTn>
                        </p:par>
                        <p:par>
                          <p:cTn id="166" fill="hold">
                            <p:stCondLst>
                              <p:cond delay="2000"/>
                            </p:stCondLst>
                            <p:childTnLst>
                              <p:par>
                                <p:cTn id="167" presetID="22" presetClass="entr" presetSubtype="4" fill="hold" grpId="0" nodeType="afterEffect">
                                  <p:stCondLst>
                                    <p:cond delay="0"/>
                                  </p:stCondLst>
                                  <p:childTnLst>
                                    <p:set>
                                      <p:cBhvr>
                                        <p:cTn id="168" dur="1" fill="hold">
                                          <p:stCondLst>
                                            <p:cond delay="0"/>
                                          </p:stCondLst>
                                        </p:cTn>
                                        <p:tgtEl>
                                          <p:spTgt spid="89121"/>
                                        </p:tgtEl>
                                        <p:attrNameLst>
                                          <p:attrName>style.visibility</p:attrName>
                                        </p:attrNameLst>
                                      </p:cBhvr>
                                      <p:to>
                                        <p:strVal val="visible"/>
                                      </p:to>
                                    </p:set>
                                    <p:animEffect transition="in" filter="wipe(down)">
                                      <p:cBhvr>
                                        <p:cTn id="169" dur="500"/>
                                        <p:tgtEl>
                                          <p:spTgt spid="89121"/>
                                        </p:tgtEl>
                                      </p:cBhvr>
                                    </p:animEffect>
                                  </p:childTnLst>
                                </p:cTn>
                              </p:par>
                            </p:childTnLst>
                          </p:cTn>
                        </p:par>
                        <p:par>
                          <p:cTn id="170" fill="hold">
                            <p:stCondLst>
                              <p:cond delay="2500"/>
                            </p:stCondLst>
                            <p:childTnLst>
                              <p:par>
                                <p:cTn id="171" presetID="22" presetClass="entr" presetSubtype="2" fill="hold" grpId="0" nodeType="afterEffect">
                                  <p:stCondLst>
                                    <p:cond delay="0"/>
                                  </p:stCondLst>
                                  <p:childTnLst>
                                    <p:set>
                                      <p:cBhvr>
                                        <p:cTn id="172" dur="1" fill="hold">
                                          <p:stCondLst>
                                            <p:cond delay="0"/>
                                          </p:stCondLst>
                                        </p:cTn>
                                        <p:tgtEl>
                                          <p:spTgt spid="89126"/>
                                        </p:tgtEl>
                                        <p:attrNameLst>
                                          <p:attrName>style.visibility</p:attrName>
                                        </p:attrNameLst>
                                      </p:cBhvr>
                                      <p:to>
                                        <p:strVal val="visible"/>
                                      </p:to>
                                    </p:set>
                                    <p:animEffect transition="in" filter="wipe(right)">
                                      <p:cBhvr>
                                        <p:cTn id="173" dur="500"/>
                                        <p:tgtEl>
                                          <p:spTgt spid="89126"/>
                                        </p:tgtEl>
                                      </p:cBhvr>
                                    </p:animEffect>
                                  </p:childTnLst>
                                </p:cTn>
                              </p:par>
                            </p:childTnLst>
                          </p:cTn>
                        </p:par>
                        <p:par>
                          <p:cTn id="174" fill="hold">
                            <p:stCondLst>
                              <p:cond delay="3000"/>
                            </p:stCondLst>
                            <p:childTnLst>
                              <p:par>
                                <p:cTn id="175" presetID="22" presetClass="entr" presetSubtype="8" fill="hold" grpId="0" nodeType="afterEffect">
                                  <p:stCondLst>
                                    <p:cond delay="0"/>
                                  </p:stCondLst>
                                  <p:childTnLst>
                                    <p:set>
                                      <p:cBhvr>
                                        <p:cTn id="176" dur="1" fill="hold">
                                          <p:stCondLst>
                                            <p:cond delay="0"/>
                                          </p:stCondLst>
                                        </p:cTn>
                                        <p:tgtEl>
                                          <p:spTgt spid="89138"/>
                                        </p:tgtEl>
                                        <p:attrNameLst>
                                          <p:attrName>style.visibility</p:attrName>
                                        </p:attrNameLst>
                                      </p:cBhvr>
                                      <p:to>
                                        <p:strVal val="visible"/>
                                      </p:to>
                                    </p:set>
                                    <p:animEffect transition="in" filter="wipe(left)">
                                      <p:cBhvr>
                                        <p:cTn id="177" dur="500"/>
                                        <p:tgtEl>
                                          <p:spTgt spid="89138"/>
                                        </p:tgtEl>
                                      </p:cBhvr>
                                    </p:animEffect>
                                  </p:childTnLst>
                                </p:cTn>
                              </p:par>
                            </p:childTnLst>
                          </p:cTn>
                        </p:par>
                        <p:par>
                          <p:cTn id="178" fill="hold">
                            <p:stCondLst>
                              <p:cond delay="3500"/>
                            </p:stCondLst>
                            <p:childTnLst>
                              <p:par>
                                <p:cTn id="179" presetID="22" presetClass="entr" presetSubtype="4" fill="hold" grpId="0" nodeType="afterEffect">
                                  <p:stCondLst>
                                    <p:cond delay="0"/>
                                  </p:stCondLst>
                                  <p:childTnLst>
                                    <p:set>
                                      <p:cBhvr>
                                        <p:cTn id="180" dur="1" fill="hold">
                                          <p:stCondLst>
                                            <p:cond delay="0"/>
                                          </p:stCondLst>
                                        </p:cTn>
                                        <p:tgtEl>
                                          <p:spTgt spid="89127"/>
                                        </p:tgtEl>
                                        <p:attrNameLst>
                                          <p:attrName>style.visibility</p:attrName>
                                        </p:attrNameLst>
                                      </p:cBhvr>
                                      <p:to>
                                        <p:strVal val="visible"/>
                                      </p:to>
                                    </p:set>
                                    <p:animEffect transition="in" filter="wipe(down)">
                                      <p:cBhvr>
                                        <p:cTn id="181" dur="500"/>
                                        <p:tgtEl>
                                          <p:spTgt spid="89127"/>
                                        </p:tgtEl>
                                      </p:cBhvr>
                                    </p:animEffect>
                                  </p:childTnLst>
                                </p:cTn>
                              </p:par>
                            </p:childTnLst>
                          </p:cTn>
                        </p:par>
                        <p:par>
                          <p:cTn id="182" fill="hold">
                            <p:stCondLst>
                              <p:cond delay="4000"/>
                            </p:stCondLst>
                            <p:childTnLst>
                              <p:par>
                                <p:cTn id="183" presetID="22" presetClass="entr" presetSubtype="8" fill="hold" grpId="0" nodeType="afterEffect">
                                  <p:stCondLst>
                                    <p:cond delay="0"/>
                                  </p:stCondLst>
                                  <p:childTnLst>
                                    <p:set>
                                      <p:cBhvr>
                                        <p:cTn id="184" dur="1" fill="hold">
                                          <p:stCondLst>
                                            <p:cond delay="0"/>
                                          </p:stCondLst>
                                        </p:cTn>
                                        <p:tgtEl>
                                          <p:spTgt spid="89124"/>
                                        </p:tgtEl>
                                        <p:attrNameLst>
                                          <p:attrName>style.visibility</p:attrName>
                                        </p:attrNameLst>
                                      </p:cBhvr>
                                      <p:to>
                                        <p:strVal val="visible"/>
                                      </p:to>
                                    </p:set>
                                    <p:animEffect transition="in" filter="wipe(left)">
                                      <p:cBhvr>
                                        <p:cTn id="185" dur="500"/>
                                        <p:tgtEl>
                                          <p:spTgt spid="89124"/>
                                        </p:tgtEl>
                                      </p:cBhvr>
                                    </p:animEffect>
                                  </p:childTnLst>
                                </p:cTn>
                              </p:par>
                            </p:childTnLst>
                          </p:cTn>
                        </p:par>
                        <p:par>
                          <p:cTn id="186" fill="hold">
                            <p:stCondLst>
                              <p:cond delay="4500"/>
                            </p:stCondLst>
                            <p:childTnLst>
                              <p:par>
                                <p:cTn id="187" presetID="22" presetClass="entr" presetSubtype="8" fill="hold" grpId="0" nodeType="afterEffect">
                                  <p:stCondLst>
                                    <p:cond delay="0"/>
                                  </p:stCondLst>
                                  <p:childTnLst>
                                    <p:set>
                                      <p:cBhvr>
                                        <p:cTn id="188" dur="1" fill="hold">
                                          <p:stCondLst>
                                            <p:cond delay="0"/>
                                          </p:stCondLst>
                                        </p:cTn>
                                        <p:tgtEl>
                                          <p:spTgt spid="89125"/>
                                        </p:tgtEl>
                                        <p:attrNameLst>
                                          <p:attrName>style.visibility</p:attrName>
                                        </p:attrNameLst>
                                      </p:cBhvr>
                                      <p:to>
                                        <p:strVal val="visible"/>
                                      </p:to>
                                    </p:set>
                                    <p:animEffect transition="in" filter="wipe(left)">
                                      <p:cBhvr>
                                        <p:cTn id="189" dur="500"/>
                                        <p:tgtEl>
                                          <p:spTgt spid="89125"/>
                                        </p:tgtEl>
                                      </p:cBhvr>
                                    </p:animEffect>
                                  </p:childTnLst>
                                </p:cTn>
                              </p:par>
                            </p:childTnLst>
                          </p:cTn>
                        </p:par>
                        <p:par>
                          <p:cTn id="190" fill="hold">
                            <p:stCondLst>
                              <p:cond delay="5000"/>
                            </p:stCondLst>
                            <p:childTnLst>
                              <p:par>
                                <p:cTn id="191" presetID="22" presetClass="entr" presetSubtype="4" fill="hold" grpId="0" nodeType="afterEffect">
                                  <p:stCondLst>
                                    <p:cond delay="0"/>
                                  </p:stCondLst>
                                  <p:childTnLst>
                                    <p:set>
                                      <p:cBhvr>
                                        <p:cTn id="192" dur="1" fill="hold">
                                          <p:stCondLst>
                                            <p:cond delay="0"/>
                                          </p:stCondLst>
                                        </p:cTn>
                                        <p:tgtEl>
                                          <p:spTgt spid="89129"/>
                                        </p:tgtEl>
                                        <p:attrNameLst>
                                          <p:attrName>style.visibility</p:attrName>
                                        </p:attrNameLst>
                                      </p:cBhvr>
                                      <p:to>
                                        <p:strVal val="visible"/>
                                      </p:to>
                                    </p:set>
                                    <p:animEffect transition="in" filter="wipe(down)">
                                      <p:cBhvr>
                                        <p:cTn id="193" dur="500"/>
                                        <p:tgtEl>
                                          <p:spTgt spid="89129"/>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2" fill="hold" grpId="0" nodeType="clickEffect">
                                  <p:stCondLst>
                                    <p:cond delay="0"/>
                                  </p:stCondLst>
                                  <p:childTnLst>
                                    <p:set>
                                      <p:cBhvr>
                                        <p:cTn id="197" dur="1" fill="hold">
                                          <p:stCondLst>
                                            <p:cond delay="0"/>
                                          </p:stCondLst>
                                        </p:cTn>
                                        <p:tgtEl>
                                          <p:spTgt spid="89132"/>
                                        </p:tgtEl>
                                        <p:attrNameLst>
                                          <p:attrName>style.visibility</p:attrName>
                                        </p:attrNameLst>
                                      </p:cBhvr>
                                      <p:to>
                                        <p:strVal val="visible"/>
                                      </p:to>
                                    </p:set>
                                    <p:animEffect transition="in" filter="wipe(right)">
                                      <p:cBhvr>
                                        <p:cTn id="198" dur="500"/>
                                        <p:tgtEl>
                                          <p:spTgt spid="89132"/>
                                        </p:tgtEl>
                                      </p:cBhvr>
                                    </p:animEffect>
                                  </p:childTnLst>
                                </p:cTn>
                              </p:par>
                            </p:childTnLst>
                          </p:cTn>
                        </p:par>
                        <p:par>
                          <p:cTn id="199" fill="hold">
                            <p:stCondLst>
                              <p:cond delay="500"/>
                            </p:stCondLst>
                            <p:childTnLst>
                              <p:par>
                                <p:cTn id="200" presetID="22" presetClass="entr" presetSubtype="8" fill="hold" grpId="0" nodeType="afterEffect">
                                  <p:stCondLst>
                                    <p:cond delay="0"/>
                                  </p:stCondLst>
                                  <p:childTnLst>
                                    <p:set>
                                      <p:cBhvr>
                                        <p:cTn id="201" dur="1" fill="hold">
                                          <p:stCondLst>
                                            <p:cond delay="0"/>
                                          </p:stCondLst>
                                        </p:cTn>
                                        <p:tgtEl>
                                          <p:spTgt spid="89133"/>
                                        </p:tgtEl>
                                        <p:attrNameLst>
                                          <p:attrName>style.visibility</p:attrName>
                                        </p:attrNameLst>
                                      </p:cBhvr>
                                      <p:to>
                                        <p:strVal val="visible"/>
                                      </p:to>
                                    </p:set>
                                    <p:animEffect transition="in" filter="wipe(left)">
                                      <p:cBhvr>
                                        <p:cTn id="202" dur="500"/>
                                        <p:tgtEl>
                                          <p:spTgt spid="89133"/>
                                        </p:tgtEl>
                                      </p:cBhvr>
                                    </p:animEffect>
                                  </p:childTnLst>
                                </p:cTn>
                              </p:par>
                            </p:childTnLst>
                          </p:cTn>
                        </p:par>
                        <p:par>
                          <p:cTn id="203" fill="hold">
                            <p:stCondLst>
                              <p:cond delay="1000"/>
                            </p:stCondLst>
                            <p:childTnLst>
                              <p:par>
                                <p:cTn id="204" presetID="22" presetClass="entr" presetSubtype="8" fill="hold" grpId="0" nodeType="afterEffect">
                                  <p:stCondLst>
                                    <p:cond delay="0"/>
                                  </p:stCondLst>
                                  <p:childTnLst>
                                    <p:set>
                                      <p:cBhvr>
                                        <p:cTn id="205" dur="1" fill="hold">
                                          <p:stCondLst>
                                            <p:cond delay="0"/>
                                          </p:stCondLst>
                                        </p:cTn>
                                        <p:tgtEl>
                                          <p:spTgt spid="89141"/>
                                        </p:tgtEl>
                                        <p:attrNameLst>
                                          <p:attrName>style.visibility</p:attrName>
                                        </p:attrNameLst>
                                      </p:cBhvr>
                                      <p:to>
                                        <p:strVal val="visible"/>
                                      </p:to>
                                    </p:set>
                                    <p:animEffect transition="in" filter="wipe(left)">
                                      <p:cBhvr>
                                        <p:cTn id="206" dur="500"/>
                                        <p:tgtEl>
                                          <p:spTgt spid="89141"/>
                                        </p:tgtEl>
                                      </p:cBhvr>
                                    </p:animEffect>
                                  </p:childTnLst>
                                </p:cTn>
                              </p:par>
                            </p:childTnLst>
                          </p:cTn>
                        </p:par>
                        <p:par>
                          <p:cTn id="207" fill="hold">
                            <p:stCondLst>
                              <p:cond delay="1500"/>
                            </p:stCondLst>
                            <p:childTnLst>
                              <p:par>
                                <p:cTn id="208" presetID="22" presetClass="entr" presetSubtype="8" fill="hold" grpId="0" nodeType="afterEffect">
                                  <p:stCondLst>
                                    <p:cond delay="0"/>
                                  </p:stCondLst>
                                  <p:childTnLst>
                                    <p:set>
                                      <p:cBhvr>
                                        <p:cTn id="209" dur="1" fill="hold">
                                          <p:stCondLst>
                                            <p:cond delay="0"/>
                                          </p:stCondLst>
                                        </p:cTn>
                                        <p:tgtEl>
                                          <p:spTgt spid="89130"/>
                                        </p:tgtEl>
                                        <p:attrNameLst>
                                          <p:attrName>style.visibility</p:attrName>
                                        </p:attrNameLst>
                                      </p:cBhvr>
                                      <p:to>
                                        <p:strVal val="visible"/>
                                      </p:to>
                                    </p:set>
                                    <p:animEffect transition="in" filter="wipe(left)">
                                      <p:cBhvr>
                                        <p:cTn id="210" dur="500"/>
                                        <p:tgtEl>
                                          <p:spTgt spid="89130"/>
                                        </p:tgtEl>
                                      </p:cBhvr>
                                    </p:animEffect>
                                  </p:childTnLst>
                                </p:cTn>
                              </p:par>
                            </p:childTnLst>
                          </p:cTn>
                        </p:par>
                        <p:par>
                          <p:cTn id="211" fill="hold">
                            <p:stCondLst>
                              <p:cond delay="2000"/>
                            </p:stCondLst>
                            <p:childTnLst>
                              <p:par>
                                <p:cTn id="212" presetID="23" presetClass="entr" presetSubtype="528" fill="hold" grpId="0" nodeType="afterEffect">
                                  <p:stCondLst>
                                    <p:cond delay="0"/>
                                  </p:stCondLst>
                                  <p:childTnLst>
                                    <p:set>
                                      <p:cBhvr>
                                        <p:cTn id="213" dur="1" fill="hold">
                                          <p:stCondLst>
                                            <p:cond delay="0"/>
                                          </p:stCondLst>
                                        </p:cTn>
                                        <p:tgtEl>
                                          <p:spTgt spid="89140"/>
                                        </p:tgtEl>
                                        <p:attrNameLst>
                                          <p:attrName>style.visibility</p:attrName>
                                        </p:attrNameLst>
                                      </p:cBhvr>
                                      <p:to>
                                        <p:strVal val="visible"/>
                                      </p:to>
                                    </p:set>
                                    <p:anim calcmode="lin" valueType="num">
                                      <p:cBhvr>
                                        <p:cTn id="214" dur="500" fill="hold"/>
                                        <p:tgtEl>
                                          <p:spTgt spid="89140"/>
                                        </p:tgtEl>
                                        <p:attrNameLst>
                                          <p:attrName>ppt_w</p:attrName>
                                        </p:attrNameLst>
                                      </p:cBhvr>
                                      <p:tavLst>
                                        <p:tav tm="0">
                                          <p:val>
                                            <p:fltVal val="0"/>
                                          </p:val>
                                        </p:tav>
                                        <p:tav tm="100000">
                                          <p:val>
                                            <p:strVal val="#ppt_w"/>
                                          </p:val>
                                        </p:tav>
                                      </p:tavLst>
                                    </p:anim>
                                    <p:anim calcmode="lin" valueType="num">
                                      <p:cBhvr>
                                        <p:cTn id="215" dur="500" fill="hold"/>
                                        <p:tgtEl>
                                          <p:spTgt spid="89140"/>
                                        </p:tgtEl>
                                        <p:attrNameLst>
                                          <p:attrName>ppt_h</p:attrName>
                                        </p:attrNameLst>
                                      </p:cBhvr>
                                      <p:tavLst>
                                        <p:tav tm="0">
                                          <p:val>
                                            <p:fltVal val="0"/>
                                          </p:val>
                                        </p:tav>
                                        <p:tav tm="100000">
                                          <p:val>
                                            <p:strVal val="#ppt_h"/>
                                          </p:val>
                                        </p:tav>
                                      </p:tavLst>
                                    </p:anim>
                                    <p:anim calcmode="lin" valueType="num">
                                      <p:cBhvr>
                                        <p:cTn id="216" dur="500" fill="hold"/>
                                        <p:tgtEl>
                                          <p:spTgt spid="89140"/>
                                        </p:tgtEl>
                                        <p:attrNameLst>
                                          <p:attrName>ppt_x</p:attrName>
                                        </p:attrNameLst>
                                      </p:cBhvr>
                                      <p:tavLst>
                                        <p:tav tm="0">
                                          <p:val>
                                            <p:fltVal val="0.5"/>
                                          </p:val>
                                        </p:tav>
                                        <p:tav tm="100000">
                                          <p:val>
                                            <p:strVal val="#ppt_x"/>
                                          </p:val>
                                        </p:tav>
                                      </p:tavLst>
                                    </p:anim>
                                    <p:anim calcmode="lin" valueType="num">
                                      <p:cBhvr>
                                        <p:cTn id="217" dur="500" fill="hold"/>
                                        <p:tgtEl>
                                          <p:spTgt spid="891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autoUpdateAnimBg="0"/>
      <p:bldP spid="89091" grpId="0" animBg="1"/>
      <p:bldP spid="89092" grpId="0" autoUpdateAnimBg="0"/>
      <p:bldP spid="89093" grpId="0" animBg="1" autoUpdateAnimBg="0"/>
      <p:bldP spid="89094" grpId="0" animBg="1"/>
      <p:bldP spid="89095" grpId="0" autoUpdateAnimBg="0"/>
      <p:bldP spid="89096" grpId="0" animBg="1" autoUpdateAnimBg="0"/>
      <p:bldP spid="89097" grpId="0" autoUpdateAnimBg="0"/>
      <p:bldP spid="89098" grpId="0" animBg="1" autoUpdateAnimBg="0"/>
      <p:bldP spid="89099" grpId="0" animBg="1"/>
      <p:bldP spid="89100" grpId="0" animBg="1" autoUpdateAnimBg="0"/>
      <p:bldP spid="89101" grpId="0" animBg="1"/>
      <p:bldP spid="89102" grpId="0" animBg="1"/>
      <p:bldP spid="89103" grpId="0" animBg="1"/>
      <p:bldP spid="89104" grpId="0" autoUpdateAnimBg="0"/>
      <p:bldP spid="89105" grpId="0" animBg="1" autoUpdateAnimBg="0"/>
      <p:bldP spid="89106" grpId="0" animBg="1"/>
      <p:bldP spid="89107" grpId="0" animBg="1" autoUpdateAnimBg="0"/>
      <p:bldP spid="89108" grpId="0" autoUpdateAnimBg="0"/>
      <p:bldP spid="89109" grpId="0" animBg="1" autoUpdateAnimBg="0"/>
      <p:bldP spid="89110" grpId="0" autoUpdateAnimBg="0"/>
      <p:bldP spid="89111" grpId="0" animBg="1" autoUpdateAnimBg="0"/>
      <p:bldP spid="89112" grpId="0" animBg="1"/>
      <p:bldP spid="89113" grpId="0" animBg="1" autoUpdateAnimBg="0"/>
      <p:bldP spid="89114" grpId="0" animBg="1"/>
      <p:bldP spid="89115" grpId="0" animBg="1"/>
      <p:bldP spid="89116" grpId="0" animBg="1"/>
      <p:bldP spid="89117" grpId="0" autoUpdateAnimBg="0"/>
      <p:bldP spid="89118" grpId="0" animBg="1"/>
      <p:bldP spid="89119" grpId="0" animBg="1"/>
      <p:bldP spid="89120" grpId="0" animBg="1"/>
      <p:bldP spid="89121" grpId="0" animBg="1"/>
      <p:bldP spid="89122" grpId="0" animBg="1" autoUpdateAnimBg="0"/>
      <p:bldP spid="89123" grpId="0" animBg="1" autoUpdateAnimBg="0"/>
      <p:bldP spid="89124" grpId="0" animBg="1" autoUpdateAnimBg="0"/>
      <p:bldP spid="89125" grpId="0" autoUpdateAnimBg="0"/>
      <p:bldP spid="89126" grpId="0" animBg="1"/>
      <p:bldP spid="89127" grpId="0" animBg="1"/>
      <p:bldP spid="89129" grpId="0" animBg="1"/>
      <p:bldP spid="89130" grpId="0" autoUpdateAnimBg="0"/>
      <p:bldP spid="89131" grpId="0" autoUpdateAnimBg="0"/>
      <p:bldP spid="89132" grpId="0" animBg="1"/>
      <p:bldP spid="89133" grpId="0" autoUpdateAnimBg="0"/>
      <p:bldP spid="89137" grpId="0" autoUpdateAnimBg="0"/>
      <p:bldP spid="89138" grpId="0" autoUpdateAnimBg="0"/>
      <p:bldP spid="89140" grpId="0" animBg="1" autoUpdateAnimBg="0"/>
      <p:bldP spid="891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AutoShape 17"/>
          <p:cNvSpPr>
            <a:spLocks noChangeArrowheads="1"/>
          </p:cNvSpPr>
          <p:nvPr/>
        </p:nvSpPr>
        <p:spPr bwMode="auto">
          <a:xfrm>
            <a:off x="3200400" y="762000"/>
            <a:ext cx="5791200" cy="4572000"/>
          </a:xfrm>
          <a:prstGeom prst="roundRect">
            <a:avLst>
              <a:gd name="adj" fmla="val 16667"/>
            </a:avLst>
          </a:prstGeom>
          <a:solidFill>
            <a:srgbClr val="F1FFCB"/>
          </a:solidFill>
          <a:ln w="19050">
            <a:solidFill>
              <a:schemeClr val="tx1"/>
            </a:solidFill>
            <a:round/>
            <a:headEnd/>
            <a:tailEnd/>
          </a:ln>
        </p:spPr>
        <p:txBody>
          <a:bodyPr anchor="ctr">
            <a:spAutoFit/>
          </a:bodyPr>
          <a:lstStyle/>
          <a:p>
            <a:pPr algn="l" eaLnBrk="1" hangingPunct="1"/>
            <a:endParaRPr lang="de-DE"/>
          </a:p>
        </p:txBody>
      </p:sp>
      <p:sp>
        <p:nvSpPr>
          <p:cNvPr id="3080" name="AutoShape 16"/>
          <p:cNvSpPr>
            <a:spLocks noChangeArrowheads="1"/>
          </p:cNvSpPr>
          <p:nvPr/>
        </p:nvSpPr>
        <p:spPr bwMode="auto">
          <a:xfrm>
            <a:off x="152400" y="2514600"/>
            <a:ext cx="2895600" cy="2819400"/>
          </a:xfrm>
          <a:prstGeom prst="roundRect">
            <a:avLst>
              <a:gd name="adj" fmla="val 16667"/>
            </a:avLst>
          </a:prstGeom>
          <a:solidFill>
            <a:srgbClr val="FFFFE7"/>
          </a:solidFill>
          <a:ln w="19050">
            <a:solidFill>
              <a:schemeClr val="tx1"/>
            </a:solidFill>
            <a:round/>
            <a:headEnd/>
            <a:tailEnd/>
          </a:ln>
        </p:spPr>
        <p:txBody>
          <a:bodyPr anchor="ctr">
            <a:spAutoFit/>
          </a:bodyPr>
          <a:lstStyle/>
          <a:p>
            <a:pPr algn="l" eaLnBrk="1" hangingPunct="1"/>
            <a:endParaRPr lang="de-DE"/>
          </a:p>
        </p:txBody>
      </p:sp>
      <p:graphicFrame>
        <p:nvGraphicFramePr>
          <p:cNvPr id="3074" name="Object 2"/>
          <p:cNvGraphicFramePr>
            <a:graphicFrameLocks noChangeAspect="1"/>
          </p:cNvGraphicFramePr>
          <p:nvPr/>
        </p:nvGraphicFramePr>
        <p:xfrm>
          <a:off x="381000" y="2819400"/>
          <a:ext cx="2286000" cy="1566863"/>
        </p:xfrm>
        <a:graphic>
          <a:graphicData uri="http://schemas.openxmlformats.org/presentationml/2006/ole">
            <p:oleObj spid="_x0000_s8196" name="Paint Shop Pro Image" r:id="rId4" imgW="5209756" imgH="3570732" progId="">
              <p:embed/>
            </p:oleObj>
          </a:graphicData>
        </a:graphic>
      </p:graphicFrame>
      <p:sp>
        <p:nvSpPr>
          <p:cNvPr id="3081" name="Text Box 3"/>
          <p:cNvSpPr txBox="1">
            <a:spLocks noChangeArrowheads="1"/>
          </p:cNvSpPr>
          <p:nvPr/>
        </p:nvSpPr>
        <p:spPr bwMode="auto">
          <a:xfrm>
            <a:off x="381000" y="4495800"/>
            <a:ext cx="1066800" cy="366713"/>
          </a:xfrm>
          <a:prstGeom prst="rect">
            <a:avLst/>
          </a:prstGeom>
          <a:noFill/>
          <a:ln w="9525">
            <a:noFill/>
            <a:miter lim="800000"/>
            <a:headEnd/>
            <a:tailEnd/>
          </a:ln>
        </p:spPr>
        <p:txBody>
          <a:bodyPr>
            <a:spAutoFit/>
          </a:bodyPr>
          <a:lstStyle/>
          <a:p>
            <a:pPr algn="l" eaLnBrk="1" hangingPunct="1"/>
            <a:r>
              <a:rPr lang="de-DE" sz="1800"/>
              <a:t>Fall 1:</a:t>
            </a:r>
          </a:p>
        </p:txBody>
      </p:sp>
      <p:graphicFrame>
        <p:nvGraphicFramePr>
          <p:cNvPr id="3075" name="Object 4"/>
          <p:cNvGraphicFramePr>
            <a:graphicFrameLocks noChangeAspect="1"/>
          </p:cNvGraphicFramePr>
          <p:nvPr/>
        </p:nvGraphicFramePr>
        <p:xfrm>
          <a:off x="3352800" y="3048000"/>
          <a:ext cx="1752600" cy="1116013"/>
        </p:xfrm>
        <a:graphic>
          <a:graphicData uri="http://schemas.openxmlformats.org/presentationml/2006/ole">
            <p:oleObj spid="_x0000_s8198" name="Bitmap" r:id="rId5" imgW="1400000" imgH="1209524" progId="PBrush">
              <p:embed/>
            </p:oleObj>
          </a:graphicData>
        </a:graphic>
      </p:graphicFrame>
      <p:graphicFrame>
        <p:nvGraphicFramePr>
          <p:cNvPr id="3076" name="Object 6"/>
          <p:cNvGraphicFramePr>
            <a:graphicFrameLocks noChangeAspect="1"/>
          </p:cNvGraphicFramePr>
          <p:nvPr/>
        </p:nvGraphicFramePr>
        <p:xfrm>
          <a:off x="5257800" y="3048000"/>
          <a:ext cx="1600200" cy="1122363"/>
        </p:xfrm>
        <a:graphic>
          <a:graphicData uri="http://schemas.openxmlformats.org/presentationml/2006/ole">
            <p:oleObj spid="_x0000_s8199" name="Bitmap" r:id="rId6" imgW="990738" imgH="695238" progId="PBrush">
              <p:embed/>
            </p:oleObj>
          </a:graphicData>
        </a:graphic>
      </p:graphicFrame>
      <p:graphicFrame>
        <p:nvGraphicFramePr>
          <p:cNvPr id="3077" name="Object 7"/>
          <p:cNvGraphicFramePr>
            <a:graphicFrameLocks noChangeAspect="1"/>
          </p:cNvGraphicFramePr>
          <p:nvPr/>
        </p:nvGraphicFramePr>
        <p:xfrm>
          <a:off x="6934200" y="3048000"/>
          <a:ext cx="1905000" cy="1089025"/>
        </p:xfrm>
        <a:graphic>
          <a:graphicData uri="http://schemas.openxmlformats.org/presentationml/2006/ole">
            <p:oleObj spid="_x0000_s8200" name="Bitmap" r:id="rId7" imgW="4001058" imgH="1542857" progId="PBrush">
              <p:embed/>
            </p:oleObj>
          </a:graphicData>
        </a:graphic>
      </p:graphicFrame>
      <p:graphicFrame>
        <p:nvGraphicFramePr>
          <p:cNvPr id="3078" name="Object 8"/>
          <p:cNvGraphicFramePr>
            <a:graphicFrameLocks noChangeAspect="1"/>
          </p:cNvGraphicFramePr>
          <p:nvPr/>
        </p:nvGraphicFramePr>
        <p:xfrm>
          <a:off x="5029200" y="838200"/>
          <a:ext cx="1847850" cy="1714500"/>
        </p:xfrm>
        <a:graphic>
          <a:graphicData uri="http://schemas.openxmlformats.org/presentationml/2006/ole">
            <p:oleObj spid="_x0000_s8201" name="Bitmap" r:id="rId8" imgW="1848108" imgH="1714739" progId="PBrush">
              <p:embed/>
            </p:oleObj>
          </a:graphicData>
        </a:graphic>
      </p:graphicFrame>
      <p:sp>
        <p:nvSpPr>
          <p:cNvPr id="3082" name="Text Box 9"/>
          <p:cNvSpPr txBox="1">
            <a:spLocks noChangeArrowheads="1"/>
          </p:cNvSpPr>
          <p:nvPr/>
        </p:nvSpPr>
        <p:spPr bwMode="auto">
          <a:xfrm>
            <a:off x="6858000" y="1143000"/>
            <a:ext cx="2286000" cy="517525"/>
          </a:xfrm>
          <a:prstGeom prst="rect">
            <a:avLst/>
          </a:prstGeom>
          <a:noFill/>
          <a:ln w="9525">
            <a:noFill/>
            <a:miter lim="800000"/>
            <a:headEnd/>
            <a:tailEnd/>
          </a:ln>
        </p:spPr>
        <p:txBody>
          <a:bodyPr>
            <a:spAutoFit/>
          </a:bodyPr>
          <a:lstStyle/>
          <a:p>
            <a:pPr algn="l" eaLnBrk="1" hangingPunct="1"/>
            <a:r>
              <a:rPr lang="de-DE"/>
              <a:t>Zentrale Unternehmensleitung</a:t>
            </a:r>
          </a:p>
        </p:txBody>
      </p:sp>
      <p:sp>
        <p:nvSpPr>
          <p:cNvPr id="3083" name="Text Box 10"/>
          <p:cNvSpPr txBox="1">
            <a:spLocks noChangeArrowheads="1"/>
          </p:cNvSpPr>
          <p:nvPr/>
        </p:nvSpPr>
        <p:spPr bwMode="auto">
          <a:xfrm>
            <a:off x="3581400" y="4191000"/>
            <a:ext cx="1524000" cy="304800"/>
          </a:xfrm>
          <a:prstGeom prst="rect">
            <a:avLst/>
          </a:prstGeom>
          <a:noFill/>
          <a:ln w="9525">
            <a:noFill/>
            <a:miter lim="800000"/>
            <a:headEnd/>
            <a:tailEnd/>
          </a:ln>
        </p:spPr>
        <p:txBody>
          <a:bodyPr>
            <a:spAutoFit/>
          </a:bodyPr>
          <a:lstStyle/>
          <a:p>
            <a:pPr eaLnBrk="1" hangingPunct="1"/>
            <a:r>
              <a:rPr lang="de-DE"/>
              <a:t>Betrieb A</a:t>
            </a:r>
          </a:p>
        </p:txBody>
      </p:sp>
      <p:sp>
        <p:nvSpPr>
          <p:cNvPr id="3084" name="Text Box 11"/>
          <p:cNvSpPr txBox="1">
            <a:spLocks noChangeArrowheads="1"/>
          </p:cNvSpPr>
          <p:nvPr/>
        </p:nvSpPr>
        <p:spPr bwMode="auto">
          <a:xfrm>
            <a:off x="7239000" y="4191000"/>
            <a:ext cx="1524000" cy="304800"/>
          </a:xfrm>
          <a:prstGeom prst="rect">
            <a:avLst/>
          </a:prstGeom>
          <a:noFill/>
          <a:ln w="9525">
            <a:noFill/>
            <a:miter lim="800000"/>
            <a:headEnd/>
            <a:tailEnd/>
          </a:ln>
        </p:spPr>
        <p:txBody>
          <a:bodyPr>
            <a:spAutoFit/>
          </a:bodyPr>
          <a:lstStyle/>
          <a:p>
            <a:pPr eaLnBrk="1" hangingPunct="1"/>
            <a:r>
              <a:rPr lang="de-DE"/>
              <a:t>Betrieb C</a:t>
            </a:r>
          </a:p>
        </p:txBody>
      </p:sp>
      <p:sp>
        <p:nvSpPr>
          <p:cNvPr id="3085" name="Text Box 12"/>
          <p:cNvSpPr txBox="1">
            <a:spLocks noChangeArrowheads="1"/>
          </p:cNvSpPr>
          <p:nvPr/>
        </p:nvSpPr>
        <p:spPr bwMode="auto">
          <a:xfrm>
            <a:off x="5334000" y="4191000"/>
            <a:ext cx="1524000" cy="304800"/>
          </a:xfrm>
          <a:prstGeom prst="rect">
            <a:avLst/>
          </a:prstGeom>
          <a:noFill/>
          <a:ln w="9525">
            <a:noFill/>
            <a:miter lim="800000"/>
            <a:headEnd/>
            <a:tailEnd/>
          </a:ln>
        </p:spPr>
        <p:txBody>
          <a:bodyPr>
            <a:spAutoFit/>
          </a:bodyPr>
          <a:lstStyle/>
          <a:p>
            <a:pPr eaLnBrk="1" hangingPunct="1"/>
            <a:r>
              <a:rPr lang="de-DE"/>
              <a:t>Betrieb B</a:t>
            </a:r>
          </a:p>
        </p:txBody>
      </p:sp>
      <p:sp>
        <p:nvSpPr>
          <p:cNvPr id="3086" name="Text Box 13"/>
          <p:cNvSpPr txBox="1">
            <a:spLocks noChangeArrowheads="1"/>
          </p:cNvSpPr>
          <p:nvPr/>
        </p:nvSpPr>
        <p:spPr bwMode="auto">
          <a:xfrm>
            <a:off x="533400" y="4876800"/>
            <a:ext cx="2514600" cy="304800"/>
          </a:xfrm>
          <a:prstGeom prst="rect">
            <a:avLst/>
          </a:prstGeom>
          <a:noFill/>
          <a:ln w="9525">
            <a:noFill/>
            <a:miter lim="800000"/>
            <a:headEnd/>
            <a:tailEnd/>
          </a:ln>
        </p:spPr>
        <p:txBody>
          <a:bodyPr>
            <a:spAutoFit/>
          </a:bodyPr>
          <a:lstStyle/>
          <a:p>
            <a:pPr algn="l" eaLnBrk="1" hangingPunct="1"/>
            <a:r>
              <a:rPr lang="de-DE"/>
              <a:t>Unternehmen = Betrieb</a:t>
            </a:r>
          </a:p>
        </p:txBody>
      </p:sp>
      <p:sp>
        <p:nvSpPr>
          <p:cNvPr id="3087" name="Text Box 14"/>
          <p:cNvSpPr txBox="1">
            <a:spLocks noChangeArrowheads="1"/>
          </p:cNvSpPr>
          <p:nvPr/>
        </p:nvSpPr>
        <p:spPr bwMode="auto">
          <a:xfrm>
            <a:off x="3429000" y="4495800"/>
            <a:ext cx="1066800" cy="366713"/>
          </a:xfrm>
          <a:prstGeom prst="rect">
            <a:avLst/>
          </a:prstGeom>
          <a:noFill/>
          <a:ln w="9525">
            <a:noFill/>
            <a:miter lim="800000"/>
            <a:headEnd/>
            <a:tailEnd/>
          </a:ln>
        </p:spPr>
        <p:txBody>
          <a:bodyPr>
            <a:spAutoFit/>
          </a:bodyPr>
          <a:lstStyle/>
          <a:p>
            <a:pPr algn="l" eaLnBrk="1" hangingPunct="1"/>
            <a:r>
              <a:rPr lang="de-DE" sz="1800"/>
              <a:t>Fall 2:</a:t>
            </a:r>
          </a:p>
        </p:txBody>
      </p:sp>
      <p:sp>
        <p:nvSpPr>
          <p:cNvPr id="3088" name="Text Box 15"/>
          <p:cNvSpPr txBox="1">
            <a:spLocks noChangeArrowheads="1"/>
          </p:cNvSpPr>
          <p:nvPr/>
        </p:nvSpPr>
        <p:spPr bwMode="auto">
          <a:xfrm>
            <a:off x="3581400" y="4800600"/>
            <a:ext cx="3657600" cy="304800"/>
          </a:xfrm>
          <a:prstGeom prst="rect">
            <a:avLst/>
          </a:prstGeom>
          <a:noFill/>
          <a:ln w="9525">
            <a:noFill/>
            <a:miter lim="800000"/>
            <a:headEnd/>
            <a:tailEnd/>
          </a:ln>
        </p:spPr>
        <p:txBody>
          <a:bodyPr>
            <a:spAutoFit/>
          </a:bodyPr>
          <a:lstStyle/>
          <a:p>
            <a:pPr algn="l" eaLnBrk="1" hangingPunct="1"/>
            <a:r>
              <a:rPr lang="de-DE"/>
              <a:t>Unternehmen mit mehreren Betrieben</a:t>
            </a:r>
          </a:p>
        </p:txBody>
      </p:sp>
      <p:sp>
        <p:nvSpPr>
          <p:cNvPr id="3089" name="Line 18"/>
          <p:cNvSpPr>
            <a:spLocks noChangeShapeType="1"/>
          </p:cNvSpPr>
          <p:nvPr/>
        </p:nvSpPr>
        <p:spPr bwMode="auto">
          <a:xfrm>
            <a:off x="4114800" y="2743200"/>
            <a:ext cx="3733800" cy="0"/>
          </a:xfrm>
          <a:prstGeom prst="line">
            <a:avLst/>
          </a:prstGeom>
          <a:noFill/>
          <a:ln w="28575">
            <a:solidFill>
              <a:schemeClr val="tx1"/>
            </a:solidFill>
            <a:round/>
            <a:headEnd/>
            <a:tailEnd/>
          </a:ln>
        </p:spPr>
        <p:txBody>
          <a:bodyPr>
            <a:spAutoFit/>
          </a:bodyPr>
          <a:lstStyle/>
          <a:p>
            <a:endParaRPr lang="de-DE"/>
          </a:p>
        </p:txBody>
      </p:sp>
      <p:sp>
        <p:nvSpPr>
          <p:cNvPr id="3090" name="Line 19"/>
          <p:cNvSpPr>
            <a:spLocks noChangeShapeType="1"/>
          </p:cNvSpPr>
          <p:nvPr/>
        </p:nvSpPr>
        <p:spPr bwMode="auto">
          <a:xfrm>
            <a:off x="4114800" y="2743200"/>
            <a:ext cx="0" cy="304800"/>
          </a:xfrm>
          <a:prstGeom prst="line">
            <a:avLst/>
          </a:prstGeom>
          <a:noFill/>
          <a:ln w="28575">
            <a:solidFill>
              <a:schemeClr val="tx1"/>
            </a:solidFill>
            <a:round/>
            <a:headEnd/>
            <a:tailEnd/>
          </a:ln>
        </p:spPr>
        <p:txBody>
          <a:bodyPr>
            <a:spAutoFit/>
          </a:bodyPr>
          <a:lstStyle/>
          <a:p>
            <a:endParaRPr lang="de-DE"/>
          </a:p>
        </p:txBody>
      </p:sp>
      <p:sp>
        <p:nvSpPr>
          <p:cNvPr id="3091" name="Line 20"/>
          <p:cNvSpPr>
            <a:spLocks noChangeShapeType="1"/>
          </p:cNvSpPr>
          <p:nvPr/>
        </p:nvSpPr>
        <p:spPr bwMode="auto">
          <a:xfrm>
            <a:off x="7848600" y="2743200"/>
            <a:ext cx="0" cy="304800"/>
          </a:xfrm>
          <a:prstGeom prst="line">
            <a:avLst/>
          </a:prstGeom>
          <a:noFill/>
          <a:ln w="28575">
            <a:solidFill>
              <a:schemeClr val="tx1"/>
            </a:solidFill>
            <a:round/>
            <a:headEnd/>
            <a:tailEnd/>
          </a:ln>
        </p:spPr>
        <p:txBody>
          <a:bodyPr>
            <a:spAutoFit/>
          </a:bodyPr>
          <a:lstStyle/>
          <a:p>
            <a:endParaRPr lang="de-DE"/>
          </a:p>
        </p:txBody>
      </p:sp>
      <p:sp>
        <p:nvSpPr>
          <p:cNvPr id="3092" name="Line 21"/>
          <p:cNvSpPr>
            <a:spLocks noChangeShapeType="1"/>
          </p:cNvSpPr>
          <p:nvPr/>
        </p:nvSpPr>
        <p:spPr bwMode="auto">
          <a:xfrm>
            <a:off x="6019800" y="2514600"/>
            <a:ext cx="0" cy="533400"/>
          </a:xfrm>
          <a:prstGeom prst="line">
            <a:avLst/>
          </a:prstGeom>
          <a:noFill/>
          <a:ln w="28575">
            <a:solidFill>
              <a:schemeClr val="tx1"/>
            </a:solidFill>
            <a:round/>
            <a:headEnd/>
            <a:tailEnd/>
          </a:ln>
        </p:spPr>
        <p:txBody>
          <a:bodyPr>
            <a:spAutoFit/>
          </a:bodyPr>
          <a:lstStyle/>
          <a:p>
            <a:endParaRPr lang="de-DE"/>
          </a:p>
        </p:txBody>
      </p:sp>
      <p:sp>
        <p:nvSpPr>
          <p:cNvPr id="8213" name="Textfeld 20"/>
          <p:cNvSpPr txBox="1">
            <a:spLocks noChangeArrowheads="1"/>
          </p:cNvSpPr>
          <p:nvPr/>
        </p:nvSpPr>
        <p:spPr bwMode="auto">
          <a:xfrm>
            <a:off x="0" y="0"/>
            <a:ext cx="2699792" cy="304800"/>
          </a:xfrm>
          <a:prstGeom prst="rect">
            <a:avLst/>
          </a:prstGeom>
          <a:noFill/>
          <a:ln w="9525">
            <a:noFill/>
            <a:miter lim="800000"/>
            <a:headEnd/>
            <a:tailEnd/>
          </a:ln>
        </p:spPr>
        <p:txBody>
          <a:bodyPr wrap="square">
            <a:spAutoFit/>
          </a:bodyPr>
          <a:lstStyle/>
          <a:p>
            <a:pPr algn="l" eaLnBrk="1" hangingPunct="1"/>
            <a:r>
              <a:rPr lang="de-DE" smtClean="0"/>
              <a:t>Unternehmen, Betrieb</a:t>
            </a:r>
            <a:endParaRPr lang="de-DE"/>
          </a:p>
        </p:txBody>
      </p:sp>
      <p:sp>
        <p:nvSpPr>
          <p:cNvPr id="3094" name="Rectangle 22"/>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080"/>
                                        </p:tgtEl>
                                        <p:attrNameLst>
                                          <p:attrName>style.visibility</p:attrName>
                                        </p:attrNameLst>
                                      </p:cBhvr>
                                      <p:to>
                                        <p:strVal val="visible"/>
                                      </p:to>
                                    </p:set>
                                    <p:animEffect transition="in" filter="wipe(up)">
                                      <p:cBhvr>
                                        <p:cTn id="7" dur="500"/>
                                        <p:tgtEl>
                                          <p:spTgt spid="308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wipe(left)">
                                      <p:cBhvr>
                                        <p:cTn id="11" dur="500"/>
                                        <p:tgtEl>
                                          <p:spTgt spid="307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81"/>
                                        </p:tgtEl>
                                        <p:attrNameLst>
                                          <p:attrName>style.visibility</p:attrName>
                                        </p:attrNameLst>
                                      </p:cBhvr>
                                      <p:to>
                                        <p:strVal val="visible"/>
                                      </p:to>
                                    </p:set>
                                    <p:animEffect transition="in" filter="wipe(left)">
                                      <p:cBhvr>
                                        <p:cTn id="15" dur="500"/>
                                        <p:tgtEl>
                                          <p:spTgt spid="30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086"/>
                                        </p:tgtEl>
                                        <p:attrNameLst>
                                          <p:attrName>style.visibility</p:attrName>
                                        </p:attrNameLst>
                                      </p:cBhvr>
                                      <p:to>
                                        <p:strVal val="visible"/>
                                      </p:to>
                                    </p:set>
                                    <p:animEffect transition="in" filter="wipe(left)">
                                      <p:cBhvr>
                                        <p:cTn id="19" dur="500"/>
                                        <p:tgtEl>
                                          <p:spTgt spid="308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079"/>
                                        </p:tgtEl>
                                        <p:attrNameLst>
                                          <p:attrName>style.visibility</p:attrName>
                                        </p:attrNameLst>
                                      </p:cBhvr>
                                      <p:to>
                                        <p:strVal val="visible"/>
                                      </p:to>
                                    </p:set>
                                    <p:animEffect transition="in" filter="wipe(up)">
                                      <p:cBhvr>
                                        <p:cTn id="24" dur="500"/>
                                        <p:tgtEl>
                                          <p:spTgt spid="3079"/>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075"/>
                                        </p:tgtEl>
                                        <p:attrNameLst>
                                          <p:attrName>style.visibility</p:attrName>
                                        </p:attrNameLst>
                                      </p:cBhvr>
                                      <p:to>
                                        <p:strVal val="visible"/>
                                      </p:to>
                                    </p:set>
                                    <p:animEffect transition="in" filter="wipe(left)">
                                      <p:cBhvr>
                                        <p:cTn id="28" dur="500"/>
                                        <p:tgtEl>
                                          <p:spTgt spid="307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3083"/>
                                        </p:tgtEl>
                                        <p:attrNameLst>
                                          <p:attrName>style.visibility</p:attrName>
                                        </p:attrNameLst>
                                      </p:cBhvr>
                                      <p:to>
                                        <p:strVal val="visible"/>
                                      </p:to>
                                    </p:set>
                                    <p:animEffect transition="in" filter="wipe(left)">
                                      <p:cBhvr>
                                        <p:cTn id="32" dur="500"/>
                                        <p:tgtEl>
                                          <p:spTgt spid="3083"/>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wipe(left)">
                                      <p:cBhvr>
                                        <p:cTn id="36" dur="500"/>
                                        <p:tgtEl>
                                          <p:spTgt spid="3076"/>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3085"/>
                                        </p:tgtEl>
                                        <p:attrNameLst>
                                          <p:attrName>style.visibility</p:attrName>
                                        </p:attrNameLst>
                                      </p:cBhvr>
                                      <p:to>
                                        <p:strVal val="visible"/>
                                      </p:to>
                                    </p:set>
                                    <p:animEffect transition="in" filter="wipe(left)">
                                      <p:cBhvr>
                                        <p:cTn id="40" dur="500"/>
                                        <p:tgtEl>
                                          <p:spTgt spid="3085"/>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3077"/>
                                        </p:tgtEl>
                                        <p:attrNameLst>
                                          <p:attrName>style.visibility</p:attrName>
                                        </p:attrNameLst>
                                      </p:cBhvr>
                                      <p:to>
                                        <p:strVal val="visible"/>
                                      </p:to>
                                    </p:set>
                                    <p:animEffect transition="in" filter="wipe(left)">
                                      <p:cBhvr>
                                        <p:cTn id="44" dur="500"/>
                                        <p:tgtEl>
                                          <p:spTgt spid="307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3084"/>
                                        </p:tgtEl>
                                        <p:attrNameLst>
                                          <p:attrName>style.visibility</p:attrName>
                                        </p:attrNameLst>
                                      </p:cBhvr>
                                      <p:to>
                                        <p:strVal val="visible"/>
                                      </p:to>
                                    </p:set>
                                    <p:animEffect transition="in" filter="wipe(left)">
                                      <p:cBhvr>
                                        <p:cTn id="48" dur="500"/>
                                        <p:tgtEl>
                                          <p:spTgt spid="3084"/>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3087"/>
                                        </p:tgtEl>
                                        <p:attrNameLst>
                                          <p:attrName>style.visibility</p:attrName>
                                        </p:attrNameLst>
                                      </p:cBhvr>
                                      <p:to>
                                        <p:strVal val="visible"/>
                                      </p:to>
                                    </p:set>
                                    <p:animEffect transition="in" filter="wipe(left)">
                                      <p:cBhvr>
                                        <p:cTn id="52" dur="500"/>
                                        <p:tgtEl>
                                          <p:spTgt spid="3087"/>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3088"/>
                                        </p:tgtEl>
                                        <p:attrNameLst>
                                          <p:attrName>style.visibility</p:attrName>
                                        </p:attrNameLst>
                                      </p:cBhvr>
                                      <p:to>
                                        <p:strVal val="visible"/>
                                      </p:to>
                                    </p:set>
                                    <p:animEffect transition="in" filter="wipe(left)">
                                      <p:cBhvr>
                                        <p:cTn id="56" dur="500"/>
                                        <p:tgtEl>
                                          <p:spTgt spid="308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3078"/>
                                        </p:tgtEl>
                                        <p:attrNameLst>
                                          <p:attrName>style.visibility</p:attrName>
                                        </p:attrNameLst>
                                      </p:cBhvr>
                                      <p:to>
                                        <p:strVal val="visible"/>
                                      </p:to>
                                    </p:set>
                                    <p:animEffect transition="in" filter="wipe(up)">
                                      <p:cBhvr>
                                        <p:cTn id="61" dur="500"/>
                                        <p:tgtEl>
                                          <p:spTgt spid="3078"/>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3092"/>
                                        </p:tgtEl>
                                        <p:attrNameLst>
                                          <p:attrName>style.visibility</p:attrName>
                                        </p:attrNameLst>
                                      </p:cBhvr>
                                      <p:to>
                                        <p:strVal val="visible"/>
                                      </p:to>
                                    </p:set>
                                    <p:animEffect transition="in" filter="wipe(up)">
                                      <p:cBhvr>
                                        <p:cTn id="65" dur="500"/>
                                        <p:tgtEl>
                                          <p:spTgt spid="3092"/>
                                        </p:tgtEl>
                                      </p:cBhvr>
                                    </p:animEffect>
                                  </p:childTnLst>
                                </p:cTn>
                              </p:par>
                            </p:childTnLst>
                          </p:cTn>
                        </p:par>
                        <p:par>
                          <p:cTn id="66" fill="hold">
                            <p:stCondLst>
                              <p:cond delay="1000"/>
                            </p:stCondLst>
                            <p:childTnLst>
                              <p:par>
                                <p:cTn id="67" presetID="17" presetClass="entr" presetSubtype="10" fill="hold" grpId="0" nodeType="afterEffect">
                                  <p:stCondLst>
                                    <p:cond delay="0"/>
                                  </p:stCondLst>
                                  <p:childTnLst>
                                    <p:set>
                                      <p:cBhvr>
                                        <p:cTn id="68" dur="1" fill="hold">
                                          <p:stCondLst>
                                            <p:cond delay="0"/>
                                          </p:stCondLst>
                                        </p:cTn>
                                        <p:tgtEl>
                                          <p:spTgt spid="3089"/>
                                        </p:tgtEl>
                                        <p:attrNameLst>
                                          <p:attrName>style.visibility</p:attrName>
                                        </p:attrNameLst>
                                      </p:cBhvr>
                                      <p:to>
                                        <p:strVal val="visible"/>
                                      </p:to>
                                    </p:set>
                                    <p:anim calcmode="lin" valueType="num">
                                      <p:cBhvr>
                                        <p:cTn id="69" dur="500" fill="hold"/>
                                        <p:tgtEl>
                                          <p:spTgt spid="3089"/>
                                        </p:tgtEl>
                                        <p:attrNameLst>
                                          <p:attrName>ppt_w</p:attrName>
                                        </p:attrNameLst>
                                      </p:cBhvr>
                                      <p:tavLst>
                                        <p:tav tm="0">
                                          <p:val>
                                            <p:fltVal val="0"/>
                                          </p:val>
                                        </p:tav>
                                        <p:tav tm="100000">
                                          <p:val>
                                            <p:strVal val="#ppt_w"/>
                                          </p:val>
                                        </p:tav>
                                      </p:tavLst>
                                    </p:anim>
                                    <p:anim calcmode="lin" valueType="num">
                                      <p:cBhvr>
                                        <p:cTn id="70" dur="500" fill="hold"/>
                                        <p:tgtEl>
                                          <p:spTgt spid="3089"/>
                                        </p:tgtEl>
                                        <p:attrNameLst>
                                          <p:attrName>ppt_h</p:attrName>
                                        </p:attrNameLst>
                                      </p:cBhvr>
                                      <p:tavLst>
                                        <p:tav tm="0">
                                          <p:val>
                                            <p:strVal val="#ppt_h"/>
                                          </p:val>
                                        </p:tav>
                                        <p:tav tm="100000">
                                          <p:val>
                                            <p:strVal val="#ppt_h"/>
                                          </p:val>
                                        </p:tav>
                                      </p:tavLst>
                                    </p:anim>
                                  </p:childTnLst>
                                </p:cTn>
                              </p:par>
                            </p:childTnLst>
                          </p:cTn>
                        </p:par>
                        <p:par>
                          <p:cTn id="71" fill="hold">
                            <p:stCondLst>
                              <p:cond delay="1500"/>
                            </p:stCondLst>
                            <p:childTnLst>
                              <p:par>
                                <p:cTn id="72" presetID="22" presetClass="entr" presetSubtype="1" fill="hold" grpId="0" nodeType="afterEffect">
                                  <p:stCondLst>
                                    <p:cond delay="0"/>
                                  </p:stCondLst>
                                  <p:childTnLst>
                                    <p:set>
                                      <p:cBhvr>
                                        <p:cTn id="73" dur="1" fill="hold">
                                          <p:stCondLst>
                                            <p:cond delay="0"/>
                                          </p:stCondLst>
                                        </p:cTn>
                                        <p:tgtEl>
                                          <p:spTgt spid="3090"/>
                                        </p:tgtEl>
                                        <p:attrNameLst>
                                          <p:attrName>style.visibility</p:attrName>
                                        </p:attrNameLst>
                                      </p:cBhvr>
                                      <p:to>
                                        <p:strVal val="visible"/>
                                      </p:to>
                                    </p:set>
                                    <p:animEffect transition="in" filter="wipe(up)">
                                      <p:cBhvr>
                                        <p:cTn id="74" dur="500"/>
                                        <p:tgtEl>
                                          <p:spTgt spid="3090"/>
                                        </p:tgtEl>
                                      </p:cBhvr>
                                    </p:animEffect>
                                  </p:childTnLst>
                                </p:cTn>
                              </p:par>
                            </p:childTnLst>
                          </p:cTn>
                        </p:par>
                        <p:par>
                          <p:cTn id="75" fill="hold">
                            <p:stCondLst>
                              <p:cond delay="2000"/>
                            </p:stCondLst>
                            <p:childTnLst>
                              <p:par>
                                <p:cTn id="76" presetID="22" presetClass="entr" presetSubtype="1" fill="hold" grpId="0" nodeType="afterEffect">
                                  <p:stCondLst>
                                    <p:cond delay="0"/>
                                  </p:stCondLst>
                                  <p:childTnLst>
                                    <p:set>
                                      <p:cBhvr>
                                        <p:cTn id="77" dur="1" fill="hold">
                                          <p:stCondLst>
                                            <p:cond delay="0"/>
                                          </p:stCondLst>
                                        </p:cTn>
                                        <p:tgtEl>
                                          <p:spTgt spid="3091"/>
                                        </p:tgtEl>
                                        <p:attrNameLst>
                                          <p:attrName>style.visibility</p:attrName>
                                        </p:attrNameLst>
                                      </p:cBhvr>
                                      <p:to>
                                        <p:strVal val="visible"/>
                                      </p:to>
                                    </p:set>
                                    <p:animEffect transition="in" filter="wipe(up)">
                                      <p:cBhvr>
                                        <p:cTn id="78" dur="500"/>
                                        <p:tgtEl>
                                          <p:spTgt spid="3091"/>
                                        </p:tgtEl>
                                      </p:cBhvr>
                                    </p:animEffect>
                                  </p:childTnLst>
                                </p:cTn>
                              </p:par>
                            </p:childTnLst>
                          </p:cTn>
                        </p:par>
                        <p:par>
                          <p:cTn id="79" fill="hold">
                            <p:stCondLst>
                              <p:cond delay="2500"/>
                            </p:stCondLst>
                            <p:childTnLst>
                              <p:par>
                                <p:cTn id="80" presetID="22" presetClass="entr" presetSubtype="8" fill="hold" grpId="0" nodeType="afterEffect">
                                  <p:stCondLst>
                                    <p:cond delay="0"/>
                                  </p:stCondLst>
                                  <p:childTnLst>
                                    <p:set>
                                      <p:cBhvr>
                                        <p:cTn id="81" dur="1" fill="hold">
                                          <p:stCondLst>
                                            <p:cond delay="0"/>
                                          </p:stCondLst>
                                        </p:cTn>
                                        <p:tgtEl>
                                          <p:spTgt spid="3082"/>
                                        </p:tgtEl>
                                        <p:attrNameLst>
                                          <p:attrName>style.visibility</p:attrName>
                                        </p:attrNameLst>
                                      </p:cBhvr>
                                      <p:to>
                                        <p:strVal val="visible"/>
                                      </p:to>
                                    </p:set>
                                    <p:animEffect transition="in" filter="wipe(left)">
                                      <p:cBhvr>
                                        <p:cTn id="82" dur="500"/>
                                        <p:tgtEl>
                                          <p:spTgt spid="3082"/>
                                        </p:tgtEl>
                                      </p:cBhvr>
                                    </p:animEffect>
                                  </p:childTnLst>
                                </p:cTn>
                              </p:par>
                            </p:childTnLst>
                          </p:cTn>
                        </p:par>
                        <p:par>
                          <p:cTn id="83" fill="hold">
                            <p:stCondLst>
                              <p:cond delay="3000"/>
                            </p:stCondLst>
                            <p:childTnLst>
                              <p:par>
                                <p:cTn id="84" presetID="23" presetClass="entr" presetSubtype="528" fill="hold" grpId="0" nodeType="afterEffect">
                                  <p:stCondLst>
                                    <p:cond delay="0"/>
                                  </p:stCondLst>
                                  <p:childTnLst>
                                    <p:set>
                                      <p:cBhvr>
                                        <p:cTn id="85" dur="1" fill="hold">
                                          <p:stCondLst>
                                            <p:cond delay="0"/>
                                          </p:stCondLst>
                                        </p:cTn>
                                        <p:tgtEl>
                                          <p:spTgt spid="3094"/>
                                        </p:tgtEl>
                                        <p:attrNameLst>
                                          <p:attrName>style.visibility</p:attrName>
                                        </p:attrNameLst>
                                      </p:cBhvr>
                                      <p:to>
                                        <p:strVal val="visible"/>
                                      </p:to>
                                    </p:set>
                                    <p:anim calcmode="lin" valueType="num">
                                      <p:cBhvr>
                                        <p:cTn id="86" dur="500" fill="hold"/>
                                        <p:tgtEl>
                                          <p:spTgt spid="3094"/>
                                        </p:tgtEl>
                                        <p:attrNameLst>
                                          <p:attrName>ppt_w</p:attrName>
                                        </p:attrNameLst>
                                      </p:cBhvr>
                                      <p:tavLst>
                                        <p:tav tm="0">
                                          <p:val>
                                            <p:fltVal val="0"/>
                                          </p:val>
                                        </p:tav>
                                        <p:tav tm="100000">
                                          <p:val>
                                            <p:strVal val="#ppt_w"/>
                                          </p:val>
                                        </p:tav>
                                      </p:tavLst>
                                    </p:anim>
                                    <p:anim calcmode="lin" valueType="num">
                                      <p:cBhvr>
                                        <p:cTn id="87" dur="500" fill="hold"/>
                                        <p:tgtEl>
                                          <p:spTgt spid="3094"/>
                                        </p:tgtEl>
                                        <p:attrNameLst>
                                          <p:attrName>ppt_h</p:attrName>
                                        </p:attrNameLst>
                                      </p:cBhvr>
                                      <p:tavLst>
                                        <p:tav tm="0">
                                          <p:val>
                                            <p:fltVal val="0"/>
                                          </p:val>
                                        </p:tav>
                                        <p:tav tm="100000">
                                          <p:val>
                                            <p:strVal val="#ppt_h"/>
                                          </p:val>
                                        </p:tav>
                                      </p:tavLst>
                                    </p:anim>
                                    <p:anim calcmode="lin" valueType="num">
                                      <p:cBhvr>
                                        <p:cTn id="88" dur="500" fill="hold"/>
                                        <p:tgtEl>
                                          <p:spTgt spid="3094"/>
                                        </p:tgtEl>
                                        <p:attrNameLst>
                                          <p:attrName>ppt_x</p:attrName>
                                        </p:attrNameLst>
                                      </p:cBhvr>
                                      <p:tavLst>
                                        <p:tav tm="0">
                                          <p:val>
                                            <p:fltVal val="0.5"/>
                                          </p:val>
                                        </p:tav>
                                        <p:tav tm="100000">
                                          <p:val>
                                            <p:strVal val="#ppt_x"/>
                                          </p:val>
                                        </p:tav>
                                      </p:tavLst>
                                    </p:anim>
                                    <p:anim calcmode="lin" valueType="num">
                                      <p:cBhvr>
                                        <p:cTn id="89" dur="500" fill="hold"/>
                                        <p:tgtEl>
                                          <p:spTgt spid="309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autoUpdateAnimBg="0"/>
      <p:bldP spid="3080" grpId="0" animBg="1" autoUpdateAnimBg="0"/>
      <p:bldP spid="3081" grpId="0" autoUpdateAnimBg="0"/>
      <p:bldP spid="3082" grpId="0" autoUpdateAnimBg="0"/>
      <p:bldP spid="3083" grpId="0" autoUpdateAnimBg="0"/>
      <p:bldP spid="3084" grpId="0" autoUpdateAnimBg="0"/>
      <p:bldP spid="3085" grpId="0" autoUpdateAnimBg="0"/>
      <p:bldP spid="3086" grpId="0" autoUpdateAnimBg="0"/>
      <p:bldP spid="3087" grpId="0" autoUpdateAnimBg="0"/>
      <p:bldP spid="3088" grpId="0" autoUpdateAnimBg="0"/>
      <p:bldP spid="3089" grpId="0" animBg="1"/>
      <p:bldP spid="3090" grpId="0" animBg="1"/>
      <p:bldP spid="3091" grpId="0" animBg="1"/>
      <p:bldP spid="3092" grpId="0" animBg="1"/>
      <p:bldP spid="309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246063" y="914400"/>
            <a:ext cx="3200400" cy="1600200"/>
          </a:xfrm>
          <a:prstGeom prst="rect">
            <a:avLst/>
          </a:prstGeom>
          <a:solidFill>
            <a:srgbClr val="D7EBFF"/>
          </a:solidFill>
          <a:ln w="9525">
            <a:solidFill>
              <a:schemeClr val="tx1"/>
            </a:solidFill>
            <a:miter lim="800000"/>
            <a:headEnd/>
            <a:tailEnd/>
          </a:ln>
        </p:spPr>
        <p:txBody>
          <a:bodyPr wrap="none" anchor="ctr"/>
          <a:lstStyle/>
          <a:p>
            <a:pPr algn="l" eaLnBrk="1" hangingPunct="1"/>
            <a:endParaRPr lang="de-DE"/>
          </a:p>
        </p:txBody>
      </p:sp>
      <p:sp>
        <p:nvSpPr>
          <p:cNvPr id="142339" name="Text Box 3"/>
          <p:cNvSpPr txBox="1">
            <a:spLocks noChangeArrowheads="1"/>
          </p:cNvSpPr>
          <p:nvPr/>
        </p:nvSpPr>
        <p:spPr bwMode="auto">
          <a:xfrm>
            <a:off x="550863" y="1143000"/>
            <a:ext cx="1524000" cy="527050"/>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Einzel- unternehmen</a:t>
            </a:r>
          </a:p>
        </p:txBody>
      </p:sp>
      <p:sp>
        <p:nvSpPr>
          <p:cNvPr id="142340" name="Text Box 4"/>
          <p:cNvSpPr txBox="1">
            <a:spLocks noChangeArrowheads="1"/>
          </p:cNvSpPr>
          <p:nvPr/>
        </p:nvSpPr>
        <p:spPr bwMode="auto">
          <a:xfrm>
            <a:off x="627063" y="2895600"/>
            <a:ext cx="1143000" cy="9525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Stille Gesell-schaft (StG)</a:t>
            </a:r>
          </a:p>
        </p:txBody>
      </p:sp>
      <p:sp>
        <p:nvSpPr>
          <p:cNvPr id="24582" name="Line 6"/>
          <p:cNvSpPr>
            <a:spLocks noChangeShapeType="1"/>
          </p:cNvSpPr>
          <p:nvPr/>
        </p:nvSpPr>
        <p:spPr bwMode="auto">
          <a:xfrm>
            <a:off x="4513263" y="762000"/>
            <a:ext cx="0" cy="228600"/>
          </a:xfrm>
          <a:prstGeom prst="line">
            <a:avLst/>
          </a:prstGeom>
          <a:noFill/>
          <a:ln w="28575">
            <a:solidFill>
              <a:schemeClr val="tx1"/>
            </a:solidFill>
            <a:round/>
            <a:headEnd/>
            <a:tailEnd/>
          </a:ln>
        </p:spPr>
        <p:txBody>
          <a:bodyPr/>
          <a:lstStyle/>
          <a:p>
            <a:endParaRPr lang="de-DE"/>
          </a:p>
        </p:txBody>
      </p:sp>
      <p:sp>
        <p:nvSpPr>
          <p:cNvPr id="142343" name="Text Box 7"/>
          <p:cNvSpPr txBox="1">
            <a:spLocks noChangeArrowheads="1"/>
          </p:cNvSpPr>
          <p:nvPr/>
        </p:nvSpPr>
        <p:spPr bwMode="auto">
          <a:xfrm>
            <a:off x="1676400" y="381000"/>
            <a:ext cx="5638800" cy="376238"/>
          </a:xfrm>
          <a:prstGeom prst="rect">
            <a:avLst/>
          </a:prstGeom>
          <a:solidFill>
            <a:srgbClr val="F0FFC5"/>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sz="1800"/>
              <a:t>Rechtsformen privater Unternehmen</a:t>
            </a:r>
          </a:p>
        </p:txBody>
      </p:sp>
      <p:sp>
        <p:nvSpPr>
          <p:cNvPr id="24584" name="Line 8"/>
          <p:cNvSpPr>
            <a:spLocks noChangeShapeType="1"/>
          </p:cNvSpPr>
          <p:nvPr/>
        </p:nvSpPr>
        <p:spPr bwMode="auto">
          <a:xfrm>
            <a:off x="1312863" y="990600"/>
            <a:ext cx="0" cy="152400"/>
          </a:xfrm>
          <a:prstGeom prst="line">
            <a:avLst/>
          </a:prstGeom>
          <a:noFill/>
          <a:ln w="28575">
            <a:solidFill>
              <a:schemeClr val="tx1"/>
            </a:solidFill>
            <a:round/>
            <a:headEnd/>
            <a:tailEnd/>
          </a:ln>
        </p:spPr>
        <p:txBody>
          <a:bodyPr/>
          <a:lstStyle/>
          <a:p>
            <a:endParaRPr lang="de-DE"/>
          </a:p>
        </p:txBody>
      </p:sp>
      <p:sp>
        <p:nvSpPr>
          <p:cNvPr id="24585" name="Line 9"/>
          <p:cNvSpPr>
            <a:spLocks noChangeShapeType="1"/>
          </p:cNvSpPr>
          <p:nvPr/>
        </p:nvSpPr>
        <p:spPr bwMode="auto">
          <a:xfrm flipH="1">
            <a:off x="6934200" y="990600"/>
            <a:ext cx="0" cy="3200400"/>
          </a:xfrm>
          <a:prstGeom prst="line">
            <a:avLst/>
          </a:prstGeom>
          <a:noFill/>
          <a:ln w="28575">
            <a:solidFill>
              <a:schemeClr val="tx1"/>
            </a:solidFill>
            <a:round/>
            <a:headEnd/>
            <a:tailEnd/>
          </a:ln>
        </p:spPr>
        <p:txBody>
          <a:bodyPr/>
          <a:lstStyle/>
          <a:p>
            <a:endParaRPr lang="de-DE"/>
          </a:p>
        </p:txBody>
      </p:sp>
      <p:sp>
        <p:nvSpPr>
          <p:cNvPr id="24586" name="Line 10"/>
          <p:cNvSpPr>
            <a:spLocks noChangeShapeType="1"/>
          </p:cNvSpPr>
          <p:nvPr/>
        </p:nvSpPr>
        <p:spPr bwMode="auto">
          <a:xfrm>
            <a:off x="1312863" y="990600"/>
            <a:ext cx="5621337" cy="0"/>
          </a:xfrm>
          <a:prstGeom prst="line">
            <a:avLst/>
          </a:prstGeom>
          <a:noFill/>
          <a:ln w="28575">
            <a:solidFill>
              <a:schemeClr val="tx1"/>
            </a:solidFill>
            <a:round/>
            <a:headEnd/>
            <a:tailEnd/>
          </a:ln>
        </p:spPr>
        <p:txBody>
          <a:bodyPr/>
          <a:lstStyle/>
          <a:p>
            <a:endParaRPr lang="de-DE"/>
          </a:p>
        </p:txBody>
      </p:sp>
      <p:sp>
        <p:nvSpPr>
          <p:cNvPr id="24587" name="Line 11"/>
          <p:cNvSpPr>
            <a:spLocks noChangeShapeType="1"/>
          </p:cNvSpPr>
          <p:nvPr/>
        </p:nvSpPr>
        <p:spPr bwMode="auto">
          <a:xfrm>
            <a:off x="322263" y="3352800"/>
            <a:ext cx="304800" cy="0"/>
          </a:xfrm>
          <a:prstGeom prst="line">
            <a:avLst/>
          </a:prstGeom>
          <a:noFill/>
          <a:ln w="28575">
            <a:solidFill>
              <a:schemeClr val="tx1"/>
            </a:solidFill>
            <a:round/>
            <a:headEnd/>
            <a:tailEnd/>
          </a:ln>
        </p:spPr>
        <p:txBody>
          <a:bodyPr/>
          <a:lstStyle/>
          <a:p>
            <a:endParaRPr lang="de-DE"/>
          </a:p>
        </p:txBody>
      </p:sp>
      <p:sp>
        <p:nvSpPr>
          <p:cNvPr id="24588" name="Line 12"/>
          <p:cNvSpPr>
            <a:spLocks noChangeShapeType="1"/>
          </p:cNvSpPr>
          <p:nvPr/>
        </p:nvSpPr>
        <p:spPr bwMode="auto">
          <a:xfrm>
            <a:off x="1846263" y="1905000"/>
            <a:ext cx="0" cy="762000"/>
          </a:xfrm>
          <a:prstGeom prst="line">
            <a:avLst/>
          </a:prstGeom>
          <a:noFill/>
          <a:ln w="28575">
            <a:solidFill>
              <a:schemeClr val="tx1"/>
            </a:solidFill>
            <a:round/>
            <a:headEnd/>
            <a:tailEnd/>
          </a:ln>
        </p:spPr>
        <p:txBody>
          <a:bodyPr/>
          <a:lstStyle/>
          <a:p>
            <a:endParaRPr lang="de-DE"/>
          </a:p>
        </p:txBody>
      </p:sp>
      <p:sp>
        <p:nvSpPr>
          <p:cNvPr id="24589" name="Line 13"/>
          <p:cNvSpPr>
            <a:spLocks noChangeShapeType="1"/>
          </p:cNvSpPr>
          <p:nvPr/>
        </p:nvSpPr>
        <p:spPr bwMode="auto">
          <a:xfrm>
            <a:off x="3598863" y="2667000"/>
            <a:ext cx="0" cy="1600200"/>
          </a:xfrm>
          <a:prstGeom prst="line">
            <a:avLst/>
          </a:prstGeom>
          <a:noFill/>
          <a:ln w="28575">
            <a:solidFill>
              <a:schemeClr val="tx1"/>
            </a:solidFill>
            <a:round/>
            <a:headEnd/>
            <a:tailEnd/>
          </a:ln>
        </p:spPr>
        <p:txBody>
          <a:bodyPr/>
          <a:lstStyle/>
          <a:p>
            <a:endParaRPr lang="de-DE"/>
          </a:p>
        </p:txBody>
      </p:sp>
      <p:sp>
        <p:nvSpPr>
          <p:cNvPr id="24590" name="Line 14"/>
          <p:cNvSpPr>
            <a:spLocks noChangeShapeType="1"/>
          </p:cNvSpPr>
          <p:nvPr/>
        </p:nvSpPr>
        <p:spPr bwMode="auto">
          <a:xfrm>
            <a:off x="1846263" y="1905000"/>
            <a:ext cx="5087937" cy="0"/>
          </a:xfrm>
          <a:prstGeom prst="line">
            <a:avLst/>
          </a:prstGeom>
          <a:noFill/>
          <a:ln w="28575">
            <a:solidFill>
              <a:schemeClr val="tx1"/>
            </a:solidFill>
            <a:round/>
            <a:headEnd/>
            <a:tailEnd/>
          </a:ln>
        </p:spPr>
        <p:txBody>
          <a:bodyPr/>
          <a:lstStyle/>
          <a:p>
            <a:endParaRPr lang="de-DE"/>
          </a:p>
        </p:txBody>
      </p:sp>
      <p:sp>
        <p:nvSpPr>
          <p:cNvPr id="142351" name="Text Box 15"/>
          <p:cNvSpPr txBox="1">
            <a:spLocks noChangeArrowheads="1"/>
          </p:cNvSpPr>
          <p:nvPr/>
        </p:nvSpPr>
        <p:spPr bwMode="auto">
          <a:xfrm>
            <a:off x="5867400" y="1244600"/>
            <a:ext cx="2133600" cy="431800"/>
          </a:xfrm>
          <a:prstGeom prst="rect">
            <a:avLst/>
          </a:prstGeom>
          <a:solidFill>
            <a:srgbClr val="FFF1E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Gesellschaften i. w. S.</a:t>
            </a:r>
          </a:p>
        </p:txBody>
      </p:sp>
      <p:sp>
        <p:nvSpPr>
          <p:cNvPr id="142352" name="Text Box 16"/>
          <p:cNvSpPr txBox="1">
            <a:spLocks noChangeArrowheads="1"/>
          </p:cNvSpPr>
          <p:nvPr/>
        </p:nvSpPr>
        <p:spPr bwMode="auto">
          <a:xfrm>
            <a:off x="627063" y="3962400"/>
            <a:ext cx="1143000" cy="9525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Gesell. Bürgerl. Rechts (GbR)</a:t>
            </a:r>
          </a:p>
        </p:txBody>
      </p:sp>
      <p:sp>
        <p:nvSpPr>
          <p:cNvPr id="142353" name="Text Box 17"/>
          <p:cNvSpPr txBox="1">
            <a:spLocks noChangeArrowheads="1"/>
          </p:cNvSpPr>
          <p:nvPr/>
        </p:nvSpPr>
        <p:spPr bwMode="auto">
          <a:xfrm>
            <a:off x="627063" y="5029200"/>
            <a:ext cx="1143000" cy="9525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Partner-schafts-gesell-schaft</a:t>
            </a:r>
          </a:p>
        </p:txBody>
      </p:sp>
      <p:sp>
        <p:nvSpPr>
          <p:cNvPr id="142354" name="Text Box 18"/>
          <p:cNvSpPr txBox="1">
            <a:spLocks noChangeArrowheads="1"/>
          </p:cNvSpPr>
          <p:nvPr/>
        </p:nvSpPr>
        <p:spPr bwMode="auto">
          <a:xfrm>
            <a:off x="550863" y="2057400"/>
            <a:ext cx="2590800" cy="314325"/>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Personengesellschaften</a:t>
            </a:r>
          </a:p>
        </p:txBody>
      </p:sp>
      <p:sp>
        <p:nvSpPr>
          <p:cNvPr id="142355" name="Text Box 19"/>
          <p:cNvSpPr txBox="1">
            <a:spLocks noChangeArrowheads="1"/>
          </p:cNvSpPr>
          <p:nvPr/>
        </p:nvSpPr>
        <p:spPr bwMode="auto">
          <a:xfrm>
            <a:off x="1998663" y="2895600"/>
            <a:ext cx="1295400" cy="9525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Offene Handels-gesellschaft (OHG)</a:t>
            </a:r>
          </a:p>
        </p:txBody>
      </p:sp>
      <p:sp>
        <p:nvSpPr>
          <p:cNvPr id="142356" name="Text Box 20"/>
          <p:cNvSpPr txBox="1">
            <a:spLocks noChangeArrowheads="1"/>
          </p:cNvSpPr>
          <p:nvPr/>
        </p:nvSpPr>
        <p:spPr bwMode="auto">
          <a:xfrm>
            <a:off x="1998663" y="3962400"/>
            <a:ext cx="1295400" cy="739775"/>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Kommandit-gesellschaft (KG)</a:t>
            </a:r>
          </a:p>
        </p:txBody>
      </p:sp>
      <p:sp>
        <p:nvSpPr>
          <p:cNvPr id="24597" name="Line 21"/>
          <p:cNvSpPr>
            <a:spLocks noChangeShapeType="1"/>
          </p:cNvSpPr>
          <p:nvPr/>
        </p:nvSpPr>
        <p:spPr bwMode="auto">
          <a:xfrm>
            <a:off x="322263" y="2667000"/>
            <a:ext cx="3276600" cy="0"/>
          </a:xfrm>
          <a:prstGeom prst="line">
            <a:avLst/>
          </a:prstGeom>
          <a:noFill/>
          <a:ln w="28575">
            <a:solidFill>
              <a:schemeClr val="tx1"/>
            </a:solidFill>
            <a:round/>
            <a:headEnd/>
            <a:tailEnd/>
          </a:ln>
        </p:spPr>
        <p:txBody>
          <a:bodyPr/>
          <a:lstStyle/>
          <a:p>
            <a:endParaRPr lang="de-DE"/>
          </a:p>
        </p:txBody>
      </p:sp>
      <p:sp>
        <p:nvSpPr>
          <p:cNvPr id="24598" name="Line 22"/>
          <p:cNvSpPr>
            <a:spLocks noChangeShapeType="1"/>
          </p:cNvSpPr>
          <p:nvPr/>
        </p:nvSpPr>
        <p:spPr bwMode="auto">
          <a:xfrm>
            <a:off x="322263" y="2667000"/>
            <a:ext cx="0" cy="2819400"/>
          </a:xfrm>
          <a:prstGeom prst="line">
            <a:avLst/>
          </a:prstGeom>
          <a:noFill/>
          <a:ln w="28575">
            <a:solidFill>
              <a:schemeClr val="tx1"/>
            </a:solidFill>
            <a:round/>
            <a:headEnd/>
            <a:tailEnd/>
          </a:ln>
        </p:spPr>
        <p:txBody>
          <a:bodyPr/>
          <a:lstStyle/>
          <a:p>
            <a:endParaRPr lang="de-DE"/>
          </a:p>
        </p:txBody>
      </p:sp>
      <p:sp>
        <p:nvSpPr>
          <p:cNvPr id="24599" name="Line 23"/>
          <p:cNvSpPr>
            <a:spLocks noChangeShapeType="1"/>
          </p:cNvSpPr>
          <p:nvPr/>
        </p:nvSpPr>
        <p:spPr bwMode="auto">
          <a:xfrm>
            <a:off x="322263" y="4419600"/>
            <a:ext cx="304800" cy="0"/>
          </a:xfrm>
          <a:prstGeom prst="line">
            <a:avLst/>
          </a:prstGeom>
          <a:noFill/>
          <a:ln w="28575">
            <a:solidFill>
              <a:schemeClr val="tx1"/>
            </a:solidFill>
            <a:round/>
            <a:headEnd/>
            <a:tailEnd/>
          </a:ln>
        </p:spPr>
        <p:txBody>
          <a:bodyPr/>
          <a:lstStyle/>
          <a:p>
            <a:endParaRPr lang="de-DE"/>
          </a:p>
        </p:txBody>
      </p:sp>
      <p:sp>
        <p:nvSpPr>
          <p:cNvPr id="24600" name="Line 24"/>
          <p:cNvSpPr>
            <a:spLocks noChangeShapeType="1"/>
          </p:cNvSpPr>
          <p:nvPr/>
        </p:nvSpPr>
        <p:spPr bwMode="auto">
          <a:xfrm>
            <a:off x="322263" y="5486400"/>
            <a:ext cx="304800" cy="0"/>
          </a:xfrm>
          <a:prstGeom prst="line">
            <a:avLst/>
          </a:prstGeom>
          <a:noFill/>
          <a:ln w="28575">
            <a:solidFill>
              <a:schemeClr val="tx1"/>
            </a:solidFill>
            <a:round/>
            <a:headEnd/>
            <a:tailEnd/>
          </a:ln>
        </p:spPr>
        <p:txBody>
          <a:bodyPr/>
          <a:lstStyle/>
          <a:p>
            <a:endParaRPr lang="de-DE"/>
          </a:p>
        </p:txBody>
      </p:sp>
      <p:sp>
        <p:nvSpPr>
          <p:cNvPr id="24601" name="Line 25"/>
          <p:cNvSpPr>
            <a:spLocks noChangeShapeType="1"/>
          </p:cNvSpPr>
          <p:nvPr/>
        </p:nvSpPr>
        <p:spPr bwMode="auto">
          <a:xfrm>
            <a:off x="3294063" y="3352800"/>
            <a:ext cx="304800" cy="0"/>
          </a:xfrm>
          <a:prstGeom prst="line">
            <a:avLst/>
          </a:prstGeom>
          <a:noFill/>
          <a:ln w="28575">
            <a:solidFill>
              <a:schemeClr val="tx1"/>
            </a:solidFill>
            <a:round/>
            <a:headEnd/>
            <a:tailEnd/>
          </a:ln>
        </p:spPr>
        <p:txBody>
          <a:bodyPr/>
          <a:lstStyle/>
          <a:p>
            <a:endParaRPr lang="de-DE"/>
          </a:p>
        </p:txBody>
      </p:sp>
      <p:sp>
        <p:nvSpPr>
          <p:cNvPr id="24602" name="Line 26"/>
          <p:cNvSpPr>
            <a:spLocks noChangeShapeType="1"/>
          </p:cNvSpPr>
          <p:nvPr/>
        </p:nvSpPr>
        <p:spPr bwMode="auto">
          <a:xfrm>
            <a:off x="3294063" y="4267200"/>
            <a:ext cx="304800" cy="0"/>
          </a:xfrm>
          <a:prstGeom prst="line">
            <a:avLst/>
          </a:prstGeom>
          <a:noFill/>
          <a:ln w="28575">
            <a:solidFill>
              <a:schemeClr val="tx1"/>
            </a:solidFill>
            <a:round/>
            <a:headEnd/>
            <a:tailEnd/>
          </a:ln>
        </p:spPr>
        <p:txBody>
          <a:bodyPr/>
          <a:lstStyle/>
          <a:p>
            <a:endParaRPr lang="de-DE"/>
          </a:p>
        </p:txBody>
      </p:sp>
      <p:sp>
        <p:nvSpPr>
          <p:cNvPr id="24603" name="Line 27"/>
          <p:cNvSpPr>
            <a:spLocks noChangeShapeType="1"/>
          </p:cNvSpPr>
          <p:nvPr/>
        </p:nvSpPr>
        <p:spPr bwMode="auto">
          <a:xfrm>
            <a:off x="4284663" y="1905000"/>
            <a:ext cx="0" cy="3429000"/>
          </a:xfrm>
          <a:prstGeom prst="line">
            <a:avLst/>
          </a:prstGeom>
          <a:noFill/>
          <a:ln w="28575">
            <a:solidFill>
              <a:schemeClr val="tx1"/>
            </a:solidFill>
            <a:round/>
            <a:headEnd/>
            <a:tailEnd/>
          </a:ln>
        </p:spPr>
        <p:txBody>
          <a:bodyPr/>
          <a:lstStyle/>
          <a:p>
            <a:endParaRPr lang="de-DE"/>
          </a:p>
        </p:txBody>
      </p:sp>
      <p:sp>
        <p:nvSpPr>
          <p:cNvPr id="142364" name="Text Box 28"/>
          <p:cNvSpPr txBox="1">
            <a:spLocks noChangeArrowheads="1"/>
          </p:cNvSpPr>
          <p:nvPr/>
        </p:nvSpPr>
        <p:spPr bwMode="auto">
          <a:xfrm>
            <a:off x="3370263" y="4800600"/>
            <a:ext cx="1828800" cy="314325"/>
          </a:xfrm>
          <a:prstGeom prst="rect">
            <a:avLst/>
          </a:prstGeom>
          <a:solidFill>
            <a:srgbClr val="E9E9E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Mischformen</a:t>
            </a:r>
          </a:p>
        </p:txBody>
      </p:sp>
      <p:sp>
        <p:nvSpPr>
          <p:cNvPr id="142365" name="Text Box 29"/>
          <p:cNvSpPr txBox="1">
            <a:spLocks noChangeArrowheads="1"/>
          </p:cNvSpPr>
          <p:nvPr/>
        </p:nvSpPr>
        <p:spPr bwMode="auto">
          <a:xfrm>
            <a:off x="5638800" y="2057400"/>
            <a:ext cx="25908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Kapitalgesellschaften</a:t>
            </a:r>
          </a:p>
        </p:txBody>
      </p:sp>
      <p:sp>
        <p:nvSpPr>
          <p:cNvPr id="24606" name="Line 30"/>
          <p:cNvSpPr>
            <a:spLocks noChangeShapeType="1"/>
          </p:cNvSpPr>
          <p:nvPr/>
        </p:nvSpPr>
        <p:spPr bwMode="auto">
          <a:xfrm>
            <a:off x="5410200" y="2667000"/>
            <a:ext cx="2971800" cy="0"/>
          </a:xfrm>
          <a:prstGeom prst="line">
            <a:avLst/>
          </a:prstGeom>
          <a:noFill/>
          <a:ln w="28575">
            <a:solidFill>
              <a:schemeClr val="tx1"/>
            </a:solidFill>
            <a:round/>
            <a:headEnd/>
            <a:tailEnd/>
          </a:ln>
        </p:spPr>
        <p:txBody>
          <a:bodyPr/>
          <a:lstStyle/>
          <a:p>
            <a:endParaRPr lang="de-DE"/>
          </a:p>
        </p:txBody>
      </p:sp>
      <p:sp>
        <p:nvSpPr>
          <p:cNvPr id="24607" name="Line 31"/>
          <p:cNvSpPr>
            <a:spLocks noChangeShapeType="1"/>
          </p:cNvSpPr>
          <p:nvPr/>
        </p:nvSpPr>
        <p:spPr bwMode="auto">
          <a:xfrm>
            <a:off x="5410200" y="2667000"/>
            <a:ext cx="0" cy="2971800"/>
          </a:xfrm>
          <a:prstGeom prst="line">
            <a:avLst/>
          </a:prstGeom>
          <a:noFill/>
          <a:ln w="28575">
            <a:solidFill>
              <a:schemeClr val="tx1"/>
            </a:solidFill>
            <a:round/>
            <a:headEnd/>
            <a:tailEnd/>
          </a:ln>
        </p:spPr>
        <p:txBody>
          <a:bodyPr/>
          <a:lstStyle/>
          <a:p>
            <a:endParaRPr lang="de-DE"/>
          </a:p>
        </p:txBody>
      </p:sp>
      <p:sp>
        <p:nvSpPr>
          <p:cNvPr id="142368" name="Text Box 32"/>
          <p:cNvSpPr txBox="1">
            <a:spLocks noChangeArrowheads="1"/>
          </p:cNvSpPr>
          <p:nvPr/>
        </p:nvSpPr>
        <p:spPr bwMode="auto">
          <a:xfrm>
            <a:off x="4589463" y="5638800"/>
            <a:ext cx="16764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Kommandit-gesellschaft auf Aktien (KGaA)</a:t>
            </a:r>
          </a:p>
        </p:txBody>
      </p:sp>
      <p:sp>
        <p:nvSpPr>
          <p:cNvPr id="24610" name="Line 34"/>
          <p:cNvSpPr>
            <a:spLocks noChangeShapeType="1"/>
          </p:cNvSpPr>
          <p:nvPr/>
        </p:nvSpPr>
        <p:spPr bwMode="auto">
          <a:xfrm>
            <a:off x="3675063" y="5334000"/>
            <a:ext cx="1600200" cy="0"/>
          </a:xfrm>
          <a:prstGeom prst="line">
            <a:avLst/>
          </a:prstGeom>
          <a:noFill/>
          <a:ln w="28575">
            <a:solidFill>
              <a:schemeClr val="tx1"/>
            </a:solidFill>
            <a:round/>
            <a:headEnd/>
            <a:tailEnd/>
          </a:ln>
        </p:spPr>
        <p:txBody>
          <a:bodyPr/>
          <a:lstStyle/>
          <a:p>
            <a:endParaRPr lang="de-DE"/>
          </a:p>
        </p:txBody>
      </p:sp>
      <p:sp>
        <p:nvSpPr>
          <p:cNvPr id="24611" name="Line 35"/>
          <p:cNvSpPr>
            <a:spLocks noChangeShapeType="1"/>
          </p:cNvSpPr>
          <p:nvPr/>
        </p:nvSpPr>
        <p:spPr bwMode="auto">
          <a:xfrm>
            <a:off x="5275263" y="5334000"/>
            <a:ext cx="0" cy="304800"/>
          </a:xfrm>
          <a:prstGeom prst="line">
            <a:avLst/>
          </a:prstGeom>
          <a:noFill/>
          <a:ln w="28575">
            <a:solidFill>
              <a:schemeClr val="tx1"/>
            </a:solidFill>
            <a:round/>
            <a:headEnd/>
            <a:tailEnd/>
          </a:ln>
        </p:spPr>
        <p:txBody>
          <a:bodyPr/>
          <a:lstStyle/>
          <a:p>
            <a:endParaRPr lang="de-DE"/>
          </a:p>
        </p:txBody>
      </p:sp>
      <p:sp>
        <p:nvSpPr>
          <p:cNvPr id="24612" name="Line 36"/>
          <p:cNvSpPr>
            <a:spLocks noChangeShapeType="1"/>
          </p:cNvSpPr>
          <p:nvPr/>
        </p:nvSpPr>
        <p:spPr bwMode="auto">
          <a:xfrm>
            <a:off x="2590800" y="4724400"/>
            <a:ext cx="0" cy="1905000"/>
          </a:xfrm>
          <a:prstGeom prst="line">
            <a:avLst/>
          </a:prstGeom>
          <a:noFill/>
          <a:ln w="28575">
            <a:solidFill>
              <a:schemeClr val="tx1"/>
            </a:solidFill>
            <a:round/>
            <a:headEnd/>
            <a:tailEnd/>
          </a:ln>
        </p:spPr>
        <p:txBody>
          <a:bodyPr/>
          <a:lstStyle/>
          <a:p>
            <a:endParaRPr lang="de-DE"/>
          </a:p>
        </p:txBody>
      </p:sp>
      <p:sp>
        <p:nvSpPr>
          <p:cNvPr id="24613" name="Line 37"/>
          <p:cNvSpPr>
            <a:spLocks noChangeShapeType="1"/>
          </p:cNvSpPr>
          <p:nvPr/>
        </p:nvSpPr>
        <p:spPr bwMode="auto">
          <a:xfrm>
            <a:off x="2608263" y="6629400"/>
            <a:ext cx="5773737" cy="0"/>
          </a:xfrm>
          <a:prstGeom prst="line">
            <a:avLst/>
          </a:prstGeom>
          <a:noFill/>
          <a:ln w="28575">
            <a:solidFill>
              <a:schemeClr val="tx1"/>
            </a:solidFill>
            <a:round/>
            <a:headEnd/>
            <a:tailEnd/>
          </a:ln>
        </p:spPr>
        <p:txBody>
          <a:bodyPr/>
          <a:lstStyle/>
          <a:p>
            <a:endParaRPr lang="de-DE"/>
          </a:p>
        </p:txBody>
      </p:sp>
      <p:sp>
        <p:nvSpPr>
          <p:cNvPr id="142374" name="Text Box 38"/>
          <p:cNvSpPr txBox="1">
            <a:spLocks noChangeArrowheads="1"/>
          </p:cNvSpPr>
          <p:nvPr/>
        </p:nvSpPr>
        <p:spPr bwMode="auto">
          <a:xfrm>
            <a:off x="2989263" y="5638800"/>
            <a:ext cx="1524000" cy="7620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a:t>GmbH &amp; Co. KG</a:t>
            </a:r>
            <a:endParaRPr lang="de-DE" sz="500"/>
          </a:p>
          <a:p>
            <a:pPr eaLnBrk="1" hangingPunct="1"/>
            <a:endParaRPr lang="de-DE" sz="500"/>
          </a:p>
        </p:txBody>
      </p:sp>
      <p:sp>
        <p:nvSpPr>
          <p:cNvPr id="24615" name="Line 39"/>
          <p:cNvSpPr>
            <a:spLocks noChangeShapeType="1"/>
          </p:cNvSpPr>
          <p:nvPr/>
        </p:nvSpPr>
        <p:spPr bwMode="auto">
          <a:xfrm>
            <a:off x="3675063" y="5334000"/>
            <a:ext cx="0" cy="304800"/>
          </a:xfrm>
          <a:prstGeom prst="line">
            <a:avLst/>
          </a:prstGeom>
          <a:noFill/>
          <a:ln w="28575">
            <a:solidFill>
              <a:schemeClr val="tx1"/>
            </a:solidFill>
            <a:round/>
            <a:headEnd/>
            <a:tailEnd/>
          </a:ln>
        </p:spPr>
        <p:txBody>
          <a:bodyPr/>
          <a:lstStyle/>
          <a:p>
            <a:endParaRPr lang="de-DE"/>
          </a:p>
        </p:txBody>
      </p:sp>
      <p:sp>
        <p:nvSpPr>
          <p:cNvPr id="24616" name="Line 40"/>
          <p:cNvSpPr>
            <a:spLocks noChangeShapeType="1"/>
          </p:cNvSpPr>
          <p:nvPr/>
        </p:nvSpPr>
        <p:spPr bwMode="auto">
          <a:xfrm>
            <a:off x="3294063" y="4419600"/>
            <a:ext cx="2133600" cy="0"/>
          </a:xfrm>
          <a:prstGeom prst="line">
            <a:avLst/>
          </a:prstGeom>
          <a:noFill/>
          <a:ln w="28575">
            <a:solidFill>
              <a:schemeClr val="tx1"/>
            </a:solidFill>
            <a:round/>
            <a:headEnd/>
            <a:tailEnd/>
          </a:ln>
        </p:spPr>
        <p:txBody>
          <a:bodyPr/>
          <a:lstStyle/>
          <a:p>
            <a:endParaRPr lang="de-DE"/>
          </a:p>
        </p:txBody>
      </p:sp>
      <p:sp>
        <p:nvSpPr>
          <p:cNvPr id="24617" name="Line 41"/>
          <p:cNvSpPr>
            <a:spLocks noChangeShapeType="1"/>
          </p:cNvSpPr>
          <p:nvPr/>
        </p:nvSpPr>
        <p:spPr bwMode="auto">
          <a:xfrm flipV="1">
            <a:off x="2608263" y="6096000"/>
            <a:ext cx="381000" cy="0"/>
          </a:xfrm>
          <a:prstGeom prst="line">
            <a:avLst/>
          </a:prstGeom>
          <a:noFill/>
          <a:ln w="28575">
            <a:solidFill>
              <a:schemeClr val="tx1"/>
            </a:solidFill>
            <a:round/>
            <a:headEnd/>
            <a:tailEnd/>
          </a:ln>
        </p:spPr>
        <p:txBody>
          <a:bodyPr/>
          <a:lstStyle/>
          <a:p>
            <a:endParaRPr lang="de-DE"/>
          </a:p>
        </p:txBody>
      </p:sp>
      <p:sp>
        <p:nvSpPr>
          <p:cNvPr id="24618" name="Line 42"/>
          <p:cNvSpPr>
            <a:spLocks noChangeShapeType="1"/>
          </p:cNvSpPr>
          <p:nvPr/>
        </p:nvSpPr>
        <p:spPr bwMode="auto">
          <a:xfrm>
            <a:off x="8382000" y="2667000"/>
            <a:ext cx="0" cy="3962400"/>
          </a:xfrm>
          <a:prstGeom prst="line">
            <a:avLst/>
          </a:prstGeom>
          <a:noFill/>
          <a:ln w="28575">
            <a:solidFill>
              <a:schemeClr val="tx1"/>
            </a:solidFill>
            <a:round/>
            <a:headEnd/>
            <a:tailEnd/>
          </a:ln>
        </p:spPr>
        <p:txBody>
          <a:bodyPr/>
          <a:lstStyle/>
          <a:p>
            <a:endParaRPr lang="de-DE"/>
          </a:p>
        </p:txBody>
      </p:sp>
      <p:sp>
        <p:nvSpPr>
          <p:cNvPr id="24619" name="Text Box 43"/>
          <p:cNvSpPr txBox="1">
            <a:spLocks noChangeArrowheads="1"/>
          </p:cNvSpPr>
          <p:nvPr/>
        </p:nvSpPr>
        <p:spPr bwMode="auto">
          <a:xfrm>
            <a:off x="2133600" y="1143000"/>
            <a:ext cx="1354138" cy="517525"/>
          </a:xfrm>
          <a:prstGeom prst="rect">
            <a:avLst/>
          </a:prstGeom>
          <a:noFill/>
          <a:ln w="9525">
            <a:noFill/>
            <a:miter lim="800000"/>
            <a:headEnd/>
            <a:tailEnd/>
          </a:ln>
        </p:spPr>
        <p:txBody>
          <a:bodyPr>
            <a:spAutoFit/>
          </a:bodyPr>
          <a:lstStyle/>
          <a:p>
            <a:pPr algn="l" eaLnBrk="1" hangingPunct="1"/>
            <a:r>
              <a:rPr lang="de-DE"/>
              <a:t>Personen-unternehmen</a:t>
            </a:r>
          </a:p>
        </p:txBody>
      </p:sp>
      <p:sp>
        <p:nvSpPr>
          <p:cNvPr id="24620" name="Rectangle 44"/>
          <p:cNvSpPr>
            <a:spLocks noChangeArrowheads="1"/>
          </p:cNvSpPr>
          <p:nvPr/>
        </p:nvSpPr>
        <p:spPr bwMode="auto">
          <a:xfrm>
            <a:off x="5351463" y="4343400"/>
            <a:ext cx="152400" cy="152400"/>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de-DE"/>
          </a:p>
        </p:txBody>
      </p:sp>
      <p:sp>
        <p:nvSpPr>
          <p:cNvPr id="24621" name="Rectangle 45"/>
          <p:cNvSpPr>
            <a:spLocks noChangeArrowheads="1"/>
          </p:cNvSpPr>
          <p:nvPr/>
        </p:nvSpPr>
        <p:spPr bwMode="auto">
          <a:xfrm>
            <a:off x="2532063" y="6019800"/>
            <a:ext cx="152400" cy="152400"/>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de-DE"/>
          </a:p>
        </p:txBody>
      </p:sp>
      <p:sp>
        <p:nvSpPr>
          <p:cNvPr id="142382" name="Text Box 46"/>
          <p:cNvSpPr txBox="1">
            <a:spLocks noChangeArrowheads="1"/>
          </p:cNvSpPr>
          <p:nvPr/>
        </p:nvSpPr>
        <p:spPr bwMode="auto">
          <a:xfrm>
            <a:off x="7620000" y="2971800"/>
            <a:ext cx="1371600" cy="9525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Gesell. mit beschränkter Haftung (GmbH)</a:t>
            </a:r>
          </a:p>
        </p:txBody>
      </p:sp>
      <p:sp>
        <p:nvSpPr>
          <p:cNvPr id="24623" name="Line 47"/>
          <p:cNvSpPr>
            <a:spLocks noChangeShapeType="1"/>
          </p:cNvSpPr>
          <p:nvPr/>
        </p:nvSpPr>
        <p:spPr bwMode="auto">
          <a:xfrm>
            <a:off x="6172200" y="4191000"/>
            <a:ext cx="1447800" cy="0"/>
          </a:xfrm>
          <a:prstGeom prst="line">
            <a:avLst/>
          </a:prstGeom>
          <a:noFill/>
          <a:ln w="28575">
            <a:solidFill>
              <a:schemeClr val="tx1"/>
            </a:solidFill>
            <a:round/>
            <a:headEnd/>
            <a:tailEnd/>
          </a:ln>
        </p:spPr>
        <p:txBody>
          <a:bodyPr/>
          <a:lstStyle/>
          <a:p>
            <a:endParaRPr lang="de-DE"/>
          </a:p>
        </p:txBody>
      </p:sp>
      <p:sp>
        <p:nvSpPr>
          <p:cNvPr id="24624" name="Line 48"/>
          <p:cNvSpPr>
            <a:spLocks noChangeShapeType="1"/>
          </p:cNvSpPr>
          <p:nvPr/>
        </p:nvSpPr>
        <p:spPr bwMode="auto">
          <a:xfrm>
            <a:off x="7620000" y="4191000"/>
            <a:ext cx="0" cy="762000"/>
          </a:xfrm>
          <a:prstGeom prst="line">
            <a:avLst/>
          </a:prstGeom>
          <a:noFill/>
          <a:ln w="28575">
            <a:solidFill>
              <a:schemeClr val="tx1"/>
            </a:solidFill>
            <a:round/>
            <a:headEnd/>
            <a:tailEnd/>
          </a:ln>
        </p:spPr>
        <p:txBody>
          <a:bodyPr/>
          <a:lstStyle/>
          <a:p>
            <a:endParaRPr lang="de-DE"/>
          </a:p>
        </p:txBody>
      </p:sp>
      <p:sp>
        <p:nvSpPr>
          <p:cNvPr id="24625" name="Line 49"/>
          <p:cNvSpPr>
            <a:spLocks noChangeShapeType="1"/>
          </p:cNvSpPr>
          <p:nvPr/>
        </p:nvSpPr>
        <p:spPr bwMode="auto">
          <a:xfrm>
            <a:off x="6172200" y="4191000"/>
            <a:ext cx="0" cy="762000"/>
          </a:xfrm>
          <a:prstGeom prst="line">
            <a:avLst/>
          </a:prstGeom>
          <a:noFill/>
          <a:ln w="28575">
            <a:solidFill>
              <a:schemeClr val="tx1"/>
            </a:solidFill>
            <a:round/>
            <a:headEnd/>
            <a:tailEnd/>
          </a:ln>
        </p:spPr>
        <p:txBody>
          <a:bodyPr/>
          <a:lstStyle/>
          <a:p>
            <a:endParaRPr lang="de-DE"/>
          </a:p>
        </p:txBody>
      </p:sp>
      <p:sp>
        <p:nvSpPr>
          <p:cNvPr id="142386" name="Text Box 50"/>
          <p:cNvSpPr txBox="1">
            <a:spLocks noChangeArrowheads="1"/>
          </p:cNvSpPr>
          <p:nvPr/>
        </p:nvSpPr>
        <p:spPr bwMode="auto">
          <a:xfrm>
            <a:off x="7086600" y="4419600"/>
            <a:ext cx="1049338" cy="989013"/>
          </a:xfrm>
          <a:prstGeom prst="rect">
            <a:avLst/>
          </a:prstGeom>
          <a:solidFill>
            <a:srgbClr val="E7F3FF"/>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Private Limited Company</a:t>
            </a:r>
          </a:p>
        </p:txBody>
      </p:sp>
      <p:sp>
        <p:nvSpPr>
          <p:cNvPr id="142387" name="Text Box 51"/>
          <p:cNvSpPr txBox="1">
            <a:spLocks noChangeArrowheads="1"/>
          </p:cNvSpPr>
          <p:nvPr/>
        </p:nvSpPr>
        <p:spPr bwMode="auto">
          <a:xfrm>
            <a:off x="5715000" y="4419600"/>
            <a:ext cx="1295400" cy="990600"/>
          </a:xfrm>
          <a:prstGeom prst="rect">
            <a:avLst/>
          </a:prstGeom>
          <a:solidFill>
            <a:srgbClr val="E7F3FF"/>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Unterneh-mergesell. (haftungs-beschränkt)</a:t>
            </a:r>
          </a:p>
        </p:txBody>
      </p:sp>
      <p:sp>
        <p:nvSpPr>
          <p:cNvPr id="10290" name="Textfeld 51"/>
          <p:cNvSpPr txBox="1">
            <a:spLocks noChangeArrowheads="1"/>
          </p:cNvSpPr>
          <p:nvPr/>
        </p:nvSpPr>
        <p:spPr bwMode="auto">
          <a:xfrm>
            <a:off x="0" y="0"/>
            <a:ext cx="2195736" cy="304800"/>
          </a:xfrm>
          <a:prstGeom prst="rect">
            <a:avLst/>
          </a:prstGeom>
          <a:noFill/>
          <a:ln w="9525">
            <a:noFill/>
            <a:miter lim="800000"/>
            <a:headEnd/>
            <a:tailEnd/>
          </a:ln>
        </p:spPr>
        <p:txBody>
          <a:bodyPr wrap="square">
            <a:spAutoFit/>
          </a:bodyPr>
          <a:lstStyle/>
          <a:p>
            <a:pPr algn="l" eaLnBrk="1" hangingPunct="1"/>
            <a:r>
              <a:rPr lang="de-DE" smtClean="0"/>
              <a:t>Rechtsformen</a:t>
            </a:r>
            <a:endParaRPr lang="de-DE"/>
          </a:p>
        </p:txBody>
      </p:sp>
      <p:sp>
        <p:nvSpPr>
          <p:cNvPr id="24629" name="Text Box 5"/>
          <p:cNvSpPr txBox="1">
            <a:spLocks noChangeArrowheads="1"/>
          </p:cNvSpPr>
          <p:nvPr/>
        </p:nvSpPr>
        <p:spPr bwMode="auto">
          <a:xfrm>
            <a:off x="4818063" y="2971800"/>
            <a:ext cx="1143000" cy="9525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Aktien-gesell-schaft (AG)</a:t>
            </a:r>
          </a:p>
        </p:txBody>
      </p:sp>
      <p:sp>
        <p:nvSpPr>
          <p:cNvPr id="24630" name="Rectangle 54"/>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2343"/>
                                        </p:tgtEl>
                                        <p:attrNameLst>
                                          <p:attrName>style.visibility</p:attrName>
                                        </p:attrNameLst>
                                      </p:cBhvr>
                                      <p:to>
                                        <p:strVal val="visible"/>
                                      </p:to>
                                    </p:set>
                                    <p:animEffect transition="in" filter="wipe(left)">
                                      <p:cBhvr>
                                        <p:cTn id="7" dur="500"/>
                                        <p:tgtEl>
                                          <p:spTgt spid="14234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4582"/>
                                        </p:tgtEl>
                                        <p:attrNameLst>
                                          <p:attrName>style.visibility</p:attrName>
                                        </p:attrNameLst>
                                      </p:cBhvr>
                                      <p:to>
                                        <p:strVal val="visible"/>
                                      </p:to>
                                    </p:set>
                                    <p:animEffect transition="in" filter="wipe(up)">
                                      <p:cBhvr>
                                        <p:cTn id="11" dur="500"/>
                                        <p:tgtEl>
                                          <p:spTgt spid="24582"/>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24586"/>
                                        </p:tgtEl>
                                        <p:attrNameLst>
                                          <p:attrName>style.visibility</p:attrName>
                                        </p:attrNameLst>
                                      </p:cBhvr>
                                      <p:to>
                                        <p:strVal val="visible"/>
                                      </p:to>
                                    </p:set>
                                    <p:anim calcmode="lin" valueType="num">
                                      <p:cBhvr>
                                        <p:cTn id="15" dur="500" fill="hold"/>
                                        <p:tgtEl>
                                          <p:spTgt spid="24586"/>
                                        </p:tgtEl>
                                        <p:attrNameLst>
                                          <p:attrName>ppt_w</p:attrName>
                                        </p:attrNameLst>
                                      </p:cBhvr>
                                      <p:tavLst>
                                        <p:tav tm="0">
                                          <p:val>
                                            <p:fltVal val="0"/>
                                          </p:val>
                                        </p:tav>
                                        <p:tav tm="100000">
                                          <p:val>
                                            <p:strVal val="#ppt_w"/>
                                          </p:val>
                                        </p:tav>
                                      </p:tavLst>
                                    </p:anim>
                                    <p:anim calcmode="lin" valueType="num">
                                      <p:cBhvr>
                                        <p:cTn id="16" dur="500" fill="hold"/>
                                        <p:tgtEl>
                                          <p:spTgt spid="2458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4584"/>
                                        </p:tgtEl>
                                        <p:attrNameLst>
                                          <p:attrName>style.visibility</p:attrName>
                                        </p:attrNameLst>
                                      </p:cBhvr>
                                      <p:to>
                                        <p:strVal val="visible"/>
                                      </p:to>
                                    </p:set>
                                    <p:animEffect transition="in" filter="wipe(up)">
                                      <p:cBhvr>
                                        <p:cTn id="20" dur="500"/>
                                        <p:tgtEl>
                                          <p:spTgt spid="2458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4585"/>
                                        </p:tgtEl>
                                        <p:attrNameLst>
                                          <p:attrName>style.visibility</p:attrName>
                                        </p:attrNameLst>
                                      </p:cBhvr>
                                      <p:to>
                                        <p:strVal val="visible"/>
                                      </p:to>
                                    </p:set>
                                    <p:animEffect transition="in" filter="wipe(up)">
                                      <p:cBhvr>
                                        <p:cTn id="24" dur="500"/>
                                        <p:tgtEl>
                                          <p:spTgt spid="24585"/>
                                        </p:tgtEl>
                                      </p:cBhvr>
                                    </p:animEffect>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24590"/>
                                        </p:tgtEl>
                                        <p:attrNameLst>
                                          <p:attrName>style.visibility</p:attrName>
                                        </p:attrNameLst>
                                      </p:cBhvr>
                                      <p:to>
                                        <p:strVal val="visible"/>
                                      </p:to>
                                    </p:set>
                                    <p:anim calcmode="lin" valueType="num">
                                      <p:cBhvr>
                                        <p:cTn id="28" dur="500" fill="hold"/>
                                        <p:tgtEl>
                                          <p:spTgt spid="24590"/>
                                        </p:tgtEl>
                                        <p:attrNameLst>
                                          <p:attrName>ppt_w</p:attrName>
                                        </p:attrNameLst>
                                      </p:cBhvr>
                                      <p:tavLst>
                                        <p:tav tm="0">
                                          <p:val>
                                            <p:fltVal val="0"/>
                                          </p:val>
                                        </p:tav>
                                        <p:tav tm="100000">
                                          <p:val>
                                            <p:strVal val="#ppt_w"/>
                                          </p:val>
                                        </p:tav>
                                      </p:tavLst>
                                    </p:anim>
                                    <p:anim calcmode="lin" valueType="num">
                                      <p:cBhvr>
                                        <p:cTn id="29" dur="500" fill="hold"/>
                                        <p:tgtEl>
                                          <p:spTgt spid="24590"/>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4588"/>
                                        </p:tgtEl>
                                        <p:attrNameLst>
                                          <p:attrName>style.visibility</p:attrName>
                                        </p:attrNameLst>
                                      </p:cBhvr>
                                      <p:to>
                                        <p:strVal val="visible"/>
                                      </p:to>
                                    </p:set>
                                    <p:animEffect transition="in" filter="wipe(up)">
                                      <p:cBhvr>
                                        <p:cTn id="33" dur="500"/>
                                        <p:tgtEl>
                                          <p:spTgt spid="2458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42339"/>
                                        </p:tgtEl>
                                        <p:attrNameLst>
                                          <p:attrName>style.visibility</p:attrName>
                                        </p:attrNameLst>
                                      </p:cBhvr>
                                      <p:to>
                                        <p:strVal val="visible"/>
                                      </p:to>
                                    </p:set>
                                    <p:animEffect transition="in" filter="wipe(left)">
                                      <p:cBhvr>
                                        <p:cTn id="38" dur="500"/>
                                        <p:tgtEl>
                                          <p:spTgt spid="14233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42351"/>
                                        </p:tgtEl>
                                        <p:attrNameLst>
                                          <p:attrName>style.visibility</p:attrName>
                                        </p:attrNameLst>
                                      </p:cBhvr>
                                      <p:to>
                                        <p:strVal val="visible"/>
                                      </p:to>
                                    </p:set>
                                    <p:animEffect transition="in" filter="wipe(left)">
                                      <p:cBhvr>
                                        <p:cTn id="43" dur="500"/>
                                        <p:tgtEl>
                                          <p:spTgt spid="14235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42354"/>
                                        </p:tgtEl>
                                        <p:attrNameLst>
                                          <p:attrName>style.visibility</p:attrName>
                                        </p:attrNameLst>
                                      </p:cBhvr>
                                      <p:to>
                                        <p:strVal val="visible"/>
                                      </p:to>
                                    </p:set>
                                    <p:animEffect transition="in" filter="wipe(left)">
                                      <p:cBhvr>
                                        <p:cTn id="48" dur="500"/>
                                        <p:tgtEl>
                                          <p:spTgt spid="14235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4578"/>
                                        </p:tgtEl>
                                        <p:attrNameLst>
                                          <p:attrName>style.visibility</p:attrName>
                                        </p:attrNameLst>
                                      </p:cBhvr>
                                      <p:to>
                                        <p:strVal val="visible"/>
                                      </p:to>
                                    </p:set>
                                    <p:animEffect transition="in" filter="wipe(up)">
                                      <p:cBhvr>
                                        <p:cTn id="53" dur="500"/>
                                        <p:tgtEl>
                                          <p:spTgt spid="24578"/>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24619"/>
                                        </p:tgtEl>
                                        <p:attrNameLst>
                                          <p:attrName>style.visibility</p:attrName>
                                        </p:attrNameLst>
                                      </p:cBhvr>
                                      <p:to>
                                        <p:strVal val="visible"/>
                                      </p:to>
                                    </p:set>
                                    <p:animEffect transition="in" filter="wipe(left)">
                                      <p:cBhvr>
                                        <p:cTn id="57" dur="500"/>
                                        <p:tgtEl>
                                          <p:spTgt spid="2461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42365"/>
                                        </p:tgtEl>
                                        <p:attrNameLst>
                                          <p:attrName>style.visibility</p:attrName>
                                        </p:attrNameLst>
                                      </p:cBhvr>
                                      <p:to>
                                        <p:strVal val="visible"/>
                                      </p:to>
                                    </p:set>
                                    <p:animEffect transition="in" filter="wipe(left)">
                                      <p:cBhvr>
                                        <p:cTn id="62" dur="500"/>
                                        <p:tgtEl>
                                          <p:spTgt spid="142365"/>
                                        </p:tgtEl>
                                      </p:cBhvr>
                                    </p:animEffect>
                                  </p:childTnLst>
                                </p:cTn>
                              </p:par>
                            </p:childTnLst>
                          </p:cTn>
                        </p:par>
                        <p:par>
                          <p:cTn id="63" fill="hold">
                            <p:stCondLst>
                              <p:cond delay="500"/>
                            </p:stCondLst>
                            <p:childTnLst>
                              <p:par>
                                <p:cTn id="64" presetID="17" presetClass="entr" presetSubtype="10" fill="hold" grpId="0" nodeType="afterEffect">
                                  <p:stCondLst>
                                    <p:cond delay="0"/>
                                  </p:stCondLst>
                                  <p:childTnLst>
                                    <p:set>
                                      <p:cBhvr>
                                        <p:cTn id="65" dur="1" fill="hold">
                                          <p:stCondLst>
                                            <p:cond delay="0"/>
                                          </p:stCondLst>
                                        </p:cTn>
                                        <p:tgtEl>
                                          <p:spTgt spid="24606"/>
                                        </p:tgtEl>
                                        <p:attrNameLst>
                                          <p:attrName>style.visibility</p:attrName>
                                        </p:attrNameLst>
                                      </p:cBhvr>
                                      <p:to>
                                        <p:strVal val="visible"/>
                                      </p:to>
                                    </p:set>
                                    <p:anim calcmode="lin" valueType="num">
                                      <p:cBhvr>
                                        <p:cTn id="66" dur="500" fill="hold"/>
                                        <p:tgtEl>
                                          <p:spTgt spid="24606"/>
                                        </p:tgtEl>
                                        <p:attrNameLst>
                                          <p:attrName>ppt_w</p:attrName>
                                        </p:attrNameLst>
                                      </p:cBhvr>
                                      <p:tavLst>
                                        <p:tav tm="0">
                                          <p:val>
                                            <p:fltVal val="0"/>
                                          </p:val>
                                        </p:tav>
                                        <p:tav tm="100000">
                                          <p:val>
                                            <p:strVal val="#ppt_w"/>
                                          </p:val>
                                        </p:tav>
                                      </p:tavLst>
                                    </p:anim>
                                    <p:anim calcmode="lin" valueType="num">
                                      <p:cBhvr>
                                        <p:cTn id="67" dur="500" fill="hold"/>
                                        <p:tgtEl>
                                          <p:spTgt spid="24606"/>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10" fill="hold" grpId="0" nodeType="clickEffect">
                                  <p:stCondLst>
                                    <p:cond delay="0"/>
                                  </p:stCondLst>
                                  <p:childTnLst>
                                    <p:set>
                                      <p:cBhvr>
                                        <p:cTn id="71" dur="1" fill="hold">
                                          <p:stCondLst>
                                            <p:cond delay="0"/>
                                          </p:stCondLst>
                                        </p:cTn>
                                        <p:tgtEl>
                                          <p:spTgt spid="24597"/>
                                        </p:tgtEl>
                                        <p:attrNameLst>
                                          <p:attrName>style.visibility</p:attrName>
                                        </p:attrNameLst>
                                      </p:cBhvr>
                                      <p:to>
                                        <p:strVal val="visible"/>
                                      </p:to>
                                    </p:set>
                                    <p:anim calcmode="lin" valueType="num">
                                      <p:cBhvr>
                                        <p:cTn id="72" dur="500" fill="hold"/>
                                        <p:tgtEl>
                                          <p:spTgt spid="24597"/>
                                        </p:tgtEl>
                                        <p:attrNameLst>
                                          <p:attrName>ppt_w</p:attrName>
                                        </p:attrNameLst>
                                      </p:cBhvr>
                                      <p:tavLst>
                                        <p:tav tm="0">
                                          <p:val>
                                            <p:fltVal val="0"/>
                                          </p:val>
                                        </p:tav>
                                        <p:tav tm="100000">
                                          <p:val>
                                            <p:strVal val="#ppt_w"/>
                                          </p:val>
                                        </p:tav>
                                      </p:tavLst>
                                    </p:anim>
                                    <p:anim calcmode="lin" valueType="num">
                                      <p:cBhvr>
                                        <p:cTn id="73" dur="500" fill="hold"/>
                                        <p:tgtEl>
                                          <p:spTgt spid="24597"/>
                                        </p:tgtEl>
                                        <p:attrNameLst>
                                          <p:attrName>ppt_h</p:attrName>
                                        </p:attrNameLst>
                                      </p:cBhvr>
                                      <p:tavLst>
                                        <p:tav tm="0">
                                          <p:val>
                                            <p:strVal val="#ppt_h"/>
                                          </p:val>
                                        </p:tav>
                                        <p:tav tm="100000">
                                          <p:val>
                                            <p:strVal val="#ppt_h"/>
                                          </p:val>
                                        </p:tav>
                                      </p:tavLst>
                                    </p:anim>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24598"/>
                                        </p:tgtEl>
                                        <p:attrNameLst>
                                          <p:attrName>style.visibility</p:attrName>
                                        </p:attrNameLst>
                                      </p:cBhvr>
                                      <p:to>
                                        <p:strVal val="visible"/>
                                      </p:to>
                                    </p:set>
                                    <p:animEffect transition="in" filter="wipe(up)">
                                      <p:cBhvr>
                                        <p:cTn id="77" dur="500"/>
                                        <p:tgtEl>
                                          <p:spTgt spid="24598"/>
                                        </p:tgtEl>
                                      </p:cBhvr>
                                    </p:animEffect>
                                  </p:childTnLst>
                                </p:cTn>
                              </p:par>
                            </p:childTnLst>
                          </p:cTn>
                        </p:par>
                        <p:par>
                          <p:cTn id="78" fill="hold">
                            <p:stCondLst>
                              <p:cond delay="1000"/>
                            </p:stCondLst>
                            <p:childTnLst>
                              <p:par>
                                <p:cTn id="79" presetID="22" presetClass="entr" presetSubtype="1" fill="hold" grpId="0" nodeType="afterEffect">
                                  <p:stCondLst>
                                    <p:cond delay="0"/>
                                  </p:stCondLst>
                                  <p:childTnLst>
                                    <p:set>
                                      <p:cBhvr>
                                        <p:cTn id="80" dur="1" fill="hold">
                                          <p:stCondLst>
                                            <p:cond delay="0"/>
                                          </p:stCondLst>
                                        </p:cTn>
                                        <p:tgtEl>
                                          <p:spTgt spid="24589"/>
                                        </p:tgtEl>
                                        <p:attrNameLst>
                                          <p:attrName>style.visibility</p:attrName>
                                        </p:attrNameLst>
                                      </p:cBhvr>
                                      <p:to>
                                        <p:strVal val="visible"/>
                                      </p:to>
                                    </p:set>
                                    <p:animEffect transition="in" filter="wipe(up)">
                                      <p:cBhvr>
                                        <p:cTn id="81" dur="500"/>
                                        <p:tgtEl>
                                          <p:spTgt spid="24589"/>
                                        </p:tgtEl>
                                      </p:cBhvr>
                                    </p:animEffect>
                                  </p:childTnLst>
                                </p:cTn>
                              </p:par>
                            </p:childTnLst>
                          </p:cTn>
                        </p:par>
                        <p:par>
                          <p:cTn id="82" fill="hold">
                            <p:stCondLst>
                              <p:cond delay="1500"/>
                            </p:stCondLst>
                            <p:childTnLst>
                              <p:par>
                                <p:cTn id="83" presetID="22" presetClass="entr" presetSubtype="8" fill="hold" grpId="0" nodeType="afterEffect">
                                  <p:stCondLst>
                                    <p:cond delay="0"/>
                                  </p:stCondLst>
                                  <p:childTnLst>
                                    <p:set>
                                      <p:cBhvr>
                                        <p:cTn id="84" dur="1" fill="hold">
                                          <p:stCondLst>
                                            <p:cond delay="0"/>
                                          </p:stCondLst>
                                        </p:cTn>
                                        <p:tgtEl>
                                          <p:spTgt spid="24587"/>
                                        </p:tgtEl>
                                        <p:attrNameLst>
                                          <p:attrName>style.visibility</p:attrName>
                                        </p:attrNameLst>
                                      </p:cBhvr>
                                      <p:to>
                                        <p:strVal val="visible"/>
                                      </p:to>
                                    </p:set>
                                    <p:animEffect transition="in" filter="wipe(left)">
                                      <p:cBhvr>
                                        <p:cTn id="85" dur="500"/>
                                        <p:tgtEl>
                                          <p:spTgt spid="24587"/>
                                        </p:tgtEl>
                                      </p:cBhvr>
                                    </p:animEffect>
                                  </p:childTnLst>
                                </p:cTn>
                              </p:par>
                            </p:childTnLst>
                          </p:cTn>
                        </p:par>
                        <p:par>
                          <p:cTn id="86" fill="hold">
                            <p:stCondLst>
                              <p:cond delay="2000"/>
                            </p:stCondLst>
                            <p:childTnLst>
                              <p:par>
                                <p:cTn id="87" presetID="22" presetClass="entr" presetSubtype="8" fill="hold" grpId="0" nodeType="afterEffect">
                                  <p:stCondLst>
                                    <p:cond delay="0"/>
                                  </p:stCondLst>
                                  <p:childTnLst>
                                    <p:set>
                                      <p:cBhvr>
                                        <p:cTn id="88" dur="1" fill="hold">
                                          <p:stCondLst>
                                            <p:cond delay="0"/>
                                          </p:stCondLst>
                                        </p:cTn>
                                        <p:tgtEl>
                                          <p:spTgt spid="24599"/>
                                        </p:tgtEl>
                                        <p:attrNameLst>
                                          <p:attrName>style.visibility</p:attrName>
                                        </p:attrNameLst>
                                      </p:cBhvr>
                                      <p:to>
                                        <p:strVal val="visible"/>
                                      </p:to>
                                    </p:set>
                                    <p:animEffect transition="in" filter="wipe(left)">
                                      <p:cBhvr>
                                        <p:cTn id="89" dur="500"/>
                                        <p:tgtEl>
                                          <p:spTgt spid="24599"/>
                                        </p:tgtEl>
                                      </p:cBhvr>
                                    </p:animEffect>
                                  </p:childTnLst>
                                </p:cTn>
                              </p:par>
                            </p:childTnLst>
                          </p:cTn>
                        </p:par>
                        <p:par>
                          <p:cTn id="90" fill="hold">
                            <p:stCondLst>
                              <p:cond delay="2500"/>
                            </p:stCondLst>
                            <p:childTnLst>
                              <p:par>
                                <p:cTn id="91" presetID="22" presetClass="entr" presetSubtype="8" fill="hold" grpId="0" nodeType="afterEffect">
                                  <p:stCondLst>
                                    <p:cond delay="0"/>
                                  </p:stCondLst>
                                  <p:childTnLst>
                                    <p:set>
                                      <p:cBhvr>
                                        <p:cTn id="92" dur="1" fill="hold">
                                          <p:stCondLst>
                                            <p:cond delay="0"/>
                                          </p:stCondLst>
                                        </p:cTn>
                                        <p:tgtEl>
                                          <p:spTgt spid="24600"/>
                                        </p:tgtEl>
                                        <p:attrNameLst>
                                          <p:attrName>style.visibility</p:attrName>
                                        </p:attrNameLst>
                                      </p:cBhvr>
                                      <p:to>
                                        <p:strVal val="visible"/>
                                      </p:to>
                                    </p:set>
                                    <p:animEffect transition="in" filter="wipe(left)">
                                      <p:cBhvr>
                                        <p:cTn id="93" dur="500"/>
                                        <p:tgtEl>
                                          <p:spTgt spid="24600"/>
                                        </p:tgtEl>
                                      </p:cBhvr>
                                    </p:animEffect>
                                  </p:childTnLst>
                                </p:cTn>
                              </p:par>
                            </p:childTnLst>
                          </p:cTn>
                        </p:par>
                        <p:par>
                          <p:cTn id="94" fill="hold">
                            <p:stCondLst>
                              <p:cond delay="3000"/>
                            </p:stCondLst>
                            <p:childTnLst>
                              <p:par>
                                <p:cTn id="95" presetID="22" presetClass="entr" presetSubtype="2" fill="hold" grpId="0" nodeType="afterEffect">
                                  <p:stCondLst>
                                    <p:cond delay="0"/>
                                  </p:stCondLst>
                                  <p:childTnLst>
                                    <p:set>
                                      <p:cBhvr>
                                        <p:cTn id="96" dur="1" fill="hold">
                                          <p:stCondLst>
                                            <p:cond delay="0"/>
                                          </p:stCondLst>
                                        </p:cTn>
                                        <p:tgtEl>
                                          <p:spTgt spid="24601"/>
                                        </p:tgtEl>
                                        <p:attrNameLst>
                                          <p:attrName>style.visibility</p:attrName>
                                        </p:attrNameLst>
                                      </p:cBhvr>
                                      <p:to>
                                        <p:strVal val="visible"/>
                                      </p:to>
                                    </p:set>
                                    <p:animEffect transition="in" filter="wipe(right)">
                                      <p:cBhvr>
                                        <p:cTn id="97" dur="500"/>
                                        <p:tgtEl>
                                          <p:spTgt spid="24601"/>
                                        </p:tgtEl>
                                      </p:cBhvr>
                                    </p:animEffect>
                                  </p:childTnLst>
                                </p:cTn>
                              </p:par>
                            </p:childTnLst>
                          </p:cTn>
                        </p:par>
                        <p:par>
                          <p:cTn id="98" fill="hold">
                            <p:stCondLst>
                              <p:cond delay="3500"/>
                            </p:stCondLst>
                            <p:childTnLst>
                              <p:par>
                                <p:cTn id="99" presetID="22" presetClass="entr" presetSubtype="2" fill="hold" grpId="0" nodeType="afterEffect">
                                  <p:stCondLst>
                                    <p:cond delay="0"/>
                                  </p:stCondLst>
                                  <p:childTnLst>
                                    <p:set>
                                      <p:cBhvr>
                                        <p:cTn id="100" dur="1" fill="hold">
                                          <p:stCondLst>
                                            <p:cond delay="0"/>
                                          </p:stCondLst>
                                        </p:cTn>
                                        <p:tgtEl>
                                          <p:spTgt spid="24602"/>
                                        </p:tgtEl>
                                        <p:attrNameLst>
                                          <p:attrName>style.visibility</p:attrName>
                                        </p:attrNameLst>
                                      </p:cBhvr>
                                      <p:to>
                                        <p:strVal val="visible"/>
                                      </p:to>
                                    </p:set>
                                    <p:animEffect transition="in" filter="wipe(right)">
                                      <p:cBhvr>
                                        <p:cTn id="101" dur="500"/>
                                        <p:tgtEl>
                                          <p:spTgt spid="2460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142340"/>
                                        </p:tgtEl>
                                        <p:attrNameLst>
                                          <p:attrName>style.visibility</p:attrName>
                                        </p:attrNameLst>
                                      </p:cBhvr>
                                      <p:to>
                                        <p:strVal val="visible"/>
                                      </p:to>
                                    </p:set>
                                    <p:animEffect transition="in" filter="wipe(up)">
                                      <p:cBhvr>
                                        <p:cTn id="106" dur="500"/>
                                        <p:tgtEl>
                                          <p:spTgt spid="142340"/>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142352"/>
                                        </p:tgtEl>
                                        <p:attrNameLst>
                                          <p:attrName>style.visibility</p:attrName>
                                        </p:attrNameLst>
                                      </p:cBhvr>
                                      <p:to>
                                        <p:strVal val="visible"/>
                                      </p:to>
                                    </p:set>
                                    <p:animEffect transition="in" filter="wipe(up)">
                                      <p:cBhvr>
                                        <p:cTn id="111" dur="500"/>
                                        <p:tgtEl>
                                          <p:spTgt spid="14235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1" fill="hold" grpId="0" nodeType="clickEffect">
                                  <p:stCondLst>
                                    <p:cond delay="0"/>
                                  </p:stCondLst>
                                  <p:childTnLst>
                                    <p:set>
                                      <p:cBhvr>
                                        <p:cTn id="115" dur="1" fill="hold">
                                          <p:stCondLst>
                                            <p:cond delay="0"/>
                                          </p:stCondLst>
                                        </p:cTn>
                                        <p:tgtEl>
                                          <p:spTgt spid="142353"/>
                                        </p:tgtEl>
                                        <p:attrNameLst>
                                          <p:attrName>style.visibility</p:attrName>
                                        </p:attrNameLst>
                                      </p:cBhvr>
                                      <p:to>
                                        <p:strVal val="visible"/>
                                      </p:to>
                                    </p:set>
                                    <p:animEffect transition="in" filter="wipe(up)">
                                      <p:cBhvr>
                                        <p:cTn id="116" dur="500"/>
                                        <p:tgtEl>
                                          <p:spTgt spid="142353"/>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grpId="0" nodeType="clickEffect">
                                  <p:stCondLst>
                                    <p:cond delay="0"/>
                                  </p:stCondLst>
                                  <p:childTnLst>
                                    <p:set>
                                      <p:cBhvr>
                                        <p:cTn id="120" dur="1" fill="hold">
                                          <p:stCondLst>
                                            <p:cond delay="0"/>
                                          </p:stCondLst>
                                        </p:cTn>
                                        <p:tgtEl>
                                          <p:spTgt spid="142355"/>
                                        </p:tgtEl>
                                        <p:attrNameLst>
                                          <p:attrName>style.visibility</p:attrName>
                                        </p:attrNameLst>
                                      </p:cBhvr>
                                      <p:to>
                                        <p:strVal val="visible"/>
                                      </p:to>
                                    </p:set>
                                    <p:animEffect transition="in" filter="wipe(up)">
                                      <p:cBhvr>
                                        <p:cTn id="121" dur="500"/>
                                        <p:tgtEl>
                                          <p:spTgt spid="142355"/>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grpId="0" nodeType="clickEffect">
                                  <p:stCondLst>
                                    <p:cond delay="0"/>
                                  </p:stCondLst>
                                  <p:childTnLst>
                                    <p:set>
                                      <p:cBhvr>
                                        <p:cTn id="125" dur="1" fill="hold">
                                          <p:stCondLst>
                                            <p:cond delay="0"/>
                                          </p:stCondLst>
                                        </p:cTn>
                                        <p:tgtEl>
                                          <p:spTgt spid="142356"/>
                                        </p:tgtEl>
                                        <p:attrNameLst>
                                          <p:attrName>style.visibility</p:attrName>
                                        </p:attrNameLst>
                                      </p:cBhvr>
                                      <p:to>
                                        <p:strVal val="visible"/>
                                      </p:to>
                                    </p:set>
                                    <p:animEffect transition="in" filter="wipe(up)">
                                      <p:cBhvr>
                                        <p:cTn id="126" dur="500"/>
                                        <p:tgtEl>
                                          <p:spTgt spid="142356"/>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1" fill="hold" grpId="0" nodeType="clickEffect">
                                  <p:stCondLst>
                                    <p:cond delay="0"/>
                                  </p:stCondLst>
                                  <p:childTnLst>
                                    <p:set>
                                      <p:cBhvr>
                                        <p:cTn id="130" dur="1" fill="hold">
                                          <p:stCondLst>
                                            <p:cond delay="0"/>
                                          </p:stCondLst>
                                        </p:cTn>
                                        <p:tgtEl>
                                          <p:spTgt spid="24607"/>
                                        </p:tgtEl>
                                        <p:attrNameLst>
                                          <p:attrName>style.visibility</p:attrName>
                                        </p:attrNameLst>
                                      </p:cBhvr>
                                      <p:to>
                                        <p:strVal val="visible"/>
                                      </p:to>
                                    </p:set>
                                    <p:animEffect transition="in" filter="wipe(up)">
                                      <p:cBhvr>
                                        <p:cTn id="131" dur="500"/>
                                        <p:tgtEl>
                                          <p:spTgt spid="24607"/>
                                        </p:tgtEl>
                                      </p:cBhvr>
                                    </p:animEffect>
                                  </p:childTnLst>
                                </p:cTn>
                              </p:par>
                            </p:childTnLst>
                          </p:cTn>
                        </p:par>
                        <p:par>
                          <p:cTn id="132" fill="hold">
                            <p:stCondLst>
                              <p:cond delay="500"/>
                            </p:stCondLst>
                            <p:childTnLst>
                              <p:par>
                                <p:cTn id="133" presetID="22" presetClass="entr" presetSubtype="1" fill="hold" grpId="0" nodeType="afterEffect">
                                  <p:stCondLst>
                                    <p:cond delay="0"/>
                                  </p:stCondLst>
                                  <p:childTnLst>
                                    <p:set>
                                      <p:cBhvr>
                                        <p:cTn id="134" dur="1" fill="hold">
                                          <p:stCondLst>
                                            <p:cond delay="0"/>
                                          </p:stCondLst>
                                        </p:cTn>
                                        <p:tgtEl>
                                          <p:spTgt spid="24618"/>
                                        </p:tgtEl>
                                        <p:attrNameLst>
                                          <p:attrName>style.visibility</p:attrName>
                                        </p:attrNameLst>
                                      </p:cBhvr>
                                      <p:to>
                                        <p:strVal val="visible"/>
                                      </p:to>
                                    </p:set>
                                    <p:animEffect transition="in" filter="wipe(up)">
                                      <p:cBhvr>
                                        <p:cTn id="135" dur="500"/>
                                        <p:tgtEl>
                                          <p:spTgt spid="24618"/>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0" nodeType="clickEffect">
                                  <p:stCondLst>
                                    <p:cond delay="0"/>
                                  </p:stCondLst>
                                  <p:childTnLst>
                                    <p:set>
                                      <p:cBhvr>
                                        <p:cTn id="139" dur="1" fill="hold">
                                          <p:stCondLst>
                                            <p:cond delay="0"/>
                                          </p:stCondLst>
                                        </p:cTn>
                                        <p:tgtEl>
                                          <p:spTgt spid="24629"/>
                                        </p:tgtEl>
                                        <p:attrNameLst>
                                          <p:attrName>style.visibility</p:attrName>
                                        </p:attrNameLst>
                                      </p:cBhvr>
                                      <p:to>
                                        <p:strVal val="visible"/>
                                      </p:to>
                                    </p:set>
                                    <p:animEffect transition="in" filter="wipe(up)">
                                      <p:cBhvr>
                                        <p:cTn id="140" dur="500"/>
                                        <p:tgtEl>
                                          <p:spTgt spid="24629"/>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1" fill="hold" grpId="0" nodeType="clickEffect">
                                  <p:stCondLst>
                                    <p:cond delay="0"/>
                                  </p:stCondLst>
                                  <p:childTnLst>
                                    <p:set>
                                      <p:cBhvr>
                                        <p:cTn id="144" dur="1" fill="hold">
                                          <p:stCondLst>
                                            <p:cond delay="0"/>
                                          </p:stCondLst>
                                        </p:cTn>
                                        <p:tgtEl>
                                          <p:spTgt spid="142382"/>
                                        </p:tgtEl>
                                        <p:attrNameLst>
                                          <p:attrName>style.visibility</p:attrName>
                                        </p:attrNameLst>
                                      </p:cBhvr>
                                      <p:to>
                                        <p:strVal val="visible"/>
                                      </p:to>
                                    </p:set>
                                    <p:animEffect transition="in" filter="wipe(up)">
                                      <p:cBhvr>
                                        <p:cTn id="145" dur="500"/>
                                        <p:tgtEl>
                                          <p:spTgt spid="142382"/>
                                        </p:tgtEl>
                                      </p:cBhvr>
                                    </p:animEffect>
                                  </p:childTnLst>
                                </p:cTn>
                              </p:par>
                            </p:childTnLst>
                          </p:cTn>
                        </p:par>
                      </p:childTnLst>
                    </p:cTn>
                  </p:par>
                  <p:par>
                    <p:cTn id="146" fill="hold">
                      <p:stCondLst>
                        <p:cond delay="indefinite"/>
                      </p:stCondLst>
                      <p:childTnLst>
                        <p:par>
                          <p:cTn id="147" fill="hold">
                            <p:stCondLst>
                              <p:cond delay="0"/>
                            </p:stCondLst>
                            <p:childTnLst>
                              <p:par>
                                <p:cTn id="148" presetID="17" presetClass="entr" presetSubtype="10" fill="hold" grpId="0" nodeType="clickEffect">
                                  <p:stCondLst>
                                    <p:cond delay="0"/>
                                  </p:stCondLst>
                                  <p:childTnLst>
                                    <p:set>
                                      <p:cBhvr>
                                        <p:cTn id="149" dur="1" fill="hold">
                                          <p:stCondLst>
                                            <p:cond delay="0"/>
                                          </p:stCondLst>
                                        </p:cTn>
                                        <p:tgtEl>
                                          <p:spTgt spid="24623"/>
                                        </p:tgtEl>
                                        <p:attrNameLst>
                                          <p:attrName>style.visibility</p:attrName>
                                        </p:attrNameLst>
                                      </p:cBhvr>
                                      <p:to>
                                        <p:strVal val="visible"/>
                                      </p:to>
                                    </p:set>
                                    <p:anim calcmode="lin" valueType="num">
                                      <p:cBhvr>
                                        <p:cTn id="150" dur="500" fill="hold"/>
                                        <p:tgtEl>
                                          <p:spTgt spid="24623"/>
                                        </p:tgtEl>
                                        <p:attrNameLst>
                                          <p:attrName>ppt_w</p:attrName>
                                        </p:attrNameLst>
                                      </p:cBhvr>
                                      <p:tavLst>
                                        <p:tav tm="0">
                                          <p:val>
                                            <p:fltVal val="0"/>
                                          </p:val>
                                        </p:tav>
                                        <p:tav tm="100000">
                                          <p:val>
                                            <p:strVal val="#ppt_w"/>
                                          </p:val>
                                        </p:tav>
                                      </p:tavLst>
                                    </p:anim>
                                    <p:anim calcmode="lin" valueType="num">
                                      <p:cBhvr>
                                        <p:cTn id="151" dur="500" fill="hold"/>
                                        <p:tgtEl>
                                          <p:spTgt spid="24623"/>
                                        </p:tgtEl>
                                        <p:attrNameLst>
                                          <p:attrName>ppt_h</p:attrName>
                                        </p:attrNameLst>
                                      </p:cBhvr>
                                      <p:tavLst>
                                        <p:tav tm="0">
                                          <p:val>
                                            <p:strVal val="#ppt_h"/>
                                          </p:val>
                                        </p:tav>
                                        <p:tav tm="100000">
                                          <p:val>
                                            <p:strVal val="#ppt_h"/>
                                          </p:val>
                                        </p:tav>
                                      </p:tavLst>
                                    </p:anim>
                                  </p:childTnLst>
                                </p:cTn>
                              </p:par>
                            </p:childTnLst>
                          </p:cTn>
                        </p:par>
                        <p:par>
                          <p:cTn id="152" fill="hold">
                            <p:stCondLst>
                              <p:cond delay="500"/>
                            </p:stCondLst>
                            <p:childTnLst>
                              <p:par>
                                <p:cTn id="153" presetID="22" presetClass="entr" presetSubtype="1" fill="hold" grpId="0" nodeType="afterEffect">
                                  <p:stCondLst>
                                    <p:cond delay="0"/>
                                  </p:stCondLst>
                                  <p:childTnLst>
                                    <p:set>
                                      <p:cBhvr>
                                        <p:cTn id="154" dur="1" fill="hold">
                                          <p:stCondLst>
                                            <p:cond delay="0"/>
                                          </p:stCondLst>
                                        </p:cTn>
                                        <p:tgtEl>
                                          <p:spTgt spid="24625"/>
                                        </p:tgtEl>
                                        <p:attrNameLst>
                                          <p:attrName>style.visibility</p:attrName>
                                        </p:attrNameLst>
                                      </p:cBhvr>
                                      <p:to>
                                        <p:strVal val="visible"/>
                                      </p:to>
                                    </p:set>
                                    <p:animEffect transition="in" filter="wipe(up)">
                                      <p:cBhvr>
                                        <p:cTn id="155" dur="500"/>
                                        <p:tgtEl>
                                          <p:spTgt spid="24625"/>
                                        </p:tgtEl>
                                      </p:cBhvr>
                                    </p:animEffect>
                                  </p:childTnLst>
                                </p:cTn>
                              </p:par>
                            </p:childTnLst>
                          </p:cTn>
                        </p:par>
                        <p:par>
                          <p:cTn id="156" fill="hold">
                            <p:stCondLst>
                              <p:cond delay="1000"/>
                            </p:stCondLst>
                            <p:childTnLst>
                              <p:par>
                                <p:cTn id="157" presetID="22" presetClass="entr" presetSubtype="1" fill="hold" grpId="0" nodeType="afterEffect">
                                  <p:stCondLst>
                                    <p:cond delay="0"/>
                                  </p:stCondLst>
                                  <p:childTnLst>
                                    <p:set>
                                      <p:cBhvr>
                                        <p:cTn id="158" dur="1" fill="hold">
                                          <p:stCondLst>
                                            <p:cond delay="0"/>
                                          </p:stCondLst>
                                        </p:cTn>
                                        <p:tgtEl>
                                          <p:spTgt spid="24624"/>
                                        </p:tgtEl>
                                        <p:attrNameLst>
                                          <p:attrName>style.visibility</p:attrName>
                                        </p:attrNameLst>
                                      </p:cBhvr>
                                      <p:to>
                                        <p:strVal val="visible"/>
                                      </p:to>
                                    </p:set>
                                    <p:animEffect transition="in" filter="wipe(up)">
                                      <p:cBhvr>
                                        <p:cTn id="159" dur="500"/>
                                        <p:tgtEl>
                                          <p:spTgt spid="24624"/>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1" fill="hold" grpId="0" nodeType="clickEffect">
                                  <p:stCondLst>
                                    <p:cond delay="0"/>
                                  </p:stCondLst>
                                  <p:childTnLst>
                                    <p:set>
                                      <p:cBhvr>
                                        <p:cTn id="163" dur="1" fill="hold">
                                          <p:stCondLst>
                                            <p:cond delay="0"/>
                                          </p:stCondLst>
                                        </p:cTn>
                                        <p:tgtEl>
                                          <p:spTgt spid="142387"/>
                                        </p:tgtEl>
                                        <p:attrNameLst>
                                          <p:attrName>style.visibility</p:attrName>
                                        </p:attrNameLst>
                                      </p:cBhvr>
                                      <p:to>
                                        <p:strVal val="visible"/>
                                      </p:to>
                                    </p:set>
                                    <p:animEffect transition="in" filter="wipe(up)">
                                      <p:cBhvr>
                                        <p:cTn id="164" dur="500"/>
                                        <p:tgtEl>
                                          <p:spTgt spid="142387"/>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1" fill="hold" grpId="0" nodeType="clickEffect">
                                  <p:stCondLst>
                                    <p:cond delay="0"/>
                                  </p:stCondLst>
                                  <p:childTnLst>
                                    <p:set>
                                      <p:cBhvr>
                                        <p:cTn id="168" dur="1" fill="hold">
                                          <p:stCondLst>
                                            <p:cond delay="0"/>
                                          </p:stCondLst>
                                        </p:cTn>
                                        <p:tgtEl>
                                          <p:spTgt spid="142386"/>
                                        </p:tgtEl>
                                        <p:attrNameLst>
                                          <p:attrName>style.visibility</p:attrName>
                                        </p:attrNameLst>
                                      </p:cBhvr>
                                      <p:to>
                                        <p:strVal val="visible"/>
                                      </p:to>
                                    </p:set>
                                    <p:animEffect transition="in" filter="wipe(up)">
                                      <p:cBhvr>
                                        <p:cTn id="169" dur="500"/>
                                        <p:tgtEl>
                                          <p:spTgt spid="142386"/>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1" fill="hold" grpId="0" nodeType="clickEffect">
                                  <p:stCondLst>
                                    <p:cond delay="0"/>
                                  </p:stCondLst>
                                  <p:childTnLst>
                                    <p:set>
                                      <p:cBhvr>
                                        <p:cTn id="173" dur="1" fill="hold">
                                          <p:stCondLst>
                                            <p:cond delay="0"/>
                                          </p:stCondLst>
                                        </p:cTn>
                                        <p:tgtEl>
                                          <p:spTgt spid="24603"/>
                                        </p:tgtEl>
                                        <p:attrNameLst>
                                          <p:attrName>style.visibility</p:attrName>
                                        </p:attrNameLst>
                                      </p:cBhvr>
                                      <p:to>
                                        <p:strVal val="visible"/>
                                      </p:to>
                                    </p:set>
                                    <p:animEffect transition="in" filter="wipe(up)">
                                      <p:cBhvr>
                                        <p:cTn id="174" dur="500"/>
                                        <p:tgtEl>
                                          <p:spTgt spid="24603"/>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142364"/>
                                        </p:tgtEl>
                                        <p:attrNameLst>
                                          <p:attrName>style.visibility</p:attrName>
                                        </p:attrNameLst>
                                      </p:cBhvr>
                                      <p:to>
                                        <p:strVal val="visible"/>
                                      </p:to>
                                    </p:set>
                                    <p:animEffect transition="in" filter="wipe(left)">
                                      <p:cBhvr>
                                        <p:cTn id="178" dur="500"/>
                                        <p:tgtEl>
                                          <p:spTgt spid="142364"/>
                                        </p:tgtEl>
                                      </p:cBhvr>
                                    </p:animEffect>
                                  </p:childTnLst>
                                </p:cTn>
                              </p:par>
                            </p:childTnLst>
                          </p:cTn>
                        </p:par>
                        <p:par>
                          <p:cTn id="179" fill="hold">
                            <p:stCondLst>
                              <p:cond delay="1000"/>
                            </p:stCondLst>
                            <p:childTnLst>
                              <p:par>
                                <p:cTn id="180" presetID="17" presetClass="entr" presetSubtype="10" fill="hold" grpId="0" nodeType="afterEffect">
                                  <p:stCondLst>
                                    <p:cond delay="0"/>
                                  </p:stCondLst>
                                  <p:childTnLst>
                                    <p:set>
                                      <p:cBhvr>
                                        <p:cTn id="181" dur="1" fill="hold">
                                          <p:stCondLst>
                                            <p:cond delay="0"/>
                                          </p:stCondLst>
                                        </p:cTn>
                                        <p:tgtEl>
                                          <p:spTgt spid="24610"/>
                                        </p:tgtEl>
                                        <p:attrNameLst>
                                          <p:attrName>style.visibility</p:attrName>
                                        </p:attrNameLst>
                                      </p:cBhvr>
                                      <p:to>
                                        <p:strVal val="visible"/>
                                      </p:to>
                                    </p:set>
                                    <p:anim calcmode="lin" valueType="num">
                                      <p:cBhvr>
                                        <p:cTn id="182" dur="500" fill="hold"/>
                                        <p:tgtEl>
                                          <p:spTgt spid="24610"/>
                                        </p:tgtEl>
                                        <p:attrNameLst>
                                          <p:attrName>ppt_w</p:attrName>
                                        </p:attrNameLst>
                                      </p:cBhvr>
                                      <p:tavLst>
                                        <p:tav tm="0">
                                          <p:val>
                                            <p:fltVal val="0"/>
                                          </p:val>
                                        </p:tav>
                                        <p:tav tm="100000">
                                          <p:val>
                                            <p:strVal val="#ppt_w"/>
                                          </p:val>
                                        </p:tav>
                                      </p:tavLst>
                                    </p:anim>
                                    <p:anim calcmode="lin" valueType="num">
                                      <p:cBhvr>
                                        <p:cTn id="183" dur="500" fill="hold"/>
                                        <p:tgtEl>
                                          <p:spTgt spid="24610"/>
                                        </p:tgtEl>
                                        <p:attrNameLst>
                                          <p:attrName>ppt_h</p:attrName>
                                        </p:attrNameLst>
                                      </p:cBhvr>
                                      <p:tavLst>
                                        <p:tav tm="0">
                                          <p:val>
                                            <p:strVal val="#ppt_h"/>
                                          </p:val>
                                        </p:tav>
                                        <p:tav tm="100000">
                                          <p:val>
                                            <p:strVal val="#ppt_h"/>
                                          </p:val>
                                        </p:tav>
                                      </p:tavLst>
                                    </p:anim>
                                  </p:childTnLst>
                                </p:cTn>
                              </p:par>
                            </p:childTnLst>
                          </p:cTn>
                        </p:par>
                        <p:par>
                          <p:cTn id="184" fill="hold">
                            <p:stCondLst>
                              <p:cond delay="1500"/>
                            </p:stCondLst>
                            <p:childTnLst>
                              <p:par>
                                <p:cTn id="185" presetID="22" presetClass="entr" presetSubtype="1" fill="hold" grpId="0" nodeType="afterEffect">
                                  <p:stCondLst>
                                    <p:cond delay="0"/>
                                  </p:stCondLst>
                                  <p:childTnLst>
                                    <p:set>
                                      <p:cBhvr>
                                        <p:cTn id="186" dur="1" fill="hold">
                                          <p:stCondLst>
                                            <p:cond delay="0"/>
                                          </p:stCondLst>
                                        </p:cTn>
                                        <p:tgtEl>
                                          <p:spTgt spid="24615"/>
                                        </p:tgtEl>
                                        <p:attrNameLst>
                                          <p:attrName>style.visibility</p:attrName>
                                        </p:attrNameLst>
                                      </p:cBhvr>
                                      <p:to>
                                        <p:strVal val="visible"/>
                                      </p:to>
                                    </p:set>
                                    <p:animEffect transition="in" filter="wipe(up)">
                                      <p:cBhvr>
                                        <p:cTn id="187" dur="500"/>
                                        <p:tgtEl>
                                          <p:spTgt spid="24615"/>
                                        </p:tgtEl>
                                      </p:cBhvr>
                                    </p:animEffect>
                                  </p:childTnLst>
                                </p:cTn>
                              </p:par>
                            </p:childTnLst>
                          </p:cTn>
                        </p:par>
                        <p:par>
                          <p:cTn id="188" fill="hold">
                            <p:stCondLst>
                              <p:cond delay="2000"/>
                            </p:stCondLst>
                            <p:childTnLst>
                              <p:par>
                                <p:cTn id="189" presetID="22" presetClass="entr" presetSubtype="1" fill="hold" grpId="0" nodeType="afterEffect">
                                  <p:stCondLst>
                                    <p:cond delay="0"/>
                                  </p:stCondLst>
                                  <p:childTnLst>
                                    <p:set>
                                      <p:cBhvr>
                                        <p:cTn id="190" dur="1" fill="hold">
                                          <p:stCondLst>
                                            <p:cond delay="0"/>
                                          </p:stCondLst>
                                        </p:cTn>
                                        <p:tgtEl>
                                          <p:spTgt spid="24611"/>
                                        </p:tgtEl>
                                        <p:attrNameLst>
                                          <p:attrName>style.visibility</p:attrName>
                                        </p:attrNameLst>
                                      </p:cBhvr>
                                      <p:to>
                                        <p:strVal val="visible"/>
                                      </p:to>
                                    </p:set>
                                    <p:animEffect transition="in" filter="wipe(up)">
                                      <p:cBhvr>
                                        <p:cTn id="191" dur="500"/>
                                        <p:tgtEl>
                                          <p:spTgt spid="24611"/>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1" fill="hold" grpId="0" nodeType="clickEffect">
                                  <p:stCondLst>
                                    <p:cond delay="0"/>
                                  </p:stCondLst>
                                  <p:childTnLst>
                                    <p:set>
                                      <p:cBhvr>
                                        <p:cTn id="195" dur="1" fill="hold">
                                          <p:stCondLst>
                                            <p:cond delay="0"/>
                                          </p:stCondLst>
                                        </p:cTn>
                                        <p:tgtEl>
                                          <p:spTgt spid="24612"/>
                                        </p:tgtEl>
                                        <p:attrNameLst>
                                          <p:attrName>style.visibility</p:attrName>
                                        </p:attrNameLst>
                                      </p:cBhvr>
                                      <p:to>
                                        <p:strVal val="visible"/>
                                      </p:to>
                                    </p:set>
                                    <p:animEffect transition="in" filter="wipe(up)">
                                      <p:cBhvr>
                                        <p:cTn id="196" dur="500"/>
                                        <p:tgtEl>
                                          <p:spTgt spid="24612"/>
                                        </p:tgtEl>
                                      </p:cBhvr>
                                    </p:animEffect>
                                  </p:childTnLst>
                                </p:cTn>
                              </p:par>
                            </p:childTnLst>
                          </p:cTn>
                        </p:par>
                        <p:par>
                          <p:cTn id="197" fill="hold">
                            <p:stCondLst>
                              <p:cond delay="500"/>
                            </p:stCondLst>
                            <p:childTnLst>
                              <p:par>
                                <p:cTn id="198" presetID="22" presetClass="entr" presetSubtype="1" fill="hold" grpId="0" nodeType="afterEffect">
                                  <p:stCondLst>
                                    <p:cond delay="0"/>
                                  </p:stCondLst>
                                  <p:childTnLst>
                                    <p:set>
                                      <p:cBhvr>
                                        <p:cTn id="199" dur="1" fill="hold">
                                          <p:stCondLst>
                                            <p:cond delay="0"/>
                                          </p:stCondLst>
                                        </p:cTn>
                                        <p:tgtEl>
                                          <p:spTgt spid="24621"/>
                                        </p:tgtEl>
                                        <p:attrNameLst>
                                          <p:attrName>style.visibility</p:attrName>
                                        </p:attrNameLst>
                                      </p:cBhvr>
                                      <p:to>
                                        <p:strVal val="visible"/>
                                      </p:to>
                                    </p:set>
                                    <p:animEffect transition="in" filter="wipe(up)">
                                      <p:cBhvr>
                                        <p:cTn id="200" dur="500"/>
                                        <p:tgtEl>
                                          <p:spTgt spid="24621"/>
                                        </p:tgtEl>
                                      </p:cBhvr>
                                    </p:animEffect>
                                  </p:childTnLst>
                                </p:cTn>
                              </p:par>
                            </p:childTnLst>
                          </p:cTn>
                        </p:par>
                        <p:par>
                          <p:cTn id="201" fill="hold">
                            <p:stCondLst>
                              <p:cond delay="1000"/>
                            </p:stCondLst>
                            <p:childTnLst>
                              <p:par>
                                <p:cTn id="202" presetID="17" presetClass="entr" presetSubtype="10" fill="hold" grpId="0" nodeType="afterEffect">
                                  <p:stCondLst>
                                    <p:cond delay="0"/>
                                  </p:stCondLst>
                                  <p:childTnLst>
                                    <p:set>
                                      <p:cBhvr>
                                        <p:cTn id="203" dur="1" fill="hold">
                                          <p:stCondLst>
                                            <p:cond delay="0"/>
                                          </p:stCondLst>
                                        </p:cTn>
                                        <p:tgtEl>
                                          <p:spTgt spid="24613"/>
                                        </p:tgtEl>
                                        <p:attrNameLst>
                                          <p:attrName>style.visibility</p:attrName>
                                        </p:attrNameLst>
                                      </p:cBhvr>
                                      <p:to>
                                        <p:strVal val="visible"/>
                                      </p:to>
                                    </p:set>
                                    <p:anim calcmode="lin" valueType="num">
                                      <p:cBhvr>
                                        <p:cTn id="204" dur="500" fill="hold"/>
                                        <p:tgtEl>
                                          <p:spTgt spid="24613"/>
                                        </p:tgtEl>
                                        <p:attrNameLst>
                                          <p:attrName>ppt_w</p:attrName>
                                        </p:attrNameLst>
                                      </p:cBhvr>
                                      <p:tavLst>
                                        <p:tav tm="0">
                                          <p:val>
                                            <p:fltVal val="0"/>
                                          </p:val>
                                        </p:tav>
                                        <p:tav tm="100000">
                                          <p:val>
                                            <p:strVal val="#ppt_w"/>
                                          </p:val>
                                        </p:tav>
                                      </p:tavLst>
                                    </p:anim>
                                    <p:anim calcmode="lin" valueType="num">
                                      <p:cBhvr>
                                        <p:cTn id="205" dur="500" fill="hold"/>
                                        <p:tgtEl>
                                          <p:spTgt spid="24613"/>
                                        </p:tgtEl>
                                        <p:attrNameLst>
                                          <p:attrName>ppt_h</p:attrName>
                                        </p:attrNameLst>
                                      </p:cBhvr>
                                      <p:tavLst>
                                        <p:tav tm="0">
                                          <p:val>
                                            <p:strVal val="#ppt_h"/>
                                          </p:val>
                                        </p:tav>
                                        <p:tav tm="100000">
                                          <p:val>
                                            <p:strVal val="#ppt_h"/>
                                          </p:val>
                                        </p:tav>
                                      </p:tavLst>
                                    </p:anim>
                                  </p:childTnLst>
                                </p:cTn>
                              </p:par>
                            </p:childTnLst>
                          </p:cTn>
                        </p:par>
                        <p:par>
                          <p:cTn id="206" fill="hold">
                            <p:stCondLst>
                              <p:cond delay="1500"/>
                            </p:stCondLst>
                            <p:childTnLst>
                              <p:par>
                                <p:cTn id="207" presetID="22" presetClass="entr" presetSubtype="8" fill="hold" grpId="0" nodeType="afterEffect">
                                  <p:stCondLst>
                                    <p:cond delay="0"/>
                                  </p:stCondLst>
                                  <p:childTnLst>
                                    <p:set>
                                      <p:cBhvr>
                                        <p:cTn id="208" dur="1" fill="hold">
                                          <p:stCondLst>
                                            <p:cond delay="0"/>
                                          </p:stCondLst>
                                        </p:cTn>
                                        <p:tgtEl>
                                          <p:spTgt spid="24617"/>
                                        </p:tgtEl>
                                        <p:attrNameLst>
                                          <p:attrName>style.visibility</p:attrName>
                                        </p:attrNameLst>
                                      </p:cBhvr>
                                      <p:to>
                                        <p:strVal val="visible"/>
                                      </p:to>
                                    </p:set>
                                    <p:animEffect transition="in" filter="wipe(left)">
                                      <p:cBhvr>
                                        <p:cTn id="209" dur="500"/>
                                        <p:tgtEl>
                                          <p:spTgt spid="24617"/>
                                        </p:tgtEl>
                                      </p:cBhvr>
                                    </p:animEffect>
                                  </p:childTnLst>
                                </p:cTn>
                              </p:par>
                            </p:childTnLst>
                          </p:cTn>
                        </p:par>
                        <p:par>
                          <p:cTn id="210" fill="hold">
                            <p:stCondLst>
                              <p:cond delay="2000"/>
                            </p:stCondLst>
                            <p:childTnLst>
                              <p:par>
                                <p:cTn id="211" presetID="22" presetClass="entr" presetSubtype="1" fill="hold" grpId="0" nodeType="afterEffect">
                                  <p:stCondLst>
                                    <p:cond delay="0"/>
                                  </p:stCondLst>
                                  <p:childTnLst>
                                    <p:set>
                                      <p:cBhvr>
                                        <p:cTn id="212" dur="1" fill="hold">
                                          <p:stCondLst>
                                            <p:cond delay="0"/>
                                          </p:stCondLst>
                                        </p:cTn>
                                        <p:tgtEl>
                                          <p:spTgt spid="142374"/>
                                        </p:tgtEl>
                                        <p:attrNameLst>
                                          <p:attrName>style.visibility</p:attrName>
                                        </p:attrNameLst>
                                      </p:cBhvr>
                                      <p:to>
                                        <p:strVal val="visible"/>
                                      </p:to>
                                    </p:set>
                                    <p:animEffect transition="in" filter="wipe(up)">
                                      <p:cBhvr>
                                        <p:cTn id="213" dur="500"/>
                                        <p:tgtEl>
                                          <p:spTgt spid="142374"/>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grpId="0" nodeType="clickEffect">
                                  <p:stCondLst>
                                    <p:cond delay="0"/>
                                  </p:stCondLst>
                                  <p:childTnLst>
                                    <p:set>
                                      <p:cBhvr>
                                        <p:cTn id="217" dur="1" fill="hold">
                                          <p:stCondLst>
                                            <p:cond delay="0"/>
                                          </p:stCondLst>
                                        </p:cTn>
                                        <p:tgtEl>
                                          <p:spTgt spid="24616"/>
                                        </p:tgtEl>
                                        <p:attrNameLst>
                                          <p:attrName>style.visibility</p:attrName>
                                        </p:attrNameLst>
                                      </p:cBhvr>
                                      <p:to>
                                        <p:strVal val="visible"/>
                                      </p:to>
                                    </p:set>
                                    <p:animEffect transition="in" filter="wipe(left)">
                                      <p:cBhvr>
                                        <p:cTn id="218" dur="500"/>
                                        <p:tgtEl>
                                          <p:spTgt spid="24616"/>
                                        </p:tgtEl>
                                      </p:cBhvr>
                                    </p:animEffect>
                                  </p:childTnLst>
                                </p:cTn>
                              </p:par>
                            </p:childTnLst>
                          </p:cTn>
                        </p:par>
                        <p:par>
                          <p:cTn id="219" fill="hold">
                            <p:stCondLst>
                              <p:cond delay="500"/>
                            </p:stCondLst>
                            <p:childTnLst>
                              <p:par>
                                <p:cTn id="220" presetID="22" presetClass="entr" presetSubtype="1" fill="hold" grpId="0" nodeType="afterEffect">
                                  <p:stCondLst>
                                    <p:cond delay="0"/>
                                  </p:stCondLst>
                                  <p:childTnLst>
                                    <p:set>
                                      <p:cBhvr>
                                        <p:cTn id="221" dur="1" fill="hold">
                                          <p:stCondLst>
                                            <p:cond delay="0"/>
                                          </p:stCondLst>
                                        </p:cTn>
                                        <p:tgtEl>
                                          <p:spTgt spid="24620"/>
                                        </p:tgtEl>
                                        <p:attrNameLst>
                                          <p:attrName>style.visibility</p:attrName>
                                        </p:attrNameLst>
                                      </p:cBhvr>
                                      <p:to>
                                        <p:strVal val="visible"/>
                                      </p:to>
                                    </p:set>
                                    <p:animEffect transition="in" filter="wipe(up)">
                                      <p:cBhvr>
                                        <p:cTn id="222" dur="500"/>
                                        <p:tgtEl>
                                          <p:spTgt spid="24620"/>
                                        </p:tgtEl>
                                      </p:cBhvr>
                                    </p:animEffect>
                                  </p:childTnLst>
                                </p:cTn>
                              </p:par>
                            </p:childTnLst>
                          </p:cTn>
                        </p:par>
                        <p:par>
                          <p:cTn id="223" fill="hold">
                            <p:stCondLst>
                              <p:cond delay="1000"/>
                            </p:stCondLst>
                            <p:childTnLst>
                              <p:par>
                                <p:cTn id="224" presetID="22" presetClass="entr" presetSubtype="1" fill="hold" grpId="0" nodeType="afterEffect">
                                  <p:stCondLst>
                                    <p:cond delay="0"/>
                                  </p:stCondLst>
                                  <p:childTnLst>
                                    <p:set>
                                      <p:cBhvr>
                                        <p:cTn id="225" dur="1" fill="hold">
                                          <p:stCondLst>
                                            <p:cond delay="0"/>
                                          </p:stCondLst>
                                        </p:cTn>
                                        <p:tgtEl>
                                          <p:spTgt spid="142368"/>
                                        </p:tgtEl>
                                        <p:attrNameLst>
                                          <p:attrName>style.visibility</p:attrName>
                                        </p:attrNameLst>
                                      </p:cBhvr>
                                      <p:to>
                                        <p:strVal val="visible"/>
                                      </p:to>
                                    </p:set>
                                    <p:animEffect transition="in" filter="wipe(up)">
                                      <p:cBhvr>
                                        <p:cTn id="226" dur="500"/>
                                        <p:tgtEl>
                                          <p:spTgt spid="142368"/>
                                        </p:tgtEl>
                                      </p:cBhvr>
                                    </p:animEffect>
                                  </p:childTnLst>
                                </p:cTn>
                              </p:par>
                            </p:childTnLst>
                          </p:cTn>
                        </p:par>
                        <p:par>
                          <p:cTn id="227" fill="hold">
                            <p:stCondLst>
                              <p:cond delay="1500"/>
                            </p:stCondLst>
                            <p:childTnLst>
                              <p:par>
                                <p:cTn id="228" presetID="23" presetClass="entr" presetSubtype="528" fill="hold" grpId="0" nodeType="afterEffect">
                                  <p:stCondLst>
                                    <p:cond delay="0"/>
                                  </p:stCondLst>
                                  <p:childTnLst>
                                    <p:set>
                                      <p:cBhvr>
                                        <p:cTn id="229" dur="1" fill="hold">
                                          <p:stCondLst>
                                            <p:cond delay="0"/>
                                          </p:stCondLst>
                                        </p:cTn>
                                        <p:tgtEl>
                                          <p:spTgt spid="24630"/>
                                        </p:tgtEl>
                                        <p:attrNameLst>
                                          <p:attrName>style.visibility</p:attrName>
                                        </p:attrNameLst>
                                      </p:cBhvr>
                                      <p:to>
                                        <p:strVal val="visible"/>
                                      </p:to>
                                    </p:set>
                                    <p:anim calcmode="lin" valueType="num">
                                      <p:cBhvr>
                                        <p:cTn id="230" dur="500" fill="hold"/>
                                        <p:tgtEl>
                                          <p:spTgt spid="24630"/>
                                        </p:tgtEl>
                                        <p:attrNameLst>
                                          <p:attrName>ppt_w</p:attrName>
                                        </p:attrNameLst>
                                      </p:cBhvr>
                                      <p:tavLst>
                                        <p:tav tm="0">
                                          <p:val>
                                            <p:fltVal val="0"/>
                                          </p:val>
                                        </p:tav>
                                        <p:tav tm="100000">
                                          <p:val>
                                            <p:strVal val="#ppt_w"/>
                                          </p:val>
                                        </p:tav>
                                      </p:tavLst>
                                    </p:anim>
                                    <p:anim calcmode="lin" valueType="num">
                                      <p:cBhvr>
                                        <p:cTn id="231" dur="500" fill="hold"/>
                                        <p:tgtEl>
                                          <p:spTgt spid="24630"/>
                                        </p:tgtEl>
                                        <p:attrNameLst>
                                          <p:attrName>ppt_h</p:attrName>
                                        </p:attrNameLst>
                                      </p:cBhvr>
                                      <p:tavLst>
                                        <p:tav tm="0">
                                          <p:val>
                                            <p:fltVal val="0"/>
                                          </p:val>
                                        </p:tav>
                                        <p:tav tm="100000">
                                          <p:val>
                                            <p:strVal val="#ppt_h"/>
                                          </p:val>
                                        </p:tav>
                                      </p:tavLst>
                                    </p:anim>
                                    <p:anim calcmode="lin" valueType="num">
                                      <p:cBhvr>
                                        <p:cTn id="232" dur="500" fill="hold"/>
                                        <p:tgtEl>
                                          <p:spTgt spid="24630"/>
                                        </p:tgtEl>
                                        <p:attrNameLst>
                                          <p:attrName>ppt_x</p:attrName>
                                        </p:attrNameLst>
                                      </p:cBhvr>
                                      <p:tavLst>
                                        <p:tav tm="0">
                                          <p:val>
                                            <p:fltVal val="0.5"/>
                                          </p:val>
                                        </p:tav>
                                        <p:tav tm="100000">
                                          <p:val>
                                            <p:strVal val="#ppt_x"/>
                                          </p:val>
                                        </p:tav>
                                      </p:tavLst>
                                    </p:anim>
                                    <p:anim calcmode="lin" valueType="num">
                                      <p:cBhvr>
                                        <p:cTn id="233" dur="500" fill="hold"/>
                                        <p:tgtEl>
                                          <p:spTgt spid="246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142339" grpId="0" animBg="1" autoUpdateAnimBg="0"/>
      <p:bldP spid="142340" grpId="0" animBg="1" autoUpdateAnimBg="0"/>
      <p:bldP spid="24582" grpId="0" animBg="1"/>
      <p:bldP spid="142343" grpId="0" animBg="1" autoUpdateAnimBg="0"/>
      <p:bldP spid="24584" grpId="0" animBg="1"/>
      <p:bldP spid="24585" grpId="0" animBg="1"/>
      <p:bldP spid="24586" grpId="0" animBg="1"/>
      <p:bldP spid="24587" grpId="0" animBg="1"/>
      <p:bldP spid="24588" grpId="0" animBg="1"/>
      <p:bldP spid="24589" grpId="0" animBg="1"/>
      <p:bldP spid="24590" grpId="0" animBg="1"/>
      <p:bldP spid="142351" grpId="0" animBg="1" autoUpdateAnimBg="0"/>
      <p:bldP spid="142352" grpId="0" animBg="1" autoUpdateAnimBg="0"/>
      <p:bldP spid="142353" grpId="0" animBg="1" autoUpdateAnimBg="0"/>
      <p:bldP spid="142354" grpId="0" animBg="1" autoUpdateAnimBg="0"/>
      <p:bldP spid="142355" grpId="0" animBg="1" autoUpdateAnimBg="0"/>
      <p:bldP spid="142356" grpId="0" animBg="1" autoUpdateAnimBg="0"/>
      <p:bldP spid="24597" grpId="0" animBg="1"/>
      <p:bldP spid="24598" grpId="0" animBg="1"/>
      <p:bldP spid="24599" grpId="0" animBg="1"/>
      <p:bldP spid="24600" grpId="0" animBg="1"/>
      <p:bldP spid="24601" grpId="0" animBg="1"/>
      <p:bldP spid="24602" grpId="0" animBg="1"/>
      <p:bldP spid="24603" grpId="0" animBg="1"/>
      <p:bldP spid="142364" grpId="0" animBg="1" autoUpdateAnimBg="0"/>
      <p:bldP spid="142365" grpId="0" animBg="1" autoUpdateAnimBg="0"/>
      <p:bldP spid="24606" grpId="0" animBg="1"/>
      <p:bldP spid="24607" grpId="0" animBg="1"/>
      <p:bldP spid="142368" grpId="0" animBg="1" autoUpdateAnimBg="0"/>
      <p:bldP spid="24610" grpId="0" animBg="1"/>
      <p:bldP spid="24611" grpId="0" animBg="1"/>
      <p:bldP spid="24612" grpId="0" animBg="1"/>
      <p:bldP spid="24613" grpId="0" animBg="1"/>
      <p:bldP spid="142374" grpId="0" animBg="1" autoUpdateAnimBg="0"/>
      <p:bldP spid="24615" grpId="0" animBg="1"/>
      <p:bldP spid="24616" grpId="0" animBg="1"/>
      <p:bldP spid="24617" grpId="0" animBg="1"/>
      <p:bldP spid="24618" grpId="0" animBg="1"/>
      <p:bldP spid="24619" grpId="0" autoUpdateAnimBg="0"/>
      <p:bldP spid="24620" grpId="0" animBg="1" autoUpdateAnimBg="0"/>
      <p:bldP spid="24621" grpId="0" animBg="1" autoUpdateAnimBg="0"/>
      <p:bldP spid="142382" grpId="0" animBg="1" autoUpdateAnimBg="0"/>
      <p:bldP spid="24623" grpId="0" animBg="1"/>
      <p:bldP spid="24624" grpId="0" animBg="1"/>
      <p:bldP spid="24625" grpId="0" animBg="1"/>
      <p:bldP spid="142386" grpId="0" animBg="1" autoUpdateAnimBg="0"/>
      <p:bldP spid="142387" grpId="0" animBg="1" autoUpdateAnimBg="0"/>
      <p:bldP spid="24629" grpId="0" animBg="1" autoUpdateAnimBg="0"/>
      <p:bldP spid="246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ChangeArrowheads="1"/>
          </p:cNvSpPr>
          <p:nvPr/>
        </p:nvSpPr>
        <p:spPr bwMode="auto">
          <a:xfrm>
            <a:off x="5943600" y="304800"/>
            <a:ext cx="2743200" cy="1752600"/>
          </a:xfrm>
          <a:prstGeom prst="rect">
            <a:avLst/>
          </a:prstGeom>
          <a:solidFill>
            <a:srgbClr val="CCFFCC"/>
          </a:solidFill>
          <a:ln w="9525">
            <a:solidFill>
              <a:schemeClr val="tx1"/>
            </a:solidFill>
            <a:prstDash val="sysDot"/>
            <a:miter lim="800000"/>
            <a:headEnd/>
            <a:tailEnd/>
          </a:ln>
        </p:spPr>
        <p:txBody>
          <a:bodyPr anchor="ctr"/>
          <a:lstStyle/>
          <a:p>
            <a:pPr algn="l" eaLnBrk="1" hangingPunct="1"/>
            <a:endParaRPr lang="de-DE" sz="1600"/>
          </a:p>
        </p:txBody>
      </p:sp>
      <p:sp>
        <p:nvSpPr>
          <p:cNvPr id="189444" name="Text Box 4"/>
          <p:cNvSpPr txBox="1">
            <a:spLocks noChangeArrowheads="1"/>
          </p:cNvSpPr>
          <p:nvPr/>
        </p:nvSpPr>
        <p:spPr bwMode="auto">
          <a:xfrm>
            <a:off x="762000" y="2362200"/>
            <a:ext cx="2438400" cy="3352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800"/>
              <a:t>Vermögen</a:t>
            </a:r>
          </a:p>
        </p:txBody>
      </p:sp>
      <p:sp>
        <p:nvSpPr>
          <p:cNvPr id="189445" name="Text Box 5"/>
          <p:cNvSpPr txBox="1">
            <a:spLocks noChangeArrowheads="1"/>
          </p:cNvSpPr>
          <p:nvPr/>
        </p:nvSpPr>
        <p:spPr bwMode="auto">
          <a:xfrm>
            <a:off x="3352800" y="2362200"/>
            <a:ext cx="2362200" cy="1524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800"/>
              <a:t>Eigenkapital</a:t>
            </a:r>
          </a:p>
        </p:txBody>
      </p:sp>
      <p:sp>
        <p:nvSpPr>
          <p:cNvPr id="189446" name="Text Box 6"/>
          <p:cNvSpPr txBox="1">
            <a:spLocks noChangeArrowheads="1"/>
          </p:cNvSpPr>
          <p:nvPr/>
        </p:nvSpPr>
        <p:spPr bwMode="auto">
          <a:xfrm>
            <a:off x="3352800" y="3886200"/>
            <a:ext cx="2362200" cy="1828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800"/>
              <a:t>Fremdkapital</a:t>
            </a:r>
            <a:endParaRPr lang="de-DE" sz="1200"/>
          </a:p>
        </p:txBody>
      </p:sp>
      <p:sp>
        <p:nvSpPr>
          <p:cNvPr id="4105" name="Line 7"/>
          <p:cNvSpPr>
            <a:spLocks noChangeShapeType="1"/>
          </p:cNvSpPr>
          <p:nvPr/>
        </p:nvSpPr>
        <p:spPr bwMode="auto">
          <a:xfrm>
            <a:off x="838200" y="2286000"/>
            <a:ext cx="4800600" cy="0"/>
          </a:xfrm>
          <a:prstGeom prst="line">
            <a:avLst/>
          </a:prstGeom>
          <a:noFill/>
          <a:ln w="28575">
            <a:solidFill>
              <a:schemeClr val="tx1"/>
            </a:solidFill>
            <a:round/>
            <a:headEnd/>
            <a:tailEnd/>
          </a:ln>
        </p:spPr>
        <p:txBody>
          <a:bodyPr>
            <a:spAutoFit/>
          </a:bodyPr>
          <a:lstStyle/>
          <a:p>
            <a:endParaRPr lang="de-DE"/>
          </a:p>
        </p:txBody>
      </p:sp>
      <p:sp>
        <p:nvSpPr>
          <p:cNvPr id="4106" name="Line 8"/>
          <p:cNvSpPr>
            <a:spLocks noChangeShapeType="1"/>
          </p:cNvSpPr>
          <p:nvPr/>
        </p:nvSpPr>
        <p:spPr bwMode="auto">
          <a:xfrm>
            <a:off x="3276600" y="2286000"/>
            <a:ext cx="0" cy="3505200"/>
          </a:xfrm>
          <a:prstGeom prst="line">
            <a:avLst/>
          </a:prstGeom>
          <a:noFill/>
          <a:ln w="57150">
            <a:solidFill>
              <a:schemeClr val="tx1"/>
            </a:solidFill>
            <a:round/>
            <a:headEnd/>
            <a:tailEnd/>
          </a:ln>
        </p:spPr>
        <p:txBody>
          <a:bodyPr>
            <a:spAutoFit/>
          </a:bodyPr>
          <a:lstStyle/>
          <a:p>
            <a:endParaRPr lang="de-DE"/>
          </a:p>
        </p:txBody>
      </p:sp>
      <p:sp>
        <p:nvSpPr>
          <p:cNvPr id="4107" name="Line 9"/>
          <p:cNvSpPr>
            <a:spLocks noChangeShapeType="1"/>
          </p:cNvSpPr>
          <p:nvPr/>
        </p:nvSpPr>
        <p:spPr bwMode="auto">
          <a:xfrm>
            <a:off x="762000" y="5791200"/>
            <a:ext cx="4953000" cy="0"/>
          </a:xfrm>
          <a:prstGeom prst="line">
            <a:avLst/>
          </a:prstGeom>
          <a:noFill/>
          <a:ln w="57150">
            <a:solidFill>
              <a:schemeClr val="tx1"/>
            </a:solidFill>
            <a:round/>
            <a:headEnd/>
            <a:tailEnd/>
          </a:ln>
        </p:spPr>
        <p:txBody>
          <a:bodyPr>
            <a:spAutoFit/>
          </a:bodyPr>
          <a:lstStyle/>
          <a:p>
            <a:endParaRPr lang="de-DE"/>
          </a:p>
        </p:txBody>
      </p:sp>
      <p:sp>
        <p:nvSpPr>
          <p:cNvPr id="4108" name="Text Box 10"/>
          <p:cNvSpPr txBox="1">
            <a:spLocks noChangeArrowheads="1"/>
          </p:cNvSpPr>
          <p:nvPr/>
        </p:nvSpPr>
        <p:spPr bwMode="auto">
          <a:xfrm>
            <a:off x="838200" y="1981200"/>
            <a:ext cx="4800600" cy="336550"/>
          </a:xfrm>
          <a:prstGeom prst="rect">
            <a:avLst/>
          </a:prstGeom>
          <a:noFill/>
          <a:ln w="9525">
            <a:noFill/>
            <a:miter lim="800000"/>
            <a:headEnd/>
            <a:tailEnd/>
          </a:ln>
        </p:spPr>
        <p:txBody>
          <a:bodyPr>
            <a:spAutoFit/>
          </a:bodyPr>
          <a:lstStyle/>
          <a:p>
            <a:pPr eaLnBrk="1" hangingPunct="1"/>
            <a:r>
              <a:rPr lang="de-DE" sz="1600"/>
              <a:t>Aktiva            Bilanz zum ...                     Passiva</a:t>
            </a:r>
          </a:p>
        </p:txBody>
      </p:sp>
      <p:graphicFrame>
        <p:nvGraphicFramePr>
          <p:cNvPr id="4098" name="Object 14"/>
          <p:cNvGraphicFramePr>
            <a:graphicFrameLocks noChangeAspect="1"/>
          </p:cNvGraphicFramePr>
          <p:nvPr/>
        </p:nvGraphicFramePr>
        <p:xfrm>
          <a:off x="7620000" y="990600"/>
          <a:ext cx="990600" cy="820738"/>
        </p:xfrm>
        <a:graphic>
          <a:graphicData uri="http://schemas.openxmlformats.org/presentationml/2006/ole">
            <p:oleObj spid="_x0000_s12298" name="Paint Shop Pro Image" r:id="rId4" imgW="634318" imgH="526972" progId="">
              <p:embed/>
            </p:oleObj>
          </a:graphicData>
        </a:graphic>
      </p:graphicFrame>
      <p:sp>
        <p:nvSpPr>
          <p:cNvPr id="4109" name="Text Box 15"/>
          <p:cNvSpPr txBox="1">
            <a:spLocks noChangeArrowheads="1"/>
          </p:cNvSpPr>
          <p:nvPr/>
        </p:nvSpPr>
        <p:spPr bwMode="auto">
          <a:xfrm>
            <a:off x="6934200" y="1447800"/>
            <a:ext cx="685800" cy="336550"/>
          </a:xfrm>
          <a:prstGeom prst="rect">
            <a:avLst/>
          </a:prstGeom>
          <a:noFill/>
          <a:ln w="9525">
            <a:noFill/>
            <a:miter lim="800000"/>
            <a:headEnd/>
            <a:tailEnd/>
          </a:ln>
        </p:spPr>
        <p:txBody>
          <a:bodyPr>
            <a:spAutoFit/>
          </a:bodyPr>
          <a:lstStyle/>
          <a:p>
            <a:pPr eaLnBrk="1" hangingPunct="1"/>
            <a:r>
              <a:rPr lang="de-DE" sz="1600"/>
              <a:t>...</a:t>
            </a:r>
          </a:p>
        </p:txBody>
      </p:sp>
      <p:sp>
        <p:nvSpPr>
          <p:cNvPr id="4110" name="Text Box 16"/>
          <p:cNvSpPr txBox="1">
            <a:spLocks noChangeArrowheads="1"/>
          </p:cNvSpPr>
          <p:nvPr/>
        </p:nvSpPr>
        <p:spPr bwMode="auto">
          <a:xfrm>
            <a:off x="5943600" y="381000"/>
            <a:ext cx="2743200" cy="581025"/>
          </a:xfrm>
          <a:prstGeom prst="rect">
            <a:avLst/>
          </a:prstGeom>
          <a:noFill/>
          <a:ln w="9525">
            <a:noFill/>
            <a:miter lim="800000"/>
            <a:headEnd/>
            <a:tailEnd/>
          </a:ln>
        </p:spPr>
        <p:txBody>
          <a:bodyPr/>
          <a:lstStyle/>
          <a:p>
            <a:pPr eaLnBrk="1" hangingPunct="1"/>
            <a:r>
              <a:rPr lang="de-DE"/>
              <a:t>Einlagen der Eigner (Unternehmer, Gesellschafter)</a:t>
            </a:r>
            <a:endParaRPr lang="de-DE" sz="1600"/>
          </a:p>
        </p:txBody>
      </p:sp>
      <p:sp>
        <p:nvSpPr>
          <p:cNvPr id="4111" name="Line 17"/>
          <p:cNvSpPr>
            <a:spLocks noChangeShapeType="1"/>
          </p:cNvSpPr>
          <p:nvPr/>
        </p:nvSpPr>
        <p:spPr bwMode="auto">
          <a:xfrm>
            <a:off x="6019800" y="1905000"/>
            <a:ext cx="2590800" cy="0"/>
          </a:xfrm>
          <a:prstGeom prst="line">
            <a:avLst/>
          </a:prstGeom>
          <a:noFill/>
          <a:ln w="38100">
            <a:solidFill>
              <a:schemeClr val="tx1"/>
            </a:solidFill>
            <a:round/>
            <a:headEnd/>
            <a:tailEnd/>
          </a:ln>
        </p:spPr>
        <p:txBody>
          <a:bodyPr>
            <a:spAutoFit/>
          </a:bodyPr>
          <a:lstStyle/>
          <a:p>
            <a:endParaRPr lang="de-DE"/>
          </a:p>
        </p:txBody>
      </p:sp>
      <p:sp>
        <p:nvSpPr>
          <p:cNvPr id="4112" name="Line 18"/>
          <p:cNvSpPr>
            <a:spLocks noChangeShapeType="1"/>
          </p:cNvSpPr>
          <p:nvPr/>
        </p:nvSpPr>
        <p:spPr bwMode="auto">
          <a:xfrm>
            <a:off x="7315200" y="1905000"/>
            <a:ext cx="0" cy="4648200"/>
          </a:xfrm>
          <a:prstGeom prst="line">
            <a:avLst/>
          </a:prstGeom>
          <a:noFill/>
          <a:ln w="57150">
            <a:solidFill>
              <a:srgbClr val="008000"/>
            </a:solidFill>
            <a:round/>
            <a:headEnd/>
            <a:tailEnd/>
          </a:ln>
        </p:spPr>
        <p:txBody>
          <a:bodyPr>
            <a:spAutoFit/>
          </a:bodyPr>
          <a:lstStyle/>
          <a:p>
            <a:endParaRPr lang="de-DE"/>
          </a:p>
        </p:txBody>
      </p:sp>
      <p:sp>
        <p:nvSpPr>
          <p:cNvPr id="4113" name="Line 23"/>
          <p:cNvSpPr>
            <a:spLocks noChangeShapeType="1"/>
          </p:cNvSpPr>
          <p:nvPr/>
        </p:nvSpPr>
        <p:spPr bwMode="auto">
          <a:xfrm>
            <a:off x="381000" y="6553200"/>
            <a:ext cx="6934200" cy="0"/>
          </a:xfrm>
          <a:prstGeom prst="line">
            <a:avLst/>
          </a:prstGeom>
          <a:noFill/>
          <a:ln w="57150">
            <a:solidFill>
              <a:srgbClr val="008000"/>
            </a:solidFill>
            <a:round/>
            <a:headEnd/>
            <a:tailEnd/>
          </a:ln>
        </p:spPr>
        <p:txBody>
          <a:bodyPr>
            <a:spAutoFit/>
          </a:bodyPr>
          <a:lstStyle/>
          <a:p>
            <a:endParaRPr lang="de-DE"/>
          </a:p>
        </p:txBody>
      </p:sp>
      <p:sp>
        <p:nvSpPr>
          <p:cNvPr id="4114" name="Line 24"/>
          <p:cNvSpPr>
            <a:spLocks noChangeShapeType="1"/>
          </p:cNvSpPr>
          <p:nvPr/>
        </p:nvSpPr>
        <p:spPr bwMode="auto">
          <a:xfrm flipH="1">
            <a:off x="381000" y="4114800"/>
            <a:ext cx="838200" cy="0"/>
          </a:xfrm>
          <a:prstGeom prst="line">
            <a:avLst/>
          </a:prstGeom>
          <a:noFill/>
          <a:ln w="57150">
            <a:solidFill>
              <a:srgbClr val="008000"/>
            </a:solidFill>
            <a:round/>
            <a:headEnd type="triangle" w="med" len="med"/>
            <a:tailEnd/>
          </a:ln>
        </p:spPr>
        <p:txBody>
          <a:bodyPr>
            <a:spAutoFit/>
          </a:bodyPr>
          <a:lstStyle/>
          <a:p>
            <a:endParaRPr lang="de-DE"/>
          </a:p>
        </p:txBody>
      </p:sp>
      <p:graphicFrame>
        <p:nvGraphicFramePr>
          <p:cNvPr id="4099" name="Object 44"/>
          <p:cNvGraphicFramePr>
            <a:graphicFrameLocks noChangeAspect="1"/>
          </p:cNvGraphicFramePr>
          <p:nvPr/>
        </p:nvGraphicFramePr>
        <p:xfrm>
          <a:off x="1828800" y="123825"/>
          <a:ext cx="2667000" cy="1828800"/>
        </p:xfrm>
        <a:graphic>
          <a:graphicData uri="http://schemas.openxmlformats.org/presentationml/2006/ole">
            <p:oleObj spid="_x0000_s12305" name="Paint Shop Pro Image" r:id="rId5" imgW="5209756" imgH="3570732" progId="">
              <p:embed/>
            </p:oleObj>
          </a:graphicData>
        </a:graphic>
      </p:graphicFrame>
      <p:sp>
        <p:nvSpPr>
          <p:cNvPr id="4115" name="Text Box 45"/>
          <p:cNvSpPr txBox="1">
            <a:spLocks noChangeArrowheads="1"/>
          </p:cNvSpPr>
          <p:nvPr/>
        </p:nvSpPr>
        <p:spPr bwMode="auto">
          <a:xfrm>
            <a:off x="1905000" y="228600"/>
            <a:ext cx="1371600" cy="304800"/>
          </a:xfrm>
          <a:prstGeom prst="rect">
            <a:avLst/>
          </a:prstGeom>
          <a:noFill/>
          <a:ln w="9525">
            <a:noFill/>
            <a:miter lim="800000"/>
            <a:headEnd/>
            <a:tailEnd/>
          </a:ln>
        </p:spPr>
        <p:txBody>
          <a:bodyPr>
            <a:spAutoFit/>
          </a:bodyPr>
          <a:lstStyle/>
          <a:p>
            <a:pPr algn="l" eaLnBrk="1" hangingPunct="1"/>
            <a:r>
              <a:rPr lang="de-DE"/>
              <a:t>Unternehmen</a:t>
            </a:r>
          </a:p>
        </p:txBody>
      </p:sp>
      <p:sp>
        <p:nvSpPr>
          <p:cNvPr id="4116" name="Line 11"/>
          <p:cNvSpPr>
            <a:spLocks noChangeShapeType="1"/>
          </p:cNvSpPr>
          <p:nvPr/>
        </p:nvSpPr>
        <p:spPr bwMode="auto">
          <a:xfrm>
            <a:off x="3276600" y="1600200"/>
            <a:ext cx="0" cy="457200"/>
          </a:xfrm>
          <a:prstGeom prst="line">
            <a:avLst/>
          </a:prstGeom>
          <a:noFill/>
          <a:ln w="38100">
            <a:solidFill>
              <a:srgbClr val="FF0000"/>
            </a:solidFill>
            <a:round/>
            <a:headEnd/>
            <a:tailEnd/>
          </a:ln>
        </p:spPr>
        <p:txBody>
          <a:bodyPr>
            <a:spAutoFit/>
          </a:bodyPr>
          <a:lstStyle/>
          <a:p>
            <a:endParaRPr lang="de-DE"/>
          </a:p>
        </p:txBody>
      </p:sp>
      <p:graphicFrame>
        <p:nvGraphicFramePr>
          <p:cNvPr id="4100" name="Object 48"/>
          <p:cNvGraphicFramePr>
            <a:graphicFrameLocks noChangeAspect="1"/>
          </p:cNvGraphicFramePr>
          <p:nvPr/>
        </p:nvGraphicFramePr>
        <p:xfrm>
          <a:off x="6248400" y="990600"/>
          <a:ext cx="504825" cy="819150"/>
        </p:xfrm>
        <a:graphic>
          <a:graphicData uri="http://schemas.openxmlformats.org/presentationml/2006/ole">
            <p:oleObj spid="_x0000_s12308" name="Bitmap" r:id="rId6" imgW="504762" imgH="819048" progId="PBrush">
              <p:embed/>
            </p:oleObj>
          </a:graphicData>
        </a:graphic>
      </p:graphicFrame>
      <p:sp>
        <p:nvSpPr>
          <p:cNvPr id="4117" name="Line 22"/>
          <p:cNvSpPr>
            <a:spLocks noChangeShapeType="1"/>
          </p:cNvSpPr>
          <p:nvPr/>
        </p:nvSpPr>
        <p:spPr bwMode="auto">
          <a:xfrm flipH="1">
            <a:off x="381000" y="4114800"/>
            <a:ext cx="0" cy="2438400"/>
          </a:xfrm>
          <a:prstGeom prst="line">
            <a:avLst/>
          </a:prstGeom>
          <a:noFill/>
          <a:ln w="57150">
            <a:solidFill>
              <a:srgbClr val="008000"/>
            </a:solidFill>
            <a:round/>
            <a:headEnd/>
            <a:tailEnd/>
          </a:ln>
        </p:spPr>
        <p:txBody>
          <a:bodyPr>
            <a:spAutoFit/>
          </a:bodyPr>
          <a:lstStyle/>
          <a:p>
            <a:endParaRPr lang="de-DE"/>
          </a:p>
        </p:txBody>
      </p:sp>
      <p:sp>
        <p:nvSpPr>
          <p:cNvPr id="4118" name="Text Box 50"/>
          <p:cNvSpPr txBox="1">
            <a:spLocks noChangeArrowheads="1"/>
          </p:cNvSpPr>
          <p:nvPr/>
        </p:nvSpPr>
        <p:spPr bwMode="auto">
          <a:xfrm>
            <a:off x="838200" y="5867400"/>
            <a:ext cx="2286000" cy="317500"/>
          </a:xfrm>
          <a:prstGeom prst="rect">
            <a:avLst/>
          </a:prstGeom>
          <a:solidFill>
            <a:srgbClr val="FFF1E3"/>
          </a:solidFill>
          <a:ln w="12700">
            <a:solidFill>
              <a:schemeClr val="tx1"/>
            </a:solidFill>
            <a:miter lim="800000"/>
            <a:headEnd/>
            <a:tailEnd/>
          </a:ln>
        </p:spPr>
        <p:txBody>
          <a:bodyPr anchor="ctr">
            <a:spAutoFit/>
          </a:bodyPr>
          <a:lstStyle/>
          <a:p>
            <a:pPr eaLnBrk="1" hangingPunct="1"/>
            <a:r>
              <a:rPr lang="de-DE"/>
              <a:t>Vermögen</a:t>
            </a:r>
          </a:p>
        </p:txBody>
      </p:sp>
      <p:sp>
        <p:nvSpPr>
          <p:cNvPr id="4119" name="Text Box 51"/>
          <p:cNvSpPr txBox="1">
            <a:spLocks noChangeArrowheads="1"/>
          </p:cNvSpPr>
          <p:nvPr/>
        </p:nvSpPr>
        <p:spPr bwMode="auto">
          <a:xfrm>
            <a:off x="3124200" y="5867400"/>
            <a:ext cx="304800" cy="336550"/>
          </a:xfrm>
          <a:prstGeom prst="rect">
            <a:avLst/>
          </a:prstGeom>
          <a:noFill/>
          <a:ln w="9525">
            <a:noFill/>
            <a:miter lim="800000"/>
            <a:headEnd/>
            <a:tailEnd/>
          </a:ln>
        </p:spPr>
        <p:txBody>
          <a:bodyPr>
            <a:spAutoFit/>
          </a:bodyPr>
          <a:lstStyle/>
          <a:p>
            <a:pPr algn="l" eaLnBrk="1" hangingPunct="1"/>
            <a:r>
              <a:rPr lang="de-DE" sz="1600"/>
              <a:t>=</a:t>
            </a:r>
            <a:endParaRPr lang="de-DE"/>
          </a:p>
        </p:txBody>
      </p:sp>
      <p:sp>
        <p:nvSpPr>
          <p:cNvPr id="4120" name="Text Box 52"/>
          <p:cNvSpPr txBox="1">
            <a:spLocks noChangeArrowheads="1"/>
          </p:cNvSpPr>
          <p:nvPr/>
        </p:nvSpPr>
        <p:spPr bwMode="auto">
          <a:xfrm>
            <a:off x="3419872" y="5867400"/>
            <a:ext cx="2295128" cy="317500"/>
          </a:xfrm>
          <a:prstGeom prst="rect">
            <a:avLst/>
          </a:prstGeom>
          <a:solidFill>
            <a:srgbClr val="D3E9FF"/>
          </a:solidFill>
          <a:ln w="12700">
            <a:solidFill>
              <a:schemeClr val="tx1"/>
            </a:solidFill>
            <a:miter lim="800000"/>
            <a:headEnd/>
            <a:tailEnd/>
          </a:ln>
        </p:spPr>
        <p:txBody>
          <a:bodyPr wrap="square" anchor="ctr">
            <a:spAutoFit/>
          </a:bodyPr>
          <a:lstStyle/>
          <a:p>
            <a:pPr eaLnBrk="1" hangingPunct="1"/>
            <a:r>
              <a:rPr lang="de-DE"/>
              <a:t>Kapital</a:t>
            </a:r>
          </a:p>
        </p:txBody>
      </p:sp>
      <p:sp>
        <p:nvSpPr>
          <p:cNvPr id="4121" name="Line 11"/>
          <p:cNvSpPr>
            <a:spLocks noChangeShapeType="1"/>
          </p:cNvSpPr>
          <p:nvPr/>
        </p:nvSpPr>
        <p:spPr bwMode="auto">
          <a:xfrm>
            <a:off x="1981200" y="6172200"/>
            <a:ext cx="0" cy="228600"/>
          </a:xfrm>
          <a:prstGeom prst="line">
            <a:avLst/>
          </a:prstGeom>
          <a:noFill/>
          <a:ln w="38100">
            <a:solidFill>
              <a:srgbClr val="FF0000"/>
            </a:solidFill>
            <a:round/>
            <a:headEnd/>
            <a:tailEnd/>
          </a:ln>
        </p:spPr>
        <p:txBody>
          <a:bodyPr>
            <a:spAutoFit/>
          </a:bodyPr>
          <a:lstStyle/>
          <a:p>
            <a:endParaRPr lang="de-DE"/>
          </a:p>
        </p:txBody>
      </p:sp>
      <p:sp>
        <p:nvSpPr>
          <p:cNvPr id="4122" name="Line 11"/>
          <p:cNvSpPr>
            <a:spLocks noChangeShapeType="1"/>
          </p:cNvSpPr>
          <p:nvPr/>
        </p:nvSpPr>
        <p:spPr bwMode="auto">
          <a:xfrm>
            <a:off x="1981200" y="6400800"/>
            <a:ext cx="4800600" cy="0"/>
          </a:xfrm>
          <a:prstGeom prst="line">
            <a:avLst/>
          </a:prstGeom>
          <a:noFill/>
          <a:ln w="38100">
            <a:solidFill>
              <a:srgbClr val="FF0000"/>
            </a:solidFill>
            <a:round/>
            <a:headEnd/>
            <a:tailEnd/>
          </a:ln>
        </p:spPr>
        <p:txBody>
          <a:bodyPr>
            <a:spAutoFit/>
          </a:bodyPr>
          <a:lstStyle/>
          <a:p>
            <a:endParaRPr lang="de-DE"/>
          </a:p>
        </p:txBody>
      </p:sp>
      <p:sp>
        <p:nvSpPr>
          <p:cNvPr id="4123" name="Line 11"/>
          <p:cNvSpPr>
            <a:spLocks noChangeShapeType="1"/>
          </p:cNvSpPr>
          <p:nvPr/>
        </p:nvSpPr>
        <p:spPr bwMode="auto">
          <a:xfrm>
            <a:off x="6781800" y="3048000"/>
            <a:ext cx="0" cy="3352800"/>
          </a:xfrm>
          <a:prstGeom prst="line">
            <a:avLst/>
          </a:prstGeom>
          <a:noFill/>
          <a:ln w="38100">
            <a:solidFill>
              <a:srgbClr val="FF0000"/>
            </a:solidFill>
            <a:round/>
            <a:headEnd/>
            <a:tailEnd/>
          </a:ln>
        </p:spPr>
        <p:txBody>
          <a:bodyPr>
            <a:spAutoFit/>
          </a:bodyPr>
          <a:lstStyle/>
          <a:p>
            <a:endParaRPr lang="de-DE"/>
          </a:p>
        </p:txBody>
      </p:sp>
      <p:sp>
        <p:nvSpPr>
          <p:cNvPr id="4124" name="Line 11"/>
          <p:cNvSpPr>
            <a:spLocks noChangeShapeType="1"/>
          </p:cNvSpPr>
          <p:nvPr/>
        </p:nvSpPr>
        <p:spPr bwMode="auto">
          <a:xfrm>
            <a:off x="5410200" y="3048000"/>
            <a:ext cx="1371600" cy="0"/>
          </a:xfrm>
          <a:prstGeom prst="line">
            <a:avLst/>
          </a:prstGeom>
          <a:noFill/>
          <a:ln w="38100">
            <a:solidFill>
              <a:srgbClr val="FF0000"/>
            </a:solidFill>
            <a:round/>
            <a:headEnd type="triangle" w="med" len="med"/>
            <a:tailEnd/>
          </a:ln>
        </p:spPr>
        <p:txBody>
          <a:bodyPr>
            <a:spAutoFit/>
          </a:bodyPr>
          <a:lstStyle/>
          <a:p>
            <a:endParaRPr lang="de-DE"/>
          </a:p>
        </p:txBody>
      </p:sp>
      <p:sp>
        <p:nvSpPr>
          <p:cNvPr id="4125" name="Text Box 57"/>
          <p:cNvSpPr txBox="1">
            <a:spLocks noChangeArrowheads="1"/>
          </p:cNvSpPr>
          <p:nvPr/>
        </p:nvSpPr>
        <p:spPr bwMode="auto">
          <a:xfrm>
            <a:off x="6400800" y="2743200"/>
            <a:ext cx="304800" cy="336550"/>
          </a:xfrm>
          <a:prstGeom prst="rect">
            <a:avLst/>
          </a:prstGeom>
          <a:noFill/>
          <a:ln w="9525">
            <a:noFill/>
            <a:miter lim="800000"/>
            <a:headEnd/>
            <a:tailEnd/>
          </a:ln>
        </p:spPr>
        <p:txBody>
          <a:bodyPr>
            <a:spAutoFit/>
          </a:bodyPr>
          <a:lstStyle/>
          <a:p>
            <a:pPr algn="l" eaLnBrk="1" hangingPunct="1"/>
            <a:r>
              <a:rPr lang="de-DE" sz="1600"/>
              <a:t>+</a:t>
            </a:r>
            <a:endParaRPr lang="de-DE"/>
          </a:p>
        </p:txBody>
      </p:sp>
      <p:sp>
        <p:nvSpPr>
          <p:cNvPr id="4126" name="Line 11"/>
          <p:cNvSpPr>
            <a:spLocks noChangeShapeType="1"/>
          </p:cNvSpPr>
          <p:nvPr/>
        </p:nvSpPr>
        <p:spPr bwMode="auto">
          <a:xfrm>
            <a:off x="5410200" y="4800600"/>
            <a:ext cx="762000" cy="0"/>
          </a:xfrm>
          <a:prstGeom prst="line">
            <a:avLst/>
          </a:prstGeom>
          <a:noFill/>
          <a:ln w="38100">
            <a:solidFill>
              <a:srgbClr val="0000FF"/>
            </a:solidFill>
            <a:round/>
            <a:headEnd/>
            <a:tailEnd/>
          </a:ln>
        </p:spPr>
        <p:txBody>
          <a:bodyPr>
            <a:spAutoFit/>
          </a:bodyPr>
          <a:lstStyle/>
          <a:p>
            <a:endParaRPr lang="de-DE"/>
          </a:p>
        </p:txBody>
      </p:sp>
      <p:sp>
        <p:nvSpPr>
          <p:cNvPr id="4127" name="Line 11"/>
          <p:cNvSpPr>
            <a:spLocks noChangeShapeType="1"/>
          </p:cNvSpPr>
          <p:nvPr/>
        </p:nvSpPr>
        <p:spPr bwMode="auto">
          <a:xfrm>
            <a:off x="6172200" y="3352800"/>
            <a:ext cx="0" cy="1447800"/>
          </a:xfrm>
          <a:prstGeom prst="line">
            <a:avLst/>
          </a:prstGeom>
          <a:noFill/>
          <a:ln w="38100">
            <a:solidFill>
              <a:srgbClr val="0000FF"/>
            </a:solidFill>
            <a:round/>
            <a:headEnd/>
            <a:tailEnd/>
          </a:ln>
        </p:spPr>
        <p:txBody>
          <a:bodyPr>
            <a:spAutoFit/>
          </a:bodyPr>
          <a:lstStyle/>
          <a:p>
            <a:endParaRPr lang="de-DE"/>
          </a:p>
        </p:txBody>
      </p:sp>
      <p:sp>
        <p:nvSpPr>
          <p:cNvPr id="4128" name="Line 11"/>
          <p:cNvSpPr>
            <a:spLocks noChangeShapeType="1"/>
          </p:cNvSpPr>
          <p:nvPr/>
        </p:nvSpPr>
        <p:spPr bwMode="auto">
          <a:xfrm>
            <a:off x="5410200" y="3352800"/>
            <a:ext cx="762000" cy="0"/>
          </a:xfrm>
          <a:prstGeom prst="line">
            <a:avLst/>
          </a:prstGeom>
          <a:noFill/>
          <a:ln w="38100">
            <a:solidFill>
              <a:srgbClr val="0000FF"/>
            </a:solidFill>
            <a:round/>
            <a:headEnd type="triangle" w="med" len="med"/>
            <a:tailEnd/>
          </a:ln>
        </p:spPr>
        <p:txBody>
          <a:bodyPr>
            <a:spAutoFit/>
          </a:bodyPr>
          <a:lstStyle/>
          <a:p>
            <a:endParaRPr lang="de-DE"/>
          </a:p>
        </p:txBody>
      </p:sp>
      <p:sp>
        <p:nvSpPr>
          <p:cNvPr id="4129" name="Text Box 61"/>
          <p:cNvSpPr txBox="1">
            <a:spLocks noChangeArrowheads="1"/>
          </p:cNvSpPr>
          <p:nvPr/>
        </p:nvSpPr>
        <p:spPr bwMode="auto">
          <a:xfrm>
            <a:off x="6172200" y="3352800"/>
            <a:ext cx="304800" cy="366713"/>
          </a:xfrm>
          <a:prstGeom prst="rect">
            <a:avLst/>
          </a:prstGeom>
          <a:noFill/>
          <a:ln w="9525">
            <a:noFill/>
            <a:miter lim="800000"/>
            <a:headEnd/>
            <a:tailEnd/>
          </a:ln>
        </p:spPr>
        <p:txBody>
          <a:bodyPr>
            <a:spAutoFit/>
          </a:bodyPr>
          <a:lstStyle/>
          <a:p>
            <a:pPr algn="l" eaLnBrk="1" hangingPunct="1"/>
            <a:r>
              <a:rPr lang="de-DE" sz="1800"/>
              <a:t>-</a:t>
            </a:r>
            <a:endParaRPr lang="de-DE" sz="1600"/>
          </a:p>
        </p:txBody>
      </p:sp>
      <p:sp>
        <p:nvSpPr>
          <p:cNvPr id="12322" name="Textfeld 33"/>
          <p:cNvSpPr txBox="1">
            <a:spLocks noChangeArrowheads="1"/>
          </p:cNvSpPr>
          <p:nvPr/>
        </p:nvSpPr>
        <p:spPr bwMode="auto">
          <a:xfrm>
            <a:off x="0" y="0"/>
            <a:ext cx="1403648" cy="307777"/>
          </a:xfrm>
          <a:prstGeom prst="rect">
            <a:avLst/>
          </a:prstGeom>
          <a:noFill/>
          <a:ln w="9525">
            <a:noFill/>
            <a:miter lim="800000"/>
            <a:headEnd/>
            <a:tailEnd/>
          </a:ln>
        </p:spPr>
        <p:txBody>
          <a:bodyPr wrap="square">
            <a:spAutoFit/>
          </a:bodyPr>
          <a:lstStyle/>
          <a:p>
            <a:pPr algn="l" eaLnBrk="1" hangingPunct="1"/>
            <a:r>
              <a:rPr lang="de-DE" smtClean="0"/>
              <a:t>Eigenkapital</a:t>
            </a:r>
            <a:endParaRPr lang="de-DE"/>
          </a:p>
        </p:txBody>
      </p:sp>
      <p:sp>
        <p:nvSpPr>
          <p:cNvPr id="4131" name="Rectangle 35"/>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left)">
                                      <p:cBhvr>
                                        <p:cTn id="7" dur="500"/>
                                        <p:tgtEl>
                                          <p:spTgt spid="40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15"/>
                                        </p:tgtEl>
                                        <p:attrNameLst>
                                          <p:attrName>style.visibility</p:attrName>
                                        </p:attrNameLst>
                                      </p:cBhvr>
                                      <p:to>
                                        <p:strVal val="visible"/>
                                      </p:to>
                                    </p:set>
                                    <p:animEffect transition="in" filter="wipe(left)">
                                      <p:cBhvr>
                                        <p:cTn id="11" dur="500"/>
                                        <p:tgtEl>
                                          <p:spTgt spid="411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16"/>
                                        </p:tgtEl>
                                        <p:attrNameLst>
                                          <p:attrName>style.visibility</p:attrName>
                                        </p:attrNameLst>
                                      </p:cBhvr>
                                      <p:to>
                                        <p:strVal val="visible"/>
                                      </p:to>
                                    </p:set>
                                    <p:animEffect transition="in" filter="wipe(up)">
                                      <p:cBhvr>
                                        <p:cTn id="15" dur="500"/>
                                        <p:tgtEl>
                                          <p:spTgt spid="4116"/>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4105"/>
                                        </p:tgtEl>
                                        <p:attrNameLst>
                                          <p:attrName>style.visibility</p:attrName>
                                        </p:attrNameLst>
                                      </p:cBhvr>
                                      <p:to>
                                        <p:strVal val="visible"/>
                                      </p:to>
                                    </p:set>
                                    <p:anim calcmode="lin" valueType="num">
                                      <p:cBhvr>
                                        <p:cTn id="19" dur="500" fill="hold"/>
                                        <p:tgtEl>
                                          <p:spTgt spid="4105"/>
                                        </p:tgtEl>
                                        <p:attrNameLst>
                                          <p:attrName>ppt_w</p:attrName>
                                        </p:attrNameLst>
                                      </p:cBhvr>
                                      <p:tavLst>
                                        <p:tav tm="0">
                                          <p:val>
                                            <p:fltVal val="0"/>
                                          </p:val>
                                        </p:tav>
                                        <p:tav tm="100000">
                                          <p:val>
                                            <p:strVal val="#ppt_w"/>
                                          </p:val>
                                        </p:tav>
                                      </p:tavLst>
                                    </p:anim>
                                    <p:anim calcmode="lin" valueType="num">
                                      <p:cBhvr>
                                        <p:cTn id="20" dur="500" fill="hold"/>
                                        <p:tgtEl>
                                          <p:spTgt spid="4105"/>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4106"/>
                                        </p:tgtEl>
                                        <p:attrNameLst>
                                          <p:attrName>style.visibility</p:attrName>
                                        </p:attrNameLst>
                                      </p:cBhvr>
                                      <p:to>
                                        <p:strVal val="visible"/>
                                      </p:to>
                                    </p:set>
                                    <p:animEffect transition="in" filter="wipe(up)">
                                      <p:cBhvr>
                                        <p:cTn id="24" dur="500"/>
                                        <p:tgtEl>
                                          <p:spTgt spid="4106"/>
                                        </p:tgtEl>
                                      </p:cBhvr>
                                    </p:animEffect>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4107"/>
                                        </p:tgtEl>
                                        <p:attrNameLst>
                                          <p:attrName>style.visibility</p:attrName>
                                        </p:attrNameLst>
                                      </p:cBhvr>
                                      <p:to>
                                        <p:strVal val="visible"/>
                                      </p:to>
                                    </p:set>
                                    <p:anim calcmode="lin" valueType="num">
                                      <p:cBhvr>
                                        <p:cTn id="28" dur="500" fill="hold"/>
                                        <p:tgtEl>
                                          <p:spTgt spid="4107"/>
                                        </p:tgtEl>
                                        <p:attrNameLst>
                                          <p:attrName>ppt_w</p:attrName>
                                        </p:attrNameLst>
                                      </p:cBhvr>
                                      <p:tavLst>
                                        <p:tav tm="0">
                                          <p:val>
                                            <p:fltVal val="0"/>
                                          </p:val>
                                        </p:tav>
                                        <p:tav tm="100000">
                                          <p:val>
                                            <p:strVal val="#ppt_w"/>
                                          </p:val>
                                        </p:tav>
                                      </p:tavLst>
                                    </p:anim>
                                    <p:anim calcmode="lin" valueType="num">
                                      <p:cBhvr>
                                        <p:cTn id="29" dur="500" fill="hold"/>
                                        <p:tgtEl>
                                          <p:spTgt spid="4107"/>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108"/>
                                        </p:tgtEl>
                                        <p:attrNameLst>
                                          <p:attrName>style.visibility</p:attrName>
                                        </p:attrNameLst>
                                      </p:cBhvr>
                                      <p:to>
                                        <p:strVal val="visible"/>
                                      </p:to>
                                    </p:set>
                                    <p:animEffect transition="in" filter="wipe(left)">
                                      <p:cBhvr>
                                        <p:cTn id="33" dur="500"/>
                                        <p:tgtEl>
                                          <p:spTgt spid="410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89444"/>
                                        </p:tgtEl>
                                        <p:attrNameLst>
                                          <p:attrName>style.visibility</p:attrName>
                                        </p:attrNameLst>
                                      </p:cBhvr>
                                      <p:to>
                                        <p:strVal val="visible"/>
                                      </p:to>
                                    </p:set>
                                    <p:animEffect transition="in" filter="wipe(up)">
                                      <p:cBhvr>
                                        <p:cTn id="38" dur="500"/>
                                        <p:tgtEl>
                                          <p:spTgt spid="1894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89446"/>
                                        </p:tgtEl>
                                        <p:attrNameLst>
                                          <p:attrName>style.visibility</p:attrName>
                                        </p:attrNameLst>
                                      </p:cBhvr>
                                      <p:to>
                                        <p:strVal val="visible"/>
                                      </p:to>
                                    </p:set>
                                    <p:animEffect transition="in" filter="wipe(up)">
                                      <p:cBhvr>
                                        <p:cTn id="43" dur="500"/>
                                        <p:tgtEl>
                                          <p:spTgt spid="18944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89445"/>
                                        </p:tgtEl>
                                        <p:attrNameLst>
                                          <p:attrName>style.visibility</p:attrName>
                                        </p:attrNameLst>
                                      </p:cBhvr>
                                      <p:to>
                                        <p:strVal val="visible"/>
                                      </p:to>
                                    </p:set>
                                    <p:animEffect transition="in" filter="wipe(up)">
                                      <p:cBhvr>
                                        <p:cTn id="48" dur="500"/>
                                        <p:tgtEl>
                                          <p:spTgt spid="18944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4101"/>
                                        </p:tgtEl>
                                        <p:attrNameLst>
                                          <p:attrName>style.visibility</p:attrName>
                                        </p:attrNameLst>
                                      </p:cBhvr>
                                      <p:to>
                                        <p:strVal val="visible"/>
                                      </p:to>
                                    </p:set>
                                    <p:animEffect transition="in" filter="wipe(up)">
                                      <p:cBhvr>
                                        <p:cTn id="53" dur="500"/>
                                        <p:tgtEl>
                                          <p:spTgt spid="4101"/>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4110"/>
                                        </p:tgtEl>
                                        <p:attrNameLst>
                                          <p:attrName>style.visibility</p:attrName>
                                        </p:attrNameLst>
                                      </p:cBhvr>
                                      <p:to>
                                        <p:strVal val="visible"/>
                                      </p:to>
                                    </p:set>
                                    <p:animEffect transition="in" filter="wipe(left)">
                                      <p:cBhvr>
                                        <p:cTn id="57" dur="500"/>
                                        <p:tgtEl>
                                          <p:spTgt spid="4110"/>
                                        </p:tgtEl>
                                      </p:cBhvr>
                                    </p:animEffect>
                                  </p:childTnLst>
                                </p:cTn>
                              </p:par>
                            </p:childTnLst>
                          </p:cTn>
                        </p:par>
                        <p:par>
                          <p:cTn id="58" fill="hold">
                            <p:stCondLst>
                              <p:cond delay="1000"/>
                            </p:stCondLst>
                            <p:childTnLst>
                              <p:par>
                                <p:cTn id="59" presetID="17" presetClass="entr" presetSubtype="10" fill="hold" grpId="0" nodeType="afterEffect">
                                  <p:stCondLst>
                                    <p:cond delay="0"/>
                                  </p:stCondLst>
                                  <p:childTnLst>
                                    <p:set>
                                      <p:cBhvr>
                                        <p:cTn id="60" dur="1" fill="hold">
                                          <p:stCondLst>
                                            <p:cond delay="0"/>
                                          </p:stCondLst>
                                        </p:cTn>
                                        <p:tgtEl>
                                          <p:spTgt spid="4111"/>
                                        </p:tgtEl>
                                        <p:attrNameLst>
                                          <p:attrName>style.visibility</p:attrName>
                                        </p:attrNameLst>
                                      </p:cBhvr>
                                      <p:to>
                                        <p:strVal val="visible"/>
                                      </p:to>
                                    </p:set>
                                    <p:anim calcmode="lin" valueType="num">
                                      <p:cBhvr>
                                        <p:cTn id="61" dur="500" fill="hold"/>
                                        <p:tgtEl>
                                          <p:spTgt spid="4111"/>
                                        </p:tgtEl>
                                        <p:attrNameLst>
                                          <p:attrName>ppt_w</p:attrName>
                                        </p:attrNameLst>
                                      </p:cBhvr>
                                      <p:tavLst>
                                        <p:tav tm="0">
                                          <p:val>
                                            <p:fltVal val="0"/>
                                          </p:val>
                                        </p:tav>
                                        <p:tav tm="100000">
                                          <p:val>
                                            <p:strVal val="#ppt_w"/>
                                          </p:val>
                                        </p:tav>
                                      </p:tavLst>
                                    </p:anim>
                                    <p:anim calcmode="lin" valueType="num">
                                      <p:cBhvr>
                                        <p:cTn id="62" dur="500" fill="hold"/>
                                        <p:tgtEl>
                                          <p:spTgt spid="4111"/>
                                        </p:tgtEl>
                                        <p:attrNameLst>
                                          <p:attrName>ppt_h</p:attrName>
                                        </p:attrNameLst>
                                      </p:cBhvr>
                                      <p:tavLst>
                                        <p:tav tm="0">
                                          <p:val>
                                            <p:strVal val="#ppt_h"/>
                                          </p:val>
                                        </p:tav>
                                        <p:tav tm="100000">
                                          <p:val>
                                            <p:strVal val="#ppt_h"/>
                                          </p:val>
                                        </p:tav>
                                      </p:tavLst>
                                    </p:anim>
                                  </p:childTnLst>
                                </p:cTn>
                              </p:par>
                            </p:childTnLst>
                          </p:cTn>
                        </p:par>
                        <p:par>
                          <p:cTn id="63" fill="hold">
                            <p:stCondLst>
                              <p:cond delay="1500"/>
                            </p:stCondLst>
                            <p:childTnLst>
                              <p:par>
                                <p:cTn id="64" presetID="22" presetClass="entr" presetSubtype="1" fill="hold" nodeType="afterEffect">
                                  <p:stCondLst>
                                    <p:cond delay="0"/>
                                  </p:stCondLst>
                                  <p:childTnLst>
                                    <p:set>
                                      <p:cBhvr>
                                        <p:cTn id="65" dur="1" fill="hold">
                                          <p:stCondLst>
                                            <p:cond delay="0"/>
                                          </p:stCondLst>
                                        </p:cTn>
                                        <p:tgtEl>
                                          <p:spTgt spid="4100"/>
                                        </p:tgtEl>
                                        <p:attrNameLst>
                                          <p:attrName>style.visibility</p:attrName>
                                        </p:attrNameLst>
                                      </p:cBhvr>
                                      <p:to>
                                        <p:strVal val="visible"/>
                                      </p:to>
                                    </p:set>
                                    <p:animEffect transition="in" filter="wipe(up)">
                                      <p:cBhvr>
                                        <p:cTn id="66" dur="500"/>
                                        <p:tgtEl>
                                          <p:spTgt spid="4100"/>
                                        </p:tgtEl>
                                      </p:cBhvr>
                                    </p:animEffect>
                                  </p:childTnLst>
                                </p:cTn>
                              </p:par>
                            </p:childTnLst>
                          </p:cTn>
                        </p:par>
                        <p:par>
                          <p:cTn id="67" fill="hold">
                            <p:stCondLst>
                              <p:cond delay="2000"/>
                            </p:stCondLst>
                            <p:childTnLst>
                              <p:par>
                                <p:cTn id="68" presetID="22" presetClass="entr" presetSubtype="8" fill="hold" grpId="0" nodeType="afterEffect">
                                  <p:stCondLst>
                                    <p:cond delay="0"/>
                                  </p:stCondLst>
                                  <p:childTnLst>
                                    <p:set>
                                      <p:cBhvr>
                                        <p:cTn id="69" dur="1" fill="hold">
                                          <p:stCondLst>
                                            <p:cond delay="0"/>
                                          </p:stCondLst>
                                        </p:cTn>
                                        <p:tgtEl>
                                          <p:spTgt spid="4109"/>
                                        </p:tgtEl>
                                        <p:attrNameLst>
                                          <p:attrName>style.visibility</p:attrName>
                                        </p:attrNameLst>
                                      </p:cBhvr>
                                      <p:to>
                                        <p:strVal val="visible"/>
                                      </p:to>
                                    </p:set>
                                    <p:animEffect transition="in" filter="wipe(left)">
                                      <p:cBhvr>
                                        <p:cTn id="70" dur="500"/>
                                        <p:tgtEl>
                                          <p:spTgt spid="4109"/>
                                        </p:tgtEl>
                                      </p:cBhvr>
                                    </p:animEffect>
                                  </p:childTnLst>
                                </p:cTn>
                              </p:par>
                            </p:childTnLst>
                          </p:cTn>
                        </p:par>
                        <p:par>
                          <p:cTn id="71" fill="hold">
                            <p:stCondLst>
                              <p:cond delay="2500"/>
                            </p:stCondLst>
                            <p:childTnLst>
                              <p:par>
                                <p:cTn id="72" presetID="22" presetClass="entr" presetSubtype="1" fill="hold" nodeType="afterEffect">
                                  <p:stCondLst>
                                    <p:cond delay="0"/>
                                  </p:stCondLst>
                                  <p:childTnLst>
                                    <p:set>
                                      <p:cBhvr>
                                        <p:cTn id="73" dur="1" fill="hold">
                                          <p:stCondLst>
                                            <p:cond delay="0"/>
                                          </p:stCondLst>
                                        </p:cTn>
                                        <p:tgtEl>
                                          <p:spTgt spid="4098"/>
                                        </p:tgtEl>
                                        <p:attrNameLst>
                                          <p:attrName>style.visibility</p:attrName>
                                        </p:attrNameLst>
                                      </p:cBhvr>
                                      <p:to>
                                        <p:strVal val="visible"/>
                                      </p:to>
                                    </p:set>
                                    <p:animEffect transition="in" filter="wipe(up)">
                                      <p:cBhvr>
                                        <p:cTn id="74" dur="500"/>
                                        <p:tgtEl>
                                          <p:spTgt spid="4098"/>
                                        </p:tgtEl>
                                      </p:cBhvr>
                                    </p:animEffect>
                                  </p:childTnLst>
                                </p:cTn>
                              </p:par>
                            </p:childTnLst>
                          </p:cTn>
                        </p:par>
                        <p:par>
                          <p:cTn id="75" fill="hold">
                            <p:stCondLst>
                              <p:cond delay="3000"/>
                            </p:stCondLst>
                            <p:childTnLst>
                              <p:par>
                                <p:cTn id="76" presetID="22" presetClass="entr" presetSubtype="1" fill="hold" grpId="0" nodeType="afterEffect">
                                  <p:stCondLst>
                                    <p:cond delay="0"/>
                                  </p:stCondLst>
                                  <p:childTnLst>
                                    <p:set>
                                      <p:cBhvr>
                                        <p:cTn id="77" dur="1" fill="hold">
                                          <p:stCondLst>
                                            <p:cond delay="0"/>
                                          </p:stCondLst>
                                        </p:cTn>
                                        <p:tgtEl>
                                          <p:spTgt spid="4112"/>
                                        </p:tgtEl>
                                        <p:attrNameLst>
                                          <p:attrName>style.visibility</p:attrName>
                                        </p:attrNameLst>
                                      </p:cBhvr>
                                      <p:to>
                                        <p:strVal val="visible"/>
                                      </p:to>
                                    </p:set>
                                    <p:animEffect transition="in" filter="wipe(up)">
                                      <p:cBhvr>
                                        <p:cTn id="78" dur="500"/>
                                        <p:tgtEl>
                                          <p:spTgt spid="4112"/>
                                        </p:tgtEl>
                                      </p:cBhvr>
                                    </p:animEffect>
                                  </p:childTnLst>
                                </p:cTn>
                              </p:par>
                            </p:childTnLst>
                          </p:cTn>
                        </p:par>
                        <p:par>
                          <p:cTn id="79" fill="hold">
                            <p:stCondLst>
                              <p:cond delay="3500"/>
                            </p:stCondLst>
                            <p:childTnLst>
                              <p:par>
                                <p:cTn id="80" presetID="22" presetClass="entr" presetSubtype="2" fill="hold" grpId="0" nodeType="afterEffect">
                                  <p:stCondLst>
                                    <p:cond delay="0"/>
                                  </p:stCondLst>
                                  <p:childTnLst>
                                    <p:set>
                                      <p:cBhvr>
                                        <p:cTn id="81" dur="1" fill="hold">
                                          <p:stCondLst>
                                            <p:cond delay="0"/>
                                          </p:stCondLst>
                                        </p:cTn>
                                        <p:tgtEl>
                                          <p:spTgt spid="4113"/>
                                        </p:tgtEl>
                                        <p:attrNameLst>
                                          <p:attrName>style.visibility</p:attrName>
                                        </p:attrNameLst>
                                      </p:cBhvr>
                                      <p:to>
                                        <p:strVal val="visible"/>
                                      </p:to>
                                    </p:set>
                                    <p:animEffect transition="in" filter="wipe(right)">
                                      <p:cBhvr>
                                        <p:cTn id="82" dur="500"/>
                                        <p:tgtEl>
                                          <p:spTgt spid="4113"/>
                                        </p:tgtEl>
                                      </p:cBhvr>
                                    </p:animEffect>
                                  </p:childTnLst>
                                </p:cTn>
                              </p:par>
                            </p:childTnLst>
                          </p:cTn>
                        </p:par>
                        <p:par>
                          <p:cTn id="83" fill="hold">
                            <p:stCondLst>
                              <p:cond delay="4000"/>
                            </p:stCondLst>
                            <p:childTnLst>
                              <p:par>
                                <p:cTn id="84" presetID="22" presetClass="entr" presetSubtype="4" fill="hold" grpId="0" nodeType="afterEffect">
                                  <p:stCondLst>
                                    <p:cond delay="0"/>
                                  </p:stCondLst>
                                  <p:childTnLst>
                                    <p:set>
                                      <p:cBhvr>
                                        <p:cTn id="85" dur="1" fill="hold">
                                          <p:stCondLst>
                                            <p:cond delay="0"/>
                                          </p:stCondLst>
                                        </p:cTn>
                                        <p:tgtEl>
                                          <p:spTgt spid="4117"/>
                                        </p:tgtEl>
                                        <p:attrNameLst>
                                          <p:attrName>style.visibility</p:attrName>
                                        </p:attrNameLst>
                                      </p:cBhvr>
                                      <p:to>
                                        <p:strVal val="visible"/>
                                      </p:to>
                                    </p:set>
                                    <p:animEffect transition="in" filter="wipe(down)">
                                      <p:cBhvr>
                                        <p:cTn id="86" dur="500"/>
                                        <p:tgtEl>
                                          <p:spTgt spid="4117"/>
                                        </p:tgtEl>
                                      </p:cBhvr>
                                    </p:animEffect>
                                  </p:childTnLst>
                                </p:cTn>
                              </p:par>
                            </p:childTnLst>
                          </p:cTn>
                        </p:par>
                        <p:par>
                          <p:cTn id="87" fill="hold">
                            <p:stCondLst>
                              <p:cond delay="4500"/>
                            </p:stCondLst>
                            <p:childTnLst>
                              <p:par>
                                <p:cTn id="88" presetID="22" presetClass="entr" presetSubtype="8" fill="hold" grpId="0" nodeType="afterEffect">
                                  <p:stCondLst>
                                    <p:cond delay="0"/>
                                  </p:stCondLst>
                                  <p:childTnLst>
                                    <p:set>
                                      <p:cBhvr>
                                        <p:cTn id="89" dur="1" fill="hold">
                                          <p:stCondLst>
                                            <p:cond delay="0"/>
                                          </p:stCondLst>
                                        </p:cTn>
                                        <p:tgtEl>
                                          <p:spTgt spid="4114"/>
                                        </p:tgtEl>
                                        <p:attrNameLst>
                                          <p:attrName>style.visibility</p:attrName>
                                        </p:attrNameLst>
                                      </p:cBhvr>
                                      <p:to>
                                        <p:strVal val="visible"/>
                                      </p:to>
                                    </p:set>
                                    <p:animEffect transition="in" filter="wipe(left)">
                                      <p:cBhvr>
                                        <p:cTn id="90" dur="500"/>
                                        <p:tgtEl>
                                          <p:spTgt spid="4114"/>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4121"/>
                                        </p:tgtEl>
                                        <p:attrNameLst>
                                          <p:attrName>style.visibility</p:attrName>
                                        </p:attrNameLst>
                                      </p:cBhvr>
                                      <p:to>
                                        <p:strVal val="visible"/>
                                      </p:to>
                                    </p:set>
                                    <p:animEffect transition="in" filter="wipe(up)">
                                      <p:cBhvr>
                                        <p:cTn id="95" dur="500"/>
                                        <p:tgtEl>
                                          <p:spTgt spid="4121"/>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4122"/>
                                        </p:tgtEl>
                                        <p:attrNameLst>
                                          <p:attrName>style.visibility</p:attrName>
                                        </p:attrNameLst>
                                      </p:cBhvr>
                                      <p:to>
                                        <p:strVal val="visible"/>
                                      </p:to>
                                    </p:set>
                                    <p:animEffect transition="in" filter="wipe(left)">
                                      <p:cBhvr>
                                        <p:cTn id="99" dur="500"/>
                                        <p:tgtEl>
                                          <p:spTgt spid="4122"/>
                                        </p:tgtEl>
                                      </p:cBhvr>
                                    </p:animEffect>
                                  </p:childTnLst>
                                </p:cTn>
                              </p:par>
                            </p:childTnLst>
                          </p:cTn>
                        </p:par>
                        <p:par>
                          <p:cTn id="100" fill="hold">
                            <p:stCondLst>
                              <p:cond delay="1000"/>
                            </p:stCondLst>
                            <p:childTnLst>
                              <p:par>
                                <p:cTn id="101" presetID="22" presetClass="entr" presetSubtype="4" fill="hold" grpId="0" nodeType="afterEffect">
                                  <p:stCondLst>
                                    <p:cond delay="0"/>
                                  </p:stCondLst>
                                  <p:childTnLst>
                                    <p:set>
                                      <p:cBhvr>
                                        <p:cTn id="102" dur="1" fill="hold">
                                          <p:stCondLst>
                                            <p:cond delay="0"/>
                                          </p:stCondLst>
                                        </p:cTn>
                                        <p:tgtEl>
                                          <p:spTgt spid="4123"/>
                                        </p:tgtEl>
                                        <p:attrNameLst>
                                          <p:attrName>style.visibility</p:attrName>
                                        </p:attrNameLst>
                                      </p:cBhvr>
                                      <p:to>
                                        <p:strVal val="visible"/>
                                      </p:to>
                                    </p:set>
                                    <p:animEffect transition="in" filter="wipe(down)">
                                      <p:cBhvr>
                                        <p:cTn id="103" dur="500"/>
                                        <p:tgtEl>
                                          <p:spTgt spid="4123"/>
                                        </p:tgtEl>
                                      </p:cBhvr>
                                    </p:animEffect>
                                  </p:childTnLst>
                                </p:cTn>
                              </p:par>
                            </p:childTnLst>
                          </p:cTn>
                        </p:par>
                        <p:par>
                          <p:cTn id="104" fill="hold">
                            <p:stCondLst>
                              <p:cond delay="1500"/>
                            </p:stCondLst>
                            <p:childTnLst>
                              <p:par>
                                <p:cTn id="105" presetID="22" presetClass="entr" presetSubtype="2" fill="hold" grpId="0" nodeType="afterEffect">
                                  <p:stCondLst>
                                    <p:cond delay="0"/>
                                  </p:stCondLst>
                                  <p:childTnLst>
                                    <p:set>
                                      <p:cBhvr>
                                        <p:cTn id="106" dur="1" fill="hold">
                                          <p:stCondLst>
                                            <p:cond delay="0"/>
                                          </p:stCondLst>
                                        </p:cTn>
                                        <p:tgtEl>
                                          <p:spTgt spid="4124"/>
                                        </p:tgtEl>
                                        <p:attrNameLst>
                                          <p:attrName>style.visibility</p:attrName>
                                        </p:attrNameLst>
                                      </p:cBhvr>
                                      <p:to>
                                        <p:strVal val="visible"/>
                                      </p:to>
                                    </p:set>
                                    <p:animEffect transition="in" filter="wipe(right)">
                                      <p:cBhvr>
                                        <p:cTn id="107" dur="500"/>
                                        <p:tgtEl>
                                          <p:spTgt spid="4124"/>
                                        </p:tgtEl>
                                      </p:cBhvr>
                                    </p:animEffect>
                                  </p:childTnLst>
                                </p:cTn>
                              </p:par>
                            </p:childTnLst>
                          </p:cTn>
                        </p:par>
                        <p:par>
                          <p:cTn id="108" fill="hold">
                            <p:stCondLst>
                              <p:cond delay="2000"/>
                            </p:stCondLst>
                            <p:childTnLst>
                              <p:par>
                                <p:cTn id="109" presetID="22" presetClass="entr" presetSubtype="8" fill="hold" grpId="0" nodeType="afterEffect">
                                  <p:stCondLst>
                                    <p:cond delay="0"/>
                                  </p:stCondLst>
                                  <p:childTnLst>
                                    <p:set>
                                      <p:cBhvr>
                                        <p:cTn id="110" dur="1" fill="hold">
                                          <p:stCondLst>
                                            <p:cond delay="0"/>
                                          </p:stCondLst>
                                        </p:cTn>
                                        <p:tgtEl>
                                          <p:spTgt spid="4125"/>
                                        </p:tgtEl>
                                        <p:attrNameLst>
                                          <p:attrName>style.visibility</p:attrName>
                                        </p:attrNameLst>
                                      </p:cBhvr>
                                      <p:to>
                                        <p:strVal val="visible"/>
                                      </p:to>
                                    </p:set>
                                    <p:animEffect transition="in" filter="wipe(left)">
                                      <p:cBhvr>
                                        <p:cTn id="111" dur="500"/>
                                        <p:tgtEl>
                                          <p:spTgt spid="412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4126"/>
                                        </p:tgtEl>
                                        <p:attrNameLst>
                                          <p:attrName>style.visibility</p:attrName>
                                        </p:attrNameLst>
                                      </p:cBhvr>
                                      <p:to>
                                        <p:strVal val="visible"/>
                                      </p:to>
                                    </p:set>
                                    <p:animEffect transition="in" filter="wipe(left)">
                                      <p:cBhvr>
                                        <p:cTn id="116" dur="500"/>
                                        <p:tgtEl>
                                          <p:spTgt spid="4126"/>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4127"/>
                                        </p:tgtEl>
                                        <p:attrNameLst>
                                          <p:attrName>style.visibility</p:attrName>
                                        </p:attrNameLst>
                                      </p:cBhvr>
                                      <p:to>
                                        <p:strVal val="visible"/>
                                      </p:to>
                                    </p:set>
                                    <p:animEffect transition="in" filter="wipe(down)">
                                      <p:cBhvr>
                                        <p:cTn id="120" dur="500"/>
                                        <p:tgtEl>
                                          <p:spTgt spid="4127"/>
                                        </p:tgtEl>
                                      </p:cBhvr>
                                    </p:animEffect>
                                  </p:childTnLst>
                                </p:cTn>
                              </p:par>
                            </p:childTnLst>
                          </p:cTn>
                        </p:par>
                        <p:par>
                          <p:cTn id="121" fill="hold">
                            <p:stCondLst>
                              <p:cond delay="1000"/>
                            </p:stCondLst>
                            <p:childTnLst>
                              <p:par>
                                <p:cTn id="122" presetID="22" presetClass="entr" presetSubtype="2" fill="hold" grpId="0" nodeType="afterEffect">
                                  <p:stCondLst>
                                    <p:cond delay="0"/>
                                  </p:stCondLst>
                                  <p:childTnLst>
                                    <p:set>
                                      <p:cBhvr>
                                        <p:cTn id="123" dur="1" fill="hold">
                                          <p:stCondLst>
                                            <p:cond delay="0"/>
                                          </p:stCondLst>
                                        </p:cTn>
                                        <p:tgtEl>
                                          <p:spTgt spid="4128"/>
                                        </p:tgtEl>
                                        <p:attrNameLst>
                                          <p:attrName>style.visibility</p:attrName>
                                        </p:attrNameLst>
                                      </p:cBhvr>
                                      <p:to>
                                        <p:strVal val="visible"/>
                                      </p:to>
                                    </p:set>
                                    <p:animEffect transition="in" filter="wipe(right)">
                                      <p:cBhvr>
                                        <p:cTn id="124" dur="500"/>
                                        <p:tgtEl>
                                          <p:spTgt spid="4128"/>
                                        </p:tgtEl>
                                      </p:cBhvr>
                                    </p:animEffect>
                                  </p:childTnLst>
                                </p:cTn>
                              </p:par>
                            </p:childTnLst>
                          </p:cTn>
                        </p:par>
                        <p:par>
                          <p:cTn id="125" fill="hold">
                            <p:stCondLst>
                              <p:cond delay="1500"/>
                            </p:stCondLst>
                            <p:childTnLst>
                              <p:par>
                                <p:cTn id="126" presetID="22" presetClass="entr" presetSubtype="8" fill="hold" grpId="0" nodeType="afterEffect">
                                  <p:stCondLst>
                                    <p:cond delay="0"/>
                                  </p:stCondLst>
                                  <p:childTnLst>
                                    <p:set>
                                      <p:cBhvr>
                                        <p:cTn id="127" dur="1" fill="hold">
                                          <p:stCondLst>
                                            <p:cond delay="0"/>
                                          </p:stCondLst>
                                        </p:cTn>
                                        <p:tgtEl>
                                          <p:spTgt spid="4129"/>
                                        </p:tgtEl>
                                        <p:attrNameLst>
                                          <p:attrName>style.visibility</p:attrName>
                                        </p:attrNameLst>
                                      </p:cBhvr>
                                      <p:to>
                                        <p:strVal val="visible"/>
                                      </p:to>
                                    </p:set>
                                    <p:animEffect transition="in" filter="wipe(left)">
                                      <p:cBhvr>
                                        <p:cTn id="128" dur="500"/>
                                        <p:tgtEl>
                                          <p:spTgt spid="4129"/>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4118"/>
                                        </p:tgtEl>
                                        <p:attrNameLst>
                                          <p:attrName>style.visibility</p:attrName>
                                        </p:attrNameLst>
                                      </p:cBhvr>
                                      <p:to>
                                        <p:strVal val="visible"/>
                                      </p:to>
                                    </p:set>
                                    <p:animEffect transition="in" filter="wipe(left)">
                                      <p:cBhvr>
                                        <p:cTn id="133" dur="500"/>
                                        <p:tgtEl>
                                          <p:spTgt spid="4118"/>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4119"/>
                                        </p:tgtEl>
                                        <p:attrNameLst>
                                          <p:attrName>style.visibility</p:attrName>
                                        </p:attrNameLst>
                                      </p:cBhvr>
                                      <p:to>
                                        <p:strVal val="visible"/>
                                      </p:to>
                                    </p:set>
                                    <p:animEffect transition="in" filter="wipe(left)">
                                      <p:cBhvr>
                                        <p:cTn id="138" dur="500"/>
                                        <p:tgtEl>
                                          <p:spTgt spid="4119"/>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4120"/>
                                        </p:tgtEl>
                                        <p:attrNameLst>
                                          <p:attrName>style.visibility</p:attrName>
                                        </p:attrNameLst>
                                      </p:cBhvr>
                                      <p:to>
                                        <p:strVal val="visible"/>
                                      </p:to>
                                    </p:set>
                                    <p:animEffect transition="in" filter="wipe(left)">
                                      <p:cBhvr>
                                        <p:cTn id="143" dur="500"/>
                                        <p:tgtEl>
                                          <p:spTgt spid="4120"/>
                                        </p:tgtEl>
                                      </p:cBhvr>
                                    </p:animEffect>
                                  </p:childTnLst>
                                </p:cTn>
                              </p:par>
                            </p:childTnLst>
                          </p:cTn>
                        </p:par>
                        <p:par>
                          <p:cTn id="144" fill="hold">
                            <p:stCondLst>
                              <p:cond delay="500"/>
                            </p:stCondLst>
                            <p:childTnLst>
                              <p:par>
                                <p:cTn id="145" presetID="23" presetClass="entr" presetSubtype="528" fill="hold" grpId="0" nodeType="afterEffect">
                                  <p:stCondLst>
                                    <p:cond delay="0"/>
                                  </p:stCondLst>
                                  <p:childTnLst>
                                    <p:set>
                                      <p:cBhvr>
                                        <p:cTn id="146" dur="1" fill="hold">
                                          <p:stCondLst>
                                            <p:cond delay="0"/>
                                          </p:stCondLst>
                                        </p:cTn>
                                        <p:tgtEl>
                                          <p:spTgt spid="4131"/>
                                        </p:tgtEl>
                                        <p:attrNameLst>
                                          <p:attrName>style.visibility</p:attrName>
                                        </p:attrNameLst>
                                      </p:cBhvr>
                                      <p:to>
                                        <p:strVal val="visible"/>
                                      </p:to>
                                    </p:set>
                                    <p:anim calcmode="lin" valueType="num">
                                      <p:cBhvr>
                                        <p:cTn id="147" dur="500" fill="hold"/>
                                        <p:tgtEl>
                                          <p:spTgt spid="4131"/>
                                        </p:tgtEl>
                                        <p:attrNameLst>
                                          <p:attrName>ppt_w</p:attrName>
                                        </p:attrNameLst>
                                      </p:cBhvr>
                                      <p:tavLst>
                                        <p:tav tm="0">
                                          <p:val>
                                            <p:fltVal val="0"/>
                                          </p:val>
                                        </p:tav>
                                        <p:tav tm="100000">
                                          <p:val>
                                            <p:strVal val="#ppt_w"/>
                                          </p:val>
                                        </p:tav>
                                      </p:tavLst>
                                    </p:anim>
                                    <p:anim calcmode="lin" valueType="num">
                                      <p:cBhvr>
                                        <p:cTn id="148" dur="500" fill="hold"/>
                                        <p:tgtEl>
                                          <p:spTgt spid="4131"/>
                                        </p:tgtEl>
                                        <p:attrNameLst>
                                          <p:attrName>ppt_h</p:attrName>
                                        </p:attrNameLst>
                                      </p:cBhvr>
                                      <p:tavLst>
                                        <p:tav tm="0">
                                          <p:val>
                                            <p:fltVal val="0"/>
                                          </p:val>
                                        </p:tav>
                                        <p:tav tm="100000">
                                          <p:val>
                                            <p:strVal val="#ppt_h"/>
                                          </p:val>
                                        </p:tav>
                                      </p:tavLst>
                                    </p:anim>
                                    <p:anim calcmode="lin" valueType="num">
                                      <p:cBhvr>
                                        <p:cTn id="149" dur="500" fill="hold"/>
                                        <p:tgtEl>
                                          <p:spTgt spid="4131"/>
                                        </p:tgtEl>
                                        <p:attrNameLst>
                                          <p:attrName>ppt_x</p:attrName>
                                        </p:attrNameLst>
                                      </p:cBhvr>
                                      <p:tavLst>
                                        <p:tav tm="0">
                                          <p:val>
                                            <p:fltVal val="0.5"/>
                                          </p:val>
                                        </p:tav>
                                        <p:tav tm="100000">
                                          <p:val>
                                            <p:strVal val="#ppt_x"/>
                                          </p:val>
                                        </p:tav>
                                      </p:tavLst>
                                    </p:anim>
                                    <p:anim calcmode="lin" valueType="num">
                                      <p:cBhvr>
                                        <p:cTn id="150" dur="500" fill="hold"/>
                                        <p:tgtEl>
                                          <p:spTgt spid="41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autoUpdateAnimBg="0"/>
      <p:bldP spid="189444" grpId="0" animBg="1" autoUpdateAnimBg="0"/>
      <p:bldP spid="189445" grpId="0" animBg="1" autoUpdateAnimBg="0"/>
      <p:bldP spid="189446" grpId="0" animBg="1" autoUpdateAnimBg="0"/>
      <p:bldP spid="4105" grpId="0" animBg="1"/>
      <p:bldP spid="4106" grpId="0" animBg="1"/>
      <p:bldP spid="4107" grpId="0" animBg="1"/>
      <p:bldP spid="4108" grpId="0" autoUpdateAnimBg="0"/>
      <p:bldP spid="4109" grpId="0" autoUpdateAnimBg="0"/>
      <p:bldP spid="4110" grpId="0" autoUpdateAnimBg="0"/>
      <p:bldP spid="4111" grpId="0" animBg="1"/>
      <p:bldP spid="4112" grpId="0" animBg="1"/>
      <p:bldP spid="4113" grpId="0" animBg="1"/>
      <p:bldP spid="4114" grpId="0" animBg="1"/>
      <p:bldP spid="4115" grpId="0" autoUpdateAnimBg="0"/>
      <p:bldP spid="4116" grpId="0" animBg="1"/>
      <p:bldP spid="4117" grpId="0" animBg="1"/>
      <p:bldP spid="4118" grpId="0" animBg="1" autoUpdateAnimBg="0"/>
      <p:bldP spid="4119" grpId="0" autoUpdateAnimBg="0"/>
      <p:bldP spid="4120" grpId="0" animBg="1" autoUpdateAnimBg="0"/>
      <p:bldP spid="4121" grpId="0" animBg="1"/>
      <p:bldP spid="4122" grpId="0" animBg="1"/>
      <p:bldP spid="4123" grpId="0" animBg="1"/>
      <p:bldP spid="4124" grpId="0" animBg="1"/>
      <p:bldP spid="4125" grpId="0" autoUpdateAnimBg="0"/>
      <p:bldP spid="4126" grpId="0" animBg="1"/>
      <p:bldP spid="4127" grpId="0" animBg="1"/>
      <p:bldP spid="4128" grpId="0" animBg="1"/>
      <p:bldP spid="4129" grpId="0" autoUpdateAnimBg="0"/>
      <p:bldP spid="41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Oval 52"/>
          <p:cNvSpPr>
            <a:spLocks noChangeArrowheads="1"/>
          </p:cNvSpPr>
          <p:nvPr/>
        </p:nvSpPr>
        <p:spPr bwMode="auto">
          <a:xfrm>
            <a:off x="35496" y="260648"/>
            <a:ext cx="5029200" cy="6408712"/>
          </a:xfrm>
          <a:prstGeom prst="ellipse">
            <a:avLst/>
          </a:prstGeom>
          <a:solidFill>
            <a:srgbClr val="F1FFCB"/>
          </a:solidFill>
          <a:ln w="19050">
            <a:solidFill>
              <a:schemeClr val="tx1"/>
            </a:solidFill>
            <a:round/>
            <a:headEnd/>
            <a:tailEnd/>
          </a:ln>
        </p:spPr>
        <p:txBody>
          <a:bodyPr anchor="ctr"/>
          <a:lstStyle/>
          <a:p>
            <a:pPr algn="l" eaLnBrk="1" hangingPunct="1"/>
            <a:endParaRPr lang="de-DE"/>
          </a:p>
        </p:txBody>
      </p:sp>
      <p:sp>
        <p:nvSpPr>
          <p:cNvPr id="5127" name="Line 2"/>
          <p:cNvSpPr>
            <a:spLocks noChangeShapeType="1"/>
          </p:cNvSpPr>
          <p:nvPr/>
        </p:nvSpPr>
        <p:spPr bwMode="auto">
          <a:xfrm flipV="1">
            <a:off x="2895600" y="3962400"/>
            <a:ext cx="2667000" cy="0"/>
          </a:xfrm>
          <a:prstGeom prst="line">
            <a:avLst/>
          </a:prstGeom>
          <a:noFill/>
          <a:ln w="104775">
            <a:solidFill>
              <a:srgbClr val="008000"/>
            </a:solidFill>
            <a:round/>
            <a:headEnd/>
            <a:tailEnd type="triangle" w="med" len="med"/>
          </a:ln>
        </p:spPr>
        <p:txBody>
          <a:bodyPr>
            <a:spAutoFit/>
          </a:bodyPr>
          <a:lstStyle/>
          <a:p>
            <a:endParaRPr lang="de-DE"/>
          </a:p>
        </p:txBody>
      </p:sp>
      <p:sp>
        <p:nvSpPr>
          <p:cNvPr id="5128" name="Line 3"/>
          <p:cNvSpPr>
            <a:spLocks noChangeShapeType="1"/>
          </p:cNvSpPr>
          <p:nvPr/>
        </p:nvSpPr>
        <p:spPr bwMode="auto">
          <a:xfrm flipV="1">
            <a:off x="7315200" y="3962400"/>
            <a:ext cx="685800" cy="0"/>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5122" name="Object 4"/>
          <p:cNvGraphicFramePr>
            <a:graphicFrameLocks noChangeAspect="1"/>
          </p:cNvGraphicFramePr>
          <p:nvPr/>
        </p:nvGraphicFramePr>
        <p:xfrm>
          <a:off x="8001000" y="3505200"/>
          <a:ext cx="1003300" cy="1030288"/>
        </p:xfrm>
        <a:graphic>
          <a:graphicData uri="http://schemas.openxmlformats.org/presentationml/2006/ole">
            <p:oleObj spid="_x0000_s14341" name="Bitmap" r:id="rId4" imgW="1028844" imgH="1057423" progId="PBrush">
              <p:embed/>
            </p:oleObj>
          </a:graphicData>
        </a:graphic>
      </p:graphicFrame>
      <p:sp>
        <p:nvSpPr>
          <p:cNvPr id="5129" name="Text Box 5"/>
          <p:cNvSpPr txBox="1">
            <a:spLocks noChangeArrowheads="1"/>
          </p:cNvSpPr>
          <p:nvPr/>
        </p:nvSpPr>
        <p:spPr bwMode="auto">
          <a:xfrm>
            <a:off x="8001000" y="4572000"/>
            <a:ext cx="1143000" cy="314325"/>
          </a:xfrm>
          <a:prstGeom prst="rect">
            <a:avLst/>
          </a:prstGeom>
          <a:noFill/>
          <a:ln w="9525">
            <a:noFill/>
            <a:miter lim="800000"/>
            <a:headEnd/>
            <a:tailEnd/>
          </a:ln>
        </p:spPr>
        <p:txBody>
          <a:bodyPr/>
          <a:lstStyle/>
          <a:p>
            <a:pPr eaLnBrk="1" hangingPunct="1"/>
            <a:r>
              <a:rPr lang="de-DE"/>
              <a:t>Kunde</a:t>
            </a:r>
          </a:p>
        </p:txBody>
      </p:sp>
      <p:sp>
        <p:nvSpPr>
          <p:cNvPr id="5130" name="Line 6"/>
          <p:cNvSpPr>
            <a:spLocks noChangeShapeType="1"/>
          </p:cNvSpPr>
          <p:nvPr/>
        </p:nvSpPr>
        <p:spPr bwMode="auto">
          <a:xfrm flipV="1">
            <a:off x="152400" y="3962400"/>
            <a:ext cx="1752600" cy="0"/>
          </a:xfrm>
          <a:prstGeom prst="line">
            <a:avLst/>
          </a:prstGeom>
          <a:noFill/>
          <a:ln w="104775">
            <a:solidFill>
              <a:srgbClr val="008000"/>
            </a:solidFill>
            <a:round/>
            <a:headEnd/>
            <a:tailEnd type="triangle" w="med" len="med"/>
          </a:ln>
        </p:spPr>
        <p:txBody>
          <a:bodyPr>
            <a:spAutoFit/>
          </a:bodyPr>
          <a:lstStyle/>
          <a:p>
            <a:endParaRPr lang="de-DE"/>
          </a:p>
        </p:txBody>
      </p:sp>
      <p:sp>
        <p:nvSpPr>
          <p:cNvPr id="5131" name="Line 7"/>
          <p:cNvSpPr>
            <a:spLocks noChangeShapeType="1"/>
          </p:cNvSpPr>
          <p:nvPr/>
        </p:nvSpPr>
        <p:spPr bwMode="auto">
          <a:xfrm>
            <a:off x="3733800" y="2057400"/>
            <a:ext cx="0" cy="1219200"/>
          </a:xfrm>
          <a:prstGeom prst="line">
            <a:avLst/>
          </a:prstGeom>
          <a:noFill/>
          <a:ln w="28575">
            <a:solidFill>
              <a:srgbClr val="0000FF"/>
            </a:solidFill>
            <a:prstDash val="sysDot"/>
            <a:round/>
            <a:headEnd/>
            <a:tailEnd type="triangle" w="med" len="med"/>
          </a:ln>
        </p:spPr>
        <p:txBody>
          <a:bodyPr>
            <a:spAutoFit/>
          </a:bodyPr>
          <a:lstStyle/>
          <a:p>
            <a:endParaRPr lang="de-DE"/>
          </a:p>
        </p:txBody>
      </p:sp>
      <p:sp>
        <p:nvSpPr>
          <p:cNvPr id="5132" name="Text Box 8"/>
          <p:cNvSpPr txBox="1">
            <a:spLocks noChangeArrowheads="1"/>
          </p:cNvSpPr>
          <p:nvPr/>
        </p:nvSpPr>
        <p:spPr bwMode="auto">
          <a:xfrm>
            <a:off x="8001000" y="4800600"/>
            <a:ext cx="1143000" cy="609600"/>
          </a:xfrm>
          <a:prstGeom prst="rect">
            <a:avLst/>
          </a:prstGeom>
          <a:noFill/>
          <a:ln w="9525">
            <a:noFill/>
            <a:miter lim="800000"/>
            <a:headEnd/>
            <a:tailEnd/>
          </a:ln>
        </p:spPr>
        <p:txBody>
          <a:bodyPr/>
          <a:lstStyle/>
          <a:p>
            <a:pPr eaLnBrk="1" hangingPunct="1"/>
            <a:r>
              <a:rPr lang="de-DE"/>
              <a:t>(Bedarfs-träger)</a:t>
            </a:r>
          </a:p>
        </p:txBody>
      </p:sp>
      <p:graphicFrame>
        <p:nvGraphicFramePr>
          <p:cNvPr id="5123" name="Object 9"/>
          <p:cNvGraphicFramePr>
            <a:graphicFrameLocks noChangeAspect="1"/>
          </p:cNvGraphicFramePr>
          <p:nvPr/>
        </p:nvGraphicFramePr>
        <p:xfrm>
          <a:off x="1905000" y="3276600"/>
          <a:ext cx="2057400" cy="1501775"/>
        </p:xfrm>
        <a:graphic>
          <a:graphicData uri="http://schemas.openxmlformats.org/presentationml/2006/ole">
            <p:oleObj spid="_x0000_s14346" name="Paint Shop Pro Image" r:id="rId5" imgW="2370732" imgH="1668745" progId="">
              <p:embed/>
            </p:oleObj>
          </a:graphicData>
        </a:graphic>
      </p:graphicFrame>
      <p:sp>
        <p:nvSpPr>
          <p:cNvPr id="5133" name="Text Box 10"/>
          <p:cNvSpPr txBox="1">
            <a:spLocks noChangeArrowheads="1"/>
          </p:cNvSpPr>
          <p:nvPr/>
        </p:nvSpPr>
        <p:spPr bwMode="auto">
          <a:xfrm>
            <a:off x="1981200" y="3276600"/>
            <a:ext cx="990600" cy="457200"/>
          </a:xfrm>
          <a:prstGeom prst="rect">
            <a:avLst/>
          </a:prstGeom>
          <a:noFill/>
          <a:ln w="9525">
            <a:noFill/>
            <a:miter lim="800000"/>
            <a:headEnd/>
            <a:tailEnd/>
          </a:ln>
        </p:spPr>
        <p:txBody>
          <a:bodyPr>
            <a:spAutoFit/>
          </a:bodyPr>
          <a:lstStyle/>
          <a:p>
            <a:pPr algn="l" eaLnBrk="1" hangingPunct="1"/>
            <a:r>
              <a:rPr lang="de-DE" sz="1200"/>
              <a:t>Unter-nehmen</a:t>
            </a:r>
            <a:endParaRPr lang="de-DE" sz="1600"/>
          </a:p>
        </p:txBody>
      </p:sp>
      <p:sp>
        <p:nvSpPr>
          <p:cNvPr id="147467" name="Line 11"/>
          <p:cNvSpPr>
            <a:spLocks noChangeShapeType="1"/>
          </p:cNvSpPr>
          <p:nvPr/>
        </p:nvSpPr>
        <p:spPr bwMode="auto">
          <a:xfrm flipH="1">
            <a:off x="4572000" y="5410200"/>
            <a:ext cx="0" cy="304800"/>
          </a:xfrm>
          <a:prstGeom prst="line">
            <a:avLst/>
          </a:prstGeom>
          <a:noFill/>
          <a:ln w="28575">
            <a:solidFill>
              <a:srgbClr val="0000FF"/>
            </a:solidFill>
            <a:round/>
            <a:headEnd type="triangle" w="med" len="med"/>
            <a:tailEnd/>
          </a:ln>
        </p:spPr>
        <p:txBody>
          <a:bodyPr/>
          <a:lstStyle/>
          <a:p>
            <a:endParaRPr lang="de-DE"/>
          </a:p>
        </p:txBody>
      </p:sp>
      <p:sp>
        <p:nvSpPr>
          <p:cNvPr id="147468" name="Line 12"/>
          <p:cNvSpPr>
            <a:spLocks noChangeShapeType="1"/>
          </p:cNvSpPr>
          <p:nvPr/>
        </p:nvSpPr>
        <p:spPr bwMode="auto">
          <a:xfrm flipH="1">
            <a:off x="838200" y="5334000"/>
            <a:ext cx="0" cy="381000"/>
          </a:xfrm>
          <a:prstGeom prst="line">
            <a:avLst/>
          </a:prstGeom>
          <a:noFill/>
          <a:ln w="28575">
            <a:solidFill>
              <a:srgbClr val="0000FF"/>
            </a:solidFill>
            <a:round/>
            <a:headEnd/>
            <a:tailEnd/>
          </a:ln>
        </p:spPr>
        <p:txBody>
          <a:bodyPr/>
          <a:lstStyle/>
          <a:p>
            <a:endParaRPr lang="de-DE"/>
          </a:p>
        </p:txBody>
      </p:sp>
      <p:sp>
        <p:nvSpPr>
          <p:cNvPr id="147469" name="Line 13"/>
          <p:cNvSpPr>
            <a:spLocks noChangeShapeType="1"/>
          </p:cNvSpPr>
          <p:nvPr/>
        </p:nvSpPr>
        <p:spPr bwMode="auto">
          <a:xfrm flipH="1">
            <a:off x="838200" y="4343400"/>
            <a:ext cx="0" cy="609600"/>
          </a:xfrm>
          <a:prstGeom prst="line">
            <a:avLst/>
          </a:prstGeom>
          <a:noFill/>
          <a:ln w="28575">
            <a:solidFill>
              <a:srgbClr val="0000FF"/>
            </a:solidFill>
            <a:round/>
            <a:headEnd type="triangle" w="med" len="med"/>
            <a:tailEnd type="triangle" w="med" len="med"/>
          </a:ln>
        </p:spPr>
        <p:txBody>
          <a:bodyPr/>
          <a:lstStyle/>
          <a:p>
            <a:endParaRPr lang="de-DE"/>
          </a:p>
        </p:txBody>
      </p:sp>
      <p:sp>
        <p:nvSpPr>
          <p:cNvPr id="147471" name="Line 15"/>
          <p:cNvSpPr>
            <a:spLocks noChangeShapeType="1"/>
          </p:cNvSpPr>
          <p:nvPr/>
        </p:nvSpPr>
        <p:spPr bwMode="auto">
          <a:xfrm>
            <a:off x="838200" y="5715000"/>
            <a:ext cx="3733800" cy="0"/>
          </a:xfrm>
          <a:prstGeom prst="line">
            <a:avLst/>
          </a:prstGeom>
          <a:noFill/>
          <a:ln w="28575">
            <a:solidFill>
              <a:srgbClr val="0000FF"/>
            </a:solidFill>
            <a:round/>
            <a:headEnd/>
            <a:tailEnd/>
          </a:ln>
        </p:spPr>
        <p:txBody>
          <a:bodyPr/>
          <a:lstStyle/>
          <a:p>
            <a:endParaRPr lang="de-DE"/>
          </a:p>
        </p:txBody>
      </p:sp>
      <p:sp>
        <p:nvSpPr>
          <p:cNvPr id="147473" name="Line 17"/>
          <p:cNvSpPr>
            <a:spLocks noChangeShapeType="1"/>
          </p:cNvSpPr>
          <p:nvPr/>
        </p:nvSpPr>
        <p:spPr bwMode="auto">
          <a:xfrm flipH="1">
            <a:off x="4572000" y="4343400"/>
            <a:ext cx="0" cy="685800"/>
          </a:xfrm>
          <a:prstGeom prst="line">
            <a:avLst/>
          </a:prstGeom>
          <a:noFill/>
          <a:ln w="28575">
            <a:solidFill>
              <a:srgbClr val="0000FF"/>
            </a:solidFill>
            <a:round/>
            <a:headEnd type="triangle" w="med" len="med"/>
            <a:tailEnd type="triangle" w="med" len="med"/>
          </a:ln>
        </p:spPr>
        <p:txBody>
          <a:bodyPr/>
          <a:lstStyle/>
          <a:p>
            <a:endParaRPr lang="de-DE"/>
          </a:p>
        </p:txBody>
      </p:sp>
      <p:sp>
        <p:nvSpPr>
          <p:cNvPr id="147474" name="Text Box 18"/>
          <p:cNvSpPr txBox="1">
            <a:spLocks noChangeArrowheads="1"/>
          </p:cNvSpPr>
          <p:nvPr/>
        </p:nvSpPr>
        <p:spPr bwMode="auto">
          <a:xfrm>
            <a:off x="4114800" y="3581400"/>
            <a:ext cx="990600" cy="762000"/>
          </a:xfrm>
          <a:prstGeom prst="rect">
            <a:avLst/>
          </a:prstGeom>
          <a:solidFill>
            <a:srgbClr val="FFEBD7"/>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Produkte (Output)</a:t>
            </a:r>
            <a:endParaRPr lang="de-DE" sz="1600"/>
          </a:p>
        </p:txBody>
      </p:sp>
      <p:sp>
        <p:nvSpPr>
          <p:cNvPr id="5140" name="Line 19"/>
          <p:cNvSpPr>
            <a:spLocks noChangeShapeType="1"/>
          </p:cNvSpPr>
          <p:nvPr/>
        </p:nvSpPr>
        <p:spPr bwMode="auto">
          <a:xfrm>
            <a:off x="5562600" y="3581400"/>
            <a:ext cx="0" cy="838200"/>
          </a:xfrm>
          <a:prstGeom prst="line">
            <a:avLst/>
          </a:prstGeom>
          <a:noFill/>
          <a:ln w="28575">
            <a:solidFill>
              <a:srgbClr val="000000"/>
            </a:solidFill>
            <a:round/>
            <a:headEnd/>
            <a:tailEnd/>
          </a:ln>
        </p:spPr>
        <p:txBody>
          <a:bodyPr/>
          <a:lstStyle/>
          <a:p>
            <a:endParaRPr lang="de-DE"/>
          </a:p>
        </p:txBody>
      </p:sp>
      <p:sp>
        <p:nvSpPr>
          <p:cNvPr id="5141" name="Line 20"/>
          <p:cNvSpPr>
            <a:spLocks noChangeShapeType="1"/>
          </p:cNvSpPr>
          <p:nvPr/>
        </p:nvSpPr>
        <p:spPr bwMode="auto">
          <a:xfrm>
            <a:off x="5562600" y="3581400"/>
            <a:ext cx="1752600" cy="0"/>
          </a:xfrm>
          <a:prstGeom prst="line">
            <a:avLst/>
          </a:prstGeom>
          <a:noFill/>
          <a:ln w="28575">
            <a:solidFill>
              <a:schemeClr val="tx1"/>
            </a:solidFill>
            <a:round/>
            <a:headEnd/>
            <a:tailEnd/>
          </a:ln>
        </p:spPr>
        <p:txBody>
          <a:bodyPr anchor="ctr">
            <a:spAutoFit/>
          </a:bodyPr>
          <a:lstStyle/>
          <a:p>
            <a:endParaRPr lang="de-DE"/>
          </a:p>
        </p:txBody>
      </p:sp>
      <p:sp>
        <p:nvSpPr>
          <p:cNvPr id="5142" name="Line 21"/>
          <p:cNvSpPr>
            <a:spLocks noChangeShapeType="1"/>
          </p:cNvSpPr>
          <p:nvPr/>
        </p:nvSpPr>
        <p:spPr bwMode="auto">
          <a:xfrm>
            <a:off x="5562600" y="3962400"/>
            <a:ext cx="1752600" cy="0"/>
          </a:xfrm>
          <a:prstGeom prst="line">
            <a:avLst/>
          </a:prstGeom>
          <a:noFill/>
          <a:ln w="28575">
            <a:solidFill>
              <a:schemeClr val="tx1"/>
            </a:solidFill>
            <a:round/>
            <a:headEnd/>
            <a:tailEnd/>
          </a:ln>
        </p:spPr>
        <p:txBody>
          <a:bodyPr anchor="ctr">
            <a:spAutoFit/>
          </a:bodyPr>
          <a:lstStyle/>
          <a:p>
            <a:endParaRPr lang="de-DE"/>
          </a:p>
        </p:txBody>
      </p:sp>
      <p:sp>
        <p:nvSpPr>
          <p:cNvPr id="147478" name="Text Box 22"/>
          <p:cNvSpPr txBox="1">
            <a:spLocks noChangeArrowheads="1"/>
          </p:cNvSpPr>
          <p:nvPr/>
        </p:nvSpPr>
        <p:spPr bwMode="auto">
          <a:xfrm>
            <a:off x="5715000" y="3352800"/>
            <a:ext cx="1447800" cy="3810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Sachgüter</a:t>
            </a:r>
          </a:p>
        </p:txBody>
      </p:sp>
      <p:sp>
        <p:nvSpPr>
          <p:cNvPr id="147479" name="Text Box 23"/>
          <p:cNvSpPr txBox="1">
            <a:spLocks noChangeArrowheads="1"/>
          </p:cNvSpPr>
          <p:nvPr/>
        </p:nvSpPr>
        <p:spPr bwMode="auto">
          <a:xfrm>
            <a:off x="5715000" y="3810000"/>
            <a:ext cx="1447800" cy="3810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Dienstleistungen</a:t>
            </a:r>
          </a:p>
        </p:txBody>
      </p:sp>
      <p:sp>
        <p:nvSpPr>
          <p:cNvPr id="5145" name="Line 24"/>
          <p:cNvSpPr>
            <a:spLocks noChangeShapeType="1"/>
          </p:cNvSpPr>
          <p:nvPr/>
        </p:nvSpPr>
        <p:spPr bwMode="auto">
          <a:xfrm>
            <a:off x="7315200" y="3581400"/>
            <a:ext cx="0" cy="838200"/>
          </a:xfrm>
          <a:prstGeom prst="line">
            <a:avLst/>
          </a:prstGeom>
          <a:noFill/>
          <a:ln w="28575">
            <a:solidFill>
              <a:srgbClr val="000000"/>
            </a:solidFill>
            <a:round/>
            <a:headEnd/>
            <a:tailEnd/>
          </a:ln>
        </p:spPr>
        <p:txBody>
          <a:bodyPr/>
          <a:lstStyle/>
          <a:p>
            <a:endParaRPr lang="de-DE"/>
          </a:p>
        </p:txBody>
      </p:sp>
      <p:sp>
        <p:nvSpPr>
          <p:cNvPr id="5146" name="Line 25"/>
          <p:cNvSpPr>
            <a:spLocks noChangeShapeType="1"/>
          </p:cNvSpPr>
          <p:nvPr/>
        </p:nvSpPr>
        <p:spPr bwMode="auto">
          <a:xfrm>
            <a:off x="5562600" y="4419600"/>
            <a:ext cx="1752600" cy="0"/>
          </a:xfrm>
          <a:prstGeom prst="line">
            <a:avLst/>
          </a:prstGeom>
          <a:noFill/>
          <a:ln w="28575">
            <a:solidFill>
              <a:schemeClr val="tx1"/>
            </a:solidFill>
            <a:round/>
            <a:headEnd/>
            <a:tailEnd/>
          </a:ln>
        </p:spPr>
        <p:txBody>
          <a:bodyPr anchor="ctr">
            <a:spAutoFit/>
          </a:bodyPr>
          <a:lstStyle/>
          <a:p>
            <a:endParaRPr lang="de-DE"/>
          </a:p>
        </p:txBody>
      </p:sp>
      <p:sp>
        <p:nvSpPr>
          <p:cNvPr id="147482" name="Text Box 26"/>
          <p:cNvSpPr txBox="1">
            <a:spLocks noChangeArrowheads="1"/>
          </p:cNvSpPr>
          <p:nvPr/>
        </p:nvSpPr>
        <p:spPr bwMode="auto">
          <a:xfrm>
            <a:off x="5715000" y="4267200"/>
            <a:ext cx="1447800" cy="304800"/>
          </a:xfrm>
          <a:prstGeom prst="rect">
            <a:avLst/>
          </a:prstGeom>
          <a:solidFill>
            <a:srgbClr val="BAEFEE"/>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Information</a:t>
            </a:r>
          </a:p>
        </p:txBody>
      </p:sp>
      <p:sp>
        <p:nvSpPr>
          <p:cNvPr id="147483" name="Line 27"/>
          <p:cNvSpPr>
            <a:spLocks noChangeShapeType="1"/>
          </p:cNvSpPr>
          <p:nvPr/>
        </p:nvSpPr>
        <p:spPr bwMode="auto">
          <a:xfrm flipH="1">
            <a:off x="4572000" y="2743200"/>
            <a:ext cx="0" cy="838200"/>
          </a:xfrm>
          <a:prstGeom prst="line">
            <a:avLst/>
          </a:prstGeom>
          <a:noFill/>
          <a:ln w="28575">
            <a:solidFill>
              <a:srgbClr val="0000FF"/>
            </a:solidFill>
            <a:round/>
            <a:headEnd/>
            <a:tailEnd/>
          </a:ln>
        </p:spPr>
        <p:txBody>
          <a:bodyPr/>
          <a:lstStyle/>
          <a:p>
            <a:endParaRPr lang="de-DE"/>
          </a:p>
        </p:txBody>
      </p:sp>
      <p:sp>
        <p:nvSpPr>
          <p:cNvPr id="147484" name="Line 28"/>
          <p:cNvSpPr>
            <a:spLocks noChangeShapeType="1"/>
          </p:cNvSpPr>
          <p:nvPr/>
        </p:nvSpPr>
        <p:spPr bwMode="auto">
          <a:xfrm flipH="1">
            <a:off x="4572000" y="2743200"/>
            <a:ext cx="3810000" cy="0"/>
          </a:xfrm>
          <a:prstGeom prst="line">
            <a:avLst/>
          </a:prstGeom>
          <a:noFill/>
          <a:ln w="28575">
            <a:solidFill>
              <a:srgbClr val="0000FF"/>
            </a:solidFill>
            <a:round/>
            <a:headEnd/>
            <a:tailEnd/>
          </a:ln>
        </p:spPr>
        <p:txBody>
          <a:bodyPr/>
          <a:lstStyle/>
          <a:p>
            <a:endParaRPr lang="de-DE"/>
          </a:p>
        </p:txBody>
      </p:sp>
      <p:sp>
        <p:nvSpPr>
          <p:cNvPr id="147485" name="Text Box 29"/>
          <p:cNvSpPr txBox="1">
            <a:spLocks noChangeArrowheads="1"/>
          </p:cNvSpPr>
          <p:nvPr/>
        </p:nvSpPr>
        <p:spPr bwMode="auto">
          <a:xfrm>
            <a:off x="5410200" y="2362200"/>
            <a:ext cx="1981200" cy="762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Zweck: Fremdbedarfs-deckung</a:t>
            </a:r>
          </a:p>
        </p:txBody>
      </p:sp>
      <p:sp>
        <p:nvSpPr>
          <p:cNvPr id="147486" name="Line 30"/>
          <p:cNvSpPr>
            <a:spLocks noChangeShapeType="1"/>
          </p:cNvSpPr>
          <p:nvPr/>
        </p:nvSpPr>
        <p:spPr bwMode="auto">
          <a:xfrm flipH="1">
            <a:off x="8382000" y="2743200"/>
            <a:ext cx="0" cy="762000"/>
          </a:xfrm>
          <a:prstGeom prst="line">
            <a:avLst/>
          </a:prstGeom>
          <a:noFill/>
          <a:ln w="28575">
            <a:solidFill>
              <a:srgbClr val="0000FF"/>
            </a:solidFill>
            <a:round/>
            <a:headEnd/>
            <a:tailEnd type="triangle" w="med" len="med"/>
          </a:ln>
        </p:spPr>
        <p:txBody>
          <a:bodyPr/>
          <a:lstStyle/>
          <a:p>
            <a:endParaRPr lang="de-DE"/>
          </a:p>
        </p:txBody>
      </p:sp>
      <p:sp>
        <p:nvSpPr>
          <p:cNvPr id="5152" name="Line 31"/>
          <p:cNvSpPr>
            <a:spLocks noChangeShapeType="1"/>
          </p:cNvSpPr>
          <p:nvPr/>
        </p:nvSpPr>
        <p:spPr bwMode="auto">
          <a:xfrm flipH="1">
            <a:off x="3733800" y="2057400"/>
            <a:ext cx="5029200" cy="0"/>
          </a:xfrm>
          <a:prstGeom prst="line">
            <a:avLst/>
          </a:prstGeom>
          <a:noFill/>
          <a:ln w="28575">
            <a:solidFill>
              <a:srgbClr val="0000FF"/>
            </a:solidFill>
            <a:prstDash val="sysDot"/>
            <a:round/>
            <a:headEnd/>
            <a:tailEnd/>
          </a:ln>
        </p:spPr>
        <p:txBody>
          <a:bodyPr>
            <a:spAutoFit/>
          </a:bodyPr>
          <a:lstStyle/>
          <a:p>
            <a:endParaRPr lang="de-DE"/>
          </a:p>
        </p:txBody>
      </p:sp>
      <p:sp>
        <p:nvSpPr>
          <p:cNvPr id="5153" name="Line 32"/>
          <p:cNvSpPr>
            <a:spLocks noChangeShapeType="1"/>
          </p:cNvSpPr>
          <p:nvPr/>
        </p:nvSpPr>
        <p:spPr bwMode="auto">
          <a:xfrm>
            <a:off x="8763000" y="2057400"/>
            <a:ext cx="0" cy="1447800"/>
          </a:xfrm>
          <a:prstGeom prst="line">
            <a:avLst/>
          </a:prstGeom>
          <a:noFill/>
          <a:ln w="28575">
            <a:solidFill>
              <a:srgbClr val="0000FF"/>
            </a:solidFill>
            <a:prstDash val="sysDot"/>
            <a:round/>
            <a:headEnd/>
            <a:tailEnd/>
          </a:ln>
        </p:spPr>
        <p:txBody>
          <a:bodyPr>
            <a:spAutoFit/>
          </a:bodyPr>
          <a:lstStyle/>
          <a:p>
            <a:endParaRPr lang="de-DE"/>
          </a:p>
        </p:txBody>
      </p:sp>
      <p:sp>
        <p:nvSpPr>
          <p:cNvPr id="5154" name="Text Box 33"/>
          <p:cNvSpPr txBox="1">
            <a:spLocks noChangeArrowheads="1"/>
          </p:cNvSpPr>
          <p:nvPr/>
        </p:nvSpPr>
        <p:spPr bwMode="auto">
          <a:xfrm>
            <a:off x="5410200" y="1752600"/>
            <a:ext cx="1981200" cy="304800"/>
          </a:xfrm>
          <a:prstGeom prst="rect">
            <a:avLst/>
          </a:prstGeom>
          <a:noFill/>
          <a:ln w="9525">
            <a:noFill/>
            <a:miter lim="800000"/>
            <a:headEnd/>
            <a:tailEnd/>
          </a:ln>
        </p:spPr>
        <p:txBody>
          <a:bodyPr>
            <a:spAutoFit/>
          </a:bodyPr>
          <a:lstStyle/>
          <a:p>
            <a:pPr algn="l" eaLnBrk="1" hangingPunct="1"/>
            <a:r>
              <a:rPr lang="de-DE"/>
              <a:t>Nachfrage, Bedarf</a:t>
            </a:r>
          </a:p>
        </p:txBody>
      </p:sp>
      <p:sp>
        <p:nvSpPr>
          <p:cNvPr id="147490" name="Text Box 34"/>
          <p:cNvSpPr txBox="1">
            <a:spLocks noChangeArrowheads="1"/>
          </p:cNvSpPr>
          <p:nvPr/>
        </p:nvSpPr>
        <p:spPr bwMode="auto">
          <a:xfrm>
            <a:off x="1087760" y="914400"/>
            <a:ext cx="1295400" cy="274638"/>
          </a:xfrm>
          <a:prstGeom prst="rect">
            <a:avLst/>
          </a:prstGeom>
          <a:noFill/>
          <a:ln w="9525">
            <a:noFill/>
            <a:miter lim="800000"/>
            <a:headEnd/>
            <a:tailEnd/>
          </a:ln>
        </p:spPr>
        <p:txBody>
          <a:bodyPr>
            <a:spAutoFit/>
          </a:bodyPr>
          <a:lstStyle/>
          <a:p>
            <a:pPr algn="l" eaLnBrk="1" hangingPunct="1"/>
            <a:r>
              <a:rPr lang="de-DE" sz="1200">
                <a:solidFill>
                  <a:srgbClr val="0066FF"/>
                </a:solidFill>
              </a:rPr>
              <a:t>Arbeitsleistung</a:t>
            </a:r>
            <a:endParaRPr lang="de-DE">
              <a:solidFill>
                <a:srgbClr val="0066FF"/>
              </a:solidFill>
            </a:endParaRPr>
          </a:p>
        </p:txBody>
      </p:sp>
      <p:sp>
        <p:nvSpPr>
          <p:cNvPr id="147491" name="Text Box 35"/>
          <p:cNvSpPr txBox="1">
            <a:spLocks noChangeArrowheads="1"/>
          </p:cNvSpPr>
          <p:nvPr/>
        </p:nvSpPr>
        <p:spPr bwMode="auto">
          <a:xfrm>
            <a:off x="1087760" y="1143000"/>
            <a:ext cx="1447800" cy="274638"/>
          </a:xfrm>
          <a:prstGeom prst="rect">
            <a:avLst/>
          </a:prstGeom>
          <a:noFill/>
          <a:ln w="9525">
            <a:noFill/>
            <a:miter lim="800000"/>
            <a:headEnd/>
            <a:tailEnd/>
          </a:ln>
        </p:spPr>
        <p:txBody>
          <a:bodyPr>
            <a:spAutoFit/>
          </a:bodyPr>
          <a:lstStyle/>
          <a:p>
            <a:pPr algn="l" eaLnBrk="1" hangingPunct="1"/>
            <a:r>
              <a:rPr lang="de-DE" sz="1200"/>
              <a:t>Betriebsmittel</a:t>
            </a:r>
          </a:p>
        </p:txBody>
      </p:sp>
      <p:sp>
        <p:nvSpPr>
          <p:cNvPr id="147492" name="Text Box 36"/>
          <p:cNvSpPr txBox="1">
            <a:spLocks noChangeArrowheads="1"/>
          </p:cNvSpPr>
          <p:nvPr/>
        </p:nvSpPr>
        <p:spPr bwMode="auto">
          <a:xfrm>
            <a:off x="1087760" y="1371600"/>
            <a:ext cx="3124200" cy="274638"/>
          </a:xfrm>
          <a:prstGeom prst="rect">
            <a:avLst/>
          </a:prstGeom>
          <a:noFill/>
          <a:ln w="9525">
            <a:noFill/>
            <a:miter lim="800000"/>
            <a:headEnd/>
            <a:tailEnd/>
          </a:ln>
        </p:spPr>
        <p:txBody>
          <a:bodyPr>
            <a:spAutoFit/>
          </a:bodyPr>
          <a:lstStyle/>
          <a:p>
            <a:pPr algn="l" eaLnBrk="1" hangingPunct="1"/>
            <a:r>
              <a:rPr lang="de-DE" sz="1200"/>
              <a:t>Roh-, Hilfs- und Betriebsstoffe </a:t>
            </a:r>
          </a:p>
        </p:txBody>
      </p:sp>
      <p:sp>
        <p:nvSpPr>
          <p:cNvPr id="147493" name="Line 37"/>
          <p:cNvSpPr>
            <a:spLocks noChangeShapeType="1"/>
          </p:cNvSpPr>
          <p:nvPr/>
        </p:nvSpPr>
        <p:spPr bwMode="auto">
          <a:xfrm flipV="1">
            <a:off x="1011560" y="1295400"/>
            <a:ext cx="152400" cy="0"/>
          </a:xfrm>
          <a:prstGeom prst="line">
            <a:avLst/>
          </a:prstGeom>
          <a:noFill/>
          <a:ln w="28575">
            <a:solidFill>
              <a:srgbClr val="000000"/>
            </a:solidFill>
            <a:round/>
            <a:headEnd/>
            <a:tailEnd/>
          </a:ln>
        </p:spPr>
        <p:txBody>
          <a:bodyPr/>
          <a:lstStyle/>
          <a:p>
            <a:endParaRPr lang="de-DE"/>
          </a:p>
        </p:txBody>
      </p:sp>
      <p:sp>
        <p:nvSpPr>
          <p:cNvPr id="147494" name="Line 38"/>
          <p:cNvSpPr>
            <a:spLocks noChangeShapeType="1"/>
          </p:cNvSpPr>
          <p:nvPr/>
        </p:nvSpPr>
        <p:spPr bwMode="auto">
          <a:xfrm flipV="1">
            <a:off x="1011560" y="1524000"/>
            <a:ext cx="152400" cy="0"/>
          </a:xfrm>
          <a:prstGeom prst="line">
            <a:avLst/>
          </a:prstGeom>
          <a:noFill/>
          <a:ln w="28575">
            <a:solidFill>
              <a:srgbClr val="000000"/>
            </a:solidFill>
            <a:round/>
            <a:headEnd/>
            <a:tailEnd/>
          </a:ln>
        </p:spPr>
        <p:txBody>
          <a:bodyPr/>
          <a:lstStyle/>
          <a:p>
            <a:endParaRPr lang="de-DE"/>
          </a:p>
        </p:txBody>
      </p:sp>
      <p:sp>
        <p:nvSpPr>
          <p:cNvPr id="147495" name="Line 39"/>
          <p:cNvSpPr>
            <a:spLocks noChangeShapeType="1"/>
          </p:cNvSpPr>
          <p:nvPr/>
        </p:nvSpPr>
        <p:spPr bwMode="auto">
          <a:xfrm>
            <a:off x="1011560" y="1066800"/>
            <a:ext cx="0" cy="2895600"/>
          </a:xfrm>
          <a:prstGeom prst="line">
            <a:avLst/>
          </a:prstGeom>
          <a:noFill/>
          <a:ln w="28575">
            <a:solidFill>
              <a:srgbClr val="000000"/>
            </a:solidFill>
            <a:round/>
            <a:headEnd/>
            <a:tailEnd/>
          </a:ln>
        </p:spPr>
        <p:txBody>
          <a:bodyPr/>
          <a:lstStyle/>
          <a:p>
            <a:endParaRPr lang="de-DE"/>
          </a:p>
        </p:txBody>
      </p:sp>
      <p:sp>
        <p:nvSpPr>
          <p:cNvPr id="147496" name="Text Box 40"/>
          <p:cNvSpPr txBox="1">
            <a:spLocks noChangeArrowheads="1"/>
          </p:cNvSpPr>
          <p:nvPr/>
        </p:nvSpPr>
        <p:spPr bwMode="auto">
          <a:xfrm>
            <a:off x="1087760" y="1600200"/>
            <a:ext cx="3048000" cy="274638"/>
          </a:xfrm>
          <a:prstGeom prst="rect">
            <a:avLst/>
          </a:prstGeom>
          <a:noFill/>
          <a:ln w="9525">
            <a:noFill/>
            <a:miter lim="800000"/>
            <a:headEnd/>
            <a:tailEnd/>
          </a:ln>
        </p:spPr>
        <p:txBody>
          <a:bodyPr>
            <a:spAutoFit/>
          </a:bodyPr>
          <a:lstStyle/>
          <a:p>
            <a:pPr algn="l" eaLnBrk="1" hangingPunct="1"/>
            <a:r>
              <a:rPr lang="de-DE" sz="1200"/>
              <a:t>Dienstleistungen; Rechte; Information</a:t>
            </a:r>
          </a:p>
        </p:txBody>
      </p:sp>
      <p:sp>
        <p:nvSpPr>
          <p:cNvPr id="147497" name="Line 41"/>
          <p:cNvSpPr>
            <a:spLocks noChangeShapeType="1"/>
          </p:cNvSpPr>
          <p:nvPr/>
        </p:nvSpPr>
        <p:spPr bwMode="auto">
          <a:xfrm flipV="1">
            <a:off x="1011560" y="1752600"/>
            <a:ext cx="152400" cy="0"/>
          </a:xfrm>
          <a:prstGeom prst="line">
            <a:avLst/>
          </a:prstGeom>
          <a:noFill/>
          <a:ln w="28575">
            <a:solidFill>
              <a:srgbClr val="000000"/>
            </a:solidFill>
            <a:round/>
            <a:headEnd/>
            <a:tailEnd/>
          </a:ln>
        </p:spPr>
        <p:txBody>
          <a:bodyPr/>
          <a:lstStyle/>
          <a:p>
            <a:endParaRPr lang="de-DE"/>
          </a:p>
        </p:txBody>
      </p:sp>
      <p:graphicFrame>
        <p:nvGraphicFramePr>
          <p:cNvPr id="147500" name="Object 44"/>
          <p:cNvGraphicFramePr>
            <a:graphicFrameLocks noChangeAspect="1"/>
          </p:cNvGraphicFramePr>
          <p:nvPr/>
        </p:nvGraphicFramePr>
        <p:xfrm>
          <a:off x="2339752" y="548680"/>
          <a:ext cx="646113" cy="685800"/>
        </p:xfrm>
        <a:graphic>
          <a:graphicData uri="http://schemas.openxmlformats.org/presentationml/2006/ole">
            <p:oleObj spid="_x0000_s14377" name="Bitmap" r:id="rId6" imgW="942857" imgH="1000000" progId="PBrush">
              <p:embed/>
            </p:oleObj>
          </a:graphicData>
        </a:graphic>
      </p:graphicFrame>
      <p:graphicFrame>
        <p:nvGraphicFramePr>
          <p:cNvPr id="147501" name="Object 45"/>
          <p:cNvGraphicFramePr>
            <a:graphicFrameLocks noChangeAspect="1"/>
          </p:cNvGraphicFramePr>
          <p:nvPr/>
        </p:nvGraphicFramePr>
        <p:xfrm>
          <a:off x="2362200" y="1981200"/>
          <a:ext cx="990600" cy="731838"/>
        </p:xfrm>
        <a:graphic>
          <a:graphicData uri="http://schemas.openxmlformats.org/presentationml/2006/ole">
            <p:oleObj spid="_x0000_s14378" name="Paint Shop Pro Image" r:id="rId7" imgW="1531707" imgH="1131707" progId="">
              <p:embed/>
            </p:oleObj>
          </a:graphicData>
        </a:graphic>
      </p:graphicFrame>
      <p:sp>
        <p:nvSpPr>
          <p:cNvPr id="147502" name="Line 46"/>
          <p:cNvSpPr>
            <a:spLocks noChangeShapeType="1"/>
          </p:cNvSpPr>
          <p:nvPr/>
        </p:nvSpPr>
        <p:spPr bwMode="auto">
          <a:xfrm flipV="1">
            <a:off x="1011560" y="1066800"/>
            <a:ext cx="152400" cy="0"/>
          </a:xfrm>
          <a:prstGeom prst="line">
            <a:avLst/>
          </a:prstGeom>
          <a:noFill/>
          <a:ln w="28575">
            <a:solidFill>
              <a:srgbClr val="000000"/>
            </a:solidFill>
            <a:round/>
            <a:headEnd/>
            <a:tailEnd/>
          </a:ln>
        </p:spPr>
        <p:txBody>
          <a:bodyPr/>
          <a:lstStyle/>
          <a:p>
            <a:endParaRPr lang="de-DE"/>
          </a:p>
        </p:txBody>
      </p:sp>
      <p:sp>
        <p:nvSpPr>
          <p:cNvPr id="147503" name="Text Box 47"/>
          <p:cNvSpPr txBox="1">
            <a:spLocks noChangeArrowheads="1"/>
          </p:cNvSpPr>
          <p:nvPr/>
        </p:nvSpPr>
        <p:spPr bwMode="auto">
          <a:xfrm>
            <a:off x="2286000" y="2667000"/>
            <a:ext cx="1143000" cy="457200"/>
          </a:xfrm>
          <a:prstGeom prst="rect">
            <a:avLst/>
          </a:prstGeom>
          <a:solidFill>
            <a:srgbClr val="BDDEFF"/>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Dispositive Faktoren</a:t>
            </a:r>
            <a:endParaRPr lang="de-DE" sz="1600"/>
          </a:p>
        </p:txBody>
      </p:sp>
      <p:sp>
        <p:nvSpPr>
          <p:cNvPr id="147504" name="Text Box 48"/>
          <p:cNvSpPr txBox="1">
            <a:spLocks noChangeArrowheads="1"/>
          </p:cNvSpPr>
          <p:nvPr/>
        </p:nvSpPr>
        <p:spPr bwMode="auto">
          <a:xfrm>
            <a:off x="381000" y="2667000"/>
            <a:ext cx="1066800" cy="457200"/>
          </a:xfrm>
          <a:prstGeom prst="rect">
            <a:avLst/>
          </a:prstGeom>
          <a:solidFill>
            <a:srgbClr val="EBEBEB"/>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Elementare Faktoren</a:t>
            </a:r>
            <a:endParaRPr lang="de-DE" sz="1600"/>
          </a:p>
        </p:txBody>
      </p:sp>
      <p:sp>
        <p:nvSpPr>
          <p:cNvPr id="5166" name="Line 49"/>
          <p:cNvSpPr>
            <a:spLocks noChangeShapeType="1"/>
          </p:cNvSpPr>
          <p:nvPr/>
        </p:nvSpPr>
        <p:spPr bwMode="auto">
          <a:xfrm>
            <a:off x="2819400" y="3124200"/>
            <a:ext cx="0" cy="129540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167" name="Line 50"/>
          <p:cNvSpPr>
            <a:spLocks noChangeShapeType="1"/>
          </p:cNvSpPr>
          <p:nvPr/>
        </p:nvSpPr>
        <p:spPr bwMode="auto">
          <a:xfrm flipH="1">
            <a:off x="1447800" y="2819400"/>
            <a:ext cx="8382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168" name="Line 51"/>
          <p:cNvSpPr>
            <a:spLocks noChangeShapeType="1"/>
          </p:cNvSpPr>
          <p:nvPr/>
        </p:nvSpPr>
        <p:spPr bwMode="auto">
          <a:xfrm>
            <a:off x="1447800" y="2971800"/>
            <a:ext cx="838200" cy="0"/>
          </a:xfrm>
          <a:prstGeom prst="line">
            <a:avLst/>
          </a:prstGeom>
          <a:noFill/>
          <a:ln w="28575">
            <a:solidFill>
              <a:srgbClr val="0000FF"/>
            </a:solidFill>
            <a:prstDash val="sysDot"/>
            <a:round/>
            <a:headEnd/>
            <a:tailEnd type="triangle" w="med" len="med"/>
          </a:ln>
        </p:spPr>
        <p:txBody>
          <a:bodyPr>
            <a:spAutoFit/>
          </a:bodyPr>
          <a:lstStyle/>
          <a:p>
            <a:endParaRPr lang="de-DE"/>
          </a:p>
        </p:txBody>
      </p:sp>
      <p:sp>
        <p:nvSpPr>
          <p:cNvPr id="147509" name="Text Box 53"/>
          <p:cNvSpPr txBox="1">
            <a:spLocks noChangeArrowheads="1"/>
          </p:cNvSpPr>
          <p:nvPr/>
        </p:nvSpPr>
        <p:spPr bwMode="auto">
          <a:xfrm>
            <a:off x="3810000" y="5029200"/>
            <a:ext cx="1676400" cy="3810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600"/>
              <a:t>Werteausstoß</a:t>
            </a:r>
          </a:p>
        </p:txBody>
      </p:sp>
      <p:sp>
        <p:nvSpPr>
          <p:cNvPr id="147510" name="Text Box 54"/>
          <p:cNvSpPr txBox="1">
            <a:spLocks noChangeArrowheads="1"/>
          </p:cNvSpPr>
          <p:nvPr/>
        </p:nvSpPr>
        <p:spPr bwMode="auto">
          <a:xfrm>
            <a:off x="152400" y="4953000"/>
            <a:ext cx="1524000" cy="3810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600"/>
              <a:t>Werteeinsatz</a:t>
            </a:r>
          </a:p>
        </p:txBody>
      </p:sp>
      <p:sp>
        <p:nvSpPr>
          <p:cNvPr id="147511" name="Text Box 55"/>
          <p:cNvSpPr txBox="1">
            <a:spLocks noChangeArrowheads="1"/>
          </p:cNvSpPr>
          <p:nvPr/>
        </p:nvSpPr>
        <p:spPr bwMode="auto">
          <a:xfrm>
            <a:off x="1905000" y="5562600"/>
            <a:ext cx="1981200" cy="3810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600"/>
              <a:t>Wertschöpfung</a:t>
            </a:r>
          </a:p>
        </p:txBody>
      </p:sp>
      <p:sp>
        <p:nvSpPr>
          <p:cNvPr id="147512" name="Text Box 56"/>
          <p:cNvSpPr txBox="1">
            <a:spLocks noChangeArrowheads="1"/>
          </p:cNvSpPr>
          <p:nvPr/>
        </p:nvSpPr>
        <p:spPr bwMode="auto">
          <a:xfrm>
            <a:off x="408856" y="3657600"/>
            <a:ext cx="1066800" cy="685800"/>
          </a:xfrm>
          <a:prstGeom prst="rect">
            <a:avLst/>
          </a:prstGeom>
          <a:solidFill>
            <a:srgbClr val="FFE5CB"/>
          </a:solidFill>
          <a:ln w="9525">
            <a:solidFill>
              <a:srgbClr val="000000"/>
            </a:solidFill>
            <a:miter lim="800000"/>
            <a:headEnd/>
            <a:tailEnd/>
          </a:ln>
          <a:effectLst>
            <a:outerShdw dist="35921" dir="2700000" algn="ctr" rotWithShape="0">
              <a:srgbClr val="808080"/>
            </a:outerShdw>
          </a:effectLst>
        </p:spPr>
        <p:txBody>
          <a:bodyPr anchor="ctr"/>
          <a:lstStyle/>
          <a:p>
            <a:pPr>
              <a:spcBef>
                <a:spcPct val="0"/>
              </a:spcBef>
            </a:pPr>
            <a:r>
              <a:rPr lang="de-DE" sz="1200"/>
              <a:t>Leistungs- faktoren (Input)</a:t>
            </a:r>
            <a:endParaRPr lang="de-DE" sz="1800"/>
          </a:p>
        </p:txBody>
      </p:sp>
      <p:sp>
        <p:nvSpPr>
          <p:cNvPr id="147514" name="Text Box 58"/>
          <p:cNvSpPr txBox="1">
            <a:spLocks noChangeArrowheads="1"/>
          </p:cNvSpPr>
          <p:nvPr/>
        </p:nvSpPr>
        <p:spPr bwMode="auto">
          <a:xfrm>
            <a:off x="1828800" y="4419600"/>
            <a:ext cx="2209800" cy="4572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pPr>
            <a:r>
              <a:rPr lang="de-DE" sz="1200"/>
              <a:t>Kombination und Zusammenwirken</a:t>
            </a:r>
            <a:endParaRPr lang="de-DE" sz="1600"/>
          </a:p>
        </p:txBody>
      </p:sp>
      <p:sp>
        <p:nvSpPr>
          <p:cNvPr id="147515" name="Line 59"/>
          <p:cNvSpPr>
            <a:spLocks noChangeShapeType="1"/>
          </p:cNvSpPr>
          <p:nvPr/>
        </p:nvSpPr>
        <p:spPr bwMode="auto">
          <a:xfrm>
            <a:off x="1066800" y="4648200"/>
            <a:ext cx="762000" cy="0"/>
          </a:xfrm>
          <a:prstGeom prst="line">
            <a:avLst/>
          </a:prstGeom>
          <a:noFill/>
          <a:ln w="28575">
            <a:solidFill>
              <a:schemeClr val="tx1"/>
            </a:solidFill>
            <a:round/>
            <a:headEnd/>
            <a:tailEnd type="triangle" w="med" len="med"/>
          </a:ln>
        </p:spPr>
        <p:txBody>
          <a:bodyPr/>
          <a:lstStyle/>
          <a:p>
            <a:endParaRPr lang="de-DE"/>
          </a:p>
        </p:txBody>
      </p:sp>
      <p:sp>
        <p:nvSpPr>
          <p:cNvPr id="147516" name="Line 60"/>
          <p:cNvSpPr>
            <a:spLocks noChangeShapeType="1"/>
          </p:cNvSpPr>
          <p:nvPr/>
        </p:nvSpPr>
        <p:spPr bwMode="auto">
          <a:xfrm>
            <a:off x="1066800" y="4343400"/>
            <a:ext cx="0" cy="304800"/>
          </a:xfrm>
          <a:prstGeom prst="line">
            <a:avLst/>
          </a:prstGeom>
          <a:noFill/>
          <a:ln w="28575">
            <a:solidFill>
              <a:schemeClr val="tx1"/>
            </a:solidFill>
            <a:round/>
            <a:headEnd/>
            <a:tailEnd/>
          </a:ln>
        </p:spPr>
        <p:txBody>
          <a:bodyPr/>
          <a:lstStyle/>
          <a:p>
            <a:endParaRPr lang="de-DE"/>
          </a:p>
        </p:txBody>
      </p:sp>
      <p:sp>
        <p:nvSpPr>
          <p:cNvPr id="147517" name="Line 61"/>
          <p:cNvSpPr>
            <a:spLocks noChangeShapeType="1"/>
          </p:cNvSpPr>
          <p:nvPr/>
        </p:nvSpPr>
        <p:spPr bwMode="auto">
          <a:xfrm flipV="1">
            <a:off x="4343400" y="4343400"/>
            <a:ext cx="0" cy="304800"/>
          </a:xfrm>
          <a:prstGeom prst="line">
            <a:avLst/>
          </a:prstGeom>
          <a:noFill/>
          <a:ln w="28575">
            <a:solidFill>
              <a:schemeClr val="tx1"/>
            </a:solidFill>
            <a:round/>
            <a:headEnd/>
            <a:tailEnd type="triangle" w="med" len="med"/>
          </a:ln>
        </p:spPr>
        <p:txBody>
          <a:bodyPr/>
          <a:lstStyle/>
          <a:p>
            <a:endParaRPr lang="de-DE"/>
          </a:p>
        </p:txBody>
      </p:sp>
      <p:sp>
        <p:nvSpPr>
          <p:cNvPr id="147518" name="Line 62"/>
          <p:cNvSpPr>
            <a:spLocks noChangeShapeType="1"/>
          </p:cNvSpPr>
          <p:nvPr/>
        </p:nvSpPr>
        <p:spPr bwMode="auto">
          <a:xfrm>
            <a:off x="4038600" y="4648200"/>
            <a:ext cx="304800" cy="0"/>
          </a:xfrm>
          <a:prstGeom prst="line">
            <a:avLst/>
          </a:prstGeom>
          <a:noFill/>
          <a:ln w="28575">
            <a:solidFill>
              <a:schemeClr val="tx1"/>
            </a:solidFill>
            <a:round/>
            <a:headEnd/>
            <a:tailEnd/>
          </a:ln>
        </p:spPr>
        <p:txBody>
          <a:bodyPr/>
          <a:lstStyle/>
          <a:p>
            <a:endParaRPr lang="de-DE"/>
          </a:p>
        </p:txBody>
      </p:sp>
      <p:sp>
        <p:nvSpPr>
          <p:cNvPr id="5178" name="Line 63"/>
          <p:cNvSpPr>
            <a:spLocks noChangeShapeType="1"/>
          </p:cNvSpPr>
          <p:nvPr/>
        </p:nvSpPr>
        <p:spPr bwMode="auto">
          <a:xfrm>
            <a:off x="2819400" y="4953000"/>
            <a:ext cx="0" cy="60960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179" name="Text Box 64"/>
          <p:cNvSpPr txBox="1">
            <a:spLocks noChangeArrowheads="1"/>
          </p:cNvSpPr>
          <p:nvPr/>
        </p:nvSpPr>
        <p:spPr bwMode="auto">
          <a:xfrm>
            <a:off x="1600200" y="1981200"/>
            <a:ext cx="838200" cy="457200"/>
          </a:xfrm>
          <a:prstGeom prst="rect">
            <a:avLst/>
          </a:prstGeom>
          <a:noFill/>
          <a:ln w="9525">
            <a:noFill/>
            <a:miter lim="800000"/>
            <a:headEnd/>
            <a:tailEnd/>
          </a:ln>
        </p:spPr>
        <p:txBody>
          <a:bodyPr>
            <a:spAutoFit/>
          </a:bodyPr>
          <a:lstStyle/>
          <a:p>
            <a:pPr algn="l" eaLnBrk="1" hangingPunct="1"/>
            <a:r>
              <a:rPr lang="de-DE" sz="1200"/>
              <a:t>Manage-ment</a:t>
            </a:r>
          </a:p>
        </p:txBody>
      </p:sp>
      <p:sp>
        <p:nvSpPr>
          <p:cNvPr id="14396" name="Textfeld 59"/>
          <p:cNvSpPr txBox="1">
            <a:spLocks noChangeArrowheads="1"/>
          </p:cNvSpPr>
          <p:nvPr/>
        </p:nvSpPr>
        <p:spPr bwMode="auto">
          <a:xfrm>
            <a:off x="0" y="0"/>
            <a:ext cx="2771800" cy="304800"/>
          </a:xfrm>
          <a:prstGeom prst="rect">
            <a:avLst/>
          </a:prstGeom>
          <a:noFill/>
          <a:ln w="9525">
            <a:noFill/>
            <a:miter lim="800000"/>
            <a:headEnd/>
            <a:tailEnd/>
          </a:ln>
        </p:spPr>
        <p:txBody>
          <a:bodyPr wrap="square">
            <a:spAutoFit/>
          </a:bodyPr>
          <a:lstStyle/>
          <a:p>
            <a:pPr algn="l" eaLnBrk="1" hangingPunct="1"/>
            <a:r>
              <a:rPr lang="de-DE" smtClean="0"/>
              <a:t>Leistungserstellung</a:t>
            </a:r>
            <a:endParaRPr lang="de-DE"/>
          </a:p>
        </p:txBody>
      </p:sp>
      <p:sp>
        <p:nvSpPr>
          <p:cNvPr id="5181" name="Rectangle 6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left)">
                                      <p:cBhvr>
                                        <p:cTn id="7" dur="500"/>
                                        <p:tgtEl>
                                          <p:spTgt spid="51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33"/>
                                        </p:tgtEl>
                                        <p:attrNameLst>
                                          <p:attrName>style.visibility</p:attrName>
                                        </p:attrNameLst>
                                      </p:cBhvr>
                                      <p:to>
                                        <p:strVal val="visible"/>
                                      </p:to>
                                    </p:set>
                                    <p:animEffect transition="in" filter="wipe(left)">
                                      <p:cBhvr>
                                        <p:cTn id="11" dur="500"/>
                                        <p:tgtEl>
                                          <p:spTgt spid="51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30"/>
                                        </p:tgtEl>
                                        <p:attrNameLst>
                                          <p:attrName>style.visibility</p:attrName>
                                        </p:attrNameLst>
                                      </p:cBhvr>
                                      <p:to>
                                        <p:strVal val="visible"/>
                                      </p:to>
                                    </p:set>
                                    <p:animEffect transition="in" filter="wipe(left)">
                                      <p:cBhvr>
                                        <p:cTn id="15" dur="500"/>
                                        <p:tgtEl>
                                          <p:spTgt spid="51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wipe(left)">
                                      <p:cBhvr>
                                        <p:cTn id="19" dur="500"/>
                                        <p:tgtEl>
                                          <p:spTgt spid="512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7512"/>
                                        </p:tgtEl>
                                        <p:attrNameLst>
                                          <p:attrName>style.visibility</p:attrName>
                                        </p:attrNameLst>
                                      </p:cBhvr>
                                      <p:to>
                                        <p:strVal val="visible"/>
                                      </p:to>
                                    </p:set>
                                    <p:animEffect transition="in" filter="wipe(left)">
                                      <p:cBhvr>
                                        <p:cTn id="24" dur="500"/>
                                        <p:tgtEl>
                                          <p:spTgt spid="147512"/>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47495"/>
                                        </p:tgtEl>
                                        <p:attrNameLst>
                                          <p:attrName>style.visibility</p:attrName>
                                        </p:attrNameLst>
                                      </p:cBhvr>
                                      <p:to>
                                        <p:strVal val="visible"/>
                                      </p:to>
                                    </p:set>
                                    <p:animEffect transition="in" filter="wipe(down)">
                                      <p:cBhvr>
                                        <p:cTn id="28" dur="500"/>
                                        <p:tgtEl>
                                          <p:spTgt spid="147495"/>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47504"/>
                                        </p:tgtEl>
                                        <p:attrNameLst>
                                          <p:attrName>style.visibility</p:attrName>
                                        </p:attrNameLst>
                                      </p:cBhvr>
                                      <p:to>
                                        <p:strVal val="visible"/>
                                      </p:to>
                                    </p:set>
                                    <p:animEffect transition="in" filter="wipe(left)">
                                      <p:cBhvr>
                                        <p:cTn id="32" dur="500"/>
                                        <p:tgtEl>
                                          <p:spTgt spid="147504"/>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47502"/>
                                        </p:tgtEl>
                                        <p:attrNameLst>
                                          <p:attrName>style.visibility</p:attrName>
                                        </p:attrNameLst>
                                      </p:cBhvr>
                                      <p:to>
                                        <p:strVal val="visible"/>
                                      </p:to>
                                    </p:set>
                                    <p:animEffect transition="in" filter="wipe(left)">
                                      <p:cBhvr>
                                        <p:cTn id="36" dur="500"/>
                                        <p:tgtEl>
                                          <p:spTgt spid="147502"/>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47490"/>
                                        </p:tgtEl>
                                        <p:attrNameLst>
                                          <p:attrName>style.visibility</p:attrName>
                                        </p:attrNameLst>
                                      </p:cBhvr>
                                      <p:to>
                                        <p:strVal val="visible"/>
                                      </p:to>
                                    </p:set>
                                    <p:animEffect transition="in" filter="wipe(left)">
                                      <p:cBhvr>
                                        <p:cTn id="40" dur="500"/>
                                        <p:tgtEl>
                                          <p:spTgt spid="147490"/>
                                        </p:tgtEl>
                                      </p:cBhvr>
                                    </p:animEffect>
                                  </p:childTnLst>
                                </p:cTn>
                              </p:par>
                            </p:childTnLst>
                          </p:cTn>
                        </p:par>
                        <p:par>
                          <p:cTn id="41" fill="hold">
                            <p:stCondLst>
                              <p:cond delay="2500"/>
                            </p:stCondLst>
                            <p:childTnLst>
                              <p:par>
                                <p:cTn id="42" presetID="23" presetClass="entr" presetSubtype="528" fill="hold" nodeType="afterEffect">
                                  <p:stCondLst>
                                    <p:cond delay="0"/>
                                  </p:stCondLst>
                                  <p:childTnLst>
                                    <p:set>
                                      <p:cBhvr>
                                        <p:cTn id="43" dur="1" fill="hold">
                                          <p:stCondLst>
                                            <p:cond delay="0"/>
                                          </p:stCondLst>
                                        </p:cTn>
                                        <p:tgtEl>
                                          <p:spTgt spid="147500"/>
                                        </p:tgtEl>
                                        <p:attrNameLst>
                                          <p:attrName>style.visibility</p:attrName>
                                        </p:attrNameLst>
                                      </p:cBhvr>
                                      <p:to>
                                        <p:strVal val="visible"/>
                                      </p:to>
                                    </p:set>
                                    <p:anim calcmode="lin" valueType="num">
                                      <p:cBhvr>
                                        <p:cTn id="44" dur="500" fill="hold"/>
                                        <p:tgtEl>
                                          <p:spTgt spid="147500"/>
                                        </p:tgtEl>
                                        <p:attrNameLst>
                                          <p:attrName>ppt_w</p:attrName>
                                        </p:attrNameLst>
                                      </p:cBhvr>
                                      <p:tavLst>
                                        <p:tav tm="0">
                                          <p:val>
                                            <p:fltVal val="0"/>
                                          </p:val>
                                        </p:tav>
                                        <p:tav tm="100000">
                                          <p:val>
                                            <p:strVal val="#ppt_w"/>
                                          </p:val>
                                        </p:tav>
                                      </p:tavLst>
                                    </p:anim>
                                    <p:anim calcmode="lin" valueType="num">
                                      <p:cBhvr>
                                        <p:cTn id="45" dur="500" fill="hold"/>
                                        <p:tgtEl>
                                          <p:spTgt spid="147500"/>
                                        </p:tgtEl>
                                        <p:attrNameLst>
                                          <p:attrName>ppt_h</p:attrName>
                                        </p:attrNameLst>
                                      </p:cBhvr>
                                      <p:tavLst>
                                        <p:tav tm="0">
                                          <p:val>
                                            <p:fltVal val="0"/>
                                          </p:val>
                                        </p:tav>
                                        <p:tav tm="100000">
                                          <p:val>
                                            <p:strVal val="#ppt_h"/>
                                          </p:val>
                                        </p:tav>
                                      </p:tavLst>
                                    </p:anim>
                                    <p:anim calcmode="lin" valueType="num">
                                      <p:cBhvr>
                                        <p:cTn id="46" dur="500" fill="hold"/>
                                        <p:tgtEl>
                                          <p:spTgt spid="147500"/>
                                        </p:tgtEl>
                                        <p:attrNameLst>
                                          <p:attrName>ppt_x</p:attrName>
                                        </p:attrNameLst>
                                      </p:cBhvr>
                                      <p:tavLst>
                                        <p:tav tm="0">
                                          <p:val>
                                            <p:fltVal val="0.5"/>
                                          </p:val>
                                        </p:tav>
                                        <p:tav tm="100000">
                                          <p:val>
                                            <p:strVal val="#ppt_x"/>
                                          </p:val>
                                        </p:tav>
                                      </p:tavLst>
                                    </p:anim>
                                    <p:anim calcmode="lin" valueType="num">
                                      <p:cBhvr>
                                        <p:cTn id="47" dur="500" fill="hold"/>
                                        <p:tgtEl>
                                          <p:spTgt spid="147500"/>
                                        </p:tgtEl>
                                        <p:attrNameLst>
                                          <p:attrName>ppt_y</p:attrName>
                                        </p:attrNameLst>
                                      </p:cBhvr>
                                      <p:tavLst>
                                        <p:tav tm="0">
                                          <p:val>
                                            <p:fltVal val="0.5"/>
                                          </p:val>
                                        </p:tav>
                                        <p:tav tm="100000">
                                          <p:val>
                                            <p:strVal val="#ppt_y"/>
                                          </p:val>
                                        </p:tav>
                                      </p:tavLst>
                                    </p:anim>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147493"/>
                                        </p:tgtEl>
                                        <p:attrNameLst>
                                          <p:attrName>style.visibility</p:attrName>
                                        </p:attrNameLst>
                                      </p:cBhvr>
                                      <p:to>
                                        <p:strVal val="visible"/>
                                      </p:to>
                                    </p:set>
                                    <p:animEffect transition="in" filter="wipe(left)">
                                      <p:cBhvr>
                                        <p:cTn id="51" dur="500"/>
                                        <p:tgtEl>
                                          <p:spTgt spid="147493"/>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47491"/>
                                        </p:tgtEl>
                                        <p:attrNameLst>
                                          <p:attrName>style.visibility</p:attrName>
                                        </p:attrNameLst>
                                      </p:cBhvr>
                                      <p:to>
                                        <p:strVal val="visible"/>
                                      </p:to>
                                    </p:set>
                                    <p:animEffect transition="in" filter="wipe(left)">
                                      <p:cBhvr>
                                        <p:cTn id="55" dur="500"/>
                                        <p:tgtEl>
                                          <p:spTgt spid="147491"/>
                                        </p:tgtEl>
                                      </p:cBhvr>
                                    </p:animEffec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47494"/>
                                        </p:tgtEl>
                                        <p:attrNameLst>
                                          <p:attrName>style.visibility</p:attrName>
                                        </p:attrNameLst>
                                      </p:cBhvr>
                                      <p:to>
                                        <p:strVal val="visible"/>
                                      </p:to>
                                    </p:set>
                                    <p:animEffect transition="in" filter="wipe(left)">
                                      <p:cBhvr>
                                        <p:cTn id="59" dur="500"/>
                                        <p:tgtEl>
                                          <p:spTgt spid="147494"/>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47492"/>
                                        </p:tgtEl>
                                        <p:attrNameLst>
                                          <p:attrName>style.visibility</p:attrName>
                                        </p:attrNameLst>
                                      </p:cBhvr>
                                      <p:to>
                                        <p:strVal val="visible"/>
                                      </p:to>
                                    </p:set>
                                    <p:animEffect transition="in" filter="wipe(left)">
                                      <p:cBhvr>
                                        <p:cTn id="63" dur="500"/>
                                        <p:tgtEl>
                                          <p:spTgt spid="147492"/>
                                        </p:tgtEl>
                                      </p:cBhvr>
                                    </p:animEffect>
                                  </p:childTnLst>
                                </p:cTn>
                              </p:par>
                            </p:childTnLst>
                          </p:cTn>
                        </p:par>
                        <p:par>
                          <p:cTn id="64" fill="hold">
                            <p:stCondLst>
                              <p:cond delay="5000"/>
                            </p:stCondLst>
                            <p:childTnLst>
                              <p:par>
                                <p:cTn id="65" presetID="22" presetClass="entr" presetSubtype="8" fill="hold" grpId="0" nodeType="afterEffect">
                                  <p:stCondLst>
                                    <p:cond delay="0"/>
                                  </p:stCondLst>
                                  <p:childTnLst>
                                    <p:set>
                                      <p:cBhvr>
                                        <p:cTn id="66" dur="1" fill="hold">
                                          <p:stCondLst>
                                            <p:cond delay="0"/>
                                          </p:stCondLst>
                                        </p:cTn>
                                        <p:tgtEl>
                                          <p:spTgt spid="147497"/>
                                        </p:tgtEl>
                                        <p:attrNameLst>
                                          <p:attrName>style.visibility</p:attrName>
                                        </p:attrNameLst>
                                      </p:cBhvr>
                                      <p:to>
                                        <p:strVal val="visible"/>
                                      </p:to>
                                    </p:set>
                                    <p:animEffect transition="in" filter="wipe(left)">
                                      <p:cBhvr>
                                        <p:cTn id="67" dur="500"/>
                                        <p:tgtEl>
                                          <p:spTgt spid="147497"/>
                                        </p:tgtEl>
                                      </p:cBhvr>
                                    </p:animEffect>
                                  </p:childTnLst>
                                </p:cTn>
                              </p:par>
                            </p:childTnLst>
                          </p:cTn>
                        </p:par>
                        <p:par>
                          <p:cTn id="68" fill="hold">
                            <p:stCondLst>
                              <p:cond delay="5500"/>
                            </p:stCondLst>
                            <p:childTnLst>
                              <p:par>
                                <p:cTn id="69" presetID="22" presetClass="entr" presetSubtype="8" fill="hold" grpId="0" nodeType="afterEffect">
                                  <p:stCondLst>
                                    <p:cond delay="0"/>
                                  </p:stCondLst>
                                  <p:childTnLst>
                                    <p:set>
                                      <p:cBhvr>
                                        <p:cTn id="70" dur="1" fill="hold">
                                          <p:stCondLst>
                                            <p:cond delay="0"/>
                                          </p:stCondLst>
                                        </p:cTn>
                                        <p:tgtEl>
                                          <p:spTgt spid="147496"/>
                                        </p:tgtEl>
                                        <p:attrNameLst>
                                          <p:attrName>style.visibility</p:attrName>
                                        </p:attrNameLst>
                                      </p:cBhvr>
                                      <p:to>
                                        <p:strVal val="visible"/>
                                      </p:to>
                                    </p:set>
                                    <p:animEffect transition="in" filter="wipe(left)">
                                      <p:cBhvr>
                                        <p:cTn id="71" dur="500"/>
                                        <p:tgtEl>
                                          <p:spTgt spid="14749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47503"/>
                                        </p:tgtEl>
                                        <p:attrNameLst>
                                          <p:attrName>style.visibility</p:attrName>
                                        </p:attrNameLst>
                                      </p:cBhvr>
                                      <p:to>
                                        <p:strVal val="visible"/>
                                      </p:to>
                                    </p:set>
                                    <p:animEffect transition="in" filter="wipe(left)">
                                      <p:cBhvr>
                                        <p:cTn id="76" dur="500"/>
                                        <p:tgtEl>
                                          <p:spTgt spid="147503"/>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147501"/>
                                        </p:tgtEl>
                                        <p:attrNameLst>
                                          <p:attrName>style.visibility</p:attrName>
                                        </p:attrNameLst>
                                      </p:cBhvr>
                                      <p:to>
                                        <p:strVal val="visible"/>
                                      </p:to>
                                    </p:set>
                                    <p:animEffect transition="in" filter="wipe(left)">
                                      <p:cBhvr>
                                        <p:cTn id="80" dur="500"/>
                                        <p:tgtEl>
                                          <p:spTgt spid="147501"/>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5179"/>
                                        </p:tgtEl>
                                        <p:attrNameLst>
                                          <p:attrName>style.visibility</p:attrName>
                                        </p:attrNameLst>
                                      </p:cBhvr>
                                      <p:to>
                                        <p:strVal val="visible"/>
                                      </p:to>
                                    </p:set>
                                    <p:animEffect transition="in" filter="wipe(left)">
                                      <p:cBhvr>
                                        <p:cTn id="84" dur="500"/>
                                        <p:tgtEl>
                                          <p:spTgt spid="5179"/>
                                        </p:tgtEl>
                                      </p:cBhvr>
                                    </p:animEffect>
                                  </p:childTnLst>
                                </p:cTn>
                              </p:par>
                            </p:childTnLst>
                          </p:cTn>
                        </p:par>
                        <p:par>
                          <p:cTn id="85" fill="hold">
                            <p:stCondLst>
                              <p:cond delay="1500"/>
                            </p:stCondLst>
                            <p:childTnLst>
                              <p:par>
                                <p:cTn id="86" presetID="22" presetClass="entr" presetSubtype="2" fill="hold" grpId="0" nodeType="afterEffect">
                                  <p:stCondLst>
                                    <p:cond delay="0"/>
                                  </p:stCondLst>
                                  <p:childTnLst>
                                    <p:set>
                                      <p:cBhvr>
                                        <p:cTn id="87" dur="1" fill="hold">
                                          <p:stCondLst>
                                            <p:cond delay="0"/>
                                          </p:stCondLst>
                                        </p:cTn>
                                        <p:tgtEl>
                                          <p:spTgt spid="5167"/>
                                        </p:tgtEl>
                                        <p:attrNameLst>
                                          <p:attrName>style.visibility</p:attrName>
                                        </p:attrNameLst>
                                      </p:cBhvr>
                                      <p:to>
                                        <p:strVal val="visible"/>
                                      </p:to>
                                    </p:set>
                                    <p:animEffect transition="in" filter="wipe(right)">
                                      <p:cBhvr>
                                        <p:cTn id="88" dur="500"/>
                                        <p:tgtEl>
                                          <p:spTgt spid="5167"/>
                                        </p:tgtEl>
                                      </p:cBhvr>
                                    </p:animEffect>
                                  </p:childTnLst>
                                </p:cTn>
                              </p:par>
                            </p:childTnLst>
                          </p:cTn>
                        </p:par>
                        <p:par>
                          <p:cTn id="89" fill="hold">
                            <p:stCondLst>
                              <p:cond delay="2000"/>
                            </p:stCondLst>
                            <p:childTnLst>
                              <p:par>
                                <p:cTn id="90" presetID="22" presetClass="entr" presetSubtype="8" fill="hold" grpId="0" nodeType="afterEffect">
                                  <p:stCondLst>
                                    <p:cond delay="0"/>
                                  </p:stCondLst>
                                  <p:childTnLst>
                                    <p:set>
                                      <p:cBhvr>
                                        <p:cTn id="91" dur="1" fill="hold">
                                          <p:stCondLst>
                                            <p:cond delay="0"/>
                                          </p:stCondLst>
                                        </p:cTn>
                                        <p:tgtEl>
                                          <p:spTgt spid="5168"/>
                                        </p:tgtEl>
                                        <p:attrNameLst>
                                          <p:attrName>style.visibility</p:attrName>
                                        </p:attrNameLst>
                                      </p:cBhvr>
                                      <p:to>
                                        <p:strVal val="visible"/>
                                      </p:to>
                                    </p:set>
                                    <p:animEffect transition="in" filter="wipe(left)">
                                      <p:cBhvr>
                                        <p:cTn id="92" dur="500"/>
                                        <p:tgtEl>
                                          <p:spTgt spid="516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47516"/>
                                        </p:tgtEl>
                                        <p:attrNameLst>
                                          <p:attrName>style.visibility</p:attrName>
                                        </p:attrNameLst>
                                      </p:cBhvr>
                                      <p:to>
                                        <p:strVal val="visible"/>
                                      </p:to>
                                    </p:set>
                                    <p:animEffect transition="in" filter="wipe(up)">
                                      <p:cBhvr>
                                        <p:cTn id="97" dur="500"/>
                                        <p:tgtEl>
                                          <p:spTgt spid="147516"/>
                                        </p:tgtEl>
                                      </p:cBhvr>
                                    </p:animEffect>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147515"/>
                                        </p:tgtEl>
                                        <p:attrNameLst>
                                          <p:attrName>style.visibility</p:attrName>
                                        </p:attrNameLst>
                                      </p:cBhvr>
                                      <p:to>
                                        <p:strVal val="visible"/>
                                      </p:to>
                                    </p:set>
                                    <p:animEffect transition="in" filter="wipe(left)">
                                      <p:cBhvr>
                                        <p:cTn id="101" dur="500"/>
                                        <p:tgtEl>
                                          <p:spTgt spid="147515"/>
                                        </p:tgtEl>
                                      </p:cBhvr>
                                    </p:animEffect>
                                  </p:childTnLst>
                                </p:cTn>
                              </p:par>
                            </p:childTnLst>
                          </p:cTn>
                        </p:par>
                        <p:par>
                          <p:cTn id="102" fill="hold">
                            <p:stCondLst>
                              <p:cond delay="1000"/>
                            </p:stCondLst>
                            <p:childTnLst>
                              <p:par>
                                <p:cTn id="103" presetID="22" presetClass="entr" presetSubtype="8" fill="hold" grpId="0" nodeType="afterEffect">
                                  <p:stCondLst>
                                    <p:cond delay="0"/>
                                  </p:stCondLst>
                                  <p:childTnLst>
                                    <p:set>
                                      <p:cBhvr>
                                        <p:cTn id="104" dur="1" fill="hold">
                                          <p:stCondLst>
                                            <p:cond delay="0"/>
                                          </p:stCondLst>
                                        </p:cTn>
                                        <p:tgtEl>
                                          <p:spTgt spid="147514"/>
                                        </p:tgtEl>
                                        <p:attrNameLst>
                                          <p:attrName>style.visibility</p:attrName>
                                        </p:attrNameLst>
                                      </p:cBhvr>
                                      <p:to>
                                        <p:strVal val="visible"/>
                                      </p:to>
                                    </p:set>
                                    <p:animEffect transition="in" filter="wipe(left)">
                                      <p:cBhvr>
                                        <p:cTn id="105" dur="500"/>
                                        <p:tgtEl>
                                          <p:spTgt spid="147514"/>
                                        </p:tgtEl>
                                      </p:cBhvr>
                                    </p:animEffect>
                                  </p:childTnLst>
                                </p:cTn>
                              </p:par>
                            </p:childTnLst>
                          </p:cTn>
                        </p:par>
                        <p:par>
                          <p:cTn id="106" fill="hold">
                            <p:stCondLst>
                              <p:cond delay="1500"/>
                            </p:stCondLst>
                            <p:childTnLst>
                              <p:par>
                                <p:cTn id="107" presetID="22" presetClass="entr" presetSubtype="8" fill="hold" grpId="0" nodeType="afterEffect">
                                  <p:stCondLst>
                                    <p:cond delay="0"/>
                                  </p:stCondLst>
                                  <p:childTnLst>
                                    <p:set>
                                      <p:cBhvr>
                                        <p:cTn id="108" dur="1" fill="hold">
                                          <p:stCondLst>
                                            <p:cond delay="0"/>
                                          </p:stCondLst>
                                        </p:cTn>
                                        <p:tgtEl>
                                          <p:spTgt spid="147518"/>
                                        </p:tgtEl>
                                        <p:attrNameLst>
                                          <p:attrName>style.visibility</p:attrName>
                                        </p:attrNameLst>
                                      </p:cBhvr>
                                      <p:to>
                                        <p:strVal val="visible"/>
                                      </p:to>
                                    </p:set>
                                    <p:animEffect transition="in" filter="wipe(left)">
                                      <p:cBhvr>
                                        <p:cTn id="109" dur="500"/>
                                        <p:tgtEl>
                                          <p:spTgt spid="147518"/>
                                        </p:tgtEl>
                                      </p:cBhvr>
                                    </p:animEffect>
                                  </p:childTnLst>
                                </p:cTn>
                              </p:par>
                            </p:childTnLst>
                          </p:cTn>
                        </p:par>
                        <p:par>
                          <p:cTn id="110" fill="hold">
                            <p:stCondLst>
                              <p:cond delay="2000"/>
                            </p:stCondLst>
                            <p:childTnLst>
                              <p:par>
                                <p:cTn id="111" presetID="22" presetClass="entr" presetSubtype="4" fill="hold" grpId="0" nodeType="afterEffect">
                                  <p:stCondLst>
                                    <p:cond delay="0"/>
                                  </p:stCondLst>
                                  <p:childTnLst>
                                    <p:set>
                                      <p:cBhvr>
                                        <p:cTn id="112" dur="1" fill="hold">
                                          <p:stCondLst>
                                            <p:cond delay="0"/>
                                          </p:stCondLst>
                                        </p:cTn>
                                        <p:tgtEl>
                                          <p:spTgt spid="147517"/>
                                        </p:tgtEl>
                                        <p:attrNameLst>
                                          <p:attrName>style.visibility</p:attrName>
                                        </p:attrNameLst>
                                      </p:cBhvr>
                                      <p:to>
                                        <p:strVal val="visible"/>
                                      </p:to>
                                    </p:set>
                                    <p:animEffect transition="in" filter="wipe(down)">
                                      <p:cBhvr>
                                        <p:cTn id="113" dur="500"/>
                                        <p:tgtEl>
                                          <p:spTgt spid="147517"/>
                                        </p:tgtEl>
                                      </p:cBhvr>
                                    </p:animEffect>
                                  </p:childTnLst>
                                </p:cTn>
                              </p:par>
                            </p:childTnLst>
                          </p:cTn>
                        </p:par>
                        <p:par>
                          <p:cTn id="114" fill="hold">
                            <p:stCondLst>
                              <p:cond delay="2500"/>
                            </p:stCondLst>
                            <p:childTnLst>
                              <p:par>
                                <p:cTn id="115" presetID="22" presetClass="entr" presetSubtype="8" fill="hold" grpId="0" nodeType="afterEffect">
                                  <p:stCondLst>
                                    <p:cond delay="0"/>
                                  </p:stCondLst>
                                  <p:childTnLst>
                                    <p:set>
                                      <p:cBhvr>
                                        <p:cTn id="116" dur="1" fill="hold">
                                          <p:stCondLst>
                                            <p:cond delay="0"/>
                                          </p:stCondLst>
                                        </p:cTn>
                                        <p:tgtEl>
                                          <p:spTgt spid="147474"/>
                                        </p:tgtEl>
                                        <p:attrNameLst>
                                          <p:attrName>style.visibility</p:attrName>
                                        </p:attrNameLst>
                                      </p:cBhvr>
                                      <p:to>
                                        <p:strVal val="visible"/>
                                      </p:to>
                                    </p:set>
                                    <p:animEffect transition="in" filter="wipe(left)">
                                      <p:cBhvr>
                                        <p:cTn id="117" dur="500"/>
                                        <p:tgtEl>
                                          <p:spTgt spid="147474"/>
                                        </p:tgtEl>
                                      </p:cBhvr>
                                    </p:animEffect>
                                  </p:childTnLst>
                                </p:cTn>
                              </p:par>
                            </p:childTnLst>
                          </p:cTn>
                        </p:par>
                        <p:par>
                          <p:cTn id="118" fill="hold">
                            <p:stCondLst>
                              <p:cond delay="3000"/>
                            </p:stCondLst>
                            <p:childTnLst>
                              <p:par>
                                <p:cTn id="119" presetID="22" presetClass="entr" presetSubtype="1" fill="hold" grpId="0" nodeType="afterEffect">
                                  <p:stCondLst>
                                    <p:cond delay="0"/>
                                  </p:stCondLst>
                                  <p:childTnLst>
                                    <p:set>
                                      <p:cBhvr>
                                        <p:cTn id="120" dur="1" fill="hold">
                                          <p:stCondLst>
                                            <p:cond delay="0"/>
                                          </p:stCondLst>
                                        </p:cTn>
                                        <p:tgtEl>
                                          <p:spTgt spid="5166"/>
                                        </p:tgtEl>
                                        <p:attrNameLst>
                                          <p:attrName>style.visibility</p:attrName>
                                        </p:attrNameLst>
                                      </p:cBhvr>
                                      <p:to>
                                        <p:strVal val="visible"/>
                                      </p:to>
                                    </p:set>
                                    <p:animEffect transition="in" filter="wipe(up)">
                                      <p:cBhvr>
                                        <p:cTn id="121" dur="500"/>
                                        <p:tgtEl>
                                          <p:spTgt spid="5166"/>
                                        </p:tgtEl>
                                      </p:cBhvr>
                                    </p:animEffect>
                                  </p:childTnLst>
                                </p:cTn>
                              </p:par>
                            </p:childTnLst>
                          </p:cTn>
                        </p:par>
                        <p:par>
                          <p:cTn id="122" fill="hold">
                            <p:stCondLst>
                              <p:cond delay="3500"/>
                            </p:stCondLst>
                            <p:childTnLst>
                              <p:par>
                                <p:cTn id="123" presetID="22" presetClass="entr" presetSubtype="1" fill="hold" grpId="0" nodeType="afterEffect">
                                  <p:stCondLst>
                                    <p:cond delay="0"/>
                                  </p:stCondLst>
                                  <p:childTnLst>
                                    <p:set>
                                      <p:cBhvr>
                                        <p:cTn id="124" dur="1" fill="hold">
                                          <p:stCondLst>
                                            <p:cond delay="0"/>
                                          </p:stCondLst>
                                        </p:cTn>
                                        <p:tgtEl>
                                          <p:spTgt spid="5126"/>
                                        </p:tgtEl>
                                        <p:attrNameLst>
                                          <p:attrName>style.visibility</p:attrName>
                                        </p:attrNameLst>
                                      </p:cBhvr>
                                      <p:to>
                                        <p:strVal val="visible"/>
                                      </p:to>
                                    </p:set>
                                    <p:animEffect transition="in" filter="wipe(up)">
                                      <p:cBhvr>
                                        <p:cTn id="125" dur="500"/>
                                        <p:tgtEl>
                                          <p:spTgt spid="512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147483"/>
                                        </p:tgtEl>
                                        <p:attrNameLst>
                                          <p:attrName>style.visibility</p:attrName>
                                        </p:attrNameLst>
                                      </p:cBhvr>
                                      <p:to>
                                        <p:strVal val="visible"/>
                                      </p:to>
                                    </p:set>
                                    <p:animEffect transition="in" filter="wipe(down)">
                                      <p:cBhvr>
                                        <p:cTn id="130" dur="500"/>
                                        <p:tgtEl>
                                          <p:spTgt spid="147483"/>
                                        </p:tgtEl>
                                      </p:cBhvr>
                                    </p:animEffect>
                                  </p:childTnLst>
                                </p:cTn>
                              </p:par>
                            </p:childTnLst>
                          </p:cTn>
                        </p:par>
                        <p:par>
                          <p:cTn id="131" fill="hold">
                            <p:stCondLst>
                              <p:cond delay="500"/>
                            </p:stCondLst>
                            <p:childTnLst>
                              <p:par>
                                <p:cTn id="132" presetID="22" presetClass="entr" presetSubtype="8" fill="hold" grpId="0" nodeType="afterEffect">
                                  <p:stCondLst>
                                    <p:cond delay="0"/>
                                  </p:stCondLst>
                                  <p:childTnLst>
                                    <p:set>
                                      <p:cBhvr>
                                        <p:cTn id="133" dur="1" fill="hold">
                                          <p:stCondLst>
                                            <p:cond delay="0"/>
                                          </p:stCondLst>
                                        </p:cTn>
                                        <p:tgtEl>
                                          <p:spTgt spid="147484"/>
                                        </p:tgtEl>
                                        <p:attrNameLst>
                                          <p:attrName>style.visibility</p:attrName>
                                        </p:attrNameLst>
                                      </p:cBhvr>
                                      <p:to>
                                        <p:strVal val="visible"/>
                                      </p:to>
                                    </p:set>
                                    <p:animEffect transition="in" filter="wipe(left)">
                                      <p:cBhvr>
                                        <p:cTn id="134" dur="500"/>
                                        <p:tgtEl>
                                          <p:spTgt spid="147484"/>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147485"/>
                                        </p:tgtEl>
                                        <p:attrNameLst>
                                          <p:attrName>style.visibility</p:attrName>
                                        </p:attrNameLst>
                                      </p:cBhvr>
                                      <p:to>
                                        <p:strVal val="visible"/>
                                      </p:to>
                                    </p:set>
                                    <p:animEffect transition="in" filter="wipe(left)">
                                      <p:cBhvr>
                                        <p:cTn id="138" dur="500"/>
                                        <p:tgtEl>
                                          <p:spTgt spid="147485"/>
                                        </p:tgtEl>
                                      </p:cBhvr>
                                    </p:animEffect>
                                  </p:childTnLst>
                                </p:cTn>
                              </p:par>
                            </p:childTnLst>
                          </p:cTn>
                        </p:par>
                        <p:par>
                          <p:cTn id="139" fill="hold">
                            <p:stCondLst>
                              <p:cond delay="1500"/>
                            </p:stCondLst>
                            <p:childTnLst>
                              <p:par>
                                <p:cTn id="140" presetID="22" presetClass="entr" presetSubtype="1" fill="hold" grpId="0" nodeType="afterEffect">
                                  <p:stCondLst>
                                    <p:cond delay="0"/>
                                  </p:stCondLst>
                                  <p:childTnLst>
                                    <p:set>
                                      <p:cBhvr>
                                        <p:cTn id="141" dur="1" fill="hold">
                                          <p:stCondLst>
                                            <p:cond delay="0"/>
                                          </p:stCondLst>
                                        </p:cTn>
                                        <p:tgtEl>
                                          <p:spTgt spid="147486"/>
                                        </p:tgtEl>
                                        <p:attrNameLst>
                                          <p:attrName>style.visibility</p:attrName>
                                        </p:attrNameLst>
                                      </p:cBhvr>
                                      <p:to>
                                        <p:strVal val="visible"/>
                                      </p:to>
                                    </p:set>
                                    <p:animEffect transition="in" filter="wipe(up)">
                                      <p:cBhvr>
                                        <p:cTn id="142" dur="500"/>
                                        <p:tgtEl>
                                          <p:spTgt spid="147486"/>
                                        </p:tgtEl>
                                      </p:cBhvr>
                                    </p:animEffect>
                                  </p:childTnLst>
                                </p:cTn>
                              </p:par>
                            </p:childTnLst>
                          </p:cTn>
                        </p:par>
                        <p:par>
                          <p:cTn id="143" fill="hold">
                            <p:stCondLst>
                              <p:cond delay="2000"/>
                            </p:stCondLst>
                            <p:childTnLst>
                              <p:par>
                                <p:cTn id="144" presetID="22" presetClass="entr" presetSubtype="1" fill="hold" nodeType="afterEffect">
                                  <p:stCondLst>
                                    <p:cond delay="0"/>
                                  </p:stCondLst>
                                  <p:childTnLst>
                                    <p:set>
                                      <p:cBhvr>
                                        <p:cTn id="145" dur="1" fill="hold">
                                          <p:stCondLst>
                                            <p:cond delay="0"/>
                                          </p:stCondLst>
                                        </p:cTn>
                                        <p:tgtEl>
                                          <p:spTgt spid="5122"/>
                                        </p:tgtEl>
                                        <p:attrNameLst>
                                          <p:attrName>style.visibility</p:attrName>
                                        </p:attrNameLst>
                                      </p:cBhvr>
                                      <p:to>
                                        <p:strVal val="visible"/>
                                      </p:to>
                                    </p:set>
                                    <p:animEffect transition="in" filter="wipe(up)">
                                      <p:cBhvr>
                                        <p:cTn id="146" dur="500"/>
                                        <p:tgtEl>
                                          <p:spTgt spid="5122"/>
                                        </p:tgtEl>
                                      </p:cBhvr>
                                    </p:animEffect>
                                  </p:childTnLst>
                                </p:cTn>
                              </p:par>
                            </p:childTnLst>
                          </p:cTn>
                        </p:par>
                        <p:par>
                          <p:cTn id="147" fill="hold">
                            <p:stCondLst>
                              <p:cond delay="2500"/>
                            </p:stCondLst>
                            <p:childTnLst>
                              <p:par>
                                <p:cTn id="148" presetID="22" presetClass="entr" presetSubtype="8" fill="hold" grpId="0" nodeType="afterEffect">
                                  <p:stCondLst>
                                    <p:cond delay="0"/>
                                  </p:stCondLst>
                                  <p:childTnLst>
                                    <p:set>
                                      <p:cBhvr>
                                        <p:cTn id="149" dur="1" fill="hold">
                                          <p:stCondLst>
                                            <p:cond delay="0"/>
                                          </p:stCondLst>
                                        </p:cTn>
                                        <p:tgtEl>
                                          <p:spTgt spid="5129"/>
                                        </p:tgtEl>
                                        <p:attrNameLst>
                                          <p:attrName>style.visibility</p:attrName>
                                        </p:attrNameLst>
                                      </p:cBhvr>
                                      <p:to>
                                        <p:strVal val="visible"/>
                                      </p:to>
                                    </p:set>
                                    <p:animEffect transition="in" filter="wipe(left)">
                                      <p:cBhvr>
                                        <p:cTn id="150" dur="500"/>
                                        <p:tgtEl>
                                          <p:spTgt spid="5129"/>
                                        </p:tgtEl>
                                      </p:cBhvr>
                                    </p:animEffect>
                                  </p:childTnLst>
                                </p:cTn>
                              </p:par>
                            </p:childTnLst>
                          </p:cTn>
                        </p:par>
                        <p:par>
                          <p:cTn id="151" fill="hold">
                            <p:stCondLst>
                              <p:cond delay="3000"/>
                            </p:stCondLst>
                            <p:childTnLst>
                              <p:par>
                                <p:cTn id="152" presetID="22" presetClass="entr" presetSubtype="8" fill="hold" grpId="0" nodeType="afterEffect">
                                  <p:stCondLst>
                                    <p:cond delay="0"/>
                                  </p:stCondLst>
                                  <p:childTnLst>
                                    <p:set>
                                      <p:cBhvr>
                                        <p:cTn id="153" dur="1" fill="hold">
                                          <p:stCondLst>
                                            <p:cond delay="0"/>
                                          </p:stCondLst>
                                        </p:cTn>
                                        <p:tgtEl>
                                          <p:spTgt spid="5132"/>
                                        </p:tgtEl>
                                        <p:attrNameLst>
                                          <p:attrName>style.visibility</p:attrName>
                                        </p:attrNameLst>
                                      </p:cBhvr>
                                      <p:to>
                                        <p:strVal val="visible"/>
                                      </p:to>
                                    </p:set>
                                    <p:animEffect transition="in" filter="wipe(left)">
                                      <p:cBhvr>
                                        <p:cTn id="154" dur="500"/>
                                        <p:tgtEl>
                                          <p:spTgt spid="5132"/>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1" fill="hold" grpId="0" nodeType="clickEffect">
                                  <p:stCondLst>
                                    <p:cond delay="0"/>
                                  </p:stCondLst>
                                  <p:childTnLst>
                                    <p:set>
                                      <p:cBhvr>
                                        <p:cTn id="158" dur="1" fill="hold">
                                          <p:stCondLst>
                                            <p:cond delay="0"/>
                                          </p:stCondLst>
                                        </p:cTn>
                                        <p:tgtEl>
                                          <p:spTgt spid="5140"/>
                                        </p:tgtEl>
                                        <p:attrNameLst>
                                          <p:attrName>style.visibility</p:attrName>
                                        </p:attrNameLst>
                                      </p:cBhvr>
                                      <p:to>
                                        <p:strVal val="visible"/>
                                      </p:to>
                                    </p:set>
                                    <p:animEffect transition="in" filter="wipe(up)">
                                      <p:cBhvr>
                                        <p:cTn id="159" dur="500"/>
                                        <p:tgtEl>
                                          <p:spTgt spid="5140"/>
                                        </p:tgtEl>
                                      </p:cBhvr>
                                    </p:animEffect>
                                  </p:childTnLst>
                                </p:cTn>
                              </p:par>
                            </p:childTnLst>
                          </p:cTn>
                        </p:par>
                        <p:par>
                          <p:cTn id="160" fill="hold">
                            <p:stCondLst>
                              <p:cond delay="500"/>
                            </p:stCondLst>
                            <p:childTnLst>
                              <p:par>
                                <p:cTn id="161" presetID="22" presetClass="entr" presetSubtype="8" fill="hold" grpId="0" nodeType="afterEffect">
                                  <p:stCondLst>
                                    <p:cond delay="0"/>
                                  </p:stCondLst>
                                  <p:childTnLst>
                                    <p:set>
                                      <p:cBhvr>
                                        <p:cTn id="162" dur="1" fill="hold">
                                          <p:stCondLst>
                                            <p:cond delay="0"/>
                                          </p:stCondLst>
                                        </p:cTn>
                                        <p:tgtEl>
                                          <p:spTgt spid="5142"/>
                                        </p:tgtEl>
                                        <p:attrNameLst>
                                          <p:attrName>style.visibility</p:attrName>
                                        </p:attrNameLst>
                                      </p:cBhvr>
                                      <p:to>
                                        <p:strVal val="visible"/>
                                      </p:to>
                                    </p:set>
                                    <p:animEffect transition="in" filter="wipe(left)">
                                      <p:cBhvr>
                                        <p:cTn id="163" dur="500"/>
                                        <p:tgtEl>
                                          <p:spTgt spid="5142"/>
                                        </p:tgtEl>
                                      </p:cBhvr>
                                    </p:animEffect>
                                  </p:childTnLst>
                                </p:cTn>
                              </p:par>
                            </p:childTnLst>
                          </p:cTn>
                        </p:par>
                        <p:par>
                          <p:cTn id="164" fill="hold">
                            <p:stCondLst>
                              <p:cond delay="1000"/>
                            </p:stCondLst>
                            <p:childTnLst>
                              <p:par>
                                <p:cTn id="165" presetID="22" presetClass="entr" presetSubtype="8" fill="hold" grpId="0" nodeType="afterEffect">
                                  <p:stCondLst>
                                    <p:cond delay="0"/>
                                  </p:stCondLst>
                                  <p:childTnLst>
                                    <p:set>
                                      <p:cBhvr>
                                        <p:cTn id="166" dur="1" fill="hold">
                                          <p:stCondLst>
                                            <p:cond delay="0"/>
                                          </p:stCondLst>
                                        </p:cTn>
                                        <p:tgtEl>
                                          <p:spTgt spid="5141"/>
                                        </p:tgtEl>
                                        <p:attrNameLst>
                                          <p:attrName>style.visibility</p:attrName>
                                        </p:attrNameLst>
                                      </p:cBhvr>
                                      <p:to>
                                        <p:strVal val="visible"/>
                                      </p:to>
                                    </p:set>
                                    <p:animEffect transition="in" filter="wipe(left)">
                                      <p:cBhvr>
                                        <p:cTn id="167" dur="500"/>
                                        <p:tgtEl>
                                          <p:spTgt spid="5141"/>
                                        </p:tgtEl>
                                      </p:cBhvr>
                                    </p:animEffect>
                                  </p:childTnLst>
                                </p:cTn>
                              </p:par>
                            </p:childTnLst>
                          </p:cTn>
                        </p:par>
                        <p:par>
                          <p:cTn id="168" fill="hold">
                            <p:stCondLst>
                              <p:cond delay="1500"/>
                            </p:stCondLst>
                            <p:childTnLst>
                              <p:par>
                                <p:cTn id="169" presetID="22" presetClass="entr" presetSubtype="8" fill="hold" grpId="0" nodeType="afterEffect">
                                  <p:stCondLst>
                                    <p:cond delay="0"/>
                                  </p:stCondLst>
                                  <p:childTnLst>
                                    <p:set>
                                      <p:cBhvr>
                                        <p:cTn id="170" dur="1" fill="hold">
                                          <p:stCondLst>
                                            <p:cond delay="0"/>
                                          </p:stCondLst>
                                        </p:cTn>
                                        <p:tgtEl>
                                          <p:spTgt spid="5146"/>
                                        </p:tgtEl>
                                        <p:attrNameLst>
                                          <p:attrName>style.visibility</p:attrName>
                                        </p:attrNameLst>
                                      </p:cBhvr>
                                      <p:to>
                                        <p:strVal val="visible"/>
                                      </p:to>
                                    </p:set>
                                    <p:animEffect transition="in" filter="wipe(left)">
                                      <p:cBhvr>
                                        <p:cTn id="171" dur="500"/>
                                        <p:tgtEl>
                                          <p:spTgt spid="5146"/>
                                        </p:tgtEl>
                                      </p:cBhvr>
                                    </p:animEffect>
                                  </p:childTnLst>
                                </p:cTn>
                              </p:par>
                            </p:childTnLst>
                          </p:cTn>
                        </p:par>
                        <p:par>
                          <p:cTn id="172" fill="hold">
                            <p:stCondLst>
                              <p:cond delay="2000"/>
                            </p:stCondLst>
                            <p:childTnLst>
                              <p:par>
                                <p:cTn id="173" presetID="22" presetClass="entr" presetSubtype="8" fill="hold" grpId="0" nodeType="afterEffect">
                                  <p:stCondLst>
                                    <p:cond delay="0"/>
                                  </p:stCondLst>
                                  <p:childTnLst>
                                    <p:set>
                                      <p:cBhvr>
                                        <p:cTn id="174" dur="1" fill="hold">
                                          <p:stCondLst>
                                            <p:cond delay="0"/>
                                          </p:stCondLst>
                                        </p:cTn>
                                        <p:tgtEl>
                                          <p:spTgt spid="147478"/>
                                        </p:tgtEl>
                                        <p:attrNameLst>
                                          <p:attrName>style.visibility</p:attrName>
                                        </p:attrNameLst>
                                      </p:cBhvr>
                                      <p:to>
                                        <p:strVal val="visible"/>
                                      </p:to>
                                    </p:set>
                                    <p:animEffect transition="in" filter="wipe(left)">
                                      <p:cBhvr>
                                        <p:cTn id="175" dur="500"/>
                                        <p:tgtEl>
                                          <p:spTgt spid="147478"/>
                                        </p:tgtEl>
                                      </p:cBhvr>
                                    </p:animEffect>
                                  </p:childTnLst>
                                </p:cTn>
                              </p:par>
                            </p:childTnLst>
                          </p:cTn>
                        </p:par>
                        <p:par>
                          <p:cTn id="176" fill="hold">
                            <p:stCondLst>
                              <p:cond delay="2500"/>
                            </p:stCondLst>
                            <p:childTnLst>
                              <p:par>
                                <p:cTn id="177" presetID="22" presetClass="entr" presetSubtype="8" fill="hold" grpId="0" nodeType="afterEffect">
                                  <p:stCondLst>
                                    <p:cond delay="0"/>
                                  </p:stCondLst>
                                  <p:childTnLst>
                                    <p:set>
                                      <p:cBhvr>
                                        <p:cTn id="178" dur="1" fill="hold">
                                          <p:stCondLst>
                                            <p:cond delay="0"/>
                                          </p:stCondLst>
                                        </p:cTn>
                                        <p:tgtEl>
                                          <p:spTgt spid="147479"/>
                                        </p:tgtEl>
                                        <p:attrNameLst>
                                          <p:attrName>style.visibility</p:attrName>
                                        </p:attrNameLst>
                                      </p:cBhvr>
                                      <p:to>
                                        <p:strVal val="visible"/>
                                      </p:to>
                                    </p:set>
                                    <p:animEffect transition="in" filter="wipe(left)">
                                      <p:cBhvr>
                                        <p:cTn id="179" dur="500"/>
                                        <p:tgtEl>
                                          <p:spTgt spid="147479"/>
                                        </p:tgtEl>
                                      </p:cBhvr>
                                    </p:animEffect>
                                  </p:childTnLst>
                                </p:cTn>
                              </p:par>
                            </p:childTnLst>
                          </p:cTn>
                        </p:par>
                        <p:par>
                          <p:cTn id="180" fill="hold">
                            <p:stCondLst>
                              <p:cond delay="3000"/>
                            </p:stCondLst>
                            <p:childTnLst>
                              <p:par>
                                <p:cTn id="181" presetID="22" presetClass="entr" presetSubtype="8" fill="hold" grpId="0" nodeType="afterEffect">
                                  <p:stCondLst>
                                    <p:cond delay="0"/>
                                  </p:stCondLst>
                                  <p:childTnLst>
                                    <p:set>
                                      <p:cBhvr>
                                        <p:cTn id="182" dur="1" fill="hold">
                                          <p:stCondLst>
                                            <p:cond delay="0"/>
                                          </p:stCondLst>
                                        </p:cTn>
                                        <p:tgtEl>
                                          <p:spTgt spid="147482"/>
                                        </p:tgtEl>
                                        <p:attrNameLst>
                                          <p:attrName>style.visibility</p:attrName>
                                        </p:attrNameLst>
                                      </p:cBhvr>
                                      <p:to>
                                        <p:strVal val="visible"/>
                                      </p:to>
                                    </p:set>
                                    <p:animEffect transition="in" filter="wipe(left)">
                                      <p:cBhvr>
                                        <p:cTn id="183" dur="500"/>
                                        <p:tgtEl>
                                          <p:spTgt spid="147482"/>
                                        </p:tgtEl>
                                      </p:cBhvr>
                                    </p:animEffect>
                                  </p:childTnLst>
                                </p:cTn>
                              </p:par>
                            </p:childTnLst>
                          </p:cTn>
                        </p:par>
                        <p:par>
                          <p:cTn id="184" fill="hold">
                            <p:stCondLst>
                              <p:cond delay="3500"/>
                            </p:stCondLst>
                            <p:childTnLst>
                              <p:par>
                                <p:cTn id="185" presetID="22" presetClass="entr" presetSubtype="1" fill="hold" grpId="0" nodeType="afterEffect">
                                  <p:stCondLst>
                                    <p:cond delay="0"/>
                                  </p:stCondLst>
                                  <p:childTnLst>
                                    <p:set>
                                      <p:cBhvr>
                                        <p:cTn id="186" dur="1" fill="hold">
                                          <p:stCondLst>
                                            <p:cond delay="0"/>
                                          </p:stCondLst>
                                        </p:cTn>
                                        <p:tgtEl>
                                          <p:spTgt spid="5145"/>
                                        </p:tgtEl>
                                        <p:attrNameLst>
                                          <p:attrName>style.visibility</p:attrName>
                                        </p:attrNameLst>
                                      </p:cBhvr>
                                      <p:to>
                                        <p:strVal val="visible"/>
                                      </p:to>
                                    </p:set>
                                    <p:animEffect transition="in" filter="wipe(up)">
                                      <p:cBhvr>
                                        <p:cTn id="187" dur="500"/>
                                        <p:tgtEl>
                                          <p:spTgt spid="5145"/>
                                        </p:tgtEl>
                                      </p:cBhvr>
                                    </p:animEffect>
                                  </p:childTnLst>
                                </p:cTn>
                              </p:par>
                            </p:childTnLst>
                          </p:cTn>
                        </p:par>
                        <p:par>
                          <p:cTn id="188" fill="hold">
                            <p:stCondLst>
                              <p:cond delay="4000"/>
                            </p:stCondLst>
                            <p:childTnLst>
                              <p:par>
                                <p:cTn id="189" presetID="22" presetClass="entr" presetSubtype="8" fill="hold" grpId="0" nodeType="afterEffect">
                                  <p:stCondLst>
                                    <p:cond delay="0"/>
                                  </p:stCondLst>
                                  <p:childTnLst>
                                    <p:set>
                                      <p:cBhvr>
                                        <p:cTn id="190" dur="1" fill="hold">
                                          <p:stCondLst>
                                            <p:cond delay="0"/>
                                          </p:stCondLst>
                                        </p:cTn>
                                        <p:tgtEl>
                                          <p:spTgt spid="5128"/>
                                        </p:tgtEl>
                                        <p:attrNameLst>
                                          <p:attrName>style.visibility</p:attrName>
                                        </p:attrNameLst>
                                      </p:cBhvr>
                                      <p:to>
                                        <p:strVal val="visible"/>
                                      </p:to>
                                    </p:set>
                                    <p:animEffect transition="in" filter="wipe(left)">
                                      <p:cBhvr>
                                        <p:cTn id="191" dur="500"/>
                                        <p:tgtEl>
                                          <p:spTgt spid="5128"/>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4" fill="hold" grpId="0" nodeType="clickEffect">
                                  <p:stCondLst>
                                    <p:cond delay="0"/>
                                  </p:stCondLst>
                                  <p:childTnLst>
                                    <p:set>
                                      <p:cBhvr>
                                        <p:cTn id="195" dur="1" fill="hold">
                                          <p:stCondLst>
                                            <p:cond delay="0"/>
                                          </p:stCondLst>
                                        </p:cTn>
                                        <p:tgtEl>
                                          <p:spTgt spid="5153"/>
                                        </p:tgtEl>
                                        <p:attrNameLst>
                                          <p:attrName>style.visibility</p:attrName>
                                        </p:attrNameLst>
                                      </p:cBhvr>
                                      <p:to>
                                        <p:strVal val="visible"/>
                                      </p:to>
                                    </p:set>
                                    <p:animEffect transition="in" filter="wipe(down)">
                                      <p:cBhvr>
                                        <p:cTn id="196" dur="500"/>
                                        <p:tgtEl>
                                          <p:spTgt spid="5153"/>
                                        </p:tgtEl>
                                      </p:cBhvr>
                                    </p:animEffect>
                                  </p:childTnLst>
                                </p:cTn>
                              </p:par>
                            </p:childTnLst>
                          </p:cTn>
                        </p:par>
                        <p:par>
                          <p:cTn id="197" fill="hold">
                            <p:stCondLst>
                              <p:cond delay="500"/>
                            </p:stCondLst>
                            <p:childTnLst>
                              <p:par>
                                <p:cTn id="198" presetID="22" presetClass="entr" presetSubtype="2" fill="hold" grpId="0" nodeType="afterEffect">
                                  <p:stCondLst>
                                    <p:cond delay="0"/>
                                  </p:stCondLst>
                                  <p:childTnLst>
                                    <p:set>
                                      <p:cBhvr>
                                        <p:cTn id="199" dur="1" fill="hold">
                                          <p:stCondLst>
                                            <p:cond delay="0"/>
                                          </p:stCondLst>
                                        </p:cTn>
                                        <p:tgtEl>
                                          <p:spTgt spid="5152"/>
                                        </p:tgtEl>
                                        <p:attrNameLst>
                                          <p:attrName>style.visibility</p:attrName>
                                        </p:attrNameLst>
                                      </p:cBhvr>
                                      <p:to>
                                        <p:strVal val="visible"/>
                                      </p:to>
                                    </p:set>
                                    <p:animEffect transition="in" filter="wipe(right)">
                                      <p:cBhvr>
                                        <p:cTn id="200" dur="500"/>
                                        <p:tgtEl>
                                          <p:spTgt spid="5152"/>
                                        </p:tgtEl>
                                      </p:cBhvr>
                                    </p:animEffect>
                                  </p:childTnLst>
                                </p:cTn>
                              </p:par>
                            </p:childTnLst>
                          </p:cTn>
                        </p:par>
                        <p:par>
                          <p:cTn id="201" fill="hold">
                            <p:stCondLst>
                              <p:cond delay="1000"/>
                            </p:stCondLst>
                            <p:childTnLst>
                              <p:par>
                                <p:cTn id="202" presetID="22" presetClass="entr" presetSubtype="1" fill="hold" grpId="0" nodeType="afterEffect">
                                  <p:stCondLst>
                                    <p:cond delay="0"/>
                                  </p:stCondLst>
                                  <p:childTnLst>
                                    <p:set>
                                      <p:cBhvr>
                                        <p:cTn id="203" dur="1" fill="hold">
                                          <p:stCondLst>
                                            <p:cond delay="0"/>
                                          </p:stCondLst>
                                        </p:cTn>
                                        <p:tgtEl>
                                          <p:spTgt spid="5131"/>
                                        </p:tgtEl>
                                        <p:attrNameLst>
                                          <p:attrName>style.visibility</p:attrName>
                                        </p:attrNameLst>
                                      </p:cBhvr>
                                      <p:to>
                                        <p:strVal val="visible"/>
                                      </p:to>
                                    </p:set>
                                    <p:animEffect transition="in" filter="wipe(up)">
                                      <p:cBhvr>
                                        <p:cTn id="204" dur="500"/>
                                        <p:tgtEl>
                                          <p:spTgt spid="5131"/>
                                        </p:tgtEl>
                                      </p:cBhvr>
                                    </p:animEffect>
                                  </p:childTnLst>
                                </p:cTn>
                              </p:par>
                            </p:childTnLst>
                          </p:cTn>
                        </p:par>
                        <p:par>
                          <p:cTn id="205" fill="hold">
                            <p:stCondLst>
                              <p:cond delay="1500"/>
                            </p:stCondLst>
                            <p:childTnLst>
                              <p:par>
                                <p:cTn id="206" presetID="22" presetClass="entr" presetSubtype="8" fill="hold" grpId="0" nodeType="afterEffect">
                                  <p:stCondLst>
                                    <p:cond delay="0"/>
                                  </p:stCondLst>
                                  <p:childTnLst>
                                    <p:set>
                                      <p:cBhvr>
                                        <p:cTn id="207" dur="1" fill="hold">
                                          <p:stCondLst>
                                            <p:cond delay="0"/>
                                          </p:stCondLst>
                                        </p:cTn>
                                        <p:tgtEl>
                                          <p:spTgt spid="5154"/>
                                        </p:tgtEl>
                                        <p:attrNameLst>
                                          <p:attrName>style.visibility</p:attrName>
                                        </p:attrNameLst>
                                      </p:cBhvr>
                                      <p:to>
                                        <p:strVal val="visible"/>
                                      </p:to>
                                    </p:set>
                                    <p:animEffect transition="in" filter="wipe(left)">
                                      <p:cBhvr>
                                        <p:cTn id="208" dur="500"/>
                                        <p:tgtEl>
                                          <p:spTgt spid="5154"/>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1" fill="hold" grpId="0" nodeType="clickEffect">
                                  <p:stCondLst>
                                    <p:cond delay="0"/>
                                  </p:stCondLst>
                                  <p:childTnLst>
                                    <p:set>
                                      <p:cBhvr>
                                        <p:cTn id="212" dur="1" fill="hold">
                                          <p:stCondLst>
                                            <p:cond delay="0"/>
                                          </p:stCondLst>
                                        </p:cTn>
                                        <p:tgtEl>
                                          <p:spTgt spid="147469"/>
                                        </p:tgtEl>
                                        <p:attrNameLst>
                                          <p:attrName>style.visibility</p:attrName>
                                        </p:attrNameLst>
                                      </p:cBhvr>
                                      <p:to>
                                        <p:strVal val="visible"/>
                                      </p:to>
                                    </p:set>
                                    <p:animEffect transition="in" filter="wipe(up)">
                                      <p:cBhvr>
                                        <p:cTn id="213" dur="500"/>
                                        <p:tgtEl>
                                          <p:spTgt spid="147469"/>
                                        </p:tgtEl>
                                      </p:cBhvr>
                                    </p:animEffect>
                                  </p:childTnLst>
                                </p:cTn>
                              </p:par>
                            </p:childTnLst>
                          </p:cTn>
                        </p:par>
                        <p:par>
                          <p:cTn id="214" fill="hold">
                            <p:stCondLst>
                              <p:cond delay="500"/>
                            </p:stCondLst>
                            <p:childTnLst>
                              <p:par>
                                <p:cTn id="215" presetID="22" presetClass="entr" presetSubtype="8" fill="hold" grpId="0" nodeType="afterEffect">
                                  <p:stCondLst>
                                    <p:cond delay="0"/>
                                  </p:stCondLst>
                                  <p:childTnLst>
                                    <p:set>
                                      <p:cBhvr>
                                        <p:cTn id="216" dur="1" fill="hold">
                                          <p:stCondLst>
                                            <p:cond delay="0"/>
                                          </p:stCondLst>
                                        </p:cTn>
                                        <p:tgtEl>
                                          <p:spTgt spid="147510"/>
                                        </p:tgtEl>
                                        <p:attrNameLst>
                                          <p:attrName>style.visibility</p:attrName>
                                        </p:attrNameLst>
                                      </p:cBhvr>
                                      <p:to>
                                        <p:strVal val="visible"/>
                                      </p:to>
                                    </p:set>
                                    <p:animEffect transition="in" filter="wipe(left)">
                                      <p:cBhvr>
                                        <p:cTn id="217" dur="500"/>
                                        <p:tgtEl>
                                          <p:spTgt spid="147510"/>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1" fill="hold" grpId="0" nodeType="clickEffect">
                                  <p:stCondLst>
                                    <p:cond delay="0"/>
                                  </p:stCondLst>
                                  <p:childTnLst>
                                    <p:set>
                                      <p:cBhvr>
                                        <p:cTn id="221" dur="1" fill="hold">
                                          <p:stCondLst>
                                            <p:cond delay="0"/>
                                          </p:stCondLst>
                                        </p:cTn>
                                        <p:tgtEl>
                                          <p:spTgt spid="147473"/>
                                        </p:tgtEl>
                                        <p:attrNameLst>
                                          <p:attrName>style.visibility</p:attrName>
                                        </p:attrNameLst>
                                      </p:cBhvr>
                                      <p:to>
                                        <p:strVal val="visible"/>
                                      </p:to>
                                    </p:set>
                                    <p:animEffect transition="in" filter="wipe(up)">
                                      <p:cBhvr>
                                        <p:cTn id="222" dur="500"/>
                                        <p:tgtEl>
                                          <p:spTgt spid="147473"/>
                                        </p:tgtEl>
                                      </p:cBhvr>
                                    </p:animEffect>
                                  </p:childTnLst>
                                </p:cTn>
                              </p:par>
                            </p:childTnLst>
                          </p:cTn>
                        </p:par>
                        <p:par>
                          <p:cTn id="223" fill="hold">
                            <p:stCondLst>
                              <p:cond delay="500"/>
                            </p:stCondLst>
                            <p:childTnLst>
                              <p:par>
                                <p:cTn id="224" presetID="22" presetClass="entr" presetSubtype="8" fill="hold" grpId="0" nodeType="afterEffect">
                                  <p:stCondLst>
                                    <p:cond delay="0"/>
                                  </p:stCondLst>
                                  <p:childTnLst>
                                    <p:set>
                                      <p:cBhvr>
                                        <p:cTn id="225" dur="1" fill="hold">
                                          <p:stCondLst>
                                            <p:cond delay="0"/>
                                          </p:stCondLst>
                                        </p:cTn>
                                        <p:tgtEl>
                                          <p:spTgt spid="147509"/>
                                        </p:tgtEl>
                                        <p:attrNameLst>
                                          <p:attrName>style.visibility</p:attrName>
                                        </p:attrNameLst>
                                      </p:cBhvr>
                                      <p:to>
                                        <p:strVal val="visible"/>
                                      </p:to>
                                    </p:set>
                                    <p:animEffect transition="in" filter="wipe(left)">
                                      <p:cBhvr>
                                        <p:cTn id="226" dur="500"/>
                                        <p:tgtEl>
                                          <p:spTgt spid="147509"/>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1" fill="hold" grpId="0" nodeType="clickEffect">
                                  <p:stCondLst>
                                    <p:cond delay="0"/>
                                  </p:stCondLst>
                                  <p:childTnLst>
                                    <p:set>
                                      <p:cBhvr>
                                        <p:cTn id="230" dur="1" fill="hold">
                                          <p:stCondLst>
                                            <p:cond delay="0"/>
                                          </p:stCondLst>
                                        </p:cTn>
                                        <p:tgtEl>
                                          <p:spTgt spid="147468"/>
                                        </p:tgtEl>
                                        <p:attrNameLst>
                                          <p:attrName>style.visibility</p:attrName>
                                        </p:attrNameLst>
                                      </p:cBhvr>
                                      <p:to>
                                        <p:strVal val="visible"/>
                                      </p:to>
                                    </p:set>
                                    <p:animEffect transition="in" filter="wipe(up)">
                                      <p:cBhvr>
                                        <p:cTn id="231" dur="500"/>
                                        <p:tgtEl>
                                          <p:spTgt spid="147468"/>
                                        </p:tgtEl>
                                      </p:cBhvr>
                                    </p:animEffect>
                                  </p:childTnLst>
                                </p:cTn>
                              </p:par>
                            </p:childTnLst>
                          </p:cTn>
                        </p:par>
                        <p:par>
                          <p:cTn id="232" fill="hold">
                            <p:stCondLst>
                              <p:cond delay="500"/>
                            </p:stCondLst>
                            <p:childTnLst>
                              <p:par>
                                <p:cTn id="233" presetID="22" presetClass="entr" presetSubtype="8" fill="hold" grpId="0" nodeType="afterEffect">
                                  <p:stCondLst>
                                    <p:cond delay="0"/>
                                  </p:stCondLst>
                                  <p:childTnLst>
                                    <p:set>
                                      <p:cBhvr>
                                        <p:cTn id="234" dur="1" fill="hold">
                                          <p:stCondLst>
                                            <p:cond delay="0"/>
                                          </p:stCondLst>
                                        </p:cTn>
                                        <p:tgtEl>
                                          <p:spTgt spid="147471"/>
                                        </p:tgtEl>
                                        <p:attrNameLst>
                                          <p:attrName>style.visibility</p:attrName>
                                        </p:attrNameLst>
                                      </p:cBhvr>
                                      <p:to>
                                        <p:strVal val="visible"/>
                                      </p:to>
                                    </p:set>
                                    <p:animEffect transition="in" filter="wipe(left)">
                                      <p:cBhvr>
                                        <p:cTn id="235" dur="500"/>
                                        <p:tgtEl>
                                          <p:spTgt spid="147471"/>
                                        </p:tgtEl>
                                      </p:cBhvr>
                                    </p:animEffect>
                                  </p:childTnLst>
                                </p:cTn>
                              </p:par>
                            </p:childTnLst>
                          </p:cTn>
                        </p:par>
                        <p:par>
                          <p:cTn id="236" fill="hold">
                            <p:stCondLst>
                              <p:cond delay="1000"/>
                            </p:stCondLst>
                            <p:childTnLst>
                              <p:par>
                                <p:cTn id="237" presetID="22" presetClass="entr" presetSubtype="4" fill="hold" grpId="0" nodeType="afterEffect">
                                  <p:stCondLst>
                                    <p:cond delay="0"/>
                                  </p:stCondLst>
                                  <p:childTnLst>
                                    <p:set>
                                      <p:cBhvr>
                                        <p:cTn id="238" dur="1" fill="hold">
                                          <p:stCondLst>
                                            <p:cond delay="0"/>
                                          </p:stCondLst>
                                        </p:cTn>
                                        <p:tgtEl>
                                          <p:spTgt spid="147467"/>
                                        </p:tgtEl>
                                        <p:attrNameLst>
                                          <p:attrName>style.visibility</p:attrName>
                                        </p:attrNameLst>
                                      </p:cBhvr>
                                      <p:to>
                                        <p:strVal val="visible"/>
                                      </p:to>
                                    </p:set>
                                    <p:animEffect transition="in" filter="wipe(down)">
                                      <p:cBhvr>
                                        <p:cTn id="239" dur="500"/>
                                        <p:tgtEl>
                                          <p:spTgt spid="147467"/>
                                        </p:tgtEl>
                                      </p:cBhvr>
                                    </p:animEffect>
                                  </p:childTnLst>
                                </p:cTn>
                              </p:par>
                            </p:childTnLst>
                          </p:cTn>
                        </p:par>
                      </p:childTnLst>
                    </p:cTn>
                  </p:par>
                  <p:par>
                    <p:cTn id="240" fill="hold">
                      <p:stCondLst>
                        <p:cond delay="indefinite"/>
                      </p:stCondLst>
                      <p:childTnLst>
                        <p:par>
                          <p:cTn id="241" fill="hold">
                            <p:stCondLst>
                              <p:cond delay="0"/>
                            </p:stCondLst>
                            <p:childTnLst>
                              <p:par>
                                <p:cTn id="242" presetID="22" presetClass="entr" presetSubtype="8" fill="hold" grpId="0" nodeType="clickEffect">
                                  <p:stCondLst>
                                    <p:cond delay="0"/>
                                  </p:stCondLst>
                                  <p:childTnLst>
                                    <p:set>
                                      <p:cBhvr>
                                        <p:cTn id="243" dur="1" fill="hold">
                                          <p:stCondLst>
                                            <p:cond delay="0"/>
                                          </p:stCondLst>
                                        </p:cTn>
                                        <p:tgtEl>
                                          <p:spTgt spid="147511"/>
                                        </p:tgtEl>
                                        <p:attrNameLst>
                                          <p:attrName>style.visibility</p:attrName>
                                        </p:attrNameLst>
                                      </p:cBhvr>
                                      <p:to>
                                        <p:strVal val="visible"/>
                                      </p:to>
                                    </p:set>
                                    <p:animEffect transition="in" filter="wipe(left)">
                                      <p:cBhvr>
                                        <p:cTn id="244" dur="500"/>
                                        <p:tgtEl>
                                          <p:spTgt spid="147511"/>
                                        </p:tgtEl>
                                      </p:cBhvr>
                                    </p:animEffect>
                                  </p:childTnLst>
                                </p:cTn>
                              </p:par>
                            </p:childTnLst>
                          </p:cTn>
                        </p:par>
                        <p:par>
                          <p:cTn id="245" fill="hold">
                            <p:stCondLst>
                              <p:cond delay="500"/>
                            </p:stCondLst>
                            <p:childTnLst>
                              <p:par>
                                <p:cTn id="246" presetID="22" presetClass="entr" presetSubtype="1" fill="hold" grpId="0" nodeType="afterEffect">
                                  <p:stCondLst>
                                    <p:cond delay="0"/>
                                  </p:stCondLst>
                                  <p:childTnLst>
                                    <p:set>
                                      <p:cBhvr>
                                        <p:cTn id="247" dur="1" fill="hold">
                                          <p:stCondLst>
                                            <p:cond delay="0"/>
                                          </p:stCondLst>
                                        </p:cTn>
                                        <p:tgtEl>
                                          <p:spTgt spid="5178"/>
                                        </p:tgtEl>
                                        <p:attrNameLst>
                                          <p:attrName>style.visibility</p:attrName>
                                        </p:attrNameLst>
                                      </p:cBhvr>
                                      <p:to>
                                        <p:strVal val="visible"/>
                                      </p:to>
                                    </p:set>
                                    <p:animEffect transition="in" filter="wipe(up)">
                                      <p:cBhvr>
                                        <p:cTn id="248" dur="500"/>
                                        <p:tgtEl>
                                          <p:spTgt spid="5178"/>
                                        </p:tgtEl>
                                      </p:cBhvr>
                                    </p:animEffect>
                                  </p:childTnLst>
                                </p:cTn>
                              </p:par>
                            </p:childTnLst>
                          </p:cTn>
                        </p:par>
                        <p:par>
                          <p:cTn id="249" fill="hold">
                            <p:stCondLst>
                              <p:cond delay="1000"/>
                            </p:stCondLst>
                            <p:childTnLst>
                              <p:par>
                                <p:cTn id="250" presetID="23" presetClass="entr" presetSubtype="528" fill="hold" grpId="0" nodeType="afterEffect">
                                  <p:stCondLst>
                                    <p:cond delay="0"/>
                                  </p:stCondLst>
                                  <p:childTnLst>
                                    <p:set>
                                      <p:cBhvr>
                                        <p:cTn id="251" dur="1" fill="hold">
                                          <p:stCondLst>
                                            <p:cond delay="0"/>
                                          </p:stCondLst>
                                        </p:cTn>
                                        <p:tgtEl>
                                          <p:spTgt spid="5181"/>
                                        </p:tgtEl>
                                        <p:attrNameLst>
                                          <p:attrName>style.visibility</p:attrName>
                                        </p:attrNameLst>
                                      </p:cBhvr>
                                      <p:to>
                                        <p:strVal val="visible"/>
                                      </p:to>
                                    </p:set>
                                    <p:anim calcmode="lin" valueType="num">
                                      <p:cBhvr>
                                        <p:cTn id="252" dur="500" fill="hold"/>
                                        <p:tgtEl>
                                          <p:spTgt spid="5181"/>
                                        </p:tgtEl>
                                        <p:attrNameLst>
                                          <p:attrName>ppt_w</p:attrName>
                                        </p:attrNameLst>
                                      </p:cBhvr>
                                      <p:tavLst>
                                        <p:tav tm="0">
                                          <p:val>
                                            <p:fltVal val="0"/>
                                          </p:val>
                                        </p:tav>
                                        <p:tav tm="100000">
                                          <p:val>
                                            <p:strVal val="#ppt_w"/>
                                          </p:val>
                                        </p:tav>
                                      </p:tavLst>
                                    </p:anim>
                                    <p:anim calcmode="lin" valueType="num">
                                      <p:cBhvr>
                                        <p:cTn id="253" dur="500" fill="hold"/>
                                        <p:tgtEl>
                                          <p:spTgt spid="5181"/>
                                        </p:tgtEl>
                                        <p:attrNameLst>
                                          <p:attrName>ppt_h</p:attrName>
                                        </p:attrNameLst>
                                      </p:cBhvr>
                                      <p:tavLst>
                                        <p:tav tm="0">
                                          <p:val>
                                            <p:fltVal val="0"/>
                                          </p:val>
                                        </p:tav>
                                        <p:tav tm="100000">
                                          <p:val>
                                            <p:strVal val="#ppt_h"/>
                                          </p:val>
                                        </p:tav>
                                      </p:tavLst>
                                    </p:anim>
                                    <p:anim calcmode="lin" valueType="num">
                                      <p:cBhvr>
                                        <p:cTn id="254" dur="500" fill="hold"/>
                                        <p:tgtEl>
                                          <p:spTgt spid="5181"/>
                                        </p:tgtEl>
                                        <p:attrNameLst>
                                          <p:attrName>ppt_x</p:attrName>
                                        </p:attrNameLst>
                                      </p:cBhvr>
                                      <p:tavLst>
                                        <p:tav tm="0">
                                          <p:val>
                                            <p:fltVal val="0.5"/>
                                          </p:val>
                                        </p:tav>
                                        <p:tav tm="100000">
                                          <p:val>
                                            <p:strVal val="#ppt_x"/>
                                          </p:val>
                                        </p:tav>
                                      </p:tavLst>
                                    </p:anim>
                                    <p:anim calcmode="lin" valueType="num">
                                      <p:cBhvr>
                                        <p:cTn id="255" dur="500" fill="hold"/>
                                        <p:tgtEl>
                                          <p:spTgt spid="518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autoUpdateAnimBg="0"/>
      <p:bldP spid="5127" grpId="0" animBg="1"/>
      <p:bldP spid="5128" grpId="0" animBg="1"/>
      <p:bldP spid="5129" grpId="0" autoUpdateAnimBg="0"/>
      <p:bldP spid="5130" grpId="0" animBg="1"/>
      <p:bldP spid="5131" grpId="0" animBg="1"/>
      <p:bldP spid="5132" grpId="0" autoUpdateAnimBg="0"/>
      <p:bldP spid="5133" grpId="0" autoUpdateAnimBg="0"/>
      <p:bldP spid="147467" grpId="0" animBg="1"/>
      <p:bldP spid="147468" grpId="0" animBg="1"/>
      <p:bldP spid="147469" grpId="0" animBg="1"/>
      <p:bldP spid="147471" grpId="0" animBg="1"/>
      <p:bldP spid="147473" grpId="0" animBg="1"/>
      <p:bldP spid="147474" grpId="0" animBg="1" autoUpdateAnimBg="0"/>
      <p:bldP spid="5140" grpId="0" animBg="1"/>
      <p:bldP spid="5141" grpId="0" animBg="1"/>
      <p:bldP spid="5142" grpId="0" animBg="1"/>
      <p:bldP spid="147478" grpId="0" animBg="1" autoUpdateAnimBg="0"/>
      <p:bldP spid="147479" grpId="0" animBg="1" autoUpdateAnimBg="0"/>
      <p:bldP spid="5145" grpId="0" animBg="1"/>
      <p:bldP spid="5146" grpId="0" animBg="1"/>
      <p:bldP spid="147482" grpId="0" animBg="1" autoUpdateAnimBg="0"/>
      <p:bldP spid="147483" grpId="0" animBg="1"/>
      <p:bldP spid="147484" grpId="0" animBg="1"/>
      <p:bldP spid="147485" grpId="0" animBg="1" autoUpdateAnimBg="0"/>
      <p:bldP spid="147486" grpId="0" animBg="1"/>
      <p:bldP spid="5152" grpId="0" animBg="1"/>
      <p:bldP spid="5153" grpId="0" animBg="1"/>
      <p:bldP spid="5154" grpId="0" autoUpdateAnimBg="0"/>
      <p:bldP spid="147490" grpId="0" autoUpdateAnimBg="0"/>
      <p:bldP spid="147491" grpId="0" autoUpdateAnimBg="0"/>
      <p:bldP spid="147492" grpId="0" autoUpdateAnimBg="0"/>
      <p:bldP spid="147493" grpId="0" animBg="1"/>
      <p:bldP spid="147494" grpId="0" animBg="1"/>
      <p:bldP spid="147495" grpId="0" animBg="1"/>
      <p:bldP spid="147496" grpId="0" autoUpdateAnimBg="0"/>
      <p:bldP spid="147497" grpId="0" animBg="1"/>
      <p:bldP spid="147502" grpId="0" animBg="1"/>
      <p:bldP spid="147503" grpId="0" animBg="1" autoUpdateAnimBg="0"/>
      <p:bldP spid="147504" grpId="0" animBg="1" autoUpdateAnimBg="0"/>
      <p:bldP spid="5166" grpId="0" animBg="1"/>
      <p:bldP spid="5167" grpId="0" animBg="1"/>
      <p:bldP spid="5168" grpId="0" animBg="1"/>
      <p:bldP spid="147509" grpId="0" animBg="1" autoUpdateAnimBg="0"/>
      <p:bldP spid="147510" grpId="0" animBg="1" autoUpdateAnimBg="0"/>
      <p:bldP spid="147511" grpId="0" animBg="1" autoUpdateAnimBg="0"/>
      <p:bldP spid="147512" grpId="0" animBg="1" autoUpdateAnimBg="0"/>
      <p:bldP spid="147514" grpId="0" animBg="1" autoUpdateAnimBg="0"/>
      <p:bldP spid="147515" grpId="0" animBg="1"/>
      <p:bldP spid="147516" grpId="0" animBg="1"/>
      <p:bldP spid="147517" grpId="0" animBg="1"/>
      <p:bldP spid="147518" grpId="0" animBg="1"/>
      <p:bldP spid="5178" grpId="0" animBg="1"/>
      <p:bldP spid="5179" grpId="0" autoUpdateAnimBg="0"/>
      <p:bldP spid="51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1" name="Oval 76"/>
          <p:cNvSpPr>
            <a:spLocks noChangeArrowheads="1"/>
          </p:cNvSpPr>
          <p:nvPr/>
        </p:nvSpPr>
        <p:spPr bwMode="auto">
          <a:xfrm>
            <a:off x="2362200" y="4038600"/>
            <a:ext cx="3429000" cy="2590800"/>
          </a:xfrm>
          <a:prstGeom prst="ellipse">
            <a:avLst/>
          </a:prstGeom>
          <a:solidFill>
            <a:srgbClr val="EDEDED"/>
          </a:solidFill>
          <a:ln w="12700">
            <a:solidFill>
              <a:schemeClr val="tx1"/>
            </a:solidFill>
            <a:round/>
            <a:headEnd/>
            <a:tailEnd/>
          </a:ln>
        </p:spPr>
        <p:txBody>
          <a:bodyPr anchor="ctr"/>
          <a:lstStyle/>
          <a:p>
            <a:pPr algn="l" eaLnBrk="1" hangingPunct="1"/>
            <a:endParaRPr lang="de-DE"/>
          </a:p>
        </p:txBody>
      </p:sp>
      <p:sp>
        <p:nvSpPr>
          <p:cNvPr id="6152" name="Line 21"/>
          <p:cNvSpPr>
            <a:spLocks noChangeShapeType="1"/>
          </p:cNvSpPr>
          <p:nvPr/>
        </p:nvSpPr>
        <p:spPr bwMode="auto">
          <a:xfrm flipH="1">
            <a:off x="2209800" y="1828800"/>
            <a:ext cx="5943600" cy="0"/>
          </a:xfrm>
          <a:prstGeom prst="line">
            <a:avLst/>
          </a:prstGeom>
          <a:noFill/>
          <a:ln w="28575">
            <a:solidFill>
              <a:srgbClr val="0000FF"/>
            </a:solidFill>
            <a:round/>
            <a:headEnd/>
            <a:tailEnd/>
          </a:ln>
        </p:spPr>
        <p:txBody>
          <a:bodyPr>
            <a:spAutoFit/>
          </a:bodyPr>
          <a:lstStyle/>
          <a:p>
            <a:endParaRPr lang="de-DE"/>
          </a:p>
        </p:txBody>
      </p:sp>
      <p:sp>
        <p:nvSpPr>
          <p:cNvPr id="6153" name="Oval 68"/>
          <p:cNvSpPr>
            <a:spLocks noChangeArrowheads="1"/>
          </p:cNvSpPr>
          <p:nvPr/>
        </p:nvSpPr>
        <p:spPr bwMode="auto">
          <a:xfrm>
            <a:off x="5410200" y="1676400"/>
            <a:ext cx="2819400" cy="3352800"/>
          </a:xfrm>
          <a:prstGeom prst="ellipse">
            <a:avLst/>
          </a:prstGeom>
          <a:solidFill>
            <a:srgbClr val="F1FFCB"/>
          </a:solidFill>
          <a:ln w="19050">
            <a:solidFill>
              <a:schemeClr val="tx1"/>
            </a:solidFill>
            <a:round/>
            <a:headEnd/>
            <a:tailEnd/>
          </a:ln>
        </p:spPr>
        <p:txBody>
          <a:bodyPr anchor="ctr"/>
          <a:lstStyle/>
          <a:p>
            <a:pPr algn="l" eaLnBrk="1" hangingPunct="1"/>
            <a:endParaRPr lang="de-DE"/>
          </a:p>
        </p:txBody>
      </p:sp>
      <p:graphicFrame>
        <p:nvGraphicFramePr>
          <p:cNvPr id="6146" name="Object 3"/>
          <p:cNvGraphicFramePr>
            <a:graphicFrameLocks noChangeAspect="1"/>
          </p:cNvGraphicFramePr>
          <p:nvPr/>
        </p:nvGraphicFramePr>
        <p:xfrm>
          <a:off x="5257800" y="2590800"/>
          <a:ext cx="1600200" cy="1179513"/>
        </p:xfrm>
        <a:graphic>
          <a:graphicData uri="http://schemas.openxmlformats.org/presentationml/2006/ole">
            <p:oleObj spid="_x0000_s16389" name="Bitmap" r:id="rId4" imgW="3076190" imgH="2266667" progId="PBrush">
              <p:embed/>
            </p:oleObj>
          </a:graphicData>
        </a:graphic>
      </p:graphicFrame>
      <p:sp>
        <p:nvSpPr>
          <p:cNvPr id="6154" name="Line 4"/>
          <p:cNvSpPr>
            <a:spLocks noChangeShapeType="1"/>
          </p:cNvSpPr>
          <p:nvPr/>
        </p:nvSpPr>
        <p:spPr bwMode="auto">
          <a:xfrm flipV="1">
            <a:off x="2514600" y="3200400"/>
            <a:ext cx="2743200" cy="0"/>
          </a:xfrm>
          <a:prstGeom prst="line">
            <a:avLst/>
          </a:prstGeom>
          <a:noFill/>
          <a:ln w="114300">
            <a:solidFill>
              <a:srgbClr val="008000"/>
            </a:solidFill>
            <a:round/>
            <a:headEnd/>
            <a:tailEnd type="triangle" w="med" len="med"/>
          </a:ln>
        </p:spPr>
        <p:txBody>
          <a:bodyPr>
            <a:spAutoFit/>
          </a:bodyPr>
          <a:lstStyle/>
          <a:p>
            <a:endParaRPr lang="de-DE"/>
          </a:p>
        </p:txBody>
      </p:sp>
      <p:sp>
        <p:nvSpPr>
          <p:cNvPr id="6155" name="Line 5"/>
          <p:cNvSpPr>
            <a:spLocks noChangeShapeType="1"/>
          </p:cNvSpPr>
          <p:nvPr/>
        </p:nvSpPr>
        <p:spPr bwMode="auto">
          <a:xfrm flipV="1">
            <a:off x="6858000" y="3200400"/>
            <a:ext cx="990600" cy="0"/>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6147" name="Object 6"/>
          <p:cNvGraphicFramePr>
            <a:graphicFrameLocks noChangeAspect="1"/>
          </p:cNvGraphicFramePr>
          <p:nvPr/>
        </p:nvGraphicFramePr>
        <p:xfrm>
          <a:off x="7848600" y="2590800"/>
          <a:ext cx="1003300" cy="1030288"/>
        </p:xfrm>
        <a:graphic>
          <a:graphicData uri="http://schemas.openxmlformats.org/presentationml/2006/ole">
            <p:oleObj spid="_x0000_s16392" name="Bitmap" r:id="rId5" imgW="1028844" imgH="1057423" progId="PBrush">
              <p:embed/>
            </p:oleObj>
          </a:graphicData>
        </a:graphic>
      </p:graphicFrame>
      <p:sp>
        <p:nvSpPr>
          <p:cNvPr id="6156" name="Text Box 7"/>
          <p:cNvSpPr txBox="1">
            <a:spLocks noChangeArrowheads="1"/>
          </p:cNvSpPr>
          <p:nvPr/>
        </p:nvSpPr>
        <p:spPr bwMode="auto">
          <a:xfrm>
            <a:off x="8001000" y="3657600"/>
            <a:ext cx="1143000" cy="314325"/>
          </a:xfrm>
          <a:prstGeom prst="rect">
            <a:avLst/>
          </a:prstGeom>
          <a:noFill/>
          <a:ln w="9525">
            <a:noFill/>
            <a:miter lim="800000"/>
            <a:headEnd/>
            <a:tailEnd/>
          </a:ln>
        </p:spPr>
        <p:txBody>
          <a:bodyPr/>
          <a:lstStyle/>
          <a:p>
            <a:pPr eaLnBrk="1" hangingPunct="1"/>
            <a:r>
              <a:rPr lang="de-DE"/>
              <a:t>Kunde</a:t>
            </a:r>
          </a:p>
        </p:txBody>
      </p:sp>
      <p:sp>
        <p:nvSpPr>
          <p:cNvPr id="6157" name="Line 8"/>
          <p:cNvSpPr>
            <a:spLocks noChangeShapeType="1"/>
          </p:cNvSpPr>
          <p:nvPr/>
        </p:nvSpPr>
        <p:spPr bwMode="auto">
          <a:xfrm flipV="1">
            <a:off x="8305800" y="609600"/>
            <a:ext cx="0" cy="19812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6158" name="Line 9"/>
          <p:cNvSpPr>
            <a:spLocks noChangeShapeType="1"/>
          </p:cNvSpPr>
          <p:nvPr/>
        </p:nvSpPr>
        <p:spPr bwMode="auto">
          <a:xfrm flipH="1" flipV="1">
            <a:off x="6553200" y="1066800"/>
            <a:ext cx="1752600" cy="0"/>
          </a:xfrm>
          <a:prstGeom prst="line">
            <a:avLst/>
          </a:prstGeom>
          <a:noFill/>
          <a:ln w="47625">
            <a:solidFill>
              <a:srgbClr val="0000FF"/>
            </a:solidFill>
            <a:round/>
            <a:headEnd/>
            <a:tailEnd type="triangle" w="med" len="med"/>
          </a:ln>
        </p:spPr>
        <p:txBody>
          <a:bodyPr>
            <a:spAutoFit/>
          </a:bodyPr>
          <a:lstStyle/>
          <a:p>
            <a:endParaRPr lang="de-DE"/>
          </a:p>
        </p:txBody>
      </p:sp>
      <p:sp>
        <p:nvSpPr>
          <p:cNvPr id="6159" name="Line 10"/>
          <p:cNvSpPr>
            <a:spLocks noChangeShapeType="1"/>
          </p:cNvSpPr>
          <p:nvPr/>
        </p:nvSpPr>
        <p:spPr bwMode="auto">
          <a:xfrm>
            <a:off x="2209800" y="1828800"/>
            <a:ext cx="0" cy="685800"/>
          </a:xfrm>
          <a:prstGeom prst="line">
            <a:avLst/>
          </a:prstGeom>
          <a:noFill/>
          <a:ln w="28575">
            <a:solidFill>
              <a:srgbClr val="0000FF"/>
            </a:solidFill>
            <a:round/>
            <a:headEnd/>
            <a:tailEnd type="triangle" w="med" len="med"/>
          </a:ln>
        </p:spPr>
        <p:txBody>
          <a:bodyPr>
            <a:spAutoFit/>
          </a:bodyPr>
          <a:lstStyle/>
          <a:p>
            <a:endParaRPr lang="de-DE"/>
          </a:p>
        </p:txBody>
      </p:sp>
      <p:sp>
        <p:nvSpPr>
          <p:cNvPr id="145419" name="Text Box 11"/>
          <p:cNvSpPr txBox="1">
            <a:spLocks noChangeArrowheads="1"/>
          </p:cNvSpPr>
          <p:nvPr/>
        </p:nvSpPr>
        <p:spPr bwMode="auto">
          <a:xfrm>
            <a:off x="5105400" y="685800"/>
            <a:ext cx="1447800" cy="7620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Bedarf? Kunden-wünsche?</a:t>
            </a:r>
          </a:p>
        </p:txBody>
      </p:sp>
      <p:sp>
        <p:nvSpPr>
          <p:cNvPr id="6161" name="Line 13"/>
          <p:cNvSpPr>
            <a:spLocks noChangeShapeType="1"/>
          </p:cNvSpPr>
          <p:nvPr/>
        </p:nvSpPr>
        <p:spPr bwMode="auto">
          <a:xfrm flipV="1">
            <a:off x="152400" y="3200400"/>
            <a:ext cx="685800" cy="0"/>
          </a:xfrm>
          <a:prstGeom prst="line">
            <a:avLst/>
          </a:prstGeom>
          <a:noFill/>
          <a:ln w="114300">
            <a:solidFill>
              <a:srgbClr val="008000"/>
            </a:solidFill>
            <a:round/>
            <a:headEnd/>
            <a:tailEnd type="triangle" w="med" len="med"/>
          </a:ln>
        </p:spPr>
        <p:txBody>
          <a:bodyPr>
            <a:spAutoFit/>
          </a:bodyPr>
          <a:lstStyle/>
          <a:p>
            <a:endParaRPr lang="de-DE"/>
          </a:p>
        </p:txBody>
      </p:sp>
      <p:sp>
        <p:nvSpPr>
          <p:cNvPr id="6162" name="Text Box 15"/>
          <p:cNvSpPr txBox="1">
            <a:spLocks noChangeArrowheads="1"/>
          </p:cNvSpPr>
          <p:nvPr/>
        </p:nvSpPr>
        <p:spPr bwMode="auto">
          <a:xfrm>
            <a:off x="6172200" y="1981200"/>
            <a:ext cx="685800" cy="517525"/>
          </a:xfrm>
          <a:prstGeom prst="rect">
            <a:avLst/>
          </a:prstGeom>
          <a:noFill/>
          <a:ln w="9525">
            <a:noFill/>
            <a:miter lim="800000"/>
            <a:headEnd/>
            <a:tailEnd/>
          </a:ln>
        </p:spPr>
        <p:txBody>
          <a:bodyPr>
            <a:spAutoFit/>
          </a:bodyPr>
          <a:lstStyle/>
          <a:p>
            <a:pPr algn="l" eaLnBrk="1" hangingPunct="1"/>
            <a:r>
              <a:rPr lang="de-DE"/>
              <a:t>Kauf-kraft?</a:t>
            </a:r>
          </a:p>
        </p:txBody>
      </p:sp>
      <p:sp>
        <p:nvSpPr>
          <p:cNvPr id="6163" name="Text Box 16"/>
          <p:cNvSpPr txBox="1">
            <a:spLocks noChangeArrowheads="1"/>
          </p:cNvSpPr>
          <p:nvPr/>
        </p:nvSpPr>
        <p:spPr bwMode="auto">
          <a:xfrm>
            <a:off x="7391400" y="228600"/>
            <a:ext cx="1447800" cy="381000"/>
          </a:xfrm>
          <a:prstGeom prst="rect">
            <a:avLst/>
          </a:prstGeom>
          <a:solidFill>
            <a:srgbClr val="CCFFCC"/>
          </a:solidFill>
          <a:ln w="9525">
            <a:noFill/>
            <a:miter lim="800000"/>
            <a:headEnd/>
            <a:tailEnd/>
          </a:ln>
        </p:spPr>
        <p:txBody>
          <a:bodyPr/>
          <a:lstStyle/>
          <a:p>
            <a:pPr eaLnBrk="1" hangingPunct="1"/>
            <a:r>
              <a:rPr lang="de-DE"/>
              <a:t>Bedürfnisse?</a:t>
            </a:r>
          </a:p>
        </p:txBody>
      </p:sp>
      <p:sp>
        <p:nvSpPr>
          <p:cNvPr id="6164" name="Line 17"/>
          <p:cNvSpPr>
            <a:spLocks noChangeShapeType="1"/>
          </p:cNvSpPr>
          <p:nvPr/>
        </p:nvSpPr>
        <p:spPr bwMode="auto">
          <a:xfrm>
            <a:off x="7239000" y="2743200"/>
            <a:ext cx="533400" cy="0"/>
          </a:xfrm>
          <a:prstGeom prst="line">
            <a:avLst/>
          </a:prstGeom>
          <a:noFill/>
          <a:ln w="28575">
            <a:solidFill>
              <a:srgbClr val="0000FF"/>
            </a:solidFill>
            <a:round/>
            <a:headEnd/>
            <a:tailEnd/>
          </a:ln>
        </p:spPr>
        <p:txBody>
          <a:bodyPr>
            <a:spAutoFit/>
          </a:bodyPr>
          <a:lstStyle/>
          <a:p>
            <a:endParaRPr lang="de-DE"/>
          </a:p>
        </p:txBody>
      </p:sp>
      <p:sp>
        <p:nvSpPr>
          <p:cNvPr id="6165" name="Line 18"/>
          <p:cNvSpPr>
            <a:spLocks noChangeShapeType="1"/>
          </p:cNvSpPr>
          <p:nvPr/>
        </p:nvSpPr>
        <p:spPr bwMode="auto">
          <a:xfrm>
            <a:off x="7239000" y="1066800"/>
            <a:ext cx="0" cy="1676400"/>
          </a:xfrm>
          <a:prstGeom prst="line">
            <a:avLst/>
          </a:prstGeom>
          <a:noFill/>
          <a:ln w="28575">
            <a:solidFill>
              <a:srgbClr val="0000FF"/>
            </a:solidFill>
            <a:round/>
            <a:headEnd/>
            <a:tailEnd/>
          </a:ln>
        </p:spPr>
        <p:txBody>
          <a:bodyPr>
            <a:spAutoFit/>
          </a:bodyPr>
          <a:lstStyle/>
          <a:p>
            <a:endParaRPr lang="de-DE"/>
          </a:p>
        </p:txBody>
      </p:sp>
      <p:graphicFrame>
        <p:nvGraphicFramePr>
          <p:cNvPr id="6148" name="Object 19"/>
          <p:cNvGraphicFramePr>
            <a:graphicFrameLocks noChangeAspect="1"/>
          </p:cNvGraphicFramePr>
          <p:nvPr/>
        </p:nvGraphicFramePr>
        <p:xfrm>
          <a:off x="6858000" y="2057400"/>
          <a:ext cx="685800" cy="431800"/>
        </p:xfrm>
        <a:graphic>
          <a:graphicData uri="http://schemas.openxmlformats.org/presentationml/2006/ole">
            <p:oleObj spid="_x0000_s16403" name="Paint Shop Pro Image" r:id="rId6" imgW="1551220" imgH="975874" progId="">
              <p:embed/>
            </p:oleObj>
          </a:graphicData>
        </a:graphic>
      </p:graphicFrame>
      <p:sp>
        <p:nvSpPr>
          <p:cNvPr id="6166" name="Line 20"/>
          <p:cNvSpPr>
            <a:spLocks noChangeShapeType="1"/>
          </p:cNvSpPr>
          <p:nvPr/>
        </p:nvSpPr>
        <p:spPr bwMode="auto">
          <a:xfrm>
            <a:off x="5791200" y="1447800"/>
            <a:ext cx="0" cy="1143000"/>
          </a:xfrm>
          <a:prstGeom prst="line">
            <a:avLst/>
          </a:prstGeom>
          <a:noFill/>
          <a:ln w="47625">
            <a:solidFill>
              <a:srgbClr val="0000FF"/>
            </a:solidFill>
            <a:round/>
            <a:headEnd type="triangle" w="med" len="med"/>
            <a:tailEnd type="triangle" w="med" len="med"/>
          </a:ln>
        </p:spPr>
        <p:txBody>
          <a:bodyPr>
            <a:spAutoFit/>
          </a:bodyPr>
          <a:lstStyle/>
          <a:p>
            <a:endParaRPr lang="de-DE"/>
          </a:p>
        </p:txBody>
      </p:sp>
      <p:sp>
        <p:nvSpPr>
          <p:cNvPr id="6167" name="Text Box 22"/>
          <p:cNvSpPr txBox="1">
            <a:spLocks noChangeArrowheads="1"/>
          </p:cNvSpPr>
          <p:nvPr/>
        </p:nvSpPr>
        <p:spPr bwMode="auto">
          <a:xfrm>
            <a:off x="8001000" y="3886200"/>
            <a:ext cx="1143000" cy="609600"/>
          </a:xfrm>
          <a:prstGeom prst="rect">
            <a:avLst/>
          </a:prstGeom>
          <a:noFill/>
          <a:ln w="9525">
            <a:noFill/>
            <a:miter lim="800000"/>
            <a:headEnd/>
            <a:tailEnd/>
          </a:ln>
        </p:spPr>
        <p:txBody>
          <a:bodyPr/>
          <a:lstStyle/>
          <a:p>
            <a:pPr eaLnBrk="1" hangingPunct="1"/>
            <a:r>
              <a:rPr lang="de-DE"/>
              <a:t>(Bedarfs-träger)</a:t>
            </a:r>
          </a:p>
        </p:txBody>
      </p:sp>
      <p:sp>
        <p:nvSpPr>
          <p:cNvPr id="6168" name="Line 23"/>
          <p:cNvSpPr>
            <a:spLocks noChangeShapeType="1"/>
          </p:cNvSpPr>
          <p:nvPr/>
        </p:nvSpPr>
        <p:spPr bwMode="auto">
          <a:xfrm flipV="1">
            <a:off x="5257800" y="2590800"/>
            <a:ext cx="533400" cy="609600"/>
          </a:xfrm>
          <a:prstGeom prst="line">
            <a:avLst/>
          </a:prstGeom>
          <a:noFill/>
          <a:ln w="38100">
            <a:solidFill>
              <a:srgbClr val="FF0000"/>
            </a:solidFill>
            <a:prstDash val="sysDot"/>
            <a:round/>
            <a:headEnd/>
            <a:tailEnd/>
          </a:ln>
        </p:spPr>
        <p:txBody>
          <a:bodyPr>
            <a:spAutoFit/>
          </a:bodyPr>
          <a:lstStyle/>
          <a:p>
            <a:endParaRPr lang="de-DE"/>
          </a:p>
        </p:txBody>
      </p:sp>
      <p:sp>
        <p:nvSpPr>
          <p:cNvPr id="145432" name="Text Box 24"/>
          <p:cNvSpPr txBox="1">
            <a:spLocks noChangeArrowheads="1"/>
          </p:cNvSpPr>
          <p:nvPr/>
        </p:nvSpPr>
        <p:spPr bwMode="auto">
          <a:xfrm>
            <a:off x="2819400" y="1600200"/>
            <a:ext cx="2133600" cy="533400"/>
          </a:xfrm>
          <a:prstGeom prst="rect">
            <a:avLst/>
          </a:prstGeom>
          <a:solidFill>
            <a:srgbClr val="CDF4F3"/>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sz="1200"/>
              <a:t>Markt- und Bedarfs-forschung, Angebote </a:t>
            </a:r>
            <a:endParaRPr lang="de-DE"/>
          </a:p>
        </p:txBody>
      </p:sp>
      <p:sp>
        <p:nvSpPr>
          <p:cNvPr id="6170" name="Line 26"/>
          <p:cNvSpPr>
            <a:spLocks noChangeShapeType="1"/>
          </p:cNvSpPr>
          <p:nvPr/>
        </p:nvSpPr>
        <p:spPr bwMode="auto">
          <a:xfrm flipH="1">
            <a:off x="3886200" y="1143000"/>
            <a:ext cx="1219200" cy="0"/>
          </a:xfrm>
          <a:prstGeom prst="line">
            <a:avLst/>
          </a:prstGeom>
          <a:noFill/>
          <a:ln w="28575">
            <a:solidFill>
              <a:srgbClr val="0000FF"/>
            </a:solidFill>
            <a:round/>
            <a:headEnd/>
            <a:tailEnd/>
          </a:ln>
        </p:spPr>
        <p:txBody>
          <a:bodyPr>
            <a:spAutoFit/>
          </a:bodyPr>
          <a:lstStyle/>
          <a:p>
            <a:endParaRPr lang="de-DE"/>
          </a:p>
        </p:txBody>
      </p:sp>
      <p:sp>
        <p:nvSpPr>
          <p:cNvPr id="6171" name="Line 27"/>
          <p:cNvSpPr>
            <a:spLocks noChangeShapeType="1"/>
          </p:cNvSpPr>
          <p:nvPr/>
        </p:nvSpPr>
        <p:spPr bwMode="auto">
          <a:xfrm>
            <a:off x="3886200" y="1143000"/>
            <a:ext cx="0" cy="457200"/>
          </a:xfrm>
          <a:prstGeom prst="line">
            <a:avLst/>
          </a:prstGeom>
          <a:noFill/>
          <a:ln w="28575">
            <a:solidFill>
              <a:srgbClr val="0000FF"/>
            </a:solidFill>
            <a:round/>
            <a:headEnd/>
            <a:tailEnd type="triangle" w="med" len="med"/>
          </a:ln>
        </p:spPr>
        <p:txBody>
          <a:bodyPr>
            <a:spAutoFit/>
          </a:bodyPr>
          <a:lstStyle/>
          <a:p>
            <a:endParaRPr lang="de-DE"/>
          </a:p>
        </p:txBody>
      </p:sp>
      <p:sp>
        <p:nvSpPr>
          <p:cNvPr id="6172" name="Line 28"/>
          <p:cNvSpPr>
            <a:spLocks noChangeShapeType="1"/>
          </p:cNvSpPr>
          <p:nvPr/>
        </p:nvSpPr>
        <p:spPr bwMode="auto">
          <a:xfrm flipV="1">
            <a:off x="5257800" y="3200400"/>
            <a:ext cx="1524000" cy="0"/>
          </a:xfrm>
          <a:prstGeom prst="line">
            <a:avLst/>
          </a:prstGeom>
          <a:noFill/>
          <a:ln w="38100">
            <a:solidFill>
              <a:srgbClr val="FF0000"/>
            </a:solidFill>
            <a:prstDash val="sysDot"/>
            <a:round/>
            <a:headEnd/>
            <a:tailEnd/>
          </a:ln>
        </p:spPr>
        <p:txBody>
          <a:bodyPr>
            <a:spAutoFit/>
          </a:bodyPr>
          <a:lstStyle/>
          <a:p>
            <a:endParaRPr lang="de-DE"/>
          </a:p>
        </p:txBody>
      </p:sp>
      <p:sp>
        <p:nvSpPr>
          <p:cNvPr id="6173" name="Line 29"/>
          <p:cNvSpPr>
            <a:spLocks noChangeShapeType="1"/>
          </p:cNvSpPr>
          <p:nvPr/>
        </p:nvSpPr>
        <p:spPr bwMode="auto">
          <a:xfrm flipH="1">
            <a:off x="6934200" y="3505200"/>
            <a:ext cx="457200" cy="45720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6174" name="Line 30"/>
          <p:cNvSpPr>
            <a:spLocks noChangeShapeType="1"/>
          </p:cNvSpPr>
          <p:nvPr/>
        </p:nvSpPr>
        <p:spPr bwMode="auto">
          <a:xfrm flipH="1">
            <a:off x="7010400" y="3505200"/>
            <a:ext cx="381000" cy="152400"/>
          </a:xfrm>
          <a:prstGeom prst="line">
            <a:avLst/>
          </a:prstGeom>
          <a:noFill/>
          <a:ln w="38100">
            <a:solidFill>
              <a:srgbClr val="FF0000"/>
            </a:solidFill>
            <a:prstDash val="sysDot"/>
            <a:round/>
            <a:headEnd/>
            <a:tailEnd/>
          </a:ln>
        </p:spPr>
        <p:txBody>
          <a:bodyPr>
            <a:spAutoFit/>
          </a:bodyPr>
          <a:lstStyle/>
          <a:p>
            <a:endParaRPr lang="de-DE"/>
          </a:p>
        </p:txBody>
      </p:sp>
      <p:sp>
        <p:nvSpPr>
          <p:cNvPr id="6175" name="Line 31"/>
          <p:cNvSpPr>
            <a:spLocks noChangeShapeType="1"/>
          </p:cNvSpPr>
          <p:nvPr/>
        </p:nvSpPr>
        <p:spPr bwMode="auto">
          <a:xfrm flipH="1">
            <a:off x="7010400" y="3352800"/>
            <a:ext cx="304800" cy="304800"/>
          </a:xfrm>
          <a:prstGeom prst="line">
            <a:avLst/>
          </a:prstGeom>
          <a:noFill/>
          <a:ln w="38100">
            <a:solidFill>
              <a:srgbClr val="FF0000"/>
            </a:solidFill>
            <a:prstDash val="sysDot"/>
            <a:round/>
            <a:headEnd/>
            <a:tailEnd/>
          </a:ln>
        </p:spPr>
        <p:txBody>
          <a:bodyPr>
            <a:spAutoFit/>
          </a:bodyPr>
          <a:lstStyle/>
          <a:p>
            <a:endParaRPr lang="de-DE"/>
          </a:p>
        </p:txBody>
      </p:sp>
      <p:sp>
        <p:nvSpPr>
          <p:cNvPr id="6176" name="Text Box 32"/>
          <p:cNvSpPr txBox="1">
            <a:spLocks noChangeArrowheads="1"/>
          </p:cNvSpPr>
          <p:nvPr/>
        </p:nvSpPr>
        <p:spPr bwMode="auto">
          <a:xfrm>
            <a:off x="6553200" y="3962400"/>
            <a:ext cx="1066800" cy="581025"/>
          </a:xfrm>
          <a:prstGeom prst="rect">
            <a:avLst/>
          </a:prstGeom>
          <a:noFill/>
          <a:ln w="9525">
            <a:noFill/>
            <a:miter lim="800000"/>
            <a:headEnd/>
            <a:tailEnd/>
          </a:ln>
        </p:spPr>
        <p:txBody>
          <a:bodyPr>
            <a:spAutoFit/>
          </a:bodyPr>
          <a:lstStyle/>
          <a:p>
            <a:pPr eaLnBrk="1" hangingPunct="1"/>
            <a:r>
              <a:rPr lang="de-DE" sz="1600"/>
              <a:t>Markt-risiko!</a:t>
            </a:r>
          </a:p>
        </p:txBody>
      </p:sp>
      <p:graphicFrame>
        <p:nvGraphicFramePr>
          <p:cNvPr id="6149" name="Object 37"/>
          <p:cNvGraphicFramePr>
            <a:graphicFrameLocks noChangeAspect="1"/>
          </p:cNvGraphicFramePr>
          <p:nvPr/>
        </p:nvGraphicFramePr>
        <p:xfrm>
          <a:off x="838200" y="2514600"/>
          <a:ext cx="2438400" cy="1601788"/>
        </p:xfrm>
        <a:graphic>
          <a:graphicData uri="http://schemas.openxmlformats.org/presentationml/2006/ole">
            <p:oleObj spid="_x0000_s16415" name="Paint Shop Pro Image" r:id="rId7" imgW="2370732" imgH="1668745" progId="">
              <p:embed/>
            </p:oleObj>
          </a:graphicData>
        </a:graphic>
      </p:graphicFrame>
      <p:sp>
        <p:nvSpPr>
          <p:cNvPr id="6177" name="Text Box 38"/>
          <p:cNvSpPr txBox="1">
            <a:spLocks noChangeArrowheads="1"/>
          </p:cNvSpPr>
          <p:nvPr/>
        </p:nvSpPr>
        <p:spPr bwMode="auto">
          <a:xfrm>
            <a:off x="914400" y="2514600"/>
            <a:ext cx="1447800" cy="581025"/>
          </a:xfrm>
          <a:prstGeom prst="rect">
            <a:avLst/>
          </a:prstGeom>
          <a:noFill/>
          <a:ln w="9525">
            <a:noFill/>
            <a:miter lim="800000"/>
            <a:headEnd/>
            <a:tailEnd/>
          </a:ln>
        </p:spPr>
        <p:txBody>
          <a:bodyPr>
            <a:spAutoFit/>
          </a:bodyPr>
          <a:lstStyle/>
          <a:p>
            <a:pPr algn="l" eaLnBrk="1" hangingPunct="1"/>
            <a:r>
              <a:rPr lang="de-DE" sz="1600"/>
              <a:t>Unter-nehmen</a:t>
            </a:r>
          </a:p>
        </p:txBody>
      </p:sp>
      <p:sp>
        <p:nvSpPr>
          <p:cNvPr id="145474" name="Text Box 66"/>
          <p:cNvSpPr txBox="1">
            <a:spLocks noChangeArrowheads="1"/>
          </p:cNvSpPr>
          <p:nvPr/>
        </p:nvSpPr>
        <p:spPr bwMode="auto">
          <a:xfrm>
            <a:off x="3657600" y="2971800"/>
            <a:ext cx="1066800" cy="3810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Produkte</a:t>
            </a:r>
          </a:p>
        </p:txBody>
      </p:sp>
      <p:sp>
        <p:nvSpPr>
          <p:cNvPr id="6179" name="Line 67"/>
          <p:cNvSpPr>
            <a:spLocks noChangeShapeType="1"/>
          </p:cNvSpPr>
          <p:nvPr/>
        </p:nvSpPr>
        <p:spPr bwMode="auto">
          <a:xfrm flipV="1">
            <a:off x="8153400" y="1828800"/>
            <a:ext cx="0" cy="762000"/>
          </a:xfrm>
          <a:prstGeom prst="line">
            <a:avLst/>
          </a:prstGeom>
          <a:noFill/>
          <a:ln w="28575">
            <a:solidFill>
              <a:srgbClr val="0000FF"/>
            </a:solidFill>
            <a:round/>
            <a:headEnd type="triangle" w="med" len="med"/>
            <a:tailEnd/>
          </a:ln>
        </p:spPr>
        <p:txBody>
          <a:bodyPr>
            <a:spAutoFit/>
          </a:bodyPr>
          <a:lstStyle/>
          <a:p>
            <a:endParaRPr lang="de-DE"/>
          </a:p>
        </p:txBody>
      </p:sp>
      <p:sp>
        <p:nvSpPr>
          <p:cNvPr id="6180" name="Text Box 69"/>
          <p:cNvSpPr txBox="1">
            <a:spLocks noChangeArrowheads="1"/>
          </p:cNvSpPr>
          <p:nvPr/>
        </p:nvSpPr>
        <p:spPr bwMode="auto">
          <a:xfrm>
            <a:off x="5715000" y="2590800"/>
            <a:ext cx="1295400" cy="336550"/>
          </a:xfrm>
          <a:prstGeom prst="rect">
            <a:avLst/>
          </a:prstGeom>
          <a:noFill/>
          <a:ln w="9525">
            <a:noFill/>
            <a:miter lim="800000"/>
            <a:headEnd/>
            <a:tailEnd/>
          </a:ln>
        </p:spPr>
        <p:txBody>
          <a:bodyPr>
            <a:spAutoFit/>
          </a:bodyPr>
          <a:lstStyle/>
          <a:p>
            <a:pPr eaLnBrk="1" hangingPunct="1"/>
            <a:r>
              <a:rPr lang="de-DE" sz="1600"/>
              <a:t>Markt</a:t>
            </a:r>
          </a:p>
        </p:txBody>
      </p:sp>
      <p:graphicFrame>
        <p:nvGraphicFramePr>
          <p:cNvPr id="6150" name="Object 70"/>
          <p:cNvGraphicFramePr>
            <a:graphicFrameLocks noChangeAspect="1"/>
          </p:cNvGraphicFramePr>
          <p:nvPr/>
        </p:nvGraphicFramePr>
        <p:xfrm>
          <a:off x="3505200" y="4191000"/>
          <a:ext cx="1143000" cy="801688"/>
        </p:xfrm>
        <a:graphic>
          <a:graphicData uri="http://schemas.openxmlformats.org/presentationml/2006/ole">
            <p:oleObj spid="_x0000_s16420" name="Bitmap" r:id="rId8" imgW="990738" imgH="695238" progId="PBrush">
              <p:embed/>
            </p:oleObj>
          </a:graphicData>
        </a:graphic>
      </p:graphicFrame>
      <p:sp>
        <p:nvSpPr>
          <p:cNvPr id="6181" name="Line 71"/>
          <p:cNvSpPr>
            <a:spLocks noChangeShapeType="1"/>
          </p:cNvSpPr>
          <p:nvPr/>
        </p:nvSpPr>
        <p:spPr bwMode="auto">
          <a:xfrm>
            <a:off x="2895600" y="4625975"/>
            <a:ext cx="609600" cy="0"/>
          </a:xfrm>
          <a:prstGeom prst="line">
            <a:avLst/>
          </a:prstGeom>
          <a:noFill/>
          <a:ln w="57150">
            <a:solidFill>
              <a:schemeClr val="tx1"/>
            </a:solidFill>
            <a:round/>
            <a:headEnd/>
            <a:tailEnd type="triangle" w="med" len="med"/>
          </a:ln>
        </p:spPr>
        <p:txBody>
          <a:bodyPr anchor="ctr">
            <a:spAutoFit/>
          </a:bodyPr>
          <a:lstStyle/>
          <a:p>
            <a:endParaRPr lang="de-DE"/>
          </a:p>
        </p:txBody>
      </p:sp>
      <p:sp>
        <p:nvSpPr>
          <p:cNvPr id="6182" name="Line 72"/>
          <p:cNvSpPr>
            <a:spLocks noChangeShapeType="1"/>
          </p:cNvSpPr>
          <p:nvPr/>
        </p:nvSpPr>
        <p:spPr bwMode="auto">
          <a:xfrm>
            <a:off x="4648200" y="4625975"/>
            <a:ext cx="609600" cy="0"/>
          </a:xfrm>
          <a:prstGeom prst="line">
            <a:avLst/>
          </a:prstGeom>
          <a:noFill/>
          <a:ln w="57150">
            <a:solidFill>
              <a:schemeClr val="tx1"/>
            </a:solidFill>
            <a:round/>
            <a:headEnd/>
            <a:tailEnd type="triangle" w="med" len="med"/>
          </a:ln>
        </p:spPr>
        <p:txBody>
          <a:bodyPr anchor="ctr">
            <a:spAutoFit/>
          </a:bodyPr>
          <a:lstStyle/>
          <a:p>
            <a:endParaRPr lang="de-DE"/>
          </a:p>
        </p:txBody>
      </p:sp>
      <p:pic>
        <p:nvPicPr>
          <p:cNvPr id="145481" name="Picture 2" descr="C:\Business_Studio\DAA\DAA_2013\WFW_2013_Archiv\Allgemein\ART-MX GmbH.png"/>
          <p:cNvPicPr>
            <a:picLocks noChangeAspect="1" noChangeArrowheads="1"/>
          </p:cNvPicPr>
          <p:nvPr/>
        </p:nvPicPr>
        <p:blipFill>
          <a:blip r:embed="rId9" cstate="print"/>
          <a:srcRect/>
          <a:stretch>
            <a:fillRect/>
          </a:stretch>
        </p:blipFill>
        <p:spPr bwMode="auto">
          <a:xfrm>
            <a:off x="3505200" y="5105400"/>
            <a:ext cx="1219200" cy="727075"/>
          </a:xfrm>
          <a:prstGeom prst="rect">
            <a:avLst/>
          </a:prstGeom>
          <a:noFill/>
          <a:ln w="9525">
            <a:solidFill>
              <a:schemeClr val="tx1"/>
            </a:solidFill>
            <a:miter lim="800000"/>
            <a:headEnd/>
            <a:tailEnd/>
          </a:ln>
          <a:effectLst>
            <a:outerShdw dist="35921" dir="2700000" algn="ctr" rotWithShape="0">
              <a:srgbClr val="808080"/>
            </a:outerShdw>
          </a:effectLst>
        </p:spPr>
      </p:pic>
      <p:sp>
        <p:nvSpPr>
          <p:cNvPr id="6184" name="Line 74"/>
          <p:cNvSpPr>
            <a:spLocks noChangeShapeType="1"/>
          </p:cNvSpPr>
          <p:nvPr/>
        </p:nvSpPr>
        <p:spPr bwMode="auto">
          <a:xfrm>
            <a:off x="2819400" y="5440363"/>
            <a:ext cx="685800" cy="0"/>
          </a:xfrm>
          <a:prstGeom prst="line">
            <a:avLst/>
          </a:prstGeom>
          <a:noFill/>
          <a:ln w="57150">
            <a:solidFill>
              <a:schemeClr val="tx1"/>
            </a:solidFill>
            <a:round/>
            <a:headEnd/>
            <a:tailEnd type="triangle" w="med" len="med"/>
          </a:ln>
        </p:spPr>
        <p:txBody>
          <a:bodyPr anchor="ctr">
            <a:spAutoFit/>
          </a:bodyPr>
          <a:lstStyle/>
          <a:p>
            <a:endParaRPr lang="de-DE"/>
          </a:p>
        </p:txBody>
      </p:sp>
      <p:sp>
        <p:nvSpPr>
          <p:cNvPr id="6185" name="Line 75"/>
          <p:cNvSpPr>
            <a:spLocks noChangeShapeType="1"/>
          </p:cNvSpPr>
          <p:nvPr/>
        </p:nvSpPr>
        <p:spPr bwMode="auto">
          <a:xfrm>
            <a:off x="4724400" y="5440363"/>
            <a:ext cx="609600" cy="0"/>
          </a:xfrm>
          <a:prstGeom prst="line">
            <a:avLst/>
          </a:prstGeom>
          <a:noFill/>
          <a:ln w="57150">
            <a:solidFill>
              <a:schemeClr val="tx1"/>
            </a:solidFill>
            <a:round/>
            <a:headEnd/>
            <a:tailEnd type="triangle" w="med" len="med"/>
          </a:ln>
        </p:spPr>
        <p:txBody>
          <a:bodyPr anchor="ctr">
            <a:spAutoFit/>
          </a:bodyPr>
          <a:lstStyle/>
          <a:p>
            <a:endParaRPr lang="de-DE"/>
          </a:p>
        </p:txBody>
      </p:sp>
      <p:sp>
        <p:nvSpPr>
          <p:cNvPr id="6186" name="Line 77"/>
          <p:cNvSpPr>
            <a:spLocks noChangeShapeType="1"/>
          </p:cNvSpPr>
          <p:nvPr/>
        </p:nvSpPr>
        <p:spPr bwMode="auto">
          <a:xfrm flipV="1">
            <a:off x="4572000" y="3429000"/>
            <a:ext cx="1066800" cy="8382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6187" name="Line 78"/>
          <p:cNvSpPr>
            <a:spLocks noChangeShapeType="1"/>
          </p:cNvSpPr>
          <p:nvPr/>
        </p:nvSpPr>
        <p:spPr bwMode="auto">
          <a:xfrm flipV="1">
            <a:off x="4572000" y="3429000"/>
            <a:ext cx="1143000" cy="18288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6188" name="Text Box 79"/>
          <p:cNvSpPr txBox="1">
            <a:spLocks noChangeArrowheads="1"/>
          </p:cNvSpPr>
          <p:nvPr/>
        </p:nvSpPr>
        <p:spPr bwMode="auto">
          <a:xfrm>
            <a:off x="3124200" y="6019800"/>
            <a:ext cx="1981200" cy="336550"/>
          </a:xfrm>
          <a:prstGeom prst="rect">
            <a:avLst/>
          </a:prstGeom>
          <a:noFill/>
          <a:ln w="9525">
            <a:noFill/>
            <a:miter lim="800000"/>
            <a:headEnd/>
            <a:tailEnd/>
          </a:ln>
        </p:spPr>
        <p:txBody>
          <a:bodyPr>
            <a:spAutoFit/>
          </a:bodyPr>
          <a:lstStyle/>
          <a:p>
            <a:pPr algn="l" eaLnBrk="1" hangingPunct="1"/>
            <a:r>
              <a:rPr lang="de-DE" sz="1600"/>
              <a:t>Wettbewerber</a:t>
            </a:r>
          </a:p>
        </p:txBody>
      </p:sp>
      <p:sp>
        <p:nvSpPr>
          <p:cNvPr id="16429" name="Textfeld 44"/>
          <p:cNvSpPr txBox="1">
            <a:spLocks noChangeArrowheads="1"/>
          </p:cNvSpPr>
          <p:nvPr/>
        </p:nvSpPr>
        <p:spPr bwMode="auto">
          <a:xfrm>
            <a:off x="0" y="0"/>
            <a:ext cx="2267744" cy="304800"/>
          </a:xfrm>
          <a:prstGeom prst="rect">
            <a:avLst/>
          </a:prstGeom>
          <a:noFill/>
          <a:ln w="9525">
            <a:noFill/>
            <a:miter lim="800000"/>
            <a:headEnd/>
            <a:tailEnd/>
          </a:ln>
        </p:spPr>
        <p:txBody>
          <a:bodyPr wrap="square">
            <a:spAutoFit/>
          </a:bodyPr>
          <a:lstStyle/>
          <a:p>
            <a:pPr algn="l" eaLnBrk="1" hangingPunct="1"/>
            <a:r>
              <a:rPr lang="de-DE" smtClean="0"/>
              <a:t>Marktrisiko</a:t>
            </a:r>
            <a:endParaRPr lang="de-DE"/>
          </a:p>
        </p:txBody>
      </p:sp>
      <p:sp>
        <p:nvSpPr>
          <p:cNvPr id="6190" name="Rectangle 46"/>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wipe(left)">
                                      <p:cBhvr>
                                        <p:cTn id="7" dur="500"/>
                                        <p:tgtEl>
                                          <p:spTgt spid="61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177"/>
                                        </p:tgtEl>
                                        <p:attrNameLst>
                                          <p:attrName>style.visibility</p:attrName>
                                        </p:attrNameLst>
                                      </p:cBhvr>
                                      <p:to>
                                        <p:strVal val="visible"/>
                                      </p:to>
                                    </p:set>
                                    <p:animEffect transition="in" filter="wipe(left)">
                                      <p:cBhvr>
                                        <p:cTn id="11" dur="500"/>
                                        <p:tgtEl>
                                          <p:spTgt spid="617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161"/>
                                        </p:tgtEl>
                                        <p:attrNameLst>
                                          <p:attrName>style.visibility</p:attrName>
                                        </p:attrNameLst>
                                      </p:cBhvr>
                                      <p:to>
                                        <p:strVal val="visible"/>
                                      </p:to>
                                    </p:set>
                                    <p:animEffect transition="in" filter="wipe(left)">
                                      <p:cBhvr>
                                        <p:cTn id="15" dur="500"/>
                                        <p:tgtEl>
                                          <p:spTgt spid="616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154"/>
                                        </p:tgtEl>
                                        <p:attrNameLst>
                                          <p:attrName>style.visibility</p:attrName>
                                        </p:attrNameLst>
                                      </p:cBhvr>
                                      <p:to>
                                        <p:strVal val="visible"/>
                                      </p:to>
                                    </p:set>
                                    <p:animEffect transition="in" filter="wipe(left)">
                                      <p:cBhvr>
                                        <p:cTn id="19" dur="500"/>
                                        <p:tgtEl>
                                          <p:spTgt spid="615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5474"/>
                                        </p:tgtEl>
                                        <p:attrNameLst>
                                          <p:attrName>style.visibility</p:attrName>
                                        </p:attrNameLst>
                                      </p:cBhvr>
                                      <p:to>
                                        <p:strVal val="visible"/>
                                      </p:to>
                                    </p:set>
                                    <p:animEffect transition="in" filter="wipe(left)">
                                      <p:cBhvr>
                                        <p:cTn id="23" dur="500"/>
                                        <p:tgtEl>
                                          <p:spTgt spid="14547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146"/>
                                        </p:tgtEl>
                                        <p:attrNameLst>
                                          <p:attrName>style.visibility</p:attrName>
                                        </p:attrNameLst>
                                      </p:cBhvr>
                                      <p:to>
                                        <p:strVal val="visible"/>
                                      </p:to>
                                    </p:set>
                                    <p:animEffect transition="in" filter="wipe(up)">
                                      <p:cBhvr>
                                        <p:cTn id="28" dur="500"/>
                                        <p:tgtEl>
                                          <p:spTgt spid="6146"/>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180"/>
                                        </p:tgtEl>
                                        <p:attrNameLst>
                                          <p:attrName>style.visibility</p:attrName>
                                        </p:attrNameLst>
                                      </p:cBhvr>
                                      <p:to>
                                        <p:strVal val="visible"/>
                                      </p:to>
                                    </p:set>
                                    <p:animEffect transition="in" filter="wipe(left)">
                                      <p:cBhvr>
                                        <p:cTn id="32" dur="500"/>
                                        <p:tgtEl>
                                          <p:spTgt spid="6180"/>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6172"/>
                                        </p:tgtEl>
                                        <p:attrNameLst>
                                          <p:attrName>style.visibility</p:attrName>
                                        </p:attrNameLst>
                                      </p:cBhvr>
                                      <p:to>
                                        <p:strVal val="visible"/>
                                      </p:to>
                                    </p:set>
                                    <p:animEffect transition="in" filter="wipe(left)">
                                      <p:cBhvr>
                                        <p:cTn id="36" dur="500"/>
                                        <p:tgtEl>
                                          <p:spTgt spid="6172"/>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155"/>
                                        </p:tgtEl>
                                        <p:attrNameLst>
                                          <p:attrName>style.visibility</p:attrName>
                                        </p:attrNameLst>
                                      </p:cBhvr>
                                      <p:to>
                                        <p:strVal val="visible"/>
                                      </p:to>
                                    </p:set>
                                    <p:animEffect transition="in" filter="wipe(left)">
                                      <p:cBhvr>
                                        <p:cTn id="40" dur="500"/>
                                        <p:tgtEl>
                                          <p:spTgt spid="6155"/>
                                        </p:tgtEl>
                                      </p:cBhvr>
                                    </p:animEffect>
                                  </p:childTnLst>
                                </p:cTn>
                              </p:par>
                            </p:childTnLst>
                          </p:cTn>
                        </p:par>
                        <p:par>
                          <p:cTn id="41" fill="hold">
                            <p:stCondLst>
                              <p:cond delay="2000"/>
                            </p:stCondLst>
                            <p:childTnLst>
                              <p:par>
                                <p:cTn id="42" presetID="22" presetClass="entr" presetSubtype="1" fill="hold" nodeType="afterEffect">
                                  <p:stCondLst>
                                    <p:cond delay="0"/>
                                  </p:stCondLst>
                                  <p:childTnLst>
                                    <p:set>
                                      <p:cBhvr>
                                        <p:cTn id="43" dur="1" fill="hold">
                                          <p:stCondLst>
                                            <p:cond delay="0"/>
                                          </p:stCondLst>
                                        </p:cTn>
                                        <p:tgtEl>
                                          <p:spTgt spid="6147"/>
                                        </p:tgtEl>
                                        <p:attrNameLst>
                                          <p:attrName>style.visibility</p:attrName>
                                        </p:attrNameLst>
                                      </p:cBhvr>
                                      <p:to>
                                        <p:strVal val="visible"/>
                                      </p:to>
                                    </p:set>
                                    <p:animEffect transition="in" filter="wipe(up)">
                                      <p:cBhvr>
                                        <p:cTn id="44" dur="500"/>
                                        <p:tgtEl>
                                          <p:spTgt spid="6147"/>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6156"/>
                                        </p:tgtEl>
                                        <p:attrNameLst>
                                          <p:attrName>style.visibility</p:attrName>
                                        </p:attrNameLst>
                                      </p:cBhvr>
                                      <p:to>
                                        <p:strVal val="visible"/>
                                      </p:to>
                                    </p:set>
                                    <p:animEffect transition="in" filter="wipe(left)">
                                      <p:cBhvr>
                                        <p:cTn id="48" dur="500"/>
                                        <p:tgtEl>
                                          <p:spTgt spid="6156"/>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6167"/>
                                        </p:tgtEl>
                                        <p:attrNameLst>
                                          <p:attrName>style.visibility</p:attrName>
                                        </p:attrNameLst>
                                      </p:cBhvr>
                                      <p:to>
                                        <p:strVal val="visible"/>
                                      </p:to>
                                    </p:set>
                                    <p:animEffect transition="in" filter="wipe(left)">
                                      <p:cBhvr>
                                        <p:cTn id="52" dur="500"/>
                                        <p:tgtEl>
                                          <p:spTgt spid="6167"/>
                                        </p:tgtEl>
                                      </p:cBhvr>
                                    </p:animEffect>
                                  </p:childTnLst>
                                </p:cTn>
                              </p:par>
                            </p:childTnLst>
                          </p:cTn>
                        </p:par>
                        <p:par>
                          <p:cTn id="53" fill="hold">
                            <p:stCondLst>
                              <p:cond delay="3500"/>
                            </p:stCondLst>
                            <p:childTnLst>
                              <p:par>
                                <p:cTn id="54" presetID="22" presetClass="entr" presetSubtype="1" fill="hold" grpId="0" nodeType="afterEffect">
                                  <p:stCondLst>
                                    <p:cond delay="0"/>
                                  </p:stCondLst>
                                  <p:childTnLst>
                                    <p:set>
                                      <p:cBhvr>
                                        <p:cTn id="55" dur="1" fill="hold">
                                          <p:stCondLst>
                                            <p:cond delay="0"/>
                                          </p:stCondLst>
                                        </p:cTn>
                                        <p:tgtEl>
                                          <p:spTgt spid="6153"/>
                                        </p:tgtEl>
                                        <p:attrNameLst>
                                          <p:attrName>style.visibility</p:attrName>
                                        </p:attrNameLst>
                                      </p:cBhvr>
                                      <p:to>
                                        <p:strVal val="visible"/>
                                      </p:to>
                                    </p:set>
                                    <p:animEffect transition="in" filter="wipe(up)">
                                      <p:cBhvr>
                                        <p:cTn id="56" dur="500"/>
                                        <p:tgtEl>
                                          <p:spTgt spid="615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6157"/>
                                        </p:tgtEl>
                                        <p:attrNameLst>
                                          <p:attrName>style.visibility</p:attrName>
                                        </p:attrNameLst>
                                      </p:cBhvr>
                                      <p:to>
                                        <p:strVal val="visible"/>
                                      </p:to>
                                    </p:set>
                                    <p:animEffect transition="in" filter="wipe(down)">
                                      <p:cBhvr>
                                        <p:cTn id="61" dur="500"/>
                                        <p:tgtEl>
                                          <p:spTgt spid="6157"/>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6163"/>
                                        </p:tgtEl>
                                        <p:attrNameLst>
                                          <p:attrName>style.visibility</p:attrName>
                                        </p:attrNameLst>
                                      </p:cBhvr>
                                      <p:to>
                                        <p:strVal val="visible"/>
                                      </p:to>
                                    </p:set>
                                    <p:animEffect transition="in" filter="wipe(left)">
                                      <p:cBhvr>
                                        <p:cTn id="65" dur="500"/>
                                        <p:tgtEl>
                                          <p:spTgt spid="616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6158"/>
                                        </p:tgtEl>
                                        <p:attrNameLst>
                                          <p:attrName>style.visibility</p:attrName>
                                        </p:attrNameLst>
                                      </p:cBhvr>
                                      <p:to>
                                        <p:strVal val="visible"/>
                                      </p:to>
                                    </p:set>
                                    <p:animEffect transition="in" filter="wipe(right)">
                                      <p:cBhvr>
                                        <p:cTn id="70" dur="500"/>
                                        <p:tgtEl>
                                          <p:spTgt spid="6158"/>
                                        </p:tgtEl>
                                      </p:cBhvr>
                                    </p:animEffect>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145419"/>
                                        </p:tgtEl>
                                        <p:attrNameLst>
                                          <p:attrName>style.visibility</p:attrName>
                                        </p:attrNameLst>
                                      </p:cBhvr>
                                      <p:to>
                                        <p:strVal val="visible"/>
                                      </p:to>
                                    </p:set>
                                    <p:animEffect transition="in" filter="wipe(left)">
                                      <p:cBhvr>
                                        <p:cTn id="74" dur="500"/>
                                        <p:tgtEl>
                                          <p:spTgt spid="145419"/>
                                        </p:tgtEl>
                                      </p:cBhvr>
                                    </p:animEffect>
                                  </p:childTnLst>
                                </p:cTn>
                              </p:par>
                            </p:childTnLst>
                          </p:cTn>
                        </p:par>
                        <p:par>
                          <p:cTn id="75" fill="hold">
                            <p:stCondLst>
                              <p:cond delay="1000"/>
                            </p:stCondLst>
                            <p:childTnLst>
                              <p:par>
                                <p:cTn id="76" presetID="22" presetClass="entr" presetSubtype="1" fill="hold" grpId="0" nodeType="afterEffect">
                                  <p:stCondLst>
                                    <p:cond delay="0"/>
                                  </p:stCondLst>
                                  <p:childTnLst>
                                    <p:set>
                                      <p:cBhvr>
                                        <p:cTn id="77" dur="1" fill="hold">
                                          <p:stCondLst>
                                            <p:cond delay="0"/>
                                          </p:stCondLst>
                                        </p:cTn>
                                        <p:tgtEl>
                                          <p:spTgt spid="6166"/>
                                        </p:tgtEl>
                                        <p:attrNameLst>
                                          <p:attrName>style.visibility</p:attrName>
                                        </p:attrNameLst>
                                      </p:cBhvr>
                                      <p:to>
                                        <p:strVal val="visible"/>
                                      </p:to>
                                    </p:set>
                                    <p:animEffect transition="in" filter="wipe(up)">
                                      <p:cBhvr>
                                        <p:cTn id="78" dur="500"/>
                                        <p:tgtEl>
                                          <p:spTgt spid="6166"/>
                                        </p:tgtEl>
                                      </p:cBhvr>
                                    </p:animEffect>
                                  </p:childTnLst>
                                </p:cTn>
                              </p:par>
                            </p:childTnLst>
                          </p:cTn>
                        </p:par>
                        <p:par>
                          <p:cTn id="79" fill="hold">
                            <p:stCondLst>
                              <p:cond delay="1500"/>
                            </p:stCondLst>
                            <p:childTnLst>
                              <p:par>
                                <p:cTn id="80" presetID="22" presetClass="entr" presetSubtype="4" fill="hold" grpId="0" nodeType="afterEffect">
                                  <p:stCondLst>
                                    <p:cond delay="0"/>
                                  </p:stCondLst>
                                  <p:childTnLst>
                                    <p:set>
                                      <p:cBhvr>
                                        <p:cTn id="81" dur="1" fill="hold">
                                          <p:stCondLst>
                                            <p:cond delay="0"/>
                                          </p:stCondLst>
                                        </p:cTn>
                                        <p:tgtEl>
                                          <p:spTgt spid="6168"/>
                                        </p:tgtEl>
                                        <p:attrNameLst>
                                          <p:attrName>style.visibility</p:attrName>
                                        </p:attrNameLst>
                                      </p:cBhvr>
                                      <p:to>
                                        <p:strVal val="visible"/>
                                      </p:to>
                                    </p:set>
                                    <p:animEffect transition="in" filter="wipe(down)">
                                      <p:cBhvr>
                                        <p:cTn id="82" dur="500"/>
                                        <p:tgtEl>
                                          <p:spTgt spid="616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6170"/>
                                        </p:tgtEl>
                                        <p:attrNameLst>
                                          <p:attrName>style.visibility</p:attrName>
                                        </p:attrNameLst>
                                      </p:cBhvr>
                                      <p:to>
                                        <p:strVal val="visible"/>
                                      </p:to>
                                    </p:set>
                                    <p:animEffect transition="in" filter="wipe(right)">
                                      <p:cBhvr>
                                        <p:cTn id="87" dur="500"/>
                                        <p:tgtEl>
                                          <p:spTgt spid="6170"/>
                                        </p:tgtEl>
                                      </p:cBhvr>
                                    </p:animEffect>
                                  </p:childTnLst>
                                </p:cTn>
                              </p:par>
                            </p:childTnLst>
                          </p:cTn>
                        </p:par>
                        <p:par>
                          <p:cTn id="88" fill="hold">
                            <p:stCondLst>
                              <p:cond delay="500"/>
                            </p:stCondLst>
                            <p:childTnLst>
                              <p:par>
                                <p:cTn id="89" presetID="22" presetClass="entr" presetSubtype="1" fill="hold" grpId="0" nodeType="afterEffect">
                                  <p:stCondLst>
                                    <p:cond delay="0"/>
                                  </p:stCondLst>
                                  <p:childTnLst>
                                    <p:set>
                                      <p:cBhvr>
                                        <p:cTn id="90" dur="1" fill="hold">
                                          <p:stCondLst>
                                            <p:cond delay="0"/>
                                          </p:stCondLst>
                                        </p:cTn>
                                        <p:tgtEl>
                                          <p:spTgt spid="6171"/>
                                        </p:tgtEl>
                                        <p:attrNameLst>
                                          <p:attrName>style.visibility</p:attrName>
                                        </p:attrNameLst>
                                      </p:cBhvr>
                                      <p:to>
                                        <p:strVal val="visible"/>
                                      </p:to>
                                    </p:set>
                                    <p:animEffect transition="in" filter="wipe(up)">
                                      <p:cBhvr>
                                        <p:cTn id="91" dur="500"/>
                                        <p:tgtEl>
                                          <p:spTgt spid="6171"/>
                                        </p:tgtEl>
                                      </p:cBhvr>
                                    </p:animEffect>
                                  </p:childTnLst>
                                </p:cTn>
                              </p:par>
                            </p:childTnLst>
                          </p:cTn>
                        </p:par>
                        <p:par>
                          <p:cTn id="92" fill="hold">
                            <p:stCondLst>
                              <p:cond delay="1000"/>
                            </p:stCondLst>
                            <p:childTnLst>
                              <p:par>
                                <p:cTn id="93" presetID="22" presetClass="entr" presetSubtype="8" fill="hold" grpId="0" nodeType="afterEffect">
                                  <p:stCondLst>
                                    <p:cond delay="0"/>
                                  </p:stCondLst>
                                  <p:childTnLst>
                                    <p:set>
                                      <p:cBhvr>
                                        <p:cTn id="94" dur="1" fill="hold">
                                          <p:stCondLst>
                                            <p:cond delay="0"/>
                                          </p:stCondLst>
                                        </p:cTn>
                                        <p:tgtEl>
                                          <p:spTgt spid="145432"/>
                                        </p:tgtEl>
                                        <p:attrNameLst>
                                          <p:attrName>style.visibility</p:attrName>
                                        </p:attrNameLst>
                                      </p:cBhvr>
                                      <p:to>
                                        <p:strVal val="visible"/>
                                      </p:to>
                                    </p:set>
                                    <p:animEffect transition="in" filter="wipe(left)">
                                      <p:cBhvr>
                                        <p:cTn id="95" dur="500"/>
                                        <p:tgtEl>
                                          <p:spTgt spid="145432"/>
                                        </p:tgtEl>
                                      </p:cBhvr>
                                    </p:animEffect>
                                  </p:childTnLst>
                                </p:cTn>
                              </p:par>
                            </p:childTnLst>
                          </p:cTn>
                        </p:par>
                        <p:par>
                          <p:cTn id="96" fill="hold">
                            <p:stCondLst>
                              <p:cond delay="1500"/>
                            </p:stCondLst>
                            <p:childTnLst>
                              <p:par>
                                <p:cTn id="97" presetID="17" presetClass="entr" presetSubtype="10" fill="hold" grpId="0" nodeType="afterEffect">
                                  <p:stCondLst>
                                    <p:cond delay="0"/>
                                  </p:stCondLst>
                                  <p:childTnLst>
                                    <p:set>
                                      <p:cBhvr>
                                        <p:cTn id="98" dur="1" fill="hold">
                                          <p:stCondLst>
                                            <p:cond delay="0"/>
                                          </p:stCondLst>
                                        </p:cTn>
                                        <p:tgtEl>
                                          <p:spTgt spid="6152"/>
                                        </p:tgtEl>
                                        <p:attrNameLst>
                                          <p:attrName>style.visibility</p:attrName>
                                        </p:attrNameLst>
                                      </p:cBhvr>
                                      <p:to>
                                        <p:strVal val="visible"/>
                                      </p:to>
                                    </p:set>
                                    <p:anim calcmode="lin" valueType="num">
                                      <p:cBhvr>
                                        <p:cTn id="99" dur="500" fill="hold"/>
                                        <p:tgtEl>
                                          <p:spTgt spid="6152"/>
                                        </p:tgtEl>
                                        <p:attrNameLst>
                                          <p:attrName>ppt_w</p:attrName>
                                        </p:attrNameLst>
                                      </p:cBhvr>
                                      <p:tavLst>
                                        <p:tav tm="0">
                                          <p:val>
                                            <p:fltVal val="0"/>
                                          </p:val>
                                        </p:tav>
                                        <p:tav tm="100000">
                                          <p:val>
                                            <p:strVal val="#ppt_w"/>
                                          </p:val>
                                        </p:tav>
                                      </p:tavLst>
                                    </p:anim>
                                    <p:anim calcmode="lin" valueType="num">
                                      <p:cBhvr>
                                        <p:cTn id="100" dur="500" fill="hold"/>
                                        <p:tgtEl>
                                          <p:spTgt spid="6152"/>
                                        </p:tgtEl>
                                        <p:attrNameLst>
                                          <p:attrName>ppt_h</p:attrName>
                                        </p:attrNameLst>
                                      </p:cBhvr>
                                      <p:tavLst>
                                        <p:tav tm="0">
                                          <p:val>
                                            <p:strVal val="#ppt_h"/>
                                          </p:val>
                                        </p:tav>
                                        <p:tav tm="100000">
                                          <p:val>
                                            <p:strVal val="#ppt_h"/>
                                          </p:val>
                                        </p:tav>
                                      </p:tavLst>
                                    </p:anim>
                                  </p:childTnLst>
                                </p:cTn>
                              </p:par>
                            </p:childTnLst>
                          </p:cTn>
                        </p:par>
                        <p:par>
                          <p:cTn id="101" fill="hold">
                            <p:stCondLst>
                              <p:cond delay="2000"/>
                            </p:stCondLst>
                            <p:childTnLst>
                              <p:par>
                                <p:cTn id="102" presetID="22" presetClass="entr" presetSubtype="1" fill="hold" grpId="0" nodeType="afterEffect">
                                  <p:stCondLst>
                                    <p:cond delay="0"/>
                                  </p:stCondLst>
                                  <p:childTnLst>
                                    <p:set>
                                      <p:cBhvr>
                                        <p:cTn id="103" dur="1" fill="hold">
                                          <p:stCondLst>
                                            <p:cond delay="0"/>
                                          </p:stCondLst>
                                        </p:cTn>
                                        <p:tgtEl>
                                          <p:spTgt spid="6159"/>
                                        </p:tgtEl>
                                        <p:attrNameLst>
                                          <p:attrName>style.visibility</p:attrName>
                                        </p:attrNameLst>
                                      </p:cBhvr>
                                      <p:to>
                                        <p:strVal val="visible"/>
                                      </p:to>
                                    </p:set>
                                    <p:animEffect transition="in" filter="wipe(up)">
                                      <p:cBhvr>
                                        <p:cTn id="104" dur="500"/>
                                        <p:tgtEl>
                                          <p:spTgt spid="6159"/>
                                        </p:tgtEl>
                                      </p:cBhvr>
                                    </p:animEffect>
                                  </p:childTnLst>
                                </p:cTn>
                              </p:par>
                            </p:childTnLst>
                          </p:cTn>
                        </p:par>
                        <p:par>
                          <p:cTn id="105" fill="hold">
                            <p:stCondLst>
                              <p:cond delay="2500"/>
                            </p:stCondLst>
                            <p:childTnLst>
                              <p:par>
                                <p:cTn id="106" presetID="22" presetClass="entr" presetSubtype="1" fill="hold" grpId="0" nodeType="afterEffect">
                                  <p:stCondLst>
                                    <p:cond delay="0"/>
                                  </p:stCondLst>
                                  <p:childTnLst>
                                    <p:set>
                                      <p:cBhvr>
                                        <p:cTn id="107" dur="1" fill="hold">
                                          <p:stCondLst>
                                            <p:cond delay="0"/>
                                          </p:stCondLst>
                                        </p:cTn>
                                        <p:tgtEl>
                                          <p:spTgt spid="6179"/>
                                        </p:tgtEl>
                                        <p:attrNameLst>
                                          <p:attrName>style.visibility</p:attrName>
                                        </p:attrNameLst>
                                      </p:cBhvr>
                                      <p:to>
                                        <p:strVal val="visible"/>
                                      </p:to>
                                    </p:set>
                                    <p:animEffect transition="in" filter="wipe(up)">
                                      <p:cBhvr>
                                        <p:cTn id="108" dur="500"/>
                                        <p:tgtEl>
                                          <p:spTgt spid="6179"/>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6175"/>
                                        </p:tgtEl>
                                        <p:attrNameLst>
                                          <p:attrName>style.visibility</p:attrName>
                                        </p:attrNameLst>
                                      </p:cBhvr>
                                      <p:to>
                                        <p:strVal val="visible"/>
                                      </p:to>
                                    </p:set>
                                    <p:animEffect transition="in" filter="wipe(up)">
                                      <p:cBhvr>
                                        <p:cTn id="113" dur="500"/>
                                        <p:tgtEl>
                                          <p:spTgt spid="6175"/>
                                        </p:tgtEl>
                                      </p:cBhvr>
                                    </p:animEffect>
                                  </p:childTnLst>
                                </p:cTn>
                              </p:par>
                            </p:childTnLst>
                          </p:cTn>
                        </p:par>
                        <p:par>
                          <p:cTn id="114" fill="hold">
                            <p:stCondLst>
                              <p:cond delay="500"/>
                            </p:stCondLst>
                            <p:childTnLst>
                              <p:par>
                                <p:cTn id="115" presetID="22" presetClass="entr" presetSubtype="4" fill="hold" grpId="0" nodeType="afterEffect">
                                  <p:stCondLst>
                                    <p:cond delay="0"/>
                                  </p:stCondLst>
                                  <p:childTnLst>
                                    <p:set>
                                      <p:cBhvr>
                                        <p:cTn id="116" dur="1" fill="hold">
                                          <p:stCondLst>
                                            <p:cond delay="0"/>
                                          </p:stCondLst>
                                        </p:cTn>
                                        <p:tgtEl>
                                          <p:spTgt spid="6174"/>
                                        </p:tgtEl>
                                        <p:attrNameLst>
                                          <p:attrName>style.visibility</p:attrName>
                                        </p:attrNameLst>
                                      </p:cBhvr>
                                      <p:to>
                                        <p:strVal val="visible"/>
                                      </p:to>
                                    </p:set>
                                    <p:animEffect transition="in" filter="wipe(down)">
                                      <p:cBhvr>
                                        <p:cTn id="117" dur="500"/>
                                        <p:tgtEl>
                                          <p:spTgt spid="6174"/>
                                        </p:tgtEl>
                                      </p:cBhvr>
                                    </p:animEffect>
                                  </p:childTnLst>
                                </p:cTn>
                              </p:par>
                            </p:childTnLst>
                          </p:cTn>
                        </p:par>
                        <p:par>
                          <p:cTn id="118" fill="hold">
                            <p:stCondLst>
                              <p:cond delay="1000"/>
                            </p:stCondLst>
                            <p:childTnLst>
                              <p:par>
                                <p:cTn id="119" presetID="22" presetClass="entr" presetSubtype="1" fill="hold" grpId="0" nodeType="afterEffect">
                                  <p:stCondLst>
                                    <p:cond delay="0"/>
                                  </p:stCondLst>
                                  <p:childTnLst>
                                    <p:set>
                                      <p:cBhvr>
                                        <p:cTn id="120" dur="1" fill="hold">
                                          <p:stCondLst>
                                            <p:cond delay="0"/>
                                          </p:stCondLst>
                                        </p:cTn>
                                        <p:tgtEl>
                                          <p:spTgt spid="6173"/>
                                        </p:tgtEl>
                                        <p:attrNameLst>
                                          <p:attrName>style.visibility</p:attrName>
                                        </p:attrNameLst>
                                      </p:cBhvr>
                                      <p:to>
                                        <p:strVal val="visible"/>
                                      </p:to>
                                    </p:set>
                                    <p:animEffect transition="in" filter="wipe(up)">
                                      <p:cBhvr>
                                        <p:cTn id="121" dur="500"/>
                                        <p:tgtEl>
                                          <p:spTgt spid="6173"/>
                                        </p:tgtEl>
                                      </p:cBhvr>
                                    </p:animEffect>
                                  </p:childTnLst>
                                </p:cTn>
                              </p:par>
                            </p:childTnLst>
                          </p:cTn>
                        </p:par>
                        <p:par>
                          <p:cTn id="122" fill="hold">
                            <p:stCondLst>
                              <p:cond delay="1500"/>
                            </p:stCondLst>
                            <p:childTnLst>
                              <p:par>
                                <p:cTn id="123" presetID="22" presetClass="entr" presetSubtype="8" fill="hold" grpId="0" nodeType="afterEffect">
                                  <p:stCondLst>
                                    <p:cond delay="0"/>
                                  </p:stCondLst>
                                  <p:childTnLst>
                                    <p:set>
                                      <p:cBhvr>
                                        <p:cTn id="124" dur="1" fill="hold">
                                          <p:stCondLst>
                                            <p:cond delay="0"/>
                                          </p:stCondLst>
                                        </p:cTn>
                                        <p:tgtEl>
                                          <p:spTgt spid="6176"/>
                                        </p:tgtEl>
                                        <p:attrNameLst>
                                          <p:attrName>style.visibility</p:attrName>
                                        </p:attrNameLst>
                                      </p:cBhvr>
                                      <p:to>
                                        <p:strVal val="visible"/>
                                      </p:to>
                                    </p:set>
                                    <p:animEffect transition="in" filter="wipe(left)">
                                      <p:cBhvr>
                                        <p:cTn id="125" dur="500"/>
                                        <p:tgtEl>
                                          <p:spTgt spid="617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grpId="0" nodeType="clickEffect">
                                  <p:stCondLst>
                                    <p:cond delay="0"/>
                                  </p:stCondLst>
                                  <p:childTnLst>
                                    <p:set>
                                      <p:cBhvr>
                                        <p:cTn id="129" dur="1" fill="hold">
                                          <p:stCondLst>
                                            <p:cond delay="0"/>
                                          </p:stCondLst>
                                        </p:cTn>
                                        <p:tgtEl>
                                          <p:spTgt spid="6164"/>
                                        </p:tgtEl>
                                        <p:attrNameLst>
                                          <p:attrName>style.visibility</p:attrName>
                                        </p:attrNameLst>
                                      </p:cBhvr>
                                      <p:to>
                                        <p:strVal val="visible"/>
                                      </p:to>
                                    </p:set>
                                    <p:animEffect transition="in" filter="wipe(right)">
                                      <p:cBhvr>
                                        <p:cTn id="130" dur="500"/>
                                        <p:tgtEl>
                                          <p:spTgt spid="6164"/>
                                        </p:tgtEl>
                                      </p:cBhvr>
                                    </p:animEffect>
                                  </p:childTnLst>
                                </p:cTn>
                              </p:par>
                            </p:childTnLst>
                          </p:cTn>
                        </p:par>
                        <p:par>
                          <p:cTn id="131" fill="hold">
                            <p:stCondLst>
                              <p:cond delay="500"/>
                            </p:stCondLst>
                            <p:childTnLst>
                              <p:par>
                                <p:cTn id="132" presetID="22" presetClass="entr" presetSubtype="4" fill="hold" grpId="0" nodeType="afterEffect">
                                  <p:stCondLst>
                                    <p:cond delay="0"/>
                                  </p:stCondLst>
                                  <p:childTnLst>
                                    <p:set>
                                      <p:cBhvr>
                                        <p:cTn id="133" dur="1" fill="hold">
                                          <p:stCondLst>
                                            <p:cond delay="0"/>
                                          </p:stCondLst>
                                        </p:cTn>
                                        <p:tgtEl>
                                          <p:spTgt spid="6165"/>
                                        </p:tgtEl>
                                        <p:attrNameLst>
                                          <p:attrName>style.visibility</p:attrName>
                                        </p:attrNameLst>
                                      </p:cBhvr>
                                      <p:to>
                                        <p:strVal val="visible"/>
                                      </p:to>
                                    </p:set>
                                    <p:animEffect transition="in" filter="wipe(down)">
                                      <p:cBhvr>
                                        <p:cTn id="134" dur="500"/>
                                        <p:tgtEl>
                                          <p:spTgt spid="6165"/>
                                        </p:tgtEl>
                                      </p:cBhvr>
                                    </p:animEffect>
                                  </p:childTnLst>
                                </p:cTn>
                              </p:par>
                            </p:childTnLst>
                          </p:cTn>
                        </p:par>
                        <p:par>
                          <p:cTn id="135" fill="hold">
                            <p:stCondLst>
                              <p:cond delay="1000"/>
                            </p:stCondLst>
                            <p:childTnLst>
                              <p:par>
                                <p:cTn id="136" presetID="22" presetClass="entr" presetSubtype="8" fill="hold" nodeType="afterEffect">
                                  <p:stCondLst>
                                    <p:cond delay="0"/>
                                  </p:stCondLst>
                                  <p:childTnLst>
                                    <p:set>
                                      <p:cBhvr>
                                        <p:cTn id="137" dur="1" fill="hold">
                                          <p:stCondLst>
                                            <p:cond delay="0"/>
                                          </p:stCondLst>
                                        </p:cTn>
                                        <p:tgtEl>
                                          <p:spTgt spid="6148"/>
                                        </p:tgtEl>
                                        <p:attrNameLst>
                                          <p:attrName>style.visibility</p:attrName>
                                        </p:attrNameLst>
                                      </p:cBhvr>
                                      <p:to>
                                        <p:strVal val="visible"/>
                                      </p:to>
                                    </p:set>
                                    <p:animEffect transition="in" filter="wipe(left)">
                                      <p:cBhvr>
                                        <p:cTn id="138" dur="500"/>
                                        <p:tgtEl>
                                          <p:spTgt spid="6148"/>
                                        </p:tgtEl>
                                      </p:cBhvr>
                                    </p:animEffect>
                                  </p:childTnLst>
                                </p:cTn>
                              </p:par>
                            </p:childTnLst>
                          </p:cTn>
                        </p:par>
                        <p:par>
                          <p:cTn id="139" fill="hold">
                            <p:stCondLst>
                              <p:cond delay="1500"/>
                            </p:stCondLst>
                            <p:childTnLst>
                              <p:par>
                                <p:cTn id="140" presetID="22" presetClass="entr" presetSubtype="8" fill="hold" grpId="0" nodeType="afterEffect">
                                  <p:stCondLst>
                                    <p:cond delay="0"/>
                                  </p:stCondLst>
                                  <p:childTnLst>
                                    <p:set>
                                      <p:cBhvr>
                                        <p:cTn id="141" dur="1" fill="hold">
                                          <p:stCondLst>
                                            <p:cond delay="0"/>
                                          </p:stCondLst>
                                        </p:cTn>
                                        <p:tgtEl>
                                          <p:spTgt spid="6162"/>
                                        </p:tgtEl>
                                        <p:attrNameLst>
                                          <p:attrName>style.visibility</p:attrName>
                                        </p:attrNameLst>
                                      </p:cBhvr>
                                      <p:to>
                                        <p:strVal val="visible"/>
                                      </p:to>
                                    </p:set>
                                    <p:animEffect transition="in" filter="wipe(left)">
                                      <p:cBhvr>
                                        <p:cTn id="142" dur="500"/>
                                        <p:tgtEl>
                                          <p:spTgt spid="6162"/>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grpId="0" nodeType="clickEffect">
                                  <p:stCondLst>
                                    <p:cond delay="0"/>
                                  </p:stCondLst>
                                  <p:childTnLst>
                                    <p:set>
                                      <p:cBhvr>
                                        <p:cTn id="146" dur="1" fill="hold">
                                          <p:stCondLst>
                                            <p:cond delay="0"/>
                                          </p:stCondLst>
                                        </p:cTn>
                                        <p:tgtEl>
                                          <p:spTgt spid="6151"/>
                                        </p:tgtEl>
                                        <p:attrNameLst>
                                          <p:attrName>style.visibility</p:attrName>
                                        </p:attrNameLst>
                                      </p:cBhvr>
                                      <p:to>
                                        <p:strVal val="visible"/>
                                      </p:to>
                                    </p:set>
                                    <p:animEffect transition="in" filter="wipe(up)">
                                      <p:cBhvr>
                                        <p:cTn id="147" dur="500"/>
                                        <p:tgtEl>
                                          <p:spTgt spid="6151"/>
                                        </p:tgtEl>
                                      </p:cBhvr>
                                    </p:animEffect>
                                  </p:childTnLst>
                                </p:cTn>
                              </p:par>
                            </p:childTnLst>
                          </p:cTn>
                        </p:par>
                        <p:par>
                          <p:cTn id="148" fill="hold">
                            <p:stCondLst>
                              <p:cond delay="500"/>
                            </p:stCondLst>
                            <p:childTnLst>
                              <p:par>
                                <p:cTn id="149" presetID="22" presetClass="entr" presetSubtype="8" fill="hold" nodeType="afterEffect">
                                  <p:stCondLst>
                                    <p:cond delay="0"/>
                                  </p:stCondLst>
                                  <p:childTnLst>
                                    <p:set>
                                      <p:cBhvr>
                                        <p:cTn id="150" dur="1" fill="hold">
                                          <p:stCondLst>
                                            <p:cond delay="0"/>
                                          </p:stCondLst>
                                        </p:cTn>
                                        <p:tgtEl>
                                          <p:spTgt spid="6150"/>
                                        </p:tgtEl>
                                        <p:attrNameLst>
                                          <p:attrName>style.visibility</p:attrName>
                                        </p:attrNameLst>
                                      </p:cBhvr>
                                      <p:to>
                                        <p:strVal val="visible"/>
                                      </p:to>
                                    </p:set>
                                    <p:animEffect transition="in" filter="wipe(left)">
                                      <p:cBhvr>
                                        <p:cTn id="151" dur="500"/>
                                        <p:tgtEl>
                                          <p:spTgt spid="6150"/>
                                        </p:tgtEl>
                                      </p:cBhvr>
                                    </p:animEffect>
                                  </p:childTnLst>
                                </p:cTn>
                              </p:par>
                            </p:childTnLst>
                          </p:cTn>
                        </p:par>
                        <p:par>
                          <p:cTn id="152" fill="hold">
                            <p:stCondLst>
                              <p:cond delay="1000"/>
                            </p:stCondLst>
                            <p:childTnLst>
                              <p:par>
                                <p:cTn id="153" presetID="22" presetClass="entr" presetSubtype="8" fill="hold" grpId="0" nodeType="afterEffect">
                                  <p:stCondLst>
                                    <p:cond delay="0"/>
                                  </p:stCondLst>
                                  <p:childTnLst>
                                    <p:set>
                                      <p:cBhvr>
                                        <p:cTn id="154" dur="1" fill="hold">
                                          <p:stCondLst>
                                            <p:cond delay="0"/>
                                          </p:stCondLst>
                                        </p:cTn>
                                        <p:tgtEl>
                                          <p:spTgt spid="6181"/>
                                        </p:tgtEl>
                                        <p:attrNameLst>
                                          <p:attrName>style.visibility</p:attrName>
                                        </p:attrNameLst>
                                      </p:cBhvr>
                                      <p:to>
                                        <p:strVal val="visible"/>
                                      </p:to>
                                    </p:set>
                                    <p:animEffect transition="in" filter="wipe(left)">
                                      <p:cBhvr>
                                        <p:cTn id="155" dur="500"/>
                                        <p:tgtEl>
                                          <p:spTgt spid="6181"/>
                                        </p:tgtEl>
                                      </p:cBhvr>
                                    </p:animEffect>
                                  </p:childTnLst>
                                </p:cTn>
                              </p:par>
                            </p:childTnLst>
                          </p:cTn>
                        </p:par>
                        <p:par>
                          <p:cTn id="156" fill="hold">
                            <p:stCondLst>
                              <p:cond delay="1500"/>
                            </p:stCondLst>
                            <p:childTnLst>
                              <p:par>
                                <p:cTn id="157" presetID="23" presetClass="entr" presetSubtype="528" fill="hold" grpId="0" nodeType="afterEffect">
                                  <p:stCondLst>
                                    <p:cond delay="0"/>
                                  </p:stCondLst>
                                  <p:childTnLst>
                                    <p:set>
                                      <p:cBhvr>
                                        <p:cTn id="158" dur="1" fill="hold">
                                          <p:stCondLst>
                                            <p:cond delay="0"/>
                                          </p:stCondLst>
                                        </p:cTn>
                                        <p:tgtEl>
                                          <p:spTgt spid="6190"/>
                                        </p:tgtEl>
                                        <p:attrNameLst>
                                          <p:attrName>style.visibility</p:attrName>
                                        </p:attrNameLst>
                                      </p:cBhvr>
                                      <p:to>
                                        <p:strVal val="visible"/>
                                      </p:to>
                                    </p:set>
                                    <p:anim calcmode="lin" valueType="num">
                                      <p:cBhvr>
                                        <p:cTn id="159" dur="500" fill="hold"/>
                                        <p:tgtEl>
                                          <p:spTgt spid="6190"/>
                                        </p:tgtEl>
                                        <p:attrNameLst>
                                          <p:attrName>ppt_w</p:attrName>
                                        </p:attrNameLst>
                                      </p:cBhvr>
                                      <p:tavLst>
                                        <p:tav tm="0">
                                          <p:val>
                                            <p:fltVal val="0"/>
                                          </p:val>
                                        </p:tav>
                                        <p:tav tm="100000">
                                          <p:val>
                                            <p:strVal val="#ppt_w"/>
                                          </p:val>
                                        </p:tav>
                                      </p:tavLst>
                                    </p:anim>
                                    <p:anim calcmode="lin" valueType="num">
                                      <p:cBhvr>
                                        <p:cTn id="160" dur="500" fill="hold"/>
                                        <p:tgtEl>
                                          <p:spTgt spid="6190"/>
                                        </p:tgtEl>
                                        <p:attrNameLst>
                                          <p:attrName>ppt_h</p:attrName>
                                        </p:attrNameLst>
                                      </p:cBhvr>
                                      <p:tavLst>
                                        <p:tav tm="0">
                                          <p:val>
                                            <p:fltVal val="0"/>
                                          </p:val>
                                        </p:tav>
                                        <p:tav tm="100000">
                                          <p:val>
                                            <p:strVal val="#ppt_h"/>
                                          </p:val>
                                        </p:tav>
                                      </p:tavLst>
                                    </p:anim>
                                    <p:anim calcmode="lin" valueType="num">
                                      <p:cBhvr>
                                        <p:cTn id="161" dur="500" fill="hold"/>
                                        <p:tgtEl>
                                          <p:spTgt spid="6190"/>
                                        </p:tgtEl>
                                        <p:attrNameLst>
                                          <p:attrName>ppt_x</p:attrName>
                                        </p:attrNameLst>
                                      </p:cBhvr>
                                      <p:tavLst>
                                        <p:tav tm="0">
                                          <p:val>
                                            <p:fltVal val="0.5"/>
                                          </p:val>
                                        </p:tav>
                                        <p:tav tm="100000">
                                          <p:val>
                                            <p:strVal val="#ppt_x"/>
                                          </p:val>
                                        </p:tav>
                                      </p:tavLst>
                                    </p:anim>
                                    <p:anim calcmode="lin" valueType="num">
                                      <p:cBhvr>
                                        <p:cTn id="162" dur="500" fill="hold"/>
                                        <p:tgtEl>
                                          <p:spTgt spid="6190"/>
                                        </p:tgtEl>
                                        <p:attrNameLst>
                                          <p:attrName>ppt_y</p:attrName>
                                        </p:attrNameLst>
                                      </p:cBhvr>
                                      <p:tavLst>
                                        <p:tav tm="0">
                                          <p:val>
                                            <p:fltVal val="0.5"/>
                                          </p:val>
                                        </p:tav>
                                        <p:tav tm="100000">
                                          <p:val>
                                            <p:strVal val="#ppt_y"/>
                                          </p:val>
                                        </p:tav>
                                      </p:tavLst>
                                    </p:anim>
                                  </p:childTnLst>
                                </p:cTn>
                              </p:par>
                            </p:childTnLst>
                          </p:cTn>
                        </p:par>
                        <p:par>
                          <p:cTn id="163" fill="hold">
                            <p:stCondLst>
                              <p:cond delay="2000"/>
                            </p:stCondLst>
                            <p:childTnLst>
                              <p:par>
                                <p:cTn id="164" presetID="22" presetClass="entr" presetSubtype="8" fill="hold" grpId="0" nodeType="afterEffect">
                                  <p:stCondLst>
                                    <p:cond delay="0"/>
                                  </p:stCondLst>
                                  <p:childTnLst>
                                    <p:set>
                                      <p:cBhvr>
                                        <p:cTn id="165" dur="1" fill="hold">
                                          <p:stCondLst>
                                            <p:cond delay="0"/>
                                          </p:stCondLst>
                                        </p:cTn>
                                        <p:tgtEl>
                                          <p:spTgt spid="6182"/>
                                        </p:tgtEl>
                                        <p:attrNameLst>
                                          <p:attrName>style.visibility</p:attrName>
                                        </p:attrNameLst>
                                      </p:cBhvr>
                                      <p:to>
                                        <p:strVal val="visible"/>
                                      </p:to>
                                    </p:set>
                                    <p:animEffect transition="in" filter="wipe(left)">
                                      <p:cBhvr>
                                        <p:cTn id="166" dur="500"/>
                                        <p:tgtEl>
                                          <p:spTgt spid="6182"/>
                                        </p:tgtEl>
                                      </p:cBhvr>
                                    </p:animEffect>
                                  </p:childTnLst>
                                </p:cTn>
                              </p:par>
                            </p:childTnLst>
                          </p:cTn>
                        </p:par>
                        <p:par>
                          <p:cTn id="167" fill="hold">
                            <p:stCondLst>
                              <p:cond delay="2500"/>
                            </p:stCondLst>
                            <p:childTnLst>
                              <p:par>
                                <p:cTn id="168" presetID="22" presetClass="entr" presetSubtype="8" fill="hold" nodeType="afterEffect">
                                  <p:stCondLst>
                                    <p:cond delay="0"/>
                                  </p:stCondLst>
                                  <p:childTnLst>
                                    <p:set>
                                      <p:cBhvr>
                                        <p:cTn id="169" dur="1" fill="hold">
                                          <p:stCondLst>
                                            <p:cond delay="0"/>
                                          </p:stCondLst>
                                        </p:cTn>
                                        <p:tgtEl>
                                          <p:spTgt spid="145481"/>
                                        </p:tgtEl>
                                        <p:attrNameLst>
                                          <p:attrName>style.visibility</p:attrName>
                                        </p:attrNameLst>
                                      </p:cBhvr>
                                      <p:to>
                                        <p:strVal val="visible"/>
                                      </p:to>
                                    </p:set>
                                    <p:animEffect transition="in" filter="wipe(left)">
                                      <p:cBhvr>
                                        <p:cTn id="170" dur="500"/>
                                        <p:tgtEl>
                                          <p:spTgt spid="145481"/>
                                        </p:tgtEl>
                                      </p:cBhvr>
                                    </p:animEffect>
                                  </p:childTnLst>
                                </p:cTn>
                              </p:par>
                            </p:childTnLst>
                          </p:cTn>
                        </p:par>
                        <p:par>
                          <p:cTn id="171" fill="hold">
                            <p:stCondLst>
                              <p:cond delay="3000"/>
                            </p:stCondLst>
                            <p:childTnLst>
                              <p:par>
                                <p:cTn id="172" presetID="22" presetClass="entr" presetSubtype="8" fill="hold" grpId="0" nodeType="afterEffect">
                                  <p:stCondLst>
                                    <p:cond delay="0"/>
                                  </p:stCondLst>
                                  <p:childTnLst>
                                    <p:set>
                                      <p:cBhvr>
                                        <p:cTn id="173" dur="1" fill="hold">
                                          <p:stCondLst>
                                            <p:cond delay="0"/>
                                          </p:stCondLst>
                                        </p:cTn>
                                        <p:tgtEl>
                                          <p:spTgt spid="6184"/>
                                        </p:tgtEl>
                                        <p:attrNameLst>
                                          <p:attrName>style.visibility</p:attrName>
                                        </p:attrNameLst>
                                      </p:cBhvr>
                                      <p:to>
                                        <p:strVal val="visible"/>
                                      </p:to>
                                    </p:set>
                                    <p:animEffect transition="in" filter="wipe(left)">
                                      <p:cBhvr>
                                        <p:cTn id="174" dur="500"/>
                                        <p:tgtEl>
                                          <p:spTgt spid="6184"/>
                                        </p:tgtEl>
                                      </p:cBhvr>
                                    </p:animEffect>
                                  </p:childTnLst>
                                </p:cTn>
                              </p:par>
                            </p:childTnLst>
                          </p:cTn>
                        </p:par>
                        <p:par>
                          <p:cTn id="175" fill="hold">
                            <p:stCondLst>
                              <p:cond delay="3500"/>
                            </p:stCondLst>
                            <p:childTnLst>
                              <p:par>
                                <p:cTn id="176" presetID="22" presetClass="entr" presetSubtype="8" fill="hold" grpId="0" nodeType="afterEffect">
                                  <p:stCondLst>
                                    <p:cond delay="0"/>
                                  </p:stCondLst>
                                  <p:childTnLst>
                                    <p:set>
                                      <p:cBhvr>
                                        <p:cTn id="177" dur="1" fill="hold">
                                          <p:stCondLst>
                                            <p:cond delay="0"/>
                                          </p:stCondLst>
                                        </p:cTn>
                                        <p:tgtEl>
                                          <p:spTgt spid="6185"/>
                                        </p:tgtEl>
                                        <p:attrNameLst>
                                          <p:attrName>style.visibility</p:attrName>
                                        </p:attrNameLst>
                                      </p:cBhvr>
                                      <p:to>
                                        <p:strVal val="visible"/>
                                      </p:to>
                                    </p:set>
                                    <p:animEffect transition="in" filter="wipe(left)">
                                      <p:cBhvr>
                                        <p:cTn id="178" dur="500"/>
                                        <p:tgtEl>
                                          <p:spTgt spid="6185"/>
                                        </p:tgtEl>
                                      </p:cBhvr>
                                    </p:animEffect>
                                  </p:childTnLst>
                                </p:cTn>
                              </p:par>
                            </p:childTnLst>
                          </p:cTn>
                        </p:par>
                        <p:par>
                          <p:cTn id="179" fill="hold">
                            <p:stCondLst>
                              <p:cond delay="4000"/>
                            </p:stCondLst>
                            <p:childTnLst>
                              <p:par>
                                <p:cTn id="180" presetID="22" presetClass="entr" presetSubtype="8" fill="hold" grpId="0" nodeType="afterEffect">
                                  <p:stCondLst>
                                    <p:cond delay="0"/>
                                  </p:stCondLst>
                                  <p:childTnLst>
                                    <p:set>
                                      <p:cBhvr>
                                        <p:cTn id="181" dur="1" fill="hold">
                                          <p:stCondLst>
                                            <p:cond delay="0"/>
                                          </p:stCondLst>
                                        </p:cTn>
                                        <p:tgtEl>
                                          <p:spTgt spid="6188"/>
                                        </p:tgtEl>
                                        <p:attrNameLst>
                                          <p:attrName>style.visibility</p:attrName>
                                        </p:attrNameLst>
                                      </p:cBhvr>
                                      <p:to>
                                        <p:strVal val="visible"/>
                                      </p:to>
                                    </p:set>
                                    <p:animEffect transition="in" filter="wipe(left)">
                                      <p:cBhvr>
                                        <p:cTn id="182" dur="500"/>
                                        <p:tgtEl>
                                          <p:spTgt spid="6188"/>
                                        </p:tgtEl>
                                      </p:cBhvr>
                                    </p:animEffect>
                                  </p:childTnLst>
                                </p:cTn>
                              </p:par>
                            </p:childTnLst>
                          </p:cTn>
                        </p:par>
                        <p:par>
                          <p:cTn id="183" fill="hold">
                            <p:stCondLst>
                              <p:cond delay="4500"/>
                            </p:stCondLst>
                            <p:childTnLst>
                              <p:par>
                                <p:cTn id="184" presetID="22" presetClass="entr" presetSubtype="4" fill="hold" grpId="0" nodeType="afterEffect">
                                  <p:stCondLst>
                                    <p:cond delay="0"/>
                                  </p:stCondLst>
                                  <p:childTnLst>
                                    <p:set>
                                      <p:cBhvr>
                                        <p:cTn id="185" dur="1" fill="hold">
                                          <p:stCondLst>
                                            <p:cond delay="0"/>
                                          </p:stCondLst>
                                        </p:cTn>
                                        <p:tgtEl>
                                          <p:spTgt spid="6186"/>
                                        </p:tgtEl>
                                        <p:attrNameLst>
                                          <p:attrName>style.visibility</p:attrName>
                                        </p:attrNameLst>
                                      </p:cBhvr>
                                      <p:to>
                                        <p:strVal val="visible"/>
                                      </p:to>
                                    </p:set>
                                    <p:animEffect transition="in" filter="wipe(down)">
                                      <p:cBhvr>
                                        <p:cTn id="186" dur="500"/>
                                        <p:tgtEl>
                                          <p:spTgt spid="6186"/>
                                        </p:tgtEl>
                                      </p:cBhvr>
                                    </p:animEffect>
                                  </p:childTnLst>
                                </p:cTn>
                              </p:par>
                            </p:childTnLst>
                          </p:cTn>
                        </p:par>
                        <p:par>
                          <p:cTn id="187" fill="hold">
                            <p:stCondLst>
                              <p:cond delay="5000"/>
                            </p:stCondLst>
                            <p:childTnLst>
                              <p:par>
                                <p:cTn id="188" presetID="22" presetClass="entr" presetSubtype="4" fill="hold" grpId="0" nodeType="afterEffect">
                                  <p:stCondLst>
                                    <p:cond delay="0"/>
                                  </p:stCondLst>
                                  <p:childTnLst>
                                    <p:set>
                                      <p:cBhvr>
                                        <p:cTn id="189" dur="1" fill="hold">
                                          <p:stCondLst>
                                            <p:cond delay="0"/>
                                          </p:stCondLst>
                                        </p:cTn>
                                        <p:tgtEl>
                                          <p:spTgt spid="6187"/>
                                        </p:tgtEl>
                                        <p:attrNameLst>
                                          <p:attrName>style.visibility</p:attrName>
                                        </p:attrNameLst>
                                      </p:cBhvr>
                                      <p:to>
                                        <p:strVal val="visible"/>
                                      </p:to>
                                    </p:set>
                                    <p:animEffect transition="in" filter="wipe(down)">
                                      <p:cBhvr>
                                        <p:cTn id="190" dur="500"/>
                                        <p:tgtEl>
                                          <p:spTgt spid="6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nimBg="1" autoUpdateAnimBg="0"/>
      <p:bldP spid="6152" grpId="0" animBg="1"/>
      <p:bldP spid="6153" grpId="0" animBg="1" autoUpdateAnimBg="0"/>
      <p:bldP spid="6154" grpId="0" animBg="1"/>
      <p:bldP spid="6155" grpId="0" animBg="1"/>
      <p:bldP spid="6156" grpId="0" autoUpdateAnimBg="0"/>
      <p:bldP spid="6157" grpId="0" animBg="1"/>
      <p:bldP spid="6158" grpId="0" animBg="1"/>
      <p:bldP spid="6159" grpId="0" animBg="1"/>
      <p:bldP spid="145419" grpId="0" animBg="1" autoUpdateAnimBg="0"/>
      <p:bldP spid="6161" grpId="0" animBg="1"/>
      <p:bldP spid="6162" grpId="0" autoUpdateAnimBg="0"/>
      <p:bldP spid="6163" grpId="0" animBg="1" autoUpdateAnimBg="0"/>
      <p:bldP spid="6164" grpId="0" animBg="1"/>
      <p:bldP spid="6165" grpId="0" animBg="1"/>
      <p:bldP spid="6166" grpId="0" animBg="1"/>
      <p:bldP spid="6167" grpId="0" autoUpdateAnimBg="0"/>
      <p:bldP spid="6168" grpId="0" animBg="1"/>
      <p:bldP spid="145432" grpId="0" animBg="1" autoUpdateAnimBg="0"/>
      <p:bldP spid="6170" grpId="0" animBg="1"/>
      <p:bldP spid="6171" grpId="0" animBg="1"/>
      <p:bldP spid="6172" grpId="0" animBg="1"/>
      <p:bldP spid="6173" grpId="0" animBg="1"/>
      <p:bldP spid="6174" grpId="0" animBg="1"/>
      <p:bldP spid="6175" grpId="0" animBg="1"/>
      <p:bldP spid="6176" grpId="0" autoUpdateAnimBg="0"/>
      <p:bldP spid="6177" grpId="0" autoUpdateAnimBg="0"/>
      <p:bldP spid="145474" grpId="0" animBg="1" autoUpdateAnimBg="0"/>
      <p:bldP spid="6179" grpId="0" animBg="1"/>
      <p:bldP spid="6180" grpId="0" autoUpdateAnimBg="0"/>
      <p:bldP spid="6181" grpId="0" animBg="1"/>
      <p:bldP spid="6182" grpId="0" animBg="1"/>
      <p:bldP spid="6184" grpId="0" animBg="1"/>
      <p:bldP spid="6185" grpId="0" animBg="1"/>
      <p:bldP spid="6186" grpId="0" animBg="1"/>
      <p:bldP spid="6187" grpId="0" animBg="1"/>
      <p:bldP spid="6188" grpId="0" autoUpdateAnimBg="0"/>
      <p:bldP spid="619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 Box 2"/>
          <p:cNvSpPr txBox="1">
            <a:spLocks noChangeArrowheads="1"/>
          </p:cNvSpPr>
          <p:nvPr/>
        </p:nvSpPr>
        <p:spPr bwMode="auto">
          <a:xfrm>
            <a:off x="3352800" y="2362200"/>
            <a:ext cx="2438400" cy="1752600"/>
          </a:xfrm>
          <a:prstGeom prst="rect">
            <a:avLst/>
          </a:prstGeom>
          <a:solidFill>
            <a:srgbClr val="EAE39E"/>
          </a:solidFill>
          <a:ln w="15875">
            <a:solidFill>
              <a:schemeClr val="tx1"/>
            </a:solidFill>
            <a:miter lim="800000"/>
            <a:headEnd/>
            <a:tailEnd/>
          </a:ln>
          <a:effectLst>
            <a:outerShdw dist="35921" dir="2700000" algn="ctr" rotWithShape="0">
              <a:schemeClr val="bg2"/>
            </a:outerShdw>
          </a:effectLst>
        </p:spPr>
        <p:txBody>
          <a:bodyPr anchor="ctr"/>
          <a:lstStyle/>
          <a:p>
            <a:pPr algn="l" eaLnBrk="1" hangingPunct="1"/>
            <a:endParaRPr lang="de-DE"/>
          </a:p>
        </p:txBody>
      </p:sp>
      <p:sp>
        <p:nvSpPr>
          <p:cNvPr id="25603" name="Line 3"/>
          <p:cNvSpPr>
            <a:spLocks noChangeShapeType="1"/>
          </p:cNvSpPr>
          <p:nvPr/>
        </p:nvSpPr>
        <p:spPr bwMode="auto">
          <a:xfrm>
            <a:off x="152400" y="3276600"/>
            <a:ext cx="3200400" cy="0"/>
          </a:xfrm>
          <a:prstGeom prst="line">
            <a:avLst/>
          </a:prstGeom>
          <a:noFill/>
          <a:ln w="88900">
            <a:solidFill>
              <a:srgbClr val="008000"/>
            </a:solidFill>
            <a:round/>
            <a:headEnd/>
            <a:tailEnd type="triangle" w="med" len="med"/>
          </a:ln>
        </p:spPr>
        <p:txBody>
          <a:bodyPr anchor="ctr">
            <a:spAutoFit/>
          </a:bodyPr>
          <a:lstStyle/>
          <a:p>
            <a:endParaRPr lang="de-DE"/>
          </a:p>
        </p:txBody>
      </p:sp>
      <p:sp>
        <p:nvSpPr>
          <p:cNvPr id="25604" name="Line 4"/>
          <p:cNvSpPr>
            <a:spLocks noChangeShapeType="1"/>
          </p:cNvSpPr>
          <p:nvPr/>
        </p:nvSpPr>
        <p:spPr bwMode="auto">
          <a:xfrm>
            <a:off x="5791200" y="3276600"/>
            <a:ext cx="3124200" cy="0"/>
          </a:xfrm>
          <a:prstGeom prst="line">
            <a:avLst/>
          </a:prstGeom>
          <a:noFill/>
          <a:ln w="88900">
            <a:solidFill>
              <a:srgbClr val="008000"/>
            </a:solidFill>
            <a:round/>
            <a:headEnd/>
            <a:tailEnd type="triangle" w="med" len="med"/>
          </a:ln>
        </p:spPr>
        <p:txBody>
          <a:bodyPr anchor="ctr">
            <a:spAutoFit/>
          </a:bodyPr>
          <a:lstStyle/>
          <a:p>
            <a:endParaRPr lang="de-DE"/>
          </a:p>
        </p:txBody>
      </p:sp>
      <p:sp>
        <p:nvSpPr>
          <p:cNvPr id="150533" name="Text Box 5"/>
          <p:cNvSpPr txBox="1">
            <a:spLocks noChangeArrowheads="1"/>
          </p:cNvSpPr>
          <p:nvPr/>
        </p:nvSpPr>
        <p:spPr bwMode="auto">
          <a:xfrm>
            <a:off x="3657600" y="3276600"/>
            <a:ext cx="1676400" cy="685800"/>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Betriebsprozess</a:t>
            </a:r>
          </a:p>
        </p:txBody>
      </p:sp>
      <p:sp>
        <p:nvSpPr>
          <p:cNvPr id="150534" name="Text Box 6"/>
          <p:cNvSpPr txBox="1">
            <a:spLocks noChangeArrowheads="1"/>
          </p:cNvSpPr>
          <p:nvPr/>
        </p:nvSpPr>
        <p:spPr bwMode="auto">
          <a:xfrm>
            <a:off x="3657600" y="2590800"/>
            <a:ext cx="1676400" cy="539750"/>
          </a:xfrm>
          <a:prstGeom prst="rect">
            <a:avLst/>
          </a:prstGeom>
          <a:solidFill>
            <a:schemeClr val="bg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200"/>
              <a:t>Nicht-Betriebsprozesse</a:t>
            </a:r>
            <a:endParaRPr lang="de-DE"/>
          </a:p>
        </p:txBody>
      </p:sp>
      <p:sp>
        <p:nvSpPr>
          <p:cNvPr id="25607" name="Text Box 7"/>
          <p:cNvSpPr txBox="1">
            <a:spLocks noChangeArrowheads="1"/>
          </p:cNvSpPr>
          <p:nvPr/>
        </p:nvSpPr>
        <p:spPr bwMode="auto">
          <a:xfrm>
            <a:off x="457200" y="2590800"/>
            <a:ext cx="1371600" cy="317500"/>
          </a:xfrm>
          <a:prstGeom prst="rect">
            <a:avLst/>
          </a:prstGeom>
          <a:solidFill>
            <a:srgbClr val="FFE9D3"/>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a:t>Güterzugang</a:t>
            </a:r>
          </a:p>
        </p:txBody>
      </p:sp>
      <p:sp>
        <p:nvSpPr>
          <p:cNvPr id="25608" name="Text Box 8"/>
          <p:cNvSpPr txBox="1">
            <a:spLocks noChangeArrowheads="1"/>
          </p:cNvSpPr>
          <p:nvPr/>
        </p:nvSpPr>
        <p:spPr bwMode="auto">
          <a:xfrm>
            <a:off x="457200" y="3581400"/>
            <a:ext cx="1371600" cy="317500"/>
          </a:xfrm>
          <a:prstGeom prst="rect">
            <a:avLst/>
          </a:prstGeom>
          <a:solidFill>
            <a:srgbClr val="EDEDED"/>
          </a:solidFill>
          <a:ln w="12700">
            <a:solidFill>
              <a:schemeClr val="tx1"/>
            </a:solidFill>
            <a:miter lim="800000"/>
            <a:headEnd/>
            <a:tailEnd/>
          </a:ln>
        </p:spPr>
        <p:txBody>
          <a:bodyPr>
            <a:spAutoFit/>
          </a:bodyPr>
          <a:lstStyle/>
          <a:p>
            <a:pPr eaLnBrk="1" hangingPunct="1"/>
            <a:r>
              <a:rPr lang="de-DE"/>
              <a:t>Werteverzehr</a:t>
            </a:r>
          </a:p>
        </p:txBody>
      </p:sp>
      <p:sp>
        <p:nvSpPr>
          <p:cNvPr id="25609" name="Line 9"/>
          <p:cNvSpPr>
            <a:spLocks noChangeShapeType="1"/>
          </p:cNvSpPr>
          <p:nvPr/>
        </p:nvSpPr>
        <p:spPr bwMode="auto">
          <a:xfrm>
            <a:off x="1143000" y="2895600"/>
            <a:ext cx="0" cy="685800"/>
          </a:xfrm>
          <a:prstGeom prst="line">
            <a:avLst/>
          </a:prstGeom>
          <a:noFill/>
          <a:ln w="28575">
            <a:solidFill>
              <a:schemeClr val="tx1"/>
            </a:solidFill>
            <a:round/>
            <a:headEnd type="triangle" w="med" len="med"/>
            <a:tailEnd type="triangle" w="med" len="med"/>
          </a:ln>
        </p:spPr>
        <p:txBody>
          <a:bodyPr wrap="none" anchor="ctr">
            <a:spAutoFit/>
          </a:bodyPr>
          <a:lstStyle/>
          <a:p>
            <a:endParaRPr lang="de-DE"/>
          </a:p>
        </p:txBody>
      </p:sp>
      <p:sp>
        <p:nvSpPr>
          <p:cNvPr id="25610" name="Text Box 10"/>
          <p:cNvSpPr txBox="1">
            <a:spLocks noChangeArrowheads="1"/>
          </p:cNvSpPr>
          <p:nvPr/>
        </p:nvSpPr>
        <p:spPr bwMode="auto">
          <a:xfrm>
            <a:off x="7162800" y="2590800"/>
            <a:ext cx="1371600" cy="317500"/>
          </a:xfrm>
          <a:prstGeom prst="rect">
            <a:avLst/>
          </a:prstGeom>
          <a:solidFill>
            <a:srgbClr val="FFFF99"/>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a:t>Güterabgang</a:t>
            </a:r>
          </a:p>
        </p:txBody>
      </p:sp>
      <p:sp>
        <p:nvSpPr>
          <p:cNvPr id="25611" name="Text Box 11"/>
          <p:cNvSpPr txBox="1">
            <a:spLocks noChangeArrowheads="1"/>
          </p:cNvSpPr>
          <p:nvPr/>
        </p:nvSpPr>
        <p:spPr bwMode="auto">
          <a:xfrm>
            <a:off x="7162800" y="3581400"/>
            <a:ext cx="1371600" cy="317500"/>
          </a:xfrm>
          <a:prstGeom prst="rect">
            <a:avLst/>
          </a:prstGeom>
          <a:solidFill>
            <a:srgbClr val="CCFFCC"/>
          </a:solidFill>
          <a:ln w="12700">
            <a:solidFill>
              <a:schemeClr val="tx1"/>
            </a:solidFill>
            <a:miter lim="800000"/>
            <a:headEnd/>
            <a:tailEnd/>
          </a:ln>
        </p:spPr>
        <p:txBody>
          <a:bodyPr>
            <a:spAutoFit/>
          </a:bodyPr>
          <a:lstStyle/>
          <a:p>
            <a:pPr eaLnBrk="1" hangingPunct="1"/>
            <a:r>
              <a:rPr lang="de-DE"/>
              <a:t>Wertezufluss</a:t>
            </a:r>
          </a:p>
        </p:txBody>
      </p:sp>
      <p:sp>
        <p:nvSpPr>
          <p:cNvPr id="25612" name="Line 12"/>
          <p:cNvSpPr>
            <a:spLocks noChangeShapeType="1"/>
          </p:cNvSpPr>
          <p:nvPr/>
        </p:nvSpPr>
        <p:spPr bwMode="auto">
          <a:xfrm>
            <a:off x="7848600" y="2895600"/>
            <a:ext cx="0" cy="685800"/>
          </a:xfrm>
          <a:prstGeom prst="line">
            <a:avLst/>
          </a:prstGeom>
          <a:noFill/>
          <a:ln w="28575">
            <a:solidFill>
              <a:schemeClr val="tx1"/>
            </a:solidFill>
            <a:round/>
            <a:headEnd type="triangle" w="med" len="med"/>
            <a:tailEnd type="triangle" w="med" len="med"/>
          </a:ln>
        </p:spPr>
        <p:txBody>
          <a:bodyPr wrap="none" anchor="ctr">
            <a:spAutoFit/>
          </a:bodyPr>
          <a:lstStyle/>
          <a:p>
            <a:endParaRPr lang="de-DE"/>
          </a:p>
        </p:txBody>
      </p:sp>
      <p:sp>
        <p:nvSpPr>
          <p:cNvPr id="25613" name="Line 13"/>
          <p:cNvSpPr>
            <a:spLocks noChangeShapeType="1"/>
          </p:cNvSpPr>
          <p:nvPr/>
        </p:nvSpPr>
        <p:spPr bwMode="auto">
          <a:xfrm flipH="1">
            <a:off x="2209800" y="2819400"/>
            <a:ext cx="1447800" cy="0"/>
          </a:xfrm>
          <a:prstGeom prst="line">
            <a:avLst/>
          </a:prstGeom>
          <a:noFill/>
          <a:ln w="38100">
            <a:solidFill>
              <a:srgbClr val="0000FF"/>
            </a:solidFill>
            <a:round/>
            <a:headEnd/>
            <a:tailEnd/>
          </a:ln>
        </p:spPr>
        <p:txBody>
          <a:bodyPr wrap="none" anchor="ctr">
            <a:spAutoFit/>
          </a:bodyPr>
          <a:lstStyle/>
          <a:p>
            <a:endParaRPr lang="de-DE"/>
          </a:p>
        </p:txBody>
      </p:sp>
      <p:sp>
        <p:nvSpPr>
          <p:cNvPr id="25614" name="Line 14"/>
          <p:cNvSpPr>
            <a:spLocks noChangeShapeType="1"/>
          </p:cNvSpPr>
          <p:nvPr/>
        </p:nvSpPr>
        <p:spPr bwMode="auto">
          <a:xfrm flipH="1">
            <a:off x="2209800" y="28194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25615" name="Line 15"/>
          <p:cNvSpPr>
            <a:spLocks noChangeShapeType="1"/>
          </p:cNvSpPr>
          <p:nvPr/>
        </p:nvSpPr>
        <p:spPr bwMode="auto">
          <a:xfrm flipH="1">
            <a:off x="2209800" y="3733800"/>
            <a:ext cx="1447800" cy="0"/>
          </a:xfrm>
          <a:prstGeom prst="line">
            <a:avLst/>
          </a:prstGeom>
          <a:noFill/>
          <a:ln w="38100">
            <a:solidFill>
              <a:srgbClr val="0000FF"/>
            </a:solidFill>
            <a:round/>
            <a:headEnd/>
            <a:tailEnd/>
          </a:ln>
        </p:spPr>
        <p:txBody>
          <a:bodyPr wrap="none" anchor="ctr">
            <a:spAutoFit/>
          </a:bodyPr>
          <a:lstStyle/>
          <a:p>
            <a:endParaRPr lang="de-DE"/>
          </a:p>
        </p:txBody>
      </p:sp>
      <p:sp>
        <p:nvSpPr>
          <p:cNvPr id="25616" name="Line 16"/>
          <p:cNvSpPr>
            <a:spLocks noChangeShapeType="1"/>
          </p:cNvSpPr>
          <p:nvPr/>
        </p:nvSpPr>
        <p:spPr bwMode="auto">
          <a:xfrm flipH="1" flipV="1">
            <a:off x="2209800" y="33528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25617" name="Line 17"/>
          <p:cNvSpPr>
            <a:spLocks noChangeShapeType="1"/>
          </p:cNvSpPr>
          <p:nvPr/>
        </p:nvSpPr>
        <p:spPr bwMode="auto">
          <a:xfrm flipH="1">
            <a:off x="5334000" y="2819400"/>
            <a:ext cx="1676400" cy="0"/>
          </a:xfrm>
          <a:prstGeom prst="line">
            <a:avLst/>
          </a:prstGeom>
          <a:noFill/>
          <a:ln w="38100">
            <a:solidFill>
              <a:srgbClr val="FF0000"/>
            </a:solidFill>
            <a:round/>
            <a:headEnd/>
            <a:tailEnd/>
          </a:ln>
        </p:spPr>
        <p:txBody>
          <a:bodyPr anchor="ctr">
            <a:spAutoFit/>
          </a:bodyPr>
          <a:lstStyle/>
          <a:p>
            <a:endParaRPr lang="de-DE"/>
          </a:p>
        </p:txBody>
      </p:sp>
      <p:sp>
        <p:nvSpPr>
          <p:cNvPr id="25618" name="Line 18"/>
          <p:cNvSpPr>
            <a:spLocks noChangeShapeType="1"/>
          </p:cNvSpPr>
          <p:nvPr/>
        </p:nvSpPr>
        <p:spPr bwMode="auto">
          <a:xfrm flipH="1">
            <a:off x="7010400" y="2819400"/>
            <a:ext cx="0" cy="3810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25619" name="Line 19"/>
          <p:cNvSpPr>
            <a:spLocks noChangeShapeType="1"/>
          </p:cNvSpPr>
          <p:nvPr/>
        </p:nvSpPr>
        <p:spPr bwMode="auto">
          <a:xfrm flipH="1">
            <a:off x="5334000" y="3657600"/>
            <a:ext cx="1676400" cy="0"/>
          </a:xfrm>
          <a:prstGeom prst="line">
            <a:avLst/>
          </a:prstGeom>
          <a:noFill/>
          <a:ln w="38100">
            <a:solidFill>
              <a:srgbClr val="FF0000"/>
            </a:solidFill>
            <a:round/>
            <a:headEnd/>
            <a:tailEnd/>
          </a:ln>
        </p:spPr>
        <p:txBody>
          <a:bodyPr anchor="ctr">
            <a:spAutoFit/>
          </a:bodyPr>
          <a:lstStyle/>
          <a:p>
            <a:endParaRPr lang="de-DE"/>
          </a:p>
        </p:txBody>
      </p:sp>
      <p:sp>
        <p:nvSpPr>
          <p:cNvPr id="25620" name="Line 20"/>
          <p:cNvSpPr>
            <a:spLocks noChangeShapeType="1"/>
          </p:cNvSpPr>
          <p:nvPr/>
        </p:nvSpPr>
        <p:spPr bwMode="auto">
          <a:xfrm flipH="1" flipV="1">
            <a:off x="7010400" y="3276600"/>
            <a:ext cx="0" cy="3810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25621" name="Text Box 21"/>
          <p:cNvSpPr txBox="1">
            <a:spLocks noChangeArrowheads="1"/>
          </p:cNvSpPr>
          <p:nvPr/>
        </p:nvSpPr>
        <p:spPr bwMode="auto">
          <a:xfrm>
            <a:off x="1828800" y="1905000"/>
            <a:ext cx="1371600" cy="317500"/>
          </a:xfrm>
          <a:prstGeom prst="rect">
            <a:avLst/>
          </a:prstGeom>
          <a:solidFill>
            <a:srgbClr val="F1FFCB"/>
          </a:solidFill>
          <a:ln w="12700">
            <a:solidFill>
              <a:schemeClr val="tx1"/>
            </a:solidFill>
            <a:miter lim="800000"/>
            <a:headEnd/>
            <a:tailEnd/>
          </a:ln>
        </p:spPr>
        <p:txBody>
          <a:bodyPr>
            <a:spAutoFit/>
          </a:bodyPr>
          <a:lstStyle/>
          <a:p>
            <a:pPr eaLnBrk="1" hangingPunct="1"/>
            <a:r>
              <a:rPr lang="de-DE"/>
              <a:t>Bewertung</a:t>
            </a:r>
          </a:p>
        </p:txBody>
      </p:sp>
      <p:sp>
        <p:nvSpPr>
          <p:cNvPr id="25622" name="Text Box 22"/>
          <p:cNvSpPr txBox="1">
            <a:spLocks noChangeArrowheads="1"/>
          </p:cNvSpPr>
          <p:nvPr/>
        </p:nvSpPr>
        <p:spPr bwMode="auto">
          <a:xfrm>
            <a:off x="1905000" y="4495800"/>
            <a:ext cx="1371600" cy="317500"/>
          </a:xfrm>
          <a:prstGeom prst="rect">
            <a:avLst/>
          </a:prstGeom>
          <a:solidFill>
            <a:srgbClr val="F1FFCB"/>
          </a:solidFill>
          <a:ln w="12700">
            <a:solidFill>
              <a:schemeClr val="tx1"/>
            </a:solidFill>
            <a:miter lim="800000"/>
            <a:headEnd/>
            <a:tailEnd/>
          </a:ln>
        </p:spPr>
        <p:txBody>
          <a:bodyPr>
            <a:spAutoFit/>
          </a:bodyPr>
          <a:lstStyle/>
          <a:p>
            <a:pPr eaLnBrk="1" hangingPunct="1"/>
            <a:r>
              <a:rPr lang="de-DE"/>
              <a:t>Bewertung</a:t>
            </a:r>
          </a:p>
        </p:txBody>
      </p:sp>
      <p:sp>
        <p:nvSpPr>
          <p:cNvPr id="150551" name="Text Box 23"/>
          <p:cNvSpPr txBox="1">
            <a:spLocks noChangeArrowheads="1"/>
          </p:cNvSpPr>
          <p:nvPr/>
        </p:nvSpPr>
        <p:spPr bwMode="auto">
          <a:xfrm>
            <a:off x="1828800" y="990600"/>
            <a:ext cx="1371600" cy="317500"/>
          </a:xfrm>
          <a:prstGeom prst="rect">
            <a:avLst/>
          </a:prstGeom>
          <a:solidFill>
            <a:srgbClr val="EDEDED"/>
          </a:solidFill>
          <a:ln w="12700">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AUFWAND</a:t>
            </a:r>
          </a:p>
        </p:txBody>
      </p:sp>
      <p:sp>
        <p:nvSpPr>
          <p:cNvPr id="150552" name="Text Box 24"/>
          <p:cNvSpPr txBox="1">
            <a:spLocks noChangeArrowheads="1"/>
          </p:cNvSpPr>
          <p:nvPr/>
        </p:nvSpPr>
        <p:spPr bwMode="auto">
          <a:xfrm>
            <a:off x="1828800" y="5867400"/>
            <a:ext cx="1371600" cy="317500"/>
          </a:xfrm>
          <a:prstGeom prst="rect">
            <a:avLst/>
          </a:prstGeom>
          <a:solidFill>
            <a:srgbClr val="EDEDED"/>
          </a:solidFill>
          <a:ln w="12700">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KOSTEN</a:t>
            </a:r>
          </a:p>
        </p:txBody>
      </p:sp>
      <p:sp>
        <p:nvSpPr>
          <p:cNvPr id="25625" name="Text Box 25"/>
          <p:cNvSpPr txBox="1">
            <a:spLocks noChangeArrowheads="1"/>
          </p:cNvSpPr>
          <p:nvPr/>
        </p:nvSpPr>
        <p:spPr bwMode="auto">
          <a:xfrm>
            <a:off x="5943600" y="1905000"/>
            <a:ext cx="1371600" cy="317500"/>
          </a:xfrm>
          <a:prstGeom prst="rect">
            <a:avLst/>
          </a:prstGeom>
          <a:solidFill>
            <a:srgbClr val="F1FFCB"/>
          </a:solidFill>
          <a:ln w="12700">
            <a:solidFill>
              <a:schemeClr val="tx1"/>
            </a:solidFill>
            <a:miter lim="800000"/>
            <a:headEnd/>
            <a:tailEnd/>
          </a:ln>
        </p:spPr>
        <p:txBody>
          <a:bodyPr>
            <a:spAutoFit/>
          </a:bodyPr>
          <a:lstStyle/>
          <a:p>
            <a:pPr eaLnBrk="1" hangingPunct="1"/>
            <a:r>
              <a:rPr lang="de-DE"/>
              <a:t>Bewertung</a:t>
            </a:r>
          </a:p>
        </p:txBody>
      </p:sp>
      <p:sp>
        <p:nvSpPr>
          <p:cNvPr id="25626" name="Text Box 26"/>
          <p:cNvSpPr txBox="1">
            <a:spLocks noChangeArrowheads="1"/>
          </p:cNvSpPr>
          <p:nvPr/>
        </p:nvSpPr>
        <p:spPr bwMode="auto">
          <a:xfrm>
            <a:off x="6096000" y="4495800"/>
            <a:ext cx="1295400" cy="317500"/>
          </a:xfrm>
          <a:prstGeom prst="rect">
            <a:avLst/>
          </a:prstGeom>
          <a:solidFill>
            <a:srgbClr val="F1FFCB"/>
          </a:solidFill>
          <a:ln w="12700">
            <a:solidFill>
              <a:schemeClr val="tx1"/>
            </a:solidFill>
            <a:miter lim="800000"/>
            <a:headEnd/>
            <a:tailEnd/>
          </a:ln>
        </p:spPr>
        <p:txBody>
          <a:bodyPr>
            <a:spAutoFit/>
          </a:bodyPr>
          <a:lstStyle/>
          <a:p>
            <a:pPr eaLnBrk="1" hangingPunct="1"/>
            <a:r>
              <a:rPr lang="de-DE"/>
              <a:t>Bewertung</a:t>
            </a:r>
          </a:p>
        </p:txBody>
      </p:sp>
      <p:sp>
        <p:nvSpPr>
          <p:cNvPr id="150555" name="Text Box 27"/>
          <p:cNvSpPr txBox="1">
            <a:spLocks noChangeArrowheads="1"/>
          </p:cNvSpPr>
          <p:nvPr/>
        </p:nvSpPr>
        <p:spPr bwMode="auto">
          <a:xfrm>
            <a:off x="6096000" y="457200"/>
            <a:ext cx="1295400" cy="3175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ERTRAG</a:t>
            </a:r>
          </a:p>
        </p:txBody>
      </p:sp>
      <p:sp>
        <p:nvSpPr>
          <p:cNvPr id="150556" name="Text Box 28"/>
          <p:cNvSpPr txBox="1">
            <a:spLocks noChangeArrowheads="1"/>
          </p:cNvSpPr>
          <p:nvPr/>
        </p:nvSpPr>
        <p:spPr bwMode="auto">
          <a:xfrm>
            <a:off x="6096000" y="5410200"/>
            <a:ext cx="1371600" cy="3175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LEISTUNG</a:t>
            </a:r>
          </a:p>
        </p:txBody>
      </p:sp>
      <p:sp>
        <p:nvSpPr>
          <p:cNvPr id="25629" name="Text Box 29"/>
          <p:cNvSpPr txBox="1">
            <a:spLocks noChangeArrowheads="1"/>
          </p:cNvSpPr>
          <p:nvPr/>
        </p:nvSpPr>
        <p:spPr bwMode="auto">
          <a:xfrm>
            <a:off x="3352800" y="304800"/>
            <a:ext cx="2590800" cy="990600"/>
          </a:xfrm>
          <a:prstGeom prst="rect">
            <a:avLst/>
          </a:prstGeom>
          <a:solidFill>
            <a:srgbClr val="EAE39E"/>
          </a:solidFill>
          <a:ln w="12700">
            <a:solidFill>
              <a:schemeClr val="tx1"/>
            </a:solidFill>
            <a:miter lim="800000"/>
            <a:headEnd/>
            <a:tailEnd/>
          </a:ln>
        </p:spPr>
        <p:txBody>
          <a:bodyPr anchor="ctr"/>
          <a:lstStyle/>
          <a:p>
            <a:pPr algn="l" eaLnBrk="1" hangingPunct="1"/>
            <a:endParaRPr lang="de-DE"/>
          </a:p>
        </p:txBody>
      </p:sp>
      <p:sp>
        <p:nvSpPr>
          <p:cNvPr id="25630" name="Text Box 30"/>
          <p:cNvSpPr txBox="1">
            <a:spLocks noChangeArrowheads="1"/>
          </p:cNvSpPr>
          <p:nvPr/>
        </p:nvSpPr>
        <p:spPr bwMode="auto">
          <a:xfrm>
            <a:off x="3352800" y="5257800"/>
            <a:ext cx="2590800" cy="1066800"/>
          </a:xfrm>
          <a:prstGeom prst="rect">
            <a:avLst/>
          </a:prstGeom>
          <a:solidFill>
            <a:srgbClr val="EAE39E"/>
          </a:solidFill>
          <a:ln w="12700">
            <a:solidFill>
              <a:schemeClr val="tx1"/>
            </a:solidFill>
            <a:miter lim="800000"/>
            <a:headEnd/>
            <a:tailEnd/>
          </a:ln>
        </p:spPr>
        <p:txBody>
          <a:bodyPr anchor="ctr"/>
          <a:lstStyle/>
          <a:p>
            <a:pPr algn="l" eaLnBrk="1" hangingPunct="1"/>
            <a:endParaRPr lang="de-DE"/>
          </a:p>
        </p:txBody>
      </p:sp>
      <p:sp>
        <p:nvSpPr>
          <p:cNvPr id="25631" name="Line 31"/>
          <p:cNvSpPr>
            <a:spLocks noChangeShapeType="1"/>
          </p:cNvSpPr>
          <p:nvPr/>
        </p:nvSpPr>
        <p:spPr bwMode="auto">
          <a:xfrm flipV="1">
            <a:off x="2514600" y="2209800"/>
            <a:ext cx="0" cy="1066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32" name="Line 32"/>
          <p:cNvSpPr>
            <a:spLocks noChangeShapeType="1"/>
          </p:cNvSpPr>
          <p:nvPr/>
        </p:nvSpPr>
        <p:spPr bwMode="auto">
          <a:xfrm>
            <a:off x="914400" y="2057400"/>
            <a:ext cx="914400" cy="0"/>
          </a:xfrm>
          <a:prstGeom prst="line">
            <a:avLst/>
          </a:prstGeom>
          <a:noFill/>
          <a:ln w="19050">
            <a:solidFill>
              <a:schemeClr val="tx1"/>
            </a:solidFill>
            <a:round/>
            <a:headEnd/>
            <a:tailEnd type="triangle" w="med" len="med"/>
          </a:ln>
        </p:spPr>
        <p:txBody>
          <a:bodyPr wrap="none" anchor="ctr">
            <a:spAutoFit/>
          </a:bodyPr>
          <a:lstStyle/>
          <a:p>
            <a:endParaRPr lang="de-DE"/>
          </a:p>
        </p:txBody>
      </p:sp>
      <p:sp>
        <p:nvSpPr>
          <p:cNvPr id="25633" name="Text Box 33"/>
          <p:cNvSpPr txBox="1">
            <a:spLocks noChangeArrowheads="1"/>
          </p:cNvSpPr>
          <p:nvPr/>
        </p:nvSpPr>
        <p:spPr bwMode="auto">
          <a:xfrm>
            <a:off x="914400" y="1752600"/>
            <a:ext cx="914400" cy="274638"/>
          </a:xfrm>
          <a:prstGeom prst="rect">
            <a:avLst/>
          </a:prstGeom>
          <a:noFill/>
          <a:ln w="9525">
            <a:noFill/>
            <a:miter lim="800000"/>
            <a:headEnd/>
            <a:tailEnd/>
          </a:ln>
        </p:spPr>
        <p:txBody>
          <a:bodyPr>
            <a:spAutoFit/>
          </a:bodyPr>
          <a:lstStyle/>
          <a:p>
            <a:pPr algn="l" eaLnBrk="1" hangingPunct="1"/>
            <a:r>
              <a:rPr lang="de-DE" sz="1200"/>
              <a:t>Preise</a:t>
            </a:r>
            <a:endParaRPr lang="de-DE"/>
          </a:p>
        </p:txBody>
      </p:sp>
      <p:sp>
        <p:nvSpPr>
          <p:cNvPr id="25634" name="Line 34"/>
          <p:cNvSpPr>
            <a:spLocks noChangeShapeType="1"/>
          </p:cNvSpPr>
          <p:nvPr/>
        </p:nvSpPr>
        <p:spPr bwMode="auto">
          <a:xfrm flipV="1">
            <a:off x="2514600" y="1295400"/>
            <a:ext cx="0" cy="6096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35" name="Line 35"/>
          <p:cNvSpPr>
            <a:spLocks noChangeShapeType="1"/>
          </p:cNvSpPr>
          <p:nvPr/>
        </p:nvSpPr>
        <p:spPr bwMode="auto">
          <a:xfrm flipV="1">
            <a:off x="6705600" y="2209800"/>
            <a:ext cx="0" cy="1066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36" name="Line 36"/>
          <p:cNvSpPr>
            <a:spLocks noChangeShapeType="1"/>
          </p:cNvSpPr>
          <p:nvPr/>
        </p:nvSpPr>
        <p:spPr bwMode="auto">
          <a:xfrm flipV="1">
            <a:off x="6705600" y="762000"/>
            <a:ext cx="0" cy="1143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37" name="Line 37"/>
          <p:cNvSpPr>
            <a:spLocks noChangeShapeType="1"/>
          </p:cNvSpPr>
          <p:nvPr/>
        </p:nvSpPr>
        <p:spPr bwMode="auto">
          <a:xfrm flipH="1">
            <a:off x="7315200" y="2057400"/>
            <a:ext cx="762000" cy="0"/>
          </a:xfrm>
          <a:prstGeom prst="line">
            <a:avLst/>
          </a:prstGeom>
          <a:noFill/>
          <a:ln w="19050">
            <a:solidFill>
              <a:schemeClr val="tx1"/>
            </a:solidFill>
            <a:round/>
            <a:headEnd/>
            <a:tailEnd type="triangle" w="med" len="med"/>
          </a:ln>
        </p:spPr>
        <p:txBody>
          <a:bodyPr anchor="ctr">
            <a:spAutoFit/>
          </a:bodyPr>
          <a:lstStyle/>
          <a:p>
            <a:endParaRPr lang="de-DE"/>
          </a:p>
        </p:txBody>
      </p:sp>
      <p:sp>
        <p:nvSpPr>
          <p:cNvPr id="25638" name="Text Box 38"/>
          <p:cNvSpPr txBox="1">
            <a:spLocks noChangeArrowheads="1"/>
          </p:cNvSpPr>
          <p:nvPr/>
        </p:nvSpPr>
        <p:spPr bwMode="auto">
          <a:xfrm>
            <a:off x="7391400" y="1752600"/>
            <a:ext cx="914400" cy="274638"/>
          </a:xfrm>
          <a:prstGeom prst="rect">
            <a:avLst/>
          </a:prstGeom>
          <a:noFill/>
          <a:ln w="9525">
            <a:noFill/>
            <a:miter lim="800000"/>
            <a:headEnd/>
            <a:tailEnd/>
          </a:ln>
        </p:spPr>
        <p:txBody>
          <a:bodyPr>
            <a:spAutoFit/>
          </a:bodyPr>
          <a:lstStyle/>
          <a:p>
            <a:pPr algn="l" eaLnBrk="1" hangingPunct="1"/>
            <a:r>
              <a:rPr lang="de-DE" sz="1200"/>
              <a:t>Preise</a:t>
            </a:r>
            <a:endParaRPr lang="de-DE"/>
          </a:p>
        </p:txBody>
      </p:sp>
      <p:sp>
        <p:nvSpPr>
          <p:cNvPr id="25639" name="Line 39"/>
          <p:cNvSpPr>
            <a:spLocks noChangeShapeType="1"/>
          </p:cNvSpPr>
          <p:nvPr/>
        </p:nvSpPr>
        <p:spPr bwMode="auto">
          <a:xfrm>
            <a:off x="2514600" y="3733800"/>
            <a:ext cx="0" cy="762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8472" name="Oval 40"/>
          <p:cNvSpPr>
            <a:spLocks noChangeArrowheads="1"/>
          </p:cNvSpPr>
          <p:nvPr/>
        </p:nvSpPr>
        <p:spPr bwMode="auto">
          <a:xfrm>
            <a:off x="1143000" y="6477000"/>
            <a:ext cx="152400" cy="152400"/>
          </a:xfrm>
          <a:prstGeom prst="ellipse">
            <a:avLst/>
          </a:prstGeom>
          <a:noFill/>
          <a:ln w="9525">
            <a:noFill/>
            <a:round/>
            <a:headEnd/>
            <a:tailEnd/>
          </a:ln>
        </p:spPr>
        <p:txBody>
          <a:bodyPr wrap="none" anchor="ctr">
            <a:spAutoFit/>
          </a:bodyPr>
          <a:lstStyle/>
          <a:p>
            <a:pPr algn="l" eaLnBrk="1" hangingPunct="1"/>
            <a:endParaRPr lang="de-DE"/>
          </a:p>
        </p:txBody>
      </p:sp>
      <p:sp>
        <p:nvSpPr>
          <p:cNvPr id="18473" name="Oval 41"/>
          <p:cNvSpPr>
            <a:spLocks noChangeArrowheads="1"/>
          </p:cNvSpPr>
          <p:nvPr/>
        </p:nvSpPr>
        <p:spPr bwMode="auto">
          <a:xfrm>
            <a:off x="1219200" y="6553200"/>
            <a:ext cx="152400" cy="152400"/>
          </a:xfrm>
          <a:prstGeom prst="ellipse">
            <a:avLst/>
          </a:prstGeom>
          <a:noFill/>
          <a:ln w="9525">
            <a:noFill/>
            <a:round/>
            <a:headEnd/>
            <a:tailEnd/>
          </a:ln>
        </p:spPr>
        <p:txBody>
          <a:bodyPr wrap="none" anchor="ctr">
            <a:spAutoFit/>
          </a:bodyPr>
          <a:lstStyle/>
          <a:p>
            <a:pPr algn="l" eaLnBrk="1" hangingPunct="1"/>
            <a:endParaRPr lang="de-DE"/>
          </a:p>
        </p:txBody>
      </p:sp>
      <p:sp>
        <p:nvSpPr>
          <p:cNvPr id="25642" name="Oval 42"/>
          <p:cNvSpPr>
            <a:spLocks noChangeArrowheads="1"/>
          </p:cNvSpPr>
          <p:nvPr/>
        </p:nvSpPr>
        <p:spPr bwMode="auto">
          <a:xfrm>
            <a:off x="2438400" y="3200400"/>
            <a:ext cx="152400" cy="152400"/>
          </a:xfrm>
          <a:prstGeom prst="ellipse">
            <a:avLst/>
          </a:prstGeom>
          <a:solidFill>
            <a:schemeClr val="bg1"/>
          </a:solidFill>
          <a:ln w="12700">
            <a:solidFill>
              <a:schemeClr val="tx1"/>
            </a:solidFill>
            <a:round/>
            <a:headEnd/>
            <a:tailEnd/>
          </a:ln>
        </p:spPr>
        <p:txBody>
          <a:bodyPr anchor="ctr">
            <a:spAutoFit/>
          </a:bodyPr>
          <a:lstStyle/>
          <a:p>
            <a:pPr algn="l" eaLnBrk="1" hangingPunct="1"/>
            <a:endParaRPr lang="de-DE"/>
          </a:p>
        </p:txBody>
      </p:sp>
      <p:sp>
        <p:nvSpPr>
          <p:cNvPr id="25643" name="Oval 43"/>
          <p:cNvSpPr>
            <a:spLocks noChangeArrowheads="1"/>
          </p:cNvSpPr>
          <p:nvPr/>
        </p:nvSpPr>
        <p:spPr bwMode="auto">
          <a:xfrm>
            <a:off x="6629400" y="3200400"/>
            <a:ext cx="152400" cy="152400"/>
          </a:xfrm>
          <a:prstGeom prst="ellipse">
            <a:avLst/>
          </a:prstGeom>
          <a:solidFill>
            <a:schemeClr val="bg1"/>
          </a:solidFill>
          <a:ln w="12700">
            <a:solidFill>
              <a:schemeClr val="tx1"/>
            </a:solidFill>
            <a:round/>
            <a:headEnd/>
            <a:tailEnd/>
          </a:ln>
        </p:spPr>
        <p:txBody>
          <a:bodyPr anchor="ctr">
            <a:spAutoFit/>
          </a:bodyPr>
          <a:lstStyle/>
          <a:p>
            <a:pPr algn="l" eaLnBrk="1" hangingPunct="1"/>
            <a:endParaRPr lang="de-DE"/>
          </a:p>
        </p:txBody>
      </p:sp>
      <p:sp>
        <p:nvSpPr>
          <p:cNvPr id="25644" name="Oval 44"/>
          <p:cNvSpPr>
            <a:spLocks noChangeArrowheads="1"/>
          </p:cNvSpPr>
          <p:nvPr/>
        </p:nvSpPr>
        <p:spPr bwMode="auto">
          <a:xfrm>
            <a:off x="2438400" y="3657600"/>
            <a:ext cx="152400" cy="152400"/>
          </a:xfrm>
          <a:prstGeom prst="ellipse">
            <a:avLst/>
          </a:prstGeom>
          <a:solidFill>
            <a:schemeClr val="bg1"/>
          </a:solidFill>
          <a:ln w="12700">
            <a:solidFill>
              <a:schemeClr val="tx1"/>
            </a:solidFill>
            <a:round/>
            <a:headEnd/>
            <a:tailEnd/>
          </a:ln>
        </p:spPr>
        <p:txBody>
          <a:bodyPr anchor="ctr">
            <a:spAutoFit/>
          </a:bodyPr>
          <a:lstStyle/>
          <a:p>
            <a:pPr algn="l" eaLnBrk="1" hangingPunct="1"/>
            <a:endParaRPr lang="de-DE"/>
          </a:p>
        </p:txBody>
      </p:sp>
      <p:sp>
        <p:nvSpPr>
          <p:cNvPr id="25645" name="Oval 45"/>
          <p:cNvSpPr>
            <a:spLocks noChangeArrowheads="1"/>
          </p:cNvSpPr>
          <p:nvPr/>
        </p:nvSpPr>
        <p:spPr bwMode="auto">
          <a:xfrm>
            <a:off x="6629400" y="3581400"/>
            <a:ext cx="152400" cy="152400"/>
          </a:xfrm>
          <a:prstGeom prst="ellipse">
            <a:avLst/>
          </a:prstGeom>
          <a:solidFill>
            <a:schemeClr val="bg1"/>
          </a:solidFill>
          <a:ln w="12700">
            <a:solidFill>
              <a:schemeClr val="tx1"/>
            </a:solidFill>
            <a:round/>
            <a:headEnd/>
            <a:tailEnd/>
          </a:ln>
        </p:spPr>
        <p:txBody>
          <a:bodyPr anchor="ctr">
            <a:spAutoFit/>
          </a:bodyPr>
          <a:lstStyle/>
          <a:p>
            <a:pPr algn="l" eaLnBrk="1" hangingPunct="1"/>
            <a:endParaRPr lang="de-DE"/>
          </a:p>
        </p:txBody>
      </p:sp>
      <p:sp>
        <p:nvSpPr>
          <p:cNvPr id="25646" name="Line 46"/>
          <p:cNvSpPr>
            <a:spLocks noChangeShapeType="1"/>
          </p:cNvSpPr>
          <p:nvPr/>
        </p:nvSpPr>
        <p:spPr bwMode="auto">
          <a:xfrm>
            <a:off x="6705600" y="3733800"/>
            <a:ext cx="0" cy="762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47" name="Line 47"/>
          <p:cNvSpPr>
            <a:spLocks noChangeShapeType="1"/>
          </p:cNvSpPr>
          <p:nvPr/>
        </p:nvSpPr>
        <p:spPr bwMode="auto">
          <a:xfrm>
            <a:off x="6705600" y="4800600"/>
            <a:ext cx="0" cy="6096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48" name="Line 48"/>
          <p:cNvSpPr>
            <a:spLocks noChangeShapeType="1"/>
          </p:cNvSpPr>
          <p:nvPr/>
        </p:nvSpPr>
        <p:spPr bwMode="auto">
          <a:xfrm flipH="1">
            <a:off x="7391400" y="4648200"/>
            <a:ext cx="762000" cy="0"/>
          </a:xfrm>
          <a:prstGeom prst="line">
            <a:avLst/>
          </a:prstGeom>
          <a:noFill/>
          <a:ln w="19050">
            <a:solidFill>
              <a:schemeClr val="tx1"/>
            </a:solidFill>
            <a:round/>
            <a:headEnd/>
            <a:tailEnd type="triangle" w="med" len="med"/>
          </a:ln>
        </p:spPr>
        <p:txBody>
          <a:bodyPr anchor="ctr">
            <a:spAutoFit/>
          </a:bodyPr>
          <a:lstStyle/>
          <a:p>
            <a:endParaRPr lang="de-DE"/>
          </a:p>
        </p:txBody>
      </p:sp>
      <p:sp>
        <p:nvSpPr>
          <p:cNvPr id="25649" name="Text Box 49"/>
          <p:cNvSpPr txBox="1">
            <a:spLocks noChangeArrowheads="1"/>
          </p:cNvSpPr>
          <p:nvPr/>
        </p:nvSpPr>
        <p:spPr bwMode="auto">
          <a:xfrm>
            <a:off x="7620000" y="4343400"/>
            <a:ext cx="914400" cy="274638"/>
          </a:xfrm>
          <a:prstGeom prst="rect">
            <a:avLst/>
          </a:prstGeom>
          <a:noFill/>
          <a:ln w="9525">
            <a:noFill/>
            <a:miter lim="800000"/>
            <a:headEnd/>
            <a:tailEnd/>
          </a:ln>
        </p:spPr>
        <p:txBody>
          <a:bodyPr>
            <a:spAutoFit/>
          </a:bodyPr>
          <a:lstStyle/>
          <a:p>
            <a:pPr algn="l" eaLnBrk="1" hangingPunct="1"/>
            <a:r>
              <a:rPr lang="de-DE" sz="1200"/>
              <a:t>Preise</a:t>
            </a:r>
            <a:endParaRPr lang="de-DE"/>
          </a:p>
        </p:txBody>
      </p:sp>
      <p:sp>
        <p:nvSpPr>
          <p:cNvPr id="25650" name="Line 50"/>
          <p:cNvSpPr>
            <a:spLocks noChangeShapeType="1"/>
          </p:cNvSpPr>
          <p:nvPr/>
        </p:nvSpPr>
        <p:spPr bwMode="auto">
          <a:xfrm>
            <a:off x="990600" y="4648200"/>
            <a:ext cx="914400" cy="0"/>
          </a:xfrm>
          <a:prstGeom prst="line">
            <a:avLst/>
          </a:prstGeom>
          <a:noFill/>
          <a:ln w="19050">
            <a:solidFill>
              <a:schemeClr val="tx1"/>
            </a:solidFill>
            <a:round/>
            <a:headEnd/>
            <a:tailEnd type="triangle" w="med" len="med"/>
          </a:ln>
        </p:spPr>
        <p:txBody>
          <a:bodyPr wrap="none" anchor="ctr">
            <a:spAutoFit/>
          </a:bodyPr>
          <a:lstStyle/>
          <a:p>
            <a:endParaRPr lang="de-DE"/>
          </a:p>
        </p:txBody>
      </p:sp>
      <p:sp>
        <p:nvSpPr>
          <p:cNvPr id="25651" name="Text Box 51"/>
          <p:cNvSpPr txBox="1">
            <a:spLocks noChangeArrowheads="1"/>
          </p:cNvSpPr>
          <p:nvPr/>
        </p:nvSpPr>
        <p:spPr bwMode="auto">
          <a:xfrm>
            <a:off x="762000" y="4343400"/>
            <a:ext cx="914400" cy="274638"/>
          </a:xfrm>
          <a:prstGeom prst="rect">
            <a:avLst/>
          </a:prstGeom>
          <a:noFill/>
          <a:ln w="9525">
            <a:noFill/>
            <a:miter lim="800000"/>
            <a:headEnd/>
            <a:tailEnd/>
          </a:ln>
        </p:spPr>
        <p:txBody>
          <a:bodyPr>
            <a:spAutoFit/>
          </a:bodyPr>
          <a:lstStyle/>
          <a:p>
            <a:pPr algn="l" eaLnBrk="1" hangingPunct="1"/>
            <a:r>
              <a:rPr lang="de-DE" sz="1200"/>
              <a:t>Preise</a:t>
            </a:r>
            <a:endParaRPr lang="de-DE"/>
          </a:p>
        </p:txBody>
      </p:sp>
      <p:sp>
        <p:nvSpPr>
          <p:cNvPr id="25652" name="Text Box 55"/>
          <p:cNvSpPr txBox="1">
            <a:spLocks noChangeArrowheads="1"/>
          </p:cNvSpPr>
          <p:nvPr/>
        </p:nvSpPr>
        <p:spPr bwMode="auto">
          <a:xfrm>
            <a:off x="4648200" y="457200"/>
            <a:ext cx="1143000" cy="317500"/>
          </a:xfrm>
          <a:prstGeom prst="rect">
            <a:avLst/>
          </a:prstGeom>
          <a:solidFill>
            <a:schemeClr val="bg1"/>
          </a:solidFill>
          <a:ln w="12700">
            <a:solidFill>
              <a:schemeClr val="tx1"/>
            </a:solidFill>
            <a:miter lim="800000"/>
            <a:headEnd/>
            <a:tailEnd/>
          </a:ln>
        </p:spPr>
        <p:txBody>
          <a:bodyPr>
            <a:spAutoFit/>
          </a:bodyPr>
          <a:lstStyle/>
          <a:p>
            <a:pPr eaLnBrk="1" hangingPunct="1"/>
            <a:r>
              <a:rPr lang="de-DE"/>
              <a:t>Ertrag</a:t>
            </a:r>
          </a:p>
        </p:txBody>
      </p:sp>
      <p:sp>
        <p:nvSpPr>
          <p:cNvPr id="25653" name="Text Box 56"/>
          <p:cNvSpPr txBox="1">
            <a:spLocks noChangeArrowheads="1"/>
          </p:cNvSpPr>
          <p:nvPr/>
        </p:nvSpPr>
        <p:spPr bwMode="auto">
          <a:xfrm>
            <a:off x="4648200" y="914400"/>
            <a:ext cx="1143000" cy="317500"/>
          </a:xfrm>
          <a:prstGeom prst="rect">
            <a:avLst/>
          </a:prstGeom>
          <a:solidFill>
            <a:schemeClr val="bg1"/>
          </a:solidFill>
          <a:ln w="12700">
            <a:solidFill>
              <a:schemeClr val="tx1"/>
            </a:solidFill>
            <a:miter lim="800000"/>
            <a:headEnd/>
            <a:tailEnd/>
          </a:ln>
        </p:spPr>
        <p:txBody>
          <a:bodyPr>
            <a:spAutoFit/>
          </a:bodyPr>
          <a:lstStyle/>
          <a:p>
            <a:pPr eaLnBrk="1" hangingPunct="1"/>
            <a:r>
              <a:rPr lang="de-DE"/>
              <a:t>Aufwand</a:t>
            </a:r>
          </a:p>
        </p:txBody>
      </p:sp>
      <p:sp>
        <p:nvSpPr>
          <p:cNvPr id="25654" name="Line 57"/>
          <p:cNvSpPr>
            <a:spLocks noChangeShapeType="1"/>
          </p:cNvSpPr>
          <p:nvPr/>
        </p:nvSpPr>
        <p:spPr bwMode="auto">
          <a:xfrm>
            <a:off x="4648200" y="838200"/>
            <a:ext cx="1143000" cy="0"/>
          </a:xfrm>
          <a:prstGeom prst="line">
            <a:avLst/>
          </a:prstGeom>
          <a:noFill/>
          <a:ln w="28575">
            <a:solidFill>
              <a:schemeClr val="tx1"/>
            </a:solidFill>
            <a:round/>
            <a:headEnd/>
            <a:tailEnd/>
          </a:ln>
        </p:spPr>
        <p:txBody>
          <a:bodyPr anchor="ctr">
            <a:spAutoFit/>
          </a:bodyPr>
          <a:lstStyle/>
          <a:p>
            <a:endParaRPr lang="de-DE"/>
          </a:p>
        </p:txBody>
      </p:sp>
      <p:sp>
        <p:nvSpPr>
          <p:cNvPr id="25655" name="Text Box 58"/>
          <p:cNvSpPr txBox="1">
            <a:spLocks noChangeArrowheads="1"/>
          </p:cNvSpPr>
          <p:nvPr/>
        </p:nvSpPr>
        <p:spPr bwMode="auto">
          <a:xfrm>
            <a:off x="3429000" y="533400"/>
            <a:ext cx="1143000" cy="469900"/>
          </a:xfrm>
          <a:prstGeom prst="rect">
            <a:avLst/>
          </a:prstGeom>
          <a:solidFill>
            <a:schemeClr val="bg1"/>
          </a:solidFill>
          <a:ln w="12700">
            <a:solidFill>
              <a:schemeClr val="tx1"/>
            </a:solidFill>
            <a:miter lim="800000"/>
            <a:headEnd/>
            <a:tailEnd/>
          </a:ln>
        </p:spPr>
        <p:txBody>
          <a:bodyPr>
            <a:spAutoFit/>
          </a:bodyPr>
          <a:lstStyle/>
          <a:p>
            <a:pPr eaLnBrk="1" hangingPunct="1"/>
            <a:r>
              <a:rPr lang="de-DE" sz="1200"/>
              <a:t>Wirtschaft-lichkeit =</a:t>
            </a:r>
            <a:endParaRPr lang="de-DE"/>
          </a:p>
        </p:txBody>
      </p:sp>
      <p:sp>
        <p:nvSpPr>
          <p:cNvPr id="25656" name="Line 59"/>
          <p:cNvSpPr>
            <a:spLocks noChangeShapeType="1"/>
          </p:cNvSpPr>
          <p:nvPr/>
        </p:nvSpPr>
        <p:spPr bwMode="auto">
          <a:xfrm>
            <a:off x="3200400" y="1143000"/>
            <a:ext cx="1447800" cy="0"/>
          </a:xfrm>
          <a:prstGeom prst="line">
            <a:avLst/>
          </a:prstGeom>
          <a:noFill/>
          <a:ln w="19050">
            <a:solidFill>
              <a:schemeClr val="tx1"/>
            </a:solidFill>
            <a:round/>
            <a:headEnd/>
            <a:tailEnd type="triangle" w="med" len="med"/>
          </a:ln>
        </p:spPr>
        <p:txBody>
          <a:bodyPr wrap="none" anchor="ctr">
            <a:spAutoFit/>
          </a:bodyPr>
          <a:lstStyle/>
          <a:p>
            <a:endParaRPr lang="de-DE"/>
          </a:p>
        </p:txBody>
      </p:sp>
      <p:sp>
        <p:nvSpPr>
          <p:cNvPr id="25657" name="Line 60"/>
          <p:cNvSpPr>
            <a:spLocks noChangeShapeType="1"/>
          </p:cNvSpPr>
          <p:nvPr/>
        </p:nvSpPr>
        <p:spPr bwMode="auto">
          <a:xfrm flipH="1">
            <a:off x="5791200" y="609600"/>
            <a:ext cx="304800" cy="0"/>
          </a:xfrm>
          <a:prstGeom prst="line">
            <a:avLst/>
          </a:prstGeom>
          <a:noFill/>
          <a:ln w="19050">
            <a:solidFill>
              <a:schemeClr val="tx1"/>
            </a:solidFill>
            <a:round/>
            <a:headEnd/>
            <a:tailEnd type="triangle" w="med" len="med"/>
          </a:ln>
        </p:spPr>
        <p:txBody>
          <a:bodyPr anchor="ctr">
            <a:spAutoFit/>
          </a:bodyPr>
          <a:lstStyle/>
          <a:p>
            <a:endParaRPr lang="de-DE"/>
          </a:p>
        </p:txBody>
      </p:sp>
      <p:sp>
        <p:nvSpPr>
          <p:cNvPr id="25658" name="Text Box 61"/>
          <p:cNvSpPr txBox="1">
            <a:spLocks noChangeArrowheads="1"/>
          </p:cNvSpPr>
          <p:nvPr/>
        </p:nvSpPr>
        <p:spPr bwMode="auto">
          <a:xfrm>
            <a:off x="4648200" y="5410200"/>
            <a:ext cx="1143000" cy="317500"/>
          </a:xfrm>
          <a:prstGeom prst="rect">
            <a:avLst/>
          </a:prstGeom>
          <a:solidFill>
            <a:schemeClr val="bg1"/>
          </a:solidFill>
          <a:ln w="12700">
            <a:solidFill>
              <a:schemeClr val="tx1"/>
            </a:solidFill>
            <a:miter lim="800000"/>
            <a:headEnd/>
            <a:tailEnd/>
          </a:ln>
        </p:spPr>
        <p:txBody>
          <a:bodyPr>
            <a:spAutoFit/>
          </a:bodyPr>
          <a:lstStyle/>
          <a:p>
            <a:pPr eaLnBrk="1" hangingPunct="1"/>
            <a:r>
              <a:rPr lang="de-DE"/>
              <a:t>Leistung</a:t>
            </a:r>
          </a:p>
        </p:txBody>
      </p:sp>
      <p:sp>
        <p:nvSpPr>
          <p:cNvPr id="25659" name="Text Box 62"/>
          <p:cNvSpPr txBox="1">
            <a:spLocks noChangeArrowheads="1"/>
          </p:cNvSpPr>
          <p:nvPr/>
        </p:nvSpPr>
        <p:spPr bwMode="auto">
          <a:xfrm>
            <a:off x="4648200" y="5867400"/>
            <a:ext cx="1143000" cy="317500"/>
          </a:xfrm>
          <a:prstGeom prst="rect">
            <a:avLst/>
          </a:prstGeom>
          <a:solidFill>
            <a:schemeClr val="bg1"/>
          </a:solidFill>
          <a:ln w="12700">
            <a:solidFill>
              <a:schemeClr val="tx1"/>
            </a:solidFill>
            <a:miter lim="800000"/>
            <a:headEnd/>
            <a:tailEnd/>
          </a:ln>
        </p:spPr>
        <p:txBody>
          <a:bodyPr>
            <a:spAutoFit/>
          </a:bodyPr>
          <a:lstStyle/>
          <a:p>
            <a:pPr eaLnBrk="1" hangingPunct="1"/>
            <a:r>
              <a:rPr lang="de-DE"/>
              <a:t>Kosten</a:t>
            </a:r>
          </a:p>
        </p:txBody>
      </p:sp>
      <p:sp>
        <p:nvSpPr>
          <p:cNvPr id="25660" name="Line 63"/>
          <p:cNvSpPr>
            <a:spLocks noChangeShapeType="1"/>
          </p:cNvSpPr>
          <p:nvPr/>
        </p:nvSpPr>
        <p:spPr bwMode="auto">
          <a:xfrm>
            <a:off x="4648200" y="5791200"/>
            <a:ext cx="1143000" cy="0"/>
          </a:xfrm>
          <a:prstGeom prst="line">
            <a:avLst/>
          </a:prstGeom>
          <a:noFill/>
          <a:ln w="28575">
            <a:solidFill>
              <a:schemeClr val="tx1"/>
            </a:solidFill>
            <a:round/>
            <a:headEnd/>
            <a:tailEnd/>
          </a:ln>
        </p:spPr>
        <p:txBody>
          <a:bodyPr anchor="ctr">
            <a:spAutoFit/>
          </a:bodyPr>
          <a:lstStyle/>
          <a:p>
            <a:endParaRPr lang="de-DE"/>
          </a:p>
        </p:txBody>
      </p:sp>
      <p:sp>
        <p:nvSpPr>
          <p:cNvPr id="25661" name="Text Box 64"/>
          <p:cNvSpPr txBox="1">
            <a:spLocks noChangeArrowheads="1"/>
          </p:cNvSpPr>
          <p:nvPr/>
        </p:nvSpPr>
        <p:spPr bwMode="auto">
          <a:xfrm>
            <a:off x="3429000" y="5486400"/>
            <a:ext cx="1143000" cy="469900"/>
          </a:xfrm>
          <a:prstGeom prst="rect">
            <a:avLst/>
          </a:prstGeom>
          <a:solidFill>
            <a:schemeClr val="bg1"/>
          </a:solidFill>
          <a:ln w="12700">
            <a:solidFill>
              <a:schemeClr val="tx1"/>
            </a:solidFill>
            <a:miter lim="800000"/>
            <a:headEnd/>
            <a:tailEnd/>
          </a:ln>
        </p:spPr>
        <p:txBody>
          <a:bodyPr>
            <a:spAutoFit/>
          </a:bodyPr>
          <a:lstStyle/>
          <a:p>
            <a:pPr eaLnBrk="1" hangingPunct="1"/>
            <a:r>
              <a:rPr lang="de-DE" sz="1200"/>
              <a:t>Wirtschaft-lichkeit =</a:t>
            </a:r>
            <a:endParaRPr lang="de-DE"/>
          </a:p>
        </p:txBody>
      </p:sp>
      <p:sp>
        <p:nvSpPr>
          <p:cNvPr id="25662" name="Line 65"/>
          <p:cNvSpPr>
            <a:spLocks noChangeShapeType="1"/>
          </p:cNvSpPr>
          <p:nvPr/>
        </p:nvSpPr>
        <p:spPr bwMode="auto">
          <a:xfrm flipH="1">
            <a:off x="5791200" y="5562600"/>
            <a:ext cx="304800" cy="0"/>
          </a:xfrm>
          <a:prstGeom prst="line">
            <a:avLst/>
          </a:prstGeom>
          <a:noFill/>
          <a:ln w="19050">
            <a:solidFill>
              <a:schemeClr val="tx1"/>
            </a:solidFill>
            <a:round/>
            <a:headEnd/>
            <a:tailEnd type="triangle" w="med" len="med"/>
          </a:ln>
        </p:spPr>
        <p:txBody>
          <a:bodyPr anchor="ctr">
            <a:spAutoFit/>
          </a:bodyPr>
          <a:lstStyle/>
          <a:p>
            <a:endParaRPr lang="de-DE"/>
          </a:p>
        </p:txBody>
      </p:sp>
      <p:sp>
        <p:nvSpPr>
          <p:cNvPr id="25663" name="Line 66"/>
          <p:cNvSpPr>
            <a:spLocks noChangeShapeType="1"/>
          </p:cNvSpPr>
          <p:nvPr/>
        </p:nvSpPr>
        <p:spPr bwMode="auto">
          <a:xfrm>
            <a:off x="2514600" y="4800600"/>
            <a:ext cx="0" cy="1066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25664" name="Line 67"/>
          <p:cNvSpPr>
            <a:spLocks noChangeShapeType="1"/>
          </p:cNvSpPr>
          <p:nvPr/>
        </p:nvSpPr>
        <p:spPr bwMode="auto">
          <a:xfrm>
            <a:off x="3200400" y="6096000"/>
            <a:ext cx="1447800" cy="0"/>
          </a:xfrm>
          <a:prstGeom prst="line">
            <a:avLst/>
          </a:prstGeom>
          <a:noFill/>
          <a:ln w="19050">
            <a:solidFill>
              <a:schemeClr val="tx1"/>
            </a:solidFill>
            <a:round/>
            <a:headEnd/>
            <a:tailEnd type="triangle" w="med" len="med"/>
          </a:ln>
        </p:spPr>
        <p:txBody>
          <a:bodyPr wrap="none" anchor="ctr">
            <a:spAutoFit/>
          </a:bodyPr>
          <a:lstStyle/>
          <a:p>
            <a:endParaRPr lang="de-DE"/>
          </a:p>
        </p:txBody>
      </p:sp>
      <p:sp>
        <p:nvSpPr>
          <p:cNvPr id="25665" name="Line 68"/>
          <p:cNvSpPr>
            <a:spLocks noChangeShapeType="1"/>
          </p:cNvSpPr>
          <p:nvPr/>
        </p:nvSpPr>
        <p:spPr bwMode="auto">
          <a:xfrm>
            <a:off x="4495800" y="1828800"/>
            <a:ext cx="0" cy="5334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25666" name="Text Box 69"/>
          <p:cNvSpPr txBox="1">
            <a:spLocks noChangeArrowheads="1"/>
          </p:cNvSpPr>
          <p:nvPr/>
        </p:nvSpPr>
        <p:spPr bwMode="auto">
          <a:xfrm>
            <a:off x="3810000" y="1524000"/>
            <a:ext cx="1371600" cy="469900"/>
          </a:xfrm>
          <a:prstGeom prst="rect">
            <a:avLst/>
          </a:prstGeom>
          <a:solidFill>
            <a:srgbClr val="BAEFEE"/>
          </a:solidFill>
          <a:ln w="12700">
            <a:solidFill>
              <a:schemeClr val="tx1"/>
            </a:solidFill>
            <a:miter lim="800000"/>
            <a:headEnd/>
            <a:tailEnd/>
          </a:ln>
        </p:spPr>
        <p:txBody>
          <a:bodyPr>
            <a:spAutoFit/>
          </a:bodyPr>
          <a:lstStyle/>
          <a:p>
            <a:pPr eaLnBrk="1" hangingPunct="1"/>
            <a:r>
              <a:rPr lang="de-DE" sz="1200"/>
              <a:t>Unternehmens-zweck</a:t>
            </a:r>
            <a:endParaRPr lang="de-DE"/>
          </a:p>
        </p:txBody>
      </p:sp>
      <p:sp>
        <p:nvSpPr>
          <p:cNvPr id="18499" name="Textfeld 66"/>
          <p:cNvSpPr txBox="1">
            <a:spLocks noChangeArrowheads="1"/>
          </p:cNvSpPr>
          <p:nvPr/>
        </p:nvSpPr>
        <p:spPr bwMode="auto">
          <a:xfrm>
            <a:off x="0" y="0"/>
            <a:ext cx="1979712" cy="307777"/>
          </a:xfrm>
          <a:prstGeom prst="rect">
            <a:avLst/>
          </a:prstGeom>
          <a:noFill/>
          <a:ln w="9525">
            <a:noFill/>
            <a:miter lim="800000"/>
            <a:headEnd/>
            <a:tailEnd/>
          </a:ln>
        </p:spPr>
        <p:txBody>
          <a:bodyPr wrap="square">
            <a:spAutoFit/>
          </a:bodyPr>
          <a:lstStyle/>
          <a:p>
            <a:pPr algn="l" eaLnBrk="1" hangingPunct="1"/>
            <a:r>
              <a:rPr lang="de-DE" smtClean="0"/>
              <a:t>Wirtschaftlichkeit</a:t>
            </a:r>
            <a:endParaRPr lang="de-DE"/>
          </a:p>
        </p:txBody>
      </p:sp>
      <p:sp>
        <p:nvSpPr>
          <p:cNvPr id="25668" name="Text Box 68"/>
          <p:cNvSpPr txBox="1">
            <a:spLocks noChangeArrowheads="1"/>
          </p:cNvSpPr>
          <p:nvPr/>
        </p:nvSpPr>
        <p:spPr bwMode="auto">
          <a:xfrm>
            <a:off x="3505200" y="4191000"/>
            <a:ext cx="2057400" cy="336550"/>
          </a:xfrm>
          <a:prstGeom prst="rect">
            <a:avLst/>
          </a:prstGeom>
          <a:noFill/>
          <a:ln w="9525">
            <a:noFill/>
            <a:miter lim="800000"/>
            <a:headEnd/>
            <a:tailEnd/>
          </a:ln>
        </p:spPr>
        <p:txBody>
          <a:bodyPr>
            <a:spAutoFit/>
          </a:bodyPr>
          <a:lstStyle/>
          <a:p>
            <a:pPr eaLnBrk="1" hangingPunct="1"/>
            <a:r>
              <a:rPr lang="de-DE" sz="1600"/>
              <a:t>UNTERNEHMEN</a:t>
            </a:r>
          </a:p>
        </p:txBody>
      </p:sp>
      <p:sp>
        <p:nvSpPr>
          <p:cNvPr id="25669" name="Rectangle 69"/>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0530"/>
                                        </p:tgtEl>
                                        <p:attrNameLst>
                                          <p:attrName>style.visibility</p:attrName>
                                        </p:attrNameLst>
                                      </p:cBhvr>
                                      <p:to>
                                        <p:strVal val="visible"/>
                                      </p:to>
                                    </p:set>
                                    <p:animEffect transition="in" filter="wipe(left)">
                                      <p:cBhvr>
                                        <p:cTn id="7" dur="500"/>
                                        <p:tgtEl>
                                          <p:spTgt spid="1505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668"/>
                                        </p:tgtEl>
                                        <p:attrNameLst>
                                          <p:attrName>style.visibility</p:attrName>
                                        </p:attrNameLst>
                                      </p:cBhvr>
                                      <p:to>
                                        <p:strVal val="visible"/>
                                      </p:to>
                                    </p:set>
                                    <p:animEffect transition="in" filter="wipe(left)">
                                      <p:cBhvr>
                                        <p:cTn id="11" dur="500"/>
                                        <p:tgtEl>
                                          <p:spTgt spid="2566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666"/>
                                        </p:tgtEl>
                                        <p:attrNameLst>
                                          <p:attrName>style.visibility</p:attrName>
                                        </p:attrNameLst>
                                      </p:cBhvr>
                                      <p:to>
                                        <p:strVal val="visible"/>
                                      </p:to>
                                    </p:set>
                                    <p:animEffect transition="in" filter="wipe(left)">
                                      <p:cBhvr>
                                        <p:cTn id="15" dur="500"/>
                                        <p:tgtEl>
                                          <p:spTgt spid="2566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5665"/>
                                        </p:tgtEl>
                                        <p:attrNameLst>
                                          <p:attrName>style.visibility</p:attrName>
                                        </p:attrNameLst>
                                      </p:cBhvr>
                                      <p:to>
                                        <p:strVal val="visible"/>
                                      </p:to>
                                    </p:set>
                                    <p:animEffect transition="in" filter="wipe(up)">
                                      <p:cBhvr>
                                        <p:cTn id="19" dur="500"/>
                                        <p:tgtEl>
                                          <p:spTgt spid="2566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603"/>
                                        </p:tgtEl>
                                        <p:attrNameLst>
                                          <p:attrName>style.visibility</p:attrName>
                                        </p:attrNameLst>
                                      </p:cBhvr>
                                      <p:to>
                                        <p:strVal val="visible"/>
                                      </p:to>
                                    </p:set>
                                    <p:animEffect transition="in" filter="wipe(left)">
                                      <p:cBhvr>
                                        <p:cTn id="23" dur="500"/>
                                        <p:tgtEl>
                                          <p:spTgt spid="2560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5604"/>
                                        </p:tgtEl>
                                        <p:attrNameLst>
                                          <p:attrName>style.visibility</p:attrName>
                                        </p:attrNameLst>
                                      </p:cBhvr>
                                      <p:to>
                                        <p:strVal val="visible"/>
                                      </p:to>
                                    </p:set>
                                    <p:animEffect transition="in" filter="wipe(left)">
                                      <p:cBhvr>
                                        <p:cTn id="27" dur="500"/>
                                        <p:tgtEl>
                                          <p:spTgt spid="256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607"/>
                                        </p:tgtEl>
                                        <p:attrNameLst>
                                          <p:attrName>style.visibility</p:attrName>
                                        </p:attrNameLst>
                                      </p:cBhvr>
                                      <p:to>
                                        <p:strVal val="visible"/>
                                      </p:to>
                                    </p:set>
                                    <p:animEffect transition="in" filter="wipe(left)">
                                      <p:cBhvr>
                                        <p:cTn id="32" dur="500"/>
                                        <p:tgtEl>
                                          <p:spTgt spid="25607"/>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25609"/>
                                        </p:tgtEl>
                                        <p:attrNameLst>
                                          <p:attrName>style.visibility</p:attrName>
                                        </p:attrNameLst>
                                      </p:cBhvr>
                                      <p:to>
                                        <p:strVal val="visible"/>
                                      </p:to>
                                    </p:set>
                                    <p:animEffect transition="in" filter="wipe(up)">
                                      <p:cBhvr>
                                        <p:cTn id="36" dur="500"/>
                                        <p:tgtEl>
                                          <p:spTgt spid="25609"/>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25608"/>
                                        </p:tgtEl>
                                        <p:attrNameLst>
                                          <p:attrName>style.visibility</p:attrName>
                                        </p:attrNameLst>
                                      </p:cBhvr>
                                      <p:to>
                                        <p:strVal val="visible"/>
                                      </p:to>
                                    </p:set>
                                    <p:animEffect transition="in" filter="wipe(left)">
                                      <p:cBhvr>
                                        <p:cTn id="40" dur="500"/>
                                        <p:tgtEl>
                                          <p:spTgt spid="2560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5610"/>
                                        </p:tgtEl>
                                        <p:attrNameLst>
                                          <p:attrName>style.visibility</p:attrName>
                                        </p:attrNameLst>
                                      </p:cBhvr>
                                      <p:to>
                                        <p:strVal val="visible"/>
                                      </p:to>
                                    </p:set>
                                    <p:animEffect transition="in" filter="wipe(left)">
                                      <p:cBhvr>
                                        <p:cTn id="45" dur="500"/>
                                        <p:tgtEl>
                                          <p:spTgt spid="25610"/>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25612"/>
                                        </p:tgtEl>
                                        <p:attrNameLst>
                                          <p:attrName>style.visibility</p:attrName>
                                        </p:attrNameLst>
                                      </p:cBhvr>
                                      <p:to>
                                        <p:strVal val="visible"/>
                                      </p:to>
                                    </p:set>
                                    <p:animEffect transition="in" filter="wipe(up)">
                                      <p:cBhvr>
                                        <p:cTn id="49" dur="500"/>
                                        <p:tgtEl>
                                          <p:spTgt spid="25612"/>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25611"/>
                                        </p:tgtEl>
                                        <p:attrNameLst>
                                          <p:attrName>style.visibility</p:attrName>
                                        </p:attrNameLst>
                                      </p:cBhvr>
                                      <p:to>
                                        <p:strVal val="visible"/>
                                      </p:to>
                                    </p:set>
                                    <p:animEffect transition="in" filter="wipe(left)">
                                      <p:cBhvr>
                                        <p:cTn id="53" dur="500"/>
                                        <p:tgtEl>
                                          <p:spTgt spid="2561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50533"/>
                                        </p:tgtEl>
                                        <p:attrNameLst>
                                          <p:attrName>style.visibility</p:attrName>
                                        </p:attrNameLst>
                                      </p:cBhvr>
                                      <p:to>
                                        <p:strVal val="visible"/>
                                      </p:to>
                                    </p:set>
                                    <p:animEffect transition="in" filter="wipe(left)">
                                      <p:cBhvr>
                                        <p:cTn id="58" dur="500"/>
                                        <p:tgtEl>
                                          <p:spTgt spid="150533"/>
                                        </p:tgtEl>
                                      </p:cBhvr>
                                    </p:animEffect>
                                  </p:childTnLst>
                                </p:cTn>
                              </p:par>
                            </p:childTnLst>
                          </p:cTn>
                        </p:par>
                        <p:par>
                          <p:cTn id="59" fill="hold">
                            <p:stCondLst>
                              <p:cond delay="500"/>
                            </p:stCondLst>
                            <p:childTnLst>
                              <p:par>
                                <p:cTn id="60" presetID="22" presetClass="entr" presetSubtype="2" fill="hold" grpId="0" nodeType="afterEffect">
                                  <p:stCondLst>
                                    <p:cond delay="0"/>
                                  </p:stCondLst>
                                  <p:childTnLst>
                                    <p:set>
                                      <p:cBhvr>
                                        <p:cTn id="61" dur="1" fill="hold">
                                          <p:stCondLst>
                                            <p:cond delay="0"/>
                                          </p:stCondLst>
                                        </p:cTn>
                                        <p:tgtEl>
                                          <p:spTgt spid="25615"/>
                                        </p:tgtEl>
                                        <p:attrNameLst>
                                          <p:attrName>style.visibility</p:attrName>
                                        </p:attrNameLst>
                                      </p:cBhvr>
                                      <p:to>
                                        <p:strVal val="visible"/>
                                      </p:to>
                                    </p:set>
                                    <p:animEffect transition="in" filter="wipe(right)">
                                      <p:cBhvr>
                                        <p:cTn id="62" dur="500"/>
                                        <p:tgtEl>
                                          <p:spTgt spid="25615"/>
                                        </p:tgtEl>
                                      </p:cBhvr>
                                    </p:animEffect>
                                  </p:childTnLst>
                                </p:cTn>
                              </p:par>
                            </p:childTnLst>
                          </p:cTn>
                        </p:par>
                        <p:par>
                          <p:cTn id="63" fill="hold">
                            <p:stCondLst>
                              <p:cond delay="1000"/>
                            </p:stCondLst>
                            <p:childTnLst>
                              <p:par>
                                <p:cTn id="64" presetID="22" presetClass="entr" presetSubtype="4" fill="hold" grpId="0" nodeType="after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down)">
                                      <p:cBhvr>
                                        <p:cTn id="66" dur="500"/>
                                        <p:tgtEl>
                                          <p:spTgt spid="2561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5619"/>
                                        </p:tgtEl>
                                        <p:attrNameLst>
                                          <p:attrName>style.visibility</p:attrName>
                                        </p:attrNameLst>
                                      </p:cBhvr>
                                      <p:to>
                                        <p:strVal val="visible"/>
                                      </p:to>
                                    </p:set>
                                    <p:animEffect transition="in" filter="wipe(left)">
                                      <p:cBhvr>
                                        <p:cTn id="71" dur="500"/>
                                        <p:tgtEl>
                                          <p:spTgt spid="25619"/>
                                        </p:tgtEl>
                                      </p:cBhvr>
                                    </p:animEffect>
                                  </p:childTnLst>
                                </p:cTn>
                              </p:par>
                            </p:childTnLst>
                          </p:cTn>
                        </p:par>
                        <p:par>
                          <p:cTn id="72" fill="hold">
                            <p:stCondLst>
                              <p:cond delay="500"/>
                            </p:stCondLst>
                            <p:childTnLst>
                              <p:par>
                                <p:cTn id="73" presetID="22" presetClass="entr" presetSubtype="4" fill="hold" grpId="0" nodeType="afterEffect">
                                  <p:stCondLst>
                                    <p:cond delay="0"/>
                                  </p:stCondLst>
                                  <p:childTnLst>
                                    <p:set>
                                      <p:cBhvr>
                                        <p:cTn id="74" dur="1" fill="hold">
                                          <p:stCondLst>
                                            <p:cond delay="0"/>
                                          </p:stCondLst>
                                        </p:cTn>
                                        <p:tgtEl>
                                          <p:spTgt spid="25620"/>
                                        </p:tgtEl>
                                        <p:attrNameLst>
                                          <p:attrName>style.visibility</p:attrName>
                                        </p:attrNameLst>
                                      </p:cBhvr>
                                      <p:to>
                                        <p:strVal val="visible"/>
                                      </p:to>
                                    </p:set>
                                    <p:animEffect transition="in" filter="wipe(down)">
                                      <p:cBhvr>
                                        <p:cTn id="75" dur="500"/>
                                        <p:tgtEl>
                                          <p:spTgt spid="2562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50534"/>
                                        </p:tgtEl>
                                        <p:attrNameLst>
                                          <p:attrName>style.visibility</p:attrName>
                                        </p:attrNameLst>
                                      </p:cBhvr>
                                      <p:to>
                                        <p:strVal val="visible"/>
                                      </p:to>
                                    </p:set>
                                    <p:animEffect transition="in" filter="wipe(left)">
                                      <p:cBhvr>
                                        <p:cTn id="80" dur="500"/>
                                        <p:tgtEl>
                                          <p:spTgt spid="150534"/>
                                        </p:tgtEl>
                                      </p:cBhvr>
                                    </p:animEffect>
                                  </p:childTnLst>
                                </p:cTn>
                              </p:par>
                            </p:childTnLst>
                          </p:cTn>
                        </p:par>
                        <p:par>
                          <p:cTn id="81" fill="hold">
                            <p:stCondLst>
                              <p:cond delay="500"/>
                            </p:stCondLst>
                            <p:childTnLst>
                              <p:par>
                                <p:cTn id="82" presetID="22" presetClass="entr" presetSubtype="2" fill="hold" grpId="0" nodeType="afterEffect">
                                  <p:stCondLst>
                                    <p:cond delay="0"/>
                                  </p:stCondLst>
                                  <p:childTnLst>
                                    <p:set>
                                      <p:cBhvr>
                                        <p:cTn id="83" dur="1" fill="hold">
                                          <p:stCondLst>
                                            <p:cond delay="0"/>
                                          </p:stCondLst>
                                        </p:cTn>
                                        <p:tgtEl>
                                          <p:spTgt spid="25613"/>
                                        </p:tgtEl>
                                        <p:attrNameLst>
                                          <p:attrName>style.visibility</p:attrName>
                                        </p:attrNameLst>
                                      </p:cBhvr>
                                      <p:to>
                                        <p:strVal val="visible"/>
                                      </p:to>
                                    </p:set>
                                    <p:animEffect transition="in" filter="wipe(right)">
                                      <p:cBhvr>
                                        <p:cTn id="84" dur="500"/>
                                        <p:tgtEl>
                                          <p:spTgt spid="25613"/>
                                        </p:tgtEl>
                                      </p:cBhvr>
                                    </p:animEffect>
                                  </p:childTnLst>
                                </p:cTn>
                              </p:par>
                            </p:childTnLst>
                          </p:cTn>
                        </p:par>
                        <p:par>
                          <p:cTn id="85" fill="hold">
                            <p:stCondLst>
                              <p:cond delay="1000"/>
                            </p:stCondLst>
                            <p:childTnLst>
                              <p:par>
                                <p:cTn id="86" presetID="22" presetClass="entr" presetSubtype="1" fill="hold" grpId="0" nodeType="afterEffect">
                                  <p:stCondLst>
                                    <p:cond delay="0"/>
                                  </p:stCondLst>
                                  <p:childTnLst>
                                    <p:set>
                                      <p:cBhvr>
                                        <p:cTn id="87" dur="1" fill="hold">
                                          <p:stCondLst>
                                            <p:cond delay="0"/>
                                          </p:stCondLst>
                                        </p:cTn>
                                        <p:tgtEl>
                                          <p:spTgt spid="25614"/>
                                        </p:tgtEl>
                                        <p:attrNameLst>
                                          <p:attrName>style.visibility</p:attrName>
                                        </p:attrNameLst>
                                      </p:cBhvr>
                                      <p:to>
                                        <p:strVal val="visible"/>
                                      </p:to>
                                    </p:set>
                                    <p:animEffect transition="in" filter="wipe(up)">
                                      <p:cBhvr>
                                        <p:cTn id="88" dur="500"/>
                                        <p:tgtEl>
                                          <p:spTgt spid="256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25617"/>
                                        </p:tgtEl>
                                        <p:attrNameLst>
                                          <p:attrName>style.visibility</p:attrName>
                                        </p:attrNameLst>
                                      </p:cBhvr>
                                      <p:to>
                                        <p:strVal val="visible"/>
                                      </p:to>
                                    </p:set>
                                    <p:animEffect transition="in" filter="wipe(left)">
                                      <p:cBhvr>
                                        <p:cTn id="93" dur="500"/>
                                        <p:tgtEl>
                                          <p:spTgt spid="25617"/>
                                        </p:tgtEl>
                                      </p:cBhvr>
                                    </p:animEffect>
                                  </p:childTnLst>
                                </p:cTn>
                              </p:par>
                            </p:childTnLst>
                          </p:cTn>
                        </p:par>
                        <p:par>
                          <p:cTn id="94" fill="hold">
                            <p:stCondLst>
                              <p:cond delay="500"/>
                            </p:stCondLst>
                            <p:childTnLst>
                              <p:par>
                                <p:cTn id="95" presetID="22" presetClass="entr" presetSubtype="1" fill="hold" grpId="0" nodeType="afterEffect">
                                  <p:stCondLst>
                                    <p:cond delay="0"/>
                                  </p:stCondLst>
                                  <p:childTnLst>
                                    <p:set>
                                      <p:cBhvr>
                                        <p:cTn id="96" dur="1" fill="hold">
                                          <p:stCondLst>
                                            <p:cond delay="0"/>
                                          </p:stCondLst>
                                        </p:cTn>
                                        <p:tgtEl>
                                          <p:spTgt spid="25618"/>
                                        </p:tgtEl>
                                        <p:attrNameLst>
                                          <p:attrName>style.visibility</p:attrName>
                                        </p:attrNameLst>
                                      </p:cBhvr>
                                      <p:to>
                                        <p:strVal val="visible"/>
                                      </p:to>
                                    </p:set>
                                    <p:animEffect transition="in" filter="wipe(up)">
                                      <p:cBhvr>
                                        <p:cTn id="97" dur="500"/>
                                        <p:tgtEl>
                                          <p:spTgt spid="2561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25642"/>
                                        </p:tgtEl>
                                        <p:attrNameLst>
                                          <p:attrName>style.visibility</p:attrName>
                                        </p:attrNameLst>
                                      </p:cBhvr>
                                      <p:to>
                                        <p:strVal val="visible"/>
                                      </p:to>
                                    </p:set>
                                    <p:animEffect transition="in" filter="wipe(up)">
                                      <p:cBhvr>
                                        <p:cTn id="102" dur="500"/>
                                        <p:tgtEl>
                                          <p:spTgt spid="25642"/>
                                        </p:tgtEl>
                                      </p:cBhvr>
                                    </p:animEffect>
                                  </p:childTnLst>
                                </p:cTn>
                              </p:par>
                            </p:childTnLst>
                          </p:cTn>
                        </p:par>
                        <p:par>
                          <p:cTn id="103" fill="hold">
                            <p:stCondLst>
                              <p:cond delay="500"/>
                            </p:stCondLst>
                            <p:childTnLst>
                              <p:par>
                                <p:cTn id="104" presetID="22" presetClass="entr" presetSubtype="4" fill="hold" grpId="0" nodeType="afterEffect">
                                  <p:stCondLst>
                                    <p:cond delay="0"/>
                                  </p:stCondLst>
                                  <p:childTnLst>
                                    <p:set>
                                      <p:cBhvr>
                                        <p:cTn id="105" dur="1" fill="hold">
                                          <p:stCondLst>
                                            <p:cond delay="0"/>
                                          </p:stCondLst>
                                        </p:cTn>
                                        <p:tgtEl>
                                          <p:spTgt spid="25631"/>
                                        </p:tgtEl>
                                        <p:attrNameLst>
                                          <p:attrName>style.visibility</p:attrName>
                                        </p:attrNameLst>
                                      </p:cBhvr>
                                      <p:to>
                                        <p:strVal val="visible"/>
                                      </p:to>
                                    </p:set>
                                    <p:animEffect transition="in" filter="wipe(down)">
                                      <p:cBhvr>
                                        <p:cTn id="106" dur="500"/>
                                        <p:tgtEl>
                                          <p:spTgt spid="25631"/>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25621"/>
                                        </p:tgtEl>
                                        <p:attrNameLst>
                                          <p:attrName>style.visibility</p:attrName>
                                        </p:attrNameLst>
                                      </p:cBhvr>
                                      <p:to>
                                        <p:strVal val="visible"/>
                                      </p:to>
                                    </p:set>
                                    <p:animEffect transition="in" filter="wipe(left)">
                                      <p:cBhvr>
                                        <p:cTn id="110" dur="500"/>
                                        <p:tgtEl>
                                          <p:spTgt spid="25621"/>
                                        </p:tgtEl>
                                      </p:cBhvr>
                                    </p:animEffect>
                                  </p:childTnLst>
                                </p:cTn>
                              </p:par>
                            </p:childTnLst>
                          </p:cTn>
                        </p:par>
                        <p:par>
                          <p:cTn id="111" fill="hold">
                            <p:stCondLst>
                              <p:cond delay="1500"/>
                            </p:stCondLst>
                            <p:childTnLst>
                              <p:par>
                                <p:cTn id="112" presetID="22" presetClass="entr" presetSubtype="8" fill="hold" grpId="0" nodeType="afterEffect">
                                  <p:stCondLst>
                                    <p:cond delay="0"/>
                                  </p:stCondLst>
                                  <p:childTnLst>
                                    <p:set>
                                      <p:cBhvr>
                                        <p:cTn id="113" dur="1" fill="hold">
                                          <p:stCondLst>
                                            <p:cond delay="0"/>
                                          </p:stCondLst>
                                        </p:cTn>
                                        <p:tgtEl>
                                          <p:spTgt spid="25632"/>
                                        </p:tgtEl>
                                        <p:attrNameLst>
                                          <p:attrName>style.visibility</p:attrName>
                                        </p:attrNameLst>
                                      </p:cBhvr>
                                      <p:to>
                                        <p:strVal val="visible"/>
                                      </p:to>
                                    </p:set>
                                    <p:animEffect transition="in" filter="wipe(left)">
                                      <p:cBhvr>
                                        <p:cTn id="114" dur="500"/>
                                        <p:tgtEl>
                                          <p:spTgt spid="25632"/>
                                        </p:tgtEl>
                                      </p:cBhvr>
                                    </p:animEffect>
                                  </p:childTnLst>
                                </p:cTn>
                              </p:par>
                            </p:childTnLst>
                          </p:cTn>
                        </p:par>
                        <p:par>
                          <p:cTn id="115" fill="hold">
                            <p:stCondLst>
                              <p:cond delay="2000"/>
                            </p:stCondLst>
                            <p:childTnLst>
                              <p:par>
                                <p:cTn id="116" presetID="22" presetClass="entr" presetSubtype="8" fill="hold" grpId="0" nodeType="afterEffect">
                                  <p:stCondLst>
                                    <p:cond delay="0"/>
                                  </p:stCondLst>
                                  <p:childTnLst>
                                    <p:set>
                                      <p:cBhvr>
                                        <p:cTn id="117" dur="1" fill="hold">
                                          <p:stCondLst>
                                            <p:cond delay="0"/>
                                          </p:stCondLst>
                                        </p:cTn>
                                        <p:tgtEl>
                                          <p:spTgt spid="25633"/>
                                        </p:tgtEl>
                                        <p:attrNameLst>
                                          <p:attrName>style.visibility</p:attrName>
                                        </p:attrNameLst>
                                      </p:cBhvr>
                                      <p:to>
                                        <p:strVal val="visible"/>
                                      </p:to>
                                    </p:set>
                                    <p:animEffect transition="in" filter="wipe(left)">
                                      <p:cBhvr>
                                        <p:cTn id="118" dur="500"/>
                                        <p:tgtEl>
                                          <p:spTgt spid="25633"/>
                                        </p:tgtEl>
                                      </p:cBhvr>
                                    </p:animEffect>
                                  </p:childTnLst>
                                </p:cTn>
                              </p:par>
                            </p:childTnLst>
                          </p:cTn>
                        </p:par>
                        <p:par>
                          <p:cTn id="119" fill="hold">
                            <p:stCondLst>
                              <p:cond delay="2500"/>
                            </p:stCondLst>
                            <p:childTnLst>
                              <p:par>
                                <p:cTn id="120" presetID="22" presetClass="entr" presetSubtype="4" fill="hold" grpId="0" nodeType="afterEffect">
                                  <p:stCondLst>
                                    <p:cond delay="0"/>
                                  </p:stCondLst>
                                  <p:childTnLst>
                                    <p:set>
                                      <p:cBhvr>
                                        <p:cTn id="121" dur="1" fill="hold">
                                          <p:stCondLst>
                                            <p:cond delay="0"/>
                                          </p:stCondLst>
                                        </p:cTn>
                                        <p:tgtEl>
                                          <p:spTgt spid="25634"/>
                                        </p:tgtEl>
                                        <p:attrNameLst>
                                          <p:attrName>style.visibility</p:attrName>
                                        </p:attrNameLst>
                                      </p:cBhvr>
                                      <p:to>
                                        <p:strVal val="visible"/>
                                      </p:to>
                                    </p:set>
                                    <p:animEffect transition="in" filter="wipe(down)">
                                      <p:cBhvr>
                                        <p:cTn id="122" dur="500"/>
                                        <p:tgtEl>
                                          <p:spTgt spid="25634"/>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150551"/>
                                        </p:tgtEl>
                                        <p:attrNameLst>
                                          <p:attrName>style.visibility</p:attrName>
                                        </p:attrNameLst>
                                      </p:cBhvr>
                                      <p:to>
                                        <p:strVal val="visible"/>
                                      </p:to>
                                    </p:set>
                                    <p:animEffect transition="in" filter="wipe(left)">
                                      <p:cBhvr>
                                        <p:cTn id="127" dur="500"/>
                                        <p:tgtEl>
                                          <p:spTgt spid="15055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25643"/>
                                        </p:tgtEl>
                                        <p:attrNameLst>
                                          <p:attrName>style.visibility</p:attrName>
                                        </p:attrNameLst>
                                      </p:cBhvr>
                                      <p:to>
                                        <p:strVal val="visible"/>
                                      </p:to>
                                    </p:set>
                                    <p:animEffect transition="in" filter="wipe(up)">
                                      <p:cBhvr>
                                        <p:cTn id="132" dur="500"/>
                                        <p:tgtEl>
                                          <p:spTgt spid="25643"/>
                                        </p:tgtEl>
                                      </p:cBhvr>
                                    </p:animEffect>
                                  </p:childTnLst>
                                </p:cTn>
                              </p:par>
                            </p:childTnLst>
                          </p:cTn>
                        </p:par>
                        <p:par>
                          <p:cTn id="133" fill="hold">
                            <p:stCondLst>
                              <p:cond delay="500"/>
                            </p:stCondLst>
                            <p:childTnLst>
                              <p:par>
                                <p:cTn id="134" presetID="22" presetClass="entr" presetSubtype="4" fill="hold" grpId="0" nodeType="afterEffect">
                                  <p:stCondLst>
                                    <p:cond delay="0"/>
                                  </p:stCondLst>
                                  <p:childTnLst>
                                    <p:set>
                                      <p:cBhvr>
                                        <p:cTn id="135" dur="1" fill="hold">
                                          <p:stCondLst>
                                            <p:cond delay="0"/>
                                          </p:stCondLst>
                                        </p:cTn>
                                        <p:tgtEl>
                                          <p:spTgt spid="25635"/>
                                        </p:tgtEl>
                                        <p:attrNameLst>
                                          <p:attrName>style.visibility</p:attrName>
                                        </p:attrNameLst>
                                      </p:cBhvr>
                                      <p:to>
                                        <p:strVal val="visible"/>
                                      </p:to>
                                    </p:set>
                                    <p:animEffect transition="in" filter="wipe(down)">
                                      <p:cBhvr>
                                        <p:cTn id="136" dur="500"/>
                                        <p:tgtEl>
                                          <p:spTgt spid="25635"/>
                                        </p:tgtEl>
                                      </p:cBhvr>
                                    </p:animEffect>
                                  </p:childTnLst>
                                </p:cTn>
                              </p:par>
                            </p:childTnLst>
                          </p:cTn>
                        </p:par>
                        <p:par>
                          <p:cTn id="137" fill="hold">
                            <p:stCondLst>
                              <p:cond delay="1000"/>
                            </p:stCondLst>
                            <p:childTnLst>
                              <p:par>
                                <p:cTn id="138" presetID="22" presetClass="entr" presetSubtype="8" fill="hold" grpId="0" nodeType="afterEffect">
                                  <p:stCondLst>
                                    <p:cond delay="0"/>
                                  </p:stCondLst>
                                  <p:childTnLst>
                                    <p:set>
                                      <p:cBhvr>
                                        <p:cTn id="139" dur="1" fill="hold">
                                          <p:stCondLst>
                                            <p:cond delay="0"/>
                                          </p:stCondLst>
                                        </p:cTn>
                                        <p:tgtEl>
                                          <p:spTgt spid="25625"/>
                                        </p:tgtEl>
                                        <p:attrNameLst>
                                          <p:attrName>style.visibility</p:attrName>
                                        </p:attrNameLst>
                                      </p:cBhvr>
                                      <p:to>
                                        <p:strVal val="visible"/>
                                      </p:to>
                                    </p:set>
                                    <p:animEffect transition="in" filter="wipe(left)">
                                      <p:cBhvr>
                                        <p:cTn id="140" dur="500"/>
                                        <p:tgtEl>
                                          <p:spTgt spid="25625"/>
                                        </p:tgtEl>
                                      </p:cBhvr>
                                    </p:animEffect>
                                  </p:childTnLst>
                                </p:cTn>
                              </p:par>
                            </p:childTnLst>
                          </p:cTn>
                        </p:par>
                        <p:par>
                          <p:cTn id="141" fill="hold">
                            <p:stCondLst>
                              <p:cond delay="1500"/>
                            </p:stCondLst>
                            <p:childTnLst>
                              <p:par>
                                <p:cTn id="142" presetID="22" presetClass="entr" presetSubtype="2" fill="hold" grpId="0" nodeType="afterEffect">
                                  <p:stCondLst>
                                    <p:cond delay="0"/>
                                  </p:stCondLst>
                                  <p:childTnLst>
                                    <p:set>
                                      <p:cBhvr>
                                        <p:cTn id="143" dur="1" fill="hold">
                                          <p:stCondLst>
                                            <p:cond delay="0"/>
                                          </p:stCondLst>
                                        </p:cTn>
                                        <p:tgtEl>
                                          <p:spTgt spid="25637"/>
                                        </p:tgtEl>
                                        <p:attrNameLst>
                                          <p:attrName>style.visibility</p:attrName>
                                        </p:attrNameLst>
                                      </p:cBhvr>
                                      <p:to>
                                        <p:strVal val="visible"/>
                                      </p:to>
                                    </p:set>
                                    <p:animEffect transition="in" filter="wipe(right)">
                                      <p:cBhvr>
                                        <p:cTn id="144" dur="500"/>
                                        <p:tgtEl>
                                          <p:spTgt spid="25637"/>
                                        </p:tgtEl>
                                      </p:cBhvr>
                                    </p:animEffect>
                                  </p:childTnLst>
                                </p:cTn>
                              </p:par>
                            </p:childTnLst>
                          </p:cTn>
                        </p:par>
                        <p:par>
                          <p:cTn id="145" fill="hold">
                            <p:stCondLst>
                              <p:cond delay="2000"/>
                            </p:stCondLst>
                            <p:childTnLst>
                              <p:par>
                                <p:cTn id="146" presetID="22" presetClass="entr" presetSubtype="8" fill="hold" grpId="0" nodeType="afterEffect">
                                  <p:stCondLst>
                                    <p:cond delay="0"/>
                                  </p:stCondLst>
                                  <p:childTnLst>
                                    <p:set>
                                      <p:cBhvr>
                                        <p:cTn id="147" dur="1" fill="hold">
                                          <p:stCondLst>
                                            <p:cond delay="0"/>
                                          </p:stCondLst>
                                        </p:cTn>
                                        <p:tgtEl>
                                          <p:spTgt spid="25638"/>
                                        </p:tgtEl>
                                        <p:attrNameLst>
                                          <p:attrName>style.visibility</p:attrName>
                                        </p:attrNameLst>
                                      </p:cBhvr>
                                      <p:to>
                                        <p:strVal val="visible"/>
                                      </p:to>
                                    </p:set>
                                    <p:animEffect transition="in" filter="wipe(left)">
                                      <p:cBhvr>
                                        <p:cTn id="148" dur="500"/>
                                        <p:tgtEl>
                                          <p:spTgt spid="25638"/>
                                        </p:tgtEl>
                                      </p:cBhvr>
                                    </p:animEffect>
                                  </p:childTnLst>
                                </p:cTn>
                              </p:par>
                            </p:childTnLst>
                          </p:cTn>
                        </p:par>
                        <p:par>
                          <p:cTn id="149" fill="hold">
                            <p:stCondLst>
                              <p:cond delay="2500"/>
                            </p:stCondLst>
                            <p:childTnLst>
                              <p:par>
                                <p:cTn id="150" presetID="22" presetClass="entr" presetSubtype="4" fill="hold" grpId="0" nodeType="afterEffect">
                                  <p:stCondLst>
                                    <p:cond delay="0"/>
                                  </p:stCondLst>
                                  <p:childTnLst>
                                    <p:set>
                                      <p:cBhvr>
                                        <p:cTn id="151" dur="1" fill="hold">
                                          <p:stCondLst>
                                            <p:cond delay="0"/>
                                          </p:stCondLst>
                                        </p:cTn>
                                        <p:tgtEl>
                                          <p:spTgt spid="25636"/>
                                        </p:tgtEl>
                                        <p:attrNameLst>
                                          <p:attrName>style.visibility</p:attrName>
                                        </p:attrNameLst>
                                      </p:cBhvr>
                                      <p:to>
                                        <p:strVal val="visible"/>
                                      </p:to>
                                    </p:set>
                                    <p:animEffect transition="in" filter="wipe(down)">
                                      <p:cBhvr>
                                        <p:cTn id="152" dur="500"/>
                                        <p:tgtEl>
                                          <p:spTgt spid="25636"/>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150555"/>
                                        </p:tgtEl>
                                        <p:attrNameLst>
                                          <p:attrName>style.visibility</p:attrName>
                                        </p:attrNameLst>
                                      </p:cBhvr>
                                      <p:to>
                                        <p:strVal val="visible"/>
                                      </p:to>
                                    </p:set>
                                    <p:animEffect transition="in" filter="wipe(left)">
                                      <p:cBhvr>
                                        <p:cTn id="157" dur="500"/>
                                        <p:tgtEl>
                                          <p:spTgt spid="150555"/>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0" nodeType="clickEffect">
                                  <p:stCondLst>
                                    <p:cond delay="0"/>
                                  </p:stCondLst>
                                  <p:childTnLst>
                                    <p:set>
                                      <p:cBhvr>
                                        <p:cTn id="161" dur="1" fill="hold">
                                          <p:stCondLst>
                                            <p:cond delay="0"/>
                                          </p:stCondLst>
                                        </p:cTn>
                                        <p:tgtEl>
                                          <p:spTgt spid="25629"/>
                                        </p:tgtEl>
                                        <p:attrNameLst>
                                          <p:attrName>style.visibility</p:attrName>
                                        </p:attrNameLst>
                                      </p:cBhvr>
                                      <p:to>
                                        <p:strVal val="visible"/>
                                      </p:to>
                                    </p:set>
                                    <p:animEffect transition="in" filter="wipe(up)">
                                      <p:cBhvr>
                                        <p:cTn id="162" dur="500"/>
                                        <p:tgtEl>
                                          <p:spTgt spid="25629"/>
                                        </p:tgtEl>
                                      </p:cBhvr>
                                    </p:animEffect>
                                  </p:childTnLst>
                                </p:cTn>
                              </p:par>
                            </p:childTnLst>
                          </p:cTn>
                        </p:par>
                        <p:par>
                          <p:cTn id="163" fill="hold">
                            <p:stCondLst>
                              <p:cond delay="500"/>
                            </p:stCondLst>
                            <p:childTnLst>
                              <p:par>
                                <p:cTn id="164" presetID="22" presetClass="entr" presetSubtype="8" fill="hold" grpId="0" nodeType="afterEffect">
                                  <p:stCondLst>
                                    <p:cond delay="0"/>
                                  </p:stCondLst>
                                  <p:childTnLst>
                                    <p:set>
                                      <p:cBhvr>
                                        <p:cTn id="165" dur="1" fill="hold">
                                          <p:stCondLst>
                                            <p:cond delay="0"/>
                                          </p:stCondLst>
                                        </p:cTn>
                                        <p:tgtEl>
                                          <p:spTgt spid="25655"/>
                                        </p:tgtEl>
                                        <p:attrNameLst>
                                          <p:attrName>style.visibility</p:attrName>
                                        </p:attrNameLst>
                                      </p:cBhvr>
                                      <p:to>
                                        <p:strVal val="visible"/>
                                      </p:to>
                                    </p:set>
                                    <p:animEffect transition="in" filter="wipe(left)">
                                      <p:cBhvr>
                                        <p:cTn id="166" dur="500"/>
                                        <p:tgtEl>
                                          <p:spTgt spid="25655"/>
                                        </p:tgtEl>
                                      </p:cBhvr>
                                    </p:animEffect>
                                  </p:childTnLst>
                                </p:cTn>
                              </p:par>
                            </p:childTnLst>
                          </p:cTn>
                        </p:par>
                        <p:par>
                          <p:cTn id="167" fill="hold">
                            <p:stCondLst>
                              <p:cond delay="1000"/>
                            </p:stCondLst>
                            <p:childTnLst>
                              <p:par>
                                <p:cTn id="168" presetID="17" presetClass="entr" presetSubtype="10" fill="hold" grpId="0" nodeType="afterEffect">
                                  <p:stCondLst>
                                    <p:cond delay="0"/>
                                  </p:stCondLst>
                                  <p:childTnLst>
                                    <p:set>
                                      <p:cBhvr>
                                        <p:cTn id="169" dur="1" fill="hold">
                                          <p:stCondLst>
                                            <p:cond delay="0"/>
                                          </p:stCondLst>
                                        </p:cTn>
                                        <p:tgtEl>
                                          <p:spTgt spid="25654"/>
                                        </p:tgtEl>
                                        <p:attrNameLst>
                                          <p:attrName>style.visibility</p:attrName>
                                        </p:attrNameLst>
                                      </p:cBhvr>
                                      <p:to>
                                        <p:strVal val="visible"/>
                                      </p:to>
                                    </p:set>
                                    <p:anim calcmode="lin" valueType="num">
                                      <p:cBhvr>
                                        <p:cTn id="170" dur="500" fill="hold"/>
                                        <p:tgtEl>
                                          <p:spTgt spid="25654"/>
                                        </p:tgtEl>
                                        <p:attrNameLst>
                                          <p:attrName>ppt_w</p:attrName>
                                        </p:attrNameLst>
                                      </p:cBhvr>
                                      <p:tavLst>
                                        <p:tav tm="0">
                                          <p:val>
                                            <p:fltVal val="0"/>
                                          </p:val>
                                        </p:tav>
                                        <p:tav tm="100000">
                                          <p:val>
                                            <p:strVal val="#ppt_w"/>
                                          </p:val>
                                        </p:tav>
                                      </p:tavLst>
                                    </p:anim>
                                    <p:anim calcmode="lin" valueType="num">
                                      <p:cBhvr>
                                        <p:cTn id="171" dur="500" fill="hold"/>
                                        <p:tgtEl>
                                          <p:spTgt spid="25654"/>
                                        </p:tgtEl>
                                        <p:attrNameLst>
                                          <p:attrName>ppt_h</p:attrName>
                                        </p:attrNameLst>
                                      </p:cBhvr>
                                      <p:tavLst>
                                        <p:tav tm="0">
                                          <p:val>
                                            <p:strVal val="#ppt_h"/>
                                          </p:val>
                                        </p:tav>
                                        <p:tav tm="100000">
                                          <p:val>
                                            <p:strVal val="#ppt_h"/>
                                          </p:val>
                                        </p:tav>
                                      </p:tavLst>
                                    </p:anim>
                                  </p:childTnLst>
                                </p:cTn>
                              </p:par>
                            </p:childTnLst>
                          </p:cTn>
                        </p:par>
                        <p:par>
                          <p:cTn id="172" fill="hold">
                            <p:stCondLst>
                              <p:cond delay="1500"/>
                            </p:stCondLst>
                            <p:childTnLst>
                              <p:par>
                                <p:cTn id="173" presetID="22" presetClass="entr" presetSubtype="2" fill="hold" grpId="0" nodeType="afterEffect">
                                  <p:stCondLst>
                                    <p:cond delay="0"/>
                                  </p:stCondLst>
                                  <p:childTnLst>
                                    <p:set>
                                      <p:cBhvr>
                                        <p:cTn id="174" dur="1" fill="hold">
                                          <p:stCondLst>
                                            <p:cond delay="0"/>
                                          </p:stCondLst>
                                        </p:cTn>
                                        <p:tgtEl>
                                          <p:spTgt spid="25657"/>
                                        </p:tgtEl>
                                        <p:attrNameLst>
                                          <p:attrName>style.visibility</p:attrName>
                                        </p:attrNameLst>
                                      </p:cBhvr>
                                      <p:to>
                                        <p:strVal val="visible"/>
                                      </p:to>
                                    </p:set>
                                    <p:animEffect transition="in" filter="wipe(right)">
                                      <p:cBhvr>
                                        <p:cTn id="175" dur="500"/>
                                        <p:tgtEl>
                                          <p:spTgt spid="25657"/>
                                        </p:tgtEl>
                                      </p:cBhvr>
                                    </p:animEffect>
                                  </p:childTnLst>
                                </p:cTn>
                              </p:par>
                            </p:childTnLst>
                          </p:cTn>
                        </p:par>
                        <p:par>
                          <p:cTn id="176" fill="hold">
                            <p:stCondLst>
                              <p:cond delay="2000"/>
                            </p:stCondLst>
                            <p:childTnLst>
                              <p:par>
                                <p:cTn id="177" presetID="22" presetClass="entr" presetSubtype="8" fill="hold" grpId="0" nodeType="afterEffect">
                                  <p:stCondLst>
                                    <p:cond delay="0"/>
                                  </p:stCondLst>
                                  <p:childTnLst>
                                    <p:set>
                                      <p:cBhvr>
                                        <p:cTn id="178" dur="1" fill="hold">
                                          <p:stCondLst>
                                            <p:cond delay="0"/>
                                          </p:stCondLst>
                                        </p:cTn>
                                        <p:tgtEl>
                                          <p:spTgt spid="25652"/>
                                        </p:tgtEl>
                                        <p:attrNameLst>
                                          <p:attrName>style.visibility</p:attrName>
                                        </p:attrNameLst>
                                      </p:cBhvr>
                                      <p:to>
                                        <p:strVal val="visible"/>
                                      </p:to>
                                    </p:set>
                                    <p:animEffect transition="in" filter="wipe(left)">
                                      <p:cBhvr>
                                        <p:cTn id="179" dur="500"/>
                                        <p:tgtEl>
                                          <p:spTgt spid="25652"/>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25656"/>
                                        </p:tgtEl>
                                        <p:attrNameLst>
                                          <p:attrName>style.visibility</p:attrName>
                                        </p:attrNameLst>
                                      </p:cBhvr>
                                      <p:to>
                                        <p:strVal val="visible"/>
                                      </p:to>
                                    </p:set>
                                    <p:animEffect transition="in" filter="wipe(left)">
                                      <p:cBhvr>
                                        <p:cTn id="184" dur="500"/>
                                        <p:tgtEl>
                                          <p:spTgt spid="25656"/>
                                        </p:tgtEl>
                                      </p:cBhvr>
                                    </p:animEffect>
                                  </p:childTnLst>
                                </p:cTn>
                              </p:par>
                            </p:childTnLst>
                          </p:cTn>
                        </p:par>
                        <p:par>
                          <p:cTn id="185" fill="hold">
                            <p:stCondLst>
                              <p:cond delay="500"/>
                            </p:stCondLst>
                            <p:childTnLst>
                              <p:par>
                                <p:cTn id="186" presetID="22" presetClass="entr" presetSubtype="8" fill="hold" grpId="0" nodeType="afterEffect">
                                  <p:stCondLst>
                                    <p:cond delay="0"/>
                                  </p:stCondLst>
                                  <p:childTnLst>
                                    <p:set>
                                      <p:cBhvr>
                                        <p:cTn id="187" dur="1" fill="hold">
                                          <p:stCondLst>
                                            <p:cond delay="0"/>
                                          </p:stCondLst>
                                        </p:cTn>
                                        <p:tgtEl>
                                          <p:spTgt spid="25653"/>
                                        </p:tgtEl>
                                        <p:attrNameLst>
                                          <p:attrName>style.visibility</p:attrName>
                                        </p:attrNameLst>
                                      </p:cBhvr>
                                      <p:to>
                                        <p:strVal val="visible"/>
                                      </p:to>
                                    </p:set>
                                    <p:animEffect transition="in" filter="wipe(left)">
                                      <p:cBhvr>
                                        <p:cTn id="188" dur="500"/>
                                        <p:tgtEl>
                                          <p:spTgt spid="25653"/>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1" fill="hold" grpId="0" nodeType="clickEffect">
                                  <p:stCondLst>
                                    <p:cond delay="0"/>
                                  </p:stCondLst>
                                  <p:childTnLst>
                                    <p:set>
                                      <p:cBhvr>
                                        <p:cTn id="192" dur="1" fill="hold">
                                          <p:stCondLst>
                                            <p:cond delay="0"/>
                                          </p:stCondLst>
                                        </p:cTn>
                                        <p:tgtEl>
                                          <p:spTgt spid="25644"/>
                                        </p:tgtEl>
                                        <p:attrNameLst>
                                          <p:attrName>style.visibility</p:attrName>
                                        </p:attrNameLst>
                                      </p:cBhvr>
                                      <p:to>
                                        <p:strVal val="visible"/>
                                      </p:to>
                                    </p:set>
                                    <p:animEffect transition="in" filter="wipe(up)">
                                      <p:cBhvr>
                                        <p:cTn id="193" dur="500"/>
                                        <p:tgtEl>
                                          <p:spTgt spid="25644"/>
                                        </p:tgtEl>
                                      </p:cBhvr>
                                    </p:animEffect>
                                  </p:childTnLst>
                                </p:cTn>
                              </p:par>
                            </p:childTnLst>
                          </p:cTn>
                        </p:par>
                        <p:par>
                          <p:cTn id="194" fill="hold">
                            <p:stCondLst>
                              <p:cond delay="500"/>
                            </p:stCondLst>
                            <p:childTnLst>
                              <p:par>
                                <p:cTn id="195" presetID="22" presetClass="entr" presetSubtype="1" fill="hold" grpId="0" nodeType="afterEffect">
                                  <p:stCondLst>
                                    <p:cond delay="0"/>
                                  </p:stCondLst>
                                  <p:childTnLst>
                                    <p:set>
                                      <p:cBhvr>
                                        <p:cTn id="196" dur="1" fill="hold">
                                          <p:stCondLst>
                                            <p:cond delay="0"/>
                                          </p:stCondLst>
                                        </p:cTn>
                                        <p:tgtEl>
                                          <p:spTgt spid="25639"/>
                                        </p:tgtEl>
                                        <p:attrNameLst>
                                          <p:attrName>style.visibility</p:attrName>
                                        </p:attrNameLst>
                                      </p:cBhvr>
                                      <p:to>
                                        <p:strVal val="visible"/>
                                      </p:to>
                                    </p:set>
                                    <p:animEffect transition="in" filter="wipe(up)">
                                      <p:cBhvr>
                                        <p:cTn id="197" dur="500"/>
                                        <p:tgtEl>
                                          <p:spTgt spid="25639"/>
                                        </p:tgtEl>
                                      </p:cBhvr>
                                    </p:animEffect>
                                  </p:childTnLst>
                                </p:cTn>
                              </p:par>
                            </p:childTnLst>
                          </p:cTn>
                        </p:par>
                        <p:par>
                          <p:cTn id="198" fill="hold">
                            <p:stCondLst>
                              <p:cond delay="1000"/>
                            </p:stCondLst>
                            <p:childTnLst>
                              <p:par>
                                <p:cTn id="199" presetID="22" presetClass="entr" presetSubtype="8" fill="hold" grpId="0" nodeType="afterEffect">
                                  <p:stCondLst>
                                    <p:cond delay="0"/>
                                  </p:stCondLst>
                                  <p:childTnLst>
                                    <p:set>
                                      <p:cBhvr>
                                        <p:cTn id="200" dur="1" fill="hold">
                                          <p:stCondLst>
                                            <p:cond delay="0"/>
                                          </p:stCondLst>
                                        </p:cTn>
                                        <p:tgtEl>
                                          <p:spTgt spid="25622"/>
                                        </p:tgtEl>
                                        <p:attrNameLst>
                                          <p:attrName>style.visibility</p:attrName>
                                        </p:attrNameLst>
                                      </p:cBhvr>
                                      <p:to>
                                        <p:strVal val="visible"/>
                                      </p:to>
                                    </p:set>
                                    <p:animEffect transition="in" filter="wipe(left)">
                                      <p:cBhvr>
                                        <p:cTn id="201" dur="500"/>
                                        <p:tgtEl>
                                          <p:spTgt spid="25622"/>
                                        </p:tgtEl>
                                      </p:cBhvr>
                                    </p:animEffect>
                                  </p:childTnLst>
                                </p:cTn>
                              </p:par>
                            </p:childTnLst>
                          </p:cTn>
                        </p:par>
                        <p:par>
                          <p:cTn id="202" fill="hold">
                            <p:stCondLst>
                              <p:cond delay="1500"/>
                            </p:stCondLst>
                            <p:childTnLst>
                              <p:par>
                                <p:cTn id="203" presetID="22" presetClass="entr" presetSubtype="8" fill="hold" grpId="0" nodeType="afterEffect">
                                  <p:stCondLst>
                                    <p:cond delay="0"/>
                                  </p:stCondLst>
                                  <p:childTnLst>
                                    <p:set>
                                      <p:cBhvr>
                                        <p:cTn id="204" dur="1" fill="hold">
                                          <p:stCondLst>
                                            <p:cond delay="0"/>
                                          </p:stCondLst>
                                        </p:cTn>
                                        <p:tgtEl>
                                          <p:spTgt spid="25650"/>
                                        </p:tgtEl>
                                        <p:attrNameLst>
                                          <p:attrName>style.visibility</p:attrName>
                                        </p:attrNameLst>
                                      </p:cBhvr>
                                      <p:to>
                                        <p:strVal val="visible"/>
                                      </p:to>
                                    </p:set>
                                    <p:animEffect transition="in" filter="wipe(left)">
                                      <p:cBhvr>
                                        <p:cTn id="205" dur="500"/>
                                        <p:tgtEl>
                                          <p:spTgt spid="25650"/>
                                        </p:tgtEl>
                                      </p:cBhvr>
                                    </p:animEffect>
                                  </p:childTnLst>
                                </p:cTn>
                              </p:par>
                            </p:childTnLst>
                          </p:cTn>
                        </p:par>
                        <p:par>
                          <p:cTn id="206" fill="hold">
                            <p:stCondLst>
                              <p:cond delay="2000"/>
                            </p:stCondLst>
                            <p:childTnLst>
                              <p:par>
                                <p:cTn id="207" presetID="22" presetClass="entr" presetSubtype="8" fill="hold" grpId="0" nodeType="afterEffect">
                                  <p:stCondLst>
                                    <p:cond delay="0"/>
                                  </p:stCondLst>
                                  <p:childTnLst>
                                    <p:set>
                                      <p:cBhvr>
                                        <p:cTn id="208" dur="1" fill="hold">
                                          <p:stCondLst>
                                            <p:cond delay="0"/>
                                          </p:stCondLst>
                                        </p:cTn>
                                        <p:tgtEl>
                                          <p:spTgt spid="25651"/>
                                        </p:tgtEl>
                                        <p:attrNameLst>
                                          <p:attrName>style.visibility</p:attrName>
                                        </p:attrNameLst>
                                      </p:cBhvr>
                                      <p:to>
                                        <p:strVal val="visible"/>
                                      </p:to>
                                    </p:set>
                                    <p:animEffect transition="in" filter="wipe(left)">
                                      <p:cBhvr>
                                        <p:cTn id="209" dur="500"/>
                                        <p:tgtEl>
                                          <p:spTgt spid="25651"/>
                                        </p:tgtEl>
                                      </p:cBhvr>
                                    </p:animEffect>
                                  </p:childTnLst>
                                </p:cTn>
                              </p:par>
                            </p:childTnLst>
                          </p:cTn>
                        </p:par>
                        <p:par>
                          <p:cTn id="210" fill="hold">
                            <p:stCondLst>
                              <p:cond delay="2500"/>
                            </p:stCondLst>
                            <p:childTnLst>
                              <p:par>
                                <p:cTn id="211" presetID="22" presetClass="entr" presetSubtype="1" fill="hold" grpId="0" nodeType="afterEffect">
                                  <p:stCondLst>
                                    <p:cond delay="0"/>
                                  </p:stCondLst>
                                  <p:childTnLst>
                                    <p:set>
                                      <p:cBhvr>
                                        <p:cTn id="212" dur="1" fill="hold">
                                          <p:stCondLst>
                                            <p:cond delay="0"/>
                                          </p:stCondLst>
                                        </p:cTn>
                                        <p:tgtEl>
                                          <p:spTgt spid="25663"/>
                                        </p:tgtEl>
                                        <p:attrNameLst>
                                          <p:attrName>style.visibility</p:attrName>
                                        </p:attrNameLst>
                                      </p:cBhvr>
                                      <p:to>
                                        <p:strVal val="visible"/>
                                      </p:to>
                                    </p:set>
                                    <p:animEffect transition="in" filter="wipe(up)">
                                      <p:cBhvr>
                                        <p:cTn id="213" dur="500"/>
                                        <p:tgtEl>
                                          <p:spTgt spid="25663"/>
                                        </p:tgtEl>
                                      </p:cBhvr>
                                    </p:animEffect>
                                  </p:childTnLst>
                                </p:cTn>
                              </p:par>
                            </p:childTnLst>
                          </p:cTn>
                        </p:par>
                        <p:par>
                          <p:cTn id="214" fill="hold">
                            <p:stCondLst>
                              <p:cond delay="3000"/>
                            </p:stCondLst>
                            <p:childTnLst>
                              <p:par>
                                <p:cTn id="215" presetID="22" presetClass="entr" presetSubtype="8" fill="hold" grpId="0" nodeType="afterEffect">
                                  <p:stCondLst>
                                    <p:cond delay="0"/>
                                  </p:stCondLst>
                                  <p:childTnLst>
                                    <p:set>
                                      <p:cBhvr>
                                        <p:cTn id="216" dur="1" fill="hold">
                                          <p:stCondLst>
                                            <p:cond delay="0"/>
                                          </p:stCondLst>
                                        </p:cTn>
                                        <p:tgtEl>
                                          <p:spTgt spid="150552"/>
                                        </p:tgtEl>
                                        <p:attrNameLst>
                                          <p:attrName>style.visibility</p:attrName>
                                        </p:attrNameLst>
                                      </p:cBhvr>
                                      <p:to>
                                        <p:strVal val="visible"/>
                                      </p:to>
                                    </p:set>
                                    <p:animEffect transition="in" filter="wipe(left)">
                                      <p:cBhvr>
                                        <p:cTn id="217" dur="500"/>
                                        <p:tgtEl>
                                          <p:spTgt spid="150552"/>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1" fill="hold" grpId="0" nodeType="clickEffect">
                                  <p:stCondLst>
                                    <p:cond delay="0"/>
                                  </p:stCondLst>
                                  <p:childTnLst>
                                    <p:set>
                                      <p:cBhvr>
                                        <p:cTn id="221" dur="1" fill="hold">
                                          <p:stCondLst>
                                            <p:cond delay="0"/>
                                          </p:stCondLst>
                                        </p:cTn>
                                        <p:tgtEl>
                                          <p:spTgt spid="25645"/>
                                        </p:tgtEl>
                                        <p:attrNameLst>
                                          <p:attrName>style.visibility</p:attrName>
                                        </p:attrNameLst>
                                      </p:cBhvr>
                                      <p:to>
                                        <p:strVal val="visible"/>
                                      </p:to>
                                    </p:set>
                                    <p:animEffect transition="in" filter="wipe(up)">
                                      <p:cBhvr>
                                        <p:cTn id="222" dur="500"/>
                                        <p:tgtEl>
                                          <p:spTgt spid="25645"/>
                                        </p:tgtEl>
                                      </p:cBhvr>
                                    </p:animEffect>
                                  </p:childTnLst>
                                </p:cTn>
                              </p:par>
                            </p:childTnLst>
                          </p:cTn>
                        </p:par>
                        <p:par>
                          <p:cTn id="223" fill="hold">
                            <p:stCondLst>
                              <p:cond delay="500"/>
                            </p:stCondLst>
                            <p:childTnLst>
                              <p:par>
                                <p:cTn id="224" presetID="22" presetClass="entr" presetSubtype="1" fill="hold" grpId="0" nodeType="afterEffect">
                                  <p:stCondLst>
                                    <p:cond delay="0"/>
                                  </p:stCondLst>
                                  <p:childTnLst>
                                    <p:set>
                                      <p:cBhvr>
                                        <p:cTn id="225" dur="1" fill="hold">
                                          <p:stCondLst>
                                            <p:cond delay="0"/>
                                          </p:stCondLst>
                                        </p:cTn>
                                        <p:tgtEl>
                                          <p:spTgt spid="25646"/>
                                        </p:tgtEl>
                                        <p:attrNameLst>
                                          <p:attrName>style.visibility</p:attrName>
                                        </p:attrNameLst>
                                      </p:cBhvr>
                                      <p:to>
                                        <p:strVal val="visible"/>
                                      </p:to>
                                    </p:set>
                                    <p:animEffect transition="in" filter="wipe(up)">
                                      <p:cBhvr>
                                        <p:cTn id="226" dur="500"/>
                                        <p:tgtEl>
                                          <p:spTgt spid="25646"/>
                                        </p:tgtEl>
                                      </p:cBhvr>
                                    </p:animEffect>
                                  </p:childTnLst>
                                </p:cTn>
                              </p:par>
                            </p:childTnLst>
                          </p:cTn>
                        </p:par>
                        <p:par>
                          <p:cTn id="227" fill="hold">
                            <p:stCondLst>
                              <p:cond delay="1000"/>
                            </p:stCondLst>
                            <p:childTnLst>
                              <p:par>
                                <p:cTn id="228" presetID="22" presetClass="entr" presetSubtype="8" fill="hold" grpId="0" nodeType="afterEffect">
                                  <p:stCondLst>
                                    <p:cond delay="0"/>
                                  </p:stCondLst>
                                  <p:childTnLst>
                                    <p:set>
                                      <p:cBhvr>
                                        <p:cTn id="229" dur="1" fill="hold">
                                          <p:stCondLst>
                                            <p:cond delay="0"/>
                                          </p:stCondLst>
                                        </p:cTn>
                                        <p:tgtEl>
                                          <p:spTgt spid="25626"/>
                                        </p:tgtEl>
                                        <p:attrNameLst>
                                          <p:attrName>style.visibility</p:attrName>
                                        </p:attrNameLst>
                                      </p:cBhvr>
                                      <p:to>
                                        <p:strVal val="visible"/>
                                      </p:to>
                                    </p:set>
                                    <p:animEffect transition="in" filter="wipe(left)">
                                      <p:cBhvr>
                                        <p:cTn id="230" dur="500"/>
                                        <p:tgtEl>
                                          <p:spTgt spid="25626"/>
                                        </p:tgtEl>
                                      </p:cBhvr>
                                    </p:animEffect>
                                  </p:childTnLst>
                                </p:cTn>
                              </p:par>
                            </p:childTnLst>
                          </p:cTn>
                        </p:par>
                        <p:par>
                          <p:cTn id="231" fill="hold">
                            <p:stCondLst>
                              <p:cond delay="1500"/>
                            </p:stCondLst>
                            <p:childTnLst>
                              <p:par>
                                <p:cTn id="232" presetID="22" presetClass="entr" presetSubtype="2" fill="hold" grpId="0" nodeType="afterEffect">
                                  <p:stCondLst>
                                    <p:cond delay="0"/>
                                  </p:stCondLst>
                                  <p:childTnLst>
                                    <p:set>
                                      <p:cBhvr>
                                        <p:cTn id="233" dur="1" fill="hold">
                                          <p:stCondLst>
                                            <p:cond delay="0"/>
                                          </p:stCondLst>
                                        </p:cTn>
                                        <p:tgtEl>
                                          <p:spTgt spid="25648"/>
                                        </p:tgtEl>
                                        <p:attrNameLst>
                                          <p:attrName>style.visibility</p:attrName>
                                        </p:attrNameLst>
                                      </p:cBhvr>
                                      <p:to>
                                        <p:strVal val="visible"/>
                                      </p:to>
                                    </p:set>
                                    <p:animEffect transition="in" filter="wipe(right)">
                                      <p:cBhvr>
                                        <p:cTn id="234" dur="500"/>
                                        <p:tgtEl>
                                          <p:spTgt spid="25648"/>
                                        </p:tgtEl>
                                      </p:cBhvr>
                                    </p:animEffect>
                                  </p:childTnLst>
                                </p:cTn>
                              </p:par>
                            </p:childTnLst>
                          </p:cTn>
                        </p:par>
                        <p:par>
                          <p:cTn id="235" fill="hold">
                            <p:stCondLst>
                              <p:cond delay="2000"/>
                            </p:stCondLst>
                            <p:childTnLst>
                              <p:par>
                                <p:cTn id="236" presetID="22" presetClass="entr" presetSubtype="8" fill="hold" grpId="0" nodeType="afterEffect">
                                  <p:stCondLst>
                                    <p:cond delay="0"/>
                                  </p:stCondLst>
                                  <p:childTnLst>
                                    <p:set>
                                      <p:cBhvr>
                                        <p:cTn id="237" dur="1" fill="hold">
                                          <p:stCondLst>
                                            <p:cond delay="0"/>
                                          </p:stCondLst>
                                        </p:cTn>
                                        <p:tgtEl>
                                          <p:spTgt spid="25649"/>
                                        </p:tgtEl>
                                        <p:attrNameLst>
                                          <p:attrName>style.visibility</p:attrName>
                                        </p:attrNameLst>
                                      </p:cBhvr>
                                      <p:to>
                                        <p:strVal val="visible"/>
                                      </p:to>
                                    </p:set>
                                    <p:animEffect transition="in" filter="wipe(left)">
                                      <p:cBhvr>
                                        <p:cTn id="238" dur="500"/>
                                        <p:tgtEl>
                                          <p:spTgt spid="25649"/>
                                        </p:tgtEl>
                                      </p:cBhvr>
                                    </p:animEffect>
                                  </p:childTnLst>
                                </p:cTn>
                              </p:par>
                            </p:childTnLst>
                          </p:cTn>
                        </p:par>
                        <p:par>
                          <p:cTn id="239" fill="hold">
                            <p:stCondLst>
                              <p:cond delay="2500"/>
                            </p:stCondLst>
                            <p:childTnLst>
                              <p:par>
                                <p:cTn id="240" presetID="22" presetClass="entr" presetSubtype="1" fill="hold" grpId="0" nodeType="afterEffect">
                                  <p:stCondLst>
                                    <p:cond delay="0"/>
                                  </p:stCondLst>
                                  <p:childTnLst>
                                    <p:set>
                                      <p:cBhvr>
                                        <p:cTn id="241" dur="1" fill="hold">
                                          <p:stCondLst>
                                            <p:cond delay="0"/>
                                          </p:stCondLst>
                                        </p:cTn>
                                        <p:tgtEl>
                                          <p:spTgt spid="25647"/>
                                        </p:tgtEl>
                                        <p:attrNameLst>
                                          <p:attrName>style.visibility</p:attrName>
                                        </p:attrNameLst>
                                      </p:cBhvr>
                                      <p:to>
                                        <p:strVal val="visible"/>
                                      </p:to>
                                    </p:set>
                                    <p:animEffect transition="in" filter="wipe(up)">
                                      <p:cBhvr>
                                        <p:cTn id="242" dur="500"/>
                                        <p:tgtEl>
                                          <p:spTgt spid="25647"/>
                                        </p:tgtEl>
                                      </p:cBhvr>
                                    </p:animEffect>
                                  </p:childTnLst>
                                </p:cTn>
                              </p:par>
                            </p:childTnLst>
                          </p:cTn>
                        </p:par>
                        <p:par>
                          <p:cTn id="243" fill="hold">
                            <p:stCondLst>
                              <p:cond delay="3000"/>
                            </p:stCondLst>
                            <p:childTnLst>
                              <p:par>
                                <p:cTn id="244" presetID="22" presetClass="entr" presetSubtype="8" fill="hold" grpId="0" nodeType="afterEffect">
                                  <p:stCondLst>
                                    <p:cond delay="0"/>
                                  </p:stCondLst>
                                  <p:childTnLst>
                                    <p:set>
                                      <p:cBhvr>
                                        <p:cTn id="245" dur="1" fill="hold">
                                          <p:stCondLst>
                                            <p:cond delay="0"/>
                                          </p:stCondLst>
                                        </p:cTn>
                                        <p:tgtEl>
                                          <p:spTgt spid="150556"/>
                                        </p:tgtEl>
                                        <p:attrNameLst>
                                          <p:attrName>style.visibility</p:attrName>
                                        </p:attrNameLst>
                                      </p:cBhvr>
                                      <p:to>
                                        <p:strVal val="visible"/>
                                      </p:to>
                                    </p:set>
                                    <p:animEffect transition="in" filter="wipe(left)">
                                      <p:cBhvr>
                                        <p:cTn id="246" dur="500"/>
                                        <p:tgtEl>
                                          <p:spTgt spid="150556"/>
                                        </p:tgtEl>
                                      </p:cBhvr>
                                    </p:animEffect>
                                  </p:childTnLst>
                                </p:cTn>
                              </p:par>
                            </p:childTnLst>
                          </p:cTn>
                        </p:par>
                      </p:childTnLst>
                    </p:cTn>
                  </p:par>
                  <p:par>
                    <p:cTn id="247" fill="hold">
                      <p:stCondLst>
                        <p:cond delay="indefinite"/>
                      </p:stCondLst>
                      <p:childTnLst>
                        <p:par>
                          <p:cTn id="248" fill="hold">
                            <p:stCondLst>
                              <p:cond delay="0"/>
                            </p:stCondLst>
                            <p:childTnLst>
                              <p:par>
                                <p:cTn id="249" presetID="22" presetClass="entr" presetSubtype="1" fill="hold" grpId="0" nodeType="clickEffect">
                                  <p:stCondLst>
                                    <p:cond delay="0"/>
                                  </p:stCondLst>
                                  <p:childTnLst>
                                    <p:set>
                                      <p:cBhvr>
                                        <p:cTn id="250" dur="1" fill="hold">
                                          <p:stCondLst>
                                            <p:cond delay="0"/>
                                          </p:stCondLst>
                                        </p:cTn>
                                        <p:tgtEl>
                                          <p:spTgt spid="25630"/>
                                        </p:tgtEl>
                                        <p:attrNameLst>
                                          <p:attrName>style.visibility</p:attrName>
                                        </p:attrNameLst>
                                      </p:cBhvr>
                                      <p:to>
                                        <p:strVal val="visible"/>
                                      </p:to>
                                    </p:set>
                                    <p:animEffect transition="in" filter="wipe(up)">
                                      <p:cBhvr>
                                        <p:cTn id="251" dur="500"/>
                                        <p:tgtEl>
                                          <p:spTgt spid="25630"/>
                                        </p:tgtEl>
                                      </p:cBhvr>
                                    </p:animEffect>
                                  </p:childTnLst>
                                </p:cTn>
                              </p:par>
                            </p:childTnLst>
                          </p:cTn>
                        </p:par>
                        <p:par>
                          <p:cTn id="252" fill="hold">
                            <p:stCondLst>
                              <p:cond delay="500"/>
                            </p:stCondLst>
                            <p:childTnLst>
                              <p:par>
                                <p:cTn id="253" presetID="22" presetClass="entr" presetSubtype="8" fill="hold" grpId="0" nodeType="afterEffect">
                                  <p:stCondLst>
                                    <p:cond delay="0"/>
                                  </p:stCondLst>
                                  <p:childTnLst>
                                    <p:set>
                                      <p:cBhvr>
                                        <p:cTn id="254" dur="1" fill="hold">
                                          <p:stCondLst>
                                            <p:cond delay="0"/>
                                          </p:stCondLst>
                                        </p:cTn>
                                        <p:tgtEl>
                                          <p:spTgt spid="25661"/>
                                        </p:tgtEl>
                                        <p:attrNameLst>
                                          <p:attrName>style.visibility</p:attrName>
                                        </p:attrNameLst>
                                      </p:cBhvr>
                                      <p:to>
                                        <p:strVal val="visible"/>
                                      </p:to>
                                    </p:set>
                                    <p:animEffect transition="in" filter="wipe(left)">
                                      <p:cBhvr>
                                        <p:cTn id="255" dur="500"/>
                                        <p:tgtEl>
                                          <p:spTgt spid="25661"/>
                                        </p:tgtEl>
                                      </p:cBhvr>
                                    </p:animEffect>
                                  </p:childTnLst>
                                </p:cTn>
                              </p:par>
                            </p:childTnLst>
                          </p:cTn>
                        </p:par>
                        <p:par>
                          <p:cTn id="256" fill="hold">
                            <p:stCondLst>
                              <p:cond delay="1000"/>
                            </p:stCondLst>
                            <p:childTnLst>
                              <p:par>
                                <p:cTn id="257" presetID="22" presetClass="entr" presetSubtype="8" fill="hold" grpId="0" nodeType="afterEffect">
                                  <p:stCondLst>
                                    <p:cond delay="0"/>
                                  </p:stCondLst>
                                  <p:childTnLst>
                                    <p:set>
                                      <p:cBhvr>
                                        <p:cTn id="258" dur="1" fill="hold">
                                          <p:stCondLst>
                                            <p:cond delay="0"/>
                                          </p:stCondLst>
                                        </p:cTn>
                                        <p:tgtEl>
                                          <p:spTgt spid="25660"/>
                                        </p:tgtEl>
                                        <p:attrNameLst>
                                          <p:attrName>style.visibility</p:attrName>
                                        </p:attrNameLst>
                                      </p:cBhvr>
                                      <p:to>
                                        <p:strVal val="visible"/>
                                      </p:to>
                                    </p:set>
                                    <p:animEffect transition="in" filter="wipe(left)">
                                      <p:cBhvr>
                                        <p:cTn id="259" dur="500"/>
                                        <p:tgtEl>
                                          <p:spTgt spid="25660"/>
                                        </p:tgtEl>
                                      </p:cBhvr>
                                    </p:animEffect>
                                  </p:childTnLst>
                                </p:cTn>
                              </p:par>
                            </p:childTnLst>
                          </p:cTn>
                        </p:par>
                      </p:childTnLst>
                    </p:cTn>
                  </p:par>
                  <p:par>
                    <p:cTn id="260" fill="hold">
                      <p:stCondLst>
                        <p:cond delay="indefinite"/>
                      </p:stCondLst>
                      <p:childTnLst>
                        <p:par>
                          <p:cTn id="261" fill="hold">
                            <p:stCondLst>
                              <p:cond delay="0"/>
                            </p:stCondLst>
                            <p:childTnLst>
                              <p:par>
                                <p:cTn id="262" presetID="22" presetClass="entr" presetSubtype="2" fill="hold" grpId="0" nodeType="clickEffect">
                                  <p:stCondLst>
                                    <p:cond delay="0"/>
                                  </p:stCondLst>
                                  <p:childTnLst>
                                    <p:set>
                                      <p:cBhvr>
                                        <p:cTn id="263" dur="1" fill="hold">
                                          <p:stCondLst>
                                            <p:cond delay="0"/>
                                          </p:stCondLst>
                                        </p:cTn>
                                        <p:tgtEl>
                                          <p:spTgt spid="25662"/>
                                        </p:tgtEl>
                                        <p:attrNameLst>
                                          <p:attrName>style.visibility</p:attrName>
                                        </p:attrNameLst>
                                      </p:cBhvr>
                                      <p:to>
                                        <p:strVal val="visible"/>
                                      </p:to>
                                    </p:set>
                                    <p:animEffect transition="in" filter="wipe(right)">
                                      <p:cBhvr>
                                        <p:cTn id="264" dur="500"/>
                                        <p:tgtEl>
                                          <p:spTgt spid="25662"/>
                                        </p:tgtEl>
                                      </p:cBhvr>
                                    </p:animEffect>
                                  </p:childTnLst>
                                </p:cTn>
                              </p:par>
                            </p:childTnLst>
                          </p:cTn>
                        </p:par>
                        <p:par>
                          <p:cTn id="265" fill="hold">
                            <p:stCondLst>
                              <p:cond delay="500"/>
                            </p:stCondLst>
                            <p:childTnLst>
                              <p:par>
                                <p:cTn id="266" presetID="22" presetClass="entr" presetSubtype="8" fill="hold" grpId="0" nodeType="afterEffect">
                                  <p:stCondLst>
                                    <p:cond delay="0"/>
                                  </p:stCondLst>
                                  <p:childTnLst>
                                    <p:set>
                                      <p:cBhvr>
                                        <p:cTn id="267" dur="1" fill="hold">
                                          <p:stCondLst>
                                            <p:cond delay="0"/>
                                          </p:stCondLst>
                                        </p:cTn>
                                        <p:tgtEl>
                                          <p:spTgt spid="25658"/>
                                        </p:tgtEl>
                                        <p:attrNameLst>
                                          <p:attrName>style.visibility</p:attrName>
                                        </p:attrNameLst>
                                      </p:cBhvr>
                                      <p:to>
                                        <p:strVal val="visible"/>
                                      </p:to>
                                    </p:set>
                                    <p:animEffect transition="in" filter="wipe(left)">
                                      <p:cBhvr>
                                        <p:cTn id="268" dur="500"/>
                                        <p:tgtEl>
                                          <p:spTgt spid="25658"/>
                                        </p:tgtEl>
                                      </p:cBhvr>
                                    </p:animEffect>
                                  </p:childTnLst>
                                </p:cTn>
                              </p:par>
                            </p:childTnLst>
                          </p:cTn>
                        </p:par>
                        <p:par>
                          <p:cTn id="269" fill="hold">
                            <p:stCondLst>
                              <p:cond delay="1000"/>
                            </p:stCondLst>
                            <p:childTnLst>
                              <p:par>
                                <p:cTn id="270" presetID="22" presetClass="entr" presetSubtype="8" fill="hold" grpId="0" nodeType="afterEffect">
                                  <p:stCondLst>
                                    <p:cond delay="0"/>
                                  </p:stCondLst>
                                  <p:childTnLst>
                                    <p:set>
                                      <p:cBhvr>
                                        <p:cTn id="271" dur="1" fill="hold">
                                          <p:stCondLst>
                                            <p:cond delay="0"/>
                                          </p:stCondLst>
                                        </p:cTn>
                                        <p:tgtEl>
                                          <p:spTgt spid="25664"/>
                                        </p:tgtEl>
                                        <p:attrNameLst>
                                          <p:attrName>style.visibility</p:attrName>
                                        </p:attrNameLst>
                                      </p:cBhvr>
                                      <p:to>
                                        <p:strVal val="visible"/>
                                      </p:to>
                                    </p:set>
                                    <p:animEffect transition="in" filter="wipe(left)">
                                      <p:cBhvr>
                                        <p:cTn id="272" dur="500"/>
                                        <p:tgtEl>
                                          <p:spTgt spid="25664"/>
                                        </p:tgtEl>
                                      </p:cBhvr>
                                    </p:animEffect>
                                  </p:childTnLst>
                                </p:cTn>
                              </p:par>
                            </p:childTnLst>
                          </p:cTn>
                        </p:par>
                        <p:par>
                          <p:cTn id="273" fill="hold">
                            <p:stCondLst>
                              <p:cond delay="1500"/>
                            </p:stCondLst>
                            <p:childTnLst>
                              <p:par>
                                <p:cTn id="274" presetID="22" presetClass="entr" presetSubtype="8" fill="hold" grpId="0" nodeType="afterEffect">
                                  <p:stCondLst>
                                    <p:cond delay="0"/>
                                  </p:stCondLst>
                                  <p:childTnLst>
                                    <p:set>
                                      <p:cBhvr>
                                        <p:cTn id="275" dur="1" fill="hold">
                                          <p:stCondLst>
                                            <p:cond delay="0"/>
                                          </p:stCondLst>
                                        </p:cTn>
                                        <p:tgtEl>
                                          <p:spTgt spid="25659"/>
                                        </p:tgtEl>
                                        <p:attrNameLst>
                                          <p:attrName>style.visibility</p:attrName>
                                        </p:attrNameLst>
                                      </p:cBhvr>
                                      <p:to>
                                        <p:strVal val="visible"/>
                                      </p:to>
                                    </p:set>
                                    <p:animEffect transition="in" filter="wipe(left)">
                                      <p:cBhvr>
                                        <p:cTn id="276" dur="500"/>
                                        <p:tgtEl>
                                          <p:spTgt spid="25659"/>
                                        </p:tgtEl>
                                      </p:cBhvr>
                                    </p:animEffect>
                                  </p:childTnLst>
                                </p:cTn>
                              </p:par>
                            </p:childTnLst>
                          </p:cTn>
                        </p:par>
                        <p:par>
                          <p:cTn id="277" fill="hold">
                            <p:stCondLst>
                              <p:cond delay="2000"/>
                            </p:stCondLst>
                            <p:childTnLst>
                              <p:par>
                                <p:cTn id="278" presetID="23" presetClass="entr" presetSubtype="528" fill="hold" grpId="0" nodeType="afterEffect">
                                  <p:stCondLst>
                                    <p:cond delay="0"/>
                                  </p:stCondLst>
                                  <p:childTnLst>
                                    <p:set>
                                      <p:cBhvr>
                                        <p:cTn id="279" dur="1" fill="hold">
                                          <p:stCondLst>
                                            <p:cond delay="0"/>
                                          </p:stCondLst>
                                        </p:cTn>
                                        <p:tgtEl>
                                          <p:spTgt spid="25669"/>
                                        </p:tgtEl>
                                        <p:attrNameLst>
                                          <p:attrName>style.visibility</p:attrName>
                                        </p:attrNameLst>
                                      </p:cBhvr>
                                      <p:to>
                                        <p:strVal val="visible"/>
                                      </p:to>
                                    </p:set>
                                    <p:anim calcmode="lin" valueType="num">
                                      <p:cBhvr>
                                        <p:cTn id="280" dur="500" fill="hold"/>
                                        <p:tgtEl>
                                          <p:spTgt spid="25669"/>
                                        </p:tgtEl>
                                        <p:attrNameLst>
                                          <p:attrName>ppt_w</p:attrName>
                                        </p:attrNameLst>
                                      </p:cBhvr>
                                      <p:tavLst>
                                        <p:tav tm="0">
                                          <p:val>
                                            <p:fltVal val="0"/>
                                          </p:val>
                                        </p:tav>
                                        <p:tav tm="100000">
                                          <p:val>
                                            <p:strVal val="#ppt_w"/>
                                          </p:val>
                                        </p:tav>
                                      </p:tavLst>
                                    </p:anim>
                                    <p:anim calcmode="lin" valueType="num">
                                      <p:cBhvr>
                                        <p:cTn id="281" dur="500" fill="hold"/>
                                        <p:tgtEl>
                                          <p:spTgt spid="25669"/>
                                        </p:tgtEl>
                                        <p:attrNameLst>
                                          <p:attrName>ppt_h</p:attrName>
                                        </p:attrNameLst>
                                      </p:cBhvr>
                                      <p:tavLst>
                                        <p:tav tm="0">
                                          <p:val>
                                            <p:fltVal val="0"/>
                                          </p:val>
                                        </p:tav>
                                        <p:tav tm="100000">
                                          <p:val>
                                            <p:strVal val="#ppt_h"/>
                                          </p:val>
                                        </p:tav>
                                      </p:tavLst>
                                    </p:anim>
                                    <p:anim calcmode="lin" valueType="num">
                                      <p:cBhvr>
                                        <p:cTn id="282" dur="500" fill="hold"/>
                                        <p:tgtEl>
                                          <p:spTgt spid="25669"/>
                                        </p:tgtEl>
                                        <p:attrNameLst>
                                          <p:attrName>ppt_x</p:attrName>
                                        </p:attrNameLst>
                                      </p:cBhvr>
                                      <p:tavLst>
                                        <p:tav tm="0">
                                          <p:val>
                                            <p:fltVal val="0.5"/>
                                          </p:val>
                                        </p:tav>
                                        <p:tav tm="100000">
                                          <p:val>
                                            <p:strVal val="#ppt_x"/>
                                          </p:val>
                                        </p:tav>
                                      </p:tavLst>
                                    </p:anim>
                                    <p:anim calcmode="lin" valueType="num">
                                      <p:cBhvr>
                                        <p:cTn id="283" dur="500" fill="hold"/>
                                        <p:tgtEl>
                                          <p:spTgt spid="2566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nimBg="1" autoUpdateAnimBg="0"/>
      <p:bldP spid="25603" grpId="0" animBg="1"/>
      <p:bldP spid="25604" grpId="0" animBg="1"/>
      <p:bldP spid="150533" grpId="0" animBg="1" autoUpdateAnimBg="0"/>
      <p:bldP spid="150534" grpId="0" animBg="1" autoUpdateAnimBg="0"/>
      <p:bldP spid="25607" grpId="0" animBg="1" autoUpdateAnimBg="0"/>
      <p:bldP spid="25608" grpId="0" animBg="1" autoUpdateAnimBg="0"/>
      <p:bldP spid="25609" grpId="0" animBg="1"/>
      <p:bldP spid="25610" grpId="0" animBg="1" autoUpdateAnimBg="0"/>
      <p:bldP spid="25611" grpId="0" animBg="1" autoUpdateAnimBg="0"/>
      <p:bldP spid="25612"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autoUpdateAnimBg="0"/>
      <p:bldP spid="25622" grpId="0" animBg="1" autoUpdateAnimBg="0"/>
      <p:bldP spid="150551" grpId="0" animBg="1" autoUpdateAnimBg="0"/>
      <p:bldP spid="150552" grpId="0" animBg="1" autoUpdateAnimBg="0"/>
      <p:bldP spid="25625" grpId="0" animBg="1" autoUpdateAnimBg="0"/>
      <p:bldP spid="25626" grpId="0" animBg="1" autoUpdateAnimBg="0"/>
      <p:bldP spid="150555" grpId="0" animBg="1" autoUpdateAnimBg="0"/>
      <p:bldP spid="150556" grpId="0" animBg="1" autoUpdateAnimBg="0"/>
      <p:bldP spid="25629" grpId="0" animBg="1" autoUpdateAnimBg="0"/>
      <p:bldP spid="25630" grpId="0" animBg="1" autoUpdateAnimBg="0"/>
      <p:bldP spid="25631" grpId="0" animBg="1"/>
      <p:bldP spid="25632" grpId="0" animBg="1"/>
      <p:bldP spid="25633" grpId="0" autoUpdateAnimBg="0"/>
      <p:bldP spid="25634" grpId="0" animBg="1"/>
      <p:bldP spid="25635" grpId="0" animBg="1"/>
      <p:bldP spid="25636" grpId="0" animBg="1"/>
      <p:bldP spid="25637" grpId="0" animBg="1"/>
      <p:bldP spid="25638" grpId="0" autoUpdateAnimBg="0"/>
      <p:bldP spid="25639" grpId="0" animBg="1"/>
      <p:bldP spid="25642" grpId="0" animBg="1" autoUpdateAnimBg="0"/>
      <p:bldP spid="25643" grpId="0" animBg="1" autoUpdateAnimBg="0"/>
      <p:bldP spid="25644" grpId="0" animBg="1" autoUpdateAnimBg="0"/>
      <p:bldP spid="25645" grpId="0" animBg="1" autoUpdateAnimBg="0"/>
      <p:bldP spid="25646" grpId="0" animBg="1"/>
      <p:bldP spid="25647" grpId="0" animBg="1"/>
      <p:bldP spid="25648" grpId="0" animBg="1"/>
      <p:bldP spid="25649" grpId="0" autoUpdateAnimBg="0"/>
      <p:bldP spid="25650" grpId="0" animBg="1"/>
      <p:bldP spid="25651" grpId="0" autoUpdateAnimBg="0"/>
      <p:bldP spid="25652" grpId="0" animBg="1" autoUpdateAnimBg="0"/>
      <p:bldP spid="25653" grpId="0" animBg="1" autoUpdateAnimBg="0"/>
      <p:bldP spid="25654" grpId="0" animBg="1"/>
      <p:bldP spid="25655" grpId="0" animBg="1" autoUpdateAnimBg="0"/>
      <p:bldP spid="25656" grpId="0" animBg="1"/>
      <p:bldP spid="25657" grpId="0" animBg="1"/>
      <p:bldP spid="25658" grpId="0" animBg="1" autoUpdateAnimBg="0"/>
      <p:bldP spid="25659" grpId="0" animBg="1" autoUpdateAnimBg="0"/>
      <p:bldP spid="25660" grpId="0" animBg="1"/>
      <p:bldP spid="25661" grpId="0" animBg="1" autoUpdateAnimBg="0"/>
      <p:bldP spid="25662" grpId="0" animBg="1"/>
      <p:bldP spid="25663" grpId="0" animBg="1"/>
      <p:bldP spid="25664" grpId="0" animBg="1"/>
      <p:bldP spid="25665" grpId="0" animBg="1"/>
      <p:bldP spid="25666" grpId="0" animBg="1" autoUpdateAnimBg="0"/>
      <p:bldP spid="25668" grpId="0" autoUpdateAnimBg="0"/>
      <p:bldP spid="25669" grpId="0" animBg="1"/>
    </p:bldLst>
  </p:timing>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2812</Words>
  <Application>Microsoft Office PowerPoint</Application>
  <PresentationFormat>Bildschirmpräsentation (4:3)</PresentationFormat>
  <Paragraphs>725</Paragraphs>
  <Slides>33</Slides>
  <Notes>32</Notes>
  <HiddenSlides>0</HiddenSlides>
  <MMClips>0</MMClips>
  <ScaleCrop>false</ScaleCrop>
  <HeadingPairs>
    <vt:vector size="6" baseType="variant">
      <vt:variant>
        <vt:lpstr>Design</vt:lpstr>
      </vt:variant>
      <vt:variant>
        <vt:i4>1</vt:i4>
      </vt:variant>
      <vt:variant>
        <vt:lpstr>Eingebettete OLE-Server</vt:lpstr>
      </vt:variant>
      <vt:variant>
        <vt:i4>2</vt:i4>
      </vt:variant>
      <vt:variant>
        <vt:lpstr>Folientitel</vt:lpstr>
      </vt:variant>
      <vt:variant>
        <vt:i4>33</vt:i4>
      </vt:variant>
    </vt:vector>
  </HeadingPairs>
  <TitlesOfParts>
    <vt:vector size="36" baseType="lpstr">
      <vt:lpstr>Standarddesign</vt:lpstr>
      <vt:lpstr>Bitmap</vt:lpstr>
      <vt:lpstr>Paint Shop Pro Image</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lpstr>Folie 28</vt:lpstr>
      <vt:lpstr>Folie 29</vt:lpstr>
      <vt:lpstr>Folie 30</vt:lpstr>
      <vt:lpstr>Folie 31</vt:lpstr>
      <vt:lpstr>Folie 32</vt:lpstr>
      <vt:lpstr>Folie 33</vt:lpstr>
    </vt:vector>
  </TitlesOfParts>
  <Company>IWK-Prof. Dr. Siegfried von Känel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von Känel</dc:creator>
  <cp:lastModifiedBy>IWK-Siegfried von Känel</cp:lastModifiedBy>
  <cp:revision>436</cp:revision>
  <dcterms:created xsi:type="dcterms:W3CDTF">2012-05-20T08:57:24Z</dcterms:created>
  <dcterms:modified xsi:type="dcterms:W3CDTF">2017-09-21T13:21:13Z</dcterms:modified>
</cp:coreProperties>
</file>