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92" r:id="rId2"/>
    <p:sldId id="315" r:id="rId3"/>
    <p:sldId id="342" r:id="rId4"/>
    <p:sldId id="287" r:id="rId5"/>
    <p:sldId id="346" r:id="rId6"/>
    <p:sldId id="347" r:id="rId7"/>
    <p:sldId id="348" r:id="rId8"/>
    <p:sldId id="354" r:id="rId9"/>
    <p:sldId id="355" r:id="rId10"/>
    <p:sldId id="350" r:id="rId11"/>
    <p:sldId id="351" r:id="rId12"/>
    <p:sldId id="352" r:id="rId13"/>
    <p:sldId id="290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64" r:id="rId23"/>
    <p:sldId id="365" r:id="rId24"/>
    <p:sldId id="394" r:id="rId25"/>
    <p:sldId id="367" r:id="rId26"/>
    <p:sldId id="371" r:id="rId27"/>
    <p:sldId id="366" r:id="rId28"/>
    <p:sldId id="396" r:id="rId29"/>
    <p:sldId id="370" r:id="rId30"/>
    <p:sldId id="343" r:id="rId31"/>
    <p:sldId id="374" r:id="rId32"/>
    <p:sldId id="284" r:id="rId33"/>
    <p:sldId id="312" r:id="rId34"/>
    <p:sldId id="375" r:id="rId35"/>
    <p:sldId id="398" r:id="rId36"/>
    <p:sldId id="288" r:id="rId37"/>
    <p:sldId id="385" r:id="rId38"/>
    <p:sldId id="386" r:id="rId39"/>
    <p:sldId id="387" r:id="rId40"/>
    <p:sldId id="388" r:id="rId41"/>
    <p:sldId id="399" r:id="rId42"/>
    <p:sldId id="390" r:id="rId43"/>
    <p:sldId id="391" r:id="rId44"/>
    <p:sldId id="400" r:id="rId45"/>
    <p:sldId id="377" r:id="rId46"/>
    <p:sldId id="378" r:id="rId47"/>
    <p:sldId id="402" r:id="rId48"/>
    <p:sldId id="380" r:id="rId49"/>
    <p:sldId id="295" r:id="rId50"/>
    <p:sldId id="381" r:id="rId51"/>
    <p:sldId id="382" r:id="rId52"/>
    <p:sldId id="384" r:id="rId53"/>
    <p:sldId id="383" r:id="rId54"/>
  </p:sldIdLst>
  <p:sldSz cx="9144000" cy="6858000" type="screen4x3"/>
  <p:notesSz cx="6858000" cy="9945688"/>
  <p:defaultTextStyle>
    <a:defPPr>
      <a:defRPr lang="de-DE"/>
    </a:defPPr>
    <a:lvl1pPr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16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CB"/>
    <a:srgbClr val="0000FF"/>
    <a:srgbClr val="DEDEDE"/>
    <a:srgbClr val="FF3300"/>
    <a:srgbClr val="F7EBBD"/>
    <a:srgbClr val="EBFFFF"/>
    <a:srgbClr val="DFEFFF"/>
    <a:srgbClr val="F1F1F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90" y="-90"/>
      </p:cViewPr>
      <p:guideLst>
        <p:guide orient="horz" pos="3132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2.png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11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24.png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7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33.png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2.png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57.png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.png"/><Relationship Id="rId1" Type="http://schemas.openxmlformats.org/officeDocument/2006/relationships/image" Target="../media/image60.png"/><Relationship Id="rId5" Type="http://schemas.openxmlformats.org/officeDocument/2006/relationships/image" Target="../media/image58.png"/><Relationship Id="rId4" Type="http://schemas.openxmlformats.org/officeDocument/2006/relationships/image" Target="../media/image62.png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image" Target="../media/image7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6.png"/><Relationship Id="rId1" Type="http://schemas.openxmlformats.org/officeDocument/2006/relationships/image" Target="../media/image62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67.png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6.png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image" Target="../media/image12.png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png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image" Target="../media/image11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image" Target="../media/image78.png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image" Target="../media/image26.png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6.png"/><Relationship Id="rId1" Type="http://schemas.openxmlformats.org/officeDocument/2006/relationships/image" Target="../media/image22.png"/><Relationship Id="rId4" Type="http://schemas.openxmlformats.org/officeDocument/2006/relationships/image" Target="../media/image82.png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image" Target="../media/image11.png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image" Target="../media/image11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image" Target="../media/image89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png"/><Relationship Id="rId4" Type="http://schemas.openxmlformats.org/officeDocument/2006/relationships/image" Target="../media/image99.png"/></Relationships>
</file>

<file path=ppt/drawings/_rels/vmlDrawing4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62.png"/><Relationship Id="rId1" Type="http://schemas.openxmlformats.org/officeDocument/2006/relationships/image" Target="../media/image104.png"/><Relationship Id="rId4" Type="http://schemas.openxmlformats.org/officeDocument/2006/relationships/image" Target="../media/image7.png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image" Target="../media/image24.png"/></Relationships>
</file>

<file path=ppt/drawings/_rels/vmlDrawing4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448800"/>
            <a:ext cx="29718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5921E4B-283E-4949-A46F-ED77A3E5BD4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>
            <a:lvl1pPr algn="l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>
            <a:lvl1pPr algn="r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fld id="{039A97FA-0131-4017-B0CA-6D43EA5B06D6}" type="datetimeFigureOut">
              <a:rPr lang="de-DE"/>
              <a:pPr/>
              <a:t>20.09.2017</a:t>
            </a:fld>
            <a:endParaRPr lang="de-DE"/>
          </a:p>
        </p:txBody>
      </p:sp>
      <p:sp>
        <p:nvSpPr>
          <p:cNvPr id="6758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39800" y="762000"/>
            <a:ext cx="4978400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400"/>
            <a:ext cx="5029200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07563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endParaRPr lang="de-DE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707563"/>
            <a:ext cx="2971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fld id="{31F584AC-33FB-459A-B638-5FD1C5DFD672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5029200"/>
            <a:ext cx="5867400" cy="1600200"/>
          </a:xfrm>
        </p:spPr>
        <p:txBody>
          <a:bodyPr anchor="ctr" anchorCtr="0"/>
          <a:lstStyle/>
          <a:p>
            <a:r>
              <a:rPr lang="de-DE" sz="2000" b="1">
                <a:latin typeface="Arial" charset="0"/>
              </a:rPr>
              <a:t>Abb. 5.01: Management</a:t>
            </a:r>
          </a:p>
          <a:p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Zur Einordnung des Funktionsbereiches „Management“ in den Gesamtkomplex der Funktionsbereiche in Unternehmen</a:t>
            </a:r>
            <a:endParaRPr lang="de-DE" sz="1800" b="1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762000" y="4906963"/>
            <a:ext cx="55626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30000"/>
              </a:spcBef>
            </a:pPr>
            <a:r>
              <a:rPr lang="de-DE" sz="2000"/>
              <a:t>Abb. 5.10: Führungsinstrumente (1)</a:t>
            </a:r>
          </a:p>
          <a:p>
            <a:pPr algn="l">
              <a:spcBef>
                <a:spcPct val="30000"/>
              </a:spcBef>
            </a:pPr>
            <a:endParaRPr lang="de-DE" sz="2000"/>
          </a:p>
          <a:p>
            <a:pPr algn="l">
              <a:spcBef>
                <a:spcPct val="30000"/>
              </a:spcBef>
            </a:pPr>
            <a:endParaRPr lang="de-DE" sz="2000"/>
          </a:p>
          <a:p>
            <a:pPr algn="l">
              <a:spcBef>
                <a:spcPct val="30000"/>
              </a:spcBef>
            </a:pPr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762000" y="4997450"/>
            <a:ext cx="5351463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5.11: Führungsinstrumente (2)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762000" y="4997450"/>
            <a:ext cx="5351463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5.12: Mangementtechniken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762000" y="5105400"/>
            <a:ext cx="5351463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5.13: Entscheidungsprozess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Reihenfolge der Nummen beachten, Problem: Zeitverzug, dies bedeutet: Manchmal kommen die Entscheidungen zu spät oder deren Umsetzung dauert zu lange, dann ist nicht mehr viel zu retten</a:t>
            </a:r>
          </a:p>
          <a:p>
            <a:pPr algn="l" eaLnBrk="0" hangingPunct="0"/>
            <a:r>
              <a:rPr lang="de-DE"/>
              <a:t>(„BER-Problem“, „Air-Berlin-Problem“ usw.)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762000" y="5502275"/>
            <a:ext cx="53514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5.14: Entscheidung - Daten - Information - Wissen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762000" y="5105400"/>
            <a:ext cx="5351463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5.15: Management und Informations-prozesse im Unternehmen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533400" y="5181600"/>
            <a:ext cx="61722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5.16: E-Business-Konzept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Prinzipschema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533400" y="5181600"/>
            <a:ext cx="61722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5.17: Mitarbeiterführung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533400" y="5181600"/>
            <a:ext cx="61722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5.18: Mitarbeitergespräche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533400" y="5181600"/>
            <a:ext cx="61722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5.19: Planung (1)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5227638"/>
            <a:ext cx="5029200" cy="1508125"/>
          </a:xfrm>
        </p:spPr>
        <p:txBody>
          <a:bodyPr anchor="ctr" anchorCtr="0"/>
          <a:lstStyle/>
          <a:p>
            <a:r>
              <a:rPr lang="de-DE" sz="2000" b="1">
                <a:latin typeface="Arial" charset="0"/>
              </a:rPr>
              <a:t>Abb. 5.02: Management (Begriff)</a:t>
            </a:r>
          </a:p>
          <a:p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Grafik ist selbsterklärend</a:t>
            </a:r>
            <a:endParaRPr lang="de-DE" sz="2000" b="1">
              <a:latin typeface="Arial" charset="0"/>
            </a:endParaRPr>
          </a:p>
          <a:p>
            <a:endParaRPr lang="de-DE" sz="2000" b="1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457200" y="5257800"/>
            <a:ext cx="6172200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5.20: Planung (2)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Einordnung der Planung, strategische und operative Plaung und Steuerung</a:t>
            </a:r>
          </a:p>
          <a:p>
            <a:pPr algn="l" eaLnBrk="0" hangingPunct="0"/>
            <a:r>
              <a:rPr lang="de-DE"/>
              <a:t>Zu beachten ist wieder der Ansatz der systemdynamischen Zustandsdarstellung (Bilanz des Vorjahres wird Anfangsbilanz im Folgejahr)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685800" y="5334000"/>
            <a:ext cx="548640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5.21: Erfolgspotenziale nutzen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685800" y="4884738"/>
            <a:ext cx="54864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 eaLnBrk="0" hangingPunct="0"/>
            <a:r>
              <a:rPr lang="de-DE" sz="2000"/>
              <a:t>Abb. 5.22: Aufgaben der strategischen Planung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Strategische Geschäftsfelder (SGF) nach außen</a:t>
            </a:r>
          </a:p>
          <a:p>
            <a:pPr algn="l" eaLnBrk="0" hangingPunct="0"/>
            <a:r>
              <a:rPr lang="de-DE"/>
              <a:t>Strategische Geschäftseinheiten (SGE) nach innen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838200" y="4876800"/>
            <a:ext cx="5181600" cy="2076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5.23: Strategische Bilanz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Von Interesse ist der Abstand zwischen Unternehmen und dem Konkurrenten  in Bezug auf Stärken sowie in Bezug auf Schwächen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2076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5.24: Balanced Scorecard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20764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5.25: Verbindung der strategischen Planung mit Frühwarnsystemen („Radar-Funktion“)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(„Wer zu spät kommt, ...“; aber auch „Wer zu früh reagiert, ...“)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3276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5.26: Gegenstände der operativen (Jahres-)-Planung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Zu beachten sind zwei Ebenen: Materielle Planung sowie wertmäßige, finanzielle Planung. Letztere ist Reflexion der materiellen Planungsgegenstände.</a:t>
            </a:r>
          </a:p>
          <a:p>
            <a:pPr algn="l" eaLnBrk="0" hangingPunct="0"/>
            <a:r>
              <a:rPr lang="de-DE"/>
              <a:t>Beispiel: Wenn die Kosten zu hoch sind, muss primär im Bereich der materiellen Planungs-gegenstände etwas getan werden (Verbrauch senken u. a.).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5.27: Budgetierung- Hauptinstrument der operativen Planung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5.28: Operative und kurzfristige  Planung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5.29: Organisation (Begriff)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5105400"/>
            <a:ext cx="5715000" cy="1508125"/>
          </a:xfrm>
        </p:spPr>
        <p:txBody>
          <a:bodyPr anchor="ctr" anchorCtr="0"/>
          <a:lstStyle/>
          <a:p>
            <a:r>
              <a:rPr lang="de-DE" sz="2000" b="1">
                <a:latin typeface="Arial" charset="0"/>
              </a:rPr>
              <a:t>Abb. 5.03: Management als Institution</a:t>
            </a:r>
          </a:p>
          <a:p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Grafik ist selbsterklärend</a:t>
            </a:r>
            <a:endParaRPr lang="de-DE" sz="2000" b="1">
              <a:latin typeface="Arial" charset="0"/>
            </a:endParaRPr>
          </a:p>
          <a:p>
            <a:pPr algn="ctr"/>
            <a:endParaRPr lang="de-DE" sz="2000" b="1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5.30: Organisation sichert Stabilität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5.31: Teilbereiche der Organisation in Unternehmen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5.32: Objekte der Organisation in Unternehmen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5.33: Problem einer „optimalen Organisation“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5.34: Aufbauorganisation in Unternehmen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838200" y="48768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5.35: Vorgehen bei der Ausgestaltung der Aufbauorganisation in Unternehmen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838200" y="49530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5.36a: Linienorganisation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838200" y="49530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5.36b: Funktionalorganisation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838200" y="49530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5.36c: Linie-Stab-Organisation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838200" y="4953000"/>
            <a:ext cx="51816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5.36d: Matrix-Organisation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724400"/>
            <a:ext cx="5029200" cy="13493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5.04: Management-Regelkreis</a:t>
            </a:r>
          </a:p>
          <a:p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Grafik ist selbsterklärend</a:t>
            </a:r>
            <a:endParaRPr lang="de-DE" sz="2000" b="1">
              <a:latin typeface="Arial" charset="0"/>
            </a:endParaRPr>
          </a:p>
          <a:p>
            <a:pPr algn="ctr"/>
            <a:endParaRPr lang="de-DE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5.36e: Tensor-Organisation (Matrix-Organisation mit Einbeziehung der Haupt-absatzmärkte)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5.36f: Sparten-Organisation</a:t>
            </a:r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5.36g: Projekt-Organisation</a:t>
            </a:r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5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5.37: Ablauforganisation</a:t>
            </a:r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5.38: Ablauforganisation (typische Ausgestaltungsforemen)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5.39: Geschäftsprozesse (Prinzipschema)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5.40: Prozessverbesserungen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5.41: Kommunikation</a:t>
            </a:r>
          </a:p>
          <a:p>
            <a:pPr algn="l" eaLnBrk="0" hangingPunct="0"/>
            <a:endParaRPr lang="de-DE" sz="2000"/>
          </a:p>
          <a:p>
            <a:pPr algn="l" eaLnBrk="0" hangingPunct="0"/>
            <a:r>
              <a:rPr lang="de-DE"/>
              <a:t>Klärung der Voraussetzungen für eine Kommunikation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1" name="Rectangle 5"/>
          <p:cNvSpPr>
            <a:spLocks noChangeArrowheads="1"/>
          </p:cNvSpPr>
          <p:nvPr/>
        </p:nvSpPr>
        <p:spPr bwMode="auto">
          <a:xfrm>
            <a:off x="838200" y="4953000"/>
            <a:ext cx="54102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5.42: Kommunikation im Unternehmen sowie zwischen Unternehmen und Umwelt (Prinzipschema)</a:t>
            </a:r>
          </a:p>
          <a:p>
            <a:pPr algn="l" eaLnBrk="0" hangingPunct="0"/>
            <a:endParaRPr lang="de-DE" sz="200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838200" y="4953000"/>
            <a:ext cx="56388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5.43: Customer-Relationship-Management als Beispiel einer kundenorientierten Kommunikations-organisation</a:t>
            </a:r>
          </a:p>
          <a:p>
            <a:pPr algn="l" eaLnBrk="0" hangingPunct="0"/>
            <a:endParaRPr lang="de-DE" sz="20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02163"/>
            <a:ext cx="5029200" cy="1951037"/>
          </a:xfrm>
        </p:spPr>
        <p:txBody>
          <a:bodyPr anchor="ctr" anchorCtr="0"/>
          <a:lstStyle/>
          <a:p>
            <a:r>
              <a:rPr lang="de-DE" sz="2000" b="1">
                <a:latin typeface="Arial" charset="0"/>
              </a:rPr>
              <a:t>Abb. 5.05: Führungskräfte</a:t>
            </a:r>
          </a:p>
          <a:p>
            <a:pPr algn="ctr"/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Hierarchie der Merkmale und Eigenschaften (von unten nach oben)</a:t>
            </a:r>
            <a:endParaRPr lang="de-DE" sz="2000" b="1">
              <a:latin typeface="Arial" charset="0"/>
            </a:endParaRPr>
          </a:p>
          <a:p>
            <a:pPr algn="ctr"/>
            <a:endParaRPr lang="de-DE"/>
          </a:p>
          <a:p>
            <a:pPr algn="ctr"/>
            <a:endParaRPr lang="de-DE" sz="1800" b="1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838200" y="4953000"/>
            <a:ext cx="56388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5.44: Einordnung der Kommunikationspolitik in die Marketing-Aktivitäten von Unternehmen</a:t>
            </a:r>
          </a:p>
          <a:p>
            <a:pPr algn="l" eaLnBrk="0" hangingPunct="0"/>
            <a:endParaRPr lang="de-DE" sz="200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838200" y="4953000"/>
            <a:ext cx="56388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5.45: Aufgabe „Lernende Organisation“</a:t>
            </a:r>
          </a:p>
          <a:p>
            <a:pPr algn="l" eaLnBrk="0" hangingPunct="0"/>
            <a:endParaRPr lang="de-DE" sz="200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838200" y="4953000"/>
            <a:ext cx="5638800" cy="182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/>
            <a:r>
              <a:rPr lang="de-DE" sz="2000"/>
              <a:t>Abb. 5.46: Aufgabe „Organisationsentwicklung“</a:t>
            </a:r>
          </a:p>
          <a:p>
            <a:pPr algn="l" eaLnBrk="0" hangingPunct="0"/>
            <a:endParaRPr lang="de-DE" sz="20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5029200"/>
            <a:ext cx="5486400" cy="1654175"/>
          </a:xfrm>
        </p:spPr>
        <p:txBody>
          <a:bodyPr/>
          <a:lstStyle/>
          <a:p>
            <a:r>
              <a:rPr lang="de-DE" sz="2000" b="1">
                <a:latin typeface="Arial" charset="0"/>
              </a:rPr>
              <a:t>Abb. 5.06: Rollen der Führungskräfte im Managementprozess</a:t>
            </a:r>
          </a:p>
          <a:p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Grafik ist selbsterklärend</a:t>
            </a:r>
            <a:endParaRPr lang="de-DE" sz="2000" b="1">
              <a:latin typeface="Arial" charset="0"/>
            </a:endParaRPr>
          </a:p>
          <a:p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5105400"/>
            <a:ext cx="5562600" cy="1111250"/>
          </a:xfrm>
        </p:spPr>
        <p:txBody>
          <a:bodyPr anchor="ctr" anchorCtr="0"/>
          <a:lstStyle/>
          <a:p>
            <a:r>
              <a:rPr lang="de-DE" sz="2000" b="1">
                <a:latin typeface="Arial" charset="0"/>
              </a:rPr>
              <a:t>Abb. 5.07: Integriertes Managementsystem</a:t>
            </a:r>
          </a:p>
          <a:p>
            <a:endParaRPr lang="de-DE" sz="2000" b="1">
              <a:latin typeface="Arial" charset="0"/>
            </a:endParaRPr>
          </a:p>
          <a:p>
            <a:r>
              <a:rPr lang="de-DE" sz="1600" b="1">
                <a:latin typeface="Arial" charset="0"/>
              </a:rPr>
              <a:t>Grafik ist selbsterklärend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762000" y="5105400"/>
            <a:ext cx="55626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30000"/>
              </a:spcBef>
            </a:pPr>
            <a:r>
              <a:rPr lang="de-DE" sz="2000"/>
              <a:t>Abb. 5.08: Management-by-Modelle</a:t>
            </a:r>
          </a:p>
          <a:p>
            <a:pPr algn="l">
              <a:spcBef>
                <a:spcPct val="30000"/>
              </a:spcBef>
            </a:pPr>
            <a:endParaRPr lang="de-DE" sz="2000"/>
          </a:p>
          <a:p>
            <a:pPr algn="l">
              <a:spcBef>
                <a:spcPct val="30000"/>
              </a:spcBef>
            </a:pPr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762000" y="5105400"/>
            <a:ext cx="5562600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30000"/>
              </a:spcBef>
            </a:pPr>
            <a:r>
              <a:rPr lang="de-DE" sz="2000"/>
              <a:t>Abb. 5.09: Führungsstile (Prinzipschema)</a:t>
            </a:r>
          </a:p>
          <a:p>
            <a:pPr algn="l">
              <a:spcBef>
                <a:spcPct val="30000"/>
              </a:spcBef>
            </a:pPr>
            <a:endParaRPr lang="de-DE" sz="2000"/>
          </a:p>
          <a:p>
            <a:pPr algn="l">
              <a:spcBef>
                <a:spcPct val="30000"/>
              </a:spcBef>
            </a:pPr>
            <a:r>
              <a:rPr lang="de-DE"/>
              <a:t>Grafik ist selbsterklärend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Text Box 10"/>
          <p:cNvSpPr txBox="1">
            <a:spLocks noChangeArrowheads="1"/>
          </p:cNvSpPr>
          <p:nvPr userDrawn="1"/>
        </p:nvSpPr>
        <p:spPr bwMode="auto">
          <a:xfrm>
            <a:off x="228600" y="6629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76200" y="64008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 userDrawn="1"/>
        </p:nvSpPr>
        <p:spPr bwMode="auto">
          <a:xfrm>
            <a:off x="1447800" y="6477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2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1.bin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32.png"/><Relationship Id="rId4" Type="http://schemas.openxmlformats.org/officeDocument/2006/relationships/oleObject" Target="../embeddings/oleObject3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4.png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4.png"/><Relationship Id="rId18" Type="http://schemas.openxmlformats.org/officeDocument/2006/relationships/image" Target="../media/image48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40.png"/><Relationship Id="rId12" Type="http://schemas.openxmlformats.org/officeDocument/2006/relationships/oleObject" Target="../embeddings/oleObject46.bin"/><Relationship Id="rId1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46.png"/><Relationship Id="rId10" Type="http://schemas.openxmlformats.org/officeDocument/2006/relationships/image" Target="../media/image42.png"/><Relationship Id="rId19" Type="http://schemas.openxmlformats.org/officeDocument/2006/relationships/image" Target="../media/image32.png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5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oleObject" Target="../embeddings/oleObject55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oleObject" Target="../embeddings/oleObject58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6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4.bin"/><Relationship Id="rId10" Type="http://schemas.openxmlformats.org/officeDocument/2006/relationships/oleObject" Target="../embeddings/oleObject69.bin"/><Relationship Id="rId4" Type="http://schemas.openxmlformats.org/officeDocument/2006/relationships/oleObject" Target="../embeddings/oleObject63.bin"/><Relationship Id="rId9" Type="http://schemas.openxmlformats.org/officeDocument/2006/relationships/oleObject" Target="../embeddings/oleObject68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oleObject" Target="../embeddings/oleObject72.bin"/><Relationship Id="rId4" Type="http://schemas.openxmlformats.org/officeDocument/2006/relationships/oleObject" Target="../embeddings/oleObject7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7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7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77.bin"/><Relationship Id="rId5" Type="http://schemas.openxmlformats.org/officeDocument/2006/relationships/oleObject" Target="../embeddings/oleObject76.bin"/><Relationship Id="rId4" Type="http://schemas.openxmlformats.org/officeDocument/2006/relationships/oleObject" Target="../embeddings/oleObject75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oleObject78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5" Type="http://schemas.openxmlformats.org/officeDocument/2006/relationships/oleObject" Target="../embeddings/oleObject80.bin"/><Relationship Id="rId4" Type="http://schemas.openxmlformats.org/officeDocument/2006/relationships/oleObject" Target="../embeddings/oleObject79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82.bin"/><Relationship Id="rId5" Type="http://schemas.openxmlformats.org/officeDocument/2006/relationships/image" Target="../media/image49.png"/><Relationship Id="rId4" Type="http://schemas.openxmlformats.org/officeDocument/2006/relationships/oleObject" Target="../embeddings/oleObject8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84.bin"/><Relationship Id="rId5" Type="http://schemas.openxmlformats.org/officeDocument/2006/relationships/image" Target="../media/image69.png"/><Relationship Id="rId4" Type="http://schemas.openxmlformats.org/officeDocument/2006/relationships/oleObject" Target="../embeddings/oleObject83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oleObject" Target="../embeddings/oleObject85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oleObject88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oleObject" Target="../embeddings/oleObject89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oleObject" Target="../embeddings/oleObject90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5" Type="http://schemas.openxmlformats.org/officeDocument/2006/relationships/oleObject" Target="../embeddings/oleObject92.bin"/><Relationship Id="rId4" Type="http://schemas.openxmlformats.org/officeDocument/2006/relationships/oleObject" Target="../embeddings/oleObject91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5" Type="http://schemas.openxmlformats.org/officeDocument/2006/relationships/oleObject" Target="../embeddings/oleObject93.bin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5" Type="http://schemas.openxmlformats.org/officeDocument/2006/relationships/oleObject" Target="../embeddings/oleObject95.bin"/><Relationship Id="rId4" Type="http://schemas.openxmlformats.org/officeDocument/2006/relationships/oleObject" Target="../embeddings/oleObject94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5" Type="http://schemas.openxmlformats.org/officeDocument/2006/relationships/oleObject" Target="../embeddings/oleObject97.bin"/><Relationship Id="rId4" Type="http://schemas.openxmlformats.org/officeDocument/2006/relationships/oleObject" Target="../embeddings/oleObject9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7" Type="http://schemas.openxmlformats.org/officeDocument/2006/relationships/oleObject" Target="../embeddings/oleObject10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100.bin"/><Relationship Id="rId5" Type="http://schemas.openxmlformats.org/officeDocument/2006/relationships/oleObject" Target="../embeddings/oleObject99.bin"/><Relationship Id="rId4" Type="http://schemas.openxmlformats.org/officeDocument/2006/relationships/oleObject" Target="../embeddings/oleObject98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5" Type="http://schemas.openxmlformats.org/officeDocument/2006/relationships/oleObject" Target="../embeddings/oleObject103.bin"/><Relationship Id="rId4" Type="http://schemas.openxmlformats.org/officeDocument/2006/relationships/oleObject" Target="../embeddings/oleObject102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3" Type="http://schemas.openxmlformats.org/officeDocument/2006/relationships/notesSlide" Target="../notesSlides/notesSlide44.xml"/><Relationship Id="rId7" Type="http://schemas.openxmlformats.org/officeDocument/2006/relationships/oleObject" Target="../embeddings/oleObject10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106.bin"/><Relationship Id="rId5" Type="http://schemas.openxmlformats.org/officeDocument/2006/relationships/oleObject" Target="../embeddings/oleObject105.bin"/><Relationship Id="rId4" Type="http://schemas.openxmlformats.org/officeDocument/2006/relationships/oleObject" Target="../embeddings/oleObject104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oleObject" Target="../embeddings/oleObject109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.bin"/><Relationship Id="rId3" Type="http://schemas.openxmlformats.org/officeDocument/2006/relationships/notesSlide" Target="../notesSlides/notesSlide46.xml"/><Relationship Id="rId7" Type="http://schemas.openxmlformats.org/officeDocument/2006/relationships/oleObject" Target="../embeddings/oleObject1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112.bin"/><Relationship Id="rId11" Type="http://schemas.openxmlformats.org/officeDocument/2006/relationships/oleObject" Target="../embeddings/oleObject117.bin"/><Relationship Id="rId5" Type="http://schemas.openxmlformats.org/officeDocument/2006/relationships/oleObject" Target="../embeddings/oleObject111.bin"/><Relationship Id="rId10" Type="http://schemas.openxmlformats.org/officeDocument/2006/relationships/oleObject" Target="../embeddings/oleObject116.bin"/><Relationship Id="rId4" Type="http://schemas.openxmlformats.org/officeDocument/2006/relationships/oleObject" Target="../embeddings/oleObject110.bin"/><Relationship Id="rId9" Type="http://schemas.openxmlformats.org/officeDocument/2006/relationships/oleObject" Target="../embeddings/oleObject115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5" Type="http://schemas.openxmlformats.org/officeDocument/2006/relationships/oleObject" Target="../embeddings/oleObject119.bin"/><Relationship Id="rId4" Type="http://schemas.openxmlformats.org/officeDocument/2006/relationships/oleObject" Target="../embeddings/oleObject118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3.bin"/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10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122.bin"/><Relationship Id="rId5" Type="http://schemas.openxmlformats.org/officeDocument/2006/relationships/oleObject" Target="../embeddings/oleObject121.bin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126.bin"/><Relationship Id="rId5" Type="http://schemas.openxmlformats.org/officeDocument/2006/relationships/oleObject" Target="../embeddings/oleObject125.bin"/><Relationship Id="rId4" Type="http://schemas.openxmlformats.org/officeDocument/2006/relationships/oleObject" Target="../embeddings/oleObject124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3" Type="http://schemas.openxmlformats.org/officeDocument/2006/relationships/notesSlide" Target="../notesSlides/notesSlide50.xml"/><Relationship Id="rId7" Type="http://schemas.openxmlformats.org/officeDocument/2006/relationships/image" Target="../media/image10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129.bin"/><Relationship Id="rId5" Type="http://schemas.openxmlformats.org/officeDocument/2006/relationships/oleObject" Target="../embeddings/oleObject128.bin"/><Relationship Id="rId4" Type="http://schemas.openxmlformats.org/officeDocument/2006/relationships/oleObject" Target="../embeddings/oleObject127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7" Type="http://schemas.openxmlformats.org/officeDocument/2006/relationships/oleObject" Target="../embeddings/oleObject1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133.bin"/><Relationship Id="rId5" Type="http://schemas.openxmlformats.org/officeDocument/2006/relationships/oleObject" Target="../embeddings/oleObject132.bin"/><Relationship Id="rId4" Type="http://schemas.openxmlformats.org/officeDocument/2006/relationships/oleObject" Target="../embeddings/oleObject131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oleObject" Target="../embeddings/oleObject1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137.bin"/><Relationship Id="rId5" Type="http://schemas.openxmlformats.org/officeDocument/2006/relationships/oleObject" Target="../embeddings/oleObject136.bin"/><Relationship Id="rId4" Type="http://schemas.openxmlformats.org/officeDocument/2006/relationships/oleObject" Target="../embeddings/oleObject13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.png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16.png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ChangeArrowheads="1"/>
          </p:cNvSpPr>
          <p:nvPr/>
        </p:nvSpPr>
        <p:spPr bwMode="auto">
          <a:xfrm>
            <a:off x="152400" y="228600"/>
            <a:ext cx="8763000" cy="2895600"/>
          </a:xfrm>
          <a:prstGeom prst="rect">
            <a:avLst/>
          </a:prstGeom>
          <a:solidFill>
            <a:srgbClr val="F1FFCB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1859" name="Text Box 2"/>
          <p:cNvSpPr txBox="1">
            <a:spLocks noChangeArrowheads="1"/>
          </p:cNvSpPr>
          <p:nvPr/>
        </p:nvSpPr>
        <p:spPr bwMode="auto">
          <a:xfrm>
            <a:off x="838200" y="1219200"/>
            <a:ext cx="7391400" cy="914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5400">
                <a:solidFill>
                  <a:srgbClr val="0000FF"/>
                </a:solidFill>
                <a:latin typeface="Times New Roman" pitchFamily="18" charset="0"/>
              </a:rPr>
              <a:t>Betriebswirtschaftslehre</a:t>
            </a:r>
            <a:endParaRPr lang="de-DE" sz="4400">
              <a:latin typeface="Times New Roman" pitchFamily="18" charset="0"/>
            </a:endParaRPr>
          </a:p>
        </p:txBody>
      </p:sp>
      <p:sp>
        <p:nvSpPr>
          <p:cNvPr id="121860" name="Text Box 3"/>
          <p:cNvSpPr txBox="1">
            <a:spLocks noChangeArrowheads="1"/>
          </p:cNvSpPr>
          <p:nvPr/>
        </p:nvSpPr>
        <p:spPr bwMode="auto">
          <a:xfrm>
            <a:off x="1835150" y="2246313"/>
            <a:ext cx="5029200" cy="641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3600">
                <a:latin typeface="Times New Roman" pitchFamily="18" charset="0"/>
              </a:rPr>
              <a:t>Eine Einf</a:t>
            </a:r>
            <a:r>
              <a:rPr lang="de-DE" sz="3600"/>
              <a:t>ü</a:t>
            </a:r>
            <a:r>
              <a:rPr lang="de-DE" sz="3600">
                <a:latin typeface="Times New Roman" pitchFamily="18" charset="0"/>
              </a:rPr>
              <a:t>hrung</a:t>
            </a:r>
          </a:p>
        </p:txBody>
      </p:sp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457200" y="350838"/>
            <a:ext cx="5029200" cy="641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3600" i="1">
                <a:latin typeface="Times New Roman" pitchFamily="18" charset="0"/>
              </a:rPr>
              <a:t>Siegfried von Känel</a:t>
            </a:r>
          </a:p>
        </p:txBody>
      </p:sp>
      <p:sp>
        <p:nvSpPr>
          <p:cNvPr id="121862" name="Text Box 6"/>
          <p:cNvSpPr txBox="1">
            <a:spLocks noChangeArrowheads="1"/>
          </p:cNvSpPr>
          <p:nvPr/>
        </p:nvSpPr>
        <p:spPr bwMode="auto">
          <a:xfrm>
            <a:off x="762000" y="3128963"/>
            <a:ext cx="7772400" cy="10985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2400">
                <a:cs typeface="Arial" charset="0"/>
              </a:rPr>
              <a:t>Animierte und kommentierte PowerPoint-Folien</a:t>
            </a:r>
          </a:p>
          <a:p>
            <a:r>
              <a:rPr lang="de-DE" sz="2400">
                <a:cs typeface="Arial" charset="0"/>
              </a:rPr>
              <a:t> zu allen Grafiken im Buch</a:t>
            </a:r>
            <a:r>
              <a:rPr lang="de-DE" sz="2800">
                <a:cs typeface="Arial" charset="0"/>
              </a:rPr>
              <a:t> [Kapitel </a:t>
            </a:r>
            <a:r>
              <a:rPr lang="de-DE" sz="2800">
                <a:solidFill>
                  <a:srgbClr val="FF3300"/>
                </a:solidFill>
                <a:cs typeface="Arial" charset="0"/>
              </a:rPr>
              <a:t>5-1</a:t>
            </a:r>
            <a:r>
              <a:rPr lang="de-DE" sz="2800">
                <a:cs typeface="Arial" charset="0"/>
              </a:rPr>
              <a:t>]</a:t>
            </a:r>
          </a:p>
        </p:txBody>
      </p:sp>
      <p:sp>
        <p:nvSpPr>
          <p:cNvPr id="121863" name="Text Box 9"/>
          <p:cNvSpPr txBox="1">
            <a:spLocks noChangeArrowheads="1"/>
          </p:cNvSpPr>
          <p:nvPr/>
        </p:nvSpPr>
        <p:spPr bwMode="auto">
          <a:xfrm>
            <a:off x="381000" y="4191000"/>
            <a:ext cx="83820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de-DE" sz="2400">
                <a:solidFill>
                  <a:srgbClr val="FF3300"/>
                </a:solidFill>
              </a:rPr>
              <a:t>Hinweise:</a:t>
            </a:r>
            <a:endParaRPr lang="de-DE" sz="2800">
              <a:latin typeface="Times New Roman" pitchFamily="18" charset="0"/>
            </a:endParaRPr>
          </a:p>
        </p:txBody>
      </p:sp>
      <p:sp>
        <p:nvSpPr>
          <p:cNvPr id="121864" name="Textfeld 9"/>
          <p:cNvSpPr txBox="1">
            <a:spLocks noChangeArrowheads="1"/>
          </p:cNvSpPr>
          <p:nvPr/>
        </p:nvSpPr>
        <p:spPr bwMode="auto">
          <a:xfrm>
            <a:off x="457200" y="4648200"/>
            <a:ext cx="8534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de-DE"/>
              <a:t>Start der Präsentation:  Funktionstaste </a:t>
            </a:r>
            <a:r>
              <a:rPr lang="de-DE" sz="2400">
                <a:solidFill>
                  <a:srgbClr val="0000FF"/>
                </a:solidFill>
              </a:rPr>
              <a:t>[F5] </a:t>
            </a:r>
            <a:r>
              <a:rPr lang="de-DE"/>
              <a:t>drücken oder über Menü „Bildschirmpräsentation“.</a:t>
            </a:r>
          </a:p>
          <a:p>
            <a:r>
              <a:rPr lang="de-DE"/>
              <a:t>Kommentare zu den Folien: </a:t>
            </a:r>
            <a:r>
              <a:rPr lang="de-DE">
                <a:solidFill>
                  <a:srgbClr val="0000FF"/>
                </a:solidFill>
              </a:rPr>
              <a:t>Notizseitenansicht!</a:t>
            </a:r>
            <a:endParaRPr lang="de-DE"/>
          </a:p>
          <a:p>
            <a:r>
              <a:rPr lang="de-DE"/>
              <a:t>Im Weiteren immer mit dem </a:t>
            </a:r>
            <a:r>
              <a:rPr lang="de-DE">
                <a:solidFill>
                  <a:srgbClr val="0000FF"/>
                </a:solidFill>
              </a:rPr>
              <a:t>Mauszeiger </a:t>
            </a:r>
            <a:r>
              <a:rPr lang="de-DE"/>
              <a:t>solange auf die Folienfläche klicken,</a:t>
            </a:r>
          </a:p>
          <a:p>
            <a:r>
              <a:rPr lang="de-DE"/>
              <a:t>bis das das kleine </a:t>
            </a:r>
            <a:r>
              <a:rPr lang="de-DE">
                <a:solidFill>
                  <a:srgbClr val="0000FF"/>
                </a:solidFill>
              </a:rPr>
              <a:t>rote Viereck</a:t>
            </a:r>
            <a:r>
              <a:rPr lang="de-DE"/>
              <a:t> erscheint.  </a:t>
            </a:r>
          </a:p>
        </p:txBody>
      </p:sp>
      <p:sp>
        <p:nvSpPr>
          <p:cNvPr id="121865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2" grpId="0" autoUpdateAnimBg="0"/>
      <p:bldP spid="121863" grpId="0" autoUpdateAnimBg="0"/>
      <p:bldP spid="121865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5105400"/>
            <a:ext cx="2438400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685800" y="2590800"/>
            <a:ext cx="7772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74084" name="Rectangle 4"/>
          <p:cNvSpPr>
            <a:spLocks noChangeArrowheads="1"/>
          </p:cNvSpPr>
          <p:nvPr/>
        </p:nvSpPr>
        <p:spPr bwMode="auto">
          <a:xfrm>
            <a:off x="914400" y="3505200"/>
            <a:ext cx="7772400" cy="1524000"/>
          </a:xfrm>
          <a:prstGeom prst="rect">
            <a:avLst/>
          </a:prstGeom>
          <a:solidFill>
            <a:srgbClr val="FFFFC5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085" name="Line 5"/>
          <p:cNvSpPr>
            <a:spLocks noChangeShapeType="1"/>
          </p:cNvSpPr>
          <p:nvPr/>
        </p:nvSpPr>
        <p:spPr bwMode="auto">
          <a:xfrm>
            <a:off x="914400" y="2743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4086" name="Line 6"/>
          <p:cNvSpPr>
            <a:spLocks noChangeShapeType="1"/>
          </p:cNvSpPr>
          <p:nvPr/>
        </p:nvSpPr>
        <p:spPr bwMode="auto">
          <a:xfrm>
            <a:off x="914400" y="24384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4087" name="Line 7"/>
          <p:cNvSpPr>
            <a:spLocks noChangeShapeType="1"/>
          </p:cNvSpPr>
          <p:nvPr/>
        </p:nvSpPr>
        <p:spPr bwMode="auto">
          <a:xfrm>
            <a:off x="8686800" y="25146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2971800" y="2514600"/>
            <a:ext cx="3657600" cy="59055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Bandbreite des Entscheidungsspielraums</a:t>
            </a:r>
          </a:p>
        </p:txBody>
      </p:sp>
      <p:sp>
        <p:nvSpPr>
          <p:cNvPr id="174089" name="Text Box 9"/>
          <p:cNvSpPr txBox="1">
            <a:spLocks noChangeArrowheads="1"/>
          </p:cNvSpPr>
          <p:nvPr/>
        </p:nvSpPr>
        <p:spPr bwMode="auto">
          <a:xfrm>
            <a:off x="990600" y="2895600"/>
            <a:ext cx="1447800" cy="581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Autoritärer Führungsstil</a:t>
            </a:r>
          </a:p>
        </p:txBody>
      </p:sp>
      <p:sp>
        <p:nvSpPr>
          <p:cNvPr id="174090" name="Text Box 10"/>
          <p:cNvSpPr txBox="1">
            <a:spLocks noChangeArrowheads="1"/>
          </p:cNvSpPr>
          <p:nvPr/>
        </p:nvSpPr>
        <p:spPr bwMode="auto">
          <a:xfrm>
            <a:off x="7010400" y="2590800"/>
            <a:ext cx="1447800" cy="581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Kooperativer Führungsstil</a:t>
            </a:r>
          </a:p>
        </p:txBody>
      </p:sp>
      <p:sp>
        <p:nvSpPr>
          <p:cNvPr id="174091" name="Text Box 11"/>
          <p:cNvSpPr txBox="1">
            <a:spLocks noChangeArrowheads="1"/>
          </p:cNvSpPr>
          <p:nvPr/>
        </p:nvSpPr>
        <p:spPr bwMode="auto">
          <a:xfrm>
            <a:off x="990600" y="3581400"/>
            <a:ext cx="2971800" cy="581025"/>
          </a:xfrm>
          <a:prstGeom prst="rect">
            <a:avLst/>
          </a:prstGeom>
          <a:solidFill>
            <a:srgbClr val="FFFFC5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Entscheidungsspielraum des Vorgesetzten</a:t>
            </a:r>
          </a:p>
        </p:txBody>
      </p:sp>
      <p:sp>
        <p:nvSpPr>
          <p:cNvPr id="174092" name="AutoShape 12"/>
          <p:cNvSpPr>
            <a:spLocks noChangeArrowheads="1"/>
          </p:cNvSpPr>
          <p:nvPr/>
        </p:nvSpPr>
        <p:spPr bwMode="auto">
          <a:xfrm flipH="1">
            <a:off x="914400" y="3505200"/>
            <a:ext cx="7772400" cy="1524000"/>
          </a:xfrm>
          <a:prstGeom prst="rtTriangle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4093" name="Text Box 13"/>
          <p:cNvSpPr txBox="1">
            <a:spLocks noChangeArrowheads="1"/>
          </p:cNvSpPr>
          <p:nvPr/>
        </p:nvSpPr>
        <p:spPr bwMode="auto">
          <a:xfrm>
            <a:off x="5791200" y="4419600"/>
            <a:ext cx="2819400" cy="58102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Entscheidungsspielraum der Mitarbeiter</a:t>
            </a:r>
          </a:p>
        </p:txBody>
      </p:sp>
      <p:sp>
        <p:nvSpPr>
          <p:cNvPr id="174094" name="Text Box 14"/>
          <p:cNvSpPr txBox="1">
            <a:spLocks noChangeArrowheads="1"/>
          </p:cNvSpPr>
          <p:nvPr/>
        </p:nvSpPr>
        <p:spPr bwMode="auto">
          <a:xfrm>
            <a:off x="4191000" y="5867400"/>
            <a:ext cx="1524000" cy="396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Mitarbeiter</a:t>
            </a:r>
            <a:endParaRPr lang="de-DE" sz="1800"/>
          </a:p>
        </p:txBody>
      </p:sp>
      <p:pic>
        <p:nvPicPr>
          <p:cNvPr id="47119" name="Picture 17" descr="C:\Business_Studio\Archiv\Images\Images_neu\Chef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57200"/>
            <a:ext cx="20574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8" name="Text Box 18"/>
          <p:cNvSpPr txBox="1">
            <a:spLocks noChangeArrowheads="1"/>
          </p:cNvSpPr>
          <p:nvPr/>
        </p:nvSpPr>
        <p:spPr bwMode="auto">
          <a:xfrm>
            <a:off x="2971800" y="1447800"/>
            <a:ext cx="838200" cy="396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Chef</a:t>
            </a:r>
            <a:endParaRPr lang="de-DE" sz="1800"/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0" y="0"/>
            <a:ext cx="1600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Führungsstile</a:t>
            </a:r>
          </a:p>
        </p:txBody>
      </p:sp>
      <p:sp>
        <p:nvSpPr>
          <p:cNvPr id="47123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 animBg="1" autoUpdateAnimBg="0"/>
      <p:bldP spid="174085" grpId="0" animBg="1"/>
      <p:bldP spid="174086" grpId="0" animBg="1"/>
      <p:bldP spid="174087" grpId="0" animBg="1"/>
      <p:bldP spid="174088" grpId="0" animBg="1" autoUpdateAnimBg="0"/>
      <p:bldP spid="174089" grpId="0" animBg="1" autoUpdateAnimBg="0"/>
      <p:bldP spid="174090" grpId="0" animBg="1" autoUpdateAnimBg="0"/>
      <p:bldP spid="174091" grpId="0" animBg="1" autoUpdateAnimBg="0"/>
      <p:bldP spid="174092" grpId="0" animBg="1" autoUpdateAnimBg="0"/>
      <p:bldP spid="174093" grpId="0" animBg="1" autoUpdateAnimBg="0"/>
      <p:bldP spid="174094" grpId="0" animBg="1" autoUpdateAnimBg="0"/>
      <p:bldP spid="174098" grpId="0" animBg="1" autoUpdateAnimBg="0"/>
      <p:bldP spid="47123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85725" y="215900"/>
          <a:ext cx="9058275" cy="6365875"/>
        </p:xfrm>
        <a:graphic>
          <a:graphicData uri="http://schemas.openxmlformats.org/presentationml/2006/ole">
            <p:oleObj spid="_x0000_s9218" name="Paint Shop Pro Image" r:id="rId4" imgW="9190244" imgH="6458537" progId="PaintShopPro">
              <p:embed/>
            </p:oleObj>
          </a:graphicData>
        </a:graphic>
      </p:graphicFrame>
      <p:sp>
        <p:nvSpPr>
          <p:cNvPr id="175107" name="Text Box 3"/>
          <p:cNvSpPr txBox="1">
            <a:spLocks noChangeArrowheads="1"/>
          </p:cNvSpPr>
          <p:nvPr/>
        </p:nvSpPr>
        <p:spPr bwMode="auto">
          <a:xfrm>
            <a:off x="3429000" y="4800600"/>
            <a:ext cx="2362200" cy="3460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de-DE"/>
              <a:t>Führungsinstrumente</a:t>
            </a:r>
          </a:p>
        </p:txBody>
      </p:sp>
      <p:sp>
        <p:nvSpPr>
          <p:cNvPr id="175108" name="Oval 4"/>
          <p:cNvSpPr>
            <a:spLocks noChangeArrowheads="1"/>
          </p:cNvSpPr>
          <p:nvPr/>
        </p:nvSpPr>
        <p:spPr bwMode="auto">
          <a:xfrm>
            <a:off x="228600" y="1752600"/>
            <a:ext cx="2667000" cy="2514600"/>
          </a:xfrm>
          <a:prstGeom prst="ellipse">
            <a:avLst/>
          </a:prstGeom>
          <a:solidFill>
            <a:srgbClr val="DFEF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175109" name="Oval 5"/>
          <p:cNvSpPr>
            <a:spLocks noChangeArrowheads="1"/>
          </p:cNvSpPr>
          <p:nvPr/>
        </p:nvSpPr>
        <p:spPr bwMode="auto">
          <a:xfrm>
            <a:off x="6248400" y="1828800"/>
            <a:ext cx="2819400" cy="2667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175110" name="Oval 6"/>
          <p:cNvSpPr>
            <a:spLocks noChangeArrowheads="1"/>
          </p:cNvSpPr>
          <p:nvPr/>
        </p:nvSpPr>
        <p:spPr bwMode="auto">
          <a:xfrm>
            <a:off x="3352800" y="228600"/>
            <a:ext cx="2438400" cy="2362200"/>
          </a:xfrm>
          <a:prstGeom prst="ellipse">
            <a:avLst/>
          </a:prstGeom>
          <a:solidFill>
            <a:srgbClr val="EDFFB9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3200400" y="3048000"/>
            <a:ext cx="0" cy="1905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V="1">
            <a:off x="2895600" y="3048000"/>
            <a:ext cx="304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V="1">
            <a:off x="3200400" y="4953000"/>
            <a:ext cx="228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6019800" y="3048000"/>
            <a:ext cx="0" cy="1905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 flipV="1">
            <a:off x="6019800" y="3048000"/>
            <a:ext cx="228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V="1">
            <a:off x="5791200" y="4953000"/>
            <a:ext cx="228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>
            <a:off x="2895600" y="2895600"/>
            <a:ext cx="33528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1524000" y="1295400"/>
            <a:ext cx="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4572000" y="5181600"/>
            <a:ext cx="0" cy="762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124200" y="5943600"/>
            <a:ext cx="320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Führung, Steuerung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33400" y="2057400"/>
            <a:ext cx="19812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Handwerkszeuge der personen-bezogenen Führung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6705600" y="2133600"/>
            <a:ext cx="1981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Instrumente zur Sicherung des Führungserfolgs</a:t>
            </a: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4572000" y="2590800"/>
            <a:ext cx="0" cy="2209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pic>
        <p:nvPicPr>
          <p:cNvPr id="9236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3352800"/>
            <a:ext cx="1927225" cy="1255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3581400" y="457200"/>
            <a:ext cx="19050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Betriebswirt-schaftliche Führungsinstru-mente</a:t>
            </a: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1524000" y="1295400"/>
            <a:ext cx="18288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7696200" y="1371600"/>
            <a:ext cx="0" cy="4572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 flipH="1">
            <a:off x="5791200" y="1371600"/>
            <a:ext cx="19050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533400" y="34290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Mitarbeitergespräch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457200" y="36576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u. a.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3886200" y="16002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Controlling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3886200" y="1905000"/>
            <a:ext cx="1371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Rechnungs-wesen u. a.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6629400" y="2971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Planung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6781800" y="3581400"/>
            <a:ext cx="1981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Information und Kommunikation u. a.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6477000" y="3276600"/>
            <a:ext cx="2362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Entscheidungstechniken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57200" y="3124200"/>
            <a:ext cx="2286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Managementtechniken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0" y="0"/>
            <a:ext cx="2743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Führungsinstrumente (1)</a:t>
            </a:r>
          </a:p>
        </p:txBody>
      </p:sp>
      <p:sp>
        <p:nvSpPr>
          <p:cNvPr id="9251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5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5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07" grpId="0" animBg="1" autoUpdateAnimBg="0"/>
      <p:bldP spid="175108" grpId="0" animBg="1" autoUpdateAnimBg="0"/>
      <p:bldP spid="175109" grpId="0" animBg="1" autoUpdateAnimBg="0"/>
      <p:bldP spid="175110" grpId="0" animBg="1" autoUpdateAnimBg="0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utoUpdateAnimBg="0"/>
      <p:bldP spid="9233" grpId="0" autoUpdateAnimBg="0"/>
      <p:bldP spid="9234" grpId="0" autoUpdateAnimBg="0"/>
      <p:bldP spid="9235" grpId="0" animBg="1"/>
      <p:bldP spid="9237" grpId="0" autoUpdateAnimBg="0"/>
      <p:bldP spid="9238" grpId="0" animBg="1"/>
      <p:bldP spid="9239" grpId="0" animBg="1"/>
      <p:bldP spid="9240" grpId="0" animBg="1"/>
      <p:bldP spid="9241" grpId="0" autoUpdateAnimBg="0"/>
      <p:bldP spid="9242" grpId="0" autoUpdateAnimBg="0"/>
      <p:bldP spid="9243" grpId="0" autoUpdateAnimBg="0"/>
      <p:bldP spid="9244" grpId="0" autoUpdateAnimBg="0"/>
      <p:bldP spid="9245" grpId="0" autoUpdateAnimBg="0"/>
      <p:bldP spid="9246" grpId="0" autoUpdateAnimBg="0"/>
      <p:bldP spid="9247" grpId="0" autoUpdateAnimBg="0"/>
      <p:bldP spid="9248" grpId="0" autoUpdateAnimBg="0"/>
      <p:bldP spid="925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85725" y="152400"/>
          <a:ext cx="9058275" cy="6365875"/>
        </p:xfrm>
        <a:graphic>
          <a:graphicData uri="http://schemas.openxmlformats.org/presentationml/2006/ole">
            <p:oleObj spid="_x0000_s10242" name="Paint Shop Pro Image" r:id="rId4" imgW="9190244" imgH="6458537" progId="PaintShopPro">
              <p:embed/>
            </p:oleObj>
          </a:graphicData>
        </a:graphic>
      </p:graphicFrame>
      <p:sp>
        <p:nvSpPr>
          <p:cNvPr id="10245" name="Oval 3"/>
          <p:cNvSpPr>
            <a:spLocks noChangeArrowheads="1"/>
          </p:cNvSpPr>
          <p:nvPr/>
        </p:nvSpPr>
        <p:spPr bwMode="auto">
          <a:xfrm>
            <a:off x="1905000" y="1828800"/>
            <a:ext cx="4800600" cy="4419600"/>
          </a:xfrm>
          <a:prstGeom prst="ellipse">
            <a:avLst/>
          </a:prstGeom>
          <a:solidFill>
            <a:srgbClr val="DBFFDB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246" name="Text Box 4"/>
          <p:cNvSpPr txBox="1">
            <a:spLocks noChangeArrowheads="1"/>
          </p:cNvSpPr>
          <p:nvPr/>
        </p:nvSpPr>
        <p:spPr bwMode="auto">
          <a:xfrm>
            <a:off x="3581400" y="15240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Führungskraft</a:t>
            </a: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5791200" y="2438400"/>
            <a:ext cx="2590800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Arbeitsrechtliche Mittel</a:t>
            </a:r>
          </a:p>
        </p:txBody>
      </p:sp>
      <p:sp>
        <p:nvSpPr>
          <p:cNvPr id="176134" name="Text Box 6"/>
          <p:cNvSpPr txBox="1">
            <a:spLocks noChangeArrowheads="1"/>
          </p:cNvSpPr>
          <p:nvPr/>
        </p:nvSpPr>
        <p:spPr bwMode="auto">
          <a:xfrm>
            <a:off x="5791200" y="3048000"/>
            <a:ext cx="2590800" cy="990600"/>
          </a:xfrm>
          <a:prstGeom prst="rect">
            <a:avLst/>
          </a:prstGeom>
          <a:solidFill>
            <a:srgbClr val="FF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Arbeitsanweisungen, Richtlinien vorgeben, Ermahnungen, Abmahnungen u. a.</a:t>
            </a:r>
          </a:p>
        </p:txBody>
      </p:sp>
      <p:sp>
        <p:nvSpPr>
          <p:cNvPr id="176135" name="Text Box 7"/>
          <p:cNvSpPr txBox="1">
            <a:spLocks noChangeArrowheads="1"/>
          </p:cNvSpPr>
          <p:nvPr/>
        </p:nvSpPr>
        <p:spPr bwMode="auto">
          <a:xfrm>
            <a:off x="5867400" y="4648200"/>
            <a:ext cx="2590800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Kommunikationsmittel</a:t>
            </a:r>
          </a:p>
        </p:txBody>
      </p:sp>
      <p:sp>
        <p:nvSpPr>
          <p:cNvPr id="10250" name="Line 8"/>
          <p:cNvSpPr>
            <a:spLocks noChangeShapeType="1"/>
          </p:cNvSpPr>
          <p:nvPr/>
        </p:nvSpPr>
        <p:spPr bwMode="auto">
          <a:xfrm>
            <a:off x="4648200" y="2438400"/>
            <a:ext cx="0" cy="685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0243" name="Object 9"/>
          <p:cNvGraphicFramePr>
            <a:graphicFrameLocks noChangeAspect="1"/>
          </p:cNvGraphicFramePr>
          <p:nvPr/>
        </p:nvGraphicFramePr>
        <p:xfrm>
          <a:off x="3505200" y="533400"/>
          <a:ext cx="1981200" cy="1862138"/>
        </p:xfrm>
        <a:graphic>
          <a:graphicData uri="http://schemas.openxmlformats.org/presentationml/2006/ole">
            <p:oleObj spid="_x0000_s10243" name="Bitmap" r:id="rId5" imgW="2038095" imgH="1914286" progId="Paint.Picture">
              <p:embed/>
            </p:oleObj>
          </a:graphicData>
        </a:graphic>
      </p:graphicFrame>
      <p:sp>
        <p:nvSpPr>
          <p:cNvPr id="10251" name="Line 10"/>
          <p:cNvSpPr>
            <a:spLocks noChangeShapeType="1"/>
          </p:cNvSpPr>
          <p:nvPr/>
        </p:nvSpPr>
        <p:spPr bwMode="auto">
          <a:xfrm flipV="1">
            <a:off x="4114800" y="2362200"/>
            <a:ext cx="0" cy="762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6139" name="Text Box 11"/>
          <p:cNvSpPr txBox="1">
            <a:spLocks noChangeArrowheads="1"/>
          </p:cNvSpPr>
          <p:nvPr/>
        </p:nvSpPr>
        <p:spPr bwMode="auto">
          <a:xfrm>
            <a:off x="5867400" y="5257800"/>
            <a:ext cx="2590800" cy="838200"/>
          </a:xfrm>
          <a:prstGeom prst="rect">
            <a:avLst/>
          </a:prstGeom>
          <a:solidFill>
            <a:srgbClr val="FF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Informationspflichten, Mitarbeitergespräche, Teambesprechungen u. a.</a:t>
            </a:r>
          </a:p>
        </p:txBody>
      </p:sp>
      <p:sp>
        <p:nvSpPr>
          <p:cNvPr id="176140" name="Text Box 12"/>
          <p:cNvSpPr txBox="1">
            <a:spLocks noChangeArrowheads="1"/>
          </p:cNvSpPr>
          <p:nvPr/>
        </p:nvSpPr>
        <p:spPr bwMode="auto">
          <a:xfrm>
            <a:off x="381000" y="2438400"/>
            <a:ext cx="2590800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Führungsmittel</a:t>
            </a:r>
          </a:p>
        </p:txBody>
      </p:sp>
      <p:sp>
        <p:nvSpPr>
          <p:cNvPr id="176141" name="Text Box 13"/>
          <p:cNvSpPr txBox="1">
            <a:spLocks noChangeArrowheads="1"/>
          </p:cNvSpPr>
          <p:nvPr/>
        </p:nvSpPr>
        <p:spPr bwMode="auto">
          <a:xfrm>
            <a:off x="381000" y="3048000"/>
            <a:ext cx="2590800" cy="990600"/>
          </a:xfrm>
          <a:prstGeom prst="rect">
            <a:avLst/>
          </a:prstGeom>
          <a:solidFill>
            <a:srgbClr val="FF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Unterweisungen, Zielvereinbarungen, Delegation von Verant-wortung u. a.</a:t>
            </a:r>
          </a:p>
        </p:txBody>
      </p:sp>
      <p:sp>
        <p:nvSpPr>
          <p:cNvPr id="176142" name="Text Box 14"/>
          <p:cNvSpPr txBox="1">
            <a:spLocks noChangeArrowheads="1"/>
          </p:cNvSpPr>
          <p:nvPr/>
        </p:nvSpPr>
        <p:spPr bwMode="auto">
          <a:xfrm>
            <a:off x="381000" y="4495800"/>
            <a:ext cx="2590800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Aneizmittel</a:t>
            </a:r>
          </a:p>
        </p:txBody>
      </p:sp>
      <p:sp>
        <p:nvSpPr>
          <p:cNvPr id="176143" name="Text Box 15"/>
          <p:cNvSpPr txBox="1">
            <a:spLocks noChangeArrowheads="1"/>
          </p:cNvSpPr>
          <p:nvPr/>
        </p:nvSpPr>
        <p:spPr bwMode="auto">
          <a:xfrm>
            <a:off x="381000" y="5105400"/>
            <a:ext cx="2590800" cy="990600"/>
          </a:xfrm>
          <a:prstGeom prst="rect">
            <a:avLst/>
          </a:prstGeom>
          <a:solidFill>
            <a:srgbClr val="FFFF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Entgeltgestaltung, Statusanreize, Laufbahnplanung, Stellvertretung u. a.</a:t>
            </a:r>
          </a:p>
        </p:txBody>
      </p:sp>
      <p:sp>
        <p:nvSpPr>
          <p:cNvPr id="10257" name="Line 16"/>
          <p:cNvSpPr>
            <a:spLocks noChangeShapeType="1"/>
          </p:cNvSpPr>
          <p:nvPr/>
        </p:nvSpPr>
        <p:spPr bwMode="auto">
          <a:xfrm>
            <a:off x="5257800" y="2743200"/>
            <a:ext cx="0" cy="2209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258" name="Line 17"/>
          <p:cNvSpPr>
            <a:spLocks noChangeShapeType="1"/>
          </p:cNvSpPr>
          <p:nvPr/>
        </p:nvSpPr>
        <p:spPr bwMode="auto">
          <a:xfrm>
            <a:off x="3505200" y="2819400"/>
            <a:ext cx="0" cy="213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259" name="Line 18"/>
          <p:cNvSpPr>
            <a:spLocks noChangeShapeType="1"/>
          </p:cNvSpPr>
          <p:nvPr/>
        </p:nvSpPr>
        <p:spPr bwMode="auto">
          <a:xfrm>
            <a:off x="2971800" y="28194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260" name="Line 19"/>
          <p:cNvSpPr>
            <a:spLocks noChangeShapeType="1"/>
          </p:cNvSpPr>
          <p:nvPr/>
        </p:nvSpPr>
        <p:spPr bwMode="auto">
          <a:xfrm>
            <a:off x="2971800" y="4953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261" name="Line 20"/>
          <p:cNvSpPr>
            <a:spLocks noChangeShapeType="1"/>
          </p:cNvSpPr>
          <p:nvPr/>
        </p:nvSpPr>
        <p:spPr bwMode="auto">
          <a:xfrm>
            <a:off x="5257800" y="27432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0262" name="Line 21"/>
          <p:cNvSpPr>
            <a:spLocks noChangeShapeType="1"/>
          </p:cNvSpPr>
          <p:nvPr/>
        </p:nvSpPr>
        <p:spPr bwMode="auto">
          <a:xfrm>
            <a:off x="5257800" y="4953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0244" name="Object 22"/>
          <p:cNvGraphicFramePr>
            <a:graphicFrameLocks noChangeAspect="1"/>
          </p:cNvGraphicFramePr>
          <p:nvPr/>
        </p:nvGraphicFramePr>
        <p:xfrm>
          <a:off x="3200400" y="3124200"/>
          <a:ext cx="2438400" cy="1581150"/>
        </p:xfrm>
        <a:graphic>
          <a:graphicData uri="http://schemas.openxmlformats.org/presentationml/2006/ole">
            <p:oleObj spid="_x0000_s10244" name="Paint Shop Pro Image" r:id="rId6" imgW="1717073" imgH="1112497" progId="PaintShopPro">
              <p:embed/>
            </p:oleObj>
          </a:graphicData>
        </a:graphic>
      </p:graphicFrame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3581400" y="4800600"/>
            <a:ext cx="1600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Mitarbeiter</a:t>
            </a: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0" y="0"/>
            <a:ext cx="2743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Führungsinstrumente (2)</a:t>
            </a:r>
          </a:p>
        </p:txBody>
      </p:sp>
      <p:sp>
        <p:nvSpPr>
          <p:cNvPr id="10266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6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 autoUpdateAnimBg="0"/>
      <p:bldP spid="10246" grpId="0" autoUpdateAnimBg="0"/>
      <p:bldP spid="176133" grpId="0" animBg="1" autoUpdateAnimBg="0"/>
      <p:bldP spid="176134" grpId="0" animBg="1" autoUpdateAnimBg="0"/>
      <p:bldP spid="176135" grpId="0" animBg="1" autoUpdateAnimBg="0"/>
      <p:bldP spid="10250" grpId="0" animBg="1"/>
      <p:bldP spid="10251" grpId="0" animBg="1"/>
      <p:bldP spid="176139" grpId="0" animBg="1" autoUpdateAnimBg="0"/>
      <p:bldP spid="176140" grpId="0" animBg="1" autoUpdateAnimBg="0"/>
      <p:bldP spid="176141" grpId="0" animBg="1" autoUpdateAnimBg="0"/>
      <p:bldP spid="176142" grpId="0" animBg="1" autoUpdateAnimBg="0"/>
      <p:bldP spid="176143" grpId="0" animBg="1" autoUpdateAnimBg="0"/>
      <p:bldP spid="10257" grpId="0" animBg="1"/>
      <p:bldP spid="10258" grpId="0" animBg="1"/>
      <p:bldP spid="10259" grpId="0" animBg="1"/>
      <p:bldP spid="10260" grpId="0" animBg="1"/>
      <p:bldP spid="10261" grpId="0" animBg="1"/>
      <p:bldP spid="10262" grpId="0" animBg="1"/>
      <p:bldP spid="10263" grpId="0" autoUpdateAnimBg="0"/>
      <p:bldP spid="10266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31"/>
          <p:cNvGraphicFramePr>
            <a:graphicFrameLocks noChangeAspect="1"/>
          </p:cNvGraphicFramePr>
          <p:nvPr/>
        </p:nvGraphicFramePr>
        <p:xfrm>
          <a:off x="381000" y="0"/>
          <a:ext cx="9004300" cy="6858000"/>
        </p:xfrm>
        <a:graphic>
          <a:graphicData uri="http://schemas.openxmlformats.org/presentationml/2006/ole">
            <p:oleObj spid="_x0000_s11266" name="Paint Shop Pro Image" r:id="rId4" imgW="9004878" imgH="6146341" progId="PaintShopPro">
              <p:embed/>
            </p:oleObj>
          </a:graphicData>
        </a:graphic>
      </p:graphicFrame>
      <p:graphicFrame>
        <p:nvGraphicFramePr>
          <p:cNvPr id="11267" name="Object 2"/>
          <p:cNvGraphicFramePr>
            <a:graphicFrameLocks noChangeAspect="1"/>
          </p:cNvGraphicFramePr>
          <p:nvPr/>
        </p:nvGraphicFramePr>
        <p:xfrm>
          <a:off x="3505200" y="228600"/>
          <a:ext cx="2095500" cy="1452563"/>
        </p:xfrm>
        <a:graphic>
          <a:graphicData uri="http://schemas.openxmlformats.org/presentationml/2006/ole">
            <p:oleObj spid="_x0000_s11267" name="Paint Shop Pro Image" r:id="rId5" imgW="1141463" imgH="790458" progId="PaintShopPro">
              <p:embed/>
            </p:oleObj>
          </a:graphicData>
        </a:graphic>
      </p:graphicFrame>
      <p:sp>
        <p:nvSpPr>
          <p:cNvPr id="11274" name="Line 4"/>
          <p:cNvSpPr>
            <a:spLocks noChangeShapeType="1"/>
          </p:cNvSpPr>
          <p:nvPr/>
        </p:nvSpPr>
        <p:spPr bwMode="auto">
          <a:xfrm>
            <a:off x="6324600" y="1905000"/>
            <a:ext cx="0" cy="685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5" name="Line 5"/>
          <p:cNvSpPr>
            <a:spLocks noChangeShapeType="1"/>
          </p:cNvSpPr>
          <p:nvPr/>
        </p:nvSpPr>
        <p:spPr bwMode="auto">
          <a:xfrm>
            <a:off x="2743200" y="1905000"/>
            <a:ext cx="0" cy="1066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6" name="Line 6"/>
          <p:cNvSpPr>
            <a:spLocks noChangeShapeType="1"/>
          </p:cNvSpPr>
          <p:nvPr/>
        </p:nvSpPr>
        <p:spPr bwMode="auto">
          <a:xfrm>
            <a:off x="2743200" y="1905000"/>
            <a:ext cx="3581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7" name="Line 16"/>
          <p:cNvSpPr>
            <a:spLocks noChangeShapeType="1"/>
          </p:cNvSpPr>
          <p:nvPr/>
        </p:nvSpPr>
        <p:spPr bwMode="auto">
          <a:xfrm>
            <a:off x="1219200" y="2514600"/>
            <a:ext cx="70866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78" name="Line 18"/>
          <p:cNvSpPr>
            <a:spLocks noChangeShapeType="1"/>
          </p:cNvSpPr>
          <p:nvPr/>
        </p:nvSpPr>
        <p:spPr bwMode="auto">
          <a:xfrm>
            <a:off x="8305800" y="2514600"/>
            <a:ext cx="0" cy="31242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5493" name="Text Box 21"/>
          <p:cNvSpPr txBox="1">
            <a:spLocks noChangeArrowheads="1"/>
          </p:cNvSpPr>
          <p:nvPr/>
        </p:nvSpPr>
        <p:spPr bwMode="auto">
          <a:xfrm>
            <a:off x="3352800" y="1447800"/>
            <a:ext cx="2454275" cy="685800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 eaLnBrk="0" hangingPunct="0">
              <a:spcBef>
                <a:spcPct val="0"/>
              </a:spcBef>
              <a:defRPr/>
            </a:pPr>
            <a:r>
              <a:rPr lang="de-DE" sz="1800"/>
              <a:t>Management-techniken</a:t>
            </a:r>
          </a:p>
        </p:txBody>
      </p:sp>
      <p:sp>
        <p:nvSpPr>
          <p:cNvPr id="105499" name="Text Box 27"/>
          <p:cNvSpPr txBox="1">
            <a:spLocks noChangeArrowheads="1"/>
          </p:cNvSpPr>
          <p:nvPr/>
        </p:nvSpPr>
        <p:spPr bwMode="auto">
          <a:xfrm>
            <a:off x="2514600" y="3352800"/>
            <a:ext cx="19812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Zeitmanagement</a:t>
            </a:r>
          </a:p>
        </p:txBody>
      </p:sp>
      <p:sp>
        <p:nvSpPr>
          <p:cNvPr id="105502" name="Text Box 30"/>
          <p:cNvSpPr txBox="1">
            <a:spLocks noChangeArrowheads="1"/>
          </p:cNvSpPr>
          <p:nvPr/>
        </p:nvSpPr>
        <p:spPr bwMode="auto">
          <a:xfrm>
            <a:off x="1828800" y="2286000"/>
            <a:ext cx="1981200" cy="6858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spcBef>
                <a:spcPct val="0"/>
              </a:spcBef>
              <a:defRPr/>
            </a:pPr>
            <a:r>
              <a:rPr lang="de-DE"/>
              <a:t>Eigene Führungsarbeit</a:t>
            </a:r>
          </a:p>
        </p:txBody>
      </p:sp>
      <p:sp>
        <p:nvSpPr>
          <p:cNvPr id="105506" name="Text Box 34"/>
          <p:cNvSpPr txBox="1">
            <a:spLocks noChangeArrowheads="1"/>
          </p:cNvSpPr>
          <p:nvPr/>
        </p:nvSpPr>
        <p:spPr bwMode="auto">
          <a:xfrm>
            <a:off x="5257800" y="2286000"/>
            <a:ext cx="1981200" cy="685800"/>
          </a:xfrm>
          <a:prstGeom prst="rect">
            <a:avLst/>
          </a:prstGeom>
          <a:solidFill>
            <a:srgbClr val="FFE5CB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spcBef>
                <a:spcPct val="0"/>
              </a:spcBef>
              <a:defRPr/>
            </a:pPr>
            <a:r>
              <a:rPr lang="de-DE"/>
              <a:t>Führungsprozess im Unternehmen</a:t>
            </a:r>
          </a:p>
        </p:txBody>
      </p:sp>
      <p:sp>
        <p:nvSpPr>
          <p:cNvPr id="105510" name="Text Box 38"/>
          <p:cNvSpPr txBox="1">
            <a:spLocks noChangeArrowheads="1"/>
          </p:cNvSpPr>
          <p:nvPr/>
        </p:nvSpPr>
        <p:spPr bwMode="auto">
          <a:xfrm>
            <a:off x="2514600" y="4038600"/>
            <a:ext cx="19812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Diagnose- und Analysetechniken</a:t>
            </a:r>
          </a:p>
        </p:txBody>
      </p:sp>
      <p:sp>
        <p:nvSpPr>
          <p:cNvPr id="105511" name="Text Box 39"/>
          <p:cNvSpPr txBox="1">
            <a:spLocks noChangeArrowheads="1"/>
          </p:cNvSpPr>
          <p:nvPr/>
        </p:nvSpPr>
        <p:spPr bwMode="auto">
          <a:xfrm>
            <a:off x="2514600" y="4724400"/>
            <a:ext cx="19812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Prognostechniken</a:t>
            </a:r>
          </a:p>
        </p:txBody>
      </p:sp>
      <p:sp>
        <p:nvSpPr>
          <p:cNvPr id="105513" name="Text Box 41"/>
          <p:cNvSpPr txBox="1">
            <a:spLocks noChangeArrowheads="1"/>
          </p:cNvSpPr>
          <p:nvPr/>
        </p:nvSpPr>
        <p:spPr bwMode="auto">
          <a:xfrm>
            <a:off x="2514600" y="5410200"/>
            <a:ext cx="19812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Kreativitäts-techniken</a:t>
            </a:r>
          </a:p>
        </p:txBody>
      </p:sp>
      <p:sp>
        <p:nvSpPr>
          <p:cNvPr id="105514" name="Text Box 42"/>
          <p:cNvSpPr txBox="1">
            <a:spLocks noChangeArrowheads="1"/>
          </p:cNvSpPr>
          <p:nvPr/>
        </p:nvSpPr>
        <p:spPr bwMode="auto">
          <a:xfrm>
            <a:off x="4724400" y="3352800"/>
            <a:ext cx="19812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Entscheidungs-techniken</a:t>
            </a:r>
          </a:p>
        </p:txBody>
      </p:sp>
      <p:sp>
        <p:nvSpPr>
          <p:cNvPr id="105515" name="Text Box 43"/>
          <p:cNvSpPr txBox="1">
            <a:spLocks noChangeArrowheads="1"/>
          </p:cNvSpPr>
          <p:nvPr/>
        </p:nvSpPr>
        <p:spPr bwMode="auto">
          <a:xfrm>
            <a:off x="4724400" y="4038600"/>
            <a:ext cx="19812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Projektmanagement</a:t>
            </a:r>
          </a:p>
        </p:txBody>
      </p:sp>
      <p:sp>
        <p:nvSpPr>
          <p:cNvPr id="105516" name="Text Box 44"/>
          <p:cNvSpPr txBox="1">
            <a:spLocks noChangeArrowheads="1"/>
          </p:cNvSpPr>
          <p:nvPr/>
        </p:nvSpPr>
        <p:spPr bwMode="auto">
          <a:xfrm>
            <a:off x="4724400" y="4724400"/>
            <a:ext cx="19812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Gesprächstechniken</a:t>
            </a:r>
          </a:p>
        </p:txBody>
      </p:sp>
      <p:sp>
        <p:nvSpPr>
          <p:cNvPr id="105517" name="Text Box 45"/>
          <p:cNvSpPr txBox="1">
            <a:spLocks noChangeArrowheads="1"/>
          </p:cNvSpPr>
          <p:nvPr/>
        </p:nvSpPr>
        <p:spPr bwMode="auto">
          <a:xfrm>
            <a:off x="4724400" y="5410200"/>
            <a:ext cx="19812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sz="1400" b="0"/>
              <a:t>Bewertungs-techniken</a:t>
            </a:r>
          </a:p>
        </p:txBody>
      </p:sp>
      <p:graphicFrame>
        <p:nvGraphicFramePr>
          <p:cNvPr id="11268" name="Object 46"/>
          <p:cNvGraphicFramePr>
            <a:graphicFrameLocks noChangeAspect="1"/>
          </p:cNvGraphicFramePr>
          <p:nvPr/>
        </p:nvGraphicFramePr>
        <p:xfrm>
          <a:off x="7543800" y="4143375"/>
          <a:ext cx="1447800" cy="993775"/>
        </p:xfrm>
        <a:graphic>
          <a:graphicData uri="http://schemas.openxmlformats.org/presentationml/2006/ole">
            <p:oleObj spid="_x0000_s11268" name="Paint Shop Pro Image" r:id="rId6" imgW="1434146" imgH="1073462" progId="PaintShopPro">
              <p:embed/>
            </p:oleObj>
          </a:graphicData>
        </a:graphic>
      </p:graphicFrame>
      <p:sp>
        <p:nvSpPr>
          <p:cNvPr id="11290" name="Line 49"/>
          <p:cNvSpPr>
            <a:spLocks noChangeShapeType="1"/>
          </p:cNvSpPr>
          <p:nvPr/>
        </p:nvSpPr>
        <p:spPr bwMode="auto">
          <a:xfrm>
            <a:off x="2209800" y="36576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1" name="Line 50"/>
          <p:cNvSpPr>
            <a:spLocks noChangeShapeType="1"/>
          </p:cNvSpPr>
          <p:nvPr/>
        </p:nvSpPr>
        <p:spPr bwMode="auto">
          <a:xfrm>
            <a:off x="2209800" y="42672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2" name="Line 51"/>
          <p:cNvSpPr>
            <a:spLocks noChangeShapeType="1"/>
          </p:cNvSpPr>
          <p:nvPr/>
        </p:nvSpPr>
        <p:spPr bwMode="auto">
          <a:xfrm>
            <a:off x="2209800" y="2971800"/>
            <a:ext cx="0" cy="34290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3" name="Line 52"/>
          <p:cNvSpPr>
            <a:spLocks noChangeShapeType="1"/>
          </p:cNvSpPr>
          <p:nvPr/>
        </p:nvSpPr>
        <p:spPr bwMode="auto">
          <a:xfrm>
            <a:off x="2209800" y="50292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4" name="Line 53"/>
          <p:cNvSpPr>
            <a:spLocks noChangeShapeType="1"/>
          </p:cNvSpPr>
          <p:nvPr/>
        </p:nvSpPr>
        <p:spPr bwMode="auto">
          <a:xfrm>
            <a:off x="2209800" y="56388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5" name="Line 54"/>
          <p:cNvSpPr>
            <a:spLocks noChangeShapeType="1"/>
          </p:cNvSpPr>
          <p:nvPr/>
        </p:nvSpPr>
        <p:spPr bwMode="auto">
          <a:xfrm>
            <a:off x="6705600" y="35814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6" name="Line 55"/>
          <p:cNvSpPr>
            <a:spLocks noChangeShapeType="1"/>
          </p:cNvSpPr>
          <p:nvPr/>
        </p:nvSpPr>
        <p:spPr bwMode="auto">
          <a:xfrm>
            <a:off x="7010400" y="2971800"/>
            <a:ext cx="0" cy="34290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7" name="Line 56"/>
          <p:cNvSpPr>
            <a:spLocks noChangeShapeType="1"/>
          </p:cNvSpPr>
          <p:nvPr/>
        </p:nvSpPr>
        <p:spPr bwMode="auto">
          <a:xfrm>
            <a:off x="6705600" y="42672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8" name="Line 57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299" name="Line 58"/>
          <p:cNvSpPr>
            <a:spLocks noChangeShapeType="1"/>
          </p:cNvSpPr>
          <p:nvPr/>
        </p:nvSpPr>
        <p:spPr bwMode="auto">
          <a:xfrm>
            <a:off x="6705600" y="5638800"/>
            <a:ext cx="3048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1300" name="Line 59"/>
          <p:cNvSpPr>
            <a:spLocks noChangeShapeType="1"/>
          </p:cNvSpPr>
          <p:nvPr/>
        </p:nvSpPr>
        <p:spPr bwMode="auto">
          <a:xfrm>
            <a:off x="2209800" y="6400800"/>
            <a:ext cx="48006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5532" name="Text Box 60"/>
          <p:cNvSpPr txBox="1">
            <a:spLocks noChangeArrowheads="1"/>
          </p:cNvSpPr>
          <p:nvPr/>
        </p:nvSpPr>
        <p:spPr bwMode="auto">
          <a:xfrm>
            <a:off x="3733800" y="6096000"/>
            <a:ext cx="1981200" cy="533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r>
              <a:rPr lang="de-DE" b="0"/>
              <a:t>Darstellungs-techniken</a:t>
            </a:r>
          </a:p>
        </p:txBody>
      </p:sp>
      <p:graphicFrame>
        <p:nvGraphicFramePr>
          <p:cNvPr id="11269" name="Object 61"/>
          <p:cNvGraphicFramePr>
            <a:graphicFrameLocks noChangeAspect="1"/>
          </p:cNvGraphicFramePr>
          <p:nvPr/>
        </p:nvGraphicFramePr>
        <p:xfrm>
          <a:off x="7543800" y="2992438"/>
          <a:ext cx="1447800" cy="920750"/>
        </p:xfrm>
        <a:graphic>
          <a:graphicData uri="http://schemas.openxmlformats.org/presentationml/2006/ole">
            <p:oleObj spid="_x0000_s11269" name="Paint Shop Pro Image" r:id="rId7" imgW="2595122" imgH="1600000" progId="PaintShopPro">
              <p:embed/>
            </p:oleObj>
          </a:graphicData>
        </a:graphic>
      </p:graphicFrame>
      <p:graphicFrame>
        <p:nvGraphicFramePr>
          <p:cNvPr id="11270" name="Object 68"/>
          <p:cNvGraphicFramePr>
            <a:graphicFrameLocks noChangeAspect="1"/>
          </p:cNvGraphicFramePr>
          <p:nvPr/>
        </p:nvGraphicFramePr>
        <p:xfrm>
          <a:off x="7543800" y="5257800"/>
          <a:ext cx="1447800" cy="1116013"/>
        </p:xfrm>
        <a:graphic>
          <a:graphicData uri="http://schemas.openxmlformats.org/presentationml/2006/ole">
            <p:oleObj spid="_x0000_s11270" name="Paint Shop Pro Image" r:id="rId8" imgW="1356098" imgH="1043902" progId="PaintShopPro">
              <p:embed/>
            </p:oleObj>
          </a:graphicData>
        </a:graphic>
      </p:graphicFrame>
      <p:sp>
        <p:nvSpPr>
          <p:cNvPr id="11302" name="Line 69"/>
          <p:cNvSpPr>
            <a:spLocks noChangeShapeType="1"/>
          </p:cNvSpPr>
          <p:nvPr/>
        </p:nvSpPr>
        <p:spPr bwMode="auto">
          <a:xfrm>
            <a:off x="1219200" y="2514600"/>
            <a:ext cx="0" cy="2971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1271" name="Object 70"/>
          <p:cNvGraphicFramePr>
            <a:graphicFrameLocks noChangeAspect="1"/>
          </p:cNvGraphicFramePr>
          <p:nvPr/>
        </p:nvGraphicFramePr>
        <p:xfrm>
          <a:off x="609600" y="2971800"/>
          <a:ext cx="1143000" cy="1143000"/>
        </p:xfrm>
        <a:graphic>
          <a:graphicData uri="http://schemas.openxmlformats.org/presentationml/2006/ole">
            <p:oleObj spid="_x0000_s11271" name="Bitmap" r:id="rId9" imgW="2980952" imgH="2980952" progId="Paint.Picture">
              <p:embed/>
            </p:oleObj>
          </a:graphicData>
        </a:graphic>
      </p:graphicFrame>
      <p:graphicFrame>
        <p:nvGraphicFramePr>
          <p:cNvPr id="11272" name="Object 71"/>
          <p:cNvGraphicFramePr>
            <a:graphicFrameLocks noChangeAspect="1"/>
          </p:cNvGraphicFramePr>
          <p:nvPr/>
        </p:nvGraphicFramePr>
        <p:xfrm>
          <a:off x="685800" y="4191000"/>
          <a:ext cx="1066800" cy="985838"/>
        </p:xfrm>
        <a:graphic>
          <a:graphicData uri="http://schemas.openxmlformats.org/presentationml/2006/ole">
            <p:oleObj spid="_x0000_s11272" name="Bitmap" r:id="rId10" imgW="1362265" imgH="1257476" progId="Paint.Picture">
              <p:embed/>
            </p:oleObj>
          </a:graphicData>
        </a:graphic>
      </p:graphicFrame>
      <p:graphicFrame>
        <p:nvGraphicFramePr>
          <p:cNvPr id="11273" name="Object 72"/>
          <p:cNvGraphicFramePr>
            <a:graphicFrameLocks noChangeAspect="1"/>
          </p:cNvGraphicFramePr>
          <p:nvPr/>
        </p:nvGraphicFramePr>
        <p:xfrm>
          <a:off x="685800" y="5257800"/>
          <a:ext cx="1057275" cy="1447800"/>
        </p:xfrm>
        <a:graphic>
          <a:graphicData uri="http://schemas.openxmlformats.org/presentationml/2006/ole">
            <p:oleObj spid="_x0000_s11273" name="Bitmap" r:id="rId11" imgW="1123810" imgH="1533739" progId="Paint.Picture">
              <p:embed/>
            </p:oleObj>
          </a:graphicData>
        </a:graphic>
      </p:graphicFrame>
      <p:pic>
        <p:nvPicPr>
          <p:cNvPr id="11303" name="Picture 74" descr="C:\Business_Studio\Archiv\Images\Images_neu\Grafik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43600" y="6019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0" y="0"/>
            <a:ext cx="2743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Managementtechniken</a:t>
            </a:r>
          </a:p>
        </p:txBody>
      </p:sp>
      <p:sp>
        <p:nvSpPr>
          <p:cNvPr id="11306" name="Rectangle 11"/>
          <p:cNvSpPr>
            <a:spLocks noChangeArrowheads="1"/>
          </p:cNvSpPr>
          <p:nvPr/>
        </p:nvSpPr>
        <p:spPr bwMode="auto">
          <a:xfrm>
            <a:off x="89154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5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5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05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5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05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"/>
                            </p:stCondLst>
                            <p:childTnLst>
                              <p:par>
                                <p:cTn id="1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05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05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11275" grpId="0" animBg="1"/>
      <p:bldP spid="11276" grpId="0" animBg="1"/>
      <p:bldP spid="11277" grpId="0" animBg="1"/>
      <p:bldP spid="11278" grpId="0" animBg="1"/>
      <p:bldP spid="105493" grpId="0" animBg="1" autoUpdateAnimBg="0"/>
      <p:bldP spid="105499" grpId="0" animBg="1" autoUpdateAnimBg="0"/>
      <p:bldP spid="105502" grpId="0" animBg="1" autoUpdateAnimBg="0"/>
      <p:bldP spid="105506" grpId="0" animBg="1" autoUpdateAnimBg="0"/>
      <p:bldP spid="105510" grpId="0" animBg="1" autoUpdateAnimBg="0"/>
      <p:bldP spid="105511" grpId="0" animBg="1" autoUpdateAnimBg="0"/>
      <p:bldP spid="105513" grpId="0" animBg="1" autoUpdateAnimBg="0"/>
      <p:bldP spid="105514" grpId="0" animBg="1" autoUpdateAnimBg="0"/>
      <p:bldP spid="105515" grpId="0" animBg="1" autoUpdateAnimBg="0"/>
      <p:bldP spid="105516" grpId="0" animBg="1" autoUpdateAnimBg="0"/>
      <p:bldP spid="105517" grpId="0" animBg="1" autoUpdateAnimBg="0"/>
      <p:bldP spid="11290" grpId="0" animBg="1"/>
      <p:bldP spid="11291" grpId="0" animBg="1"/>
      <p:bldP spid="11292" grpId="0" animBg="1"/>
      <p:bldP spid="11293" grpId="0" animBg="1"/>
      <p:bldP spid="11294" grpId="0" animBg="1"/>
      <p:bldP spid="11295" grpId="0" animBg="1"/>
      <p:bldP spid="11296" grpId="0" animBg="1"/>
      <p:bldP spid="11297" grpId="0" animBg="1"/>
      <p:bldP spid="11298" grpId="0" animBg="1"/>
      <p:bldP spid="11299" grpId="0" animBg="1"/>
      <p:bldP spid="11300" grpId="0" animBg="1"/>
      <p:bldP spid="105532" grpId="0" animBg="1" autoUpdateAnimBg="0"/>
      <p:bldP spid="11302" grpId="0" animBg="1"/>
      <p:bldP spid="1130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Oval 2"/>
          <p:cNvSpPr>
            <a:spLocks noChangeArrowheads="1"/>
          </p:cNvSpPr>
          <p:nvPr/>
        </p:nvSpPr>
        <p:spPr bwMode="auto">
          <a:xfrm>
            <a:off x="3276600" y="152400"/>
            <a:ext cx="5181600" cy="3581400"/>
          </a:xfrm>
          <a:prstGeom prst="ellipse">
            <a:avLst/>
          </a:prstGeom>
          <a:solidFill>
            <a:srgbClr val="F1FFC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2293" name="Line 3"/>
          <p:cNvSpPr>
            <a:spLocks noChangeShapeType="1"/>
          </p:cNvSpPr>
          <p:nvPr/>
        </p:nvSpPr>
        <p:spPr bwMode="auto">
          <a:xfrm flipV="1">
            <a:off x="990600" y="5486400"/>
            <a:ext cx="6781800" cy="0"/>
          </a:xfrm>
          <a:prstGeom prst="line">
            <a:avLst/>
          </a:prstGeom>
          <a:noFill/>
          <a:ln w="203200">
            <a:solidFill>
              <a:srgbClr val="008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2294" name="Line 4"/>
          <p:cNvSpPr>
            <a:spLocks noChangeShapeType="1"/>
          </p:cNvSpPr>
          <p:nvPr/>
        </p:nvSpPr>
        <p:spPr bwMode="auto">
          <a:xfrm>
            <a:off x="1828800" y="5562600"/>
            <a:ext cx="0" cy="990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400800" y="5791200"/>
            <a:ext cx="2209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/>
              <a:t>Geschäftsbetrieb</a:t>
            </a:r>
            <a:endParaRPr lang="de-DE" sz="1200"/>
          </a:p>
        </p:txBody>
      </p:sp>
      <p:sp>
        <p:nvSpPr>
          <p:cNvPr id="183303" name="Text Box 9"/>
          <p:cNvSpPr txBox="1">
            <a:spLocks noChangeArrowheads="1"/>
          </p:cNvSpPr>
          <p:nvPr/>
        </p:nvSpPr>
        <p:spPr bwMode="auto">
          <a:xfrm>
            <a:off x="1066800" y="4419600"/>
            <a:ext cx="1600200" cy="468313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 Erfassen der Problemlage (IST)</a:t>
            </a:r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1676400" y="5334000"/>
            <a:ext cx="3048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V="1">
            <a:off x="1828800" y="48768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06" name="Text Box 12"/>
          <p:cNvSpPr txBox="1">
            <a:spLocks noChangeArrowheads="1"/>
          </p:cNvSpPr>
          <p:nvPr/>
        </p:nvSpPr>
        <p:spPr bwMode="auto">
          <a:xfrm>
            <a:off x="1066800" y="3657600"/>
            <a:ext cx="1600200" cy="468313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Analyse der Situation</a:t>
            </a: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V="1">
            <a:off x="1828800" y="41148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02" name="AutoShape 14"/>
          <p:cNvSpPr>
            <a:spLocks noChangeArrowheads="1"/>
          </p:cNvSpPr>
          <p:nvPr/>
        </p:nvSpPr>
        <p:spPr bwMode="auto">
          <a:xfrm>
            <a:off x="838200" y="2362200"/>
            <a:ext cx="1905000" cy="914400"/>
          </a:xfrm>
          <a:prstGeom prst="flowChartDecision">
            <a:avLst/>
          </a:prstGeom>
          <a:solidFill>
            <a:srgbClr val="F7EBB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1400" b="0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295400" y="2590800"/>
            <a:ext cx="990600" cy="428625"/>
          </a:xfrm>
          <a:prstGeom prst="rect">
            <a:avLst/>
          </a:prstGeom>
          <a:solidFill>
            <a:srgbClr val="F7EBB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100"/>
              <a:t>Entscheid.-bedarf?</a:t>
            </a:r>
            <a:endParaRPr lang="de-DE" sz="1800" b="0">
              <a:latin typeface="Times New Roman" pitchFamily="18" charset="0"/>
            </a:endParaRP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V="1">
            <a:off x="1828800" y="3276600"/>
            <a:ext cx="0" cy="381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>
            <a:off x="533400" y="2819400"/>
            <a:ext cx="381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>
            <a:off x="533400" y="47244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>
            <a:off x="533400" y="2819400"/>
            <a:ext cx="0" cy="1905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228600" y="3124200"/>
            <a:ext cx="762000" cy="2841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NEIN</a:t>
            </a:r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 flipV="1">
            <a:off x="1828800" y="19050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1905000" y="2133600"/>
            <a:ext cx="609600" cy="2841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JA</a:t>
            </a:r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3352800" y="1371600"/>
            <a:ext cx="1447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18" name="Text Box 24"/>
          <p:cNvSpPr txBox="1">
            <a:spLocks noChangeArrowheads="1"/>
          </p:cNvSpPr>
          <p:nvPr/>
        </p:nvSpPr>
        <p:spPr bwMode="auto">
          <a:xfrm>
            <a:off x="990600" y="1219200"/>
            <a:ext cx="1600200" cy="685800"/>
          </a:xfrm>
          <a:prstGeom prst="rect">
            <a:avLst/>
          </a:prstGeom>
          <a:solidFill>
            <a:srgbClr val="F0FF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  <a:defRPr/>
            </a:pPr>
            <a:r>
              <a:rPr lang="de-DE" sz="1400" b="0"/>
              <a:t>Ermittlung von Entscheidungs-alternativen</a:t>
            </a:r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1828800" y="6324600"/>
            <a:ext cx="327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2514600" y="60198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b="0"/>
              <a:t>Zeitverzug</a:t>
            </a:r>
            <a:endParaRPr lang="de-DE" sz="1200"/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838200" y="5105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Ereignis</a:t>
            </a:r>
            <a:endParaRPr lang="de-DE" sz="1200"/>
          </a:p>
        </p:txBody>
      </p:sp>
      <p:sp>
        <p:nvSpPr>
          <p:cNvPr id="183322" name="Text Box 28"/>
          <p:cNvSpPr txBox="1">
            <a:spLocks noChangeArrowheads="1"/>
          </p:cNvSpPr>
          <p:nvPr/>
        </p:nvSpPr>
        <p:spPr bwMode="auto">
          <a:xfrm>
            <a:off x="4191000" y="304800"/>
            <a:ext cx="2286000" cy="46831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 b="0"/>
              <a:t>Entscheidungsfindung</a:t>
            </a:r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 flipH="1">
            <a:off x="6477000" y="4572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18" name="Line 30"/>
          <p:cNvSpPr>
            <a:spLocks noChangeShapeType="1"/>
          </p:cNvSpPr>
          <p:nvPr/>
        </p:nvSpPr>
        <p:spPr bwMode="auto">
          <a:xfrm>
            <a:off x="6019800" y="1295400"/>
            <a:ext cx="914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>
            <a:off x="6934200" y="457200"/>
            <a:ext cx="0" cy="838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>
            <a:off x="609600" y="685800"/>
            <a:ext cx="381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>
            <a:off x="3886200" y="1066800"/>
            <a:ext cx="914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609600" y="685800"/>
            <a:ext cx="0" cy="838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3" name="Line 36"/>
          <p:cNvSpPr>
            <a:spLocks noChangeShapeType="1"/>
          </p:cNvSpPr>
          <p:nvPr/>
        </p:nvSpPr>
        <p:spPr bwMode="auto">
          <a:xfrm>
            <a:off x="3886200" y="533400"/>
            <a:ext cx="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4" name="Line 37"/>
          <p:cNvSpPr>
            <a:spLocks noChangeShapeType="1"/>
          </p:cNvSpPr>
          <p:nvPr/>
        </p:nvSpPr>
        <p:spPr bwMode="auto">
          <a:xfrm flipH="1">
            <a:off x="3886200" y="533400"/>
            <a:ext cx="304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5" name="Line 38"/>
          <p:cNvSpPr>
            <a:spLocks noChangeShapeType="1"/>
          </p:cNvSpPr>
          <p:nvPr/>
        </p:nvSpPr>
        <p:spPr bwMode="auto">
          <a:xfrm flipH="1">
            <a:off x="6019800" y="1524000"/>
            <a:ext cx="2057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26" name="Line 39"/>
          <p:cNvSpPr>
            <a:spLocks noChangeShapeType="1"/>
          </p:cNvSpPr>
          <p:nvPr/>
        </p:nvSpPr>
        <p:spPr bwMode="auto">
          <a:xfrm flipH="1">
            <a:off x="8077200" y="152400"/>
            <a:ext cx="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33" name="Text Box 40"/>
          <p:cNvSpPr txBox="1">
            <a:spLocks noChangeArrowheads="1"/>
          </p:cNvSpPr>
          <p:nvPr/>
        </p:nvSpPr>
        <p:spPr bwMode="auto">
          <a:xfrm>
            <a:off x="7315200" y="381000"/>
            <a:ext cx="1524000" cy="609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  <a:defRPr/>
            </a:pPr>
            <a:r>
              <a:rPr lang="de-DE" sz="1400" b="0"/>
              <a:t>Ziele, Entschei-dungskriterien</a:t>
            </a:r>
          </a:p>
        </p:txBody>
      </p:sp>
      <p:sp>
        <p:nvSpPr>
          <p:cNvPr id="183334" name="Text Box 41"/>
          <p:cNvSpPr txBox="1">
            <a:spLocks noChangeArrowheads="1"/>
          </p:cNvSpPr>
          <p:nvPr/>
        </p:nvSpPr>
        <p:spPr bwMode="auto">
          <a:xfrm>
            <a:off x="4572000" y="2895600"/>
            <a:ext cx="1752600" cy="68421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  <a:defRPr/>
            </a:pPr>
            <a:r>
              <a:rPr lang="de-DE" sz="1200"/>
              <a:t>Verfügbare Ressour-cen; Daten- und Wis-sensbasis</a:t>
            </a:r>
          </a:p>
        </p:txBody>
      </p:sp>
      <p:sp>
        <p:nvSpPr>
          <p:cNvPr id="12329" name="Line 42"/>
          <p:cNvSpPr>
            <a:spLocks noChangeShapeType="1"/>
          </p:cNvSpPr>
          <p:nvPr/>
        </p:nvSpPr>
        <p:spPr bwMode="auto">
          <a:xfrm>
            <a:off x="5486400" y="2362200"/>
            <a:ext cx="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0" name="Line 43"/>
          <p:cNvSpPr>
            <a:spLocks noChangeShapeType="1"/>
          </p:cNvSpPr>
          <p:nvPr/>
        </p:nvSpPr>
        <p:spPr bwMode="auto">
          <a:xfrm flipV="1">
            <a:off x="5181600" y="2362200"/>
            <a:ext cx="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1" name="Line 46"/>
          <p:cNvSpPr>
            <a:spLocks noChangeShapeType="1"/>
          </p:cNvSpPr>
          <p:nvPr/>
        </p:nvSpPr>
        <p:spPr bwMode="auto">
          <a:xfrm flipH="1">
            <a:off x="7696200" y="1752600"/>
            <a:ext cx="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2" name="Line 47"/>
          <p:cNvSpPr>
            <a:spLocks noChangeShapeType="1"/>
          </p:cNvSpPr>
          <p:nvPr/>
        </p:nvSpPr>
        <p:spPr bwMode="auto">
          <a:xfrm>
            <a:off x="6019800" y="1752600"/>
            <a:ext cx="1676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3" name="Line 48"/>
          <p:cNvSpPr>
            <a:spLocks noChangeShapeType="1"/>
          </p:cNvSpPr>
          <p:nvPr/>
        </p:nvSpPr>
        <p:spPr bwMode="auto">
          <a:xfrm>
            <a:off x="6324600" y="3200400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4" name="Line 49"/>
          <p:cNvSpPr>
            <a:spLocks noChangeShapeType="1"/>
          </p:cNvSpPr>
          <p:nvPr/>
        </p:nvSpPr>
        <p:spPr bwMode="auto">
          <a:xfrm>
            <a:off x="5715000" y="2514600"/>
            <a:ext cx="1981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5" name="Line 50"/>
          <p:cNvSpPr>
            <a:spLocks noChangeShapeType="1"/>
          </p:cNvSpPr>
          <p:nvPr/>
        </p:nvSpPr>
        <p:spPr bwMode="auto">
          <a:xfrm>
            <a:off x="5715000" y="25146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6" name="Line 51"/>
          <p:cNvSpPr>
            <a:spLocks noChangeShapeType="1"/>
          </p:cNvSpPr>
          <p:nvPr/>
        </p:nvSpPr>
        <p:spPr bwMode="auto">
          <a:xfrm>
            <a:off x="7696200" y="34290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7" name="Line 52"/>
          <p:cNvSpPr>
            <a:spLocks noChangeShapeType="1"/>
          </p:cNvSpPr>
          <p:nvPr/>
        </p:nvSpPr>
        <p:spPr bwMode="auto">
          <a:xfrm>
            <a:off x="5105400" y="40386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38" name="Line 53"/>
          <p:cNvSpPr>
            <a:spLocks noChangeShapeType="1"/>
          </p:cNvSpPr>
          <p:nvPr/>
        </p:nvSpPr>
        <p:spPr bwMode="auto">
          <a:xfrm>
            <a:off x="5105400" y="4038600"/>
            <a:ext cx="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46" name="Text Box 54"/>
          <p:cNvSpPr txBox="1">
            <a:spLocks noChangeArrowheads="1"/>
          </p:cNvSpPr>
          <p:nvPr/>
        </p:nvSpPr>
        <p:spPr bwMode="auto">
          <a:xfrm>
            <a:off x="5638800" y="3871913"/>
            <a:ext cx="1676400" cy="3143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 b="0"/>
              <a:t>Umsetzung</a:t>
            </a:r>
            <a:r>
              <a:rPr lang="de-DE" sz="1200"/>
              <a:t> </a:t>
            </a: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4800600" y="914400"/>
          <a:ext cx="1219200" cy="1146175"/>
        </p:xfrm>
        <a:graphic>
          <a:graphicData uri="http://schemas.openxmlformats.org/presentationml/2006/ole">
            <p:oleObj spid="_x0000_s12290" name="Bitmap" r:id="rId4" imgW="2038095" imgH="1914286" progId="Paint.Picture">
              <p:embed/>
            </p:oleObj>
          </a:graphicData>
        </a:graphic>
      </p:graphicFrame>
      <p:pic>
        <p:nvPicPr>
          <p:cNvPr id="183349" name="Picture 5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819400"/>
            <a:ext cx="1219200" cy="10620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83350" name="Text Box 59"/>
          <p:cNvSpPr txBox="1">
            <a:spLocks noChangeArrowheads="1"/>
          </p:cNvSpPr>
          <p:nvPr/>
        </p:nvSpPr>
        <p:spPr bwMode="auto">
          <a:xfrm>
            <a:off x="2819400" y="3840163"/>
            <a:ext cx="1524000" cy="466725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200"/>
              <a:t>Entscheidungs- vorbereitung</a:t>
            </a:r>
          </a:p>
        </p:txBody>
      </p:sp>
      <p:sp>
        <p:nvSpPr>
          <p:cNvPr id="12342" name="Line 60"/>
          <p:cNvSpPr>
            <a:spLocks noChangeShapeType="1"/>
          </p:cNvSpPr>
          <p:nvPr/>
        </p:nvSpPr>
        <p:spPr bwMode="auto">
          <a:xfrm>
            <a:off x="3733800" y="22098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43" name="Line 61"/>
          <p:cNvSpPr>
            <a:spLocks noChangeShapeType="1"/>
          </p:cNvSpPr>
          <p:nvPr/>
        </p:nvSpPr>
        <p:spPr bwMode="auto">
          <a:xfrm>
            <a:off x="3733800" y="22098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44" name="Text Box 62"/>
          <p:cNvSpPr txBox="1">
            <a:spLocks noChangeArrowheads="1"/>
          </p:cNvSpPr>
          <p:nvPr/>
        </p:nvSpPr>
        <p:spPr bwMode="auto">
          <a:xfrm>
            <a:off x="3581400" y="19050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 b="0"/>
              <a:t>Auftrag</a:t>
            </a:r>
          </a:p>
        </p:txBody>
      </p:sp>
      <p:sp>
        <p:nvSpPr>
          <p:cNvPr id="12345" name="Line 63"/>
          <p:cNvSpPr>
            <a:spLocks noChangeShapeType="1"/>
          </p:cNvSpPr>
          <p:nvPr/>
        </p:nvSpPr>
        <p:spPr bwMode="auto">
          <a:xfrm flipH="1" flipV="1">
            <a:off x="2667000" y="4648200"/>
            <a:ext cx="609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46" name="Line 64"/>
          <p:cNvSpPr>
            <a:spLocks noChangeShapeType="1"/>
          </p:cNvSpPr>
          <p:nvPr/>
        </p:nvSpPr>
        <p:spPr bwMode="auto">
          <a:xfrm>
            <a:off x="3276600" y="43434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47" name="Line 65"/>
          <p:cNvSpPr>
            <a:spLocks noChangeShapeType="1"/>
          </p:cNvSpPr>
          <p:nvPr/>
        </p:nvSpPr>
        <p:spPr bwMode="auto">
          <a:xfrm flipH="1" flipV="1">
            <a:off x="3657600" y="4343400"/>
            <a:ext cx="0" cy="685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48" name="Line 66"/>
          <p:cNvSpPr>
            <a:spLocks noChangeShapeType="1"/>
          </p:cNvSpPr>
          <p:nvPr/>
        </p:nvSpPr>
        <p:spPr bwMode="auto">
          <a:xfrm>
            <a:off x="3657600" y="5029200"/>
            <a:ext cx="381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58" name="Text Box 68"/>
          <p:cNvSpPr txBox="1">
            <a:spLocks noChangeArrowheads="1"/>
          </p:cNvSpPr>
          <p:nvPr/>
        </p:nvSpPr>
        <p:spPr bwMode="auto">
          <a:xfrm>
            <a:off x="990600" y="381000"/>
            <a:ext cx="1600200" cy="762000"/>
          </a:xfrm>
          <a:prstGeom prst="rect">
            <a:avLst/>
          </a:prstGeom>
          <a:solidFill>
            <a:srgbClr val="F0FF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  <a:defRPr/>
            </a:pPr>
            <a:r>
              <a:rPr lang="de-DE" sz="1400" b="0"/>
              <a:t>Bewertung der Entscheidungs-alternativen</a:t>
            </a:r>
          </a:p>
        </p:txBody>
      </p:sp>
      <p:sp>
        <p:nvSpPr>
          <p:cNvPr id="12350" name="Line 69"/>
          <p:cNvSpPr>
            <a:spLocks noChangeShapeType="1"/>
          </p:cNvSpPr>
          <p:nvPr/>
        </p:nvSpPr>
        <p:spPr bwMode="auto">
          <a:xfrm flipH="1">
            <a:off x="609600" y="1524000"/>
            <a:ext cx="381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1" name="Line 70"/>
          <p:cNvSpPr>
            <a:spLocks noChangeShapeType="1"/>
          </p:cNvSpPr>
          <p:nvPr/>
        </p:nvSpPr>
        <p:spPr bwMode="auto">
          <a:xfrm flipH="1">
            <a:off x="3352800" y="152400"/>
            <a:ext cx="472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2" name="Line 71"/>
          <p:cNvSpPr>
            <a:spLocks noChangeShapeType="1"/>
          </p:cNvSpPr>
          <p:nvPr/>
        </p:nvSpPr>
        <p:spPr bwMode="auto">
          <a:xfrm>
            <a:off x="3352800" y="9144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3" name="Line 72"/>
          <p:cNvSpPr>
            <a:spLocks noChangeShapeType="1"/>
          </p:cNvSpPr>
          <p:nvPr/>
        </p:nvSpPr>
        <p:spPr bwMode="auto">
          <a:xfrm>
            <a:off x="2590800" y="914400"/>
            <a:ext cx="762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4" name="Line 73"/>
          <p:cNvSpPr>
            <a:spLocks noChangeShapeType="1"/>
          </p:cNvSpPr>
          <p:nvPr/>
        </p:nvSpPr>
        <p:spPr bwMode="auto">
          <a:xfrm>
            <a:off x="2590800" y="1600200"/>
            <a:ext cx="2209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64" name="Text Box 74"/>
          <p:cNvSpPr txBox="1">
            <a:spLocks noChangeArrowheads="1"/>
          </p:cNvSpPr>
          <p:nvPr/>
        </p:nvSpPr>
        <p:spPr bwMode="auto">
          <a:xfrm>
            <a:off x="7086600" y="2971800"/>
            <a:ext cx="1371600" cy="46831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 b="0"/>
              <a:t>Entscheidung</a:t>
            </a:r>
            <a:endParaRPr lang="de-DE" sz="1200"/>
          </a:p>
        </p:txBody>
      </p:sp>
      <p:sp>
        <p:nvSpPr>
          <p:cNvPr id="12356" name="Line 78"/>
          <p:cNvSpPr>
            <a:spLocks noChangeShapeType="1"/>
          </p:cNvSpPr>
          <p:nvPr/>
        </p:nvSpPr>
        <p:spPr bwMode="auto">
          <a:xfrm flipH="1" flipV="1">
            <a:off x="4114800" y="30480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7" name="Line 79"/>
          <p:cNvSpPr>
            <a:spLocks noChangeShapeType="1"/>
          </p:cNvSpPr>
          <p:nvPr/>
        </p:nvSpPr>
        <p:spPr bwMode="auto">
          <a:xfrm>
            <a:off x="4114800" y="32766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8" name="Line 61"/>
          <p:cNvSpPr>
            <a:spLocks noChangeShapeType="1"/>
          </p:cNvSpPr>
          <p:nvPr/>
        </p:nvSpPr>
        <p:spPr bwMode="auto">
          <a:xfrm>
            <a:off x="3352800" y="1524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59" name="Line 38"/>
          <p:cNvSpPr>
            <a:spLocks noChangeShapeType="1"/>
          </p:cNvSpPr>
          <p:nvPr/>
        </p:nvSpPr>
        <p:spPr bwMode="auto">
          <a:xfrm flipH="1">
            <a:off x="2590800" y="6096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70" name="Text Box 74"/>
          <p:cNvSpPr txBox="1">
            <a:spLocks noChangeArrowheads="1"/>
          </p:cNvSpPr>
          <p:nvPr/>
        </p:nvSpPr>
        <p:spPr bwMode="auto">
          <a:xfrm>
            <a:off x="1295400" y="5638800"/>
            <a:ext cx="360363" cy="360363"/>
          </a:xfrm>
          <a:prstGeom prst="rect">
            <a:avLst/>
          </a:prstGeom>
          <a:solidFill>
            <a:srgbClr val="FFE3F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0</a:t>
            </a:r>
          </a:p>
        </p:txBody>
      </p:sp>
      <p:sp>
        <p:nvSpPr>
          <p:cNvPr id="183371" name="Text Box 75"/>
          <p:cNvSpPr txBox="1">
            <a:spLocks noChangeArrowheads="1"/>
          </p:cNvSpPr>
          <p:nvPr/>
        </p:nvSpPr>
        <p:spPr bwMode="auto">
          <a:xfrm>
            <a:off x="762000" y="42672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1</a:t>
            </a:r>
          </a:p>
        </p:txBody>
      </p:sp>
      <p:sp>
        <p:nvSpPr>
          <p:cNvPr id="183372" name="Text Box 76"/>
          <p:cNvSpPr txBox="1">
            <a:spLocks noChangeArrowheads="1"/>
          </p:cNvSpPr>
          <p:nvPr/>
        </p:nvSpPr>
        <p:spPr bwMode="auto">
          <a:xfrm>
            <a:off x="762000" y="35052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2</a:t>
            </a:r>
          </a:p>
        </p:txBody>
      </p:sp>
      <p:sp>
        <p:nvSpPr>
          <p:cNvPr id="183373" name="Text Box 77"/>
          <p:cNvSpPr txBox="1">
            <a:spLocks noChangeArrowheads="1"/>
          </p:cNvSpPr>
          <p:nvPr/>
        </p:nvSpPr>
        <p:spPr bwMode="auto">
          <a:xfrm>
            <a:off x="838200" y="22860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3</a:t>
            </a:r>
          </a:p>
        </p:txBody>
      </p:sp>
      <p:sp>
        <p:nvSpPr>
          <p:cNvPr id="12364" name="Line 33"/>
          <p:cNvSpPr>
            <a:spLocks noChangeShapeType="1"/>
          </p:cNvSpPr>
          <p:nvPr/>
        </p:nvSpPr>
        <p:spPr bwMode="auto">
          <a:xfrm flipH="1">
            <a:off x="3505200" y="2286000"/>
            <a:ext cx="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65" name="Line 33"/>
          <p:cNvSpPr>
            <a:spLocks noChangeShapeType="1"/>
          </p:cNvSpPr>
          <p:nvPr/>
        </p:nvSpPr>
        <p:spPr bwMode="auto">
          <a:xfrm>
            <a:off x="2514600" y="2286000"/>
            <a:ext cx="990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66" name="Line 33"/>
          <p:cNvSpPr>
            <a:spLocks noChangeShapeType="1"/>
          </p:cNvSpPr>
          <p:nvPr/>
        </p:nvSpPr>
        <p:spPr bwMode="auto">
          <a:xfrm>
            <a:off x="3505200" y="1828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77" name="Text Box 81"/>
          <p:cNvSpPr txBox="1">
            <a:spLocks noChangeArrowheads="1"/>
          </p:cNvSpPr>
          <p:nvPr/>
        </p:nvSpPr>
        <p:spPr bwMode="auto">
          <a:xfrm>
            <a:off x="2667000" y="21336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4</a:t>
            </a:r>
          </a:p>
        </p:txBody>
      </p:sp>
      <p:sp>
        <p:nvSpPr>
          <p:cNvPr id="183378" name="Text Box 82"/>
          <p:cNvSpPr txBox="1">
            <a:spLocks noChangeArrowheads="1"/>
          </p:cNvSpPr>
          <p:nvPr/>
        </p:nvSpPr>
        <p:spPr bwMode="auto">
          <a:xfrm>
            <a:off x="3886200" y="22098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5</a:t>
            </a:r>
          </a:p>
        </p:txBody>
      </p:sp>
      <p:sp>
        <p:nvSpPr>
          <p:cNvPr id="12369" name="Line 65"/>
          <p:cNvSpPr>
            <a:spLocks noChangeShapeType="1"/>
          </p:cNvSpPr>
          <p:nvPr/>
        </p:nvSpPr>
        <p:spPr bwMode="auto">
          <a:xfrm flipH="1" flipV="1">
            <a:off x="3200400" y="1752600"/>
            <a:ext cx="0" cy="1066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70" name="Line 29"/>
          <p:cNvSpPr>
            <a:spLocks noChangeShapeType="1"/>
          </p:cNvSpPr>
          <p:nvPr/>
        </p:nvSpPr>
        <p:spPr bwMode="auto">
          <a:xfrm flipH="1">
            <a:off x="2590800" y="1752600"/>
            <a:ext cx="609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3381" name="Text Box 85"/>
          <p:cNvSpPr txBox="1">
            <a:spLocks noChangeArrowheads="1"/>
          </p:cNvSpPr>
          <p:nvPr/>
        </p:nvSpPr>
        <p:spPr bwMode="auto">
          <a:xfrm>
            <a:off x="2971800" y="15240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6</a:t>
            </a:r>
          </a:p>
        </p:txBody>
      </p:sp>
      <p:sp>
        <p:nvSpPr>
          <p:cNvPr id="183382" name="Text Box 86"/>
          <p:cNvSpPr txBox="1">
            <a:spLocks noChangeArrowheads="1"/>
          </p:cNvSpPr>
          <p:nvPr/>
        </p:nvSpPr>
        <p:spPr bwMode="auto">
          <a:xfrm>
            <a:off x="381000" y="9906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7</a:t>
            </a:r>
          </a:p>
        </p:txBody>
      </p:sp>
      <p:sp>
        <p:nvSpPr>
          <p:cNvPr id="183383" name="Text Box 87"/>
          <p:cNvSpPr txBox="1">
            <a:spLocks noChangeArrowheads="1"/>
          </p:cNvSpPr>
          <p:nvPr/>
        </p:nvSpPr>
        <p:spPr bwMode="auto">
          <a:xfrm>
            <a:off x="3200400" y="7620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8</a:t>
            </a:r>
          </a:p>
        </p:txBody>
      </p:sp>
      <p:sp>
        <p:nvSpPr>
          <p:cNvPr id="183384" name="Text Box 88"/>
          <p:cNvSpPr txBox="1">
            <a:spLocks noChangeArrowheads="1"/>
          </p:cNvSpPr>
          <p:nvPr/>
        </p:nvSpPr>
        <p:spPr bwMode="auto">
          <a:xfrm>
            <a:off x="5486400" y="685800"/>
            <a:ext cx="360363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9</a:t>
            </a:r>
          </a:p>
        </p:txBody>
      </p:sp>
      <p:sp>
        <p:nvSpPr>
          <p:cNvPr id="183385" name="Text Box 89"/>
          <p:cNvSpPr txBox="1">
            <a:spLocks noChangeArrowheads="1"/>
          </p:cNvSpPr>
          <p:nvPr/>
        </p:nvSpPr>
        <p:spPr bwMode="auto">
          <a:xfrm>
            <a:off x="8001000" y="2667000"/>
            <a:ext cx="533400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10</a:t>
            </a:r>
          </a:p>
        </p:txBody>
      </p:sp>
      <p:sp>
        <p:nvSpPr>
          <p:cNvPr id="183386" name="Text Box 90"/>
          <p:cNvSpPr txBox="1">
            <a:spLocks noChangeArrowheads="1"/>
          </p:cNvSpPr>
          <p:nvPr/>
        </p:nvSpPr>
        <p:spPr bwMode="auto">
          <a:xfrm>
            <a:off x="5410200" y="4114800"/>
            <a:ext cx="457200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11</a:t>
            </a:r>
          </a:p>
        </p:txBody>
      </p:sp>
      <p:sp>
        <p:nvSpPr>
          <p:cNvPr id="12377" name="Text Box 92"/>
          <p:cNvSpPr txBox="1">
            <a:spLocks noChangeArrowheads="1"/>
          </p:cNvSpPr>
          <p:nvPr/>
        </p:nvSpPr>
        <p:spPr bwMode="auto">
          <a:xfrm>
            <a:off x="2895600" y="5029200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 b="0"/>
              <a:t>Kontrolle</a:t>
            </a:r>
            <a:endParaRPr lang="de-DE" sz="1200"/>
          </a:p>
        </p:txBody>
      </p:sp>
      <p:sp>
        <p:nvSpPr>
          <p:cNvPr id="183389" name="Text Box 93"/>
          <p:cNvSpPr txBox="1">
            <a:spLocks noChangeArrowheads="1"/>
          </p:cNvSpPr>
          <p:nvPr/>
        </p:nvSpPr>
        <p:spPr bwMode="auto">
          <a:xfrm>
            <a:off x="3429000" y="4572000"/>
            <a:ext cx="457200" cy="360363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12</a:t>
            </a:r>
            <a:endParaRPr lang="de-DE" sz="2000" b="0">
              <a:latin typeface="Times New Roman" pitchFamily="18" charset="0"/>
            </a:endParaRPr>
          </a:p>
        </p:txBody>
      </p:sp>
      <p:sp>
        <p:nvSpPr>
          <p:cNvPr id="183390" name="Text Box 44"/>
          <p:cNvSpPr txBox="1">
            <a:spLocks noChangeArrowheads="1"/>
          </p:cNvSpPr>
          <p:nvPr/>
        </p:nvSpPr>
        <p:spPr bwMode="auto">
          <a:xfrm>
            <a:off x="4343400" y="2057400"/>
            <a:ext cx="2133600" cy="3143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 b="0"/>
              <a:t>Entscheidungsträger</a:t>
            </a:r>
          </a:p>
        </p:txBody>
      </p:sp>
      <p:graphicFrame>
        <p:nvGraphicFramePr>
          <p:cNvPr id="12291" name="Object 59"/>
          <p:cNvGraphicFramePr>
            <a:graphicFrameLocks noChangeAspect="1"/>
          </p:cNvGraphicFramePr>
          <p:nvPr/>
        </p:nvGraphicFramePr>
        <p:xfrm>
          <a:off x="4114800" y="4572000"/>
          <a:ext cx="2057400" cy="1387475"/>
        </p:xfrm>
        <a:graphic>
          <a:graphicData uri="http://schemas.openxmlformats.org/presentationml/2006/ole">
            <p:oleObj spid="_x0000_s12291" name="Paint Shop Pro Image" r:id="rId6" imgW="5209756" imgH="3570732" progId="PaintShopPro">
              <p:embed/>
            </p:oleObj>
          </a:graphicData>
        </a:graphic>
      </p:graphicFrame>
      <p:sp>
        <p:nvSpPr>
          <p:cNvPr id="12380" name="Line 96"/>
          <p:cNvSpPr>
            <a:spLocks noChangeShapeType="1"/>
          </p:cNvSpPr>
          <p:nvPr/>
        </p:nvSpPr>
        <p:spPr bwMode="auto">
          <a:xfrm flipV="1">
            <a:off x="4038600" y="4572000"/>
            <a:ext cx="1066800" cy="45720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82" name="Text Box 94"/>
          <p:cNvSpPr txBox="1">
            <a:spLocks noChangeArrowheads="1"/>
          </p:cNvSpPr>
          <p:nvPr/>
        </p:nvSpPr>
        <p:spPr bwMode="auto">
          <a:xfrm>
            <a:off x="0" y="0"/>
            <a:ext cx="2743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Entscheidungsprozess</a:t>
            </a:r>
          </a:p>
        </p:txBody>
      </p:sp>
      <p:sp>
        <p:nvSpPr>
          <p:cNvPr id="12383" name="Line 33"/>
          <p:cNvSpPr>
            <a:spLocks noChangeShapeType="1"/>
          </p:cNvSpPr>
          <p:nvPr/>
        </p:nvSpPr>
        <p:spPr bwMode="auto">
          <a:xfrm flipV="1">
            <a:off x="3505200" y="18288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384" name="Line 5"/>
          <p:cNvSpPr>
            <a:spLocks noChangeShapeType="1"/>
          </p:cNvSpPr>
          <p:nvPr/>
        </p:nvSpPr>
        <p:spPr bwMode="auto">
          <a:xfrm>
            <a:off x="5105400" y="4572000"/>
            <a:ext cx="0" cy="1905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2385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3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8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8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8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83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000"/>
                            </p:stCondLst>
                            <p:childTnLst>
                              <p:par>
                                <p:cTn id="1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00"/>
                            </p:stCondLst>
                            <p:childTnLst>
                              <p:par>
                                <p:cTn id="1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18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8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500"/>
                            </p:stCondLst>
                            <p:childTnLst>
                              <p:par>
                                <p:cTn id="2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"/>
                            </p:stCondLst>
                            <p:childTnLst>
                              <p:par>
                                <p:cTn id="2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18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500"/>
                            </p:stCondLst>
                            <p:childTnLst>
                              <p:par>
                                <p:cTn id="2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2" dur="5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000"/>
                            </p:stCondLst>
                            <p:childTnLst>
                              <p:par>
                                <p:cTn id="2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500"/>
                            </p:stCondLst>
                            <p:childTnLst>
                              <p:par>
                                <p:cTn id="2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18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18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00"/>
                            </p:stCondLst>
                            <p:childTnLst>
                              <p:par>
                                <p:cTn id="2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000"/>
                            </p:stCondLst>
                            <p:childTnLst>
                              <p:par>
                                <p:cTn id="2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500"/>
                            </p:stCondLst>
                            <p:childTnLst>
                              <p:par>
                                <p:cTn id="2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5" dur="500"/>
                                        <p:tgtEl>
                                          <p:spTgt spid="18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000"/>
                            </p:stCondLst>
                            <p:childTnLst>
                              <p:par>
                                <p:cTn id="2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8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500"/>
                            </p:stCondLst>
                            <p:childTnLst>
                              <p:par>
                                <p:cTn id="2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18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00"/>
                            </p:stCondLst>
                            <p:childTnLst>
                              <p:par>
                                <p:cTn id="2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6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500"/>
                            </p:stCondLst>
                            <p:childTnLst>
                              <p:par>
                                <p:cTn id="2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00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3500"/>
                            </p:stCondLst>
                            <p:childTnLst>
                              <p:par>
                                <p:cTn id="2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8" dur="500"/>
                                        <p:tgtEl>
                                          <p:spTgt spid="18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3" dur="500"/>
                                        <p:tgtEl>
                                          <p:spTgt spid="18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00"/>
                            </p:stCondLst>
                            <p:childTnLst>
                              <p:par>
                                <p:cTn id="2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1" dur="5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500"/>
                            </p:stCondLst>
                            <p:childTnLst>
                              <p:par>
                                <p:cTn id="2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50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000"/>
                            </p:stCondLst>
                            <p:childTnLst>
                              <p:par>
                                <p:cTn id="2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9" dur="500"/>
                                        <p:tgtEl>
                                          <p:spTgt spid="1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500"/>
                            </p:stCondLst>
                            <p:childTnLst>
                              <p:par>
                                <p:cTn id="3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3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"/>
                            </p:stCondLst>
                            <p:childTnLst>
                              <p:par>
                                <p:cTn id="3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2" dur="5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1000"/>
                            </p:stCondLst>
                            <p:childTnLst>
                              <p:par>
                                <p:cTn id="3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6" dur="500"/>
                                        <p:tgtEl>
                                          <p:spTgt spid="18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500"/>
                            </p:stCondLst>
                            <p:childTnLst>
                              <p:par>
                                <p:cTn id="3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0" dur="500"/>
                                        <p:tgtEl>
                                          <p:spTgt spid="18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4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500"/>
                            </p:stCondLst>
                            <p:childTnLst>
                              <p:par>
                                <p:cTn id="3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8" dur="5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2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8" dur="5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500"/>
                            </p:stCondLst>
                            <p:childTnLst>
                              <p:par>
                                <p:cTn id="3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2" dur="5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6" dur="5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500"/>
                            </p:stCondLst>
                            <p:childTnLst>
                              <p:par>
                                <p:cTn id="3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18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4" dur="500"/>
                                        <p:tgtEl>
                                          <p:spTgt spid="18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500"/>
                            </p:stCondLst>
                            <p:childTnLst>
                              <p:par>
                                <p:cTn id="3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8" dur="500"/>
                                        <p:tgtEl>
                                          <p:spTgt spid="1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500"/>
                            </p:stCondLst>
                            <p:childTnLst>
                              <p:par>
                                <p:cTn id="3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8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3" dur="500"/>
                                        <p:tgtEl>
                                          <p:spTgt spid="12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500"/>
                            </p:stCondLst>
                            <p:childTnLst>
                              <p:par>
                                <p:cTn id="3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7" dur="5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1000"/>
                            </p:stCondLst>
                            <p:childTnLst>
                              <p:par>
                                <p:cTn id="3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1" dur="5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1500"/>
                            </p:stCondLst>
                            <p:childTnLst>
                              <p:par>
                                <p:cTn id="3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000"/>
                            </p:stCondLst>
                            <p:childTnLst>
                              <p:par>
                                <p:cTn id="3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9" dur="500"/>
                                        <p:tgtEl>
                                          <p:spTgt spid="18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500"/>
                            </p:stCondLst>
                            <p:childTnLst>
                              <p:par>
                                <p:cTn id="39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2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12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2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12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 autoUpdateAnimBg="0"/>
      <p:bldP spid="12293" grpId="0" animBg="1"/>
      <p:bldP spid="12294" grpId="0" animBg="1"/>
      <p:bldP spid="12296" grpId="0" autoUpdateAnimBg="0"/>
      <p:bldP spid="183303" grpId="0" animBg="1" autoUpdateAnimBg="0"/>
      <p:bldP spid="12298" grpId="0" animBg="1" autoUpdateAnimBg="0"/>
      <p:bldP spid="12299" grpId="0" animBg="1"/>
      <p:bldP spid="183306" grpId="0" animBg="1" autoUpdateAnimBg="0"/>
      <p:bldP spid="12301" grpId="0" animBg="1"/>
      <p:bldP spid="12302" grpId="0" animBg="1" autoUpdateAnimBg="0"/>
      <p:bldP spid="12303" grpId="0" animBg="1" autoUpdateAnimBg="0"/>
      <p:bldP spid="12304" grpId="0" animBg="1"/>
      <p:bldP spid="12305" grpId="0" animBg="1"/>
      <p:bldP spid="12306" grpId="0" animBg="1"/>
      <p:bldP spid="12307" grpId="0" animBg="1"/>
      <p:bldP spid="12308" grpId="0" animBg="1" autoUpdateAnimBg="0"/>
      <p:bldP spid="12309" grpId="0" animBg="1"/>
      <p:bldP spid="12310" grpId="0" animBg="1" autoUpdateAnimBg="0"/>
      <p:bldP spid="12311" grpId="0" animBg="1"/>
      <p:bldP spid="183318" grpId="0" animBg="1" autoUpdateAnimBg="0"/>
      <p:bldP spid="12313" grpId="0" animBg="1"/>
      <p:bldP spid="12314" grpId="0" autoUpdateAnimBg="0"/>
      <p:bldP spid="12315" grpId="0" autoUpdateAnimBg="0"/>
      <p:bldP spid="183322" grpId="0" animBg="1" autoUpdateAnimBg="0"/>
      <p:bldP spid="12317" grpId="0" animBg="1"/>
      <p:bldP spid="12318" grpId="0" animBg="1"/>
      <p:bldP spid="12319" grpId="0" animBg="1"/>
      <p:bldP spid="12320" grpId="0" animBg="1"/>
      <p:bldP spid="12321" grpId="0" animBg="1"/>
      <p:bldP spid="12322" grpId="0" animBg="1"/>
      <p:bldP spid="12323" grpId="0" animBg="1"/>
      <p:bldP spid="12324" grpId="0" animBg="1"/>
      <p:bldP spid="12325" grpId="0" animBg="1"/>
      <p:bldP spid="12326" grpId="0" animBg="1"/>
      <p:bldP spid="183333" grpId="0" animBg="1" autoUpdateAnimBg="0"/>
      <p:bldP spid="183334" grpId="0" animBg="1" autoUpdateAnimBg="0"/>
      <p:bldP spid="12329" grpId="0" animBg="1"/>
      <p:bldP spid="12330" grpId="0" animBg="1"/>
      <p:bldP spid="12331" grpId="0" animBg="1"/>
      <p:bldP spid="12332" grpId="0" animBg="1"/>
      <p:bldP spid="12333" grpId="0" animBg="1"/>
      <p:bldP spid="12334" grpId="0" animBg="1"/>
      <p:bldP spid="12335" grpId="0" animBg="1"/>
      <p:bldP spid="12336" grpId="0" animBg="1"/>
      <p:bldP spid="12337" grpId="0" animBg="1"/>
      <p:bldP spid="12338" grpId="0" animBg="1"/>
      <p:bldP spid="183346" grpId="0" animBg="1" autoUpdateAnimBg="0"/>
      <p:bldP spid="183350" grpId="0" animBg="1" autoUpdateAnimBg="0"/>
      <p:bldP spid="12342" grpId="0" animBg="1"/>
      <p:bldP spid="12343" grpId="0" animBg="1"/>
      <p:bldP spid="12344" grpId="0" autoUpdateAnimBg="0"/>
      <p:bldP spid="12345" grpId="0" animBg="1"/>
      <p:bldP spid="12346" grpId="0" animBg="1"/>
      <p:bldP spid="12347" grpId="0" animBg="1"/>
      <p:bldP spid="12348" grpId="0" animBg="1"/>
      <p:bldP spid="183358" grpId="0" animBg="1" autoUpdateAnimBg="0"/>
      <p:bldP spid="12350" grpId="0" animBg="1"/>
      <p:bldP spid="12351" grpId="0" animBg="1"/>
      <p:bldP spid="12352" grpId="0" animBg="1"/>
      <p:bldP spid="12353" grpId="0" animBg="1"/>
      <p:bldP spid="12354" grpId="0" animBg="1"/>
      <p:bldP spid="183364" grpId="0" animBg="1" autoUpdateAnimBg="0"/>
      <p:bldP spid="12356" grpId="0" animBg="1"/>
      <p:bldP spid="12357" grpId="0" animBg="1"/>
      <p:bldP spid="12358" grpId="0" animBg="1"/>
      <p:bldP spid="12359" grpId="0" animBg="1"/>
      <p:bldP spid="183370" grpId="0" animBg="1" autoUpdateAnimBg="0"/>
      <p:bldP spid="183371" grpId="0" animBg="1" autoUpdateAnimBg="0"/>
      <p:bldP spid="183372" grpId="0" animBg="1" autoUpdateAnimBg="0"/>
      <p:bldP spid="183373" grpId="0" animBg="1" autoUpdateAnimBg="0"/>
      <p:bldP spid="12364" grpId="0" animBg="1"/>
      <p:bldP spid="12365" grpId="0" animBg="1"/>
      <p:bldP spid="12366" grpId="0" animBg="1"/>
      <p:bldP spid="183377" grpId="0" animBg="1" autoUpdateAnimBg="0"/>
      <p:bldP spid="183378" grpId="0" animBg="1" autoUpdateAnimBg="0"/>
      <p:bldP spid="12369" grpId="0" animBg="1"/>
      <p:bldP spid="12370" grpId="0" animBg="1"/>
      <p:bldP spid="183381" grpId="0" animBg="1" autoUpdateAnimBg="0"/>
      <p:bldP spid="183382" grpId="0" animBg="1" autoUpdateAnimBg="0"/>
      <p:bldP spid="183383" grpId="0" animBg="1" autoUpdateAnimBg="0"/>
      <p:bldP spid="183384" grpId="0" animBg="1" autoUpdateAnimBg="0"/>
      <p:bldP spid="183385" grpId="0" animBg="1" autoUpdateAnimBg="0"/>
      <p:bldP spid="183386" grpId="0" animBg="1" autoUpdateAnimBg="0"/>
      <p:bldP spid="12377" grpId="0" autoUpdateAnimBg="0"/>
      <p:bldP spid="183389" grpId="0" animBg="1" autoUpdateAnimBg="0"/>
      <p:bldP spid="183390" grpId="0" animBg="1" autoUpdateAnimBg="0"/>
      <p:bldP spid="12380" grpId="0" animBg="1"/>
      <p:bldP spid="12383" grpId="0" animBg="1"/>
      <p:bldP spid="12384" grpId="0" animBg="1"/>
      <p:bldP spid="1238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Oval 54"/>
          <p:cNvSpPr>
            <a:spLocks noChangeArrowheads="1"/>
          </p:cNvSpPr>
          <p:nvPr/>
        </p:nvSpPr>
        <p:spPr bwMode="auto">
          <a:xfrm>
            <a:off x="0" y="381000"/>
            <a:ext cx="4495800" cy="5029200"/>
          </a:xfrm>
          <a:prstGeom prst="ellipse">
            <a:avLst/>
          </a:prstGeom>
          <a:solidFill>
            <a:srgbClr val="F1FF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724400" y="4953000"/>
          <a:ext cx="2286000" cy="1566863"/>
        </p:xfrm>
        <a:graphic>
          <a:graphicData uri="http://schemas.openxmlformats.org/presentationml/2006/ole">
            <p:oleObj spid="_x0000_s13314" name="Paint Shop Pro Image" r:id="rId4" imgW="5209756" imgH="3570732" progId="PaintShopPro">
              <p:embed/>
            </p:oleObj>
          </a:graphicData>
        </a:graphic>
      </p:graphicFrame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4724400" y="4953000"/>
            <a:ext cx="914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Unter-nehmen</a:t>
            </a:r>
          </a:p>
        </p:txBody>
      </p:sp>
      <p:sp>
        <p:nvSpPr>
          <p:cNvPr id="13318" name="Line 4"/>
          <p:cNvSpPr>
            <a:spLocks noChangeShapeType="1"/>
          </p:cNvSpPr>
          <p:nvPr/>
        </p:nvSpPr>
        <p:spPr bwMode="auto">
          <a:xfrm>
            <a:off x="2438400" y="5791200"/>
            <a:ext cx="2286000" cy="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19" name="Line 5"/>
          <p:cNvSpPr>
            <a:spLocks noChangeShapeType="1"/>
          </p:cNvSpPr>
          <p:nvPr/>
        </p:nvSpPr>
        <p:spPr bwMode="auto">
          <a:xfrm>
            <a:off x="7010400" y="5791200"/>
            <a:ext cx="1676400" cy="0"/>
          </a:xfrm>
          <a:prstGeom prst="line">
            <a:avLst/>
          </a:prstGeom>
          <a:noFill/>
          <a:ln w="889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0" name="Line 6"/>
          <p:cNvSpPr>
            <a:spLocks noChangeShapeType="1"/>
          </p:cNvSpPr>
          <p:nvPr/>
        </p:nvSpPr>
        <p:spPr bwMode="auto">
          <a:xfrm flipV="1">
            <a:off x="3200400" y="4648200"/>
            <a:ext cx="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1" name="Line 7"/>
          <p:cNvSpPr>
            <a:spLocks noChangeShapeType="1"/>
          </p:cNvSpPr>
          <p:nvPr/>
        </p:nvSpPr>
        <p:spPr bwMode="auto">
          <a:xfrm flipV="1">
            <a:off x="5562600" y="44958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2" name="Line 8"/>
          <p:cNvSpPr>
            <a:spLocks noChangeShapeType="1"/>
          </p:cNvSpPr>
          <p:nvPr/>
        </p:nvSpPr>
        <p:spPr bwMode="auto">
          <a:xfrm flipV="1">
            <a:off x="7696200" y="4343400"/>
            <a:ext cx="0" cy="1447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5353" name="Text Box 9"/>
          <p:cNvSpPr txBox="1">
            <a:spLocks noChangeArrowheads="1"/>
          </p:cNvSpPr>
          <p:nvPr/>
        </p:nvSpPr>
        <p:spPr bwMode="auto">
          <a:xfrm>
            <a:off x="2362200" y="4191000"/>
            <a:ext cx="1295400" cy="4318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Daten</a:t>
            </a:r>
          </a:p>
        </p:txBody>
      </p:sp>
      <p:sp>
        <p:nvSpPr>
          <p:cNvPr id="13324" name="Line 10"/>
          <p:cNvSpPr>
            <a:spLocks noChangeShapeType="1"/>
          </p:cNvSpPr>
          <p:nvPr/>
        </p:nvSpPr>
        <p:spPr bwMode="auto">
          <a:xfrm flipH="1" flipV="1">
            <a:off x="3657600" y="4495800"/>
            <a:ext cx="1905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5" name="Line 11"/>
          <p:cNvSpPr>
            <a:spLocks noChangeShapeType="1"/>
          </p:cNvSpPr>
          <p:nvPr/>
        </p:nvSpPr>
        <p:spPr bwMode="auto">
          <a:xfrm flipH="1" flipV="1">
            <a:off x="3657600" y="4343400"/>
            <a:ext cx="403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6" name="Line 12"/>
          <p:cNvSpPr>
            <a:spLocks noChangeShapeType="1"/>
          </p:cNvSpPr>
          <p:nvPr/>
        </p:nvSpPr>
        <p:spPr bwMode="auto">
          <a:xfrm flipV="1">
            <a:off x="1676400" y="1295400"/>
            <a:ext cx="838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7" name="Line 13"/>
          <p:cNvSpPr>
            <a:spLocks noChangeShapeType="1"/>
          </p:cNvSpPr>
          <p:nvPr/>
        </p:nvSpPr>
        <p:spPr bwMode="auto">
          <a:xfrm flipV="1">
            <a:off x="1295400" y="4419600"/>
            <a:ext cx="1066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28" name="Line 14"/>
          <p:cNvSpPr>
            <a:spLocks noChangeShapeType="1"/>
          </p:cNvSpPr>
          <p:nvPr/>
        </p:nvSpPr>
        <p:spPr bwMode="auto">
          <a:xfrm flipV="1">
            <a:off x="3200400" y="2895600"/>
            <a:ext cx="0" cy="1295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3315" name="Object 15"/>
          <p:cNvGraphicFramePr>
            <a:graphicFrameLocks noChangeAspect="1"/>
          </p:cNvGraphicFramePr>
          <p:nvPr/>
        </p:nvGraphicFramePr>
        <p:xfrm>
          <a:off x="4800600" y="228600"/>
          <a:ext cx="1849438" cy="1285875"/>
        </p:xfrm>
        <a:graphic>
          <a:graphicData uri="http://schemas.openxmlformats.org/presentationml/2006/ole">
            <p:oleObj spid="_x0000_s13315" name="Paint Shop Pro Image" r:id="rId5" imgW="2175610" imgH="1512195" progId="PaintShopPro">
              <p:embed/>
            </p:oleObj>
          </a:graphicData>
        </a:graphic>
      </p:graphicFrame>
      <p:sp>
        <p:nvSpPr>
          <p:cNvPr id="13329" name="Line 16"/>
          <p:cNvSpPr>
            <a:spLocks noChangeShapeType="1"/>
          </p:cNvSpPr>
          <p:nvPr/>
        </p:nvSpPr>
        <p:spPr bwMode="auto">
          <a:xfrm flipV="1">
            <a:off x="3200400" y="762000"/>
            <a:ext cx="1600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0" name="Line 17"/>
          <p:cNvSpPr>
            <a:spLocks noChangeShapeType="1"/>
          </p:cNvSpPr>
          <p:nvPr/>
        </p:nvSpPr>
        <p:spPr bwMode="auto">
          <a:xfrm flipV="1">
            <a:off x="1371600" y="2743200"/>
            <a:ext cx="914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1" name="Line 18"/>
          <p:cNvSpPr>
            <a:spLocks noChangeShapeType="1"/>
          </p:cNvSpPr>
          <p:nvPr/>
        </p:nvSpPr>
        <p:spPr bwMode="auto">
          <a:xfrm flipV="1">
            <a:off x="1295400" y="3886200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2" name="Line 19"/>
          <p:cNvSpPr>
            <a:spLocks noChangeShapeType="1"/>
          </p:cNvSpPr>
          <p:nvPr/>
        </p:nvSpPr>
        <p:spPr bwMode="auto">
          <a:xfrm flipV="1">
            <a:off x="4343400" y="1143000"/>
            <a:ext cx="0" cy="838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3" name="Line 20"/>
          <p:cNvSpPr>
            <a:spLocks noChangeShapeType="1"/>
          </p:cNvSpPr>
          <p:nvPr/>
        </p:nvSpPr>
        <p:spPr bwMode="auto">
          <a:xfrm flipV="1">
            <a:off x="4343400" y="11430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4" name="Line 21"/>
          <p:cNvSpPr>
            <a:spLocks noChangeShapeType="1"/>
          </p:cNvSpPr>
          <p:nvPr/>
        </p:nvSpPr>
        <p:spPr bwMode="auto">
          <a:xfrm flipV="1">
            <a:off x="3200400" y="762000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5366" name="Text Box 22"/>
          <p:cNvSpPr txBox="1">
            <a:spLocks noChangeArrowheads="1"/>
          </p:cNvSpPr>
          <p:nvPr/>
        </p:nvSpPr>
        <p:spPr bwMode="auto">
          <a:xfrm>
            <a:off x="2514600" y="1143000"/>
            <a:ext cx="1295400" cy="431800"/>
          </a:xfrm>
          <a:prstGeom prst="rect">
            <a:avLst/>
          </a:prstGeom>
          <a:solidFill>
            <a:srgbClr val="C5E2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Wissen</a:t>
            </a:r>
          </a:p>
        </p:txBody>
      </p:sp>
      <p:sp>
        <p:nvSpPr>
          <p:cNvPr id="13336" name="Line 23"/>
          <p:cNvSpPr>
            <a:spLocks noChangeShapeType="1"/>
          </p:cNvSpPr>
          <p:nvPr/>
        </p:nvSpPr>
        <p:spPr bwMode="auto">
          <a:xfrm flipV="1">
            <a:off x="1371600" y="1981200"/>
            <a:ext cx="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7" name="Line 24"/>
          <p:cNvSpPr>
            <a:spLocks noChangeShapeType="1"/>
          </p:cNvSpPr>
          <p:nvPr/>
        </p:nvSpPr>
        <p:spPr bwMode="auto">
          <a:xfrm flipV="1">
            <a:off x="1143000" y="1981200"/>
            <a:ext cx="0" cy="1066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8" name="Line 25"/>
          <p:cNvSpPr>
            <a:spLocks noChangeShapeType="1"/>
          </p:cNvSpPr>
          <p:nvPr/>
        </p:nvSpPr>
        <p:spPr bwMode="auto">
          <a:xfrm flipV="1">
            <a:off x="1447800" y="609600"/>
            <a:ext cx="3352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39" name="AutoShape 26"/>
          <p:cNvSpPr>
            <a:spLocks noChangeArrowheads="1"/>
          </p:cNvSpPr>
          <p:nvPr/>
        </p:nvSpPr>
        <p:spPr bwMode="auto">
          <a:xfrm>
            <a:off x="533400" y="2895600"/>
            <a:ext cx="1447800" cy="990600"/>
          </a:xfrm>
          <a:prstGeom prst="flowChartMagneticDisk">
            <a:avLst/>
          </a:prstGeom>
          <a:solidFill>
            <a:srgbClr val="FFE5C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3340" name="Text Box 27"/>
          <p:cNvSpPr txBox="1">
            <a:spLocks noChangeArrowheads="1"/>
          </p:cNvSpPr>
          <p:nvPr/>
        </p:nvSpPr>
        <p:spPr bwMode="auto">
          <a:xfrm>
            <a:off x="609600" y="3352800"/>
            <a:ext cx="137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/>
              <a:t>Datenbank</a:t>
            </a:r>
          </a:p>
        </p:txBody>
      </p:sp>
      <p:sp>
        <p:nvSpPr>
          <p:cNvPr id="13341" name="Line 28"/>
          <p:cNvSpPr>
            <a:spLocks noChangeShapeType="1"/>
          </p:cNvSpPr>
          <p:nvPr/>
        </p:nvSpPr>
        <p:spPr bwMode="auto">
          <a:xfrm flipH="1" flipV="1">
            <a:off x="1981200" y="3505200"/>
            <a:ext cx="838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42" name="Line 29"/>
          <p:cNvSpPr>
            <a:spLocks noChangeShapeType="1"/>
          </p:cNvSpPr>
          <p:nvPr/>
        </p:nvSpPr>
        <p:spPr bwMode="auto">
          <a:xfrm flipV="1">
            <a:off x="2819400" y="3505200"/>
            <a:ext cx="0" cy="685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43" name="AutoShape 30"/>
          <p:cNvSpPr>
            <a:spLocks noChangeArrowheads="1"/>
          </p:cNvSpPr>
          <p:nvPr/>
        </p:nvSpPr>
        <p:spPr bwMode="auto">
          <a:xfrm>
            <a:off x="533400" y="990600"/>
            <a:ext cx="1447800" cy="990600"/>
          </a:xfrm>
          <a:prstGeom prst="flowChartMagneticDisk">
            <a:avLst/>
          </a:prstGeom>
          <a:solidFill>
            <a:srgbClr val="FFE5C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3344" name="Text Box 31"/>
          <p:cNvSpPr txBox="1">
            <a:spLocks noChangeArrowheads="1"/>
          </p:cNvSpPr>
          <p:nvPr/>
        </p:nvSpPr>
        <p:spPr bwMode="auto">
          <a:xfrm>
            <a:off x="609600" y="129540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l"/>
            <a:r>
              <a:rPr lang="de-DE"/>
              <a:t>Wissens-bank</a:t>
            </a:r>
          </a:p>
        </p:txBody>
      </p:sp>
      <p:sp>
        <p:nvSpPr>
          <p:cNvPr id="13345" name="Line 32"/>
          <p:cNvSpPr>
            <a:spLocks noChangeShapeType="1"/>
          </p:cNvSpPr>
          <p:nvPr/>
        </p:nvSpPr>
        <p:spPr bwMode="auto">
          <a:xfrm flipH="1" flipV="1">
            <a:off x="1981200" y="1447800"/>
            <a:ext cx="533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46" name="Line 33"/>
          <p:cNvSpPr>
            <a:spLocks noChangeShapeType="1"/>
          </p:cNvSpPr>
          <p:nvPr/>
        </p:nvSpPr>
        <p:spPr bwMode="auto">
          <a:xfrm flipV="1">
            <a:off x="1447800" y="609600"/>
            <a:ext cx="0" cy="457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47" name="Line 34"/>
          <p:cNvSpPr>
            <a:spLocks noChangeShapeType="1"/>
          </p:cNvSpPr>
          <p:nvPr/>
        </p:nvSpPr>
        <p:spPr bwMode="auto">
          <a:xfrm flipV="1">
            <a:off x="3200400" y="1600200"/>
            <a:ext cx="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48" name="Line 35"/>
          <p:cNvSpPr>
            <a:spLocks noChangeShapeType="1"/>
          </p:cNvSpPr>
          <p:nvPr/>
        </p:nvSpPr>
        <p:spPr bwMode="auto">
          <a:xfrm>
            <a:off x="4038600" y="2743200"/>
            <a:ext cx="990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5380" name="Text Box 36"/>
          <p:cNvSpPr txBox="1">
            <a:spLocks noChangeArrowheads="1"/>
          </p:cNvSpPr>
          <p:nvPr/>
        </p:nvSpPr>
        <p:spPr bwMode="auto">
          <a:xfrm>
            <a:off x="2286000" y="2438400"/>
            <a:ext cx="1752600" cy="431800"/>
          </a:xfrm>
          <a:prstGeom prst="rect">
            <a:avLst/>
          </a:prstGeom>
          <a:solidFill>
            <a:srgbClr val="C5E2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Informationen</a:t>
            </a:r>
          </a:p>
        </p:txBody>
      </p:sp>
      <p:sp>
        <p:nvSpPr>
          <p:cNvPr id="13350" name="Line 37"/>
          <p:cNvSpPr>
            <a:spLocks noChangeShapeType="1"/>
          </p:cNvSpPr>
          <p:nvPr/>
        </p:nvSpPr>
        <p:spPr bwMode="auto">
          <a:xfrm flipV="1">
            <a:off x="1600200" y="19812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51" name="Line 38"/>
          <p:cNvSpPr>
            <a:spLocks noChangeShapeType="1"/>
          </p:cNvSpPr>
          <p:nvPr/>
        </p:nvSpPr>
        <p:spPr bwMode="auto">
          <a:xfrm flipH="1" flipV="1">
            <a:off x="1600200" y="2590800"/>
            <a:ext cx="685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52" name="Line 39"/>
          <p:cNvSpPr>
            <a:spLocks noChangeShapeType="1"/>
          </p:cNvSpPr>
          <p:nvPr/>
        </p:nvSpPr>
        <p:spPr bwMode="auto">
          <a:xfrm>
            <a:off x="6096000" y="1524000"/>
            <a:ext cx="0" cy="3429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5384" name="Text Box 40"/>
          <p:cNvSpPr txBox="1">
            <a:spLocks noChangeArrowheads="1"/>
          </p:cNvSpPr>
          <p:nvPr/>
        </p:nvSpPr>
        <p:spPr bwMode="auto">
          <a:xfrm>
            <a:off x="6553200" y="2895600"/>
            <a:ext cx="1828800" cy="714375"/>
          </a:xfrm>
          <a:prstGeom prst="rect">
            <a:avLst/>
          </a:prstGeom>
          <a:solidFill>
            <a:srgbClr val="F7EBB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>
              <a:defRPr/>
            </a:pPr>
            <a:r>
              <a:rPr lang="de-DE"/>
              <a:t>Entscheidungen </a:t>
            </a:r>
            <a:r>
              <a:rPr lang="de-DE" sz="1200"/>
              <a:t>(Steuerung des Geschäftsbetriebs)</a:t>
            </a:r>
            <a:endParaRPr lang="de-DE"/>
          </a:p>
        </p:txBody>
      </p:sp>
      <p:sp>
        <p:nvSpPr>
          <p:cNvPr id="185385" name="Text Box 41"/>
          <p:cNvSpPr txBox="1">
            <a:spLocks noChangeArrowheads="1"/>
          </p:cNvSpPr>
          <p:nvPr/>
        </p:nvSpPr>
        <p:spPr bwMode="auto">
          <a:xfrm>
            <a:off x="4572000" y="1447800"/>
            <a:ext cx="2209800" cy="4572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1400"/>
              <a:t>Management </a:t>
            </a:r>
            <a:r>
              <a:rPr lang="de-DE" sz="1200"/>
              <a:t>(Entscheidungsträger)</a:t>
            </a:r>
          </a:p>
        </p:txBody>
      </p:sp>
      <p:sp>
        <p:nvSpPr>
          <p:cNvPr id="13355" name="Line 42"/>
          <p:cNvSpPr>
            <a:spLocks noChangeShapeType="1"/>
          </p:cNvSpPr>
          <p:nvPr/>
        </p:nvSpPr>
        <p:spPr bwMode="auto">
          <a:xfrm flipH="1">
            <a:off x="6629400" y="8382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56" name="Line 43"/>
          <p:cNvSpPr>
            <a:spLocks noChangeShapeType="1"/>
          </p:cNvSpPr>
          <p:nvPr/>
        </p:nvSpPr>
        <p:spPr bwMode="auto">
          <a:xfrm flipH="1">
            <a:off x="7391400" y="2286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5388" name="Text Box 44"/>
          <p:cNvSpPr txBox="1">
            <a:spLocks noChangeArrowheads="1"/>
          </p:cNvSpPr>
          <p:nvPr/>
        </p:nvSpPr>
        <p:spPr bwMode="auto">
          <a:xfrm>
            <a:off x="7467600" y="1524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Ziele, Strategien</a:t>
            </a:r>
          </a:p>
        </p:txBody>
      </p:sp>
      <p:sp>
        <p:nvSpPr>
          <p:cNvPr id="13358" name="Line 45"/>
          <p:cNvSpPr>
            <a:spLocks noChangeShapeType="1"/>
          </p:cNvSpPr>
          <p:nvPr/>
        </p:nvSpPr>
        <p:spPr bwMode="auto">
          <a:xfrm>
            <a:off x="1143000" y="457200"/>
            <a:ext cx="0" cy="5334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59" name="Text Box 46"/>
          <p:cNvSpPr txBox="1">
            <a:spLocks noChangeArrowheads="1"/>
          </p:cNvSpPr>
          <p:nvPr/>
        </p:nvSpPr>
        <p:spPr bwMode="auto">
          <a:xfrm>
            <a:off x="381000" y="381000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extern</a:t>
            </a:r>
          </a:p>
        </p:txBody>
      </p:sp>
      <p:sp>
        <p:nvSpPr>
          <p:cNvPr id="185391" name="Text Box 47"/>
          <p:cNvSpPr txBox="1">
            <a:spLocks noChangeArrowheads="1"/>
          </p:cNvSpPr>
          <p:nvPr/>
        </p:nvSpPr>
        <p:spPr bwMode="auto">
          <a:xfrm>
            <a:off x="6934200" y="1219200"/>
            <a:ext cx="2057400" cy="1219200"/>
          </a:xfrm>
          <a:prstGeom prst="rect">
            <a:avLst/>
          </a:prstGeom>
          <a:solidFill>
            <a:srgbClr val="F0FF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 i="1"/>
              <a:t>Problem der Praxis: </a:t>
            </a:r>
            <a:r>
              <a:rPr lang="de-DE" sz="1400" b="0" i="1"/>
              <a:t>Das Management dürstet nach </a:t>
            </a:r>
            <a:r>
              <a:rPr lang="de-DE" sz="1400" i="1"/>
              <a:t>Wissen</a:t>
            </a:r>
            <a:r>
              <a:rPr lang="de-DE" sz="1400" b="0" i="1"/>
              <a:t> und ‚ertrinkt‘ in Informa-tionen.</a:t>
            </a:r>
          </a:p>
        </p:txBody>
      </p:sp>
      <p:sp>
        <p:nvSpPr>
          <p:cNvPr id="13361" name="Line 48"/>
          <p:cNvSpPr>
            <a:spLocks noChangeShapeType="1"/>
          </p:cNvSpPr>
          <p:nvPr/>
        </p:nvSpPr>
        <p:spPr bwMode="auto">
          <a:xfrm flipV="1">
            <a:off x="2895600" y="46482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62" name="Line 49"/>
          <p:cNvSpPr>
            <a:spLocks noChangeShapeType="1"/>
          </p:cNvSpPr>
          <p:nvPr/>
        </p:nvSpPr>
        <p:spPr bwMode="auto">
          <a:xfrm flipH="1" flipV="1">
            <a:off x="228600" y="5105400"/>
            <a:ext cx="2667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63" name="Text Box 50"/>
          <p:cNvSpPr txBox="1">
            <a:spLocks noChangeArrowheads="1"/>
          </p:cNvSpPr>
          <p:nvPr/>
        </p:nvSpPr>
        <p:spPr bwMode="auto">
          <a:xfrm>
            <a:off x="228600" y="480060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extern</a:t>
            </a:r>
          </a:p>
        </p:txBody>
      </p:sp>
      <p:sp>
        <p:nvSpPr>
          <p:cNvPr id="13364" name="Line 51"/>
          <p:cNvSpPr>
            <a:spLocks noChangeShapeType="1"/>
          </p:cNvSpPr>
          <p:nvPr/>
        </p:nvSpPr>
        <p:spPr bwMode="auto">
          <a:xfrm flipV="1">
            <a:off x="3581400" y="2895600"/>
            <a:ext cx="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65" name="Line 52"/>
          <p:cNvSpPr>
            <a:spLocks noChangeShapeType="1"/>
          </p:cNvSpPr>
          <p:nvPr/>
        </p:nvSpPr>
        <p:spPr bwMode="auto">
          <a:xfrm flipH="1" flipV="1">
            <a:off x="3581400" y="396240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66" name="Text Box 53"/>
          <p:cNvSpPr txBox="1">
            <a:spLocks noChangeArrowheads="1"/>
          </p:cNvSpPr>
          <p:nvPr/>
        </p:nvSpPr>
        <p:spPr bwMode="auto">
          <a:xfrm>
            <a:off x="4800600" y="381000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extern</a:t>
            </a:r>
          </a:p>
        </p:txBody>
      </p:sp>
      <p:sp>
        <p:nvSpPr>
          <p:cNvPr id="13367" name="Oval 55"/>
          <p:cNvSpPr>
            <a:spLocks noChangeArrowheads="1"/>
          </p:cNvSpPr>
          <p:nvPr/>
        </p:nvSpPr>
        <p:spPr bwMode="auto">
          <a:xfrm>
            <a:off x="5486400" y="5029200"/>
            <a:ext cx="152400" cy="1524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3368" name="Oval 56"/>
          <p:cNvSpPr>
            <a:spLocks noChangeArrowheads="1"/>
          </p:cNvSpPr>
          <p:nvPr/>
        </p:nvSpPr>
        <p:spPr bwMode="auto">
          <a:xfrm>
            <a:off x="3124200" y="5715000"/>
            <a:ext cx="152400" cy="1524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3369" name="Oval 57"/>
          <p:cNvSpPr>
            <a:spLocks noChangeArrowheads="1"/>
          </p:cNvSpPr>
          <p:nvPr/>
        </p:nvSpPr>
        <p:spPr bwMode="auto">
          <a:xfrm>
            <a:off x="7620000" y="5715000"/>
            <a:ext cx="152400" cy="1524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3370" name="Line 58"/>
          <p:cNvSpPr>
            <a:spLocks noChangeShapeType="1"/>
          </p:cNvSpPr>
          <p:nvPr/>
        </p:nvSpPr>
        <p:spPr bwMode="auto">
          <a:xfrm>
            <a:off x="6096000" y="32766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pic>
        <p:nvPicPr>
          <p:cNvPr id="185403" name="Picture 59" descr="C:\Business_Studio\Archiv\Images\Images_neu\Computer.Internet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9200" y="2209800"/>
            <a:ext cx="838200" cy="81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3372" name="Line 60"/>
          <p:cNvSpPr>
            <a:spLocks noChangeShapeType="1"/>
          </p:cNvSpPr>
          <p:nvPr/>
        </p:nvSpPr>
        <p:spPr bwMode="auto">
          <a:xfrm>
            <a:off x="5562600" y="1905000"/>
            <a:ext cx="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373" name="Line 61"/>
          <p:cNvSpPr>
            <a:spLocks noChangeShapeType="1"/>
          </p:cNvSpPr>
          <p:nvPr/>
        </p:nvSpPr>
        <p:spPr bwMode="auto">
          <a:xfrm flipV="1">
            <a:off x="5181600" y="1905000"/>
            <a:ext cx="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3374" name="Text Box 62"/>
          <p:cNvSpPr txBox="1">
            <a:spLocks noChangeArrowheads="1"/>
          </p:cNvSpPr>
          <p:nvPr/>
        </p:nvSpPr>
        <p:spPr bwMode="auto">
          <a:xfrm>
            <a:off x="4648200" y="3048000"/>
            <a:ext cx="1447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200"/>
              <a:t>Management-Informations-system (MIS)</a:t>
            </a:r>
          </a:p>
        </p:txBody>
      </p:sp>
      <p:sp>
        <p:nvSpPr>
          <p:cNvPr id="13375" name="Line 63"/>
          <p:cNvSpPr>
            <a:spLocks noChangeShapeType="1"/>
          </p:cNvSpPr>
          <p:nvPr/>
        </p:nvSpPr>
        <p:spPr bwMode="auto">
          <a:xfrm flipV="1">
            <a:off x="3200400" y="1981200"/>
            <a:ext cx="1143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76" name="Line 64"/>
          <p:cNvSpPr>
            <a:spLocks noChangeShapeType="1"/>
          </p:cNvSpPr>
          <p:nvPr/>
        </p:nvSpPr>
        <p:spPr bwMode="auto">
          <a:xfrm flipV="1">
            <a:off x="4191000" y="1295400"/>
            <a:ext cx="0" cy="1295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77" name="Line 65"/>
          <p:cNvSpPr>
            <a:spLocks noChangeShapeType="1"/>
          </p:cNvSpPr>
          <p:nvPr/>
        </p:nvSpPr>
        <p:spPr bwMode="auto">
          <a:xfrm>
            <a:off x="4191000" y="2590800"/>
            <a:ext cx="838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78" name="Line 66"/>
          <p:cNvSpPr>
            <a:spLocks noChangeShapeType="1"/>
          </p:cNvSpPr>
          <p:nvPr/>
        </p:nvSpPr>
        <p:spPr bwMode="auto">
          <a:xfrm flipV="1">
            <a:off x="3810000" y="1295400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80" name="Text Box 68"/>
          <p:cNvSpPr txBox="1">
            <a:spLocks noChangeArrowheads="1"/>
          </p:cNvSpPr>
          <p:nvPr/>
        </p:nvSpPr>
        <p:spPr bwMode="auto">
          <a:xfrm>
            <a:off x="0" y="0"/>
            <a:ext cx="434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Entscheidung- Information - Wissen</a:t>
            </a:r>
          </a:p>
        </p:txBody>
      </p:sp>
      <p:sp>
        <p:nvSpPr>
          <p:cNvPr id="13381" name="Line 24"/>
          <p:cNvSpPr>
            <a:spLocks noChangeShapeType="1"/>
          </p:cNvSpPr>
          <p:nvPr/>
        </p:nvSpPr>
        <p:spPr bwMode="auto">
          <a:xfrm flipV="1">
            <a:off x="2590800" y="2895600"/>
            <a:ext cx="0" cy="457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82" name="Line 38"/>
          <p:cNvSpPr>
            <a:spLocks noChangeShapeType="1"/>
          </p:cNvSpPr>
          <p:nvPr/>
        </p:nvSpPr>
        <p:spPr bwMode="auto">
          <a:xfrm flipH="1" flipV="1">
            <a:off x="1981200" y="3352800"/>
            <a:ext cx="609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383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8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18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8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00"/>
                            </p:stCondLst>
                            <p:childTnLst>
                              <p:par>
                                <p:cTn id="2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5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00"/>
                            </p:stCondLst>
                            <p:childTnLst>
                              <p:par>
                                <p:cTn id="2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000"/>
                            </p:stCondLst>
                            <p:childTnLst>
                              <p:par>
                                <p:cTn id="2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500"/>
                            </p:stCondLst>
                            <p:childTnLst>
                              <p:par>
                                <p:cTn id="2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1" dur="50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000"/>
                            </p:stCondLst>
                            <p:childTnLst>
                              <p:par>
                                <p:cTn id="2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500"/>
                            </p:stCondLst>
                            <p:childTnLst>
                              <p:par>
                                <p:cTn id="2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0"/>
                            </p:stCondLst>
                            <p:childTnLst>
                              <p:par>
                                <p:cTn id="2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5500"/>
                            </p:stCondLst>
                            <p:childTnLst>
                              <p:par>
                                <p:cTn id="2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6000"/>
                            </p:stCondLst>
                            <p:childTnLst>
                              <p:par>
                                <p:cTn id="2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9" dur="500"/>
                                        <p:tgtEl>
                                          <p:spTgt spid="13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6500"/>
                            </p:stCondLst>
                            <p:childTnLst>
                              <p:par>
                                <p:cTn id="2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3" dur="500"/>
                                        <p:tgtEl>
                                          <p:spTgt spid="1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500"/>
                            </p:stCondLst>
                            <p:childTnLst>
                              <p:par>
                                <p:cTn id="2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0" fill="hold"/>
                                        <p:tgtEl>
                                          <p:spTgt spid="18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0" fill="hold"/>
                                        <p:tgtEl>
                                          <p:spTgt spid="18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0"/>
                            </p:stCondLst>
                            <p:childTnLst>
                              <p:par>
                                <p:cTn id="28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3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13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3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3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 autoUpdateAnimBg="0"/>
      <p:bldP spid="185347" grpId="0" autoUpdateAnimBg="0"/>
      <p:bldP spid="13318" grpId="0" animBg="1"/>
      <p:bldP spid="13319" grpId="0" animBg="1"/>
      <p:bldP spid="13320" grpId="0" animBg="1"/>
      <p:bldP spid="13321" grpId="0" animBg="1"/>
      <p:bldP spid="13322" grpId="0" animBg="1"/>
      <p:bldP spid="185353" grpId="0" animBg="1" autoUpdateAnimBg="0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 animBg="1"/>
      <p:bldP spid="13334" grpId="0" animBg="1"/>
      <p:bldP spid="185366" grpId="0" animBg="1" autoUpdateAnimBg="0"/>
      <p:bldP spid="13336" grpId="0" animBg="1"/>
      <p:bldP spid="13337" grpId="0" animBg="1"/>
      <p:bldP spid="13338" grpId="0" animBg="1"/>
      <p:bldP spid="13339" grpId="0" animBg="1" autoUpdateAnimBg="0"/>
      <p:bldP spid="13340" grpId="0" autoUpdateAnimBg="0"/>
      <p:bldP spid="13341" grpId="0" animBg="1"/>
      <p:bldP spid="13342" grpId="0" animBg="1"/>
      <p:bldP spid="13343" grpId="0" animBg="1" autoUpdateAnimBg="0"/>
      <p:bldP spid="13344" grpId="0" autoUpdateAnimBg="0"/>
      <p:bldP spid="13345" grpId="0" animBg="1"/>
      <p:bldP spid="13346" grpId="0" animBg="1"/>
      <p:bldP spid="13347" grpId="0" animBg="1"/>
      <p:bldP spid="13348" grpId="0" animBg="1"/>
      <p:bldP spid="185380" grpId="0" animBg="1" autoUpdateAnimBg="0"/>
      <p:bldP spid="13350" grpId="0" animBg="1"/>
      <p:bldP spid="13351" grpId="0" animBg="1"/>
      <p:bldP spid="13352" grpId="0" animBg="1"/>
      <p:bldP spid="185384" grpId="0" animBg="1" autoUpdateAnimBg="0"/>
      <p:bldP spid="185385" grpId="0" animBg="1" autoUpdateAnimBg="0"/>
      <p:bldP spid="13355" grpId="0" animBg="1"/>
      <p:bldP spid="13356" grpId="0" animBg="1"/>
      <p:bldP spid="185388" grpId="0" autoUpdateAnimBg="0"/>
      <p:bldP spid="13358" grpId="0" animBg="1"/>
      <p:bldP spid="13359" grpId="0" autoUpdateAnimBg="0"/>
      <p:bldP spid="185391" grpId="0" animBg="1" autoUpdateAnimBg="0"/>
      <p:bldP spid="13361" grpId="0" animBg="1"/>
      <p:bldP spid="13362" grpId="0" animBg="1"/>
      <p:bldP spid="13363" grpId="0" autoUpdateAnimBg="0"/>
      <p:bldP spid="13364" grpId="0" animBg="1"/>
      <p:bldP spid="13365" grpId="0" animBg="1"/>
      <p:bldP spid="13366" grpId="0" autoUpdateAnimBg="0"/>
      <p:bldP spid="13367" grpId="0" animBg="1" autoUpdateAnimBg="0"/>
      <p:bldP spid="13368" grpId="0" animBg="1" autoUpdateAnimBg="0"/>
      <p:bldP spid="13369" grpId="0" animBg="1" autoUpdateAnimBg="0"/>
      <p:bldP spid="13370" grpId="0" animBg="1"/>
      <p:bldP spid="13372" grpId="0" animBg="1"/>
      <p:bldP spid="13373" grpId="0" animBg="1"/>
      <p:bldP spid="13374" grpId="0" autoUpdateAnimBg="0"/>
      <p:bldP spid="13375" grpId="0" animBg="1"/>
      <p:bldP spid="13376" grpId="0" animBg="1"/>
      <p:bldP spid="13377" grpId="0" animBg="1"/>
      <p:bldP spid="13378" grpId="0" animBg="1"/>
      <p:bldP spid="13381" grpId="0" animBg="1"/>
      <p:bldP spid="13382" grpId="0" animBg="1"/>
      <p:bldP spid="1338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Line 6"/>
          <p:cNvSpPr>
            <a:spLocks noChangeShapeType="1"/>
          </p:cNvSpPr>
          <p:nvPr/>
        </p:nvSpPr>
        <p:spPr bwMode="auto">
          <a:xfrm flipV="1">
            <a:off x="1828800" y="4114800"/>
            <a:ext cx="0" cy="1524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 flipV="1">
            <a:off x="6019800" y="1447800"/>
            <a:ext cx="0" cy="1066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2" name="Line 8"/>
          <p:cNvSpPr>
            <a:spLocks noChangeShapeType="1"/>
          </p:cNvSpPr>
          <p:nvPr/>
        </p:nvSpPr>
        <p:spPr bwMode="auto">
          <a:xfrm flipV="1">
            <a:off x="7010400" y="3886200"/>
            <a:ext cx="0" cy="1752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6374" name="Text Box 9"/>
          <p:cNvSpPr txBox="1">
            <a:spLocks noChangeArrowheads="1"/>
          </p:cNvSpPr>
          <p:nvPr/>
        </p:nvSpPr>
        <p:spPr bwMode="auto">
          <a:xfrm>
            <a:off x="2209800" y="3810000"/>
            <a:ext cx="1752600" cy="431800"/>
          </a:xfrm>
          <a:prstGeom prst="rect">
            <a:avLst/>
          </a:prstGeom>
          <a:solidFill>
            <a:srgbClr val="DBED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Daten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14344" name="Line 10"/>
          <p:cNvSpPr>
            <a:spLocks noChangeShapeType="1"/>
          </p:cNvSpPr>
          <p:nvPr/>
        </p:nvSpPr>
        <p:spPr bwMode="auto">
          <a:xfrm flipH="1" flipV="1">
            <a:off x="4114800" y="2514600"/>
            <a:ext cx="1905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5" name="Line 11"/>
          <p:cNvSpPr>
            <a:spLocks noChangeShapeType="1"/>
          </p:cNvSpPr>
          <p:nvPr/>
        </p:nvSpPr>
        <p:spPr bwMode="auto">
          <a:xfrm flipH="1" flipV="1">
            <a:off x="4038600" y="3886200"/>
            <a:ext cx="2971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6" name="Line 13"/>
          <p:cNvSpPr>
            <a:spLocks noChangeShapeType="1"/>
          </p:cNvSpPr>
          <p:nvPr/>
        </p:nvSpPr>
        <p:spPr bwMode="auto">
          <a:xfrm flipV="1">
            <a:off x="990600" y="3962400"/>
            <a:ext cx="121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7" name="Line 14"/>
          <p:cNvSpPr>
            <a:spLocks noChangeShapeType="1"/>
          </p:cNvSpPr>
          <p:nvPr/>
        </p:nvSpPr>
        <p:spPr bwMode="auto">
          <a:xfrm flipV="1">
            <a:off x="3352800" y="2895600"/>
            <a:ext cx="0" cy="914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5486400" y="304800"/>
          <a:ext cx="1620838" cy="1203325"/>
        </p:xfrm>
        <a:graphic>
          <a:graphicData uri="http://schemas.openxmlformats.org/presentationml/2006/ole">
            <p:oleObj spid="_x0000_s14338" name="Paint Shop Pro Image" r:id="rId4" imgW="2175610" imgH="1512195" progId="PaintShopPro">
              <p:embed/>
            </p:oleObj>
          </a:graphicData>
        </a:graphic>
      </p:graphicFrame>
      <p:sp>
        <p:nvSpPr>
          <p:cNvPr id="14348" name="Line 17"/>
          <p:cNvSpPr>
            <a:spLocks noChangeShapeType="1"/>
          </p:cNvSpPr>
          <p:nvPr/>
        </p:nvSpPr>
        <p:spPr bwMode="auto">
          <a:xfrm flipV="1">
            <a:off x="990600" y="2590800"/>
            <a:ext cx="1295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49" name="Line 18"/>
          <p:cNvSpPr>
            <a:spLocks noChangeShapeType="1"/>
          </p:cNvSpPr>
          <p:nvPr/>
        </p:nvSpPr>
        <p:spPr bwMode="auto">
          <a:xfrm flipV="1">
            <a:off x="990600" y="3810000"/>
            <a:ext cx="0" cy="152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50" name="Line 19"/>
          <p:cNvSpPr>
            <a:spLocks noChangeShapeType="1"/>
          </p:cNvSpPr>
          <p:nvPr/>
        </p:nvSpPr>
        <p:spPr bwMode="auto">
          <a:xfrm flipH="1" flipV="1">
            <a:off x="1371600" y="2362200"/>
            <a:ext cx="914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51" name="Line 20"/>
          <p:cNvSpPr>
            <a:spLocks noChangeShapeType="1"/>
          </p:cNvSpPr>
          <p:nvPr/>
        </p:nvSpPr>
        <p:spPr bwMode="auto">
          <a:xfrm flipH="1" flipV="1">
            <a:off x="1371600" y="2057400"/>
            <a:ext cx="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52" name="Line 23"/>
          <p:cNvSpPr>
            <a:spLocks noChangeShapeType="1"/>
          </p:cNvSpPr>
          <p:nvPr/>
        </p:nvSpPr>
        <p:spPr bwMode="auto">
          <a:xfrm flipV="1">
            <a:off x="1066800" y="990600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53" name="AutoShape 26"/>
          <p:cNvSpPr>
            <a:spLocks noChangeArrowheads="1"/>
          </p:cNvSpPr>
          <p:nvPr/>
        </p:nvSpPr>
        <p:spPr bwMode="auto">
          <a:xfrm>
            <a:off x="228600" y="2819400"/>
            <a:ext cx="1447800" cy="990600"/>
          </a:xfrm>
          <a:prstGeom prst="flowChartMagneticDisk">
            <a:avLst/>
          </a:prstGeom>
          <a:solidFill>
            <a:srgbClr val="DBED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4354" name="Text Box 27"/>
          <p:cNvSpPr txBox="1">
            <a:spLocks noChangeArrowheads="1"/>
          </p:cNvSpPr>
          <p:nvPr/>
        </p:nvSpPr>
        <p:spPr bwMode="auto">
          <a:xfrm>
            <a:off x="304800" y="32766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Datenbank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14355" name="Line 28"/>
          <p:cNvSpPr>
            <a:spLocks noChangeShapeType="1"/>
          </p:cNvSpPr>
          <p:nvPr/>
        </p:nvSpPr>
        <p:spPr bwMode="auto">
          <a:xfrm flipH="1" flipV="1">
            <a:off x="1676400" y="3352800"/>
            <a:ext cx="685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56" name="Line 29"/>
          <p:cNvSpPr>
            <a:spLocks noChangeShapeType="1"/>
          </p:cNvSpPr>
          <p:nvPr/>
        </p:nvSpPr>
        <p:spPr bwMode="auto">
          <a:xfrm flipV="1">
            <a:off x="2362200" y="3352800"/>
            <a:ext cx="0" cy="457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6389" name="Text Box 36"/>
          <p:cNvSpPr txBox="1">
            <a:spLocks noChangeArrowheads="1"/>
          </p:cNvSpPr>
          <p:nvPr/>
        </p:nvSpPr>
        <p:spPr bwMode="auto">
          <a:xfrm>
            <a:off x="2286000" y="2209800"/>
            <a:ext cx="1752600" cy="6604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Informations-gewinnung</a:t>
            </a:r>
          </a:p>
        </p:txBody>
      </p:sp>
      <p:sp>
        <p:nvSpPr>
          <p:cNvPr id="14358" name="Line 37"/>
          <p:cNvSpPr>
            <a:spLocks noChangeShapeType="1"/>
          </p:cNvSpPr>
          <p:nvPr/>
        </p:nvSpPr>
        <p:spPr bwMode="auto">
          <a:xfrm flipV="1">
            <a:off x="838200" y="2057400"/>
            <a:ext cx="0" cy="762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59" name="Line 39"/>
          <p:cNvSpPr>
            <a:spLocks noChangeShapeType="1"/>
          </p:cNvSpPr>
          <p:nvPr/>
        </p:nvSpPr>
        <p:spPr bwMode="auto">
          <a:xfrm>
            <a:off x="4953000" y="4114800"/>
            <a:ext cx="0" cy="457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6392" name="Text Box 41"/>
          <p:cNvSpPr txBox="1">
            <a:spLocks noChangeArrowheads="1"/>
          </p:cNvSpPr>
          <p:nvPr/>
        </p:nvSpPr>
        <p:spPr bwMode="auto">
          <a:xfrm>
            <a:off x="6477000" y="15240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Manage-ment</a:t>
            </a:r>
          </a:p>
        </p:txBody>
      </p:sp>
      <p:sp>
        <p:nvSpPr>
          <p:cNvPr id="14361" name="Line 42"/>
          <p:cNvSpPr>
            <a:spLocks noChangeShapeType="1"/>
          </p:cNvSpPr>
          <p:nvPr/>
        </p:nvSpPr>
        <p:spPr bwMode="auto">
          <a:xfrm flipH="1">
            <a:off x="7162800" y="8382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62" name="Line 43"/>
          <p:cNvSpPr>
            <a:spLocks noChangeShapeType="1"/>
          </p:cNvSpPr>
          <p:nvPr/>
        </p:nvSpPr>
        <p:spPr bwMode="auto">
          <a:xfrm flipH="1">
            <a:off x="7772400" y="2286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6395" name="Text Box 44"/>
          <p:cNvSpPr txBox="1">
            <a:spLocks noChangeArrowheads="1"/>
          </p:cNvSpPr>
          <p:nvPr/>
        </p:nvSpPr>
        <p:spPr bwMode="auto">
          <a:xfrm>
            <a:off x="7848600" y="152400"/>
            <a:ext cx="1295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Ziele, Strategien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4364" name="Line 48"/>
          <p:cNvSpPr>
            <a:spLocks noChangeShapeType="1"/>
          </p:cNvSpPr>
          <p:nvPr/>
        </p:nvSpPr>
        <p:spPr bwMode="auto">
          <a:xfrm flipH="1" flipV="1">
            <a:off x="4038600" y="4038600"/>
            <a:ext cx="533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65" name="Line 51"/>
          <p:cNvSpPr>
            <a:spLocks noChangeShapeType="1"/>
          </p:cNvSpPr>
          <p:nvPr/>
        </p:nvSpPr>
        <p:spPr bwMode="auto">
          <a:xfrm flipV="1">
            <a:off x="3581400" y="28956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66" name="Line 52"/>
          <p:cNvSpPr>
            <a:spLocks noChangeShapeType="1"/>
          </p:cNvSpPr>
          <p:nvPr/>
        </p:nvSpPr>
        <p:spPr bwMode="auto">
          <a:xfrm flipH="1" flipV="1">
            <a:off x="3581400" y="3352800"/>
            <a:ext cx="609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67" name="Text Box 53"/>
          <p:cNvSpPr txBox="1">
            <a:spLocks noChangeArrowheads="1"/>
          </p:cNvSpPr>
          <p:nvPr/>
        </p:nvSpPr>
        <p:spPr bwMode="auto">
          <a:xfrm>
            <a:off x="4191000" y="31242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externe Quellen</a:t>
            </a:r>
          </a:p>
        </p:txBody>
      </p:sp>
      <p:sp>
        <p:nvSpPr>
          <p:cNvPr id="14368" name="Line 56"/>
          <p:cNvSpPr>
            <a:spLocks noChangeShapeType="1"/>
          </p:cNvSpPr>
          <p:nvPr/>
        </p:nvSpPr>
        <p:spPr bwMode="auto">
          <a:xfrm>
            <a:off x="1143000" y="5638800"/>
            <a:ext cx="1752600" cy="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69" name="Line 57"/>
          <p:cNvSpPr>
            <a:spLocks noChangeShapeType="1"/>
          </p:cNvSpPr>
          <p:nvPr/>
        </p:nvSpPr>
        <p:spPr bwMode="auto">
          <a:xfrm>
            <a:off x="6019800" y="5638800"/>
            <a:ext cx="1752600" cy="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70" name="Line 58"/>
          <p:cNvSpPr>
            <a:spLocks noChangeShapeType="1"/>
          </p:cNvSpPr>
          <p:nvPr/>
        </p:nvSpPr>
        <p:spPr bwMode="auto">
          <a:xfrm>
            <a:off x="1828800" y="4114800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71" name="Text Box 59"/>
          <p:cNvSpPr txBox="1">
            <a:spLocks noChangeArrowheads="1"/>
          </p:cNvSpPr>
          <p:nvPr/>
        </p:nvSpPr>
        <p:spPr bwMode="auto">
          <a:xfrm>
            <a:off x="2438400" y="28956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interne Quellen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14372" name="Text Box 60"/>
          <p:cNvSpPr txBox="1">
            <a:spLocks noChangeArrowheads="1"/>
          </p:cNvSpPr>
          <p:nvPr/>
        </p:nvSpPr>
        <p:spPr bwMode="auto">
          <a:xfrm>
            <a:off x="4191000" y="22098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Informationsbedarf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4373" name="Line 61"/>
          <p:cNvSpPr>
            <a:spLocks noChangeShapeType="1"/>
          </p:cNvSpPr>
          <p:nvPr/>
        </p:nvSpPr>
        <p:spPr bwMode="auto">
          <a:xfrm flipH="1">
            <a:off x="4953000" y="4114800"/>
            <a:ext cx="13716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74" name="Line 62"/>
          <p:cNvSpPr>
            <a:spLocks noChangeShapeType="1"/>
          </p:cNvSpPr>
          <p:nvPr/>
        </p:nvSpPr>
        <p:spPr bwMode="auto">
          <a:xfrm>
            <a:off x="6324600" y="1524000"/>
            <a:ext cx="0" cy="2590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6410" name="Text Box 63"/>
          <p:cNvSpPr txBox="1">
            <a:spLocks noChangeArrowheads="1"/>
          </p:cNvSpPr>
          <p:nvPr/>
        </p:nvSpPr>
        <p:spPr bwMode="auto">
          <a:xfrm>
            <a:off x="228600" y="1371600"/>
            <a:ext cx="1905000" cy="6604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Informationsbe- und verarbeitung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186411" name="Text Box 64"/>
          <p:cNvSpPr txBox="1">
            <a:spLocks noChangeArrowheads="1"/>
          </p:cNvSpPr>
          <p:nvPr/>
        </p:nvSpPr>
        <p:spPr bwMode="auto">
          <a:xfrm>
            <a:off x="228600" y="330200"/>
            <a:ext cx="1752600" cy="6604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Informations- speicherung</a:t>
            </a:r>
          </a:p>
        </p:txBody>
      </p:sp>
      <p:sp>
        <p:nvSpPr>
          <p:cNvPr id="186412" name="Text Box 65"/>
          <p:cNvSpPr txBox="1">
            <a:spLocks noChangeArrowheads="1"/>
          </p:cNvSpPr>
          <p:nvPr/>
        </p:nvSpPr>
        <p:spPr bwMode="auto">
          <a:xfrm>
            <a:off x="3200400" y="304800"/>
            <a:ext cx="1752600" cy="6604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Informations- bereitsellung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186413" name="Text Box 66"/>
          <p:cNvSpPr txBox="1">
            <a:spLocks noChangeArrowheads="1"/>
          </p:cNvSpPr>
          <p:nvPr/>
        </p:nvSpPr>
        <p:spPr bwMode="auto">
          <a:xfrm>
            <a:off x="5410200" y="2667000"/>
            <a:ext cx="1752600" cy="8128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Informations- nutzung im Steuerprozess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14379" name="Line 67"/>
          <p:cNvSpPr>
            <a:spLocks noChangeShapeType="1"/>
          </p:cNvSpPr>
          <p:nvPr/>
        </p:nvSpPr>
        <p:spPr bwMode="auto">
          <a:xfrm flipV="1">
            <a:off x="1981200" y="533400"/>
            <a:ext cx="1219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80" name="Line 68"/>
          <p:cNvSpPr>
            <a:spLocks noChangeShapeType="1"/>
          </p:cNvSpPr>
          <p:nvPr/>
        </p:nvSpPr>
        <p:spPr bwMode="auto">
          <a:xfrm>
            <a:off x="2514600" y="685800"/>
            <a:ext cx="685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81" name="Line 69"/>
          <p:cNvSpPr>
            <a:spLocks noChangeShapeType="1"/>
          </p:cNvSpPr>
          <p:nvPr/>
        </p:nvSpPr>
        <p:spPr bwMode="auto">
          <a:xfrm flipV="1">
            <a:off x="2514600" y="685800"/>
            <a:ext cx="0" cy="838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82" name="Line 70"/>
          <p:cNvSpPr>
            <a:spLocks noChangeShapeType="1"/>
          </p:cNvSpPr>
          <p:nvPr/>
        </p:nvSpPr>
        <p:spPr bwMode="auto">
          <a:xfrm flipH="1" flipV="1">
            <a:off x="2133600" y="1524000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83" name="Line 71"/>
          <p:cNvSpPr>
            <a:spLocks noChangeShapeType="1"/>
          </p:cNvSpPr>
          <p:nvPr/>
        </p:nvSpPr>
        <p:spPr bwMode="auto">
          <a:xfrm>
            <a:off x="4953000" y="685800"/>
            <a:ext cx="533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84" name="Line 72"/>
          <p:cNvSpPr>
            <a:spLocks noChangeShapeType="1"/>
          </p:cNvSpPr>
          <p:nvPr/>
        </p:nvSpPr>
        <p:spPr bwMode="auto">
          <a:xfrm>
            <a:off x="2819400" y="838200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85" name="Line 73"/>
          <p:cNvSpPr>
            <a:spLocks noChangeShapeType="1"/>
          </p:cNvSpPr>
          <p:nvPr/>
        </p:nvSpPr>
        <p:spPr bwMode="auto">
          <a:xfrm flipV="1">
            <a:off x="2819400" y="838200"/>
            <a:ext cx="0" cy="1371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6421" name="Text Box 75"/>
          <p:cNvSpPr txBox="1">
            <a:spLocks noChangeArrowheads="1"/>
          </p:cNvSpPr>
          <p:nvPr/>
        </p:nvSpPr>
        <p:spPr bwMode="auto">
          <a:xfrm>
            <a:off x="3200400" y="1295400"/>
            <a:ext cx="1524000" cy="527050"/>
          </a:xfrm>
          <a:prstGeom prst="rect">
            <a:avLst/>
          </a:prstGeom>
          <a:solidFill>
            <a:srgbClr val="FFEDD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Datenschutz, Urheberrechte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4387" name="Line 78"/>
          <p:cNvSpPr>
            <a:spLocks noChangeShapeType="1"/>
          </p:cNvSpPr>
          <p:nvPr/>
        </p:nvSpPr>
        <p:spPr bwMode="auto">
          <a:xfrm>
            <a:off x="3962400" y="990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4388" name="Line 79"/>
          <p:cNvSpPr>
            <a:spLocks noChangeShapeType="1"/>
          </p:cNvSpPr>
          <p:nvPr/>
        </p:nvSpPr>
        <p:spPr bwMode="auto">
          <a:xfrm>
            <a:off x="3581400" y="1828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4389" name="Line 80"/>
          <p:cNvSpPr>
            <a:spLocks noChangeShapeType="1"/>
          </p:cNvSpPr>
          <p:nvPr/>
        </p:nvSpPr>
        <p:spPr bwMode="auto">
          <a:xfrm flipH="1">
            <a:off x="2133600" y="1600200"/>
            <a:ext cx="1066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4390" name="Line 81"/>
          <p:cNvSpPr>
            <a:spLocks noChangeShapeType="1"/>
          </p:cNvSpPr>
          <p:nvPr/>
        </p:nvSpPr>
        <p:spPr bwMode="auto">
          <a:xfrm>
            <a:off x="7239000" y="3124200"/>
            <a:ext cx="1143000" cy="0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ot"/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91" name="Line 82"/>
          <p:cNvSpPr>
            <a:spLocks noChangeShapeType="1"/>
          </p:cNvSpPr>
          <p:nvPr/>
        </p:nvSpPr>
        <p:spPr bwMode="auto">
          <a:xfrm>
            <a:off x="8382000" y="685800"/>
            <a:ext cx="0" cy="2438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4339" name="Object 60"/>
          <p:cNvGraphicFramePr>
            <a:graphicFrameLocks noChangeAspect="1"/>
          </p:cNvGraphicFramePr>
          <p:nvPr/>
        </p:nvGraphicFramePr>
        <p:xfrm>
          <a:off x="2895600" y="4572000"/>
          <a:ext cx="3124200" cy="2139950"/>
        </p:xfrm>
        <a:graphic>
          <a:graphicData uri="http://schemas.openxmlformats.org/presentationml/2006/ole">
            <p:oleObj spid="_x0000_s14339" name="Paint Shop Pro Image" r:id="rId5" imgW="5209756" imgH="3570732" progId="PaintShopPro">
              <p:embed/>
            </p:oleObj>
          </a:graphicData>
        </a:graphic>
      </p:graphicFrame>
      <p:sp>
        <p:nvSpPr>
          <p:cNvPr id="186429" name="Text Box 61"/>
          <p:cNvSpPr txBox="1">
            <a:spLocks noChangeArrowheads="1"/>
          </p:cNvSpPr>
          <p:nvPr/>
        </p:nvSpPr>
        <p:spPr bwMode="auto">
          <a:xfrm>
            <a:off x="2895600" y="4567238"/>
            <a:ext cx="1249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Unter-nehmen</a:t>
            </a:r>
          </a:p>
        </p:txBody>
      </p:sp>
      <p:sp>
        <p:nvSpPr>
          <p:cNvPr id="14393" name="Line 49"/>
          <p:cNvSpPr>
            <a:spLocks noChangeShapeType="1"/>
          </p:cNvSpPr>
          <p:nvPr/>
        </p:nvSpPr>
        <p:spPr bwMode="auto">
          <a:xfrm flipH="1" flipV="1">
            <a:off x="4572000" y="40386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394" name="Oval 63"/>
          <p:cNvSpPr>
            <a:spLocks noChangeArrowheads="1"/>
          </p:cNvSpPr>
          <p:nvPr/>
        </p:nvSpPr>
        <p:spPr bwMode="auto">
          <a:xfrm>
            <a:off x="4495800" y="4648200"/>
            <a:ext cx="152400" cy="1524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4395" name="Oval 64"/>
          <p:cNvSpPr>
            <a:spLocks noChangeArrowheads="1"/>
          </p:cNvSpPr>
          <p:nvPr/>
        </p:nvSpPr>
        <p:spPr bwMode="auto">
          <a:xfrm>
            <a:off x="1752600" y="5562600"/>
            <a:ext cx="152400" cy="1524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14396" name="Oval 65"/>
          <p:cNvSpPr>
            <a:spLocks noChangeArrowheads="1"/>
          </p:cNvSpPr>
          <p:nvPr/>
        </p:nvSpPr>
        <p:spPr bwMode="auto">
          <a:xfrm>
            <a:off x="6934200" y="5562600"/>
            <a:ext cx="152400" cy="1524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pic>
        <p:nvPicPr>
          <p:cNvPr id="14397" name="Picture 2" descr="C:\Users\SvK\AppData\Local\Microsoft\Windows\Temporary Internet Files\Content.IE5\S02DLFT7\paragraph-1485228_960_72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1143000"/>
            <a:ext cx="63023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99" name="Text Box 63"/>
          <p:cNvSpPr txBox="1">
            <a:spLocks noChangeArrowheads="1"/>
          </p:cNvSpPr>
          <p:nvPr/>
        </p:nvSpPr>
        <p:spPr bwMode="auto">
          <a:xfrm>
            <a:off x="0" y="0"/>
            <a:ext cx="434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Informationsprozesse</a:t>
            </a:r>
          </a:p>
        </p:txBody>
      </p:sp>
      <p:sp>
        <p:nvSpPr>
          <p:cNvPr id="14400" name="Line 64"/>
          <p:cNvSpPr>
            <a:spLocks noChangeShapeType="1"/>
          </p:cNvSpPr>
          <p:nvPr/>
        </p:nvSpPr>
        <p:spPr bwMode="auto">
          <a:xfrm flipV="1">
            <a:off x="762000" y="3810000"/>
            <a:ext cx="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4401" name="Text Box 53"/>
          <p:cNvSpPr txBox="1">
            <a:spLocks noChangeArrowheads="1"/>
          </p:cNvSpPr>
          <p:nvPr/>
        </p:nvSpPr>
        <p:spPr bwMode="auto">
          <a:xfrm>
            <a:off x="304800" y="43434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externe Quellen</a:t>
            </a:r>
          </a:p>
        </p:txBody>
      </p:sp>
      <p:sp>
        <p:nvSpPr>
          <p:cNvPr id="14402" name="Line 70"/>
          <p:cNvSpPr>
            <a:spLocks noChangeShapeType="1"/>
          </p:cNvSpPr>
          <p:nvPr/>
        </p:nvSpPr>
        <p:spPr bwMode="auto">
          <a:xfrm flipH="1" flipV="1">
            <a:off x="990600" y="2590800"/>
            <a:ext cx="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403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8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18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2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500"/>
                            </p:stCondLst>
                            <p:childTnLst>
                              <p:par>
                                <p:cTn id="2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18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0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"/>
                            </p:stCondLst>
                            <p:childTnLst>
                              <p:par>
                                <p:cTn id="2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00"/>
                            </p:stCondLst>
                            <p:childTnLst>
                              <p:par>
                                <p:cTn id="2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500"/>
                            </p:stCondLst>
                            <p:childTnLst>
                              <p:par>
                                <p:cTn id="2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0" dur="500"/>
                                        <p:tgtEl>
                                          <p:spTgt spid="18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4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186374" grpId="0" animBg="1" autoUpdateAnimBg="0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 autoUpdateAnimBg="0"/>
      <p:bldP spid="14354" grpId="0" autoUpdateAnimBg="0"/>
      <p:bldP spid="14355" grpId="0" animBg="1"/>
      <p:bldP spid="14356" grpId="0" animBg="1"/>
      <p:bldP spid="186389" grpId="0" animBg="1" autoUpdateAnimBg="0"/>
      <p:bldP spid="14358" grpId="0" animBg="1"/>
      <p:bldP spid="14359" grpId="0" animBg="1"/>
      <p:bldP spid="186392" grpId="0" autoUpdateAnimBg="0"/>
      <p:bldP spid="14361" grpId="0" animBg="1"/>
      <p:bldP spid="14362" grpId="0" animBg="1"/>
      <p:bldP spid="186395" grpId="0" autoUpdateAnimBg="0"/>
      <p:bldP spid="14364" grpId="0" animBg="1"/>
      <p:bldP spid="14365" grpId="0" animBg="1"/>
      <p:bldP spid="14366" grpId="0" animBg="1"/>
      <p:bldP spid="14367" grpId="0" autoUpdateAnimBg="0"/>
      <p:bldP spid="14368" grpId="0" animBg="1"/>
      <p:bldP spid="14369" grpId="0" animBg="1"/>
      <p:bldP spid="14370" grpId="0" animBg="1"/>
      <p:bldP spid="14371" grpId="0" autoUpdateAnimBg="0"/>
      <p:bldP spid="14372" grpId="0" autoUpdateAnimBg="0"/>
      <p:bldP spid="14373" grpId="0" animBg="1"/>
      <p:bldP spid="14374" grpId="0" animBg="1"/>
      <p:bldP spid="186410" grpId="0" animBg="1" autoUpdateAnimBg="0"/>
      <p:bldP spid="186411" grpId="0" animBg="1" autoUpdateAnimBg="0"/>
      <p:bldP spid="186412" grpId="0" animBg="1" autoUpdateAnimBg="0"/>
      <p:bldP spid="186413" grpId="0" animBg="1" autoUpdateAnimBg="0"/>
      <p:bldP spid="14379" grpId="0" animBg="1"/>
      <p:bldP spid="14380" grpId="0" animBg="1"/>
      <p:bldP spid="14381" grpId="0" animBg="1"/>
      <p:bldP spid="14382" grpId="0" animBg="1"/>
      <p:bldP spid="14383" grpId="0" animBg="1"/>
      <p:bldP spid="14384" grpId="0" animBg="1"/>
      <p:bldP spid="14385" grpId="0" animBg="1"/>
      <p:bldP spid="186421" grpId="0" animBg="1" autoUpdateAnimBg="0"/>
      <p:bldP spid="14387" grpId="0" animBg="1"/>
      <p:bldP spid="14388" grpId="0" animBg="1"/>
      <p:bldP spid="14389" grpId="0" animBg="1"/>
      <p:bldP spid="14390" grpId="0" animBg="1"/>
      <p:bldP spid="14391" grpId="0" animBg="1"/>
      <p:bldP spid="186429" grpId="0" autoUpdateAnimBg="0"/>
      <p:bldP spid="14393" grpId="0" animBg="1"/>
      <p:bldP spid="14394" grpId="0" animBg="1" autoUpdateAnimBg="0"/>
      <p:bldP spid="14395" grpId="0" animBg="1" autoUpdateAnimBg="0"/>
      <p:bldP spid="14396" grpId="0" animBg="1" autoUpdateAnimBg="0"/>
      <p:bldP spid="14400" grpId="0" animBg="1"/>
      <p:bldP spid="14401" grpId="0" autoUpdateAnimBg="0"/>
      <p:bldP spid="14402" grpId="0" animBg="1"/>
      <p:bldP spid="14403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48"/>
          <p:cNvGraphicFramePr>
            <a:graphicFrameLocks noChangeAspect="1"/>
          </p:cNvGraphicFramePr>
          <p:nvPr/>
        </p:nvGraphicFramePr>
        <p:xfrm>
          <a:off x="1600200" y="2438400"/>
          <a:ext cx="5791200" cy="4068763"/>
        </p:xfrm>
        <a:graphic>
          <a:graphicData uri="http://schemas.openxmlformats.org/presentationml/2006/ole">
            <p:oleObj spid="_x0000_s15362" name="Paint Shop Pro Image" r:id="rId4" imgW="9190244" imgH="6458537" progId="PaintShopPro">
              <p:embed/>
            </p:oleObj>
          </a:graphicData>
        </a:graphic>
      </p:graphicFrame>
      <p:sp>
        <p:nvSpPr>
          <p:cNvPr id="15369" name="Oval 49"/>
          <p:cNvSpPr>
            <a:spLocks noChangeArrowheads="1"/>
          </p:cNvSpPr>
          <p:nvPr/>
        </p:nvSpPr>
        <p:spPr bwMode="auto">
          <a:xfrm>
            <a:off x="609600" y="381000"/>
            <a:ext cx="7543800" cy="5486400"/>
          </a:xfrm>
          <a:prstGeom prst="ellipse">
            <a:avLst/>
          </a:prstGeom>
          <a:solidFill>
            <a:srgbClr val="F1FFC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5370" name="Line 47"/>
          <p:cNvSpPr>
            <a:spLocks noChangeShapeType="1"/>
          </p:cNvSpPr>
          <p:nvPr/>
        </p:nvSpPr>
        <p:spPr bwMode="auto">
          <a:xfrm>
            <a:off x="4419600" y="4038600"/>
            <a:ext cx="0" cy="1143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153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509588"/>
            <a:ext cx="1676400" cy="10922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7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1066800"/>
            <a:ext cx="1182688" cy="85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75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533400"/>
            <a:ext cx="1143000" cy="9001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7457" name="Text Box 24"/>
          <p:cNvSpPr txBox="1">
            <a:spLocks noChangeArrowheads="1"/>
          </p:cNvSpPr>
          <p:nvPr/>
        </p:nvSpPr>
        <p:spPr bwMode="auto">
          <a:xfrm>
            <a:off x="1600200" y="1828800"/>
            <a:ext cx="1295400" cy="314325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CAD, CAP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87459" name="Text Box 26"/>
          <p:cNvSpPr txBox="1">
            <a:spLocks noChangeArrowheads="1"/>
          </p:cNvSpPr>
          <p:nvPr/>
        </p:nvSpPr>
        <p:spPr bwMode="auto">
          <a:xfrm>
            <a:off x="7391400" y="2667000"/>
            <a:ext cx="1600200" cy="304800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E-Commerce</a:t>
            </a:r>
          </a:p>
        </p:txBody>
      </p:sp>
      <p:sp>
        <p:nvSpPr>
          <p:cNvPr id="187460" name="Text Box 27"/>
          <p:cNvSpPr txBox="1">
            <a:spLocks noChangeArrowheads="1"/>
          </p:cNvSpPr>
          <p:nvPr/>
        </p:nvSpPr>
        <p:spPr bwMode="auto">
          <a:xfrm>
            <a:off x="6858000" y="5715000"/>
            <a:ext cx="1981200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Online-Banking</a:t>
            </a:r>
          </a:p>
        </p:txBody>
      </p:sp>
      <p:sp>
        <p:nvSpPr>
          <p:cNvPr id="187461" name="Text Box 28"/>
          <p:cNvSpPr txBox="1">
            <a:spLocks noChangeArrowheads="1"/>
          </p:cNvSpPr>
          <p:nvPr/>
        </p:nvSpPr>
        <p:spPr bwMode="auto">
          <a:xfrm>
            <a:off x="7086600" y="1371600"/>
            <a:ext cx="1905000" cy="304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E-Administraion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5381" name="Line 38"/>
          <p:cNvSpPr>
            <a:spLocks noChangeShapeType="1"/>
          </p:cNvSpPr>
          <p:nvPr/>
        </p:nvSpPr>
        <p:spPr bwMode="auto">
          <a:xfrm flipH="1" flipV="1">
            <a:off x="4876800" y="2438400"/>
            <a:ext cx="3048000" cy="2438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2" name="Line 39"/>
          <p:cNvSpPr>
            <a:spLocks noChangeShapeType="1"/>
          </p:cNvSpPr>
          <p:nvPr/>
        </p:nvSpPr>
        <p:spPr bwMode="auto">
          <a:xfrm flipH="1">
            <a:off x="5334000" y="914400"/>
            <a:ext cx="2438400" cy="1143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15383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96200" y="152400"/>
            <a:ext cx="7318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4" name="Line 41"/>
          <p:cNvSpPr>
            <a:spLocks noChangeShapeType="1"/>
          </p:cNvSpPr>
          <p:nvPr/>
        </p:nvSpPr>
        <p:spPr bwMode="auto">
          <a:xfrm flipH="1" flipV="1">
            <a:off x="5410200" y="2362200"/>
            <a:ext cx="13716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381000" y="3048000"/>
          <a:ext cx="1371600" cy="1093788"/>
        </p:xfrm>
        <a:graphic>
          <a:graphicData uri="http://schemas.openxmlformats.org/presentationml/2006/ole">
            <p:oleObj spid="_x0000_s15363" name="Bitmap" r:id="rId9" imgW="1914286" imgH="1523810" progId="Paint.Picture">
              <p:embed/>
            </p:oleObj>
          </a:graphicData>
        </a:graphic>
      </p:graphicFrame>
      <p:sp>
        <p:nvSpPr>
          <p:cNvPr id="15385" name="Line 33"/>
          <p:cNvSpPr>
            <a:spLocks noChangeShapeType="1"/>
          </p:cNvSpPr>
          <p:nvPr/>
        </p:nvSpPr>
        <p:spPr bwMode="auto">
          <a:xfrm flipH="1">
            <a:off x="1600200" y="2209800"/>
            <a:ext cx="1905000" cy="1143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6" name="Line 34"/>
          <p:cNvSpPr>
            <a:spLocks noChangeShapeType="1"/>
          </p:cNvSpPr>
          <p:nvPr/>
        </p:nvSpPr>
        <p:spPr bwMode="auto">
          <a:xfrm flipH="1" flipV="1">
            <a:off x="2895600" y="1600200"/>
            <a:ext cx="60960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387" name="Line 35"/>
          <p:cNvSpPr>
            <a:spLocks noChangeShapeType="1"/>
          </p:cNvSpPr>
          <p:nvPr/>
        </p:nvSpPr>
        <p:spPr bwMode="auto">
          <a:xfrm flipH="1">
            <a:off x="2667000" y="2438400"/>
            <a:ext cx="1371600" cy="1600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15388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0" y="2133600"/>
            <a:ext cx="836613" cy="9144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7477" name="Text Box 25"/>
          <p:cNvSpPr txBox="1">
            <a:spLocks noChangeArrowheads="1"/>
          </p:cNvSpPr>
          <p:nvPr/>
        </p:nvSpPr>
        <p:spPr bwMode="auto">
          <a:xfrm>
            <a:off x="304800" y="3048000"/>
            <a:ext cx="1752600" cy="304800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E-Procurement</a:t>
            </a:r>
          </a:p>
        </p:txBody>
      </p:sp>
      <p:sp>
        <p:nvSpPr>
          <p:cNvPr id="187478" name="Text Box 44"/>
          <p:cNvSpPr txBox="1">
            <a:spLocks noChangeArrowheads="1"/>
          </p:cNvSpPr>
          <p:nvPr/>
        </p:nvSpPr>
        <p:spPr bwMode="auto">
          <a:xfrm>
            <a:off x="1295400" y="457200"/>
            <a:ext cx="1676400" cy="346075"/>
          </a:xfrm>
          <a:prstGeom prst="rect">
            <a:avLst/>
          </a:prstGeom>
          <a:solidFill>
            <a:srgbClr val="CBE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/>
              <a:t>E-Business</a:t>
            </a:r>
          </a:p>
        </p:txBody>
      </p:sp>
      <p:sp>
        <p:nvSpPr>
          <p:cNvPr id="187479" name="Text Box 42"/>
          <p:cNvSpPr txBox="1">
            <a:spLocks noChangeArrowheads="1"/>
          </p:cNvSpPr>
          <p:nvPr/>
        </p:nvSpPr>
        <p:spPr bwMode="auto">
          <a:xfrm>
            <a:off x="304800" y="4114800"/>
            <a:ext cx="1524000" cy="314325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Beschaffung</a:t>
            </a:r>
          </a:p>
        </p:txBody>
      </p:sp>
      <p:pic>
        <p:nvPicPr>
          <p:cNvPr id="15392" name="Picture 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81400" y="5410200"/>
            <a:ext cx="1371600" cy="82232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7485" name="Text Box 29"/>
          <p:cNvSpPr txBox="1">
            <a:spLocks noChangeArrowheads="1"/>
          </p:cNvSpPr>
          <p:nvPr/>
        </p:nvSpPr>
        <p:spPr bwMode="auto">
          <a:xfrm>
            <a:off x="1524000" y="4648200"/>
            <a:ext cx="2057400" cy="314325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Rechnungswesen</a:t>
            </a:r>
          </a:p>
        </p:txBody>
      </p:sp>
      <p:sp>
        <p:nvSpPr>
          <p:cNvPr id="15394" name="Line 94"/>
          <p:cNvSpPr>
            <a:spLocks noChangeShapeType="1"/>
          </p:cNvSpPr>
          <p:nvPr/>
        </p:nvSpPr>
        <p:spPr bwMode="auto">
          <a:xfrm>
            <a:off x="1828800" y="4267200"/>
            <a:ext cx="7162800" cy="0"/>
          </a:xfrm>
          <a:prstGeom prst="line">
            <a:avLst/>
          </a:prstGeom>
          <a:noFill/>
          <a:ln w="117475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7010400" y="3017838"/>
          <a:ext cx="1524000" cy="1214437"/>
        </p:xfrm>
        <a:graphic>
          <a:graphicData uri="http://schemas.openxmlformats.org/presentationml/2006/ole">
            <p:oleObj spid="_x0000_s15364" name="Bitmap" r:id="rId12" imgW="1914286" imgH="1523810" progId="Paint.Picture">
              <p:embed/>
            </p:oleObj>
          </a:graphicData>
        </a:graphic>
      </p:graphicFrame>
      <p:pic>
        <p:nvPicPr>
          <p:cNvPr id="15396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9000" y="3276600"/>
            <a:ext cx="116998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05800" y="3200400"/>
            <a:ext cx="7016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81800" y="2286000"/>
            <a:ext cx="731838" cy="9636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99" name="Picture 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352800" y="1600200"/>
            <a:ext cx="20574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00" name="Line 21"/>
          <p:cNvSpPr>
            <a:spLocks noChangeShapeType="1"/>
          </p:cNvSpPr>
          <p:nvPr/>
        </p:nvSpPr>
        <p:spPr bwMode="auto">
          <a:xfrm flipH="1" flipV="1">
            <a:off x="3886200" y="1600200"/>
            <a:ext cx="0" cy="304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5401" name="Line 22"/>
          <p:cNvSpPr>
            <a:spLocks noChangeShapeType="1"/>
          </p:cNvSpPr>
          <p:nvPr/>
        </p:nvSpPr>
        <p:spPr bwMode="auto">
          <a:xfrm flipH="1">
            <a:off x="4648200" y="1600200"/>
            <a:ext cx="0" cy="304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7501" name="Text Box 32"/>
          <p:cNvSpPr txBox="1">
            <a:spLocks noChangeArrowheads="1"/>
          </p:cNvSpPr>
          <p:nvPr/>
        </p:nvSpPr>
        <p:spPr bwMode="auto">
          <a:xfrm>
            <a:off x="3505200" y="1905000"/>
            <a:ext cx="1524000" cy="5270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Informations-management</a:t>
            </a:r>
          </a:p>
        </p:txBody>
      </p:sp>
      <p:graphicFrame>
        <p:nvGraphicFramePr>
          <p:cNvPr id="15365" name="Object 110"/>
          <p:cNvGraphicFramePr>
            <a:graphicFrameLocks noChangeAspect="1"/>
          </p:cNvGraphicFramePr>
          <p:nvPr/>
        </p:nvGraphicFramePr>
        <p:xfrm>
          <a:off x="3581400" y="2895600"/>
          <a:ext cx="1600200" cy="866775"/>
        </p:xfrm>
        <a:graphic>
          <a:graphicData uri="http://schemas.openxmlformats.org/presentationml/2006/ole">
            <p:oleObj spid="_x0000_s15365" name="Paint Shop Pro Image" r:id="rId17" imgW="1804878" imgH="975874" progId="PaintShopPro">
              <p:embed/>
            </p:oleObj>
          </a:graphicData>
        </a:graphic>
      </p:graphicFrame>
      <p:sp>
        <p:nvSpPr>
          <p:cNvPr id="15403" name="Line 47"/>
          <p:cNvSpPr>
            <a:spLocks noChangeShapeType="1"/>
          </p:cNvSpPr>
          <p:nvPr/>
        </p:nvSpPr>
        <p:spPr bwMode="auto">
          <a:xfrm>
            <a:off x="4343400" y="24384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7504" name="Text Box 31"/>
          <p:cNvSpPr txBox="1">
            <a:spLocks noChangeArrowheads="1"/>
          </p:cNvSpPr>
          <p:nvPr/>
        </p:nvSpPr>
        <p:spPr bwMode="auto">
          <a:xfrm>
            <a:off x="3505200" y="3733800"/>
            <a:ext cx="1828800" cy="304800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ERP, PPS, CRM</a:t>
            </a:r>
          </a:p>
        </p:txBody>
      </p:sp>
      <p:sp>
        <p:nvSpPr>
          <p:cNvPr id="15405" name="Line 114"/>
          <p:cNvSpPr>
            <a:spLocks noChangeShapeType="1"/>
          </p:cNvSpPr>
          <p:nvPr/>
        </p:nvSpPr>
        <p:spPr bwMode="auto">
          <a:xfrm>
            <a:off x="1066800" y="44196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5406" name="Line 115"/>
          <p:cNvSpPr>
            <a:spLocks noChangeShapeType="1"/>
          </p:cNvSpPr>
          <p:nvPr/>
        </p:nvSpPr>
        <p:spPr bwMode="auto">
          <a:xfrm flipV="1">
            <a:off x="1066800" y="5257800"/>
            <a:ext cx="6705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7508" name="Text Box 30"/>
          <p:cNvSpPr txBox="1">
            <a:spLocks noChangeArrowheads="1"/>
          </p:cNvSpPr>
          <p:nvPr/>
        </p:nvSpPr>
        <p:spPr bwMode="auto">
          <a:xfrm>
            <a:off x="3657600" y="5105400"/>
            <a:ext cx="1219200" cy="314325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Logistik</a:t>
            </a:r>
          </a:p>
        </p:txBody>
      </p:sp>
      <p:sp>
        <p:nvSpPr>
          <p:cNvPr id="15408" name="Line 117"/>
          <p:cNvSpPr>
            <a:spLocks noChangeShapeType="1"/>
          </p:cNvSpPr>
          <p:nvPr/>
        </p:nvSpPr>
        <p:spPr bwMode="auto">
          <a:xfrm>
            <a:off x="4267200" y="4495800"/>
            <a:ext cx="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5409" name="Line 118"/>
          <p:cNvSpPr>
            <a:spLocks noChangeShapeType="1"/>
          </p:cNvSpPr>
          <p:nvPr/>
        </p:nvSpPr>
        <p:spPr bwMode="auto">
          <a:xfrm>
            <a:off x="7772400" y="44196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87511" name="Text Box 43"/>
          <p:cNvSpPr txBox="1">
            <a:spLocks noChangeArrowheads="1"/>
          </p:cNvSpPr>
          <p:nvPr/>
        </p:nvSpPr>
        <p:spPr bwMode="auto">
          <a:xfrm>
            <a:off x="3581400" y="4038600"/>
            <a:ext cx="1676400" cy="461963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Produktion</a:t>
            </a:r>
          </a:p>
        </p:txBody>
      </p:sp>
      <p:sp>
        <p:nvSpPr>
          <p:cNvPr id="187512" name="Text Box 43"/>
          <p:cNvSpPr txBox="1">
            <a:spLocks noChangeArrowheads="1"/>
          </p:cNvSpPr>
          <p:nvPr/>
        </p:nvSpPr>
        <p:spPr bwMode="auto">
          <a:xfrm>
            <a:off x="7391400" y="4114800"/>
            <a:ext cx="990600" cy="314325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Absatz</a:t>
            </a:r>
          </a:p>
        </p:txBody>
      </p:sp>
      <p:sp>
        <p:nvSpPr>
          <p:cNvPr id="15413" name="Line 38"/>
          <p:cNvSpPr>
            <a:spLocks noChangeShapeType="1"/>
          </p:cNvSpPr>
          <p:nvPr/>
        </p:nvSpPr>
        <p:spPr bwMode="auto">
          <a:xfrm flipH="1" flipV="1">
            <a:off x="5181600" y="2895600"/>
            <a:ext cx="914400" cy="1371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7516" name="Text Box 23"/>
          <p:cNvSpPr txBox="1">
            <a:spLocks noChangeArrowheads="1"/>
          </p:cNvSpPr>
          <p:nvPr/>
        </p:nvSpPr>
        <p:spPr bwMode="auto">
          <a:xfrm>
            <a:off x="3352800" y="1295400"/>
            <a:ext cx="2057400" cy="314325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Management</a:t>
            </a:r>
          </a:p>
        </p:txBody>
      </p:sp>
      <p:sp>
        <p:nvSpPr>
          <p:cNvPr id="15416" name="Text Box 56"/>
          <p:cNvSpPr txBox="1">
            <a:spLocks noChangeArrowheads="1"/>
          </p:cNvSpPr>
          <p:nvPr/>
        </p:nvSpPr>
        <p:spPr bwMode="auto">
          <a:xfrm>
            <a:off x="0" y="0"/>
            <a:ext cx="4343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E-Business-Konzept</a:t>
            </a:r>
          </a:p>
        </p:txBody>
      </p:sp>
      <p:pic>
        <p:nvPicPr>
          <p:cNvPr id="15418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848600" y="4648200"/>
            <a:ext cx="947738" cy="10541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419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pic>
        <p:nvPicPr>
          <p:cNvPr id="15420" name="Picture 45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91200" y="4114800"/>
            <a:ext cx="847725" cy="73818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421" name="Text Box 46"/>
          <p:cNvSpPr txBox="1">
            <a:spLocks noChangeArrowheads="1"/>
          </p:cNvSpPr>
          <p:nvPr/>
        </p:nvSpPr>
        <p:spPr bwMode="auto">
          <a:xfrm>
            <a:off x="5791200" y="4800600"/>
            <a:ext cx="838200" cy="314325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de-DE" sz="1400"/>
              <a:t>CAQ</a:t>
            </a:r>
          </a:p>
        </p:txBody>
      </p:sp>
      <p:sp>
        <p:nvSpPr>
          <p:cNvPr id="15422" name="Text Box 29"/>
          <p:cNvSpPr txBox="1">
            <a:spLocks noChangeArrowheads="1"/>
          </p:cNvSpPr>
          <p:nvPr/>
        </p:nvSpPr>
        <p:spPr bwMode="auto">
          <a:xfrm>
            <a:off x="6248400" y="5334000"/>
            <a:ext cx="1524000" cy="314325"/>
          </a:xfrm>
          <a:prstGeom prst="rect">
            <a:avLst/>
          </a:prstGeom>
          <a:solidFill>
            <a:srgbClr val="C1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Finanzierung</a:t>
            </a:r>
          </a:p>
        </p:txBody>
      </p:sp>
      <p:pic>
        <p:nvPicPr>
          <p:cNvPr id="15423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3400" y="3352800"/>
            <a:ext cx="116998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24" name="Picture 96" descr="C:\Business_Studio\Archiv\Images\Images_neu\Buf_Dame-neu.bmp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057400" y="3810000"/>
            <a:ext cx="1143000" cy="855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7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7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7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8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8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87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7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500"/>
                            </p:stCondLst>
                            <p:childTnLst>
                              <p:par>
                                <p:cTn id="1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8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8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8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500"/>
                            </p:stCondLst>
                            <p:childTnLst>
                              <p:par>
                                <p:cTn id="2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5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000"/>
                            </p:stCondLst>
                            <p:childTnLst>
                              <p:par>
                                <p:cTn id="21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5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5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5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5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nimBg="1" autoUpdateAnimBg="0"/>
      <p:bldP spid="15370" grpId="0" animBg="1"/>
      <p:bldP spid="187457" grpId="0" animBg="1" autoUpdateAnimBg="0"/>
      <p:bldP spid="187459" grpId="0" animBg="1" autoUpdateAnimBg="0"/>
      <p:bldP spid="187460" grpId="0" animBg="1" autoUpdateAnimBg="0"/>
      <p:bldP spid="187461" grpId="0" animBg="1" autoUpdateAnimBg="0"/>
      <p:bldP spid="15381" grpId="0" animBg="1"/>
      <p:bldP spid="15382" grpId="0" animBg="1"/>
      <p:bldP spid="15384" grpId="0" animBg="1"/>
      <p:bldP spid="15385" grpId="0" animBg="1"/>
      <p:bldP spid="15386" grpId="0" animBg="1"/>
      <p:bldP spid="15387" grpId="0" animBg="1"/>
      <p:bldP spid="187477" grpId="0" animBg="1" autoUpdateAnimBg="0"/>
      <p:bldP spid="187478" grpId="0" animBg="1" autoUpdateAnimBg="0"/>
      <p:bldP spid="187479" grpId="0" animBg="1" autoUpdateAnimBg="0"/>
      <p:bldP spid="187485" grpId="0" animBg="1" autoUpdateAnimBg="0"/>
      <p:bldP spid="15394" grpId="0" animBg="1"/>
      <p:bldP spid="15400" grpId="0" animBg="1"/>
      <p:bldP spid="15401" grpId="0" animBg="1"/>
      <p:bldP spid="187501" grpId="0" animBg="1" autoUpdateAnimBg="0"/>
      <p:bldP spid="15403" grpId="0" animBg="1"/>
      <p:bldP spid="187504" grpId="0" animBg="1" autoUpdateAnimBg="0"/>
      <p:bldP spid="15405" grpId="0" animBg="1"/>
      <p:bldP spid="15406" grpId="0" animBg="1"/>
      <p:bldP spid="187508" grpId="0" animBg="1" autoUpdateAnimBg="0"/>
      <p:bldP spid="15408" grpId="0" animBg="1"/>
      <p:bldP spid="15409" grpId="0" animBg="1"/>
      <p:bldP spid="187511" grpId="0" animBg="1" autoUpdateAnimBg="0"/>
      <p:bldP spid="187512" grpId="0" animBg="1" autoUpdateAnimBg="0"/>
      <p:bldP spid="15413" grpId="0" animBg="1"/>
      <p:bldP spid="187516" grpId="0" animBg="1" autoUpdateAnimBg="0"/>
      <p:bldP spid="15419" grpId="0" animBg="1" autoUpdateAnimBg="0"/>
      <p:bldP spid="15421" grpId="0" animBg="1" autoUpdateAnimBg="0"/>
      <p:bldP spid="15422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Oval 16"/>
          <p:cNvSpPr>
            <a:spLocks noChangeArrowheads="1"/>
          </p:cNvSpPr>
          <p:nvPr/>
        </p:nvSpPr>
        <p:spPr bwMode="auto">
          <a:xfrm>
            <a:off x="1752600" y="1447800"/>
            <a:ext cx="5486400" cy="5257800"/>
          </a:xfrm>
          <a:prstGeom prst="ellipse">
            <a:avLst/>
          </a:prstGeom>
          <a:solidFill>
            <a:srgbClr val="F3FFD3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6393" name="Rectangle 2"/>
          <p:cNvSpPr>
            <a:spLocks noChangeArrowheads="1"/>
          </p:cNvSpPr>
          <p:nvPr/>
        </p:nvSpPr>
        <p:spPr bwMode="auto">
          <a:xfrm>
            <a:off x="2819400" y="152400"/>
            <a:ext cx="3352800" cy="1676400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graphicFrame>
        <p:nvGraphicFramePr>
          <p:cNvPr id="16386" name="Object 3"/>
          <p:cNvGraphicFramePr>
            <a:graphicFrameLocks noChangeAspect="1"/>
          </p:cNvGraphicFramePr>
          <p:nvPr/>
        </p:nvGraphicFramePr>
        <p:xfrm>
          <a:off x="4343400" y="279400"/>
          <a:ext cx="1676400" cy="1393825"/>
        </p:xfrm>
        <a:graphic>
          <a:graphicData uri="http://schemas.openxmlformats.org/presentationml/2006/ole">
            <p:oleObj spid="_x0000_s16386" name="Paint Shop Pro Image" r:id="rId4" imgW="2604878" imgH="2165854" progId="PaintShopPro">
              <p:embed/>
            </p:oleObj>
          </a:graphicData>
        </a:graphic>
      </p:graphicFrame>
      <p:sp>
        <p:nvSpPr>
          <p:cNvPr id="188421" name="Text Box 4"/>
          <p:cNvSpPr txBox="1">
            <a:spLocks noChangeArrowheads="1"/>
          </p:cNvSpPr>
          <p:nvPr/>
        </p:nvSpPr>
        <p:spPr bwMode="auto">
          <a:xfrm>
            <a:off x="2819400" y="1752600"/>
            <a:ext cx="3810000" cy="3810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800"/>
              <a:t>Führungskräfte</a:t>
            </a:r>
            <a:endParaRPr lang="de-DE" sz="1400"/>
          </a:p>
        </p:txBody>
      </p:sp>
      <p:graphicFrame>
        <p:nvGraphicFramePr>
          <p:cNvPr id="16387" name="Object 5"/>
          <p:cNvGraphicFramePr>
            <a:graphicFrameLocks noChangeAspect="1"/>
          </p:cNvGraphicFramePr>
          <p:nvPr/>
        </p:nvGraphicFramePr>
        <p:xfrm>
          <a:off x="2895600" y="228600"/>
          <a:ext cx="1600200" cy="1514475"/>
        </p:xfrm>
        <a:graphic>
          <a:graphicData uri="http://schemas.openxmlformats.org/presentationml/2006/ole">
            <p:oleObj spid="_x0000_s16387" name="Paint Shop Pro Image" r:id="rId5" imgW="2195122" imgH="2078049" progId="PaintShopPro">
              <p:embed/>
            </p:oleObj>
          </a:graphicData>
        </a:graphic>
      </p:graphicFrame>
      <p:sp>
        <p:nvSpPr>
          <p:cNvPr id="16395" name="Rectangle 8"/>
          <p:cNvSpPr>
            <a:spLocks noChangeArrowheads="1"/>
          </p:cNvSpPr>
          <p:nvPr/>
        </p:nvSpPr>
        <p:spPr bwMode="auto">
          <a:xfrm>
            <a:off x="838200" y="4724400"/>
            <a:ext cx="7543800" cy="16764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graphicFrame>
        <p:nvGraphicFramePr>
          <p:cNvPr id="16388" name="Object 10"/>
          <p:cNvGraphicFramePr>
            <a:graphicFrameLocks noChangeAspect="1"/>
          </p:cNvGraphicFramePr>
          <p:nvPr/>
        </p:nvGraphicFramePr>
        <p:xfrm>
          <a:off x="2514600" y="4876800"/>
          <a:ext cx="1828800" cy="1203325"/>
        </p:xfrm>
        <a:graphic>
          <a:graphicData uri="http://schemas.openxmlformats.org/presentationml/2006/ole">
            <p:oleObj spid="_x0000_s16388" name="Paint Shop Pro Image" r:id="rId6" imgW="1619512" imgH="1063415" progId="PaintShopPro">
              <p:embed/>
            </p:oleObj>
          </a:graphicData>
        </a:graphic>
      </p:graphicFrame>
      <p:graphicFrame>
        <p:nvGraphicFramePr>
          <p:cNvPr id="16389" name="Object 11"/>
          <p:cNvGraphicFramePr>
            <a:graphicFrameLocks noChangeAspect="1"/>
          </p:cNvGraphicFramePr>
          <p:nvPr/>
        </p:nvGraphicFramePr>
        <p:xfrm>
          <a:off x="6248400" y="4953000"/>
          <a:ext cx="2019300" cy="1028700"/>
        </p:xfrm>
        <a:graphic>
          <a:graphicData uri="http://schemas.openxmlformats.org/presentationml/2006/ole">
            <p:oleObj spid="_x0000_s16389" name="Bitmap" r:id="rId7" imgW="2019048" imgH="1028844" progId="Paint.Picture">
              <p:embed/>
            </p:oleObj>
          </a:graphicData>
        </a:graphic>
      </p:graphicFrame>
      <p:graphicFrame>
        <p:nvGraphicFramePr>
          <p:cNvPr id="16390" name="Object 12"/>
          <p:cNvGraphicFramePr>
            <a:graphicFrameLocks noChangeAspect="1"/>
          </p:cNvGraphicFramePr>
          <p:nvPr/>
        </p:nvGraphicFramePr>
        <p:xfrm>
          <a:off x="4572000" y="4816475"/>
          <a:ext cx="1447800" cy="1303338"/>
        </p:xfrm>
        <a:graphic>
          <a:graphicData uri="http://schemas.openxmlformats.org/presentationml/2006/ole">
            <p:oleObj spid="_x0000_s16390" name="Paint Shop Pro Image" r:id="rId8" imgW="1590675" imgH="1434146" progId="PaintShopPro">
              <p:embed/>
            </p:oleObj>
          </a:graphicData>
        </a:graphic>
      </p:graphicFrame>
      <p:sp>
        <p:nvSpPr>
          <p:cNvPr id="16396" name="Line 14"/>
          <p:cNvSpPr>
            <a:spLocks noChangeShapeType="1"/>
          </p:cNvSpPr>
          <p:nvPr/>
        </p:nvSpPr>
        <p:spPr bwMode="auto">
          <a:xfrm flipH="1">
            <a:off x="6172200" y="12954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8428" name="Text Box 15"/>
          <p:cNvSpPr txBox="1">
            <a:spLocks noChangeArrowheads="1"/>
          </p:cNvSpPr>
          <p:nvPr/>
        </p:nvSpPr>
        <p:spPr bwMode="auto">
          <a:xfrm>
            <a:off x="6781800" y="990600"/>
            <a:ext cx="1731963" cy="609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Unternehmens-ziele</a:t>
            </a:r>
          </a:p>
        </p:txBody>
      </p:sp>
      <p:graphicFrame>
        <p:nvGraphicFramePr>
          <p:cNvPr id="16391" name="Object 17"/>
          <p:cNvGraphicFramePr>
            <a:graphicFrameLocks noChangeAspect="1"/>
          </p:cNvGraphicFramePr>
          <p:nvPr/>
        </p:nvGraphicFramePr>
        <p:xfrm>
          <a:off x="990600" y="4876800"/>
          <a:ext cx="1524000" cy="1363663"/>
        </p:xfrm>
        <a:graphic>
          <a:graphicData uri="http://schemas.openxmlformats.org/presentationml/2006/ole">
            <p:oleObj spid="_x0000_s16391" name="Bitmap" r:id="rId9" imgW="2905531" imgH="2600000" progId="Paint.Picture">
              <p:embed/>
            </p:oleObj>
          </a:graphicData>
        </a:graphic>
      </p:graphicFrame>
      <p:sp>
        <p:nvSpPr>
          <p:cNvPr id="188430" name="Text Box 18"/>
          <p:cNvSpPr txBox="1">
            <a:spLocks noChangeArrowheads="1"/>
          </p:cNvSpPr>
          <p:nvPr/>
        </p:nvSpPr>
        <p:spPr bwMode="auto">
          <a:xfrm>
            <a:off x="2743200" y="6248400"/>
            <a:ext cx="3810000" cy="457200"/>
          </a:xfrm>
          <a:prstGeom prst="rect">
            <a:avLst/>
          </a:prstGeom>
          <a:solidFill>
            <a:srgbClr val="EFEFE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800"/>
              <a:t>Mitarbeiter</a:t>
            </a:r>
          </a:p>
        </p:txBody>
      </p:sp>
      <p:sp>
        <p:nvSpPr>
          <p:cNvPr id="188431" name="Text Box 19"/>
          <p:cNvSpPr txBox="1">
            <a:spLocks noChangeArrowheads="1"/>
          </p:cNvSpPr>
          <p:nvPr/>
        </p:nvSpPr>
        <p:spPr bwMode="auto">
          <a:xfrm>
            <a:off x="6019800" y="2362200"/>
            <a:ext cx="2455863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Detailierung der Aufgaben und Ziele</a:t>
            </a:r>
          </a:p>
        </p:txBody>
      </p:sp>
      <p:sp>
        <p:nvSpPr>
          <p:cNvPr id="16400" name="Line 21"/>
          <p:cNvSpPr>
            <a:spLocks noChangeShapeType="1"/>
          </p:cNvSpPr>
          <p:nvPr/>
        </p:nvSpPr>
        <p:spPr bwMode="auto">
          <a:xfrm>
            <a:off x="4800600" y="2133600"/>
            <a:ext cx="0" cy="2590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401" name="Line 22"/>
          <p:cNvSpPr>
            <a:spLocks noChangeShapeType="1"/>
          </p:cNvSpPr>
          <p:nvPr/>
        </p:nvSpPr>
        <p:spPr bwMode="auto">
          <a:xfrm flipH="1" flipV="1">
            <a:off x="4419600" y="2133600"/>
            <a:ext cx="0" cy="2590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8435" name="Text Box 24"/>
          <p:cNvSpPr txBox="1">
            <a:spLocks noChangeArrowheads="1"/>
          </p:cNvSpPr>
          <p:nvPr/>
        </p:nvSpPr>
        <p:spPr bwMode="auto">
          <a:xfrm>
            <a:off x="6400800" y="3657600"/>
            <a:ext cx="2532063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Motivation, Moderation</a:t>
            </a:r>
          </a:p>
        </p:txBody>
      </p:sp>
      <p:sp>
        <p:nvSpPr>
          <p:cNvPr id="188436" name="Text Box 25"/>
          <p:cNvSpPr txBox="1">
            <a:spLocks noChangeArrowheads="1"/>
          </p:cNvSpPr>
          <p:nvPr/>
        </p:nvSpPr>
        <p:spPr bwMode="auto">
          <a:xfrm>
            <a:off x="533400" y="3657600"/>
            <a:ext cx="2590800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Überwachung und Kontrolle</a:t>
            </a:r>
          </a:p>
        </p:txBody>
      </p:sp>
      <p:sp>
        <p:nvSpPr>
          <p:cNvPr id="188437" name="Text Box 26"/>
          <p:cNvSpPr txBox="1">
            <a:spLocks noChangeArrowheads="1"/>
          </p:cNvSpPr>
          <p:nvPr/>
        </p:nvSpPr>
        <p:spPr bwMode="auto">
          <a:xfrm>
            <a:off x="914400" y="2438400"/>
            <a:ext cx="2362200" cy="6096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Auswertung der Aufgabenausführung</a:t>
            </a:r>
          </a:p>
        </p:txBody>
      </p:sp>
      <p:sp>
        <p:nvSpPr>
          <p:cNvPr id="188438" name="Text Box 27"/>
          <p:cNvSpPr txBox="1">
            <a:spLocks noChangeArrowheads="1"/>
          </p:cNvSpPr>
          <p:nvPr/>
        </p:nvSpPr>
        <p:spPr bwMode="auto">
          <a:xfrm>
            <a:off x="3276600" y="3657600"/>
            <a:ext cx="2895600" cy="609600"/>
          </a:xfrm>
          <a:prstGeom prst="rect">
            <a:avLst/>
          </a:prstGeom>
          <a:solidFill>
            <a:srgbClr val="DBE4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Hilfe bei der Überwindung von Störungen, Konflikten</a:t>
            </a:r>
          </a:p>
        </p:txBody>
      </p:sp>
      <p:sp>
        <p:nvSpPr>
          <p:cNvPr id="16406" name="Line 28"/>
          <p:cNvSpPr>
            <a:spLocks noChangeShapeType="1"/>
          </p:cNvSpPr>
          <p:nvPr/>
        </p:nvSpPr>
        <p:spPr bwMode="auto">
          <a:xfrm flipV="1">
            <a:off x="2057400" y="1981200"/>
            <a:ext cx="3048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407" name="Line 29"/>
          <p:cNvSpPr>
            <a:spLocks noChangeShapeType="1"/>
          </p:cNvSpPr>
          <p:nvPr/>
        </p:nvSpPr>
        <p:spPr bwMode="auto">
          <a:xfrm>
            <a:off x="6705600" y="1905000"/>
            <a:ext cx="2286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408" name="Line 30"/>
          <p:cNvSpPr>
            <a:spLocks noChangeShapeType="1"/>
          </p:cNvSpPr>
          <p:nvPr/>
        </p:nvSpPr>
        <p:spPr bwMode="auto">
          <a:xfrm>
            <a:off x="7315200" y="3200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409" name="Line 31"/>
          <p:cNvSpPr>
            <a:spLocks noChangeShapeType="1"/>
          </p:cNvSpPr>
          <p:nvPr/>
        </p:nvSpPr>
        <p:spPr bwMode="auto">
          <a:xfrm flipH="1" flipV="1">
            <a:off x="1676400" y="3200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410" name="Line 32"/>
          <p:cNvSpPr>
            <a:spLocks noChangeShapeType="1"/>
          </p:cNvSpPr>
          <p:nvPr/>
        </p:nvSpPr>
        <p:spPr bwMode="auto">
          <a:xfrm>
            <a:off x="2286000" y="838200"/>
            <a:ext cx="53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8444" name="Text Box 33"/>
          <p:cNvSpPr txBox="1">
            <a:spLocks noChangeArrowheads="1"/>
          </p:cNvSpPr>
          <p:nvPr/>
        </p:nvSpPr>
        <p:spPr bwMode="auto">
          <a:xfrm>
            <a:off x="381000" y="533400"/>
            <a:ext cx="1905000" cy="6096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Umwelt-bedingungen u. a.</a:t>
            </a:r>
          </a:p>
        </p:txBody>
      </p:sp>
      <p:sp>
        <p:nvSpPr>
          <p:cNvPr id="16412" name="Line 34"/>
          <p:cNvSpPr>
            <a:spLocks noChangeShapeType="1"/>
          </p:cNvSpPr>
          <p:nvPr/>
        </p:nvSpPr>
        <p:spPr bwMode="auto">
          <a:xfrm flipH="1">
            <a:off x="6172200" y="5334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8446" name="Text Box 35"/>
          <p:cNvSpPr txBox="1">
            <a:spLocks noChangeArrowheads="1"/>
          </p:cNvSpPr>
          <p:nvPr/>
        </p:nvSpPr>
        <p:spPr bwMode="auto">
          <a:xfrm>
            <a:off x="6781800" y="228600"/>
            <a:ext cx="1731963" cy="609600"/>
          </a:xfrm>
          <a:prstGeom prst="rect">
            <a:avLst/>
          </a:prstGeom>
          <a:solidFill>
            <a:srgbClr val="F2FFC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Unternehmens-leitbild</a:t>
            </a:r>
          </a:p>
        </p:txBody>
      </p:sp>
      <p:sp>
        <p:nvSpPr>
          <p:cNvPr id="188447" name="Text Box 23"/>
          <p:cNvSpPr txBox="1">
            <a:spLocks noChangeArrowheads="1"/>
          </p:cNvSpPr>
          <p:nvPr/>
        </p:nvSpPr>
        <p:spPr bwMode="auto">
          <a:xfrm>
            <a:off x="3657600" y="2667000"/>
            <a:ext cx="2209800" cy="609600"/>
          </a:xfrm>
          <a:prstGeom prst="rect">
            <a:avLst/>
          </a:prstGeom>
          <a:solidFill>
            <a:srgbClr val="CAFEE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Durchführung von Mitarbeitergesprächen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0" y="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Mitarbeiterführung</a:t>
            </a:r>
          </a:p>
        </p:txBody>
      </p:sp>
      <p:sp>
        <p:nvSpPr>
          <p:cNvPr id="16417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8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8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8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8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nimBg="1" autoUpdateAnimBg="0"/>
      <p:bldP spid="16393" grpId="0" animBg="1" autoUpdateAnimBg="0"/>
      <p:bldP spid="188421" grpId="0" animBg="1" autoUpdateAnimBg="0"/>
      <p:bldP spid="16395" grpId="0" animBg="1" autoUpdateAnimBg="0"/>
      <p:bldP spid="16396" grpId="0" animBg="1"/>
      <p:bldP spid="188428" grpId="0" animBg="1" autoUpdateAnimBg="0"/>
      <p:bldP spid="188430" grpId="0" animBg="1" autoUpdateAnimBg="0"/>
      <p:bldP spid="188431" grpId="0" animBg="1" autoUpdateAnimBg="0"/>
      <p:bldP spid="16400" grpId="0" animBg="1"/>
      <p:bldP spid="16401" grpId="0" animBg="1"/>
      <p:bldP spid="188435" grpId="0" animBg="1" autoUpdateAnimBg="0"/>
      <p:bldP spid="188436" grpId="0" animBg="1" autoUpdateAnimBg="0"/>
      <p:bldP spid="188437" grpId="0" animBg="1" autoUpdateAnimBg="0"/>
      <p:bldP spid="188438" grpId="0" animBg="1" autoUpdateAnimBg="0"/>
      <p:bldP spid="16406" grpId="0" animBg="1"/>
      <p:bldP spid="16407" grpId="0" animBg="1"/>
      <p:bldP spid="16408" grpId="0" animBg="1"/>
      <p:bldP spid="16409" grpId="0" animBg="1"/>
      <p:bldP spid="16410" grpId="0" animBg="1"/>
      <p:bldP spid="188444" grpId="0" animBg="1" autoUpdateAnimBg="0"/>
      <p:bldP spid="16412" grpId="0" animBg="1"/>
      <p:bldP spid="188446" grpId="0" animBg="1" autoUpdateAnimBg="0"/>
      <p:bldP spid="188447" grpId="0" animBg="1" autoUpdateAnimBg="0"/>
      <p:bldP spid="16417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3200400" y="533400"/>
          <a:ext cx="2590800" cy="1973263"/>
        </p:xfrm>
        <a:graphic>
          <a:graphicData uri="http://schemas.openxmlformats.org/presentationml/2006/ole">
            <p:oleObj spid="_x0000_s17410" name="Paint Shop Pro Image" r:id="rId4" imgW="2907317" imgH="2214634" progId="PaintShopPro">
              <p:embed/>
            </p:oleObj>
          </a:graphicData>
        </a:graphic>
      </p:graphicFrame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2971800" y="2362200"/>
            <a:ext cx="2971800" cy="395288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Mitarbeitergespräch</a:t>
            </a:r>
          </a:p>
        </p:txBody>
      </p:sp>
      <p:sp>
        <p:nvSpPr>
          <p:cNvPr id="17412" name="Line 24"/>
          <p:cNvSpPr>
            <a:spLocks noChangeShapeType="1"/>
          </p:cNvSpPr>
          <p:nvPr/>
        </p:nvSpPr>
        <p:spPr bwMode="auto">
          <a:xfrm>
            <a:off x="4419600" y="2819400"/>
            <a:ext cx="0" cy="13716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413" name="Line 25"/>
          <p:cNvSpPr>
            <a:spLocks noChangeShapeType="1"/>
          </p:cNvSpPr>
          <p:nvPr/>
        </p:nvSpPr>
        <p:spPr bwMode="auto">
          <a:xfrm flipV="1">
            <a:off x="1600200" y="3200400"/>
            <a:ext cx="5867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414" name="Text Box 27"/>
          <p:cNvSpPr txBox="1">
            <a:spLocks noChangeArrowheads="1"/>
          </p:cNvSpPr>
          <p:nvPr/>
        </p:nvSpPr>
        <p:spPr bwMode="auto">
          <a:xfrm>
            <a:off x="152400" y="4114800"/>
            <a:ext cx="2743200" cy="2133600"/>
          </a:xfrm>
          <a:prstGeom prst="rect">
            <a:avLst/>
          </a:prstGeom>
          <a:solidFill>
            <a:srgbClr val="F2FFCF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de-DE" sz="1400" b="0"/>
              <a:t>Das Thema des Gesprächs wurde angemessen behandelt.</a:t>
            </a:r>
          </a:p>
          <a:p>
            <a:pPr algn="l">
              <a:spcBef>
                <a:spcPct val="0"/>
              </a:spcBef>
            </a:pPr>
            <a:endParaRPr lang="de-DE" sz="1400" b="0"/>
          </a:p>
          <a:p>
            <a:pPr algn="l">
              <a:spcBef>
                <a:spcPct val="0"/>
              </a:spcBef>
            </a:pPr>
            <a:r>
              <a:rPr lang="de-DE" sz="1400" b="0"/>
              <a:t>Zeit- und Kostenaufwand stehen in einem vertretbaren Verhältnis zur Bedeutung des Gegenstandes des Gesprächs.</a:t>
            </a:r>
          </a:p>
          <a:p>
            <a:pPr algn="l">
              <a:spcBef>
                <a:spcPct val="0"/>
              </a:spcBef>
            </a:pPr>
            <a:endParaRPr lang="de-DE" sz="1400"/>
          </a:p>
        </p:txBody>
      </p:sp>
      <p:sp>
        <p:nvSpPr>
          <p:cNvPr id="17415" name="Line 28"/>
          <p:cNvSpPr>
            <a:spLocks noChangeShapeType="1"/>
          </p:cNvSpPr>
          <p:nvPr/>
        </p:nvSpPr>
        <p:spPr bwMode="auto">
          <a:xfrm>
            <a:off x="1600200" y="3200400"/>
            <a:ext cx="0" cy="9144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9448" name="Text Box 29"/>
          <p:cNvSpPr txBox="1">
            <a:spLocks noChangeArrowheads="1"/>
          </p:cNvSpPr>
          <p:nvPr/>
        </p:nvSpPr>
        <p:spPr bwMode="auto">
          <a:xfrm>
            <a:off x="762000" y="3352800"/>
            <a:ext cx="1600200" cy="609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Zielerfolg</a:t>
            </a:r>
          </a:p>
        </p:txBody>
      </p:sp>
      <p:sp>
        <p:nvSpPr>
          <p:cNvPr id="17417" name="Text Box 30"/>
          <p:cNvSpPr txBox="1">
            <a:spLocks noChangeArrowheads="1"/>
          </p:cNvSpPr>
          <p:nvPr/>
        </p:nvSpPr>
        <p:spPr bwMode="auto">
          <a:xfrm>
            <a:off x="6096000" y="4114800"/>
            <a:ext cx="2819400" cy="2133600"/>
          </a:xfrm>
          <a:prstGeom prst="rect">
            <a:avLst/>
          </a:prstGeom>
          <a:solidFill>
            <a:srgbClr val="F2FFCF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de-DE" sz="1400" b="0"/>
              <a:t>Das Gespräch hat zur Klärung persönlicher Fragen bzw. Pro-bleme des Einzelnen beigetragen. Bei Teamberatun-gen wurde jedes Gruppenmit-gleid als Einzelperson respektiert. Persönliche Bedenken wurden berücksichtigt.</a:t>
            </a:r>
          </a:p>
          <a:p>
            <a:pPr algn="l">
              <a:spcBef>
                <a:spcPct val="0"/>
              </a:spcBef>
            </a:pPr>
            <a:endParaRPr lang="de-DE" sz="1400"/>
          </a:p>
        </p:txBody>
      </p:sp>
      <p:sp>
        <p:nvSpPr>
          <p:cNvPr id="17418" name="Line 31"/>
          <p:cNvSpPr>
            <a:spLocks noChangeShapeType="1"/>
          </p:cNvSpPr>
          <p:nvPr/>
        </p:nvSpPr>
        <p:spPr bwMode="auto">
          <a:xfrm>
            <a:off x="7467600" y="3200400"/>
            <a:ext cx="0" cy="9144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9451" name="Text Box 32"/>
          <p:cNvSpPr txBox="1">
            <a:spLocks noChangeArrowheads="1"/>
          </p:cNvSpPr>
          <p:nvPr/>
        </p:nvSpPr>
        <p:spPr bwMode="auto">
          <a:xfrm>
            <a:off x="6324600" y="3352800"/>
            <a:ext cx="2133600" cy="609600"/>
          </a:xfrm>
          <a:prstGeom prst="rect">
            <a:avLst/>
          </a:prstGeom>
          <a:solidFill>
            <a:srgbClr val="EFEFE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Individualerfolg</a:t>
            </a:r>
          </a:p>
        </p:txBody>
      </p:sp>
      <p:sp>
        <p:nvSpPr>
          <p:cNvPr id="17420" name="Text Box 33"/>
          <p:cNvSpPr txBox="1">
            <a:spLocks noChangeArrowheads="1"/>
          </p:cNvSpPr>
          <p:nvPr/>
        </p:nvSpPr>
        <p:spPr bwMode="auto">
          <a:xfrm>
            <a:off x="3048000" y="4114800"/>
            <a:ext cx="2895600" cy="2133600"/>
          </a:xfrm>
          <a:prstGeom prst="rect">
            <a:avLst/>
          </a:prstGeom>
          <a:solidFill>
            <a:srgbClr val="F2FFCF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de-DE" sz="1400" b="0"/>
              <a:t>Das Gespräch hat zur Verbes-serung bzw. zur Stabilisierung der Zusammenarbeit mit dem Mitarbeiter oder mit dem Team geführt. </a:t>
            </a:r>
          </a:p>
          <a:p>
            <a:pPr algn="l">
              <a:spcBef>
                <a:spcPct val="0"/>
              </a:spcBef>
            </a:pPr>
            <a:r>
              <a:rPr lang="de-DE" sz="1400" b="0"/>
              <a:t>Das Gespräch hat zur Stärkung des „WIR“-Gefühls beigetragen.</a:t>
            </a:r>
          </a:p>
          <a:p>
            <a:pPr algn="l">
              <a:spcBef>
                <a:spcPct val="0"/>
              </a:spcBef>
            </a:pPr>
            <a:endParaRPr lang="de-DE" sz="1400"/>
          </a:p>
        </p:txBody>
      </p:sp>
      <p:sp>
        <p:nvSpPr>
          <p:cNvPr id="189453" name="Text Box 35"/>
          <p:cNvSpPr txBox="1">
            <a:spLocks noChangeArrowheads="1"/>
          </p:cNvSpPr>
          <p:nvPr/>
        </p:nvSpPr>
        <p:spPr bwMode="auto">
          <a:xfrm>
            <a:off x="3276600" y="3352800"/>
            <a:ext cx="2362200" cy="609600"/>
          </a:xfrm>
          <a:prstGeom prst="rect">
            <a:avLst/>
          </a:prstGeom>
          <a:solidFill>
            <a:srgbClr val="DBE4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Erhaltungserfolg</a:t>
            </a:r>
          </a:p>
        </p:txBody>
      </p:sp>
      <p:sp>
        <p:nvSpPr>
          <p:cNvPr id="189454" name="Text Box 36"/>
          <p:cNvSpPr txBox="1">
            <a:spLocks noChangeArrowheads="1"/>
          </p:cNvSpPr>
          <p:nvPr/>
        </p:nvSpPr>
        <p:spPr bwMode="auto">
          <a:xfrm>
            <a:off x="685800" y="1143000"/>
            <a:ext cx="1981200" cy="685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Gesprächsanlass</a:t>
            </a:r>
          </a:p>
        </p:txBody>
      </p:sp>
      <p:sp>
        <p:nvSpPr>
          <p:cNvPr id="17423" name="Line 37"/>
          <p:cNvSpPr>
            <a:spLocks noChangeShapeType="1"/>
          </p:cNvSpPr>
          <p:nvPr/>
        </p:nvSpPr>
        <p:spPr bwMode="auto">
          <a:xfrm>
            <a:off x="2667000" y="14478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9456" name="Text Box 38"/>
          <p:cNvSpPr txBox="1">
            <a:spLocks noChangeArrowheads="1"/>
          </p:cNvSpPr>
          <p:nvPr/>
        </p:nvSpPr>
        <p:spPr bwMode="auto">
          <a:xfrm>
            <a:off x="6553200" y="1066800"/>
            <a:ext cx="2133600" cy="838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Grundlagen der Gesprächsführung</a:t>
            </a:r>
          </a:p>
        </p:txBody>
      </p:sp>
      <p:sp>
        <p:nvSpPr>
          <p:cNvPr id="17425" name="Line 39"/>
          <p:cNvSpPr>
            <a:spLocks noChangeShapeType="1"/>
          </p:cNvSpPr>
          <p:nvPr/>
        </p:nvSpPr>
        <p:spPr bwMode="auto">
          <a:xfrm flipH="1">
            <a:off x="5791200" y="1447800"/>
            <a:ext cx="762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0" y="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Mitarbeitergespräche</a:t>
            </a:r>
          </a:p>
        </p:txBody>
      </p:sp>
      <p:sp>
        <p:nvSpPr>
          <p:cNvPr id="17428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9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8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8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8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animBg="1" autoUpdateAnimBg="0"/>
      <p:bldP spid="17412" grpId="0" animBg="1"/>
      <p:bldP spid="17413" grpId="0" animBg="1"/>
      <p:bldP spid="17414" grpId="0" animBg="1" autoUpdateAnimBg="0"/>
      <p:bldP spid="17415" grpId="0" animBg="1"/>
      <p:bldP spid="189448" grpId="0" animBg="1" autoUpdateAnimBg="0"/>
      <p:bldP spid="17417" grpId="0" animBg="1" autoUpdateAnimBg="0"/>
      <p:bldP spid="17418" grpId="0" animBg="1"/>
      <p:bldP spid="189451" grpId="0" animBg="1" autoUpdateAnimBg="0"/>
      <p:bldP spid="17420" grpId="0" animBg="1" autoUpdateAnimBg="0"/>
      <p:bldP spid="189453" grpId="0" animBg="1" autoUpdateAnimBg="0"/>
      <p:bldP spid="189454" grpId="0" animBg="1" autoUpdateAnimBg="0"/>
      <p:bldP spid="17423" grpId="0" animBg="1"/>
      <p:bldP spid="189456" grpId="0" animBg="1" autoUpdateAnimBg="0"/>
      <p:bldP spid="17425" grpId="0" animBg="1"/>
      <p:bldP spid="17428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914400" y="685800"/>
          <a:ext cx="7696200" cy="5441950"/>
        </p:xfrm>
        <a:graphic>
          <a:graphicData uri="http://schemas.openxmlformats.org/presentationml/2006/ole">
            <p:oleObj spid="_x0000_s1026" name="Paint Shop Pro Image" r:id="rId4" imgW="9258537" imgH="6546341" progId="PaintShopPro">
              <p:embed/>
            </p:oleObj>
          </a:graphicData>
        </a:graphic>
      </p:graphicFrame>
      <p:sp>
        <p:nvSpPr>
          <p:cNvPr id="1029" name="Oval 44"/>
          <p:cNvSpPr>
            <a:spLocks noChangeArrowheads="1"/>
          </p:cNvSpPr>
          <p:nvPr/>
        </p:nvSpPr>
        <p:spPr bwMode="auto">
          <a:xfrm>
            <a:off x="1676400" y="0"/>
            <a:ext cx="5867400" cy="28194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l"/>
            <a:endParaRPr lang="de-DE" sz="1400"/>
          </a:p>
        </p:txBody>
      </p:sp>
      <p:sp>
        <p:nvSpPr>
          <p:cNvPr id="1030" name="Line 3"/>
          <p:cNvSpPr>
            <a:spLocks noChangeShapeType="1"/>
          </p:cNvSpPr>
          <p:nvPr/>
        </p:nvSpPr>
        <p:spPr bwMode="auto">
          <a:xfrm>
            <a:off x="4419600" y="2590800"/>
            <a:ext cx="0" cy="3124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31" name="Line 4"/>
          <p:cNvSpPr>
            <a:spLocks noChangeShapeType="1"/>
          </p:cNvSpPr>
          <p:nvPr/>
        </p:nvSpPr>
        <p:spPr bwMode="auto">
          <a:xfrm flipV="1">
            <a:off x="838200" y="5867400"/>
            <a:ext cx="7315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9381" name="Text Box 5"/>
          <p:cNvSpPr txBox="1">
            <a:spLocks noChangeArrowheads="1"/>
          </p:cNvSpPr>
          <p:nvPr/>
        </p:nvSpPr>
        <p:spPr bwMode="auto">
          <a:xfrm>
            <a:off x="3733800" y="5638800"/>
            <a:ext cx="1447800" cy="4746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Logistik</a:t>
            </a:r>
          </a:p>
        </p:txBody>
      </p:sp>
      <p:sp>
        <p:nvSpPr>
          <p:cNvPr id="1033" name="Line 6"/>
          <p:cNvSpPr>
            <a:spLocks noChangeShapeType="1"/>
          </p:cNvSpPr>
          <p:nvPr/>
        </p:nvSpPr>
        <p:spPr bwMode="auto">
          <a:xfrm>
            <a:off x="838200" y="2819400"/>
            <a:ext cx="0" cy="3048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34" name="Line 7"/>
          <p:cNvSpPr>
            <a:spLocks noChangeShapeType="1"/>
          </p:cNvSpPr>
          <p:nvPr/>
        </p:nvSpPr>
        <p:spPr bwMode="auto">
          <a:xfrm>
            <a:off x="8153400" y="3048000"/>
            <a:ext cx="0" cy="2819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35" name="Line 8"/>
          <p:cNvSpPr>
            <a:spLocks noChangeShapeType="1"/>
          </p:cNvSpPr>
          <p:nvPr/>
        </p:nvSpPr>
        <p:spPr bwMode="auto">
          <a:xfrm>
            <a:off x="1752600" y="4495800"/>
            <a:ext cx="5562600" cy="0"/>
          </a:xfrm>
          <a:prstGeom prst="line">
            <a:avLst/>
          </a:prstGeom>
          <a:noFill/>
          <a:ln w="57150">
            <a:solidFill>
              <a:srgbClr val="008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36" name="Line 9"/>
          <p:cNvSpPr>
            <a:spLocks noChangeShapeType="1"/>
          </p:cNvSpPr>
          <p:nvPr/>
        </p:nvSpPr>
        <p:spPr bwMode="auto">
          <a:xfrm>
            <a:off x="7315200" y="4495800"/>
            <a:ext cx="1676400" cy="0"/>
          </a:xfrm>
          <a:prstGeom prst="line">
            <a:avLst/>
          </a:prstGeom>
          <a:noFill/>
          <a:ln w="1778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037" name="Line 10"/>
          <p:cNvSpPr>
            <a:spLocks noChangeShapeType="1"/>
          </p:cNvSpPr>
          <p:nvPr/>
        </p:nvSpPr>
        <p:spPr bwMode="auto">
          <a:xfrm>
            <a:off x="228600" y="4495800"/>
            <a:ext cx="1524000" cy="0"/>
          </a:xfrm>
          <a:prstGeom prst="line">
            <a:avLst/>
          </a:prstGeom>
          <a:noFill/>
          <a:ln w="1778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038" name="Line 13"/>
          <p:cNvSpPr>
            <a:spLocks noChangeShapeType="1"/>
          </p:cNvSpPr>
          <p:nvPr/>
        </p:nvSpPr>
        <p:spPr bwMode="auto">
          <a:xfrm>
            <a:off x="2819400" y="4343400"/>
            <a:ext cx="3048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027" name="Object 12"/>
          <p:cNvGraphicFramePr>
            <a:graphicFrameLocks noChangeAspect="1"/>
          </p:cNvGraphicFramePr>
          <p:nvPr/>
        </p:nvGraphicFramePr>
        <p:xfrm>
          <a:off x="3429000" y="838200"/>
          <a:ext cx="1981200" cy="1847850"/>
        </p:xfrm>
        <a:graphic>
          <a:graphicData uri="http://schemas.openxmlformats.org/presentationml/2006/ole">
            <p:oleObj spid="_x0000_s1027" name="Paint Shop Pro Image" r:id="rId5" imgW="1024668" imgH="995392" progId="PaintShopPro">
              <p:embed/>
            </p:oleObj>
          </a:graphicData>
        </a:graphic>
      </p:graphicFrame>
      <p:sp>
        <p:nvSpPr>
          <p:cNvPr id="1039" name="Line 14"/>
          <p:cNvSpPr>
            <a:spLocks noChangeShapeType="1"/>
          </p:cNvSpPr>
          <p:nvPr/>
        </p:nvSpPr>
        <p:spPr bwMode="auto">
          <a:xfrm>
            <a:off x="1676400" y="3657600"/>
            <a:ext cx="5715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40" name="Line 15"/>
          <p:cNvSpPr>
            <a:spLocks noChangeShapeType="1"/>
          </p:cNvSpPr>
          <p:nvPr/>
        </p:nvSpPr>
        <p:spPr bwMode="auto">
          <a:xfrm flipV="1">
            <a:off x="838200" y="2819400"/>
            <a:ext cx="7391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9392" name="Text Box 16"/>
          <p:cNvSpPr txBox="1">
            <a:spLocks noChangeArrowheads="1"/>
          </p:cNvSpPr>
          <p:nvPr/>
        </p:nvSpPr>
        <p:spPr bwMode="auto">
          <a:xfrm>
            <a:off x="7391400" y="3352800"/>
            <a:ext cx="1295400" cy="5270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1400"/>
              <a:t>Absatz/ Marketing</a:t>
            </a:r>
          </a:p>
        </p:txBody>
      </p:sp>
      <p:sp>
        <p:nvSpPr>
          <p:cNvPr id="229394" name="Text Box 18"/>
          <p:cNvSpPr txBox="1">
            <a:spLocks noChangeArrowheads="1"/>
          </p:cNvSpPr>
          <p:nvPr/>
        </p:nvSpPr>
        <p:spPr bwMode="auto">
          <a:xfrm>
            <a:off x="7543800" y="2514600"/>
            <a:ext cx="1447800" cy="5270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1400"/>
              <a:t>Finanzierung/ Investitionen</a:t>
            </a:r>
          </a:p>
        </p:txBody>
      </p:sp>
      <p:sp>
        <p:nvSpPr>
          <p:cNvPr id="229395" name="Text Box 19"/>
          <p:cNvSpPr txBox="1">
            <a:spLocks noChangeArrowheads="1"/>
          </p:cNvSpPr>
          <p:nvPr/>
        </p:nvSpPr>
        <p:spPr bwMode="auto">
          <a:xfrm>
            <a:off x="152400" y="3200400"/>
            <a:ext cx="1447800" cy="7397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1400"/>
              <a:t>Produkt-entwicklung (FuE)</a:t>
            </a:r>
          </a:p>
        </p:txBody>
      </p:sp>
      <p:sp>
        <p:nvSpPr>
          <p:cNvPr id="1044" name="Line 21"/>
          <p:cNvSpPr>
            <a:spLocks noChangeShapeType="1"/>
          </p:cNvSpPr>
          <p:nvPr/>
        </p:nvSpPr>
        <p:spPr bwMode="auto">
          <a:xfrm flipH="1" flipV="1">
            <a:off x="2438400" y="990600"/>
            <a:ext cx="0" cy="1828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45" name="Line 23"/>
          <p:cNvSpPr>
            <a:spLocks noChangeShapeType="1"/>
          </p:cNvSpPr>
          <p:nvPr/>
        </p:nvSpPr>
        <p:spPr bwMode="auto">
          <a:xfrm flipH="1" flipV="1">
            <a:off x="6629400" y="990600"/>
            <a:ext cx="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46" name="Line 25"/>
          <p:cNvSpPr>
            <a:spLocks noChangeShapeType="1"/>
          </p:cNvSpPr>
          <p:nvPr/>
        </p:nvSpPr>
        <p:spPr bwMode="auto">
          <a:xfrm flipH="1">
            <a:off x="3124200" y="1524000"/>
            <a:ext cx="2819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48" name="Line 28"/>
          <p:cNvSpPr>
            <a:spLocks noChangeShapeType="1"/>
          </p:cNvSpPr>
          <p:nvPr/>
        </p:nvSpPr>
        <p:spPr bwMode="auto">
          <a:xfrm flipH="1">
            <a:off x="2438400" y="2362200"/>
            <a:ext cx="571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49" name="Line 30"/>
          <p:cNvSpPr>
            <a:spLocks noChangeShapeType="1"/>
          </p:cNvSpPr>
          <p:nvPr/>
        </p:nvSpPr>
        <p:spPr bwMode="auto">
          <a:xfrm flipH="1" flipV="1">
            <a:off x="8153400" y="2362200"/>
            <a:ext cx="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51" name="Line 32"/>
          <p:cNvSpPr>
            <a:spLocks noChangeShapeType="1"/>
          </p:cNvSpPr>
          <p:nvPr/>
        </p:nvSpPr>
        <p:spPr bwMode="auto">
          <a:xfrm flipH="1" flipV="1">
            <a:off x="4495800" y="11430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9409" name="Text Box 33"/>
          <p:cNvSpPr txBox="1">
            <a:spLocks noChangeArrowheads="1"/>
          </p:cNvSpPr>
          <p:nvPr/>
        </p:nvSpPr>
        <p:spPr bwMode="auto">
          <a:xfrm>
            <a:off x="2971800" y="5029200"/>
            <a:ext cx="1295400" cy="5508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400"/>
              <a:t>Anlagen-wirtschaft</a:t>
            </a:r>
          </a:p>
        </p:txBody>
      </p:sp>
      <p:sp>
        <p:nvSpPr>
          <p:cNvPr id="1053" name="Line 34"/>
          <p:cNvSpPr>
            <a:spLocks noChangeShapeType="1"/>
          </p:cNvSpPr>
          <p:nvPr/>
        </p:nvSpPr>
        <p:spPr bwMode="auto">
          <a:xfrm>
            <a:off x="5867400" y="3657600"/>
            <a:ext cx="0" cy="1371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54" name="Line 35"/>
          <p:cNvSpPr>
            <a:spLocks noChangeShapeType="1"/>
          </p:cNvSpPr>
          <p:nvPr/>
        </p:nvSpPr>
        <p:spPr bwMode="auto">
          <a:xfrm flipV="1">
            <a:off x="4267200" y="5334000"/>
            <a:ext cx="3886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9412" name="Text Box 36"/>
          <p:cNvSpPr txBox="1">
            <a:spLocks noChangeArrowheads="1"/>
          </p:cNvSpPr>
          <p:nvPr/>
        </p:nvSpPr>
        <p:spPr bwMode="auto">
          <a:xfrm>
            <a:off x="3505200" y="4191000"/>
            <a:ext cx="1905000" cy="5762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1800"/>
              <a:t>Produktion </a:t>
            </a:r>
            <a:r>
              <a:rPr lang="de-DE" sz="1200"/>
              <a:t>(Leistungserstellung)</a:t>
            </a:r>
          </a:p>
        </p:txBody>
      </p:sp>
      <p:sp>
        <p:nvSpPr>
          <p:cNvPr id="229413" name="Text Box 37"/>
          <p:cNvSpPr txBox="1">
            <a:spLocks noChangeArrowheads="1"/>
          </p:cNvSpPr>
          <p:nvPr/>
        </p:nvSpPr>
        <p:spPr bwMode="auto">
          <a:xfrm>
            <a:off x="7010400" y="5029200"/>
            <a:ext cx="990600" cy="52705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1400"/>
              <a:t>Umwelt-schutz</a:t>
            </a:r>
          </a:p>
        </p:txBody>
      </p:sp>
      <p:sp>
        <p:nvSpPr>
          <p:cNvPr id="229414" name="Text Box 38"/>
          <p:cNvSpPr txBox="1">
            <a:spLocks noChangeArrowheads="1"/>
          </p:cNvSpPr>
          <p:nvPr/>
        </p:nvSpPr>
        <p:spPr bwMode="auto">
          <a:xfrm>
            <a:off x="5257800" y="5029200"/>
            <a:ext cx="1447800" cy="52705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 sz="1400"/>
              <a:t>Qualitäts-sicherung</a:t>
            </a:r>
          </a:p>
        </p:txBody>
      </p:sp>
      <p:sp>
        <p:nvSpPr>
          <p:cNvPr id="1058" name="Text Box 45"/>
          <p:cNvSpPr txBox="1">
            <a:spLocks noChangeArrowheads="1"/>
          </p:cNvSpPr>
          <p:nvPr/>
        </p:nvSpPr>
        <p:spPr bwMode="auto">
          <a:xfrm>
            <a:off x="1905000" y="3200400"/>
            <a:ext cx="1600200" cy="8382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l"/>
            <a:r>
              <a:rPr lang="de-DE" sz="1400"/>
              <a:t>Beschaffung, Einkauf, MaWi, Lagerhaltung</a:t>
            </a:r>
          </a:p>
        </p:txBody>
      </p:sp>
      <p:sp>
        <p:nvSpPr>
          <p:cNvPr id="229393" name="Text Box 17"/>
          <p:cNvSpPr txBox="1">
            <a:spLocks noChangeArrowheads="1"/>
          </p:cNvSpPr>
          <p:nvPr/>
        </p:nvSpPr>
        <p:spPr bwMode="auto">
          <a:xfrm>
            <a:off x="5943600" y="2209800"/>
            <a:ext cx="1371600" cy="719138"/>
          </a:xfrm>
          <a:prstGeom prst="rect">
            <a:avLst/>
          </a:prstGeom>
          <a:solidFill>
            <a:srgbClr val="D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Personal-wirtschaft</a:t>
            </a:r>
          </a:p>
        </p:txBody>
      </p:sp>
      <p:sp>
        <p:nvSpPr>
          <p:cNvPr id="1060" name="Line 43"/>
          <p:cNvSpPr>
            <a:spLocks noChangeShapeType="1"/>
          </p:cNvSpPr>
          <p:nvPr/>
        </p:nvSpPr>
        <p:spPr bwMode="auto">
          <a:xfrm flipV="1">
            <a:off x="1295400" y="2590800"/>
            <a:ext cx="4648200" cy="7620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1" name="Line 44"/>
          <p:cNvSpPr>
            <a:spLocks noChangeShapeType="1"/>
          </p:cNvSpPr>
          <p:nvPr/>
        </p:nvSpPr>
        <p:spPr bwMode="auto">
          <a:xfrm flipV="1">
            <a:off x="3429000" y="2590800"/>
            <a:ext cx="2514600" cy="8382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2" name="Line 45"/>
          <p:cNvSpPr>
            <a:spLocks noChangeShapeType="1"/>
          </p:cNvSpPr>
          <p:nvPr/>
        </p:nvSpPr>
        <p:spPr bwMode="auto">
          <a:xfrm flipV="1">
            <a:off x="4495800" y="2590800"/>
            <a:ext cx="1447800" cy="16764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3" name="Line 46"/>
          <p:cNvSpPr>
            <a:spLocks noChangeShapeType="1"/>
          </p:cNvSpPr>
          <p:nvPr/>
        </p:nvSpPr>
        <p:spPr bwMode="auto">
          <a:xfrm flipV="1">
            <a:off x="6019800" y="2895600"/>
            <a:ext cx="609600" cy="21336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4" name="Line 47"/>
          <p:cNvSpPr>
            <a:spLocks noChangeShapeType="1"/>
          </p:cNvSpPr>
          <p:nvPr/>
        </p:nvSpPr>
        <p:spPr bwMode="auto">
          <a:xfrm flipH="1" flipV="1">
            <a:off x="6629400" y="2895600"/>
            <a:ext cx="685800" cy="21336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5" name="Line 48"/>
          <p:cNvSpPr>
            <a:spLocks noChangeShapeType="1"/>
          </p:cNvSpPr>
          <p:nvPr/>
        </p:nvSpPr>
        <p:spPr bwMode="auto">
          <a:xfrm flipV="1">
            <a:off x="4495800" y="2895600"/>
            <a:ext cx="2133600" cy="27432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6" name="Line 49"/>
          <p:cNvSpPr>
            <a:spLocks noChangeShapeType="1"/>
          </p:cNvSpPr>
          <p:nvPr/>
        </p:nvSpPr>
        <p:spPr bwMode="auto">
          <a:xfrm flipH="1" flipV="1">
            <a:off x="6629400" y="2895600"/>
            <a:ext cx="914400" cy="7620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7" name="Line 50"/>
          <p:cNvSpPr>
            <a:spLocks noChangeShapeType="1"/>
          </p:cNvSpPr>
          <p:nvPr/>
        </p:nvSpPr>
        <p:spPr bwMode="auto">
          <a:xfrm flipH="1">
            <a:off x="7162800" y="2590800"/>
            <a:ext cx="4572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68" name="Line 51"/>
          <p:cNvSpPr>
            <a:spLocks noChangeShapeType="1"/>
          </p:cNvSpPr>
          <p:nvPr/>
        </p:nvSpPr>
        <p:spPr bwMode="auto">
          <a:xfrm flipV="1">
            <a:off x="6477000" y="1828800"/>
            <a:ext cx="0" cy="3810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70" name="Line 53"/>
          <p:cNvSpPr>
            <a:spLocks noChangeShapeType="1"/>
          </p:cNvSpPr>
          <p:nvPr/>
        </p:nvSpPr>
        <p:spPr bwMode="auto">
          <a:xfrm flipH="1" flipV="1">
            <a:off x="5181600" y="2590800"/>
            <a:ext cx="7620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71" name="Line 54"/>
          <p:cNvSpPr>
            <a:spLocks noChangeShapeType="1"/>
          </p:cNvSpPr>
          <p:nvPr/>
        </p:nvSpPr>
        <p:spPr bwMode="auto">
          <a:xfrm flipH="1" flipV="1">
            <a:off x="3048000" y="1676400"/>
            <a:ext cx="2895600" cy="91440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72" name="Line 55"/>
          <p:cNvSpPr>
            <a:spLocks noChangeShapeType="1"/>
          </p:cNvSpPr>
          <p:nvPr/>
        </p:nvSpPr>
        <p:spPr bwMode="auto">
          <a:xfrm flipH="1" flipV="1">
            <a:off x="4876800" y="1219200"/>
            <a:ext cx="1066800" cy="1371600"/>
          </a:xfrm>
          <a:prstGeom prst="line">
            <a:avLst/>
          </a:prstGeom>
          <a:noFill/>
          <a:ln w="34925">
            <a:solidFill>
              <a:srgbClr val="008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9405" name="Text Box 29"/>
          <p:cNvSpPr txBox="1">
            <a:spLocks noChangeArrowheads="1"/>
          </p:cNvSpPr>
          <p:nvPr/>
        </p:nvSpPr>
        <p:spPr bwMode="auto">
          <a:xfrm>
            <a:off x="3733800" y="2057400"/>
            <a:ext cx="1447800" cy="6096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400"/>
              <a:t>Informations- wirtschaft</a:t>
            </a:r>
          </a:p>
        </p:txBody>
      </p:sp>
      <p:sp>
        <p:nvSpPr>
          <p:cNvPr id="229398" name="Text Box 22"/>
          <p:cNvSpPr txBox="1">
            <a:spLocks noChangeArrowheads="1"/>
          </p:cNvSpPr>
          <p:nvPr/>
        </p:nvSpPr>
        <p:spPr bwMode="auto">
          <a:xfrm>
            <a:off x="1676400" y="1371600"/>
            <a:ext cx="1447800" cy="4318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400"/>
              <a:t>Controlling</a:t>
            </a:r>
          </a:p>
        </p:txBody>
      </p:sp>
      <p:sp>
        <p:nvSpPr>
          <p:cNvPr id="1075" name="Line 20"/>
          <p:cNvSpPr>
            <a:spLocks noChangeShapeType="1"/>
          </p:cNvSpPr>
          <p:nvPr/>
        </p:nvSpPr>
        <p:spPr bwMode="auto">
          <a:xfrm flipH="1">
            <a:off x="2438400" y="990600"/>
            <a:ext cx="419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9400" name="Text Box 24"/>
          <p:cNvSpPr txBox="1">
            <a:spLocks noChangeArrowheads="1"/>
          </p:cNvSpPr>
          <p:nvPr/>
        </p:nvSpPr>
        <p:spPr bwMode="auto">
          <a:xfrm>
            <a:off x="5943600" y="1219200"/>
            <a:ext cx="1447800" cy="6096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400"/>
              <a:t>Rechnungs-wesen</a:t>
            </a:r>
          </a:p>
        </p:txBody>
      </p:sp>
      <p:sp>
        <p:nvSpPr>
          <p:cNvPr id="229403" name="Text Box 27"/>
          <p:cNvSpPr txBox="1">
            <a:spLocks noChangeArrowheads="1"/>
          </p:cNvSpPr>
          <p:nvPr/>
        </p:nvSpPr>
        <p:spPr bwMode="auto">
          <a:xfrm>
            <a:off x="2971800" y="152400"/>
            <a:ext cx="2819400" cy="914400"/>
          </a:xfrm>
          <a:prstGeom prst="rect">
            <a:avLst/>
          </a:prstGeom>
          <a:solidFill>
            <a:srgbClr val="D7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Ctr="1"/>
          <a:lstStyle/>
          <a:p>
            <a:pPr algn="l">
              <a:defRPr/>
            </a:pPr>
            <a:r>
              <a:rPr lang="de-DE" sz="1800"/>
              <a:t>Management</a:t>
            </a:r>
            <a:endParaRPr lang="de-DE" sz="1400"/>
          </a:p>
        </p:txBody>
      </p:sp>
      <p:sp>
        <p:nvSpPr>
          <p:cNvPr id="1078" name="Text Box 39"/>
          <p:cNvSpPr txBox="1">
            <a:spLocks noChangeArrowheads="1"/>
          </p:cNvSpPr>
          <p:nvPr/>
        </p:nvSpPr>
        <p:spPr bwMode="auto">
          <a:xfrm>
            <a:off x="3048000" y="457200"/>
            <a:ext cx="2590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(Planung, Organisation, Steuerung, Kontrolle)</a:t>
            </a:r>
          </a:p>
        </p:txBody>
      </p:sp>
      <p:graphicFrame>
        <p:nvGraphicFramePr>
          <p:cNvPr id="1028" name="Object 40"/>
          <p:cNvGraphicFramePr>
            <a:graphicFrameLocks noChangeAspect="1"/>
          </p:cNvGraphicFramePr>
          <p:nvPr/>
        </p:nvGraphicFramePr>
        <p:xfrm>
          <a:off x="5486400" y="49213"/>
          <a:ext cx="1219200" cy="788987"/>
        </p:xfrm>
        <a:graphic>
          <a:graphicData uri="http://schemas.openxmlformats.org/presentationml/2006/ole">
            <p:oleObj spid="_x0000_s1028" name="Paint Shop Pro Image" r:id="rId6" imgW="2175610" imgH="1405259" progId="PaintShopPro">
              <p:embed/>
            </p:oleObj>
          </a:graphicData>
        </a:graphic>
      </p:graphicFrame>
      <p:sp>
        <p:nvSpPr>
          <p:cNvPr id="1080" name="Text Box 56"/>
          <p:cNvSpPr txBox="1">
            <a:spLocks noChangeArrowheads="1"/>
          </p:cNvSpPr>
          <p:nvPr/>
        </p:nvSpPr>
        <p:spPr bwMode="auto">
          <a:xfrm>
            <a:off x="0" y="0"/>
            <a:ext cx="2209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 (1)</a:t>
            </a:r>
          </a:p>
        </p:txBody>
      </p:sp>
      <p:sp>
        <p:nvSpPr>
          <p:cNvPr id="1081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 autoUpdateAnimBg="0"/>
      <p:bldP spid="1035" grpId="0" animBg="1"/>
      <p:bldP spid="1036" grpId="0" animBg="1"/>
      <p:bldP spid="1037" grpId="0" animBg="1"/>
      <p:bldP spid="1044" grpId="0" animBg="1"/>
      <p:bldP spid="1045" grpId="0" animBg="1"/>
      <p:bldP spid="1046" grpId="0" animBg="1"/>
      <p:bldP spid="1048" grpId="0" animBg="1"/>
      <p:bldP spid="1049" grpId="0" animBg="1"/>
      <p:bldP spid="1051" grpId="0" animBg="1"/>
      <p:bldP spid="1071" grpId="0" animBg="1"/>
      <p:bldP spid="1072" grpId="0" animBg="1"/>
      <p:bldP spid="229405" grpId="0" animBg="1" autoUpdateAnimBg="0"/>
      <p:bldP spid="229398" grpId="0" animBg="1" autoUpdateAnimBg="0"/>
      <p:bldP spid="1075" grpId="0" animBg="1"/>
      <p:bldP spid="229400" grpId="0" animBg="1" autoUpdateAnimBg="0"/>
      <p:bldP spid="229403" grpId="0" animBg="1" autoUpdateAnimBg="0"/>
      <p:bldP spid="1078" grpId="0" autoUpdateAnimBg="0"/>
      <p:bldP spid="1081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858000" y="228600"/>
          <a:ext cx="2133600" cy="1611313"/>
        </p:xfrm>
        <a:graphic>
          <a:graphicData uri="http://schemas.openxmlformats.org/presentationml/2006/ole">
            <p:oleObj spid="_x0000_s18434" name="Paint Shop Pro Image" r:id="rId4" imgW="2185366" imgH="1541463" progId="PaintShopPro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762000" y="3657600"/>
          <a:ext cx="2133600" cy="1611313"/>
        </p:xfrm>
        <a:graphic>
          <a:graphicData uri="http://schemas.openxmlformats.org/presentationml/2006/ole">
            <p:oleObj spid="_x0000_s18435" name="Paint Shop Pro Image" r:id="rId5" imgW="2185366" imgH="1541463" progId="PaintShopPro">
              <p:embed/>
            </p:oleObj>
          </a:graphicData>
        </a:graphic>
      </p:graphicFrame>
      <p:sp>
        <p:nvSpPr>
          <p:cNvPr id="18437" name="Freeform 2"/>
          <p:cNvSpPr>
            <a:spLocks/>
          </p:cNvSpPr>
          <p:nvPr/>
        </p:nvSpPr>
        <p:spPr bwMode="auto">
          <a:xfrm>
            <a:off x="1752600" y="1066800"/>
            <a:ext cx="5715000" cy="3276600"/>
          </a:xfrm>
          <a:custGeom>
            <a:avLst/>
            <a:gdLst>
              <a:gd name="T0" fmla="*/ 0 w 3600"/>
              <a:gd name="T1" fmla="*/ 2147483647 h 2112"/>
              <a:gd name="T2" fmla="*/ 2147483647 w 3600"/>
              <a:gd name="T3" fmla="*/ 2147483647 h 2112"/>
              <a:gd name="T4" fmla="*/ 2147483647 w 3600"/>
              <a:gd name="T5" fmla="*/ 2147483647 h 2112"/>
              <a:gd name="T6" fmla="*/ 2147483647 w 3600"/>
              <a:gd name="T7" fmla="*/ 2147483647 h 2112"/>
              <a:gd name="T8" fmla="*/ 2147483647 w 3600"/>
              <a:gd name="T9" fmla="*/ 2147483647 h 2112"/>
              <a:gd name="T10" fmla="*/ 2147483647 w 3600"/>
              <a:gd name="T11" fmla="*/ 2147483647 h 2112"/>
              <a:gd name="T12" fmla="*/ 2147483647 w 3600"/>
              <a:gd name="T13" fmla="*/ 2147483647 h 2112"/>
              <a:gd name="T14" fmla="*/ 2147483647 w 3600"/>
              <a:gd name="T15" fmla="*/ 2147483647 h 2112"/>
              <a:gd name="T16" fmla="*/ 2147483647 w 3600"/>
              <a:gd name="T17" fmla="*/ 2147483647 h 2112"/>
              <a:gd name="T18" fmla="*/ 2147483647 w 3600"/>
              <a:gd name="T19" fmla="*/ 2147483647 h 2112"/>
              <a:gd name="T20" fmla="*/ 2147483647 w 3600"/>
              <a:gd name="T21" fmla="*/ 2147483647 h 2112"/>
              <a:gd name="T22" fmla="*/ 2147483647 w 3600"/>
              <a:gd name="T23" fmla="*/ 2147483647 h 2112"/>
              <a:gd name="T24" fmla="*/ 2147483647 w 3600"/>
              <a:gd name="T25" fmla="*/ 2147483647 h 2112"/>
              <a:gd name="T26" fmla="*/ 2147483647 w 3600"/>
              <a:gd name="T27" fmla="*/ 2147483647 h 2112"/>
              <a:gd name="T28" fmla="*/ 2147483647 w 3600"/>
              <a:gd name="T29" fmla="*/ 0 h 21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600"/>
              <a:gd name="T46" fmla="*/ 0 h 2112"/>
              <a:gd name="T47" fmla="*/ 3600 w 3600"/>
              <a:gd name="T48" fmla="*/ 2112 h 211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600" h="2112">
                <a:moveTo>
                  <a:pt x="0" y="2112"/>
                </a:moveTo>
                <a:cubicBezTo>
                  <a:pt x="64" y="2056"/>
                  <a:pt x="128" y="2000"/>
                  <a:pt x="192" y="1968"/>
                </a:cubicBezTo>
                <a:cubicBezTo>
                  <a:pt x="256" y="1936"/>
                  <a:pt x="312" y="1936"/>
                  <a:pt x="384" y="1920"/>
                </a:cubicBezTo>
                <a:cubicBezTo>
                  <a:pt x="456" y="1904"/>
                  <a:pt x="552" y="1904"/>
                  <a:pt x="624" y="1872"/>
                </a:cubicBezTo>
                <a:cubicBezTo>
                  <a:pt x="696" y="1840"/>
                  <a:pt x="664" y="1768"/>
                  <a:pt x="816" y="1728"/>
                </a:cubicBezTo>
                <a:cubicBezTo>
                  <a:pt x="968" y="1688"/>
                  <a:pt x="1328" y="1688"/>
                  <a:pt x="1536" y="1632"/>
                </a:cubicBezTo>
                <a:cubicBezTo>
                  <a:pt x="1744" y="1576"/>
                  <a:pt x="1944" y="1472"/>
                  <a:pt x="2064" y="1392"/>
                </a:cubicBezTo>
                <a:cubicBezTo>
                  <a:pt x="2184" y="1312"/>
                  <a:pt x="2184" y="1200"/>
                  <a:pt x="2256" y="1152"/>
                </a:cubicBezTo>
                <a:cubicBezTo>
                  <a:pt x="2328" y="1104"/>
                  <a:pt x="2416" y="1136"/>
                  <a:pt x="2496" y="1104"/>
                </a:cubicBezTo>
                <a:cubicBezTo>
                  <a:pt x="2576" y="1072"/>
                  <a:pt x="2640" y="992"/>
                  <a:pt x="2736" y="960"/>
                </a:cubicBezTo>
                <a:cubicBezTo>
                  <a:pt x="2832" y="928"/>
                  <a:pt x="2984" y="944"/>
                  <a:pt x="3072" y="912"/>
                </a:cubicBezTo>
                <a:cubicBezTo>
                  <a:pt x="3160" y="880"/>
                  <a:pt x="3224" y="840"/>
                  <a:pt x="3264" y="768"/>
                </a:cubicBezTo>
                <a:cubicBezTo>
                  <a:pt x="3304" y="696"/>
                  <a:pt x="3280" y="544"/>
                  <a:pt x="3312" y="480"/>
                </a:cubicBezTo>
                <a:cubicBezTo>
                  <a:pt x="3344" y="416"/>
                  <a:pt x="3408" y="464"/>
                  <a:pt x="3456" y="384"/>
                </a:cubicBezTo>
                <a:cubicBezTo>
                  <a:pt x="3504" y="304"/>
                  <a:pt x="3592" y="64"/>
                  <a:pt x="3600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38" name="Freeform 3"/>
          <p:cNvSpPr>
            <a:spLocks/>
          </p:cNvSpPr>
          <p:nvPr/>
        </p:nvSpPr>
        <p:spPr bwMode="auto">
          <a:xfrm>
            <a:off x="1524000" y="914400"/>
            <a:ext cx="5638800" cy="3200400"/>
          </a:xfrm>
          <a:custGeom>
            <a:avLst/>
            <a:gdLst>
              <a:gd name="T0" fmla="*/ 0 w 3648"/>
              <a:gd name="T1" fmla="*/ 2147483647 h 1968"/>
              <a:gd name="T2" fmla="*/ 2147483647 w 3648"/>
              <a:gd name="T3" fmla="*/ 2147483647 h 1968"/>
              <a:gd name="T4" fmla="*/ 2147483647 w 3648"/>
              <a:gd name="T5" fmla="*/ 2147483647 h 1968"/>
              <a:gd name="T6" fmla="*/ 2147483647 w 3648"/>
              <a:gd name="T7" fmla="*/ 2147483647 h 1968"/>
              <a:gd name="T8" fmla="*/ 2147483647 w 3648"/>
              <a:gd name="T9" fmla="*/ 2147483647 h 1968"/>
              <a:gd name="T10" fmla="*/ 2147483647 w 3648"/>
              <a:gd name="T11" fmla="*/ 2147483647 h 1968"/>
              <a:gd name="T12" fmla="*/ 2147483647 w 3648"/>
              <a:gd name="T13" fmla="*/ 2147483647 h 1968"/>
              <a:gd name="T14" fmla="*/ 2147483647 w 3648"/>
              <a:gd name="T15" fmla="*/ 2147483647 h 1968"/>
              <a:gd name="T16" fmla="*/ 2147483647 w 3648"/>
              <a:gd name="T17" fmla="*/ 2147483647 h 1968"/>
              <a:gd name="T18" fmla="*/ 2147483647 w 3648"/>
              <a:gd name="T19" fmla="*/ 2147483647 h 1968"/>
              <a:gd name="T20" fmla="*/ 2147483647 w 3648"/>
              <a:gd name="T21" fmla="*/ 2147483647 h 1968"/>
              <a:gd name="T22" fmla="*/ 2147483647 w 3648"/>
              <a:gd name="T23" fmla="*/ 0 h 196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648"/>
              <a:gd name="T37" fmla="*/ 0 h 1968"/>
              <a:gd name="T38" fmla="*/ 3648 w 3648"/>
              <a:gd name="T39" fmla="*/ 1968 h 196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648" h="1968">
                <a:moveTo>
                  <a:pt x="0" y="1968"/>
                </a:moveTo>
                <a:cubicBezTo>
                  <a:pt x="76" y="1876"/>
                  <a:pt x="152" y="1784"/>
                  <a:pt x="240" y="1728"/>
                </a:cubicBezTo>
                <a:cubicBezTo>
                  <a:pt x="328" y="1672"/>
                  <a:pt x="424" y="1688"/>
                  <a:pt x="528" y="1632"/>
                </a:cubicBezTo>
                <a:cubicBezTo>
                  <a:pt x="632" y="1576"/>
                  <a:pt x="736" y="1488"/>
                  <a:pt x="864" y="1392"/>
                </a:cubicBezTo>
                <a:cubicBezTo>
                  <a:pt x="992" y="1296"/>
                  <a:pt x="1200" y="1152"/>
                  <a:pt x="1296" y="1056"/>
                </a:cubicBezTo>
                <a:cubicBezTo>
                  <a:pt x="1392" y="960"/>
                  <a:pt x="1344" y="872"/>
                  <a:pt x="1440" y="816"/>
                </a:cubicBezTo>
                <a:cubicBezTo>
                  <a:pt x="1536" y="760"/>
                  <a:pt x="1752" y="768"/>
                  <a:pt x="1872" y="720"/>
                </a:cubicBezTo>
                <a:cubicBezTo>
                  <a:pt x="1992" y="672"/>
                  <a:pt x="2080" y="592"/>
                  <a:pt x="2160" y="528"/>
                </a:cubicBezTo>
                <a:cubicBezTo>
                  <a:pt x="2240" y="464"/>
                  <a:pt x="2192" y="376"/>
                  <a:pt x="2352" y="336"/>
                </a:cubicBezTo>
                <a:cubicBezTo>
                  <a:pt x="2512" y="296"/>
                  <a:pt x="2936" y="312"/>
                  <a:pt x="3120" y="288"/>
                </a:cubicBezTo>
                <a:cubicBezTo>
                  <a:pt x="3304" y="264"/>
                  <a:pt x="3368" y="240"/>
                  <a:pt x="3456" y="192"/>
                </a:cubicBezTo>
                <a:cubicBezTo>
                  <a:pt x="3544" y="144"/>
                  <a:pt x="3616" y="32"/>
                  <a:pt x="3648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39" name="Rectangle 4"/>
          <p:cNvSpPr>
            <a:spLocks noChangeArrowheads="1"/>
          </p:cNvSpPr>
          <p:nvPr/>
        </p:nvSpPr>
        <p:spPr bwMode="auto">
          <a:xfrm>
            <a:off x="2133600" y="1752600"/>
            <a:ext cx="4876800" cy="2362200"/>
          </a:xfrm>
          <a:prstGeom prst="rect">
            <a:avLst/>
          </a:prstGeom>
          <a:solidFill>
            <a:srgbClr val="E9E9E9">
              <a:alpha val="50195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8440" name="Line 5"/>
          <p:cNvSpPr>
            <a:spLocks noChangeShapeType="1"/>
          </p:cNvSpPr>
          <p:nvPr/>
        </p:nvSpPr>
        <p:spPr bwMode="auto">
          <a:xfrm>
            <a:off x="1066800" y="4876800"/>
            <a:ext cx="7315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41" name="Line 6"/>
          <p:cNvSpPr>
            <a:spLocks noChangeShapeType="1"/>
          </p:cNvSpPr>
          <p:nvPr/>
        </p:nvSpPr>
        <p:spPr bwMode="auto">
          <a:xfrm flipV="1">
            <a:off x="1447800" y="304800"/>
            <a:ext cx="0" cy="5791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1497" name="Text Box 7"/>
          <p:cNvSpPr txBox="1">
            <a:spLocks noChangeArrowheads="1"/>
          </p:cNvSpPr>
          <p:nvPr/>
        </p:nvSpPr>
        <p:spPr bwMode="auto">
          <a:xfrm>
            <a:off x="3733800" y="1981200"/>
            <a:ext cx="1524000" cy="314325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Absichten</a:t>
            </a:r>
          </a:p>
        </p:txBody>
      </p:sp>
      <p:sp>
        <p:nvSpPr>
          <p:cNvPr id="191498" name="Text Box 8"/>
          <p:cNvSpPr txBox="1">
            <a:spLocks noChangeArrowheads="1"/>
          </p:cNvSpPr>
          <p:nvPr/>
        </p:nvSpPr>
        <p:spPr bwMode="auto">
          <a:xfrm>
            <a:off x="5181600" y="2743200"/>
            <a:ext cx="1752600" cy="314325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Maßnahmen</a:t>
            </a:r>
          </a:p>
        </p:txBody>
      </p:sp>
      <p:sp>
        <p:nvSpPr>
          <p:cNvPr id="191499" name="Text Box 9"/>
          <p:cNvSpPr txBox="1">
            <a:spLocks noChangeArrowheads="1"/>
          </p:cNvSpPr>
          <p:nvPr/>
        </p:nvSpPr>
        <p:spPr bwMode="auto">
          <a:xfrm>
            <a:off x="2362200" y="2667000"/>
            <a:ext cx="15240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Ziele</a:t>
            </a:r>
          </a:p>
        </p:txBody>
      </p:sp>
      <p:sp>
        <p:nvSpPr>
          <p:cNvPr id="191500" name="Text Box 10"/>
          <p:cNvSpPr txBox="1">
            <a:spLocks noChangeArrowheads="1"/>
          </p:cNvSpPr>
          <p:nvPr/>
        </p:nvSpPr>
        <p:spPr bwMode="auto">
          <a:xfrm>
            <a:off x="3733800" y="3352800"/>
            <a:ext cx="1524000" cy="3143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Ressourcen</a:t>
            </a:r>
          </a:p>
        </p:txBody>
      </p:sp>
      <p:sp>
        <p:nvSpPr>
          <p:cNvPr id="18446" name="Line 11"/>
          <p:cNvSpPr>
            <a:spLocks noChangeShapeType="1"/>
          </p:cNvSpPr>
          <p:nvPr/>
        </p:nvSpPr>
        <p:spPr bwMode="auto">
          <a:xfrm>
            <a:off x="3124200" y="21336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47" name="Line 12"/>
          <p:cNvSpPr>
            <a:spLocks noChangeShapeType="1"/>
          </p:cNvSpPr>
          <p:nvPr/>
        </p:nvSpPr>
        <p:spPr bwMode="auto">
          <a:xfrm>
            <a:off x="3124200" y="21336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48" name="Line 13"/>
          <p:cNvSpPr>
            <a:spLocks noChangeShapeType="1"/>
          </p:cNvSpPr>
          <p:nvPr/>
        </p:nvSpPr>
        <p:spPr bwMode="auto">
          <a:xfrm flipV="1">
            <a:off x="3124200" y="30480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49" name="Line 14"/>
          <p:cNvSpPr>
            <a:spLocks noChangeShapeType="1"/>
          </p:cNvSpPr>
          <p:nvPr/>
        </p:nvSpPr>
        <p:spPr bwMode="auto">
          <a:xfrm>
            <a:off x="3124200" y="3581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50" name="Line 15"/>
          <p:cNvSpPr>
            <a:spLocks noChangeShapeType="1"/>
          </p:cNvSpPr>
          <p:nvPr/>
        </p:nvSpPr>
        <p:spPr bwMode="auto">
          <a:xfrm flipV="1">
            <a:off x="6019800" y="31242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51" name="Line 16"/>
          <p:cNvSpPr>
            <a:spLocks noChangeShapeType="1"/>
          </p:cNvSpPr>
          <p:nvPr/>
        </p:nvSpPr>
        <p:spPr bwMode="auto">
          <a:xfrm flipH="1">
            <a:off x="5334000" y="3581400"/>
            <a:ext cx="685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52" name="Line 17"/>
          <p:cNvSpPr>
            <a:spLocks noChangeShapeType="1"/>
          </p:cNvSpPr>
          <p:nvPr/>
        </p:nvSpPr>
        <p:spPr bwMode="auto">
          <a:xfrm flipH="1" flipV="1">
            <a:off x="5257800" y="2209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53" name="Line 18"/>
          <p:cNvSpPr>
            <a:spLocks noChangeShapeType="1"/>
          </p:cNvSpPr>
          <p:nvPr/>
        </p:nvSpPr>
        <p:spPr bwMode="auto">
          <a:xfrm>
            <a:off x="6019800" y="22098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54" name="Line 19"/>
          <p:cNvSpPr>
            <a:spLocks noChangeShapeType="1"/>
          </p:cNvSpPr>
          <p:nvPr/>
        </p:nvSpPr>
        <p:spPr bwMode="auto">
          <a:xfrm>
            <a:off x="7543800" y="990600"/>
            <a:ext cx="0" cy="4876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55" name="Oval 20"/>
          <p:cNvSpPr>
            <a:spLocks noChangeArrowheads="1"/>
          </p:cNvSpPr>
          <p:nvPr/>
        </p:nvSpPr>
        <p:spPr bwMode="auto">
          <a:xfrm>
            <a:off x="6934200" y="228600"/>
            <a:ext cx="1219200" cy="762000"/>
          </a:xfrm>
          <a:prstGeom prst="ellipse">
            <a:avLst/>
          </a:prstGeom>
          <a:solidFill>
            <a:srgbClr val="CCFF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8456" name="Text Box 21"/>
          <p:cNvSpPr txBox="1">
            <a:spLocks noChangeArrowheads="1"/>
          </p:cNvSpPr>
          <p:nvPr/>
        </p:nvSpPr>
        <p:spPr bwMode="auto">
          <a:xfrm>
            <a:off x="7162800" y="381000"/>
            <a:ext cx="762000" cy="5175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Ziel-gebiet</a:t>
            </a:r>
          </a:p>
        </p:txBody>
      </p:sp>
      <p:sp>
        <p:nvSpPr>
          <p:cNvPr id="18457" name="Rectangle 22"/>
          <p:cNvSpPr>
            <a:spLocks noChangeArrowheads="1"/>
          </p:cNvSpPr>
          <p:nvPr/>
        </p:nvSpPr>
        <p:spPr bwMode="auto">
          <a:xfrm>
            <a:off x="1219200" y="4114800"/>
            <a:ext cx="533400" cy="381000"/>
          </a:xfrm>
          <a:prstGeom prst="rect">
            <a:avLst/>
          </a:prstGeom>
          <a:solidFill>
            <a:srgbClr val="BDDE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8458" name="Text Box 23"/>
          <p:cNvSpPr txBox="1">
            <a:spLocks noChangeArrowheads="1"/>
          </p:cNvSpPr>
          <p:nvPr/>
        </p:nvSpPr>
        <p:spPr bwMode="auto">
          <a:xfrm>
            <a:off x="152400" y="4038600"/>
            <a:ext cx="1143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Ausgangs-niveau</a:t>
            </a:r>
          </a:p>
        </p:txBody>
      </p:sp>
      <p:sp>
        <p:nvSpPr>
          <p:cNvPr id="18459" name="Line 24"/>
          <p:cNvSpPr>
            <a:spLocks noChangeShapeType="1"/>
          </p:cNvSpPr>
          <p:nvPr/>
        </p:nvSpPr>
        <p:spPr bwMode="auto">
          <a:xfrm>
            <a:off x="1524000" y="5486400"/>
            <a:ext cx="419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60" name="Line 25"/>
          <p:cNvSpPr>
            <a:spLocks noChangeShapeType="1"/>
          </p:cNvSpPr>
          <p:nvPr/>
        </p:nvSpPr>
        <p:spPr bwMode="auto">
          <a:xfrm>
            <a:off x="1524000" y="5181600"/>
            <a:ext cx="2590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61" name="Line 26"/>
          <p:cNvSpPr>
            <a:spLocks noChangeShapeType="1"/>
          </p:cNvSpPr>
          <p:nvPr/>
        </p:nvSpPr>
        <p:spPr bwMode="auto">
          <a:xfrm>
            <a:off x="1524000" y="5791200"/>
            <a:ext cx="594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62" name="Line 27"/>
          <p:cNvSpPr>
            <a:spLocks noChangeShapeType="1"/>
          </p:cNvSpPr>
          <p:nvPr/>
        </p:nvSpPr>
        <p:spPr bwMode="auto">
          <a:xfrm>
            <a:off x="4114800" y="4876800"/>
            <a:ext cx="0" cy="457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63" name="Line 28"/>
          <p:cNvSpPr>
            <a:spLocks noChangeShapeType="1"/>
          </p:cNvSpPr>
          <p:nvPr/>
        </p:nvSpPr>
        <p:spPr bwMode="auto">
          <a:xfrm>
            <a:off x="5715000" y="487680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64" name="Text Box 29"/>
          <p:cNvSpPr txBox="1">
            <a:spLocks noChangeArrowheads="1"/>
          </p:cNvSpPr>
          <p:nvPr/>
        </p:nvSpPr>
        <p:spPr bwMode="auto">
          <a:xfrm>
            <a:off x="4038600" y="5638800"/>
            <a:ext cx="11430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langfristig</a:t>
            </a:r>
          </a:p>
        </p:txBody>
      </p:sp>
      <p:sp>
        <p:nvSpPr>
          <p:cNvPr id="18465" name="Text Box 30"/>
          <p:cNvSpPr txBox="1">
            <a:spLocks noChangeArrowheads="1"/>
          </p:cNvSpPr>
          <p:nvPr/>
        </p:nvSpPr>
        <p:spPr bwMode="auto">
          <a:xfrm>
            <a:off x="2895600" y="5334000"/>
            <a:ext cx="12192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mittelfristig</a:t>
            </a:r>
          </a:p>
        </p:txBody>
      </p:sp>
      <p:sp>
        <p:nvSpPr>
          <p:cNvPr id="18466" name="Text Box 31"/>
          <p:cNvSpPr txBox="1">
            <a:spLocks noChangeArrowheads="1"/>
          </p:cNvSpPr>
          <p:nvPr/>
        </p:nvSpPr>
        <p:spPr bwMode="auto">
          <a:xfrm>
            <a:off x="1828800" y="5029200"/>
            <a:ext cx="10668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kurzfristig</a:t>
            </a:r>
          </a:p>
        </p:txBody>
      </p:sp>
      <p:sp>
        <p:nvSpPr>
          <p:cNvPr id="18467" name="Line 32"/>
          <p:cNvSpPr>
            <a:spLocks noChangeShapeType="1"/>
          </p:cNvSpPr>
          <p:nvPr/>
        </p:nvSpPr>
        <p:spPr bwMode="auto">
          <a:xfrm>
            <a:off x="7696200" y="52578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68" name="Text Box 33"/>
          <p:cNvSpPr txBox="1">
            <a:spLocks noChangeArrowheads="1"/>
          </p:cNvSpPr>
          <p:nvPr/>
        </p:nvSpPr>
        <p:spPr bwMode="auto">
          <a:xfrm>
            <a:off x="7772400" y="5334000"/>
            <a:ext cx="6858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Zeit</a:t>
            </a:r>
          </a:p>
        </p:txBody>
      </p:sp>
      <p:sp>
        <p:nvSpPr>
          <p:cNvPr id="18469" name="Line 34"/>
          <p:cNvSpPr>
            <a:spLocks noChangeShapeType="1"/>
          </p:cNvSpPr>
          <p:nvPr/>
        </p:nvSpPr>
        <p:spPr bwMode="auto">
          <a:xfrm flipV="1">
            <a:off x="838200" y="1143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70" name="Text Box 35"/>
          <p:cNvSpPr txBox="1">
            <a:spLocks noChangeArrowheads="1"/>
          </p:cNvSpPr>
          <p:nvPr/>
        </p:nvSpPr>
        <p:spPr bwMode="auto">
          <a:xfrm>
            <a:off x="152400" y="609600"/>
            <a:ext cx="1219200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Leistungs- niveau</a:t>
            </a:r>
          </a:p>
        </p:txBody>
      </p:sp>
      <p:sp>
        <p:nvSpPr>
          <p:cNvPr id="18471" name="Text Box 36"/>
          <p:cNvSpPr txBox="1">
            <a:spLocks noChangeArrowheads="1"/>
          </p:cNvSpPr>
          <p:nvPr/>
        </p:nvSpPr>
        <p:spPr bwMode="auto">
          <a:xfrm>
            <a:off x="5334000" y="914400"/>
            <a:ext cx="11430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Strategien</a:t>
            </a:r>
          </a:p>
        </p:txBody>
      </p:sp>
      <p:sp>
        <p:nvSpPr>
          <p:cNvPr id="18472" name="Line 37"/>
          <p:cNvSpPr>
            <a:spLocks noChangeShapeType="1"/>
          </p:cNvSpPr>
          <p:nvPr/>
        </p:nvSpPr>
        <p:spPr bwMode="auto">
          <a:xfrm>
            <a:off x="1447800" y="609600"/>
            <a:ext cx="54864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73" name="Text Box 38"/>
          <p:cNvSpPr txBox="1">
            <a:spLocks noChangeArrowheads="1"/>
          </p:cNvSpPr>
          <p:nvPr/>
        </p:nvSpPr>
        <p:spPr bwMode="auto">
          <a:xfrm>
            <a:off x="3733800" y="457200"/>
            <a:ext cx="11430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Zielniveau</a:t>
            </a:r>
          </a:p>
        </p:txBody>
      </p:sp>
      <p:sp>
        <p:nvSpPr>
          <p:cNvPr id="18474" name="Line 39"/>
          <p:cNvSpPr>
            <a:spLocks noChangeShapeType="1"/>
          </p:cNvSpPr>
          <p:nvPr/>
        </p:nvSpPr>
        <p:spPr bwMode="auto">
          <a:xfrm>
            <a:off x="5791200" y="1219200"/>
            <a:ext cx="14478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75" name="Line 40"/>
          <p:cNvSpPr>
            <a:spLocks noChangeShapeType="1"/>
          </p:cNvSpPr>
          <p:nvPr/>
        </p:nvSpPr>
        <p:spPr bwMode="auto">
          <a:xfrm flipH="1">
            <a:off x="5791200" y="12192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2209800" y="838200"/>
          <a:ext cx="1295400" cy="838200"/>
        </p:xfrm>
        <a:graphic>
          <a:graphicData uri="http://schemas.openxmlformats.org/presentationml/2006/ole">
            <p:oleObj spid="_x0000_s18436" name="Paint Shop Pro Image" r:id="rId6" imgW="2175610" imgH="1405259" progId="PaintShopPro">
              <p:embed/>
            </p:oleObj>
          </a:graphicData>
        </a:graphic>
      </p:graphicFrame>
      <p:sp>
        <p:nvSpPr>
          <p:cNvPr id="18476" name="Line 43"/>
          <p:cNvSpPr>
            <a:spLocks noChangeShapeType="1"/>
          </p:cNvSpPr>
          <p:nvPr/>
        </p:nvSpPr>
        <p:spPr bwMode="auto">
          <a:xfrm>
            <a:off x="3505200" y="1295400"/>
            <a:ext cx="838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78" name="Line 45"/>
          <p:cNvSpPr>
            <a:spLocks noChangeShapeType="1"/>
          </p:cNvSpPr>
          <p:nvPr/>
        </p:nvSpPr>
        <p:spPr bwMode="auto">
          <a:xfrm>
            <a:off x="2743200" y="1676400"/>
            <a:ext cx="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79" name="Line 48"/>
          <p:cNvSpPr>
            <a:spLocks noChangeShapeType="1"/>
          </p:cNvSpPr>
          <p:nvPr/>
        </p:nvSpPr>
        <p:spPr bwMode="auto">
          <a:xfrm>
            <a:off x="4343400" y="1295400"/>
            <a:ext cx="0" cy="685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480" name="Text Box 49"/>
          <p:cNvSpPr txBox="1">
            <a:spLocks noChangeArrowheads="1"/>
          </p:cNvSpPr>
          <p:nvPr/>
        </p:nvSpPr>
        <p:spPr bwMode="auto">
          <a:xfrm>
            <a:off x="3581400" y="914400"/>
            <a:ext cx="12954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Management</a:t>
            </a: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0" y="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Planung (Begriff)</a:t>
            </a:r>
          </a:p>
        </p:txBody>
      </p:sp>
      <p:sp>
        <p:nvSpPr>
          <p:cNvPr id="18483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9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91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18438" grpId="0" animBg="1"/>
      <p:bldP spid="18439" grpId="0" animBg="1" autoUpdateAnimBg="0"/>
      <p:bldP spid="18440" grpId="0" animBg="1"/>
      <p:bldP spid="18441" grpId="0" animBg="1"/>
      <p:bldP spid="191497" grpId="0" animBg="1" autoUpdateAnimBg="0"/>
      <p:bldP spid="191498" grpId="0" animBg="1" autoUpdateAnimBg="0"/>
      <p:bldP spid="191499" grpId="0" animBg="1" autoUpdateAnimBg="0"/>
      <p:bldP spid="191500" grpId="0" animBg="1" autoUpdateAnimBg="0"/>
      <p:bldP spid="18446" grpId="0" animBg="1"/>
      <p:bldP spid="18447" grpId="0" animBg="1"/>
      <p:bldP spid="18448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 autoUpdateAnimBg="0"/>
      <p:bldP spid="18456" grpId="0" animBg="1" autoUpdateAnimBg="0"/>
      <p:bldP spid="18457" grpId="0" animBg="1" autoUpdateAnimBg="0"/>
      <p:bldP spid="18458" grpId="0" autoUpdateAnimBg="0"/>
      <p:bldP spid="18459" grpId="0" animBg="1"/>
      <p:bldP spid="18460" grpId="0" animBg="1"/>
      <p:bldP spid="18461" grpId="0" animBg="1"/>
      <p:bldP spid="18462" grpId="0" animBg="1"/>
      <p:bldP spid="18463" grpId="0" animBg="1"/>
      <p:bldP spid="18464" grpId="0" animBg="1" autoUpdateAnimBg="0"/>
      <p:bldP spid="18465" grpId="0" animBg="1" autoUpdateAnimBg="0"/>
      <p:bldP spid="18466" grpId="0" animBg="1" autoUpdateAnimBg="0"/>
      <p:bldP spid="18467" grpId="0" animBg="1"/>
      <p:bldP spid="18468" grpId="0" animBg="1" autoUpdateAnimBg="0"/>
      <p:bldP spid="18469" grpId="0" animBg="1"/>
      <p:bldP spid="18470" grpId="0" animBg="1" autoUpdateAnimBg="0"/>
      <p:bldP spid="18471" grpId="0" animBg="1" autoUpdateAnimBg="0"/>
      <p:bldP spid="18472" grpId="0" animBg="1"/>
      <p:bldP spid="18473" grpId="0" animBg="1" autoUpdateAnimBg="0"/>
      <p:bldP spid="18474" grpId="0" animBg="1"/>
      <p:bldP spid="18475" grpId="0" animBg="1"/>
      <p:bldP spid="18476" grpId="0" animBg="1"/>
      <p:bldP spid="18478" grpId="0" animBg="1"/>
      <p:bldP spid="18479" grpId="0" animBg="1"/>
      <p:bldP spid="18480" grpId="0" animBg="1" autoUpdateAnimBg="0"/>
      <p:bldP spid="18483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Oval 111"/>
          <p:cNvSpPr>
            <a:spLocks noChangeArrowheads="1"/>
          </p:cNvSpPr>
          <p:nvPr/>
        </p:nvSpPr>
        <p:spPr bwMode="auto">
          <a:xfrm>
            <a:off x="3810000" y="152400"/>
            <a:ext cx="3048000" cy="4572000"/>
          </a:xfrm>
          <a:prstGeom prst="ellipse">
            <a:avLst/>
          </a:prstGeom>
          <a:solidFill>
            <a:srgbClr val="F1FF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9464" name="Rectangle 2"/>
          <p:cNvSpPr>
            <a:spLocks noChangeArrowheads="1"/>
          </p:cNvSpPr>
          <p:nvPr/>
        </p:nvSpPr>
        <p:spPr bwMode="auto">
          <a:xfrm>
            <a:off x="6629400" y="2438400"/>
            <a:ext cx="2362200" cy="13716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465" name="Line 3"/>
          <p:cNvSpPr>
            <a:spLocks noChangeShapeType="1"/>
          </p:cNvSpPr>
          <p:nvPr/>
        </p:nvSpPr>
        <p:spPr bwMode="auto">
          <a:xfrm>
            <a:off x="0" y="5486400"/>
            <a:ext cx="899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152400" y="5638800"/>
            <a:ext cx="1905000" cy="539750"/>
          </a:xfrm>
          <a:prstGeom prst="rect">
            <a:avLst/>
          </a:prstGeom>
          <a:solidFill>
            <a:srgbClr val="E9E9E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Abgelaufenes Geschäftsjahr</a:t>
            </a:r>
          </a:p>
        </p:txBody>
      </p:sp>
      <p:sp>
        <p:nvSpPr>
          <p:cNvPr id="192517" name="Text Box 5"/>
          <p:cNvSpPr txBox="1">
            <a:spLocks noChangeArrowheads="1"/>
          </p:cNvSpPr>
          <p:nvPr/>
        </p:nvSpPr>
        <p:spPr bwMode="auto">
          <a:xfrm>
            <a:off x="2362200" y="5638800"/>
            <a:ext cx="3352800" cy="539750"/>
          </a:xfrm>
          <a:prstGeom prst="rect">
            <a:avLst/>
          </a:prstGeom>
          <a:solidFill>
            <a:srgbClr val="FFEDD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Laufendes Geschäftsjahr</a:t>
            </a:r>
          </a:p>
        </p:txBody>
      </p:sp>
      <p:sp>
        <p:nvSpPr>
          <p:cNvPr id="19468" name="Line 6"/>
          <p:cNvSpPr>
            <a:spLocks noChangeShapeType="1"/>
          </p:cNvSpPr>
          <p:nvPr/>
        </p:nvSpPr>
        <p:spPr bwMode="auto">
          <a:xfrm>
            <a:off x="16764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69" name="Line 7"/>
          <p:cNvSpPr>
            <a:spLocks noChangeShapeType="1"/>
          </p:cNvSpPr>
          <p:nvPr/>
        </p:nvSpPr>
        <p:spPr bwMode="auto">
          <a:xfrm>
            <a:off x="19812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0" name="Line 8"/>
          <p:cNvSpPr>
            <a:spLocks noChangeShapeType="1"/>
          </p:cNvSpPr>
          <p:nvPr/>
        </p:nvSpPr>
        <p:spPr bwMode="auto">
          <a:xfrm flipV="1">
            <a:off x="2286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1" name="Line 9"/>
          <p:cNvSpPr>
            <a:spLocks noChangeShapeType="1"/>
          </p:cNvSpPr>
          <p:nvPr/>
        </p:nvSpPr>
        <p:spPr bwMode="auto">
          <a:xfrm>
            <a:off x="16764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2" name="Line 10"/>
          <p:cNvSpPr>
            <a:spLocks noChangeShapeType="1"/>
          </p:cNvSpPr>
          <p:nvPr/>
        </p:nvSpPr>
        <p:spPr bwMode="auto">
          <a:xfrm flipV="1">
            <a:off x="3048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3" name="Line 11"/>
          <p:cNvSpPr>
            <a:spLocks noChangeShapeType="1"/>
          </p:cNvSpPr>
          <p:nvPr/>
        </p:nvSpPr>
        <p:spPr bwMode="auto">
          <a:xfrm flipH="1" flipV="1">
            <a:off x="7162800" y="38100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4" name="Line 12"/>
          <p:cNvSpPr>
            <a:spLocks noChangeShapeType="1"/>
          </p:cNvSpPr>
          <p:nvPr/>
        </p:nvSpPr>
        <p:spPr bwMode="auto">
          <a:xfrm flipH="1" flipV="1">
            <a:off x="7010400" y="2514600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5" name="Line 13"/>
          <p:cNvSpPr>
            <a:spLocks noChangeShapeType="1"/>
          </p:cNvSpPr>
          <p:nvPr/>
        </p:nvSpPr>
        <p:spPr bwMode="auto">
          <a:xfrm>
            <a:off x="7467600" y="373380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6" name="Line 14"/>
          <p:cNvSpPr>
            <a:spLocks noChangeShapeType="1"/>
          </p:cNvSpPr>
          <p:nvPr/>
        </p:nvSpPr>
        <p:spPr bwMode="auto">
          <a:xfrm flipH="1">
            <a:off x="6019800" y="1752600"/>
            <a:ext cx="0" cy="46482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7" name="Line 15"/>
          <p:cNvSpPr>
            <a:spLocks noChangeShapeType="1"/>
          </p:cNvSpPr>
          <p:nvPr/>
        </p:nvSpPr>
        <p:spPr bwMode="auto">
          <a:xfrm>
            <a:off x="6858000" y="3581400"/>
            <a:ext cx="1828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8" name="Line 16"/>
          <p:cNvSpPr>
            <a:spLocks noChangeShapeType="1"/>
          </p:cNvSpPr>
          <p:nvPr/>
        </p:nvSpPr>
        <p:spPr bwMode="auto">
          <a:xfrm>
            <a:off x="2209800" y="1752600"/>
            <a:ext cx="0" cy="47244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79" name="Line 17"/>
          <p:cNvSpPr>
            <a:spLocks noChangeShapeType="1"/>
          </p:cNvSpPr>
          <p:nvPr/>
        </p:nvSpPr>
        <p:spPr bwMode="auto">
          <a:xfrm>
            <a:off x="7696200" y="6400800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80" name="Text Box 18"/>
          <p:cNvSpPr txBox="1">
            <a:spLocks noChangeArrowheads="1"/>
          </p:cNvSpPr>
          <p:nvPr/>
        </p:nvSpPr>
        <p:spPr bwMode="auto">
          <a:xfrm>
            <a:off x="7010400" y="6248400"/>
            <a:ext cx="6858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Zeit</a:t>
            </a:r>
          </a:p>
        </p:txBody>
      </p:sp>
      <p:sp>
        <p:nvSpPr>
          <p:cNvPr id="192531" name="Text Box 19"/>
          <p:cNvSpPr txBox="1">
            <a:spLocks noChangeArrowheads="1"/>
          </p:cNvSpPr>
          <p:nvPr/>
        </p:nvSpPr>
        <p:spPr bwMode="auto">
          <a:xfrm>
            <a:off x="6096000" y="5638800"/>
            <a:ext cx="2590800" cy="5397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kommende Geschäftsjahre</a:t>
            </a:r>
          </a:p>
        </p:txBody>
      </p:sp>
      <p:sp>
        <p:nvSpPr>
          <p:cNvPr id="19482" name="Rectangle 20"/>
          <p:cNvSpPr>
            <a:spLocks noChangeArrowheads="1"/>
          </p:cNvSpPr>
          <p:nvPr/>
        </p:nvSpPr>
        <p:spPr bwMode="auto">
          <a:xfrm>
            <a:off x="18288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483" name="Rectangle 21"/>
          <p:cNvSpPr>
            <a:spLocks noChangeArrowheads="1"/>
          </p:cNvSpPr>
          <p:nvPr/>
        </p:nvSpPr>
        <p:spPr bwMode="auto">
          <a:xfrm>
            <a:off x="1524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484" name="Line 22"/>
          <p:cNvSpPr>
            <a:spLocks noChangeShapeType="1"/>
          </p:cNvSpPr>
          <p:nvPr/>
        </p:nvSpPr>
        <p:spPr bwMode="auto">
          <a:xfrm>
            <a:off x="3048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85" name="Line 23"/>
          <p:cNvSpPr>
            <a:spLocks noChangeShapeType="1"/>
          </p:cNvSpPr>
          <p:nvPr/>
        </p:nvSpPr>
        <p:spPr bwMode="auto">
          <a:xfrm>
            <a:off x="4876800" y="46482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86" name="Line 24"/>
          <p:cNvSpPr>
            <a:spLocks noChangeShapeType="1"/>
          </p:cNvSpPr>
          <p:nvPr/>
        </p:nvSpPr>
        <p:spPr bwMode="auto">
          <a:xfrm>
            <a:off x="54102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87" name="Line 25"/>
          <p:cNvSpPr>
            <a:spLocks noChangeShapeType="1"/>
          </p:cNvSpPr>
          <p:nvPr/>
        </p:nvSpPr>
        <p:spPr bwMode="auto">
          <a:xfrm flipV="1">
            <a:off x="2667000" y="46482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88" name="Line 26"/>
          <p:cNvSpPr>
            <a:spLocks noChangeShapeType="1"/>
          </p:cNvSpPr>
          <p:nvPr/>
        </p:nvSpPr>
        <p:spPr bwMode="auto">
          <a:xfrm>
            <a:off x="4876800" y="48006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89" name="Line 27"/>
          <p:cNvSpPr>
            <a:spLocks noChangeShapeType="1"/>
          </p:cNvSpPr>
          <p:nvPr/>
        </p:nvSpPr>
        <p:spPr bwMode="auto">
          <a:xfrm flipV="1">
            <a:off x="28956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0" name="Rectangle 28"/>
          <p:cNvSpPr>
            <a:spLocks noChangeArrowheads="1"/>
          </p:cNvSpPr>
          <p:nvPr/>
        </p:nvSpPr>
        <p:spPr bwMode="auto">
          <a:xfrm>
            <a:off x="52578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491" name="Rectangle 29"/>
          <p:cNvSpPr>
            <a:spLocks noChangeArrowheads="1"/>
          </p:cNvSpPr>
          <p:nvPr/>
        </p:nvSpPr>
        <p:spPr bwMode="auto">
          <a:xfrm>
            <a:off x="27432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492" name="Line 30"/>
          <p:cNvSpPr>
            <a:spLocks noChangeShapeType="1"/>
          </p:cNvSpPr>
          <p:nvPr/>
        </p:nvSpPr>
        <p:spPr bwMode="auto">
          <a:xfrm>
            <a:off x="28956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3" name="Line 31"/>
          <p:cNvSpPr>
            <a:spLocks noChangeShapeType="1"/>
          </p:cNvSpPr>
          <p:nvPr/>
        </p:nvSpPr>
        <p:spPr bwMode="auto">
          <a:xfrm>
            <a:off x="79248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4" name="Line 32"/>
          <p:cNvSpPr>
            <a:spLocks noChangeShapeType="1"/>
          </p:cNvSpPr>
          <p:nvPr/>
        </p:nvSpPr>
        <p:spPr bwMode="auto">
          <a:xfrm>
            <a:off x="82296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5" name="Line 33"/>
          <p:cNvSpPr>
            <a:spLocks noChangeShapeType="1"/>
          </p:cNvSpPr>
          <p:nvPr/>
        </p:nvSpPr>
        <p:spPr bwMode="auto">
          <a:xfrm flipV="1">
            <a:off x="64770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6" name="Line 34"/>
          <p:cNvSpPr>
            <a:spLocks noChangeShapeType="1"/>
          </p:cNvSpPr>
          <p:nvPr/>
        </p:nvSpPr>
        <p:spPr bwMode="auto">
          <a:xfrm>
            <a:off x="79248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7" name="Line 35"/>
          <p:cNvSpPr>
            <a:spLocks noChangeShapeType="1"/>
          </p:cNvSpPr>
          <p:nvPr/>
        </p:nvSpPr>
        <p:spPr bwMode="auto">
          <a:xfrm flipV="1">
            <a:off x="65532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498" name="Rectangle 36"/>
          <p:cNvSpPr>
            <a:spLocks noChangeArrowheads="1"/>
          </p:cNvSpPr>
          <p:nvPr/>
        </p:nvSpPr>
        <p:spPr bwMode="auto">
          <a:xfrm>
            <a:off x="80772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499" name="Rectangle 37"/>
          <p:cNvSpPr>
            <a:spLocks noChangeArrowheads="1"/>
          </p:cNvSpPr>
          <p:nvPr/>
        </p:nvSpPr>
        <p:spPr bwMode="auto">
          <a:xfrm>
            <a:off x="64008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500" name="Line 38"/>
          <p:cNvSpPr>
            <a:spLocks noChangeShapeType="1"/>
          </p:cNvSpPr>
          <p:nvPr/>
        </p:nvSpPr>
        <p:spPr bwMode="auto">
          <a:xfrm>
            <a:off x="65532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1" name="Line 39"/>
          <p:cNvSpPr>
            <a:spLocks noChangeShapeType="1"/>
          </p:cNvSpPr>
          <p:nvPr/>
        </p:nvSpPr>
        <p:spPr bwMode="auto">
          <a:xfrm>
            <a:off x="19812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2" name="Line 40"/>
          <p:cNvSpPr>
            <a:spLocks noChangeShapeType="1"/>
          </p:cNvSpPr>
          <p:nvPr/>
        </p:nvSpPr>
        <p:spPr bwMode="auto">
          <a:xfrm>
            <a:off x="28956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3" name="Line 41"/>
          <p:cNvSpPr>
            <a:spLocks noChangeShapeType="1"/>
          </p:cNvSpPr>
          <p:nvPr/>
        </p:nvSpPr>
        <p:spPr bwMode="auto">
          <a:xfrm flipH="1">
            <a:off x="1981200" y="5334000"/>
            <a:ext cx="9144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4" name="Line 42"/>
          <p:cNvSpPr>
            <a:spLocks noChangeShapeType="1"/>
          </p:cNvSpPr>
          <p:nvPr/>
        </p:nvSpPr>
        <p:spPr bwMode="auto">
          <a:xfrm>
            <a:off x="54102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5" name="Line 43"/>
          <p:cNvSpPr>
            <a:spLocks noChangeShapeType="1"/>
          </p:cNvSpPr>
          <p:nvPr/>
        </p:nvSpPr>
        <p:spPr bwMode="auto">
          <a:xfrm>
            <a:off x="65532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6" name="Line 44"/>
          <p:cNvSpPr>
            <a:spLocks noChangeShapeType="1"/>
          </p:cNvSpPr>
          <p:nvPr/>
        </p:nvSpPr>
        <p:spPr bwMode="auto">
          <a:xfrm flipH="1">
            <a:off x="5410200" y="5334000"/>
            <a:ext cx="11430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07" name="Text Box 45"/>
          <p:cNvSpPr txBox="1">
            <a:spLocks noChangeArrowheads="1"/>
          </p:cNvSpPr>
          <p:nvPr/>
        </p:nvSpPr>
        <p:spPr bwMode="auto">
          <a:xfrm>
            <a:off x="8077200" y="2514600"/>
            <a:ext cx="762000" cy="274638"/>
          </a:xfrm>
          <a:prstGeom prst="rect">
            <a:avLst/>
          </a:prstGeom>
          <a:solidFill>
            <a:srgbClr val="BDDE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Ziele</a:t>
            </a:r>
          </a:p>
        </p:txBody>
      </p:sp>
      <p:sp>
        <p:nvSpPr>
          <p:cNvPr id="19508" name="Oval 46"/>
          <p:cNvSpPr>
            <a:spLocks noChangeArrowheads="1"/>
          </p:cNvSpPr>
          <p:nvPr/>
        </p:nvSpPr>
        <p:spPr bwMode="auto">
          <a:xfrm>
            <a:off x="7848600" y="2590800"/>
            <a:ext cx="304800" cy="304800"/>
          </a:xfrm>
          <a:prstGeom prst="ellipse">
            <a:avLst/>
          </a:prstGeom>
          <a:solidFill>
            <a:srgbClr val="CC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509" name="Line 47"/>
          <p:cNvSpPr>
            <a:spLocks noChangeShapeType="1"/>
          </p:cNvSpPr>
          <p:nvPr/>
        </p:nvSpPr>
        <p:spPr bwMode="auto">
          <a:xfrm flipH="1">
            <a:off x="4953000" y="2133600"/>
            <a:ext cx="26670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0" name="Line 48"/>
          <p:cNvSpPr>
            <a:spLocks noChangeShapeType="1"/>
          </p:cNvSpPr>
          <p:nvPr/>
        </p:nvSpPr>
        <p:spPr bwMode="auto">
          <a:xfrm flipH="1" flipV="1">
            <a:off x="7620000" y="381000"/>
            <a:ext cx="0" cy="20574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1" name="Line 49"/>
          <p:cNvSpPr>
            <a:spLocks noChangeShapeType="1"/>
          </p:cNvSpPr>
          <p:nvPr/>
        </p:nvSpPr>
        <p:spPr bwMode="auto">
          <a:xfrm flipH="1" flipV="1">
            <a:off x="2362200" y="2362200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2" name="Line 50"/>
          <p:cNvSpPr>
            <a:spLocks noChangeShapeType="1"/>
          </p:cNvSpPr>
          <p:nvPr/>
        </p:nvSpPr>
        <p:spPr bwMode="auto">
          <a:xfrm flipH="1" flipV="1">
            <a:off x="5791200" y="2438400"/>
            <a:ext cx="0" cy="1524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3" name="Line 51"/>
          <p:cNvSpPr>
            <a:spLocks noChangeShapeType="1"/>
          </p:cNvSpPr>
          <p:nvPr/>
        </p:nvSpPr>
        <p:spPr bwMode="auto">
          <a:xfrm>
            <a:off x="5029200" y="3124200"/>
            <a:ext cx="1828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4" name="Line 52"/>
          <p:cNvSpPr>
            <a:spLocks noChangeShapeType="1"/>
          </p:cNvSpPr>
          <p:nvPr/>
        </p:nvSpPr>
        <p:spPr bwMode="auto">
          <a:xfrm flipH="1" flipV="1">
            <a:off x="4800600" y="2438400"/>
            <a:ext cx="990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6" name="Line 54"/>
          <p:cNvSpPr>
            <a:spLocks noChangeShapeType="1"/>
          </p:cNvSpPr>
          <p:nvPr/>
        </p:nvSpPr>
        <p:spPr bwMode="auto">
          <a:xfrm flipV="1">
            <a:off x="2743200" y="4191000"/>
            <a:ext cx="0" cy="304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7" name="Line 55"/>
          <p:cNvSpPr>
            <a:spLocks noChangeShapeType="1"/>
          </p:cNvSpPr>
          <p:nvPr/>
        </p:nvSpPr>
        <p:spPr bwMode="auto">
          <a:xfrm>
            <a:off x="82296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8" name="Line 56"/>
          <p:cNvSpPr>
            <a:spLocks noChangeShapeType="1"/>
          </p:cNvSpPr>
          <p:nvPr/>
        </p:nvSpPr>
        <p:spPr bwMode="auto">
          <a:xfrm flipH="1">
            <a:off x="8229600" y="5334000"/>
            <a:ext cx="6858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19" name="Line 57"/>
          <p:cNvSpPr>
            <a:spLocks noChangeShapeType="1"/>
          </p:cNvSpPr>
          <p:nvPr/>
        </p:nvSpPr>
        <p:spPr bwMode="auto">
          <a:xfrm>
            <a:off x="1219200" y="3048000"/>
            <a:ext cx="3810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0" name="Line 58"/>
          <p:cNvSpPr>
            <a:spLocks noChangeShapeType="1"/>
          </p:cNvSpPr>
          <p:nvPr/>
        </p:nvSpPr>
        <p:spPr bwMode="auto">
          <a:xfrm flipH="1" flipV="1">
            <a:off x="1219200" y="3048000"/>
            <a:ext cx="0" cy="13716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1" name="Line 59"/>
          <p:cNvSpPr>
            <a:spLocks noChangeShapeType="1"/>
          </p:cNvSpPr>
          <p:nvPr/>
        </p:nvSpPr>
        <p:spPr bwMode="auto">
          <a:xfrm>
            <a:off x="2362200" y="2362200"/>
            <a:ext cx="8382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2" name="Line 60"/>
          <p:cNvSpPr>
            <a:spLocks noChangeShapeType="1"/>
          </p:cNvSpPr>
          <p:nvPr/>
        </p:nvSpPr>
        <p:spPr bwMode="auto">
          <a:xfrm flipH="1" flipV="1">
            <a:off x="2057400" y="381000"/>
            <a:ext cx="0" cy="24384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3" name="Line 61"/>
          <p:cNvSpPr>
            <a:spLocks noChangeShapeType="1"/>
          </p:cNvSpPr>
          <p:nvPr/>
        </p:nvSpPr>
        <p:spPr bwMode="auto">
          <a:xfrm>
            <a:off x="5791200" y="4114800"/>
            <a:ext cx="1524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4" name="Line 62"/>
          <p:cNvSpPr>
            <a:spLocks noChangeShapeType="1"/>
          </p:cNvSpPr>
          <p:nvPr/>
        </p:nvSpPr>
        <p:spPr bwMode="auto">
          <a:xfrm>
            <a:off x="2667000" y="4191000"/>
            <a:ext cx="24384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5" name="Line 63"/>
          <p:cNvSpPr>
            <a:spLocks noChangeShapeType="1"/>
          </p:cNvSpPr>
          <p:nvPr/>
        </p:nvSpPr>
        <p:spPr bwMode="auto">
          <a:xfrm flipV="1">
            <a:off x="3505200" y="4191000"/>
            <a:ext cx="0" cy="2286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6" name="Line 64"/>
          <p:cNvSpPr>
            <a:spLocks noChangeShapeType="1"/>
          </p:cNvSpPr>
          <p:nvPr/>
        </p:nvSpPr>
        <p:spPr bwMode="auto">
          <a:xfrm flipV="1">
            <a:off x="4495800" y="4191000"/>
            <a:ext cx="0" cy="2286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7" name="Line 65"/>
          <p:cNvSpPr>
            <a:spLocks noChangeShapeType="1"/>
          </p:cNvSpPr>
          <p:nvPr/>
        </p:nvSpPr>
        <p:spPr bwMode="auto">
          <a:xfrm flipV="1">
            <a:off x="4953000" y="4191000"/>
            <a:ext cx="0" cy="304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8" name="Line 66"/>
          <p:cNvSpPr>
            <a:spLocks noChangeShapeType="1"/>
          </p:cNvSpPr>
          <p:nvPr/>
        </p:nvSpPr>
        <p:spPr bwMode="auto">
          <a:xfrm flipV="1">
            <a:off x="3276600" y="38100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29" name="Line 67"/>
          <p:cNvSpPr>
            <a:spLocks noChangeShapeType="1"/>
          </p:cNvSpPr>
          <p:nvPr/>
        </p:nvSpPr>
        <p:spPr bwMode="auto">
          <a:xfrm flipV="1">
            <a:off x="3810000" y="38100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30" name="Line 68"/>
          <p:cNvSpPr>
            <a:spLocks noChangeShapeType="1"/>
          </p:cNvSpPr>
          <p:nvPr/>
        </p:nvSpPr>
        <p:spPr bwMode="auto">
          <a:xfrm flipV="1">
            <a:off x="4648200" y="38100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31" name="Line 69"/>
          <p:cNvSpPr>
            <a:spLocks noChangeShapeType="1"/>
          </p:cNvSpPr>
          <p:nvPr/>
        </p:nvSpPr>
        <p:spPr bwMode="auto">
          <a:xfrm>
            <a:off x="7315200" y="4114800"/>
            <a:ext cx="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32" name="Line 70"/>
          <p:cNvSpPr>
            <a:spLocks noChangeShapeType="1"/>
          </p:cNvSpPr>
          <p:nvPr/>
        </p:nvSpPr>
        <p:spPr bwMode="auto">
          <a:xfrm>
            <a:off x="4267200" y="4114800"/>
            <a:ext cx="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33" name="Text Box 71"/>
          <p:cNvSpPr txBox="1">
            <a:spLocks noChangeArrowheads="1"/>
          </p:cNvSpPr>
          <p:nvPr/>
        </p:nvSpPr>
        <p:spPr bwMode="auto">
          <a:xfrm>
            <a:off x="6553200" y="1828800"/>
            <a:ext cx="2209800" cy="4667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Vorschau- und Frühwarn-Informationen</a:t>
            </a:r>
          </a:p>
        </p:txBody>
      </p:sp>
      <p:sp>
        <p:nvSpPr>
          <p:cNvPr id="19534" name="Text Box 72"/>
          <p:cNvSpPr txBox="1">
            <a:spLocks noChangeArrowheads="1"/>
          </p:cNvSpPr>
          <p:nvPr/>
        </p:nvSpPr>
        <p:spPr bwMode="auto">
          <a:xfrm>
            <a:off x="152400" y="3810000"/>
            <a:ext cx="1981200" cy="466725"/>
          </a:xfrm>
          <a:prstGeom prst="rect">
            <a:avLst/>
          </a:prstGeom>
          <a:solidFill>
            <a:srgbClr val="E9E9E9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vergangenheits-bezogene Informationen</a:t>
            </a:r>
          </a:p>
        </p:txBody>
      </p:sp>
      <p:graphicFrame>
        <p:nvGraphicFramePr>
          <p:cNvPr id="19458" name="Object 73"/>
          <p:cNvGraphicFramePr>
            <a:graphicFrameLocks noChangeAspect="1"/>
          </p:cNvGraphicFramePr>
          <p:nvPr/>
        </p:nvGraphicFramePr>
        <p:xfrm>
          <a:off x="3200400" y="1828800"/>
          <a:ext cx="1752600" cy="1133475"/>
        </p:xfrm>
        <a:graphic>
          <a:graphicData uri="http://schemas.openxmlformats.org/presentationml/2006/ole">
            <p:oleObj spid="_x0000_s19458" name="Paint Shop Pro Image" r:id="rId4" imgW="2175610" imgH="1405259" progId="PaintShopPro">
              <p:embed/>
            </p:oleObj>
          </a:graphicData>
        </a:graphic>
      </p:graphicFrame>
      <p:sp>
        <p:nvSpPr>
          <p:cNvPr id="19535" name="Line 74"/>
          <p:cNvSpPr>
            <a:spLocks noChangeShapeType="1"/>
          </p:cNvSpPr>
          <p:nvPr/>
        </p:nvSpPr>
        <p:spPr bwMode="auto">
          <a:xfrm>
            <a:off x="3962400" y="3276600"/>
            <a:ext cx="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9459" name="Object 71"/>
          <p:cNvGraphicFramePr>
            <a:graphicFrameLocks noChangeAspect="1"/>
          </p:cNvGraphicFramePr>
          <p:nvPr/>
        </p:nvGraphicFramePr>
        <p:xfrm>
          <a:off x="3200400" y="4419600"/>
          <a:ext cx="1676400" cy="914400"/>
        </p:xfrm>
        <a:graphic>
          <a:graphicData uri="http://schemas.openxmlformats.org/presentationml/2006/ole">
            <p:oleObj spid="_x0000_s19459" name="Paint Shop Pro Image" r:id="rId5" imgW="2370732" imgH="1668745" progId="PaintShopPro">
              <p:embed/>
            </p:oleObj>
          </a:graphicData>
        </a:graphic>
      </p:graphicFrame>
      <p:sp>
        <p:nvSpPr>
          <p:cNvPr id="19536" name="Text Box 72"/>
          <p:cNvSpPr txBox="1">
            <a:spLocks noChangeArrowheads="1"/>
          </p:cNvSpPr>
          <p:nvPr/>
        </p:nvSpPr>
        <p:spPr bwMode="auto">
          <a:xfrm>
            <a:off x="3200400" y="4371975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Unter-nehmen</a:t>
            </a:r>
            <a:endParaRPr lang="de-DE" sz="2000" b="0">
              <a:latin typeface="Times New Roman" pitchFamily="18" charset="0"/>
            </a:endParaRPr>
          </a:p>
        </p:txBody>
      </p:sp>
      <p:sp>
        <p:nvSpPr>
          <p:cNvPr id="192589" name="Text Box 77"/>
          <p:cNvSpPr txBox="1">
            <a:spLocks noChangeArrowheads="1"/>
          </p:cNvSpPr>
          <p:nvPr/>
        </p:nvSpPr>
        <p:spPr bwMode="auto">
          <a:xfrm>
            <a:off x="1600200" y="2819400"/>
            <a:ext cx="990600" cy="466725"/>
          </a:xfrm>
          <a:prstGeom prst="rect">
            <a:avLst/>
          </a:prstGeom>
          <a:solidFill>
            <a:srgbClr val="FFFFC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200"/>
              <a:t>Daten-basis</a:t>
            </a:r>
          </a:p>
        </p:txBody>
      </p:sp>
      <p:sp>
        <p:nvSpPr>
          <p:cNvPr id="19538" name="Line 78"/>
          <p:cNvSpPr>
            <a:spLocks noChangeShapeType="1"/>
          </p:cNvSpPr>
          <p:nvPr/>
        </p:nvSpPr>
        <p:spPr bwMode="auto">
          <a:xfrm flipH="1" flipV="1">
            <a:off x="2362200" y="3352800"/>
            <a:ext cx="0" cy="3048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39" name="Line 79"/>
          <p:cNvSpPr>
            <a:spLocks noChangeShapeType="1"/>
          </p:cNvSpPr>
          <p:nvPr/>
        </p:nvSpPr>
        <p:spPr bwMode="auto">
          <a:xfrm flipH="1" flipV="1">
            <a:off x="2362200" y="3657600"/>
            <a:ext cx="228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2592" name="Text Box 80"/>
          <p:cNvSpPr txBox="1">
            <a:spLocks noChangeArrowheads="1"/>
          </p:cNvSpPr>
          <p:nvPr/>
        </p:nvSpPr>
        <p:spPr bwMode="auto">
          <a:xfrm>
            <a:off x="5181600" y="2819400"/>
            <a:ext cx="12192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Strategische Ziele</a:t>
            </a:r>
          </a:p>
        </p:txBody>
      </p:sp>
      <p:sp>
        <p:nvSpPr>
          <p:cNvPr id="19541" name="Line 81"/>
          <p:cNvSpPr>
            <a:spLocks noChangeShapeType="1"/>
          </p:cNvSpPr>
          <p:nvPr/>
        </p:nvSpPr>
        <p:spPr bwMode="auto">
          <a:xfrm flipH="1" flipV="1">
            <a:off x="6172200" y="609600"/>
            <a:ext cx="0" cy="21336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9460" name="Object 82"/>
          <p:cNvGraphicFramePr>
            <a:graphicFrameLocks noChangeAspect="1"/>
          </p:cNvGraphicFramePr>
          <p:nvPr/>
        </p:nvGraphicFramePr>
        <p:xfrm>
          <a:off x="4648200" y="76200"/>
          <a:ext cx="1143000" cy="1079500"/>
        </p:xfrm>
        <a:graphic>
          <a:graphicData uri="http://schemas.openxmlformats.org/presentationml/2006/ole">
            <p:oleObj spid="_x0000_s19460" name="Paint Shop Pro Image" r:id="rId6" imgW="2985366" imgH="2604878" progId="PaintShopPro">
              <p:embed/>
            </p:oleObj>
          </a:graphicData>
        </a:graphic>
      </p:graphicFrame>
      <p:sp>
        <p:nvSpPr>
          <p:cNvPr id="19542" name="Line 83"/>
          <p:cNvSpPr>
            <a:spLocks noChangeShapeType="1"/>
          </p:cNvSpPr>
          <p:nvPr/>
        </p:nvSpPr>
        <p:spPr bwMode="auto">
          <a:xfrm>
            <a:off x="2057400" y="381000"/>
            <a:ext cx="25908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43" name="Line 84"/>
          <p:cNvSpPr>
            <a:spLocks noChangeShapeType="1"/>
          </p:cNvSpPr>
          <p:nvPr/>
        </p:nvSpPr>
        <p:spPr bwMode="auto">
          <a:xfrm flipH="1">
            <a:off x="5791200" y="609600"/>
            <a:ext cx="3810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44" name="Line 85"/>
          <p:cNvSpPr>
            <a:spLocks noChangeShapeType="1"/>
          </p:cNvSpPr>
          <p:nvPr/>
        </p:nvSpPr>
        <p:spPr bwMode="auto">
          <a:xfrm>
            <a:off x="3810000" y="762000"/>
            <a:ext cx="0" cy="1066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45" name="Line 86"/>
          <p:cNvSpPr>
            <a:spLocks noChangeShapeType="1"/>
          </p:cNvSpPr>
          <p:nvPr/>
        </p:nvSpPr>
        <p:spPr bwMode="auto">
          <a:xfrm flipH="1" flipV="1">
            <a:off x="3810000" y="762000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46" name="Text Box 87"/>
          <p:cNvSpPr txBox="1">
            <a:spLocks noChangeArrowheads="1"/>
          </p:cNvSpPr>
          <p:nvPr/>
        </p:nvSpPr>
        <p:spPr bwMode="auto">
          <a:xfrm>
            <a:off x="3200400" y="914400"/>
            <a:ext cx="1143000" cy="4699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Entscheid.-vorschläge</a:t>
            </a:r>
          </a:p>
        </p:txBody>
      </p:sp>
      <p:sp>
        <p:nvSpPr>
          <p:cNvPr id="19547" name="Line 88"/>
          <p:cNvSpPr>
            <a:spLocks noChangeShapeType="1"/>
          </p:cNvSpPr>
          <p:nvPr/>
        </p:nvSpPr>
        <p:spPr bwMode="auto">
          <a:xfrm flipH="1">
            <a:off x="152400" y="1600200"/>
            <a:ext cx="8839200" cy="0"/>
          </a:xfrm>
          <a:prstGeom prst="line">
            <a:avLst/>
          </a:prstGeom>
          <a:noFill/>
          <a:ln w="38100">
            <a:solidFill>
              <a:srgbClr val="008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609600" y="4419600"/>
          <a:ext cx="1066800" cy="685800"/>
        </p:xfrm>
        <a:graphic>
          <a:graphicData uri="http://schemas.openxmlformats.org/presentationml/2006/ole">
            <p:oleObj spid="_x0000_s19461" name="Paint Shop Pro Image" r:id="rId7" imgW="2370732" imgH="1668745" progId="PaintShopPro">
              <p:embed/>
            </p:oleObj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6858000" y="4419600"/>
          <a:ext cx="1066800" cy="762000"/>
        </p:xfrm>
        <a:graphic>
          <a:graphicData uri="http://schemas.openxmlformats.org/presentationml/2006/ole">
            <p:oleObj spid="_x0000_s19462" name="Paint Shop Pro Image" r:id="rId8" imgW="2370732" imgH="1668745" progId="PaintShopPro">
              <p:embed/>
            </p:oleObj>
          </a:graphicData>
        </a:graphic>
      </p:graphicFrame>
      <p:sp>
        <p:nvSpPr>
          <p:cNvPr id="19548" name="Line 91"/>
          <p:cNvSpPr>
            <a:spLocks noChangeShapeType="1"/>
          </p:cNvSpPr>
          <p:nvPr/>
        </p:nvSpPr>
        <p:spPr bwMode="auto">
          <a:xfrm flipH="1">
            <a:off x="5791200" y="381000"/>
            <a:ext cx="18288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2604" name="Text Box 92"/>
          <p:cNvSpPr txBox="1">
            <a:spLocks noChangeArrowheads="1"/>
          </p:cNvSpPr>
          <p:nvPr/>
        </p:nvSpPr>
        <p:spPr bwMode="auto">
          <a:xfrm>
            <a:off x="4419600" y="914400"/>
            <a:ext cx="1600200" cy="304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Planung</a:t>
            </a:r>
          </a:p>
        </p:txBody>
      </p:sp>
      <p:sp>
        <p:nvSpPr>
          <p:cNvPr id="19550" name="Line 93"/>
          <p:cNvSpPr>
            <a:spLocks noChangeShapeType="1"/>
          </p:cNvSpPr>
          <p:nvPr/>
        </p:nvSpPr>
        <p:spPr bwMode="auto">
          <a:xfrm>
            <a:off x="2590800" y="609600"/>
            <a:ext cx="20574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1" name="Line 94"/>
          <p:cNvSpPr>
            <a:spLocks noChangeShapeType="1"/>
          </p:cNvSpPr>
          <p:nvPr/>
        </p:nvSpPr>
        <p:spPr bwMode="auto">
          <a:xfrm>
            <a:off x="2590800" y="2133600"/>
            <a:ext cx="6096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2" name="Line 95"/>
          <p:cNvSpPr>
            <a:spLocks noChangeShapeType="1"/>
          </p:cNvSpPr>
          <p:nvPr/>
        </p:nvSpPr>
        <p:spPr bwMode="auto">
          <a:xfrm>
            <a:off x="2590800" y="609600"/>
            <a:ext cx="0" cy="15240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3" name="Line 96"/>
          <p:cNvSpPr>
            <a:spLocks noChangeShapeType="1"/>
          </p:cNvSpPr>
          <p:nvPr/>
        </p:nvSpPr>
        <p:spPr bwMode="auto">
          <a:xfrm>
            <a:off x="4267200" y="4114800"/>
            <a:ext cx="1447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4" name="Line 97"/>
          <p:cNvSpPr>
            <a:spLocks noChangeShapeType="1"/>
          </p:cNvSpPr>
          <p:nvPr/>
        </p:nvSpPr>
        <p:spPr bwMode="auto">
          <a:xfrm flipV="1">
            <a:off x="7010400" y="2819400"/>
            <a:ext cx="838200" cy="5334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5" name="Line 98"/>
          <p:cNvSpPr>
            <a:spLocks noChangeShapeType="1"/>
          </p:cNvSpPr>
          <p:nvPr/>
        </p:nvSpPr>
        <p:spPr bwMode="auto">
          <a:xfrm>
            <a:off x="8001000" y="289560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6" name="Line 99"/>
          <p:cNvSpPr>
            <a:spLocks noChangeShapeType="1"/>
          </p:cNvSpPr>
          <p:nvPr/>
        </p:nvSpPr>
        <p:spPr bwMode="auto">
          <a:xfrm>
            <a:off x="7010400" y="2743200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7" name="Oval 100"/>
          <p:cNvSpPr>
            <a:spLocks noChangeArrowheads="1"/>
          </p:cNvSpPr>
          <p:nvPr/>
        </p:nvSpPr>
        <p:spPr bwMode="auto">
          <a:xfrm>
            <a:off x="6934200" y="3276600"/>
            <a:ext cx="152400" cy="152400"/>
          </a:xfrm>
          <a:prstGeom prst="ellipse">
            <a:avLst/>
          </a:prstGeom>
          <a:solidFill>
            <a:srgbClr val="FFFF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92613" name="Text Box 101"/>
          <p:cNvSpPr txBox="1">
            <a:spLocks noChangeArrowheads="1"/>
          </p:cNvSpPr>
          <p:nvPr/>
        </p:nvSpPr>
        <p:spPr bwMode="auto">
          <a:xfrm>
            <a:off x="4800600" y="1371600"/>
            <a:ext cx="990600" cy="609600"/>
          </a:xfrm>
          <a:prstGeom prst="rect">
            <a:avLst/>
          </a:prstGeom>
          <a:solidFill>
            <a:srgbClr val="FFD7E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Unter-nehmens-ziele</a:t>
            </a:r>
          </a:p>
        </p:txBody>
      </p:sp>
      <p:sp>
        <p:nvSpPr>
          <p:cNvPr id="19559" name="Line 102"/>
          <p:cNvSpPr>
            <a:spLocks noChangeShapeType="1"/>
          </p:cNvSpPr>
          <p:nvPr/>
        </p:nvSpPr>
        <p:spPr bwMode="auto">
          <a:xfrm flipH="1" flipV="1">
            <a:off x="4648200" y="1905000"/>
            <a:ext cx="304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0" name="Line 103"/>
          <p:cNvSpPr>
            <a:spLocks noChangeShapeType="1"/>
          </p:cNvSpPr>
          <p:nvPr/>
        </p:nvSpPr>
        <p:spPr bwMode="auto">
          <a:xfrm flipH="1" flipV="1">
            <a:off x="5638800" y="1143000"/>
            <a:ext cx="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2616" name="Text Box 104"/>
          <p:cNvSpPr txBox="1">
            <a:spLocks noChangeArrowheads="1"/>
          </p:cNvSpPr>
          <p:nvPr/>
        </p:nvSpPr>
        <p:spPr bwMode="auto">
          <a:xfrm>
            <a:off x="3048000" y="2971800"/>
            <a:ext cx="1981200" cy="304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Steuerung</a:t>
            </a:r>
          </a:p>
        </p:txBody>
      </p:sp>
      <p:sp>
        <p:nvSpPr>
          <p:cNvPr id="19562" name="Line 105"/>
          <p:cNvSpPr>
            <a:spLocks noChangeShapeType="1"/>
          </p:cNvSpPr>
          <p:nvPr/>
        </p:nvSpPr>
        <p:spPr bwMode="auto">
          <a:xfrm flipV="1">
            <a:off x="3276600" y="32766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3" name="Line 106"/>
          <p:cNvSpPr>
            <a:spLocks noChangeShapeType="1"/>
          </p:cNvSpPr>
          <p:nvPr/>
        </p:nvSpPr>
        <p:spPr bwMode="auto">
          <a:xfrm flipV="1">
            <a:off x="3810000" y="32766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4" name="Line 107"/>
          <p:cNvSpPr>
            <a:spLocks noChangeShapeType="1"/>
          </p:cNvSpPr>
          <p:nvPr/>
        </p:nvSpPr>
        <p:spPr bwMode="auto">
          <a:xfrm flipV="1">
            <a:off x="4800600" y="3276600"/>
            <a:ext cx="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5" name="Text Box 108"/>
          <p:cNvSpPr txBox="1">
            <a:spLocks noChangeArrowheads="1"/>
          </p:cNvSpPr>
          <p:nvPr/>
        </p:nvSpPr>
        <p:spPr bwMode="auto">
          <a:xfrm>
            <a:off x="2590800" y="3505200"/>
            <a:ext cx="2819400" cy="284163"/>
          </a:xfrm>
          <a:prstGeom prst="rect">
            <a:avLst/>
          </a:prstGeom>
          <a:solidFill>
            <a:srgbClr val="E7F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gegenwartsbezogene Informationen</a:t>
            </a:r>
          </a:p>
        </p:txBody>
      </p:sp>
      <p:sp>
        <p:nvSpPr>
          <p:cNvPr id="19566" name="Text Box 109"/>
          <p:cNvSpPr txBox="1">
            <a:spLocks noChangeArrowheads="1"/>
          </p:cNvSpPr>
          <p:nvPr/>
        </p:nvSpPr>
        <p:spPr bwMode="auto">
          <a:xfrm>
            <a:off x="2209800" y="914400"/>
            <a:ext cx="762000" cy="4699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Pro-bleme</a:t>
            </a:r>
          </a:p>
        </p:txBody>
      </p:sp>
      <p:sp>
        <p:nvSpPr>
          <p:cNvPr id="192622" name="Text Box 110"/>
          <p:cNvSpPr txBox="1">
            <a:spLocks noChangeArrowheads="1"/>
          </p:cNvSpPr>
          <p:nvPr/>
        </p:nvSpPr>
        <p:spPr bwMode="auto">
          <a:xfrm>
            <a:off x="5257800" y="3962400"/>
            <a:ext cx="12192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200"/>
              <a:t>Operative Ziele</a:t>
            </a:r>
          </a:p>
        </p:txBody>
      </p:sp>
      <p:sp>
        <p:nvSpPr>
          <p:cNvPr id="19569" name="Text Box 113"/>
          <p:cNvSpPr txBox="1">
            <a:spLocks noChangeArrowheads="1"/>
          </p:cNvSpPr>
          <p:nvPr/>
        </p:nvSpPr>
        <p:spPr bwMode="auto">
          <a:xfrm>
            <a:off x="0" y="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Planung (Einordnung)</a:t>
            </a:r>
          </a:p>
        </p:txBody>
      </p:sp>
      <p:sp>
        <p:nvSpPr>
          <p:cNvPr id="19570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5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1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0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1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192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1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19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9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9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1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19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1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00"/>
                            </p:stCondLst>
                            <p:childTnLst>
                              <p:par>
                                <p:cTn id="2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50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1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00"/>
                            </p:stCondLst>
                            <p:childTnLst>
                              <p:par>
                                <p:cTn id="2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9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500"/>
                            </p:stCondLst>
                            <p:childTnLst>
                              <p:par>
                                <p:cTn id="2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500"/>
                                        <p:tgtEl>
                                          <p:spTgt spid="1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"/>
                            </p:stCondLst>
                            <p:childTnLst>
                              <p:par>
                                <p:cTn id="2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1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00"/>
                            </p:stCondLst>
                            <p:childTnLst>
                              <p:par>
                                <p:cTn id="2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4" dur="500"/>
                                        <p:tgtEl>
                                          <p:spTgt spid="1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1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000"/>
                            </p:stCondLst>
                            <p:childTnLst>
                              <p:par>
                                <p:cTn id="27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9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500"/>
                            </p:stCondLst>
                            <p:childTnLst>
                              <p:par>
                                <p:cTn id="2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0"/>
                                        <p:tgtEl>
                                          <p:spTgt spid="1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3000"/>
                            </p:stCondLst>
                            <p:childTnLst>
                              <p:par>
                                <p:cTn id="2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1" dur="500"/>
                                        <p:tgtEl>
                                          <p:spTgt spid="1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500"/>
                            </p:stCondLst>
                            <p:childTnLst>
                              <p:par>
                                <p:cTn id="2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00"/>
                                        <p:tgtEl>
                                          <p:spTgt spid="1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4000"/>
                            </p:stCondLst>
                            <p:childTnLst>
                              <p:par>
                                <p:cTn id="2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1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4500"/>
                            </p:stCondLst>
                            <p:childTnLst>
                              <p:par>
                                <p:cTn id="2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3" dur="500"/>
                                        <p:tgtEl>
                                          <p:spTgt spid="1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5000"/>
                            </p:stCondLst>
                            <p:childTnLst>
                              <p:par>
                                <p:cTn id="2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7" dur="500"/>
                                        <p:tgtEl>
                                          <p:spTgt spid="19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1" dur="500"/>
                                        <p:tgtEl>
                                          <p:spTgt spid="19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6000"/>
                            </p:stCondLst>
                            <p:childTnLst>
                              <p:par>
                                <p:cTn id="3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5" dur="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6500"/>
                            </p:stCondLst>
                            <p:childTnLst>
                              <p:par>
                                <p:cTn id="3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00"/>
                                        <p:tgtEl>
                                          <p:spTgt spid="1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1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500"/>
                            </p:stCondLst>
                            <p:childTnLst>
                              <p:par>
                                <p:cTn id="3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8" dur="5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1000"/>
                            </p:stCondLst>
                            <p:childTnLst>
                              <p:par>
                                <p:cTn id="3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2" dur="500"/>
                                        <p:tgtEl>
                                          <p:spTgt spid="19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1500"/>
                            </p:stCondLst>
                            <p:childTnLst>
                              <p:par>
                                <p:cTn id="3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6" dur="500"/>
                                        <p:tgtEl>
                                          <p:spTgt spid="19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1" dur="500"/>
                                        <p:tgtEl>
                                          <p:spTgt spid="1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19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9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500"/>
                            </p:stCondLst>
                            <p:childTnLst>
                              <p:par>
                                <p:cTn id="3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19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19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500"/>
                            </p:stCondLst>
                            <p:childTnLst>
                              <p:par>
                                <p:cTn id="3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19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000"/>
                            </p:stCondLst>
                            <p:childTnLst>
                              <p:par>
                                <p:cTn id="3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6" dur="500"/>
                                        <p:tgtEl>
                                          <p:spTgt spid="1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1" dur="500"/>
                                        <p:tgtEl>
                                          <p:spTgt spid="19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500"/>
                            </p:stCondLst>
                            <p:childTnLst>
                              <p:par>
                                <p:cTn id="3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5" dur="500"/>
                                        <p:tgtEl>
                                          <p:spTgt spid="19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000"/>
                            </p:stCondLst>
                            <p:childTnLst>
                              <p:par>
                                <p:cTn id="3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500"/>
                            </p:stCondLst>
                            <p:childTnLst>
                              <p:par>
                                <p:cTn id="3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3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2000"/>
                            </p:stCondLst>
                            <p:childTnLst>
                              <p:par>
                                <p:cTn id="3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7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2500"/>
                            </p:stCondLst>
                            <p:childTnLst>
                              <p:par>
                                <p:cTn id="3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19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3000"/>
                            </p:stCondLst>
                            <p:childTnLst>
                              <p:par>
                                <p:cTn id="3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5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3500"/>
                            </p:stCondLst>
                            <p:childTnLst>
                              <p:par>
                                <p:cTn id="3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9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4000"/>
                            </p:stCondLst>
                            <p:childTnLst>
                              <p:par>
                                <p:cTn id="3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3" dur="500"/>
                                        <p:tgtEl>
                                          <p:spTgt spid="19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4500"/>
                            </p:stCondLst>
                            <p:childTnLst>
                              <p:par>
                                <p:cTn id="3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19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1" dur="500"/>
                                        <p:tgtEl>
                                          <p:spTgt spid="19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5500"/>
                            </p:stCondLst>
                            <p:childTnLst>
                              <p:par>
                                <p:cTn id="4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6000"/>
                            </p:stCondLst>
                            <p:childTnLst>
                              <p:par>
                                <p:cTn id="4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4" dur="500"/>
                                        <p:tgtEl>
                                          <p:spTgt spid="1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500"/>
                            </p:stCondLst>
                            <p:childTnLst>
                              <p:par>
                                <p:cTn id="4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8" dur="500"/>
                                        <p:tgtEl>
                                          <p:spTgt spid="1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3" dur="500"/>
                                        <p:tgtEl>
                                          <p:spTgt spid="1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500"/>
                            </p:stCondLst>
                            <p:childTnLst>
                              <p:par>
                                <p:cTn id="4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7" dur="500"/>
                                        <p:tgtEl>
                                          <p:spTgt spid="1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000"/>
                            </p:stCondLst>
                            <p:childTnLst>
                              <p:par>
                                <p:cTn id="4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1" dur="500"/>
                                        <p:tgtEl>
                                          <p:spTgt spid="19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6" dur="500"/>
                                        <p:tgtEl>
                                          <p:spTgt spid="19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7" fill="hold">
                            <p:stCondLst>
                              <p:cond delay="500"/>
                            </p:stCondLst>
                            <p:childTnLst>
                              <p:par>
                                <p:cTn id="4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0" dur="500"/>
                                        <p:tgtEl>
                                          <p:spTgt spid="19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4" dur="500"/>
                                        <p:tgtEl>
                                          <p:spTgt spid="192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8" dur="500"/>
                                        <p:tgtEl>
                                          <p:spTgt spid="19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2000"/>
                            </p:stCondLst>
                            <p:childTnLst>
                              <p:par>
                                <p:cTn id="4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2" dur="500"/>
                                        <p:tgtEl>
                                          <p:spTgt spid="1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2500"/>
                            </p:stCondLst>
                            <p:childTnLst>
                              <p:par>
                                <p:cTn id="4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500"/>
                                        <p:tgtEl>
                                          <p:spTgt spid="1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3000"/>
                            </p:stCondLst>
                            <p:childTnLst>
                              <p:par>
                                <p:cTn id="4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0" dur="500"/>
                                        <p:tgtEl>
                                          <p:spTgt spid="1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3500"/>
                            </p:stCondLst>
                            <p:childTnLst>
                              <p:par>
                                <p:cTn id="46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1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1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1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1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 autoUpdateAnimBg="0"/>
      <p:bldP spid="19464" grpId="0" animBg="1" autoUpdateAnimBg="0"/>
      <p:bldP spid="19465" grpId="0" animBg="1"/>
      <p:bldP spid="192516" grpId="0" animBg="1" autoUpdateAnimBg="0"/>
      <p:bldP spid="192517" grpId="0" animBg="1" autoUpdateAnimBg="0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 autoUpdateAnimBg="0"/>
      <p:bldP spid="192531" grpId="0" animBg="1" autoUpdateAnimBg="0"/>
      <p:bldP spid="19482" grpId="0" animBg="1" autoUpdateAnimBg="0"/>
      <p:bldP spid="19483" grpId="0" animBg="1" autoUpdateAnimBg="0"/>
      <p:bldP spid="19484" grpId="0" animBg="1"/>
      <p:bldP spid="19485" grpId="0" animBg="1"/>
      <p:bldP spid="19486" grpId="0" animBg="1"/>
      <p:bldP spid="19487" grpId="0" animBg="1"/>
      <p:bldP spid="19488" grpId="0" animBg="1"/>
      <p:bldP spid="19489" grpId="0" animBg="1"/>
      <p:bldP spid="19490" grpId="0" animBg="1" autoUpdateAnimBg="0"/>
      <p:bldP spid="19491" grpId="0" animBg="1" autoUpdateAnimBg="0"/>
      <p:bldP spid="19492" grpId="0" animBg="1"/>
      <p:bldP spid="19493" grpId="0" animBg="1"/>
      <p:bldP spid="19494" grpId="0" animBg="1"/>
      <p:bldP spid="19495" grpId="0" animBg="1"/>
      <p:bldP spid="19496" grpId="0" animBg="1"/>
      <p:bldP spid="19497" grpId="0" animBg="1"/>
      <p:bldP spid="19498" grpId="0" animBg="1" autoUpdateAnimBg="0"/>
      <p:bldP spid="19499" grpId="0" animBg="1" autoUpdateAnimBg="0"/>
      <p:bldP spid="19500" grpId="0" animBg="1"/>
      <p:bldP spid="19501" grpId="0" animBg="1"/>
      <p:bldP spid="19502" grpId="0" animBg="1"/>
      <p:bldP spid="19503" grpId="0" animBg="1"/>
      <p:bldP spid="19504" grpId="0" animBg="1"/>
      <p:bldP spid="19505" grpId="0" animBg="1"/>
      <p:bldP spid="19506" grpId="0" animBg="1"/>
      <p:bldP spid="19507" grpId="0" animBg="1" autoUpdateAnimBg="0"/>
      <p:bldP spid="19508" grpId="0" animBg="1" autoUpdateAnimBg="0"/>
      <p:bldP spid="19509" grpId="0" animBg="1"/>
      <p:bldP spid="19510" grpId="0" animBg="1"/>
      <p:bldP spid="19511" grpId="0" animBg="1"/>
      <p:bldP spid="19512" grpId="0" animBg="1"/>
      <p:bldP spid="19513" grpId="0" animBg="1"/>
      <p:bldP spid="19514" grpId="0" animBg="1"/>
      <p:bldP spid="19516" grpId="0" animBg="1"/>
      <p:bldP spid="19517" grpId="0" animBg="1"/>
      <p:bldP spid="19518" grpId="0" animBg="1"/>
      <p:bldP spid="19519" grpId="0" animBg="1"/>
      <p:bldP spid="19520" grpId="0" animBg="1"/>
      <p:bldP spid="19521" grpId="0" animBg="1"/>
      <p:bldP spid="19522" grpId="0" animBg="1"/>
      <p:bldP spid="19523" grpId="0" animBg="1"/>
      <p:bldP spid="19524" grpId="0" animBg="1"/>
      <p:bldP spid="19525" grpId="0" animBg="1"/>
      <p:bldP spid="19526" grpId="0" animBg="1"/>
      <p:bldP spid="19527" grpId="0" animBg="1"/>
      <p:bldP spid="19528" grpId="0" animBg="1"/>
      <p:bldP spid="19529" grpId="0" animBg="1"/>
      <p:bldP spid="19530" grpId="0" animBg="1"/>
      <p:bldP spid="19531" grpId="0" animBg="1"/>
      <p:bldP spid="19532" grpId="0" animBg="1"/>
      <p:bldP spid="19533" grpId="0" animBg="1" autoUpdateAnimBg="0"/>
      <p:bldP spid="19534" grpId="0" animBg="1" autoUpdateAnimBg="0"/>
      <p:bldP spid="19535" grpId="0" animBg="1"/>
      <p:bldP spid="19536" grpId="0" autoUpdateAnimBg="0"/>
      <p:bldP spid="192589" grpId="0" animBg="1" autoUpdateAnimBg="0"/>
      <p:bldP spid="19538" grpId="0" animBg="1"/>
      <p:bldP spid="19539" grpId="0" animBg="1"/>
      <p:bldP spid="192592" grpId="0" animBg="1" autoUpdateAnimBg="0"/>
      <p:bldP spid="19541" grpId="0" animBg="1"/>
      <p:bldP spid="19542" grpId="0" animBg="1"/>
      <p:bldP spid="19543" grpId="0" animBg="1"/>
      <p:bldP spid="19544" grpId="0" animBg="1"/>
      <p:bldP spid="19545" grpId="0" animBg="1"/>
      <p:bldP spid="19546" grpId="0" animBg="1" autoUpdateAnimBg="0"/>
      <p:bldP spid="19547" grpId="0" animBg="1"/>
      <p:bldP spid="19548" grpId="0" animBg="1"/>
      <p:bldP spid="192604" grpId="0" animBg="1" autoUpdateAnimBg="0"/>
      <p:bldP spid="19550" grpId="0" animBg="1"/>
      <p:bldP spid="19551" grpId="0" animBg="1"/>
      <p:bldP spid="19552" grpId="0" animBg="1"/>
      <p:bldP spid="19553" grpId="0" animBg="1"/>
      <p:bldP spid="19554" grpId="0" animBg="1"/>
      <p:bldP spid="19555" grpId="0" animBg="1"/>
      <p:bldP spid="19556" grpId="0" animBg="1"/>
      <p:bldP spid="19557" grpId="0" animBg="1" autoUpdateAnimBg="0"/>
      <p:bldP spid="192613" grpId="0" animBg="1" autoUpdateAnimBg="0"/>
      <p:bldP spid="19559" grpId="0" animBg="1"/>
      <p:bldP spid="19560" grpId="0" animBg="1"/>
      <p:bldP spid="192616" grpId="0" animBg="1" autoUpdateAnimBg="0"/>
      <p:bldP spid="19562" grpId="0" animBg="1"/>
      <p:bldP spid="19563" grpId="0" animBg="1"/>
      <p:bldP spid="19564" grpId="0" animBg="1"/>
      <p:bldP spid="19565" grpId="0" animBg="1" autoUpdateAnimBg="0"/>
      <p:bldP spid="19566" grpId="0" animBg="1" autoUpdateAnimBg="0"/>
      <p:bldP spid="192622" grpId="0" animBg="1" autoUpdateAnimBg="0"/>
      <p:bldP spid="19570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0" name="Rectangle 67"/>
          <p:cNvSpPr>
            <a:spLocks noChangeArrowheads="1"/>
          </p:cNvSpPr>
          <p:nvPr/>
        </p:nvSpPr>
        <p:spPr bwMode="auto">
          <a:xfrm>
            <a:off x="3733800" y="76200"/>
            <a:ext cx="5181600" cy="3886200"/>
          </a:xfrm>
          <a:prstGeom prst="rect">
            <a:avLst/>
          </a:prstGeom>
          <a:solidFill>
            <a:srgbClr val="F3FFF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491" name="Oval 78"/>
          <p:cNvSpPr>
            <a:spLocks noChangeArrowheads="1"/>
          </p:cNvSpPr>
          <p:nvPr/>
        </p:nvSpPr>
        <p:spPr bwMode="auto">
          <a:xfrm>
            <a:off x="304800" y="838200"/>
            <a:ext cx="3962400" cy="2133600"/>
          </a:xfrm>
          <a:prstGeom prst="ellipse">
            <a:avLst/>
          </a:prstGeom>
          <a:solidFill>
            <a:srgbClr val="F1FFC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0492" name="Line 2"/>
          <p:cNvSpPr>
            <a:spLocks noChangeShapeType="1"/>
          </p:cNvSpPr>
          <p:nvPr/>
        </p:nvSpPr>
        <p:spPr bwMode="auto">
          <a:xfrm>
            <a:off x="152400" y="5486400"/>
            <a:ext cx="883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3540" name="Text Box 3"/>
          <p:cNvSpPr txBox="1">
            <a:spLocks noChangeArrowheads="1"/>
          </p:cNvSpPr>
          <p:nvPr/>
        </p:nvSpPr>
        <p:spPr bwMode="auto">
          <a:xfrm>
            <a:off x="533400" y="5638800"/>
            <a:ext cx="2971800" cy="539750"/>
          </a:xfrm>
          <a:prstGeom prst="rect">
            <a:avLst/>
          </a:prstGeom>
          <a:solidFill>
            <a:srgbClr val="F8F1B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laufendes Geschäftsjahr</a:t>
            </a:r>
          </a:p>
        </p:txBody>
      </p:sp>
      <p:sp>
        <p:nvSpPr>
          <p:cNvPr id="20494" name="Line 4"/>
          <p:cNvSpPr>
            <a:spLocks noChangeShapeType="1"/>
          </p:cNvSpPr>
          <p:nvPr/>
        </p:nvSpPr>
        <p:spPr bwMode="auto">
          <a:xfrm flipH="1">
            <a:off x="3657600" y="304800"/>
            <a:ext cx="0" cy="6096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495" name="Line 5"/>
          <p:cNvSpPr>
            <a:spLocks noChangeShapeType="1"/>
          </p:cNvSpPr>
          <p:nvPr/>
        </p:nvSpPr>
        <p:spPr bwMode="auto">
          <a:xfrm>
            <a:off x="304800" y="381000"/>
            <a:ext cx="0" cy="594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496" name="Line 6"/>
          <p:cNvSpPr>
            <a:spLocks noChangeShapeType="1"/>
          </p:cNvSpPr>
          <p:nvPr/>
        </p:nvSpPr>
        <p:spPr bwMode="auto">
          <a:xfrm>
            <a:off x="7696200" y="6400800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497" name="Text Box 7"/>
          <p:cNvSpPr txBox="1">
            <a:spLocks noChangeArrowheads="1"/>
          </p:cNvSpPr>
          <p:nvPr/>
        </p:nvSpPr>
        <p:spPr bwMode="auto">
          <a:xfrm>
            <a:off x="7010400" y="6248400"/>
            <a:ext cx="6858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Zeit</a:t>
            </a:r>
          </a:p>
        </p:txBody>
      </p:sp>
      <p:sp>
        <p:nvSpPr>
          <p:cNvPr id="193545" name="Text Box 8"/>
          <p:cNvSpPr txBox="1">
            <a:spLocks noChangeArrowheads="1"/>
          </p:cNvSpPr>
          <p:nvPr/>
        </p:nvSpPr>
        <p:spPr bwMode="auto">
          <a:xfrm>
            <a:off x="5257800" y="5638800"/>
            <a:ext cx="2590800" cy="5397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kommende Geschäftsjahre</a:t>
            </a:r>
          </a:p>
        </p:txBody>
      </p:sp>
      <p:sp>
        <p:nvSpPr>
          <p:cNvPr id="20499" name="Line 9"/>
          <p:cNvSpPr>
            <a:spLocks noChangeShapeType="1"/>
          </p:cNvSpPr>
          <p:nvPr/>
        </p:nvSpPr>
        <p:spPr bwMode="auto">
          <a:xfrm>
            <a:off x="2667000" y="46482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0" name="Line 10"/>
          <p:cNvSpPr>
            <a:spLocks noChangeShapeType="1"/>
          </p:cNvSpPr>
          <p:nvPr/>
        </p:nvSpPr>
        <p:spPr bwMode="auto">
          <a:xfrm>
            <a:off x="31242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1" name="Line 11"/>
          <p:cNvSpPr>
            <a:spLocks noChangeShapeType="1"/>
          </p:cNvSpPr>
          <p:nvPr/>
        </p:nvSpPr>
        <p:spPr bwMode="auto">
          <a:xfrm flipV="1">
            <a:off x="381000" y="46482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2" name="Line 12"/>
          <p:cNvSpPr>
            <a:spLocks noChangeShapeType="1"/>
          </p:cNvSpPr>
          <p:nvPr/>
        </p:nvSpPr>
        <p:spPr bwMode="auto">
          <a:xfrm>
            <a:off x="2590800" y="48006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3" name="Line 13"/>
          <p:cNvSpPr>
            <a:spLocks noChangeShapeType="1"/>
          </p:cNvSpPr>
          <p:nvPr/>
        </p:nvSpPr>
        <p:spPr bwMode="auto">
          <a:xfrm flipV="1">
            <a:off x="609600" y="48006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4" name="Rectangle 14"/>
          <p:cNvSpPr>
            <a:spLocks noChangeArrowheads="1"/>
          </p:cNvSpPr>
          <p:nvPr/>
        </p:nvSpPr>
        <p:spPr bwMode="auto">
          <a:xfrm>
            <a:off x="29718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505" name="Rectangle 15"/>
          <p:cNvSpPr>
            <a:spLocks noChangeArrowheads="1"/>
          </p:cNvSpPr>
          <p:nvPr/>
        </p:nvSpPr>
        <p:spPr bwMode="auto">
          <a:xfrm>
            <a:off x="4572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506" name="Line 16"/>
          <p:cNvSpPr>
            <a:spLocks noChangeShapeType="1"/>
          </p:cNvSpPr>
          <p:nvPr/>
        </p:nvSpPr>
        <p:spPr bwMode="auto">
          <a:xfrm>
            <a:off x="6096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7" name="Line 17"/>
          <p:cNvSpPr>
            <a:spLocks noChangeShapeType="1"/>
          </p:cNvSpPr>
          <p:nvPr/>
        </p:nvSpPr>
        <p:spPr bwMode="auto">
          <a:xfrm>
            <a:off x="56388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8" name="Line 18"/>
          <p:cNvSpPr>
            <a:spLocks noChangeShapeType="1"/>
          </p:cNvSpPr>
          <p:nvPr/>
        </p:nvSpPr>
        <p:spPr bwMode="auto">
          <a:xfrm>
            <a:off x="59436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09" name="Line 19"/>
          <p:cNvSpPr>
            <a:spLocks noChangeShapeType="1"/>
          </p:cNvSpPr>
          <p:nvPr/>
        </p:nvSpPr>
        <p:spPr bwMode="auto">
          <a:xfrm flipV="1">
            <a:off x="41910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0" name="Line 20"/>
          <p:cNvSpPr>
            <a:spLocks noChangeShapeType="1"/>
          </p:cNvSpPr>
          <p:nvPr/>
        </p:nvSpPr>
        <p:spPr bwMode="auto">
          <a:xfrm>
            <a:off x="56388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1" name="Line 21"/>
          <p:cNvSpPr>
            <a:spLocks noChangeShapeType="1"/>
          </p:cNvSpPr>
          <p:nvPr/>
        </p:nvSpPr>
        <p:spPr bwMode="auto">
          <a:xfrm flipV="1">
            <a:off x="42672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2" name="Rectangle 22"/>
          <p:cNvSpPr>
            <a:spLocks noChangeArrowheads="1"/>
          </p:cNvSpPr>
          <p:nvPr/>
        </p:nvSpPr>
        <p:spPr bwMode="auto">
          <a:xfrm>
            <a:off x="57912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513" name="Line 23"/>
          <p:cNvSpPr>
            <a:spLocks noChangeShapeType="1"/>
          </p:cNvSpPr>
          <p:nvPr/>
        </p:nvSpPr>
        <p:spPr bwMode="auto">
          <a:xfrm>
            <a:off x="42672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4" name="Line 24"/>
          <p:cNvSpPr>
            <a:spLocks noChangeShapeType="1"/>
          </p:cNvSpPr>
          <p:nvPr/>
        </p:nvSpPr>
        <p:spPr bwMode="auto">
          <a:xfrm>
            <a:off x="6096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5" name="Line 25"/>
          <p:cNvSpPr>
            <a:spLocks noChangeShapeType="1"/>
          </p:cNvSpPr>
          <p:nvPr/>
        </p:nvSpPr>
        <p:spPr bwMode="auto">
          <a:xfrm flipH="1">
            <a:off x="228600" y="5334000"/>
            <a:ext cx="3810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6" name="Line 26"/>
          <p:cNvSpPr>
            <a:spLocks noChangeShapeType="1"/>
          </p:cNvSpPr>
          <p:nvPr/>
        </p:nvSpPr>
        <p:spPr bwMode="auto">
          <a:xfrm>
            <a:off x="31242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7" name="Line 27"/>
          <p:cNvSpPr>
            <a:spLocks noChangeShapeType="1"/>
          </p:cNvSpPr>
          <p:nvPr/>
        </p:nvSpPr>
        <p:spPr bwMode="auto">
          <a:xfrm>
            <a:off x="42672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8" name="Line 28"/>
          <p:cNvSpPr>
            <a:spLocks noChangeShapeType="1"/>
          </p:cNvSpPr>
          <p:nvPr/>
        </p:nvSpPr>
        <p:spPr bwMode="auto">
          <a:xfrm flipH="1">
            <a:off x="3124200" y="5334000"/>
            <a:ext cx="11430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19" name="Line 29"/>
          <p:cNvSpPr>
            <a:spLocks noChangeShapeType="1"/>
          </p:cNvSpPr>
          <p:nvPr/>
        </p:nvSpPr>
        <p:spPr bwMode="auto">
          <a:xfrm>
            <a:off x="59436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0" name="Line 30"/>
          <p:cNvSpPr>
            <a:spLocks noChangeShapeType="1"/>
          </p:cNvSpPr>
          <p:nvPr/>
        </p:nvSpPr>
        <p:spPr bwMode="auto">
          <a:xfrm flipH="1">
            <a:off x="5943600" y="5334000"/>
            <a:ext cx="6858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1" name="Rectangle 33"/>
          <p:cNvSpPr>
            <a:spLocks noChangeArrowheads="1"/>
          </p:cNvSpPr>
          <p:nvPr/>
        </p:nvSpPr>
        <p:spPr bwMode="auto">
          <a:xfrm>
            <a:off x="41148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522" name="Line 34"/>
          <p:cNvSpPr>
            <a:spLocks noChangeShapeType="1"/>
          </p:cNvSpPr>
          <p:nvPr/>
        </p:nvSpPr>
        <p:spPr bwMode="auto">
          <a:xfrm>
            <a:off x="80010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3" name="Line 35"/>
          <p:cNvSpPr>
            <a:spLocks noChangeShapeType="1"/>
          </p:cNvSpPr>
          <p:nvPr/>
        </p:nvSpPr>
        <p:spPr bwMode="auto">
          <a:xfrm>
            <a:off x="83058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4" name="Line 36"/>
          <p:cNvSpPr>
            <a:spLocks noChangeShapeType="1"/>
          </p:cNvSpPr>
          <p:nvPr/>
        </p:nvSpPr>
        <p:spPr bwMode="auto">
          <a:xfrm flipV="1">
            <a:off x="6553200" y="46482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5" name="Line 37"/>
          <p:cNvSpPr>
            <a:spLocks noChangeShapeType="1"/>
          </p:cNvSpPr>
          <p:nvPr/>
        </p:nvSpPr>
        <p:spPr bwMode="auto">
          <a:xfrm>
            <a:off x="80010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6" name="Line 38"/>
          <p:cNvSpPr>
            <a:spLocks noChangeShapeType="1"/>
          </p:cNvSpPr>
          <p:nvPr/>
        </p:nvSpPr>
        <p:spPr bwMode="auto">
          <a:xfrm flipV="1">
            <a:off x="6629400" y="48006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7" name="Rectangle 39"/>
          <p:cNvSpPr>
            <a:spLocks noChangeArrowheads="1"/>
          </p:cNvSpPr>
          <p:nvPr/>
        </p:nvSpPr>
        <p:spPr bwMode="auto">
          <a:xfrm>
            <a:off x="81534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528" name="Line 40"/>
          <p:cNvSpPr>
            <a:spLocks noChangeShapeType="1"/>
          </p:cNvSpPr>
          <p:nvPr/>
        </p:nvSpPr>
        <p:spPr bwMode="auto">
          <a:xfrm>
            <a:off x="6629400" y="48006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29" name="Line 41"/>
          <p:cNvSpPr>
            <a:spLocks noChangeShapeType="1"/>
          </p:cNvSpPr>
          <p:nvPr/>
        </p:nvSpPr>
        <p:spPr bwMode="auto">
          <a:xfrm>
            <a:off x="66294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30" name="Line 42"/>
          <p:cNvSpPr>
            <a:spLocks noChangeShapeType="1"/>
          </p:cNvSpPr>
          <p:nvPr/>
        </p:nvSpPr>
        <p:spPr bwMode="auto">
          <a:xfrm>
            <a:off x="8305800" y="5181600"/>
            <a:ext cx="0" cy="15240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31" name="Line 43"/>
          <p:cNvSpPr>
            <a:spLocks noChangeShapeType="1"/>
          </p:cNvSpPr>
          <p:nvPr/>
        </p:nvSpPr>
        <p:spPr bwMode="auto">
          <a:xfrm flipH="1">
            <a:off x="8305800" y="5334000"/>
            <a:ext cx="685800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32" name="Rectangle 45"/>
          <p:cNvSpPr>
            <a:spLocks noChangeArrowheads="1"/>
          </p:cNvSpPr>
          <p:nvPr/>
        </p:nvSpPr>
        <p:spPr bwMode="auto">
          <a:xfrm>
            <a:off x="6477000" y="5029200"/>
            <a:ext cx="304800" cy="152400"/>
          </a:xfrm>
          <a:prstGeom prst="rect">
            <a:avLst/>
          </a:prstGeom>
          <a:solidFill>
            <a:srgbClr val="BDDE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20533" name="Line 46"/>
          <p:cNvSpPr>
            <a:spLocks noChangeShapeType="1"/>
          </p:cNvSpPr>
          <p:nvPr/>
        </p:nvSpPr>
        <p:spPr bwMode="auto">
          <a:xfrm>
            <a:off x="1828800" y="762000"/>
            <a:ext cx="0" cy="1143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3584" name="Text Box 47"/>
          <p:cNvSpPr txBox="1">
            <a:spLocks noChangeArrowheads="1"/>
          </p:cNvSpPr>
          <p:nvPr/>
        </p:nvSpPr>
        <p:spPr bwMode="auto">
          <a:xfrm>
            <a:off x="990600" y="1905000"/>
            <a:ext cx="16764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Strategische Planung</a:t>
            </a:r>
          </a:p>
        </p:txBody>
      </p:sp>
      <p:sp>
        <p:nvSpPr>
          <p:cNvPr id="20535" name="Line 48"/>
          <p:cNvSpPr>
            <a:spLocks noChangeShapeType="1"/>
          </p:cNvSpPr>
          <p:nvPr/>
        </p:nvSpPr>
        <p:spPr bwMode="auto">
          <a:xfrm>
            <a:off x="1828800" y="34290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3586" name="Text Box 49"/>
          <p:cNvSpPr txBox="1">
            <a:spLocks noChangeArrowheads="1"/>
          </p:cNvSpPr>
          <p:nvPr/>
        </p:nvSpPr>
        <p:spPr bwMode="auto">
          <a:xfrm>
            <a:off x="609600" y="3200400"/>
            <a:ext cx="2590800" cy="595313"/>
          </a:xfrm>
          <a:prstGeom prst="rect">
            <a:avLst/>
          </a:prstGeom>
          <a:solidFill>
            <a:srgbClr val="F8F1B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Operative Planung und Steuerung</a:t>
            </a:r>
          </a:p>
        </p:txBody>
      </p:sp>
      <p:sp>
        <p:nvSpPr>
          <p:cNvPr id="20537" name="Line 50"/>
          <p:cNvSpPr>
            <a:spLocks noChangeShapeType="1"/>
          </p:cNvSpPr>
          <p:nvPr/>
        </p:nvSpPr>
        <p:spPr bwMode="auto">
          <a:xfrm>
            <a:off x="1828800" y="25908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38" name="Freeform 51"/>
          <p:cNvSpPr>
            <a:spLocks/>
          </p:cNvSpPr>
          <p:nvPr/>
        </p:nvSpPr>
        <p:spPr bwMode="auto">
          <a:xfrm>
            <a:off x="6934200" y="2667000"/>
            <a:ext cx="1447800" cy="901700"/>
          </a:xfrm>
          <a:custGeom>
            <a:avLst/>
            <a:gdLst>
              <a:gd name="T0" fmla="*/ 2147483647 w 1368"/>
              <a:gd name="T1" fmla="*/ 2147483647 h 1000"/>
              <a:gd name="T2" fmla="*/ 2147483647 w 1368"/>
              <a:gd name="T3" fmla="*/ 2147483647 h 1000"/>
              <a:gd name="T4" fmla="*/ 2147483647 w 1368"/>
              <a:gd name="T5" fmla="*/ 2147483647 h 1000"/>
              <a:gd name="T6" fmla="*/ 2147483647 w 1368"/>
              <a:gd name="T7" fmla="*/ 2147483647 h 1000"/>
              <a:gd name="T8" fmla="*/ 2147483647 w 1368"/>
              <a:gd name="T9" fmla="*/ 2147483647 h 1000"/>
              <a:gd name="T10" fmla="*/ 2147483647 w 1368"/>
              <a:gd name="T11" fmla="*/ 2147483647 h 1000"/>
              <a:gd name="T12" fmla="*/ 2147483647 w 1368"/>
              <a:gd name="T13" fmla="*/ 2147483647 h 1000"/>
              <a:gd name="T14" fmla="*/ 2147483647 w 1368"/>
              <a:gd name="T15" fmla="*/ 2147483647 h 1000"/>
              <a:gd name="T16" fmla="*/ 2147483647 w 1368"/>
              <a:gd name="T17" fmla="*/ 2147483647 h 1000"/>
              <a:gd name="T18" fmla="*/ 2147483647 w 1368"/>
              <a:gd name="T19" fmla="*/ 2147483647 h 1000"/>
              <a:gd name="T20" fmla="*/ 2147483647 w 1368"/>
              <a:gd name="T21" fmla="*/ 2147483647 h 1000"/>
              <a:gd name="T22" fmla="*/ 2147483647 w 1368"/>
              <a:gd name="T23" fmla="*/ 2147483647 h 1000"/>
              <a:gd name="T24" fmla="*/ 2147483647 w 1368"/>
              <a:gd name="T25" fmla="*/ 2147483647 h 1000"/>
              <a:gd name="T26" fmla="*/ 2147483647 w 1368"/>
              <a:gd name="T27" fmla="*/ 2147483647 h 1000"/>
              <a:gd name="T28" fmla="*/ 2147483647 w 1368"/>
              <a:gd name="T29" fmla="*/ 2147483647 h 1000"/>
              <a:gd name="T30" fmla="*/ 2147483647 w 1368"/>
              <a:gd name="T31" fmla="*/ 2147483647 h 1000"/>
              <a:gd name="T32" fmla="*/ 2147483647 w 1368"/>
              <a:gd name="T33" fmla="*/ 2147483647 h 1000"/>
              <a:gd name="T34" fmla="*/ 2147483647 w 1368"/>
              <a:gd name="T35" fmla="*/ 2147483647 h 1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68"/>
              <a:gd name="T55" fmla="*/ 0 h 1000"/>
              <a:gd name="T56" fmla="*/ 1368 w 1368"/>
              <a:gd name="T57" fmla="*/ 1000 h 10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68" h="1000">
                <a:moveTo>
                  <a:pt x="64" y="512"/>
                </a:moveTo>
                <a:cubicBezTo>
                  <a:pt x="72" y="472"/>
                  <a:pt x="40" y="368"/>
                  <a:pt x="64" y="320"/>
                </a:cubicBezTo>
                <a:cubicBezTo>
                  <a:pt x="88" y="272"/>
                  <a:pt x="168" y="272"/>
                  <a:pt x="208" y="224"/>
                </a:cubicBezTo>
                <a:cubicBezTo>
                  <a:pt x="248" y="176"/>
                  <a:pt x="232" y="64"/>
                  <a:pt x="304" y="32"/>
                </a:cubicBezTo>
                <a:cubicBezTo>
                  <a:pt x="376" y="0"/>
                  <a:pt x="552" y="8"/>
                  <a:pt x="640" y="32"/>
                </a:cubicBezTo>
                <a:cubicBezTo>
                  <a:pt x="728" y="56"/>
                  <a:pt x="752" y="152"/>
                  <a:pt x="832" y="176"/>
                </a:cubicBezTo>
                <a:cubicBezTo>
                  <a:pt x="912" y="200"/>
                  <a:pt x="1032" y="128"/>
                  <a:pt x="1120" y="176"/>
                </a:cubicBezTo>
                <a:cubicBezTo>
                  <a:pt x="1208" y="224"/>
                  <a:pt x="1352" y="392"/>
                  <a:pt x="1360" y="464"/>
                </a:cubicBezTo>
                <a:cubicBezTo>
                  <a:pt x="1368" y="536"/>
                  <a:pt x="1192" y="544"/>
                  <a:pt x="1168" y="608"/>
                </a:cubicBezTo>
                <a:cubicBezTo>
                  <a:pt x="1144" y="672"/>
                  <a:pt x="1256" y="792"/>
                  <a:pt x="1216" y="848"/>
                </a:cubicBezTo>
                <a:cubicBezTo>
                  <a:pt x="1176" y="904"/>
                  <a:pt x="1008" y="952"/>
                  <a:pt x="928" y="944"/>
                </a:cubicBezTo>
                <a:cubicBezTo>
                  <a:pt x="848" y="936"/>
                  <a:pt x="816" y="792"/>
                  <a:pt x="736" y="800"/>
                </a:cubicBezTo>
                <a:cubicBezTo>
                  <a:pt x="656" y="808"/>
                  <a:pt x="512" y="984"/>
                  <a:pt x="448" y="992"/>
                </a:cubicBezTo>
                <a:cubicBezTo>
                  <a:pt x="384" y="1000"/>
                  <a:pt x="408" y="888"/>
                  <a:pt x="352" y="848"/>
                </a:cubicBezTo>
                <a:cubicBezTo>
                  <a:pt x="296" y="808"/>
                  <a:pt x="144" y="784"/>
                  <a:pt x="112" y="752"/>
                </a:cubicBezTo>
                <a:cubicBezTo>
                  <a:pt x="80" y="720"/>
                  <a:pt x="176" y="688"/>
                  <a:pt x="160" y="656"/>
                </a:cubicBezTo>
                <a:cubicBezTo>
                  <a:pt x="144" y="624"/>
                  <a:pt x="32" y="584"/>
                  <a:pt x="16" y="560"/>
                </a:cubicBezTo>
                <a:cubicBezTo>
                  <a:pt x="0" y="536"/>
                  <a:pt x="56" y="552"/>
                  <a:pt x="64" y="512"/>
                </a:cubicBezTo>
                <a:close/>
              </a:path>
            </a:pathLst>
          </a:custGeom>
          <a:solidFill>
            <a:srgbClr val="CCFF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20482" name="Object 7"/>
          <p:cNvGraphicFramePr>
            <a:graphicFrameLocks noChangeAspect="1"/>
          </p:cNvGraphicFramePr>
          <p:nvPr/>
        </p:nvGraphicFramePr>
        <p:xfrm>
          <a:off x="5334000" y="1600200"/>
          <a:ext cx="957263" cy="981075"/>
        </p:xfrm>
        <a:graphic>
          <a:graphicData uri="http://schemas.openxmlformats.org/presentationml/2006/ole">
            <p:oleObj spid="_x0000_s20482" name="Paint Shop Pro Image" r:id="rId4" imgW="1171049" imgH="1200325" progId="PaintShopPro">
              <p:embed/>
            </p:oleObj>
          </a:graphicData>
        </a:graphic>
      </p:graphicFrame>
      <p:graphicFrame>
        <p:nvGraphicFramePr>
          <p:cNvPr id="20483" name="Object 56"/>
          <p:cNvGraphicFramePr>
            <a:graphicFrameLocks noChangeAspect="1"/>
          </p:cNvGraphicFramePr>
          <p:nvPr/>
        </p:nvGraphicFramePr>
        <p:xfrm>
          <a:off x="4114800" y="228600"/>
          <a:ext cx="1524000" cy="985838"/>
        </p:xfrm>
        <a:graphic>
          <a:graphicData uri="http://schemas.openxmlformats.org/presentationml/2006/ole">
            <p:oleObj spid="_x0000_s20483" name="Paint Shop Pro Image" r:id="rId5" imgW="2175610" imgH="1405259" progId="PaintShopPro">
              <p:embed/>
            </p:oleObj>
          </a:graphicData>
        </a:graphic>
      </p:graphicFrame>
      <p:graphicFrame>
        <p:nvGraphicFramePr>
          <p:cNvPr id="193593" name="Object 34"/>
          <p:cNvGraphicFramePr>
            <a:graphicFrameLocks noChangeAspect="1"/>
          </p:cNvGraphicFramePr>
          <p:nvPr/>
        </p:nvGraphicFramePr>
        <p:xfrm>
          <a:off x="6019800" y="228600"/>
          <a:ext cx="1371600" cy="969963"/>
        </p:xfrm>
        <a:graphic>
          <a:graphicData uri="http://schemas.openxmlformats.org/presentationml/2006/ole">
            <p:oleObj spid="_x0000_s20484" name="Paint Shop Pro Image" r:id="rId6" imgW="3775610" imgH="2663415" progId="PaintShopPro">
              <p:embed/>
            </p:oleObj>
          </a:graphicData>
        </a:graphic>
      </p:graphicFrame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7924800" y="2362200"/>
          <a:ext cx="706438" cy="725488"/>
        </p:xfrm>
        <a:graphic>
          <a:graphicData uri="http://schemas.openxmlformats.org/presentationml/2006/ole">
            <p:oleObj spid="_x0000_s20485" name="Bitmap" r:id="rId7" imgW="1028844" imgH="1057423" progId="Paint.Picture">
              <p:embed/>
            </p:oleObj>
          </a:graphicData>
        </a:graphic>
      </p:graphicFrame>
      <p:sp>
        <p:nvSpPr>
          <p:cNvPr id="20539" name="Line 59"/>
          <p:cNvSpPr>
            <a:spLocks noChangeShapeType="1"/>
          </p:cNvSpPr>
          <p:nvPr/>
        </p:nvSpPr>
        <p:spPr bwMode="auto">
          <a:xfrm>
            <a:off x="5334000" y="3048000"/>
            <a:ext cx="16764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0540" name="Text Box 60"/>
          <p:cNvSpPr txBox="1">
            <a:spLocks noChangeArrowheads="1"/>
          </p:cNvSpPr>
          <p:nvPr/>
        </p:nvSpPr>
        <p:spPr bwMode="auto">
          <a:xfrm>
            <a:off x="4191000" y="1219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Management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20541" name="Text Box 61"/>
          <p:cNvSpPr txBox="1">
            <a:spLocks noChangeArrowheads="1"/>
          </p:cNvSpPr>
          <p:nvPr/>
        </p:nvSpPr>
        <p:spPr bwMode="auto">
          <a:xfrm>
            <a:off x="5943600" y="1219200"/>
            <a:ext cx="152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Mitarbeiter</a:t>
            </a:r>
          </a:p>
        </p:txBody>
      </p:sp>
      <p:sp>
        <p:nvSpPr>
          <p:cNvPr id="20542" name="Text Box 62"/>
          <p:cNvSpPr txBox="1">
            <a:spLocks noChangeArrowheads="1"/>
          </p:cNvSpPr>
          <p:nvPr/>
        </p:nvSpPr>
        <p:spPr bwMode="auto">
          <a:xfrm>
            <a:off x="6324600" y="1752600"/>
            <a:ext cx="1143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Kapital, Cashflow</a:t>
            </a:r>
          </a:p>
        </p:txBody>
      </p:sp>
      <p:sp>
        <p:nvSpPr>
          <p:cNvPr id="20543" name="Text Box 63"/>
          <p:cNvSpPr txBox="1">
            <a:spLocks noChangeArrowheads="1"/>
          </p:cNvSpPr>
          <p:nvPr/>
        </p:nvSpPr>
        <p:spPr bwMode="auto">
          <a:xfrm>
            <a:off x="5486400" y="31242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Produkte</a:t>
            </a:r>
          </a:p>
        </p:txBody>
      </p:sp>
      <p:sp>
        <p:nvSpPr>
          <p:cNvPr id="20544" name="Text Box 64"/>
          <p:cNvSpPr txBox="1">
            <a:spLocks noChangeArrowheads="1"/>
          </p:cNvSpPr>
          <p:nvPr/>
        </p:nvSpPr>
        <p:spPr bwMode="auto">
          <a:xfrm>
            <a:off x="7772400" y="20574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Kunden</a:t>
            </a:r>
          </a:p>
        </p:txBody>
      </p:sp>
      <p:sp>
        <p:nvSpPr>
          <p:cNvPr id="20545" name="Text Box 65"/>
          <p:cNvSpPr txBox="1">
            <a:spLocks noChangeArrowheads="1"/>
          </p:cNvSpPr>
          <p:nvPr/>
        </p:nvSpPr>
        <p:spPr bwMode="auto">
          <a:xfrm>
            <a:off x="7010400" y="28194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Markt-anteile</a:t>
            </a:r>
          </a:p>
        </p:txBody>
      </p:sp>
      <p:sp>
        <p:nvSpPr>
          <p:cNvPr id="20546" name="Text Box 66"/>
          <p:cNvSpPr txBox="1">
            <a:spLocks noChangeArrowheads="1"/>
          </p:cNvSpPr>
          <p:nvPr/>
        </p:nvSpPr>
        <p:spPr bwMode="auto">
          <a:xfrm>
            <a:off x="3733800" y="35814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Sonstige Ressourcen</a:t>
            </a:r>
          </a:p>
        </p:txBody>
      </p:sp>
      <p:sp>
        <p:nvSpPr>
          <p:cNvPr id="20547" name="Line 70"/>
          <p:cNvSpPr>
            <a:spLocks noChangeShapeType="1"/>
          </p:cNvSpPr>
          <p:nvPr/>
        </p:nvSpPr>
        <p:spPr bwMode="auto">
          <a:xfrm flipH="1">
            <a:off x="1828800" y="762000"/>
            <a:ext cx="2209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48" name="Line 71"/>
          <p:cNvSpPr>
            <a:spLocks noChangeShapeType="1"/>
          </p:cNvSpPr>
          <p:nvPr/>
        </p:nvSpPr>
        <p:spPr bwMode="auto">
          <a:xfrm>
            <a:off x="4953000" y="39624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0549" name="Line 72"/>
          <p:cNvSpPr>
            <a:spLocks noChangeShapeType="1"/>
          </p:cNvSpPr>
          <p:nvPr/>
        </p:nvSpPr>
        <p:spPr bwMode="auto">
          <a:xfrm>
            <a:off x="7467600" y="39624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93608" name="Text Box 73"/>
          <p:cNvSpPr txBox="1">
            <a:spLocks noChangeArrowheads="1"/>
          </p:cNvSpPr>
          <p:nvPr/>
        </p:nvSpPr>
        <p:spPr bwMode="auto">
          <a:xfrm>
            <a:off x="5181600" y="3902075"/>
            <a:ext cx="2057400" cy="3143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künftige Erfolge</a:t>
            </a:r>
          </a:p>
        </p:txBody>
      </p:sp>
      <p:graphicFrame>
        <p:nvGraphicFramePr>
          <p:cNvPr id="20486" name="Object 71"/>
          <p:cNvGraphicFramePr>
            <a:graphicFrameLocks noChangeAspect="1"/>
          </p:cNvGraphicFramePr>
          <p:nvPr/>
        </p:nvGraphicFramePr>
        <p:xfrm>
          <a:off x="990600" y="4343400"/>
          <a:ext cx="1676400" cy="990600"/>
        </p:xfrm>
        <a:graphic>
          <a:graphicData uri="http://schemas.openxmlformats.org/presentationml/2006/ole">
            <p:oleObj spid="_x0000_s20486" name="Paint Shop Pro Image" r:id="rId8" imgW="2370732" imgH="1668745" progId="PaintShopPro">
              <p:embed/>
            </p:oleObj>
          </a:graphicData>
        </a:graphic>
      </p:graphicFrame>
      <p:graphicFrame>
        <p:nvGraphicFramePr>
          <p:cNvPr id="20487" name="Object 71"/>
          <p:cNvGraphicFramePr>
            <a:graphicFrameLocks noChangeAspect="1"/>
          </p:cNvGraphicFramePr>
          <p:nvPr/>
        </p:nvGraphicFramePr>
        <p:xfrm>
          <a:off x="4572000" y="4343400"/>
          <a:ext cx="1066800" cy="693738"/>
        </p:xfrm>
        <a:graphic>
          <a:graphicData uri="http://schemas.openxmlformats.org/presentationml/2006/ole">
            <p:oleObj spid="_x0000_s20487" name="Paint Shop Pro Image" r:id="rId9" imgW="2370732" imgH="1668745" progId="PaintShopPro">
              <p:embed/>
            </p:oleObj>
          </a:graphicData>
        </a:graphic>
      </p:graphicFrame>
      <p:graphicFrame>
        <p:nvGraphicFramePr>
          <p:cNvPr id="20488" name="Object 71"/>
          <p:cNvGraphicFramePr>
            <a:graphicFrameLocks noChangeAspect="1"/>
          </p:cNvGraphicFramePr>
          <p:nvPr/>
        </p:nvGraphicFramePr>
        <p:xfrm>
          <a:off x="6934200" y="4419600"/>
          <a:ext cx="1066800" cy="693738"/>
        </p:xfrm>
        <a:graphic>
          <a:graphicData uri="http://schemas.openxmlformats.org/presentationml/2006/ole">
            <p:oleObj spid="_x0000_s20488" name="Paint Shop Pro Image" r:id="rId10" imgW="2370732" imgH="1668745" progId="PaintShopPro">
              <p:embed/>
            </p:oleObj>
          </a:graphicData>
        </a:graphic>
      </p:graphicFrame>
      <p:graphicFrame>
        <p:nvGraphicFramePr>
          <p:cNvPr id="20489" name="Object 71"/>
          <p:cNvGraphicFramePr>
            <a:graphicFrameLocks noChangeAspect="1"/>
          </p:cNvGraphicFramePr>
          <p:nvPr/>
        </p:nvGraphicFramePr>
        <p:xfrm>
          <a:off x="3962400" y="2620963"/>
          <a:ext cx="1371600" cy="892175"/>
        </p:xfrm>
        <a:graphic>
          <a:graphicData uri="http://schemas.openxmlformats.org/presentationml/2006/ole">
            <p:oleObj spid="_x0000_s20489" name="Paint Shop Pro Image" r:id="rId11" imgW="2370732" imgH="1668745" progId="PaintShopPro">
              <p:embed/>
            </p:oleObj>
          </a:graphicData>
        </a:graphic>
      </p:graphicFrame>
      <p:pic>
        <p:nvPicPr>
          <p:cNvPr id="20551" name="Grafik 28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54038" y="1066800"/>
            <a:ext cx="893762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552" name="Line 68"/>
          <p:cNvSpPr>
            <a:spLocks noChangeShapeType="1"/>
          </p:cNvSpPr>
          <p:nvPr/>
        </p:nvSpPr>
        <p:spPr bwMode="auto">
          <a:xfrm flipH="1">
            <a:off x="2667000" y="2209800"/>
            <a:ext cx="1600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93619" name="Text Box 69"/>
          <p:cNvSpPr txBox="1">
            <a:spLocks noChangeArrowheads="1"/>
          </p:cNvSpPr>
          <p:nvPr/>
        </p:nvSpPr>
        <p:spPr bwMode="auto">
          <a:xfrm>
            <a:off x="2971800" y="1681163"/>
            <a:ext cx="2057400" cy="3143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1400"/>
              <a:t>Erfolgspotenziale</a:t>
            </a:r>
          </a:p>
        </p:txBody>
      </p:sp>
      <p:sp>
        <p:nvSpPr>
          <p:cNvPr id="20554" name="Text Box 84"/>
          <p:cNvSpPr txBox="1">
            <a:spLocks noChangeArrowheads="1"/>
          </p:cNvSpPr>
          <p:nvPr/>
        </p:nvSpPr>
        <p:spPr bwMode="auto">
          <a:xfrm>
            <a:off x="838200" y="4343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 sz="1200"/>
              <a:t>Unter-nehmen</a:t>
            </a:r>
          </a:p>
        </p:txBody>
      </p:sp>
      <p:sp>
        <p:nvSpPr>
          <p:cNvPr id="20556" name="Line 48"/>
          <p:cNvSpPr>
            <a:spLocks noChangeShapeType="1"/>
          </p:cNvSpPr>
          <p:nvPr/>
        </p:nvSpPr>
        <p:spPr bwMode="auto">
          <a:xfrm>
            <a:off x="1828800" y="41148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57" name="Rectangle 11"/>
          <p:cNvSpPr>
            <a:spLocks noChangeArrowheads="1"/>
          </p:cNvSpPr>
          <p:nvPr/>
        </p:nvSpPr>
        <p:spPr bwMode="auto">
          <a:xfrm>
            <a:off x="8610600" y="6429375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558" name="Text Box 78"/>
          <p:cNvSpPr txBox="1">
            <a:spLocks noChangeArrowheads="1"/>
          </p:cNvSpPr>
          <p:nvPr/>
        </p:nvSpPr>
        <p:spPr bwMode="auto">
          <a:xfrm>
            <a:off x="0" y="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Erfolgspotenziale nutzen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0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0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2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9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 autoUpdateAnimBg="0"/>
      <p:bldP spid="20491" grpId="0" animBg="1" autoUpdateAnimBg="0"/>
      <p:bldP spid="20492" grpId="0" animBg="1"/>
      <p:bldP spid="193540" grpId="0" animBg="1" autoUpdateAnimBg="0"/>
      <p:bldP spid="20494" grpId="0" animBg="1"/>
      <p:bldP spid="20495" grpId="0" animBg="1"/>
      <p:bldP spid="20496" grpId="0" animBg="1"/>
      <p:bldP spid="20497" grpId="0" animBg="1" autoUpdateAnimBg="0"/>
      <p:bldP spid="193545" grpId="0" animBg="1" autoUpdateAnimBg="0"/>
      <p:bldP spid="20533" grpId="0" animBg="1"/>
      <p:bldP spid="193584" grpId="0" animBg="1" autoUpdateAnimBg="0"/>
      <p:bldP spid="20535" grpId="0" animBg="1"/>
      <p:bldP spid="193586" grpId="0" animBg="1" autoUpdateAnimBg="0"/>
      <p:bldP spid="20537" grpId="0" animBg="1"/>
      <p:bldP spid="20538" grpId="0" animBg="1"/>
      <p:bldP spid="20539" grpId="0" animBg="1"/>
      <p:bldP spid="20540" grpId="0" autoUpdateAnimBg="0"/>
      <p:bldP spid="20541" grpId="0" autoUpdateAnimBg="0"/>
      <p:bldP spid="20542" grpId="0" autoUpdateAnimBg="0"/>
      <p:bldP spid="20543" grpId="0" autoUpdateAnimBg="0"/>
      <p:bldP spid="20544" grpId="0" autoUpdateAnimBg="0"/>
      <p:bldP spid="20545" grpId="0" autoUpdateAnimBg="0"/>
      <p:bldP spid="20546" grpId="0" autoUpdateAnimBg="0"/>
      <p:bldP spid="20547" grpId="0" animBg="1"/>
      <p:bldP spid="20548" grpId="0" animBg="1"/>
      <p:bldP spid="20549" grpId="0" animBg="1"/>
      <p:bldP spid="193608" grpId="0" animBg="1" autoUpdateAnimBg="0"/>
      <p:bldP spid="20552" grpId="0" animBg="1"/>
      <p:bldP spid="193619" grpId="0" animBg="1" autoUpdateAnimBg="0"/>
      <p:bldP spid="20556" grpId="0" animBg="1"/>
      <p:bldP spid="20557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2971800" y="1371600"/>
            <a:ext cx="2590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36" name="Line 38"/>
          <p:cNvSpPr>
            <a:spLocks noChangeShapeType="1"/>
          </p:cNvSpPr>
          <p:nvPr/>
        </p:nvSpPr>
        <p:spPr bwMode="auto">
          <a:xfrm flipV="1">
            <a:off x="5562600" y="533400"/>
            <a:ext cx="0" cy="1447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37" name="Text Box 39"/>
          <p:cNvSpPr txBox="1">
            <a:spLocks noChangeArrowheads="1"/>
          </p:cNvSpPr>
          <p:nvPr/>
        </p:nvSpPr>
        <p:spPr bwMode="auto">
          <a:xfrm>
            <a:off x="5029200" y="0"/>
            <a:ext cx="3962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/>
              <a:t>Strategische Geschäfteinheiten (intern)</a:t>
            </a:r>
            <a:endParaRPr lang="de-DE" sz="2000"/>
          </a:p>
        </p:txBody>
      </p:sp>
      <p:sp>
        <p:nvSpPr>
          <p:cNvPr id="21538" name="Text Box 40"/>
          <p:cNvSpPr txBox="1">
            <a:spLocks noChangeArrowheads="1"/>
          </p:cNvSpPr>
          <p:nvPr/>
        </p:nvSpPr>
        <p:spPr bwMode="auto">
          <a:xfrm>
            <a:off x="5715000" y="1219200"/>
            <a:ext cx="2133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/>
              <a:t>Strategische Geschäftsfelder (extern)</a:t>
            </a:r>
            <a:endParaRPr lang="de-DE" b="0">
              <a:latin typeface="Times New Roman" pitchFamily="18" charset="0"/>
            </a:endParaRPr>
          </a:p>
        </p:txBody>
      </p:sp>
      <p:sp>
        <p:nvSpPr>
          <p:cNvPr id="21539" name="Line 56"/>
          <p:cNvSpPr>
            <a:spLocks noChangeShapeType="1"/>
          </p:cNvSpPr>
          <p:nvPr/>
        </p:nvSpPr>
        <p:spPr bwMode="auto">
          <a:xfrm flipV="1">
            <a:off x="76200" y="1066800"/>
            <a:ext cx="838200" cy="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540" name="Line 57"/>
          <p:cNvSpPr>
            <a:spLocks noChangeShapeType="1"/>
          </p:cNvSpPr>
          <p:nvPr/>
        </p:nvSpPr>
        <p:spPr bwMode="auto">
          <a:xfrm>
            <a:off x="3048000" y="990600"/>
            <a:ext cx="1524000" cy="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21506" name="Object 41"/>
          <p:cNvGraphicFramePr>
            <a:graphicFrameLocks noChangeAspect="1"/>
          </p:cNvGraphicFramePr>
          <p:nvPr/>
        </p:nvGraphicFramePr>
        <p:xfrm>
          <a:off x="914400" y="485775"/>
          <a:ext cx="2133600" cy="1460500"/>
        </p:xfrm>
        <a:graphic>
          <a:graphicData uri="http://schemas.openxmlformats.org/presentationml/2006/ole">
            <p:oleObj spid="_x0000_s21506" name="Paint Shop Pro Image" r:id="rId4" imgW="5209756" imgH="3570732" progId="PaintShopPro">
              <p:embed/>
            </p:oleObj>
          </a:graphicData>
        </a:graphic>
      </p:graphicFrame>
      <p:sp>
        <p:nvSpPr>
          <p:cNvPr id="194602" name="Text Box 42"/>
          <p:cNvSpPr txBox="1">
            <a:spLocks noChangeArrowheads="1"/>
          </p:cNvSpPr>
          <p:nvPr/>
        </p:nvSpPr>
        <p:spPr bwMode="auto">
          <a:xfrm>
            <a:off x="990600" y="609600"/>
            <a:ext cx="1249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Unter-nehmen</a:t>
            </a:r>
          </a:p>
        </p:txBody>
      </p:sp>
      <p:sp>
        <p:nvSpPr>
          <p:cNvPr id="21542" name="Line 43"/>
          <p:cNvSpPr>
            <a:spLocks noChangeShapeType="1"/>
          </p:cNvSpPr>
          <p:nvPr/>
        </p:nvSpPr>
        <p:spPr bwMode="auto">
          <a:xfrm>
            <a:off x="3276600" y="9906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1547" name="Text Box 43"/>
          <p:cNvSpPr txBox="1">
            <a:spLocks noChangeArrowheads="1"/>
          </p:cNvSpPr>
          <p:nvPr/>
        </p:nvSpPr>
        <p:spPr bwMode="auto">
          <a:xfrm>
            <a:off x="0" y="0"/>
            <a:ext cx="441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Aufgaben der strategischen Planung</a:t>
            </a:r>
          </a:p>
        </p:txBody>
      </p:sp>
      <p:graphicFrame>
        <p:nvGraphicFramePr>
          <p:cNvPr id="21549" name="Object 45"/>
          <p:cNvGraphicFramePr>
            <a:graphicFrameLocks noChangeAspect="1"/>
          </p:cNvGraphicFramePr>
          <p:nvPr/>
        </p:nvGraphicFramePr>
        <p:xfrm>
          <a:off x="381000" y="2057400"/>
          <a:ext cx="8450263" cy="4518025"/>
        </p:xfrm>
        <a:graphic>
          <a:graphicData uri="http://schemas.openxmlformats.org/presentationml/2006/ole">
            <p:oleObj spid="_x0000_s21549" name="Paint Shop Pro Image" r:id="rId5" imgW="8448780" imgH="4517073" progId="PaintShopPro">
              <p:embed/>
            </p:oleObj>
          </a:graphicData>
        </a:graphic>
      </p:graphicFrame>
      <p:sp>
        <p:nvSpPr>
          <p:cNvPr id="21550" name="Rectangle 11"/>
          <p:cNvSpPr>
            <a:spLocks noChangeArrowheads="1"/>
          </p:cNvSpPr>
          <p:nvPr/>
        </p:nvSpPr>
        <p:spPr bwMode="auto">
          <a:xfrm>
            <a:off x="8458200" y="64008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551" name="Line 33"/>
          <p:cNvSpPr>
            <a:spLocks noChangeShapeType="1"/>
          </p:cNvSpPr>
          <p:nvPr/>
        </p:nvSpPr>
        <p:spPr bwMode="auto">
          <a:xfrm flipH="1">
            <a:off x="3048000" y="32004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2" name="Line 30"/>
          <p:cNvSpPr>
            <a:spLocks noChangeShapeType="1"/>
          </p:cNvSpPr>
          <p:nvPr/>
        </p:nvSpPr>
        <p:spPr bwMode="auto">
          <a:xfrm>
            <a:off x="5638800" y="32004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3" name="Line 31"/>
          <p:cNvSpPr>
            <a:spLocks noChangeShapeType="1"/>
          </p:cNvSpPr>
          <p:nvPr/>
        </p:nvSpPr>
        <p:spPr bwMode="auto">
          <a:xfrm flipH="1">
            <a:off x="5638800" y="32004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4" name="Line 32"/>
          <p:cNvSpPr>
            <a:spLocks noChangeShapeType="1"/>
          </p:cNvSpPr>
          <p:nvPr/>
        </p:nvSpPr>
        <p:spPr bwMode="auto">
          <a:xfrm>
            <a:off x="3048000" y="32004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5" name="Line 34"/>
          <p:cNvSpPr>
            <a:spLocks noChangeShapeType="1"/>
          </p:cNvSpPr>
          <p:nvPr/>
        </p:nvSpPr>
        <p:spPr bwMode="auto">
          <a:xfrm>
            <a:off x="4267200" y="57150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6" name="Line 35"/>
          <p:cNvSpPr>
            <a:spLocks noChangeShapeType="1"/>
          </p:cNvSpPr>
          <p:nvPr/>
        </p:nvSpPr>
        <p:spPr bwMode="auto">
          <a:xfrm flipH="1">
            <a:off x="4267200" y="57150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7" name="Line 36"/>
          <p:cNvSpPr>
            <a:spLocks noChangeShapeType="1"/>
          </p:cNvSpPr>
          <p:nvPr/>
        </p:nvSpPr>
        <p:spPr bwMode="auto">
          <a:xfrm>
            <a:off x="7924800" y="39624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1558" name="Line 37"/>
          <p:cNvSpPr>
            <a:spLocks noChangeShapeType="1"/>
          </p:cNvSpPr>
          <p:nvPr/>
        </p:nvSpPr>
        <p:spPr bwMode="auto">
          <a:xfrm flipH="1">
            <a:off x="7924800" y="3962400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21536" grpId="0" animBg="1"/>
      <p:bldP spid="21537" grpId="0" autoUpdateAnimBg="0"/>
      <p:bldP spid="21538" grpId="0" autoUpdateAnimBg="0"/>
      <p:bldP spid="21539" grpId="0" animBg="1"/>
      <p:bldP spid="21540" grpId="0" animBg="1"/>
      <p:bldP spid="194602" grpId="0" autoUpdateAnimBg="0"/>
      <p:bldP spid="21542" grpId="0" animBg="1"/>
      <p:bldP spid="21550" grpId="0" animBg="1" autoUpdateAnimBg="0"/>
      <p:bldP spid="21551" grpId="0" animBg="1"/>
      <p:bldP spid="21552" grpId="0" animBg="1"/>
      <p:bldP spid="21553" grpId="0" animBg="1"/>
      <p:bldP spid="21554" grpId="0" animBg="1"/>
      <p:bldP spid="21555" grpId="0" animBg="1"/>
      <p:bldP spid="21556" grpId="0" animBg="1"/>
      <p:bldP spid="21557" grpId="0" animBg="1"/>
      <p:bldP spid="215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152400" y="457200"/>
          <a:ext cx="8840788" cy="5922963"/>
        </p:xfrm>
        <a:graphic>
          <a:graphicData uri="http://schemas.openxmlformats.org/presentationml/2006/ole">
            <p:oleObj spid="_x0000_s124930" name="Paint Shop Pro Image" r:id="rId4" imgW="8839024" imgH="5921951" progId="PaintShopPro">
              <p:embed/>
            </p:oleObj>
          </a:graphicData>
        </a:graphic>
      </p:graphicFrame>
      <p:sp>
        <p:nvSpPr>
          <p:cNvPr id="124932" name="Text Box 46"/>
          <p:cNvSpPr txBox="1">
            <a:spLocks noChangeArrowheads="1"/>
          </p:cNvSpPr>
          <p:nvPr/>
        </p:nvSpPr>
        <p:spPr bwMode="auto">
          <a:xfrm>
            <a:off x="3200400" y="0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Strategische Bilanz </a:t>
            </a:r>
          </a:p>
        </p:txBody>
      </p:sp>
      <p:sp>
        <p:nvSpPr>
          <p:cNvPr id="124948" name="Rectangle 27"/>
          <p:cNvSpPr>
            <a:spLocks noChangeArrowheads="1"/>
          </p:cNvSpPr>
          <p:nvPr/>
        </p:nvSpPr>
        <p:spPr bwMode="auto">
          <a:xfrm>
            <a:off x="3962400" y="2057400"/>
            <a:ext cx="18288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49" name="Text Box 28"/>
          <p:cNvSpPr txBox="1">
            <a:spLocks noChangeArrowheads="1"/>
          </p:cNvSpPr>
          <p:nvPr/>
        </p:nvSpPr>
        <p:spPr bwMode="auto">
          <a:xfrm>
            <a:off x="3581400" y="19050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60</a:t>
            </a:r>
          </a:p>
        </p:txBody>
      </p:sp>
      <p:sp>
        <p:nvSpPr>
          <p:cNvPr id="124950" name="Rectangle 29"/>
          <p:cNvSpPr>
            <a:spLocks noChangeArrowheads="1"/>
          </p:cNvSpPr>
          <p:nvPr/>
        </p:nvSpPr>
        <p:spPr bwMode="auto">
          <a:xfrm>
            <a:off x="3352800" y="2362200"/>
            <a:ext cx="24384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51" name="Text Box 30"/>
          <p:cNvSpPr txBox="1">
            <a:spLocks noChangeArrowheads="1"/>
          </p:cNvSpPr>
          <p:nvPr/>
        </p:nvSpPr>
        <p:spPr bwMode="auto">
          <a:xfrm>
            <a:off x="2971800" y="22098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80</a:t>
            </a:r>
          </a:p>
        </p:txBody>
      </p:sp>
      <p:sp>
        <p:nvSpPr>
          <p:cNvPr id="124952" name="Rectangle 31"/>
          <p:cNvSpPr>
            <a:spLocks noChangeArrowheads="1"/>
          </p:cNvSpPr>
          <p:nvPr/>
        </p:nvSpPr>
        <p:spPr bwMode="auto">
          <a:xfrm>
            <a:off x="6705600" y="2057400"/>
            <a:ext cx="22098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53" name="Text Box 32"/>
          <p:cNvSpPr txBox="1">
            <a:spLocks noChangeArrowheads="1"/>
          </p:cNvSpPr>
          <p:nvPr/>
        </p:nvSpPr>
        <p:spPr bwMode="auto">
          <a:xfrm>
            <a:off x="6781800" y="1752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70</a:t>
            </a:r>
          </a:p>
        </p:txBody>
      </p:sp>
      <p:sp>
        <p:nvSpPr>
          <p:cNvPr id="124954" name="Line 35"/>
          <p:cNvSpPr>
            <a:spLocks noChangeShapeType="1"/>
          </p:cNvSpPr>
          <p:nvPr/>
        </p:nvSpPr>
        <p:spPr bwMode="auto">
          <a:xfrm>
            <a:off x="3962400" y="1905000"/>
            <a:ext cx="2743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55" name="Line 36"/>
          <p:cNvSpPr>
            <a:spLocks noChangeShapeType="1"/>
          </p:cNvSpPr>
          <p:nvPr/>
        </p:nvSpPr>
        <p:spPr bwMode="auto">
          <a:xfrm>
            <a:off x="6705600" y="1676400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56" name="Line 37"/>
          <p:cNvSpPr>
            <a:spLocks noChangeShapeType="1"/>
          </p:cNvSpPr>
          <p:nvPr/>
        </p:nvSpPr>
        <p:spPr bwMode="auto">
          <a:xfrm>
            <a:off x="3962400" y="1676400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57" name="Text Box 38"/>
          <p:cNvSpPr txBox="1">
            <a:spLocks noChangeArrowheads="1"/>
          </p:cNvSpPr>
          <p:nvPr/>
        </p:nvSpPr>
        <p:spPr bwMode="auto">
          <a:xfrm>
            <a:off x="5257800" y="1676400"/>
            <a:ext cx="457200" cy="314325"/>
          </a:xfrm>
          <a:prstGeom prst="rect">
            <a:avLst/>
          </a:prstGeom>
          <a:solidFill>
            <a:srgbClr val="FFDBE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r>
              <a:rPr lang="de-DE" sz="1400"/>
              <a:t>90</a:t>
            </a:r>
            <a:endParaRPr lang="de-DE" sz="1200"/>
          </a:p>
        </p:txBody>
      </p:sp>
      <p:sp>
        <p:nvSpPr>
          <p:cNvPr id="124958" name="Line 40"/>
          <p:cNvSpPr>
            <a:spLocks noChangeShapeType="1"/>
          </p:cNvSpPr>
          <p:nvPr/>
        </p:nvSpPr>
        <p:spPr bwMode="auto">
          <a:xfrm>
            <a:off x="8153400" y="2590800"/>
            <a:ext cx="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59" name="Line 41"/>
          <p:cNvSpPr>
            <a:spLocks noChangeShapeType="1"/>
          </p:cNvSpPr>
          <p:nvPr/>
        </p:nvSpPr>
        <p:spPr bwMode="auto">
          <a:xfrm>
            <a:off x="3352800" y="2514600"/>
            <a:ext cx="0" cy="381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61" name="Line 39"/>
          <p:cNvSpPr>
            <a:spLocks noChangeShapeType="1"/>
          </p:cNvSpPr>
          <p:nvPr/>
        </p:nvSpPr>
        <p:spPr bwMode="auto">
          <a:xfrm>
            <a:off x="3352800" y="2819400"/>
            <a:ext cx="4800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4962" name="Text Box 42"/>
          <p:cNvSpPr txBox="1">
            <a:spLocks noChangeArrowheads="1"/>
          </p:cNvSpPr>
          <p:nvPr/>
        </p:nvSpPr>
        <p:spPr bwMode="auto">
          <a:xfrm>
            <a:off x="6019800" y="2590800"/>
            <a:ext cx="533400" cy="314325"/>
          </a:xfrm>
          <a:prstGeom prst="rect">
            <a:avLst/>
          </a:prstGeom>
          <a:solidFill>
            <a:srgbClr val="D6F8A4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155</a:t>
            </a:r>
          </a:p>
        </p:txBody>
      </p:sp>
      <p:sp>
        <p:nvSpPr>
          <p:cNvPr id="124963" name="Rectangle 33"/>
          <p:cNvSpPr>
            <a:spLocks noChangeArrowheads="1"/>
          </p:cNvSpPr>
          <p:nvPr/>
        </p:nvSpPr>
        <p:spPr bwMode="auto">
          <a:xfrm>
            <a:off x="8153400" y="2408238"/>
            <a:ext cx="7620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64" name="Text Box 34"/>
          <p:cNvSpPr txBox="1">
            <a:spLocks noChangeArrowheads="1"/>
          </p:cNvSpPr>
          <p:nvPr/>
        </p:nvSpPr>
        <p:spPr bwMode="auto">
          <a:xfrm>
            <a:off x="7772400" y="23622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25</a:t>
            </a:r>
          </a:p>
        </p:txBody>
      </p:sp>
      <p:sp>
        <p:nvSpPr>
          <p:cNvPr id="124965" name="Rectangle 55"/>
          <p:cNvSpPr>
            <a:spLocks noChangeArrowheads="1"/>
          </p:cNvSpPr>
          <p:nvPr/>
        </p:nvSpPr>
        <p:spPr bwMode="auto">
          <a:xfrm>
            <a:off x="1905000" y="6445250"/>
            <a:ext cx="6858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66" name="Rectangle 56"/>
          <p:cNvSpPr>
            <a:spLocks noChangeArrowheads="1"/>
          </p:cNvSpPr>
          <p:nvPr/>
        </p:nvSpPr>
        <p:spPr bwMode="auto">
          <a:xfrm>
            <a:off x="5181600" y="6445250"/>
            <a:ext cx="6858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67" name="Text Box 58"/>
          <p:cNvSpPr txBox="1">
            <a:spLocks noChangeArrowheads="1"/>
          </p:cNvSpPr>
          <p:nvPr/>
        </p:nvSpPr>
        <p:spPr bwMode="auto">
          <a:xfrm>
            <a:off x="2743200" y="63690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Unternehmen</a:t>
            </a:r>
          </a:p>
        </p:txBody>
      </p:sp>
      <p:sp>
        <p:nvSpPr>
          <p:cNvPr id="124968" name="Text Box 59"/>
          <p:cNvSpPr txBox="1">
            <a:spLocks noChangeArrowheads="1"/>
          </p:cNvSpPr>
          <p:nvPr/>
        </p:nvSpPr>
        <p:spPr bwMode="auto">
          <a:xfrm>
            <a:off x="5943600" y="636905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Marktführer</a:t>
            </a:r>
          </a:p>
        </p:txBody>
      </p:sp>
      <p:sp>
        <p:nvSpPr>
          <p:cNvPr id="124969" name="Rectangle 47"/>
          <p:cNvSpPr>
            <a:spLocks noChangeArrowheads="1"/>
          </p:cNvSpPr>
          <p:nvPr/>
        </p:nvSpPr>
        <p:spPr bwMode="auto">
          <a:xfrm>
            <a:off x="4572000" y="3352800"/>
            <a:ext cx="12192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0" name="Rectangle 48"/>
          <p:cNvSpPr>
            <a:spLocks noChangeArrowheads="1"/>
          </p:cNvSpPr>
          <p:nvPr/>
        </p:nvSpPr>
        <p:spPr bwMode="auto">
          <a:xfrm>
            <a:off x="4114800" y="3657600"/>
            <a:ext cx="16764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1" name="Rectangle 49"/>
          <p:cNvSpPr>
            <a:spLocks noChangeArrowheads="1"/>
          </p:cNvSpPr>
          <p:nvPr/>
        </p:nvSpPr>
        <p:spPr bwMode="auto">
          <a:xfrm>
            <a:off x="3886200" y="4648200"/>
            <a:ext cx="19050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2" name="Rectangle 50"/>
          <p:cNvSpPr>
            <a:spLocks noChangeArrowheads="1"/>
          </p:cNvSpPr>
          <p:nvPr/>
        </p:nvSpPr>
        <p:spPr bwMode="auto">
          <a:xfrm>
            <a:off x="4038600" y="4953000"/>
            <a:ext cx="17526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3" name="Rectangle 51"/>
          <p:cNvSpPr>
            <a:spLocks noChangeArrowheads="1"/>
          </p:cNvSpPr>
          <p:nvPr/>
        </p:nvSpPr>
        <p:spPr bwMode="auto">
          <a:xfrm>
            <a:off x="6477000" y="3352800"/>
            <a:ext cx="24384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4" name="Rectangle 52"/>
          <p:cNvSpPr>
            <a:spLocks noChangeArrowheads="1"/>
          </p:cNvSpPr>
          <p:nvPr/>
        </p:nvSpPr>
        <p:spPr bwMode="auto">
          <a:xfrm>
            <a:off x="7543800" y="3657600"/>
            <a:ext cx="13716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5" name="Rectangle 53"/>
          <p:cNvSpPr>
            <a:spLocks noChangeArrowheads="1"/>
          </p:cNvSpPr>
          <p:nvPr/>
        </p:nvSpPr>
        <p:spPr bwMode="auto">
          <a:xfrm>
            <a:off x="7696200" y="4724400"/>
            <a:ext cx="1219200" cy="228600"/>
          </a:xfrm>
          <a:prstGeom prst="rec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6" name="Rectangle 54"/>
          <p:cNvSpPr>
            <a:spLocks noChangeArrowheads="1"/>
          </p:cNvSpPr>
          <p:nvPr/>
        </p:nvSpPr>
        <p:spPr bwMode="auto">
          <a:xfrm>
            <a:off x="8229600" y="5029200"/>
            <a:ext cx="685800" cy="228600"/>
          </a:xfrm>
          <a:prstGeom prst="rect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124977" name="Rectangle 11"/>
          <p:cNvSpPr>
            <a:spLocks noChangeArrowheads="1"/>
          </p:cNvSpPr>
          <p:nvPr/>
        </p:nvSpPr>
        <p:spPr bwMode="auto">
          <a:xfrm>
            <a:off x="8458200" y="64008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4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4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24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24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4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4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4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4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2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24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2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24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2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24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124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12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autoUpdateAnimBg="0"/>
      <p:bldP spid="124948" grpId="0" animBg="1" autoUpdateAnimBg="0"/>
      <p:bldP spid="124949" grpId="0" autoUpdateAnimBg="0"/>
      <p:bldP spid="124950" grpId="0" animBg="1" autoUpdateAnimBg="0"/>
      <p:bldP spid="124951" grpId="0" autoUpdateAnimBg="0"/>
      <p:bldP spid="124952" grpId="0" animBg="1" autoUpdateAnimBg="0"/>
      <p:bldP spid="124953" grpId="0" autoUpdateAnimBg="0"/>
      <p:bldP spid="124954" grpId="0" animBg="1"/>
      <p:bldP spid="124955" grpId="0" animBg="1"/>
      <p:bldP spid="124956" grpId="0" animBg="1"/>
      <p:bldP spid="124957" grpId="0" animBg="1" autoUpdateAnimBg="0"/>
      <p:bldP spid="124958" grpId="0" animBg="1"/>
      <p:bldP spid="124959" grpId="0" animBg="1"/>
      <p:bldP spid="124961" grpId="0" animBg="1"/>
      <p:bldP spid="124962" grpId="0" animBg="1" autoUpdateAnimBg="0"/>
      <p:bldP spid="124963" grpId="0" animBg="1" autoUpdateAnimBg="0"/>
      <p:bldP spid="124964" grpId="0" autoUpdateAnimBg="0"/>
      <p:bldP spid="124965" grpId="0" animBg="1" autoUpdateAnimBg="0"/>
      <p:bldP spid="124966" grpId="0" animBg="1" autoUpdateAnimBg="0"/>
      <p:bldP spid="124967" grpId="0" autoUpdateAnimBg="0"/>
      <p:bldP spid="124968" grpId="0" autoUpdateAnimBg="0"/>
      <p:bldP spid="124969" grpId="0" animBg="1" autoUpdateAnimBg="0"/>
      <p:bldP spid="124970" grpId="0" animBg="1" autoUpdateAnimBg="0"/>
      <p:bldP spid="124971" grpId="0" animBg="1" autoUpdateAnimBg="0"/>
      <p:bldP spid="124972" grpId="0" animBg="1" autoUpdateAnimBg="0"/>
      <p:bldP spid="124973" grpId="0" animBg="1" autoUpdateAnimBg="0"/>
      <p:bldP spid="124974" grpId="0" animBg="1" autoUpdateAnimBg="0"/>
      <p:bldP spid="124975" grpId="0" animBg="1" autoUpdateAnimBg="0"/>
      <p:bldP spid="124976" grpId="0" animBg="1" autoUpdateAnimBg="0"/>
      <p:bldP spid="124977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62"/>
          <p:cNvGraphicFramePr>
            <a:graphicFrameLocks noChangeAspect="1"/>
          </p:cNvGraphicFramePr>
          <p:nvPr/>
        </p:nvGraphicFramePr>
        <p:xfrm>
          <a:off x="85725" y="228600"/>
          <a:ext cx="9058275" cy="6365875"/>
        </p:xfrm>
        <a:graphic>
          <a:graphicData uri="http://schemas.openxmlformats.org/presentationml/2006/ole">
            <p:oleObj spid="_x0000_s22530" name="Paint Shop Pro Image" r:id="rId4" imgW="9190244" imgH="6458537" progId="PaintShopPro">
              <p:embed/>
            </p:oleObj>
          </a:graphicData>
        </a:graphic>
      </p:graphicFrame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304800" y="2057400"/>
            <a:ext cx="2438400" cy="2438400"/>
          </a:xfrm>
          <a:prstGeom prst="rect">
            <a:avLst/>
          </a:prstGeom>
          <a:solidFill>
            <a:srgbClr val="F0FF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de-DE"/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3200400" y="304800"/>
            <a:ext cx="2438400" cy="228600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de-DE"/>
          </a:p>
        </p:txBody>
      </p:sp>
      <p:sp>
        <p:nvSpPr>
          <p:cNvPr id="22533" name="Rectangle 4"/>
          <p:cNvSpPr>
            <a:spLocks noChangeArrowheads="1"/>
          </p:cNvSpPr>
          <p:nvPr/>
        </p:nvSpPr>
        <p:spPr bwMode="auto">
          <a:xfrm>
            <a:off x="6400800" y="1905000"/>
            <a:ext cx="2438400" cy="2590800"/>
          </a:xfrm>
          <a:prstGeom prst="rect">
            <a:avLst/>
          </a:prstGeom>
          <a:solidFill>
            <a:srgbClr val="F0FF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de-DE"/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3276600" y="4495800"/>
            <a:ext cx="2438400" cy="2209800"/>
          </a:xfrm>
          <a:prstGeom prst="rect">
            <a:avLst/>
          </a:prstGeom>
          <a:solidFill>
            <a:srgbClr val="FFFFD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de-DE"/>
          </a:p>
        </p:txBody>
      </p:sp>
      <p:sp>
        <p:nvSpPr>
          <p:cNvPr id="22535" name="Line 6"/>
          <p:cNvSpPr>
            <a:spLocks noChangeShapeType="1"/>
          </p:cNvSpPr>
          <p:nvPr/>
        </p:nvSpPr>
        <p:spPr bwMode="auto">
          <a:xfrm>
            <a:off x="1447800" y="1143000"/>
            <a:ext cx="17526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36" name="Line 7"/>
          <p:cNvSpPr>
            <a:spLocks noChangeShapeType="1"/>
          </p:cNvSpPr>
          <p:nvPr/>
        </p:nvSpPr>
        <p:spPr bwMode="auto">
          <a:xfrm>
            <a:off x="1447800" y="1143000"/>
            <a:ext cx="0" cy="914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37" name="Line 8"/>
          <p:cNvSpPr>
            <a:spLocks noChangeShapeType="1"/>
          </p:cNvSpPr>
          <p:nvPr/>
        </p:nvSpPr>
        <p:spPr bwMode="auto">
          <a:xfrm>
            <a:off x="1447800" y="5638800"/>
            <a:ext cx="1828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38" name="Line 9"/>
          <p:cNvSpPr>
            <a:spLocks noChangeShapeType="1"/>
          </p:cNvSpPr>
          <p:nvPr/>
        </p:nvSpPr>
        <p:spPr bwMode="auto">
          <a:xfrm flipV="1">
            <a:off x="1447800" y="4495800"/>
            <a:ext cx="0" cy="1143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39" name="Line 10"/>
          <p:cNvSpPr>
            <a:spLocks noChangeShapeType="1"/>
          </p:cNvSpPr>
          <p:nvPr/>
        </p:nvSpPr>
        <p:spPr bwMode="auto">
          <a:xfrm flipH="1">
            <a:off x="5638800" y="1143000"/>
            <a:ext cx="19812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0" name="Line 11"/>
          <p:cNvSpPr>
            <a:spLocks noChangeShapeType="1"/>
          </p:cNvSpPr>
          <p:nvPr/>
        </p:nvSpPr>
        <p:spPr bwMode="auto">
          <a:xfrm>
            <a:off x="7620000" y="1143000"/>
            <a:ext cx="0" cy="762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1" name="Line 12"/>
          <p:cNvSpPr>
            <a:spLocks noChangeShapeType="1"/>
          </p:cNvSpPr>
          <p:nvPr/>
        </p:nvSpPr>
        <p:spPr bwMode="auto">
          <a:xfrm flipH="1">
            <a:off x="5791200" y="5638800"/>
            <a:ext cx="19050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2" name="Line 13"/>
          <p:cNvSpPr>
            <a:spLocks noChangeShapeType="1"/>
          </p:cNvSpPr>
          <p:nvPr/>
        </p:nvSpPr>
        <p:spPr bwMode="auto">
          <a:xfrm flipV="1">
            <a:off x="7696200" y="4495800"/>
            <a:ext cx="0" cy="1143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3" name="Rectangle 14"/>
          <p:cNvSpPr>
            <a:spLocks noChangeArrowheads="1"/>
          </p:cNvSpPr>
          <p:nvPr/>
        </p:nvSpPr>
        <p:spPr bwMode="auto">
          <a:xfrm>
            <a:off x="2971800" y="2743200"/>
            <a:ext cx="3124200" cy="16002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2544" name="Line 15"/>
          <p:cNvSpPr>
            <a:spLocks noChangeShapeType="1"/>
          </p:cNvSpPr>
          <p:nvPr/>
        </p:nvSpPr>
        <p:spPr bwMode="auto">
          <a:xfrm>
            <a:off x="3429000" y="4038600"/>
            <a:ext cx="213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5" name="Line 16"/>
          <p:cNvSpPr>
            <a:spLocks noChangeShapeType="1"/>
          </p:cNvSpPr>
          <p:nvPr/>
        </p:nvSpPr>
        <p:spPr bwMode="auto">
          <a:xfrm flipV="1">
            <a:off x="3581400" y="2895600"/>
            <a:ext cx="0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6" name="Line 17"/>
          <p:cNvSpPr>
            <a:spLocks noChangeShapeType="1"/>
          </p:cNvSpPr>
          <p:nvPr/>
        </p:nvSpPr>
        <p:spPr bwMode="auto">
          <a:xfrm>
            <a:off x="304800" y="26670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7" name="Text Box 18"/>
          <p:cNvSpPr txBox="1">
            <a:spLocks noChangeArrowheads="1"/>
          </p:cNvSpPr>
          <p:nvPr/>
        </p:nvSpPr>
        <p:spPr bwMode="auto">
          <a:xfrm>
            <a:off x="304800" y="21336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800"/>
              <a:t>Kundenperspektive</a:t>
            </a:r>
          </a:p>
        </p:txBody>
      </p:sp>
      <p:sp>
        <p:nvSpPr>
          <p:cNvPr id="22548" name="Line 19"/>
          <p:cNvSpPr>
            <a:spLocks noChangeShapeType="1"/>
          </p:cNvSpPr>
          <p:nvPr/>
        </p:nvSpPr>
        <p:spPr bwMode="auto">
          <a:xfrm>
            <a:off x="304800" y="30480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49" name="Line 20"/>
          <p:cNvSpPr>
            <a:spLocks noChangeShapeType="1"/>
          </p:cNvSpPr>
          <p:nvPr/>
        </p:nvSpPr>
        <p:spPr bwMode="auto">
          <a:xfrm>
            <a:off x="1447800" y="30480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50" name="Line 21"/>
          <p:cNvSpPr>
            <a:spLocks noChangeShapeType="1"/>
          </p:cNvSpPr>
          <p:nvPr/>
        </p:nvSpPr>
        <p:spPr bwMode="auto">
          <a:xfrm>
            <a:off x="304800" y="35814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51" name="Text Box 22"/>
          <p:cNvSpPr txBox="1">
            <a:spLocks noChangeArrowheads="1"/>
          </p:cNvSpPr>
          <p:nvPr/>
        </p:nvSpPr>
        <p:spPr bwMode="auto">
          <a:xfrm>
            <a:off x="685800" y="26670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Ziele</a:t>
            </a:r>
          </a:p>
        </p:txBody>
      </p:sp>
      <p:sp>
        <p:nvSpPr>
          <p:cNvPr id="22552" name="Text Box 23"/>
          <p:cNvSpPr txBox="1">
            <a:spLocks noChangeArrowheads="1"/>
          </p:cNvSpPr>
          <p:nvPr/>
        </p:nvSpPr>
        <p:spPr bwMode="auto">
          <a:xfrm>
            <a:off x="304800" y="3048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Kenn-zahlen</a:t>
            </a:r>
          </a:p>
        </p:txBody>
      </p:sp>
      <p:sp>
        <p:nvSpPr>
          <p:cNvPr id="22553" name="Text Box 24"/>
          <p:cNvSpPr txBox="1">
            <a:spLocks noChangeArrowheads="1"/>
          </p:cNvSpPr>
          <p:nvPr/>
        </p:nvSpPr>
        <p:spPr bwMode="auto">
          <a:xfrm>
            <a:off x="1524000" y="3048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Maß-nahmen</a:t>
            </a:r>
          </a:p>
        </p:txBody>
      </p:sp>
      <p:sp>
        <p:nvSpPr>
          <p:cNvPr id="22554" name="Text Box 25"/>
          <p:cNvSpPr txBox="1">
            <a:spLocks noChangeArrowheads="1"/>
          </p:cNvSpPr>
          <p:nvPr/>
        </p:nvSpPr>
        <p:spPr bwMode="auto">
          <a:xfrm>
            <a:off x="304800" y="3657600"/>
            <a:ext cx="2438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Wie wollen wir gegenüber unseren Kunden auftreten?</a:t>
            </a:r>
          </a:p>
        </p:txBody>
      </p:sp>
      <p:sp>
        <p:nvSpPr>
          <p:cNvPr id="22555" name="Line 26"/>
          <p:cNvSpPr>
            <a:spLocks noChangeShapeType="1"/>
          </p:cNvSpPr>
          <p:nvPr/>
        </p:nvSpPr>
        <p:spPr bwMode="auto">
          <a:xfrm>
            <a:off x="3200400" y="9144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56" name="Text Box 27"/>
          <p:cNvSpPr txBox="1">
            <a:spLocks noChangeArrowheads="1"/>
          </p:cNvSpPr>
          <p:nvPr/>
        </p:nvSpPr>
        <p:spPr bwMode="auto">
          <a:xfrm>
            <a:off x="3124200" y="3048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800"/>
              <a:t>Kosten-/ Finanzperspektive</a:t>
            </a:r>
          </a:p>
        </p:txBody>
      </p:sp>
      <p:sp>
        <p:nvSpPr>
          <p:cNvPr id="22557" name="Line 28"/>
          <p:cNvSpPr>
            <a:spLocks noChangeShapeType="1"/>
          </p:cNvSpPr>
          <p:nvPr/>
        </p:nvSpPr>
        <p:spPr bwMode="auto">
          <a:xfrm>
            <a:off x="4343400" y="12954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58" name="Text Box 29"/>
          <p:cNvSpPr txBox="1">
            <a:spLocks noChangeArrowheads="1"/>
          </p:cNvSpPr>
          <p:nvPr/>
        </p:nvSpPr>
        <p:spPr bwMode="auto">
          <a:xfrm>
            <a:off x="3581400" y="9144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Ziele</a:t>
            </a:r>
          </a:p>
        </p:txBody>
      </p:sp>
      <p:sp>
        <p:nvSpPr>
          <p:cNvPr id="22559" name="Text Box 30"/>
          <p:cNvSpPr txBox="1">
            <a:spLocks noChangeArrowheads="1"/>
          </p:cNvSpPr>
          <p:nvPr/>
        </p:nvSpPr>
        <p:spPr bwMode="auto">
          <a:xfrm>
            <a:off x="3200400" y="12954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Kenn-zahlen</a:t>
            </a:r>
          </a:p>
        </p:txBody>
      </p:sp>
      <p:sp>
        <p:nvSpPr>
          <p:cNvPr id="22560" name="Text Box 31"/>
          <p:cNvSpPr txBox="1">
            <a:spLocks noChangeArrowheads="1"/>
          </p:cNvSpPr>
          <p:nvPr/>
        </p:nvSpPr>
        <p:spPr bwMode="auto">
          <a:xfrm>
            <a:off x="4419600" y="12954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Maß-nahmen</a:t>
            </a:r>
          </a:p>
        </p:txBody>
      </p:sp>
      <p:sp>
        <p:nvSpPr>
          <p:cNvPr id="22561" name="Text Box 32"/>
          <p:cNvSpPr txBox="1">
            <a:spLocks noChangeArrowheads="1"/>
          </p:cNvSpPr>
          <p:nvPr/>
        </p:nvSpPr>
        <p:spPr bwMode="auto">
          <a:xfrm>
            <a:off x="3200400" y="1828800"/>
            <a:ext cx="2438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Was dürfen die Produkte kosten? Wie finanzieren?</a:t>
            </a:r>
          </a:p>
        </p:txBody>
      </p:sp>
      <p:sp>
        <p:nvSpPr>
          <p:cNvPr id="22562" name="Line 33"/>
          <p:cNvSpPr>
            <a:spLocks noChangeShapeType="1"/>
          </p:cNvSpPr>
          <p:nvPr/>
        </p:nvSpPr>
        <p:spPr bwMode="auto">
          <a:xfrm>
            <a:off x="6400800" y="25908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63" name="Text Box 34"/>
          <p:cNvSpPr txBox="1">
            <a:spLocks noChangeArrowheads="1"/>
          </p:cNvSpPr>
          <p:nvPr/>
        </p:nvSpPr>
        <p:spPr bwMode="auto">
          <a:xfrm>
            <a:off x="6400800" y="1981200"/>
            <a:ext cx="2286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800"/>
              <a:t>Interne Prozess-perspektive</a:t>
            </a:r>
          </a:p>
        </p:txBody>
      </p:sp>
      <p:sp>
        <p:nvSpPr>
          <p:cNvPr id="22564" name="Line 35"/>
          <p:cNvSpPr>
            <a:spLocks noChangeShapeType="1"/>
          </p:cNvSpPr>
          <p:nvPr/>
        </p:nvSpPr>
        <p:spPr bwMode="auto">
          <a:xfrm>
            <a:off x="7543800" y="29718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65" name="Text Box 36"/>
          <p:cNvSpPr txBox="1">
            <a:spLocks noChangeArrowheads="1"/>
          </p:cNvSpPr>
          <p:nvPr/>
        </p:nvSpPr>
        <p:spPr bwMode="auto">
          <a:xfrm>
            <a:off x="6781800" y="25908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Ziele</a:t>
            </a:r>
          </a:p>
        </p:txBody>
      </p:sp>
      <p:sp>
        <p:nvSpPr>
          <p:cNvPr id="22566" name="Text Box 37"/>
          <p:cNvSpPr txBox="1">
            <a:spLocks noChangeArrowheads="1"/>
          </p:cNvSpPr>
          <p:nvPr/>
        </p:nvSpPr>
        <p:spPr bwMode="auto">
          <a:xfrm>
            <a:off x="6400800" y="29718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Kenn-zahlen</a:t>
            </a:r>
          </a:p>
        </p:txBody>
      </p:sp>
      <p:sp>
        <p:nvSpPr>
          <p:cNvPr id="22567" name="Text Box 38"/>
          <p:cNvSpPr txBox="1">
            <a:spLocks noChangeArrowheads="1"/>
          </p:cNvSpPr>
          <p:nvPr/>
        </p:nvSpPr>
        <p:spPr bwMode="auto">
          <a:xfrm>
            <a:off x="7620000" y="29718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Maß-nahmen</a:t>
            </a:r>
          </a:p>
        </p:txBody>
      </p:sp>
      <p:sp>
        <p:nvSpPr>
          <p:cNvPr id="22568" name="Text Box 39"/>
          <p:cNvSpPr txBox="1">
            <a:spLocks noChangeArrowheads="1"/>
          </p:cNvSpPr>
          <p:nvPr/>
        </p:nvSpPr>
        <p:spPr bwMode="auto">
          <a:xfrm>
            <a:off x="6400800" y="3505200"/>
            <a:ext cx="2438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Wie müssen wir die internen und externen Prozesse organisieren?</a:t>
            </a:r>
          </a:p>
        </p:txBody>
      </p:sp>
      <p:sp>
        <p:nvSpPr>
          <p:cNvPr id="22569" name="Line 40"/>
          <p:cNvSpPr>
            <a:spLocks noChangeShapeType="1"/>
          </p:cNvSpPr>
          <p:nvPr/>
        </p:nvSpPr>
        <p:spPr bwMode="auto">
          <a:xfrm>
            <a:off x="3276600" y="51054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70" name="Text Box 41"/>
          <p:cNvSpPr txBox="1">
            <a:spLocks noChangeArrowheads="1"/>
          </p:cNvSpPr>
          <p:nvPr/>
        </p:nvSpPr>
        <p:spPr bwMode="auto">
          <a:xfrm>
            <a:off x="3200400" y="44958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800"/>
              <a:t>Lern- und Entwick-lungsperspektive</a:t>
            </a:r>
            <a:endParaRPr lang="de-DE"/>
          </a:p>
        </p:txBody>
      </p:sp>
      <p:sp>
        <p:nvSpPr>
          <p:cNvPr id="22571" name="Line 42"/>
          <p:cNvSpPr>
            <a:spLocks noChangeShapeType="1"/>
          </p:cNvSpPr>
          <p:nvPr/>
        </p:nvSpPr>
        <p:spPr bwMode="auto">
          <a:xfrm>
            <a:off x="4495800" y="5410200"/>
            <a:ext cx="0" cy="533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72" name="Text Box 43"/>
          <p:cNvSpPr txBox="1">
            <a:spLocks noChangeArrowheads="1"/>
          </p:cNvSpPr>
          <p:nvPr/>
        </p:nvSpPr>
        <p:spPr bwMode="auto">
          <a:xfrm>
            <a:off x="3733800" y="51054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Ziele</a:t>
            </a:r>
          </a:p>
        </p:txBody>
      </p:sp>
      <p:sp>
        <p:nvSpPr>
          <p:cNvPr id="22573" name="Text Box 44"/>
          <p:cNvSpPr txBox="1">
            <a:spLocks noChangeArrowheads="1"/>
          </p:cNvSpPr>
          <p:nvPr/>
        </p:nvSpPr>
        <p:spPr bwMode="auto">
          <a:xfrm>
            <a:off x="3352800" y="54102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Kenn-zahlen</a:t>
            </a:r>
          </a:p>
        </p:txBody>
      </p:sp>
      <p:sp>
        <p:nvSpPr>
          <p:cNvPr id="22574" name="Text Box 45"/>
          <p:cNvSpPr txBox="1">
            <a:spLocks noChangeArrowheads="1"/>
          </p:cNvSpPr>
          <p:nvPr/>
        </p:nvSpPr>
        <p:spPr bwMode="auto">
          <a:xfrm>
            <a:off x="4572000" y="54102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Maß-nahmen</a:t>
            </a:r>
          </a:p>
        </p:txBody>
      </p:sp>
      <p:sp>
        <p:nvSpPr>
          <p:cNvPr id="22575" name="Text Box 46"/>
          <p:cNvSpPr txBox="1">
            <a:spLocks noChangeArrowheads="1"/>
          </p:cNvSpPr>
          <p:nvPr/>
        </p:nvSpPr>
        <p:spPr bwMode="auto">
          <a:xfrm>
            <a:off x="3200400" y="5943600"/>
            <a:ext cx="2438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Welchen Beitrag leisten wir zur Sicherung der Zukunftsfähigkeit?</a:t>
            </a:r>
          </a:p>
        </p:txBody>
      </p:sp>
      <p:sp>
        <p:nvSpPr>
          <p:cNvPr id="22576" name="Line 47"/>
          <p:cNvSpPr>
            <a:spLocks noChangeShapeType="1"/>
          </p:cNvSpPr>
          <p:nvPr/>
        </p:nvSpPr>
        <p:spPr bwMode="auto">
          <a:xfrm>
            <a:off x="3200400" y="12954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77" name="Line 48"/>
          <p:cNvSpPr>
            <a:spLocks noChangeShapeType="1"/>
          </p:cNvSpPr>
          <p:nvPr/>
        </p:nvSpPr>
        <p:spPr bwMode="auto">
          <a:xfrm>
            <a:off x="3200400" y="18288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78" name="Line 49"/>
          <p:cNvSpPr>
            <a:spLocks noChangeShapeType="1"/>
          </p:cNvSpPr>
          <p:nvPr/>
        </p:nvSpPr>
        <p:spPr bwMode="auto">
          <a:xfrm>
            <a:off x="6400800" y="29718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79" name="Line 50"/>
          <p:cNvSpPr>
            <a:spLocks noChangeShapeType="1"/>
          </p:cNvSpPr>
          <p:nvPr/>
        </p:nvSpPr>
        <p:spPr bwMode="auto">
          <a:xfrm>
            <a:off x="6400800" y="35052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0" name="Line 51"/>
          <p:cNvSpPr>
            <a:spLocks noChangeShapeType="1"/>
          </p:cNvSpPr>
          <p:nvPr/>
        </p:nvSpPr>
        <p:spPr bwMode="auto">
          <a:xfrm>
            <a:off x="3276600" y="54102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1" name="Line 52"/>
          <p:cNvSpPr>
            <a:spLocks noChangeShapeType="1"/>
          </p:cNvSpPr>
          <p:nvPr/>
        </p:nvSpPr>
        <p:spPr bwMode="auto">
          <a:xfrm>
            <a:off x="3276600" y="5943600"/>
            <a:ext cx="2438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2" name="Freeform 55"/>
          <p:cNvSpPr>
            <a:spLocks/>
          </p:cNvSpPr>
          <p:nvPr/>
        </p:nvSpPr>
        <p:spPr bwMode="auto">
          <a:xfrm>
            <a:off x="3581400" y="3048000"/>
            <a:ext cx="1295400" cy="990600"/>
          </a:xfrm>
          <a:custGeom>
            <a:avLst/>
            <a:gdLst>
              <a:gd name="T0" fmla="*/ 0 w 816"/>
              <a:gd name="T1" fmla="*/ 990600 h 624"/>
              <a:gd name="T2" fmla="*/ 228600 w 816"/>
              <a:gd name="T3" fmla="*/ 457200 h 624"/>
              <a:gd name="T4" fmla="*/ 685800 w 816"/>
              <a:gd name="T5" fmla="*/ 381000 h 624"/>
              <a:gd name="T6" fmla="*/ 1295400 w 816"/>
              <a:gd name="T7" fmla="*/ 0 h 624"/>
              <a:gd name="T8" fmla="*/ 0 60000 65536"/>
              <a:gd name="T9" fmla="*/ 0 60000 65536"/>
              <a:gd name="T10" fmla="*/ 0 60000 65536"/>
              <a:gd name="T11" fmla="*/ 0 60000 65536"/>
              <a:gd name="T12" fmla="*/ 0 w 816"/>
              <a:gd name="T13" fmla="*/ 0 h 624"/>
              <a:gd name="T14" fmla="*/ 816 w 816"/>
              <a:gd name="T15" fmla="*/ 624 h 6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16" h="624">
                <a:moveTo>
                  <a:pt x="0" y="624"/>
                </a:moveTo>
                <a:cubicBezTo>
                  <a:pt x="36" y="488"/>
                  <a:pt x="72" y="352"/>
                  <a:pt x="144" y="288"/>
                </a:cubicBezTo>
                <a:cubicBezTo>
                  <a:pt x="216" y="224"/>
                  <a:pt x="320" y="288"/>
                  <a:pt x="432" y="240"/>
                </a:cubicBezTo>
                <a:cubicBezTo>
                  <a:pt x="544" y="192"/>
                  <a:pt x="752" y="40"/>
                  <a:pt x="816" y="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3" name="Freeform 56"/>
          <p:cNvSpPr>
            <a:spLocks/>
          </p:cNvSpPr>
          <p:nvPr/>
        </p:nvSpPr>
        <p:spPr bwMode="auto">
          <a:xfrm>
            <a:off x="3581400" y="3124200"/>
            <a:ext cx="1295400" cy="914400"/>
          </a:xfrm>
          <a:custGeom>
            <a:avLst/>
            <a:gdLst>
              <a:gd name="T0" fmla="*/ 0 w 816"/>
              <a:gd name="T1" fmla="*/ 914400 h 576"/>
              <a:gd name="T2" fmla="*/ 838200 w 816"/>
              <a:gd name="T3" fmla="*/ 609600 h 576"/>
              <a:gd name="T4" fmla="*/ 1295400 w 816"/>
              <a:gd name="T5" fmla="*/ 0 h 576"/>
              <a:gd name="T6" fmla="*/ 0 60000 65536"/>
              <a:gd name="T7" fmla="*/ 0 60000 65536"/>
              <a:gd name="T8" fmla="*/ 0 60000 65536"/>
              <a:gd name="T9" fmla="*/ 0 w 816"/>
              <a:gd name="T10" fmla="*/ 0 h 576"/>
              <a:gd name="T11" fmla="*/ 816 w 816"/>
              <a:gd name="T12" fmla="*/ 576 h 5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576">
                <a:moveTo>
                  <a:pt x="0" y="576"/>
                </a:moveTo>
                <a:cubicBezTo>
                  <a:pt x="196" y="528"/>
                  <a:pt x="392" y="480"/>
                  <a:pt x="528" y="384"/>
                </a:cubicBezTo>
                <a:cubicBezTo>
                  <a:pt x="664" y="288"/>
                  <a:pt x="740" y="144"/>
                  <a:pt x="816" y="0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4" name="Text Box 57"/>
          <p:cNvSpPr txBox="1">
            <a:spLocks noChangeArrowheads="1"/>
          </p:cNvSpPr>
          <p:nvPr/>
        </p:nvSpPr>
        <p:spPr bwMode="auto">
          <a:xfrm>
            <a:off x="3810000" y="2971800"/>
            <a:ext cx="990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200"/>
              <a:t>Strategien</a:t>
            </a:r>
          </a:p>
        </p:txBody>
      </p:sp>
      <p:sp>
        <p:nvSpPr>
          <p:cNvPr id="22585" name="Line 58"/>
          <p:cNvSpPr>
            <a:spLocks noChangeShapeType="1"/>
          </p:cNvSpPr>
          <p:nvPr/>
        </p:nvSpPr>
        <p:spPr bwMode="auto">
          <a:xfrm>
            <a:off x="2743200" y="33528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6" name="Line 59"/>
          <p:cNvSpPr>
            <a:spLocks noChangeShapeType="1"/>
          </p:cNvSpPr>
          <p:nvPr/>
        </p:nvSpPr>
        <p:spPr bwMode="auto">
          <a:xfrm>
            <a:off x="6096000" y="3276600"/>
            <a:ext cx="304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7" name="Line 60"/>
          <p:cNvSpPr>
            <a:spLocks noChangeShapeType="1"/>
          </p:cNvSpPr>
          <p:nvPr/>
        </p:nvSpPr>
        <p:spPr bwMode="auto">
          <a:xfrm>
            <a:off x="4419600" y="259080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8" name="Line 61"/>
          <p:cNvSpPr>
            <a:spLocks noChangeShapeType="1"/>
          </p:cNvSpPr>
          <p:nvPr/>
        </p:nvSpPr>
        <p:spPr bwMode="auto">
          <a:xfrm flipV="1">
            <a:off x="4419600" y="434340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22589" name="Oval 63"/>
          <p:cNvSpPr>
            <a:spLocks noChangeArrowheads="1"/>
          </p:cNvSpPr>
          <p:nvPr/>
        </p:nvSpPr>
        <p:spPr bwMode="auto">
          <a:xfrm>
            <a:off x="4800600" y="2819400"/>
            <a:ext cx="609600" cy="457200"/>
          </a:xfrm>
          <a:prstGeom prst="ellipse">
            <a:avLst/>
          </a:prstGeom>
          <a:solidFill>
            <a:srgbClr val="DBFFD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2590" name="Text Box 64"/>
          <p:cNvSpPr txBox="1">
            <a:spLocks noChangeArrowheads="1"/>
          </p:cNvSpPr>
          <p:nvPr/>
        </p:nvSpPr>
        <p:spPr bwMode="auto">
          <a:xfrm>
            <a:off x="4800600" y="2895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Ziel</a:t>
            </a:r>
          </a:p>
        </p:txBody>
      </p:sp>
      <p:sp>
        <p:nvSpPr>
          <p:cNvPr id="22592" name="Text Box 64"/>
          <p:cNvSpPr txBox="1">
            <a:spLocks noChangeArrowheads="1"/>
          </p:cNvSpPr>
          <p:nvPr/>
        </p:nvSpPr>
        <p:spPr bwMode="auto">
          <a:xfrm>
            <a:off x="0" y="0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Balanced Scorecard</a:t>
            </a:r>
          </a:p>
        </p:txBody>
      </p:sp>
      <p:sp>
        <p:nvSpPr>
          <p:cNvPr id="22593" name="Rectangle 11"/>
          <p:cNvSpPr>
            <a:spLocks noChangeArrowheads="1"/>
          </p:cNvSpPr>
          <p:nvPr/>
        </p:nvSpPr>
        <p:spPr bwMode="auto">
          <a:xfrm>
            <a:off x="8458200" y="64008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2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2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2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00"/>
                            </p:stCondLst>
                            <p:childTnLst>
                              <p:par>
                                <p:cTn id="1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2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000"/>
                            </p:stCondLst>
                            <p:childTnLst>
                              <p:par>
                                <p:cTn id="2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2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00"/>
                            </p:stCondLst>
                            <p:childTnLst>
                              <p:par>
                                <p:cTn id="2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000"/>
                            </p:stCondLst>
                            <p:childTnLst>
                              <p:par>
                                <p:cTn id="2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500"/>
                            </p:stCondLst>
                            <p:childTnLst>
                              <p:par>
                                <p:cTn id="2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500"/>
                            </p:stCondLst>
                            <p:childTnLst>
                              <p:par>
                                <p:cTn id="28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2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2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22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22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autoUpdateAnimBg="0"/>
      <p:bldP spid="22532" grpId="0" animBg="1" autoUpdateAnimBg="0"/>
      <p:bldP spid="22533" grpId="0" animBg="1" autoUpdateAnimBg="0"/>
      <p:bldP spid="22534" grpId="0" animBg="1" autoUpdateAnimBg="0"/>
      <p:bldP spid="22535" grpId="0" animBg="1"/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  <p:bldP spid="22542" grpId="0" animBg="1"/>
      <p:bldP spid="22543" grpId="0" animBg="1" autoUpdateAnimBg="0"/>
      <p:bldP spid="22544" grpId="0" animBg="1"/>
      <p:bldP spid="22545" grpId="0" animBg="1"/>
      <p:bldP spid="22546" grpId="0" animBg="1"/>
      <p:bldP spid="22547" grpId="0" autoUpdateAnimBg="0"/>
      <p:bldP spid="22548" grpId="0" animBg="1"/>
      <p:bldP spid="22549" grpId="0" animBg="1"/>
      <p:bldP spid="22550" grpId="0" animBg="1"/>
      <p:bldP spid="22551" grpId="0" autoUpdateAnimBg="0"/>
      <p:bldP spid="22552" grpId="0" autoUpdateAnimBg="0"/>
      <p:bldP spid="22553" grpId="0" autoUpdateAnimBg="0"/>
      <p:bldP spid="22554" grpId="0" autoUpdateAnimBg="0"/>
      <p:bldP spid="22555" grpId="0" animBg="1"/>
      <p:bldP spid="22556" grpId="0" autoUpdateAnimBg="0"/>
      <p:bldP spid="22557" grpId="0" animBg="1"/>
      <p:bldP spid="22558" grpId="0" autoUpdateAnimBg="0"/>
      <p:bldP spid="22559" grpId="0" autoUpdateAnimBg="0"/>
      <p:bldP spid="22560" grpId="0" autoUpdateAnimBg="0"/>
      <p:bldP spid="22561" grpId="0" autoUpdateAnimBg="0"/>
      <p:bldP spid="22562" grpId="0" animBg="1"/>
      <p:bldP spid="22563" grpId="0" autoUpdateAnimBg="0"/>
      <p:bldP spid="22564" grpId="0" animBg="1"/>
      <p:bldP spid="22565" grpId="0" autoUpdateAnimBg="0"/>
      <p:bldP spid="22566" grpId="0" autoUpdateAnimBg="0"/>
      <p:bldP spid="22567" grpId="0" autoUpdateAnimBg="0"/>
      <p:bldP spid="22568" grpId="0" autoUpdateAnimBg="0"/>
      <p:bldP spid="22569" grpId="0" animBg="1"/>
      <p:bldP spid="22570" grpId="0" autoUpdateAnimBg="0"/>
      <p:bldP spid="22571" grpId="0" animBg="1"/>
      <p:bldP spid="22572" grpId="0" autoUpdateAnimBg="0"/>
      <p:bldP spid="22573" grpId="0" autoUpdateAnimBg="0"/>
      <p:bldP spid="22574" grpId="0" autoUpdateAnimBg="0"/>
      <p:bldP spid="22575" grpId="0" autoUpdateAnimBg="0"/>
      <p:bldP spid="22576" grpId="0" animBg="1"/>
      <p:bldP spid="22577" grpId="0" animBg="1"/>
      <p:bldP spid="22578" grpId="0" animBg="1"/>
      <p:bldP spid="22579" grpId="0" animBg="1"/>
      <p:bldP spid="22580" grpId="0" animBg="1"/>
      <p:bldP spid="22581" grpId="0" animBg="1"/>
      <p:bldP spid="22582" grpId="0" animBg="1"/>
      <p:bldP spid="22583" grpId="0" animBg="1"/>
      <p:bldP spid="22584" grpId="0" autoUpdateAnimBg="0"/>
      <p:bldP spid="22585" grpId="0" animBg="1"/>
      <p:bldP spid="22586" grpId="0" animBg="1"/>
      <p:bldP spid="22587" grpId="0" animBg="1"/>
      <p:bldP spid="22588" grpId="0" animBg="1"/>
      <p:bldP spid="22589" grpId="0" animBg="1" autoUpdateAnimBg="0"/>
      <p:bldP spid="22590" grpId="0" autoUpdateAnimBg="0"/>
      <p:bldP spid="22593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Freeform 4"/>
          <p:cNvSpPr>
            <a:spLocks/>
          </p:cNvSpPr>
          <p:nvPr/>
        </p:nvSpPr>
        <p:spPr bwMode="auto">
          <a:xfrm>
            <a:off x="6781800" y="4495800"/>
            <a:ext cx="1503363" cy="1219200"/>
          </a:xfrm>
          <a:custGeom>
            <a:avLst/>
            <a:gdLst>
              <a:gd name="T0" fmla="*/ 70333 w 1368"/>
              <a:gd name="T1" fmla="*/ 624231 h 1000"/>
              <a:gd name="T2" fmla="*/ 70333 w 1368"/>
              <a:gd name="T3" fmla="*/ 390144 h 1000"/>
              <a:gd name="T4" fmla="*/ 228581 w 1368"/>
              <a:gd name="T5" fmla="*/ 273101 h 1000"/>
              <a:gd name="T6" fmla="*/ 334081 w 1368"/>
              <a:gd name="T7" fmla="*/ 39014 h 1000"/>
              <a:gd name="T8" fmla="*/ 703328 w 1368"/>
              <a:gd name="T9" fmla="*/ 39014 h 1000"/>
              <a:gd name="T10" fmla="*/ 914326 w 1368"/>
              <a:gd name="T11" fmla="*/ 214579 h 1000"/>
              <a:gd name="T12" fmla="*/ 1230824 w 1368"/>
              <a:gd name="T13" fmla="*/ 214579 h 1000"/>
              <a:gd name="T14" fmla="*/ 1494571 w 1368"/>
              <a:gd name="T15" fmla="*/ 565709 h 1000"/>
              <a:gd name="T16" fmla="*/ 1283573 w 1368"/>
              <a:gd name="T17" fmla="*/ 741274 h 1000"/>
              <a:gd name="T18" fmla="*/ 1336323 w 1368"/>
              <a:gd name="T19" fmla="*/ 1033882 h 1000"/>
              <a:gd name="T20" fmla="*/ 1019825 w 1368"/>
              <a:gd name="T21" fmla="*/ 1150925 h 1000"/>
              <a:gd name="T22" fmla="*/ 808827 w 1368"/>
              <a:gd name="T23" fmla="*/ 975360 h 1000"/>
              <a:gd name="T24" fmla="*/ 492329 w 1368"/>
              <a:gd name="T25" fmla="*/ 1209446 h 1000"/>
              <a:gd name="T26" fmla="*/ 386830 w 1368"/>
              <a:gd name="T27" fmla="*/ 1033882 h 1000"/>
              <a:gd name="T28" fmla="*/ 123082 w 1368"/>
              <a:gd name="T29" fmla="*/ 916838 h 1000"/>
              <a:gd name="T30" fmla="*/ 175832 w 1368"/>
              <a:gd name="T31" fmla="*/ 799795 h 1000"/>
              <a:gd name="T32" fmla="*/ 17583 w 1368"/>
              <a:gd name="T33" fmla="*/ 682752 h 1000"/>
              <a:gd name="T34" fmla="*/ 70333 w 1368"/>
              <a:gd name="T35" fmla="*/ 624231 h 1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68"/>
              <a:gd name="T55" fmla="*/ 0 h 1000"/>
              <a:gd name="T56" fmla="*/ 1368 w 1368"/>
              <a:gd name="T57" fmla="*/ 1000 h 10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68" h="1000">
                <a:moveTo>
                  <a:pt x="64" y="512"/>
                </a:moveTo>
                <a:cubicBezTo>
                  <a:pt x="72" y="472"/>
                  <a:pt x="40" y="368"/>
                  <a:pt x="64" y="320"/>
                </a:cubicBezTo>
                <a:cubicBezTo>
                  <a:pt x="88" y="272"/>
                  <a:pt x="168" y="272"/>
                  <a:pt x="208" y="224"/>
                </a:cubicBezTo>
                <a:cubicBezTo>
                  <a:pt x="248" y="176"/>
                  <a:pt x="232" y="64"/>
                  <a:pt x="304" y="32"/>
                </a:cubicBezTo>
                <a:cubicBezTo>
                  <a:pt x="376" y="0"/>
                  <a:pt x="552" y="8"/>
                  <a:pt x="640" y="32"/>
                </a:cubicBezTo>
                <a:cubicBezTo>
                  <a:pt x="728" y="56"/>
                  <a:pt x="752" y="152"/>
                  <a:pt x="832" y="176"/>
                </a:cubicBezTo>
                <a:cubicBezTo>
                  <a:pt x="912" y="200"/>
                  <a:pt x="1032" y="128"/>
                  <a:pt x="1120" y="176"/>
                </a:cubicBezTo>
                <a:cubicBezTo>
                  <a:pt x="1208" y="224"/>
                  <a:pt x="1352" y="392"/>
                  <a:pt x="1360" y="464"/>
                </a:cubicBezTo>
                <a:cubicBezTo>
                  <a:pt x="1368" y="536"/>
                  <a:pt x="1192" y="544"/>
                  <a:pt x="1168" y="608"/>
                </a:cubicBezTo>
                <a:cubicBezTo>
                  <a:pt x="1144" y="672"/>
                  <a:pt x="1256" y="792"/>
                  <a:pt x="1216" y="848"/>
                </a:cubicBezTo>
                <a:cubicBezTo>
                  <a:pt x="1176" y="904"/>
                  <a:pt x="1008" y="952"/>
                  <a:pt x="928" y="944"/>
                </a:cubicBezTo>
                <a:cubicBezTo>
                  <a:pt x="848" y="936"/>
                  <a:pt x="816" y="792"/>
                  <a:pt x="736" y="800"/>
                </a:cubicBezTo>
                <a:cubicBezTo>
                  <a:pt x="656" y="808"/>
                  <a:pt x="512" y="984"/>
                  <a:pt x="448" y="992"/>
                </a:cubicBezTo>
                <a:cubicBezTo>
                  <a:pt x="384" y="1000"/>
                  <a:pt x="408" y="888"/>
                  <a:pt x="352" y="848"/>
                </a:cubicBezTo>
                <a:cubicBezTo>
                  <a:pt x="296" y="808"/>
                  <a:pt x="144" y="784"/>
                  <a:pt x="112" y="752"/>
                </a:cubicBezTo>
                <a:cubicBezTo>
                  <a:pt x="80" y="720"/>
                  <a:pt x="176" y="688"/>
                  <a:pt x="160" y="656"/>
                </a:cubicBezTo>
                <a:cubicBezTo>
                  <a:pt x="144" y="624"/>
                  <a:pt x="32" y="584"/>
                  <a:pt x="16" y="560"/>
                </a:cubicBezTo>
                <a:cubicBezTo>
                  <a:pt x="0" y="536"/>
                  <a:pt x="56" y="552"/>
                  <a:pt x="64" y="512"/>
                </a:cubicBezTo>
                <a:close/>
              </a:path>
            </a:pathLst>
          </a:custGeom>
          <a:solidFill>
            <a:srgbClr val="CCFF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23554" name="Object 5"/>
          <p:cNvGraphicFramePr>
            <a:graphicFrameLocks noChangeAspect="1"/>
          </p:cNvGraphicFramePr>
          <p:nvPr/>
        </p:nvGraphicFramePr>
        <p:xfrm>
          <a:off x="8001000" y="4191000"/>
          <a:ext cx="706438" cy="725488"/>
        </p:xfrm>
        <a:graphic>
          <a:graphicData uri="http://schemas.openxmlformats.org/presentationml/2006/ole">
            <p:oleObj spid="_x0000_s23554" name="Bitmap" r:id="rId4" imgW="1028844" imgH="1057423" progId="Paint.Picture">
              <p:embed/>
            </p:oleObj>
          </a:graphicData>
        </a:graphic>
      </p:graphicFrame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4800600" y="5105400"/>
            <a:ext cx="2057400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142163" y="4724400"/>
            <a:ext cx="838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Ziel-märkte</a:t>
            </a:r>
          </a:p>
        </p:txBody>
      </p:sp>
      <p:graphicFrame>
        <p:nvGraphicFramePr>
          <p:cNvPr id="23555" name="Object 8"/>
          <p:cNvGraphicFramePr>
            <a:graphicFrameLocks noChangeAspect="1"/>
          </p:cNvGraphicFramePr>
          <p:nvPr/>
        </p:nvGraphicFramePr>
        <p:xfrm>
          <a:off x="2667000" y="1447800"/>
          <a:ext cx="1447800" cy="1228725"/>
        </p:xfrm>
        <a:graphic>
          <a:graphicData uri="http://schemas.openxmlformats.org/presentationml/2006/ole">
            <p:oleObj spid="_x0000_s23555" name="Paint Shop Pro Image" r:id="rId5" imgW="1102738" imgH="936839" progId="PaintShopPro">
              <p:embed/>
            </p:oleObj>
          </a:graphicData>
        </a:graphic>
      </p:graphicFrame>
      <p:sp>
        <p:nvSpPr>
          <p:cNvPr id="23560" name="Line 9"/>
          <p:cNvSpPr>
            <a:spLocks noChangeShapeType="1"/>
          </p:cNvSpPr>
          <p:nvPr/>
        </p:nvSpPr>
        <p:spPr bwMode="auto">
          <a:xfrm>
            <a:off x="3352800" y="2667000"/>
            <a:ext cx="0" cy="1600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62" name="AutoShape 11"/>
          <p:cNvSpPr>
            <a:spLocks noChangeArrowheads="1"/>
          </p:cNvSpPr>
          <p:nvPr/>
        </p:nvSpPr>
        <p:spPr bwMode="auto">
          <a:xfrm>
            <a:off x="381000" y="457200"/>
            <a:ext cx="1676400" cy="1219200"/>
          </a:xfrm>
          <a:prstGeom prst="flowChartMultidocument">
            <a:avLst/>
          </a:prstGeom>
          <a:solidFill>
            <a:srgbClr val="F8F1B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63" name="Text Box 12"/>
          <p:cNvSpPr txBox="1">
            <a:spLocks noChangeArrowheads="1"/>
          </p:cNvSpPr>
          <p:nvPr/>
        </p:nvSpPr>
        <p:spPr bwMode="auto">
          <a:xfrm>
            <a:off x="533400" y="76200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Strategien (Pläne)</a:t>
            </a:r>
          </a:p>
        </p:txBody>
      </p:sp>
      <p:sp>
        <p:nvSpPr>
          <p:cNvPr id="23564" name="Line 13"/>
          <p:cNvSpPr>
            <a:spLocks noChangeShapeType="1"/>
          </p:cNvSpPr>
          <p:nvPr/>
        </p:nvSpPr>
        <p:spPr bwMode="auto">
          <a:xfrm>
            <a:off x="1066800" y="2133600"/>
            <a:ext cx="1600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65" name="Line 14"/>
          <p:cNvSpPr>
            <a:spLocks noChangeShapeType="1"/>
          </p:cNvSpPr>
          <p:nvPr/>
        </p:nvSpPr>
        <p:spPr bwMode="auto">
          <a:xfrm>
            <a:off x="1066800" y="15240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66" name="Oval 15"/>
          <p:cNvSpPr>
            <a:spLocks noChangeArrowheads="1"/>
          </p:cNvSpPr>
          <p:nvPr/>
        </p:nvSpPr>
        <p:spPr bwMode="auto">
          <a:xfrm>
            <a:off x="4876800" y="1524000"/>
            <a:ext cx="1600200" cy="1524000"/>
          </a:xfrm>
          <a:prstGeom prst="ellipse">
            <a:avLst/>
          </a:prstGeom>
          <a:solidFill>
            <a:srgbClr val="CCFFF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3567" name="Text Box 16"/>
          <p:cNvSpPr txBox="1">
            <a:spLocks noChangeArrowheads="1"/>
          </p:cNvSpPr>
          <p:nvPr/>
        </p:nvSpPr>
        <p:spPr bwMode="auto">
          <a:xfrm>
            <a:off x="5029200" y="3048000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Früherkennung</a:t>
            </a:r>
          </a:p>
        </p:txBody>
      </p:sp>
      <p:sp>
        <p:nvSpPr>
          <p:cNvPr id="23568" name="Oval 17"/>
          <p:cNvSpPr>
            <a:spLocks noChangeArrowheads="1"/>
          </p:cNvSpPr>
          <p:nvPr/>
        </p:nvSpPr>
        <p:spPr bwMode="auto">
          <a:xfrm>
            <a:off x="5562600" y="2209800"/>
            <a:ext cx="228600" cy="228600"/>
          </a:xfrm>
          <a:prstGeom prst="ellipse">
            <a:avLst/>
          </a:prstGeom>
          <a:solidFill>
            <a:srgbClr val="EFEFE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69" name="Line 18"/>
          <p:cNvSpPr>
            <a:spLocks noChangeShapeType="1"/>
          </p:cNvSpPr>
          <p:nvPr/>
        </p:nvSpPr>
        <p:spPr bwMode="auto">
          <a:xfrm flipV="1">
            <a:off x="5715000" y="1752600"/>
            <a:ext cx="4572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0" name="Line 19"/>
          <p:cNvSpPr>
            <a:spLocks noChangeShapeType="1"/>
          </p:cNvSpPr>
          <p:nvPr/>
        </p:nvSpPr>
        <p:spPr bwMode="auto">
          <a:xfrm flipH="1">
            <a:off x="6400800" y="2590800"/>
            <a:ext cx="914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1" name="Line 20"/>
          <p:cNvSpPr>
            <a:spLocks noChangeShapeType="1"/>
          </p:cNvSpPr>
          <p:nvPr/>
        </p:nvSpPr>
        <p:spPr bwMode="auto">
          <a:xfrm flipV="1">
            <a:off x="7315200" y="2590800"/>
            <a:ext cx="0" cy="1828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2" name="Line 21"/>
          <p:cNvSpPr>
            <a:spLocks noChangeShapeType="1"/>
          </p:cNvSpPr>
          <p:nvPr/>
        </p:nvSpPr>
        <p:spPr bwMode="auto">
          <a:xfrm flipH="1">
            <a:off x="6477000" y="2362200"/>
            <a:ext cx="1828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3" name="Line 22"/>
          <p:cNvSpPr>
            <a:spLocks noChangeShapeType="1"/>
          </p:cNvSpPr>
          <p:nvPr/>
        </p:nvSpPr>
        <p:spPr bwMode="auto">
          <a:xfrm flipV="1">
            <a:off x="8305800" y="2362200"/>
            <a:ext cx="0" cy="1828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4" name="Line 23"/>
          <p:cNvSpPr>
            <a:spLocks noChangeShapeType="1"/>
          </p:cNvSpPr>
          <p:nvPr/>
        </p:nvSpPr>
        <p:spPr bwMode="auto">
          <a:xfrm flipV="1">
            <a:off x="1295400" y="5105400"/>
            <a:ext cx="914400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3575" name="Freeform 24"/>
          <p:cNvSpPr>
            <a:spLocks/>
          </p:cNvSpPr>
          <p:nvPr/>
        </p:nvSpPr>
        <p:spPr bwMode="auto">
          <a:xfrm>
            <a:off x="76200" y="4495800"/>
            <a:ext cx="1524000" cy="1295400"/>
          </a:xfrm>
          <a:custGeom>
            <a:avLst/>
            <a:gdLst>
              <a:gd name="T0" fmla="*/ 71298 w 1368"/>
              <a:gd name="T1" fmla="*/ 663245 h 1000"/>
              <a:gd name="T2" fmla="*/ 71298 w 1368"/>
              <a:gd name="T3" fmla="*/ 414528 h 1000"/>
              <a:gd name="T4" fmla="*/ 231719 w 1368"/>
              <a:gd name="T5" fmla="*/ 290170 h 1000"/>
              <a:gd name="T6" fmla="*/ 338667 w 1368"/>
              <a:gd name="T7" fmla="*/ 41453 h 1000"/>
              <a:gd name="T8" fmla="*/ 712982 w 1368"/>
              <a:gd name="T9" fmla="*/ 41453 h 1000"/>
              <a:gd name="T10" fmla="*/ 926877 w 1368"/>
              <a:gd name="T11" fmla="*/ 227990 h 1000"/>
              <a:gd name="T12" fmla="*/ 1247719 w 1368"/>
              <a:gd name="T13" fmla="*/ 227990 h 1000"/>
              <a:gd name="T14" fmla="*/ 1515088 w 1368"/>
              <a:gd name="T15" fmla="*/ 601066 h 1000"/>
              <a:gd name="T16" fmla="*/ 1301193 w 1368"/>
              <a:gd name="T17" fmla="*/ 787603 h 1000"/>
              <a:gd name="T18" fmla="*/ 1354667 w 1368"/>
              <a:gd name="T19" fmla="*/ 1098499 h 1000"/>
              <a:gd name="T20" fmla="*/ 1033824 w 1368"/>
              <a:gd name="T21" fmla="*/ 1222858 h 1000"/>
              <a:gd name="T22" fmla="*/ 819930 w 1368"/>
              <a:gd name="T23" fmla="*/ 1036320 h 1000"/>
              <a:gd name="T24" fmla="*/ 499088 w 1368"/>
              <a:gd name="T25" fmla="*/ 1285037 h 1000"/>
              <a:gd name="T26" fmla="*/ 392140 w 1368"/>
              <a:gd name="T27" fmla="*/ 1098499 h 1000"/>
              <a:gd name="T28" fmla="*/ 124772 w 1368"/>
              <a:gd name="T29" fmla="*/ 974141 h 1000"/>
              <a:gd name="T30" fmla="*/ 178246 w 1368"/>
              <a:gd name="T31" fmla="*/ 849783 h 1000"/>
              <a:gd name="T32" fmla="*/ 17825 w 1368"/>
              <a:gd name="T33" fmla="*/ 725424 h 1000"/>
              <a:gd name="T34" fmla="*/ 71298 w 1368"/>
              <a:gd name="T35" fmla="*/ 663245 h 1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68"/>
              <a:gd name="T55" fmla="*/ 0 h 1000"/>
              <a:gd name="T56" fmla="*/ 1368 w 1368"/>
              <a:gd name="T57" fmla="*/ 1000 h 10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68" h="1000">
                <a:moveTo>
                  <a:pt x="64" y="512"/>
                </a:moveTo>
                <a:cubicBezTo>
                  <a:pt x="72" y="472"/>
                  <a:pt x="40" y="368"/>
                  <a:pt x="64" y="320"/>
                </a:cubicBezTo>
                <a:cubicBezTo>
                  <a:pt x="88" y="272"/>
                  <a:pt x="168" y="272"/>
                  <a:pt x="208" y="224"/>
                </a:cubicBezTo>
                <a:cubicBezTo>
                  <a:pt x="248" y="176"/>
                  <a:pt x="232" y="64"/>
                  <a:pt x="304" y="32"/>
                </a:cubicBezTo>
                <a:cubicBezTo>
                  <a:pt x="376" y="0"/>
                  <a:pt x="552" y="8"/>
                  <a:pt x="640" y="32"/>
                </a:cubicBezTo>
                <a:cubicBezTo>
                  <a:pt x="728" y="56"/>
                  <a:pt x="752" y="152"/>
                  <a:pt x="832" y="176"/>
                </a:cubicBezTo>
                <a:cubicBezTo>
                  <a:pt x="912" y="200"/>
                  <a:pt x="1032" y="128"/>
                  <a:pt x="1120" y="176"/>
                </a:cubicBezTo>
                <a:cubicBezTo>
                  <a:pt x="1208" y="224"/>
                  <a:pt x="1352" y="392"/>
                  <a:pt x="1360" y="464"/>
                </a:cubicBezTo>
                <a:cubicBezTo>
                  <a:pt x="1368" y="536"/>
                  <a:pt x="1192" y="544"/>
                  <a:pt x="1168" y="608"/>
                </a:cubicBezTo>
                <a:cubicBezTo>
                  <a:pt x="1144" y="672"/>
                  <a:pt x="1256" y="792"/>
                  <a:pt x="1216" y="848"/>
                </a:cubicBezTo>
                <a:cubicBezTo>
                  <a:pt x="1176" y="904"/>
                  <a:pt x="1008" y="952"/>
                  <a:pt x="928" y="944"/>
                </a:cubicBezTo>
                <a:cubicBezTo>
                  <a:pt x="848" y="936"/>
                  <a:pt x="816" y="792"/>
                  <a:pt x="736" y="800"/>
                </a:cubicBezTo>
                <a:cubicBezTo>
                  <a:pt x="656" y="808"/>
                  <a:pt x="512" y="984"/>
                  <a:pt x="448" y="992"/>
                </a:cubicBezTo>
                <a:cubicBezTo>
                  <a:pt x="384" y="1000"/>
                  <a:pt x="408" y="888"/>
                  <a:pt x="352" y="848"/>
                </a:cubicBezTo>
                <a:cubicBezTo>
                  <a:pt x="296" y="808"/>
                  <a:pt x="144" y="784"/>
                  <a:pt x="112" y="752"/>
                </a:cubicBezTo>
                <a:cubicBezTo>
                  <a:pt x="80" y="720"/>
                  <a:pt x="176" y="688"/>
                  <a:pt x="160" y="656"/>
                </a:cubicBezTo>
                <a:cubicBezTo>
                  <a:pt x="144" y="624"/>
                  <a:pt x="32" y="584"/>
                  <a:pt x="16" y="560"/>
                </a:cubicBezTo>
                <a:cubicBezTo>
                  <a:pt x="0" y="536"/>
                  <a:pt x="56" y="552"/>
                  <a:pt x="64" y="512"/>
                </a:cubicBezTo>
                <a:close/>
              </a:path>
            </a:pathLst>
          </a:custGeom>
          <a:solidFill>
            <a:srgbClr val="EFEFE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6" name="Text Box 25"/>
          <p:cNvSpPr txBox="1">
            <a:spLocks noChangeArrowheads="1"/>
          </p:cNvSpPr>
          <p:nvPr/>
        </p:nvSpPr>
        <p:spPr bwMode="auto">
          <a:xfrm>
            <a:off x="304800" y="4889500"/>
            <a:ext cx="1143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Beschaff.-märkte</a:t>
            </a:r>
          </a:p>
        </p:txBody>
      </p:sp>
      <p:sp>
        <p:nvSpPr>
          <p:cNvPr id="23577" name="Line 26"/>
          <p:cNvSpPr>
            <a:spLocks noChangeShapeType="1"/>
          </p:cNvSpPr>
          <p:nvPr/>
        </p:nvSpPr>
        <p:spPr bwMode="auto">
          <a:xfrm flipH="1">
            <a:off x="2057400" y="838200"/>
            <a:ext cx="11430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8" name="Line 27"/>
          <p:cNvSpPr>
            <a:spLocks noChangeShapeType="1"/>
          </p:cNvSpPr>
          <p:nvPr/>
        </p:nvSpPr>
        <p:spPr bwMode="auto">
          <a:xfrm>
            <a:off x="3200400" y="8382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79" name="Text Box 28"/>
          <p:cNvSpPr txBox="1">
            <a:spLocks noChangeArrowheads="1"/>
          </p:cNvSpPr>
          <p:nvPr/>
        </p:nvSpPr>
        <p:spPr bwMode="auto">
          <a:xfrm>
            <a:off x="2133600" y="4572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Korrekturen</a:t>
            </a:r>
          </a:p>
        </p:txBody>
      </p:sp>
      <p:sp>
        <p:nvSpPr>
          <p:cNvPr id="23580" name="Text Box 29"/>
          <p:cNvSpPr txBox="1">
            <a:spLocks noChangeArrowheads="1"/>
          </p:cNvSpPr>
          <p:nvPr/>
        </p:nvSpPr>
        <p:spPr bwMode="auto">
          <a:xfrm>
            <a:off x="5257800" y="12192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„Radar“</a:t>
            </a:r>
          </a:p>
        </p:txBody>
      </p:sp>
      <p:sp>
        <p:nvSpPr>
          <p:cNvPr id="23581" name="Line 30"/>
          <p:cNvSpPr>
            <a:spLocks noChangeShapeType="1"/>
          </p:cNvSpPr>
          <p:nvPr/>
        </p:nvSpPr>
        <p:spPr bwMode="auto">
          <a:xfrm flipH="1">
            <a:off x="4114800" y="2286000"/>
            <a:ext cx="762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2" name="Line 31"/>
          <p:cNvSpPr>
            <a:spLocks noChangeShapeType="1"/>
          </p:cNvSpPr>
          <p:nvPr/>
        </p:nvSpPr>
        <p:spPr bwMode="auto">
          <a:xfrm>
            <a:off x="762000" y="2971800"/>
            <a:ext cx="3962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3" name="Line 32"/>
          <p:cNvSpPr>
            <a:spLocks noChangeShapeType="1"/>
          </p:cNvSpPr>
          <p:nvPr/>
        </p:nvSpPr>
        <p:spPr bwMode="auto">
          <a:xfrm flipV="1">
            <a:off x="762000" y="2971800"/>
            <a:ext cx="0" cy="1752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4" name="Line 33"/>
          <p:cNvSpPr>
            <a:spLocks noChangeShapeType="1"/>
          </p:cNvSpPr>
          <p:nvPr/>
        </p:nvSpPr>
        <p:spPr bwMode="auto">
          <a:xfrm flipH="1">
            <a:off x="6477000" y="2133600"/>
            <a:ext cx="2362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5" name="Text Box 34"/>
          <p:cNvSpPr txBox="1">
            <a:spLocks noChangeArrowheads="1"/>
          </p:cNvSpPr>
          <p:nvPr/>
        </p:nvSpPr>
        <p:spPr bwMode="auto">
          <a:xfrm>
            <a:off x="6705600" y="12954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weitere Beobachtungs-Sachverhalte (Gesetzgebung u. a.)</a:t>
            </a:r>
          </a:p>
        </p:txBody>
      </p:sp>
      <p:sp>
        <p:nvSpPr>
          <p:cNvPr id="23586" name="Line 35"/>
          <p:cNvSpPr>
            <a:spLocks noChangeShapeType="1"/>
          </p:cNvSpPr>
          <p:nvPr/>
        </p:nvSpPr>
        <p:spPr bwMode="auto">
          <a:xfrm flipV="1">
            <a:off x="4724400" y="2667000"/>
            <a:ext cx="304800" cy="304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7" name="Line 36"/>
          <p:cNvSpPr>
            <a:spLocks noChangeShapeType="1"/>
          </p:cNvSpPr>
          <p:nvPr/>
        </p:nvSpPr>
        <p:spPr bwMode="auto">
          <a:xfrm flipV="1">
            <a:off x="4495800" y="2819400"/>
            <a:ext cx="60960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8" name="Line 37"/>
          <p:cNvSpPr>
            <a:spLocks noChangeShapeType="1"/>
          </p:cNvSpPr>
          <p:nvPr/>
        </p:nvSpPr>
        <p:spPr bwMode="auto">
          <a:xfrm flipV="1">
            <a:off x="4495800" y="3429000"/>
            <a:ext cx="0" cy="6858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89" name="Line 38"/>
          <p:cNvSpPr>
            <a:spLocks noChangeShapeType="1"/>
          </p:cNvSpPr>
          <p:nvPr/>
        </p:nvSpPr>
        <p:spPr bwMode="auto">
          <a:xfrm>
            <a:off x="3505200" y="228600"/>
            <a:ext cx="0" cy="1219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590" name="Text Box 39"/>
          <p:cNvSpPr txBox="1">
            <a:spLocks noChangeArrowheads="1"/>
          </p:cNvSpPr>
          <p:nvPr/>
        </p:nvSpPr>
        <p:spPr bwMode="auto">
          <a:xfrm>
            <a:off x="3505200" y="3048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Ziele</a:t>
            </a:r>
          </a:p>
        </p:txBody>
      </p:sp>
      <p:sp>
        <p:nvSpPr>
          <p:cNvPr id="23591" name="Text Box 40"/>
          <p:cNvSpPr txBox="1">
            <a:spLocks noChangeArrowheads="1"/>
          </p:cNvSpPr>
          <p:nvPr/>
        </p:nvSpPr>
        <p:spPr bwMode="auto">
          <a:xfrm>
            <a:off x="4191000" y="16764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War-nung</a:t>
            </a:r>
          </a:p>
        </p:txBody>
      </p:sp>
      <p:graphicFrame>
        <p:nvGraphicFramePr>
          <p:cNvPr id="23556" name="Object 43"/>
          <p:cNvGraphicFramePr>
            <a:graphicFrameLocks noChangeAspect="1"/>
          </p:cNvGraphicFramePr>
          <p:nvPr/>
        </p:nvGraphicFramePr>
        <p:xfrm>
          <a:off x="2209800" y="4267200"/>
          <a:ext cx="2895600" cy="1982788"/>
        </p:xfrm>
        <a:graphic>
          <a:graphicData uri="http://schemas.openxmlformats.org/presentationml/2006/ole">
            <p:oleObj spid="_x0000_s23556" name="Paint Shop Pro Image" r:id="rId6" imgW="5209756" imgH="3570732" progId="PaintShopPro">
              <p:embed/>
            </p:oleObj>
          </a:graphicData>
        </a:graphic>
      </p:graphicFrame>
      <p:sp>
        <p:nvSpPr>
          <p:cNvPr id="200748" name="Text Box 44"/>
          <p:cNvSpPr txBox="1">
            <a:spLocks noChangeArrowheads="1"/>
          </p:cNvSpPr>
          <p:nvPr/>
        </p:nvSpPr>
        <p:spPr bwMode="auto">
          <a:xfrm>
            <a:off x="2286000" y="4343400"/>
            <a:ext cx="12493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Unter-nehmen</a:t>
            </a:r>
          </a:p>
        </p:txBody>
      </p:sp>
      <p:sp>
        <p:nvSpPr>
          <p:cNvPr id="23593" name="Oval 46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DBE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94" name="Oval 47"/>
          <p:cNvSpPr>
            <a:spLocks noChangeArrowheads="1"/>
          </p:cNvSpPr>
          <p:nvPr/>
        </p:nvSpPr>
        <p:spPr bwMode="auto">
          <a:xfrm>
            <a:off x="685800" y="4724400"/>
            <a:ext cx="152400" cy="152400"/>
          </a:xfrm>
          <a:prstGeom prst="ellipse">
            <a:avLst/>
          </a:prstGeom>
          <a:solidFill>
            <a:srgbClr val="FFDBE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95" name="Oval 48"/>
          <p:cNvSpPr>
            <a:spLocks noChangeArrowheads="1"/>
          </p:cNvSpPr>
          <p:nvPr/>
        </p:nvSpPr>
        <p:spPr bwMode="auto">
          <a:xfrm>
            <a:off x="8229600" y="4038600"/>
            <a:ext cx="152400" cy="152400"/>
          </a:xfrm>
          <a:prstGeom prst="ellipse">
            <a:avLst/>
          </a:prstGeom>
          <a:solidFill>
            <a:srgbClr val="FFDBE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96" name="Oval 49"/>
          <p:cNvSpPr>
            <a:spLocks noChangeArrowheads="1"/>
          </p:cNvSpPr>
          <p:nvPr/>
        </p:nvSpPr>
        <p:spPr bwMode="auto">
          <a:xfrm>
            <a:off x="4419600" y="4038600"/>
            <a:ext cx="152400" cy="152400"/>
          </a:xfrm>
          <a:prstGeom prst="ellipse">
            <a:avLst/>
          </a:prstGeom>
          <a:solidFill>
            <a:srgbClr val="FFDBE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23597" name="Line 50"/>
          <p:cNvSpPr>
            <a:spLocks noChangeShapeType="1"/>
          </p:cNvSpPr>
          <p:nvPr/>
        </p:nvSpPr>
        <p:spPr bwMode="auto">
          <a:xfrm>
            <a:off x="6248400" y="1905000"/>
            <a:ext cx="762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3599" name="Text Box 47"/>
          <p:cNvSpPr txBox="1">
            <a:spLocks noChangeArrowheads="1"/>
          </p:cNvSpPr>
          <p:nvPr/>
        </p:nvSpPr>
        <p:spPr bwMode="auto">
          <a:xfrm>
            <a:off x="0" y="0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Frühwarnsysteme</a:t>
            </a:r>
          </a:p>
        </p:txBody>
      </p:sp>
      <p:sp>
        <p:nvSpPr>
          <p:cNvPr id="23600" name="Line 14"/>
          <p:cNvSpPr>
            <a:spLocks noChangeShapeType="1"/>
          </p:cNvSpPr>
          <p:nvPr/>
        </p:nvSpPr>
        <p:spPr bwMode="auto">
          <a:xfrm>
            <a:off x="914400" y="1524000"/>
            <a:ext cx="0" cy="762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601" name="Line 13"/>
          <p:cNvSpPr>
            <a:spLocks noChangeShapeType="1"/>
          </p:cNvSpPr>
          <p:nvPr/>
        </p:nvSpPr>
        <p:spPr bwMode="auto">
          <a:xfrm>
            <a:off x="914400" y="22860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602" name="Line 13"/>
          <p:cNvSpPr>
            <a:spLocks noChangeShapeType="1"/>
          </p:cNvSpPr>
          <p:nvPr/>
        </p:nvSpPr>
        <p:spPr bwMode="auto">
          <a:xfrm>
            <a:off x="3505200" y="2667000"/>
            <a:ext cx="0" cy="1600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3603" name="Text Box 10"/>
          <p:cNvSpPr txBox="1">
            <a:spLocks noChangeArrowheads="1"/>
          </p:cNvSpPr>
          <p:nvPr/>
        </p:nvSpPr>
        <p:spPr bwMode="auto">
          <a:xfrm>
            <a:off x="2438400" y="3276600"/>
            <a:ext cx="1752600" cy="381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 sz="1800"/>
              <a:t>Steuerung</a:t>
            </a:r>
          </a:p>
        </p:txBody>
      </p:sp>
      <p:sp>
        <p:nvSpPr>
          <p:cNvPr id="23604" name="Rectangle 11"/>
          <p:cNvSpPr>
            <a:spLocks noChangeArrowheads="1"/>
          </p:cNvSpPr>
          <p:nvPr/>
        </p:nvSpPr>
        <p:spPr bwMode="auto">
          <a:xfrm>
            <a:off x="8458200" y="64008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3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5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"/>
                            </p:stCondLst>
                            <p:childTnLst>
                              <p:par>
                                <p:cTn id="1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000"/>
                            </p:stCondLst>
                            <p:childTnLst>
                              <p:par>
                                <p:cTn id="1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6500"/>
                            </p:stCondLst>
                            <p:childTnLst>
                              <p:par>
                                <p:cTn id="1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70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0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00"/>
                            </p:stCondLst>
                            <p:childTnLst>
                              <p:par>
                                <p:cTn id="1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2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3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3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3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58" grpId="0" animBg="1"/>
      <p:bldP spid="23559" grpId="0" autoUpdateAnimBg="0"/>
      <p:bldP spid="23560" grpId="0" animBg="1"/>
      <p:bldP spid="23562" grpId="0" animBg="1" autoUpdateAnimBg="0"/>
      <p:bldP spid="23563" grpId="0" autoUpdateAnimBg="0"/>
      <p:bldP spid="23564" grpId="0" animBg="1"/>
      <p:bldP spid="23565" grpId="0" animBg="1"/>
      <p:bldP spid="23566" grpId="0" animBg="1" autoUpdateAnimBg="0"/>
      <p:bldP spid="23567" grpId="0" autoUpdateAnimBg="0"/>
      <p:bldP spid="23568" grpId="0" animBg="1" autoUpdateAnimBg="0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  <p:bldP spid="23575" grpId="0" animBg="1"/>
      <p:bldP spid="23576" grpId="0" autoUpdateAnimBg="0"/>
      <p:bldP spid="23577" grpId="0" animBg="1"/>
      <p:bldP spid="23578" grpId="0" animBg="1"/>
      <p:bldP spid="23579" grpId="0" autoUpdateAnimBg="0"/>
      <p:bldP spid="23580" grpId="0" autoUpdateAnimBg="0"/>
      <p:bldP spid="23581" grpId="0" animBg="1"/>
      <p:bldP spid="23582" grpId="0" animBg="1"/>
      <p:bldP spid="23583" grpId="0" animBg="1"/>
      <p:bldP spid="23584" grpId="0" animBg="1"/>
      <p:bldP spid="23585" grpId="0" autoUpdateAnimBg="0"/>
      <p:bldP spid="23586" grpId="0" animBg="1"/>
      <p:bldP spid="23587" grpId="0" animBg="1"/>
      <p:bldP spid="23588" grpId="0" animBg="1"/>
      <p:bldP spid="23589" grpId="0" animBg="1"/>
      <p:bldP spid="23590" grpId="0" autoUpdateAnimBg="0"/>
      <p:bldP spid="23591" grpId="0" autoUpdateAnimBg="0"/>
      <p:bldP spid="200748" grpId="0" autoUpdateAnimBg="0"/>
      <p:bldP spid="23593" grpId="0" animBg="1" autoUpdateAnimBg="0"/>
      <p:bldP spid="23594" grpId="0" animBg="1" autoUpdateAnimBg="0"/>
      <p:bldP spid="23595" grpId="0" animBg="1" autoUpdateAnimBg="0"/>
      <p:bldP spid="23596" grpId="0" animBg="1" autoUpdateAnimBg="0"/>
      <p:bldP spid="23597" grpId="0" animBg="1"/>
      <p:bldP spid="23600" grpId="0" animBg="1"/>
      <p:bldP spid="23601" grpId="0" animBg="1"/>
      <p:bldP spid="23602" grpId="0" animBg="1"/>
      <p:bldP spid="23603" grpId="0" animBg="1" autoUpdateAnimBg="0"/>
      <p:bldP spid="23604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152400" y="3962400"/>
            <a:ext cx="8839200" cy="2743200"/>
          </a:xfrm>
          <a:prstGeom prst="rect">
            <a:avLst/>
          </a:prstGeom>
          <a:solidFill>
            <a:srgbClr val="DBF3E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24580" name="Line 3"/>
          <p:cNvSpPr>
            <a:spLocks noChangeShapeType="1"/>
          </p:cNvSpPr>
          <p:nvPr/>
        </p:nvSpPr>
        <p:spPr bwMode="auto">
          <a:xfrm>
            <a:off x="1600200" y="2286000"/>
            <a:ext cx="1371600" cy="0"/>
          </a:xfrm>
          <a:prstGeom prst="line">
            <a:avLst/>
          </a:prstGeom>
          <a:noFill/>
          <a:ln w="14287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4581" name="Line 4"/>
          <p:cNvSpPr>
            <a:spLocks noChangeShapeType="1"/>
          </p:cNvSpPr>
          <p:nvPr/>
        </p:nvSpPr>
        <p:spPr bwMode="auto">
          <a:xfrm>
            <a:off x="5638800" y="2286000"/>
            <a:ext cx="914400" cy="0"/>
          </a:xfrm>
          <a:prstGeom prst="line">
            <a:avLst/>
          </a:prstGeom>
          <a:noFill/>
          <a:ln w="142875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6553200" y="2057400"/>
            <a:ext cx="1295400" cy="590550"/>
          </a:xfrm>
          <a:prstGeom prst="rect">
            <a:avLst/>
          </a:prstGeom>
          <a:solidFill>
            <a:srgbClr val="FFFF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Absatz-planung</a:t>
            </a:r>
          </a:p>
        </p:txBody>
      </p:sp>
      <p:sp>
        <p:nvSpPr>
          <p:cNvPr id="24583" name="Line 6"/>
          <p:cNvSpPr>
            <a:spLocks noChangeShapeType="1"/>
          </p:cNvSpPr>
          <p:nvPr/>
        </p:nvSpPr>
        <p:spPr bwMode="auto">
          <a:xfrm>
            <a:off x="7086600" y="914400"/>
            <a:ext cx="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84" name="Line 7"/>
          <p:cNvSpPr>
            <a:spLocks noChangeShapeType="1"/>
          </p:cNvSpPr>
          <p:nvPr/>
        </p:nvSpPr>
        <p:spPr bwMode="auto">
          <a:xfrm flipH="1">
            <a:off x="7086600" y="9144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85" name="Line 8"/>
          <p:cNvSpPr>
            <a:spLocks noChangeShapeType="1"/>
          </p:cNvSpPr>
          <p:nvPr/>
        </p:nvSpPr>
        <p:spPr bwMode="auto">
          <a:xfrm flipH="1">
            <a:off x="7086600" y="12192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86" name="Line 9"/>
          <p:cNvSpPr>
            <a:spLocks noChangeShapeType="1"/>
          </p:cNvSpPr>
          <p:nvPr/>
        </p:nvSpPr>
        <p:spPr bwMode="auto">
          <a:xfrm flipH="1">
            <a:off x="7086600" y="17526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87" name="Text Box 10"/>
          <p:cNvSpPr txBox="1">
            <a:spLocks noChangeArrowheads="1"/>
          </p:cNvSpPr>
          <p:nvPr/>
        </p:nvSpPr>
        <p:spPr bwMode="auto">
          <a:xfrm>
            <a:off x="7239000" y="762000"/>
            <a:ext cx="18288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Sortimentsplanung</a:t>
            </a:r>
          </a:p>
        </p:txBody>
      </p:sp>
      <p:sp>
        <p:nvSpPr>
          <p:cNvPr id="24588" name="Text Box 11"/>
          <p:cNvSpPr txBox="1">
            <a:spLocks noChangeArrowheads="1"/>
          </p:cNvSpPr>
          <p:nvPr/>
        </p:nvSpPr>
        <p:spPr bwMode="auto">
          <a:xfrm>
            <a:off x="7239000" y="1066800"/>
            <a:ext cx="1828800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Mengen- und Preisplanung</a:t>
            </a:r>
          </a:p>
        </p:txBody>
      </p:sp>
      <p:sp>
        <p:nvSpPr>
          <p:cNvPr id="24589" name="Text Box 12"/>
          <p:cNvSpPr txBox="1">
            <a:spLocks noChangeArrowheads="1"/>
          </p:cNvSpPr>
          <p:nvPr/>
        </p:nvSpPr>
        <p:spPr bwMode="auto">
          <a:xfrm>
            <a:off x="7239000" y="1600200"/>
            <a:ext cx="16764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Umsatzplanung</a:t>
            </a:r>
          </a:p>
        </p:txBody>
      </p:sp>
      <p:sp>
        <p:nvSpPr>
          <p:cNvPr id="24590" name="Line 13"/>
          <p:cNvSpPr>
            <a:spLocks noChangeShapeType="1"/>
          </p:cNvSpPr>
          <p:nvPr/>
        </p:nvSpPr>
        <p:spPr bwMode="auto">
          <a:xfrm flipH="1">
            <a:off x="4343400" y="838200"/>
            <a:ext cx="0" cy="457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598" name="Text Box 14"/>
          <p:cNvSpPr txBox="1">
            <a:spLocks noChangeArrowheads="1"/>
          </p:cNvSpPr>
          <p:nvPr/>
        </p:nvSpPr>
        <p:spPr bwMode="auto">
          <a:xfrm>
            <a:off x="533400" y="1981200"/>
            <a:ext cx="1676400" cy="590550"/>
          </a:xfrm>
          <a:prstGeom prst="rect">
            <a:avLst/>
          </a:prstGeom>
          <a:solidFill>
            <a:srgbClr val="BDDE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Beschaffungs-planung</a:t>
            </a:r>
          </a:p>
        </p:txBody>
      </p:sp>
      <p:sp>
        <p:nvSpPr>
          <p:cNvPr id="24592" name="Line 15"/>
          <p:cNvSpPr>
            <a:spLocks noChangeShapeType="1"/>
          </p:cNvSpPr>
          <p:nvPr/>
        </p:nvSpPr>
        <p:spPr bwMode="auto">
          <a:xfrm>
            <a:off x="2133600" y="1600200"/>
            <a:ext cx="8382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93" name="Line 16"/>
          <p:cNvSpPr>
            <a:spLocks noChangeShapeType="1"/>
          </p:cNvSpPr>
          <p:nvPr/>
        </p:nvSpPr>
        <p:spPr bwMode="auto">
          <a:xfrm>
            <a:off x="1981200" y="2971800"/>
            <a:ext cx="990600" cy="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94" name="Line 17"/>
          <p:cNvSpPr>
            <a:spLocks noChangeShapeType="1"/>
          </p:cNvSpPr>
          <p:nvPr/>
        </p:nvSpPr>
        <p:spPr bwMode="auto">
          <a:xfrm>
            <a:off x="4724400" y="3048000"/>
            <a:ext cx="0" cy="3810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595" name="Line 18"/>
          <p:cNvSpPr>
            <a:spLocks noChangeShapeType="1"/>
          </p:cNvSpPr>
          <p:nvPr/>
        </p:nvSpPr>
        <p:spPr bwMode="auto">
          <a:xfrm flipV="1">
            <a:off x="3657600" y="3124200"/>
            <a:ext cx="0" cy="4572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03" name="Text Box 19"/>
          <p:cNvSpPr txBox="1">
            <a:spLocks noChangeArrowheads="1"/>
          </p:cNvSpPr>
          <p:nvPr/>
        </p:nvSpPr>
        <p:spPr bwMode="auto">
          <a:xfrm>
            <a:off x="2971800" y="3429000"/>
            <a:ext cx="2438400" cy="457200"/>
          </a:xfrm>
          <a:prstGeom prst="rect">
            <a:avLst/>
          </a:prstGeom>
          <a:solidFill>
            <a:srgbClr val="FFE7C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/>
              <a:t>Produktionsplanung</a:t>
            </a:r>
          </a:p>
        </p:txBody>
      </p:sp>
      <p:sp>
        <p:nvSpPr>
          <p:cNvPr id="195604" name="Text Box 20"/>
          <p:cNvSpPr txBox="1">
            <a:spLocks noChangeArrowheads="1"/>
          </p:cNvSpPr>
          <p:nvPr/>
        </p:nvSpPr>
        <p:spPr bwMode="auto">
          <a:xfrm>
            <a:off x="6553200" y="4114800"/>
            <a:ext cx="1295400" cy="59055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Erlös-planung</a:t>
            </a:r>
          </a:p>
        </p:txBody>
      </p:sp>
      <p:sp>
        <p:nvSpPr>
          <p:cNvPr id="24598" name="Line 21"/>
          <p:cNvSpPr>
            <a:spLocks noChangeShapeType="1"/>
          </p:cNvSpPr>
          <p:nvPr/>
        </p:nvSpPr>
        <p:spPr bwMode="auto">
          <a:xfrm>
            <a:off x="7162800" y="2667000"/>
            <a:ext cx="0" cy="14478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06" name="Text Box 22"/>
          <p:cNvSpPr txBox="1">
            <a:spLocks noChangeArrowheads="1"/>
          </p:cNvSpPr>
          <p:nvPr/>
        </p:nvSpPr>
        <p:spPr bwMode="auto">
          <a:xfrm>
            <a:off x="3429000" y="5410200"/>
            <a:ext cx="1295400" cy="59055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Kosten-planung</a:t>
            </a:r>
          </a:p>
        </p:txBody>
      </p:sp>
      <p:sp>
        <p:nvSpPr>
          <p:cNvPr id="24600" name="Line 23"/>
          <p:cNvSpPr>
            <a:spLocks noChangeShapeType="1"/>
          </p:cNvSpPr>
          <p:nvPr/>
        </p:nvSpPr>
        <p:spPr bwMode="auto">
          <a:xfrm>
            <a:off x="1295400" y="5715000"/>
            <a:ext cx="21336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01" name="Line 24"/>
          <p:cNvSpPr>
            <a:spLocks noChangeShapeType="1"/>
          </p:cNvSpPr>
          <p:nvPr/>
        </p:nvSpPr>
        <p:spPr bwMode="auto">
          <a:xfrm>
            <a:off x="762000" y="4267200"/>
            <a:ext cx="0" cy="4572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02" name="Line 25"/>
          <p:cNvSpPr>
            <a:spLocks noChangeShapeType="1"/>
          </p:cNvSpPr>
          <p:nvPr/>
        </p:nvSpPr>
        <p:spPr bwMode="auto">
          <a:xfrm>
            <a:off x="1752600" y="4267200"/>
            <a:ext cx="0" cy="4572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03" name="Line 26"/>
          <p:cNvSpPr>
            <a:spLocks noChangeShapeType="1"/>
          </p:cNvSpPr>
          <p:nvPr/>
        </p:nvSpPr>
        <p:spPr bwMode="auto">
          <a:xfrm>
            <a:off x="1295400" y="4800600"/>
            <a:ext cx="0" cy="9144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04" name="Line 27"/>
          <p:cNvSpPr>
            <a:spLocks noChangeShapeType="1"/>
          </p:cNvSpPr>
          <p:nvPr/>
        </p:nvSpPr>
        <p:spPr bwMode="auto">
          <a:xfrm>
            <a:off x="609600" y="4800600"/>
            <a:ext cx="1295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05" name="Rectangle 28"/>
          <p:cNvSpPr>
            <a:spLocks noChangeArrowheads="1"/>
          </p:cNvSpPr>
          <p:nvPr/>
        </p:nvSpPr>
        <p:spPr bwMode="auto">
          <a:xfrm>
            <a:off x="1068388" y="4495800"/>
            <a:ext cx="74612" cy="74613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4606" name="Rectangle 29"/>
          <p:cNvSpPr>
            <a:spLocks noChangeArrowheads="1"/>
          </p:cNvSpPr>
          <p:nvPr/>
        </p:nvSpPr>
        <p:spPr bwMode="auto">
          <a:xfrm>
            <a:off x="1219200" y="4495800"/>
            <a:ext cx="76200" cy="7620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4607" name="Rectangle 30"/>
          <p:cNvSpPr>
            <a:spLocks noChangeArrowheads="1"/>
          </p:cNvSpPr>
          <p:nvPr/>
        </p:nvSpPr>
        <p:spPr bwMode="auto">
          <a:xfrm>
            <a:off x="1373188" y="4495800"/>
            <a:ext cx="74612" cy="74613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4608" name="Line 31"/>
          <p:cNvSpPr>
            <a:spLocks noChangeShapeType="1"/>
          </p:cNvSpPr>
          <p:nvPr/>
        </p:nvSpPr>
        <p:spPr bwMode="auto">
          <a:xfrm>
            <a:off x="4114800" y="3886200"/>
            <a:ext cx="0" cy="15240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09" name="Line 32"/>
          <p:cNvSpPr>
            <a:spLocks noChangeShapeType="1"/>
          </p:cNvSpPr>
          <p:nvPr/>
        </p:nvSpPr>
        <p:spPr bwMode="auto">
          <a:xfrm>
            <a:off x="5715000" y="2438400"/>
            <a:ext cx="0" cy="19812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0" name="Line 33"/>
          <p:cNvSpPr>
            <a:spLocks noChangeShapeType="1"/>
          </p:cNvSpPr>
          <p:nvPr/>
        </p:nvSpPr>
        <p:spPr bwMode="auto">
          <a:xfrm flipH="1">
            <a:off x="4343400" y="4419600"/>
            <a:ext cx="13716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1" name="Line 34"/>
          <p:cNvSpPr>
            <a:spLocks noChangeShapeType="1"/>
          </p:cNvSpPr>
          <p:nvPr/>
        </p:nvSpPr>
        <p:spPr bwMode="auto">
          <a:xfrm>
            <a:off x="4343400" y="4419600"/>
            <a:ext cx="0" cy="990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2" name="Line 35"/>
          <p:cNvSpPr>
            <a:spLocks noChangeShapeType="1"/>
          </p:cNvSpPr>
          <p:nvPr/>
        </p:nvSpPr>
        <p:spPr bwMode="auto">
          <a:xfrm>
            <a:off x="4724400" y="5715000"/>
            <a:ext cx="16764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3" name="Line 36"/>
          <p:cNvSpPr>
            <a:spLocks noChangeShapeType="1"/>
          </p:cNvSpPr>
          <p:nvPr/>
        </p:nvSpPr>
        <p:spPr bwMode="auto">
          <a:xfrm flipH="1">
            <a:off x="7162800" y="4724400"/>
            <a:ext cx="0" cy="609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4" name="Line 37"/>
          <p:cNvSpPr>
            <a:spLocks noChangeShapeType="1"/>
          </p:cNvSpPr>
          <p:nvPr/>
        </p:nvSpPr>
        <p:spPr bwMode="auto">
          <a:xfrm>
            <a:off x="5410200" y="5943600"/>
            <a:ext cx="9906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5" name="Line 38"/>
          <p:cNvSpPr>
            <a:spLocks noChangeShapeType="1"/>
          </p:cNvSpPr>
          <p:nvPr/>
        </p:nvSpPr>
        <p:spPr bwMode="auto">
          <a:xfrm>
            <a:off x="5410200" y="5943600"/>
            <a:ext cx="0" cy="2286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6" name="Line 39"/>
          <p:cNvSpPr>
            <a:spLocks noChangeShapeType="1"/>
          </p:cNvSpPr>
          <p:nvPr/>
        </p:nvSpPr>
        <p:spPr bwMode="auto">
          <a:xfrm>
            <a:off x="5410200" y="5486400"/>
            <a:ext cx="990600" cy="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7" name="Line 40"/>
          <p:cNvSpPr>
            <a:spLocks noChangeShapeType="1"/>
          </p:cNvSpPr>
          <p:nvPr/>
        </p:nvSpPr>
        <p:spPr bwMode="auto">
          <a:xfrm>
            <a:off x="5410200" y="5105400"/>
            <a:ext cx="0" cy="3810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18" name="Text Box 41"/>
          <p:cNvSpPr txBox="1">
            <a:spLocks noChangeArrowheads="1"/>
          </p:cNvSpPr>
          <p:nvPr/>
        </p:nvSpPr>
        <p:spPr bwMode="auto">
          <a:xfrm>
            <a:off x="4800600" y="4724400"/>
            <a:ext cx="1219200" cy="52705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weitere Ausgaben</a:t>
            </a:r>
          </a:p>
        </p:txBody>
      </p:sp>
      <p:sp>
        <p:nvSpPr>
          <p:cNvPr id="24619" name="Text Box 42"/>
          <p:cNvSpPr txBox="1">
            <a:spLocks noChangeArrowheads="1"/>
          </p:cNvSpPr>
          <p:nvPr/>
        </p:nvSpPr>
        <p:spPr bwMode="auto">
          <a:xfrm>
            <a:off x="4800600" y="6102350"/>
            <a:ext cx="1295400" cy="52705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weitere Einnahmen</a:t>
            </a:r>
          </a:p>
        </p:txBody>
      </p:sp>
      <p:sp>
        <p:nvSpPr>
          <p:cNvPr id="195627" name="Text Box 43"/>
          <p:cNvSpPr txBox="1">
            <a:spLocks noChangeArrowheads="1"/>
          </p:cNvSpPr>
          <p:nvPr/>
        </p:nvSpPr>
        <p:spPr bwMode="auto">
          <a:xfrm>
            <a:off x="6400800" y="5334000"/>
            <a:ext cx="1905000" cy="835025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Ergebnisplaung, Finanzplanung, Kreditplanung</a:t>
            </a:r>
            <a:endParaRPr lang="de-DE" sz="500"/>
          </a:p>
        </p:txBody>
      </p:sp>
      <p:sp>
        <p:nvSpPr>
          <p:cNvPr id="24621" name="Line 44"/>
          <p:cNvSpPr>
            <a:spLocks noChangeShapeType="1"/>
          </p:cNvSpPr>
          <p:nvPr/>
        </p:nvSpPr>
        <p:spPr bwMode="auto">
          <a:xfrm>
            <a:off x="6934200" y="26670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22" name="Line 45"/>
          <p:cNvSpPr>
            <a:spLocks noChangeShapeType="1"/>
          </p:cNvSpPr>
          <p:nvPr/>
        </p:nvSpPr>
        <p:spPr bwMode="auto">
          <a:xfrm>
            <a:off x="5410200" y="3581400"/>
            <a:ext cx="1524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23" name="Line 46"/>
          <p:cNvSpPr>
            <a:spLocks noChangeShapeType="1"/>
          </p:cNvSpPr>
          <p:nvPr/>
        </p:nvSpPr>
        <p:spPr bwMode="auto">
          <a:xfrm>
            <a:off x="152400" y="3581400"/>
            <a:ext cx="2819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24" name="Line 47"/>
          <p:cNvSpPr>
            <a:spLocks noChangeShapeType="1"/>
          </p:cNvSpPr>
          <p:nvPr/>
        </p:nvSpPr>
        <p:spPr bwMode="auto">
          <a:xfrm>
            <a:off x="152400" y="1447800"/>
            <a:ext cx="0" cy="2133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25" name="Line 48"/>
          <p:cNvSpPr>
            <a:spLocks noChangeShapeType="1"/>
          </p:cNvSpPr>
          <p:nvPr/>
        </p:nvSpPr>
        <p:spPr bwMode="auto">
          <a:xfrm flipH="1">
            <a:off x="152400" y="14478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4626" name="Line 49"/>
          <p:cNvSpPr>
            <a:spLocks noChangeShapeType="1"/>
          </p:cNvSpPr>
          <p:nvPr/>
        </p:nvSpPr>
        <p:spPr bwMode="auto">
          <a:xfrm flipH="1">
            <a:off x="152400" y="22860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34" name="Text Box 50"/>
          <p:cNvSpPr txBox="1">
            <a:spLocks noChangeArrowheads="1"/>
          </p:cNvSpPr>
          <p:nvPr/>
        </p:nvSpPr>
        <p:spPr bwMode="auto">
          <a:xfrm>
            <a:off x="533400" y="1219200"/>
            <a:ext cx="1676400" cy="590550"/>
          </a:xfrm>
          <a:prstGeom prst="rect">
            <a:avLst/>
          </a:prstGeom>
          <a:solidFill>
            <a:srgbClr val="BDDE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Personal- planung</a:t>
            </a:r>
          </a:p>
        </p:txBody>
      </p:sp>
      <p:sp>
        <p:nvSpPr>
          <p:cNvPr id="195635" name="Text Box 51"/>
          <p:cNvSpPr txBox="1">
            <a:spLocks noChangeArrowheads="1"/>
          </p:cNvSpPr>
          <p:nvPr/>
        </p:nvSpPr>
        <p:spPr bwMode="auto">
          <a:xfrm>
            <a:off x="533400" y="2743200"/>
            <a:ext cx="1676400" cy="590550"/>
          </a:xfrm>
          <a:prstGeom prst="rect">
            <a:avLst/>
          </a:prstGeom>
          <a:solidFill>
            <a:srgbClr val="BDDE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Investitions-planung</a:t>
            </a:r>
          </a:p>
        </p:txBody>
      </p:sp>
      <p:sp>
        <p:nvSpPr>
          <p:cNvPr id="24629" name="Line 52"/>
          <p:cNvSpPr>
            <a:spLocks noChangeShapeType="1"/>
          </p:cNvSpPr>
          <p:nvPr/>
        </p:nvSpPr>
        <p:spPr bwMode="auto">
          <a:xfrm flipH="1">
            <a:off x="152400" y="29718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5639" name="Text Box 55"/>
          <p:cNvSpPr txBox="1">
            <a:spLocks noChangeArrowheads="1"/>
          </p:cNvSpPr>
          <p:nvPr/>
        </p:nvSpPr>
        <p:spPr bwMode="auto">
          <a:xfrm>
            <a:off x="3048000" y="76200"/>
            <a:ext cx="2667000" cy="7397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400"/>
              <a:t>Ergebnisse der strategischen Planung, Unternehmensziele</a:t>
            </a:r>
          </a:p>
        </p:txBody>
      </p:sp>
      <p:graphicFrame>
        <p:nvGraphicFramePr>
          <p:cNvPr id="24578" name="Object 56"/>
          <p:cNvGraphicFramePr>
            <a:graphicFrameLocks noChangeAspect="1"/>
          </p:cNvGraphicFramePr>
          <p:nvPr/>
        </p:nvGraphicFramePr>
        <p:xfrm>
          <a:off x="2971800" y="1295400"/>
          <a:ext cx="2667000" cy="1825625"/>
        </p:xfrm>
        <a:graphic>
          <a:graphicData uri="http://schemas.openxmlformats.org/presentationml/2006/ole">
            <p:oleObj spid="_x0000_s24578" name="Paint Shop Pro Image" r:id="rId4" imgW="5209756" imgH="3570732" progId="PaintShopPro">
              <p:embed/>
            </p:oleObj>
          </a:graphicData>
        </a:graphic>
      </p:graphicFrame>
      <p:sp>
        <p:nvSpPr>
          <p:cNvPr id="195641" name="Text Box 57"/>
          <p:cNvSpPr txBox="1">
            <a:spLocks noChangeArrowheads="1"/>
          </p:cNvSpPr>
          <p:nvPr/>
        </p:nvSpPr>
        <p:spPr bwMode="auto">
          <a:xfrm>
            <a:off x="2971800" y="12954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Unter-nehmen</a:t>
            </a:r>
          </a:p>
        </p:txBody>
      </p:sp>
      <p:sp>
        <p:nvSpPr>
          <p:cNvPr id="24633" name="Text Box 57"/>
          <p:cNvSpPr txBox="1">
            <a:spLocks noChangeArrowheads="1"/>
          </p:cNvSpPr>
          <p:nvPr/>
        </p:nvSpPr>
        <p:spPr bwMode="auto">
          <a:xfrm>
            <a:off x="0" y="0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Operative Planung</a:t>
            </a:r>
          </a:p>
        </p:txBody>
      </p:sp>
      <p:sp>
        <p:nvSpPr>
          <p:cNvPr id="24634" name="Text Box 58"/>
          <p:cNvSpPr txBox="1">
            <a:spLocks noChangeArrowheads="1"/>
          </p:cNvSpPr>
          <p:nvPr/>
        </p:nvSpPr>
        <p:spPr bwMode="auto">
          <a:xfrm>
            <a:off x="7315200" y="2895600"/>
            <a:ext cx="1600200" cy="593725"/>
          </a:xfrm>
          <a:prstGeom prst="rect">
            <a:avLst/>
          </a:prstGeom>
          <a:solidFill>
            <a:srgbClr val="F1F1F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r>
              <a:rPr lang="de-DE"/>
              <a:t>Materielle Planung</a:t>
            </a:r>
          </a:p>
        </p:txBody>
      </p:sp>
      <p:sp>
        <p:nvSpPr>
          <p:cNvPr id="24635" name="Text Box 59"/>
          <p:cNvSpPr txBox="1">
            <a:spLocks noChangeArrowheads="1"/>
          </p:cNvSpPr>
          <p:nvPr/>
        </p:nvSpPr>
        <p:spPr bwMode="auto">
          <a:xfrm>
            <a:off x="228600" y="5943600"/>
            <a:ext cx="2667000" cy="593725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r>
              <a:rPr lang="de-DE"/>
              <a:t>Wertmäßige, finanzielle Planung</a:t>
            </a:r>
          </a:p>
        </p:txBody>
      </p:sp>
      <p:sp>
        <p:nvSpPr>
          <p:cNvPr id="24636" name="Rectangle 11"/>
          <p:cNvSpPr>
            <a:spLocks noChangeArrowheads="1"/>
          </p:cNvSpPr>
          <p:nvPr/>
        </p:nvSpPr>
        <p:spPr bwMode="auto">
          <a:xfrm>
            <a:off x="8458200" y="64008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5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9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9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500"/>
                            </p:stCondLst>
                            <p:childTnLst>
                              <p:par>
                                <p:cTn id="1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0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0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00"/>
                            </p:stCondLst>
                            <p:childTnLst>
                              <p:par>
                                <p:cTn id="1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0"/>
                            </p:stCondLst>
                            <p:childTnLst>
                              <p:par>
                                <p:cTn id="1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4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500"/>
                            </p:stCondLst>
                            <p:childTnLst>
                              <p:par>
                                <p:cTn id="1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00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19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24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19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24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24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24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500"/>
                            </p:stCondLst>
                            <p:childTnLst>
                              <p:par>
                                <p:cTn id="2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2000"/>
                            </p:stCondLst>
                            <p:childTnLst>
                              <p:par>
                                <p:cTn id="2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24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500"/>
                            </p:stCondLst>
                            <p:childTnLst>
                              <p:par>
                                <p:cTn id="2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24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000"/>
                            </p:stCondLst>
                            <p:childTnLst>
                              <p:par>
                                <p:cTn id="24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4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 autoUpdateAnimBg="0"/>
      <p:bldP spid="24580" grpId="0" animBg="1"/>
      <p:bldP spid="24581" grpId="0" animBg="1"/>
      <p:bldP spid="195589" grpId="0" animBg="1" autoUpdateAnimBg="0"/>
      <p:bldP spid="24583" grpId="0" animBg="1"/>
      <p:bldP spid="24584" grpId="0" animBg="1"/>
      <p:bldP spid="24585" grpId="0" animBg="1"/>
      <p:bldP spid="24586" grpId="0" animBg="1"/>
      <p:bldP spid="24587" grpId="0" animBg="1" autoUpdateAnimBg="0"/>
      <p:bldP spid="24588" grpId="0" animBg="1" autoUpdateAnimBg="0"/>
      <p:bldP spid="24589" grpId="0" animBg="1" autoUpdateAnimBg="0"/>
      <p:bldP spid="24590" grpId="0" animBg="1"/>
      <p:bldP spid="195598" grpId="0" animBg="1" autoUpdateAnimBg="0"/>
      <p:bldP spid="24592" grpId="0" animBg="1"/>
      <p:bldP spid="24593" grpId="0" animBg="1"/>
      <p:bldP spid="24594" grpId="0" animBg="1"/>
      <p:bldP spid="24595" grpId="0" animBg="1"/>
      <p:bldP spid="195603" grpId="0" animBg="1" autoUpdateAnimBg="0"/>
      <p:bldP spid="195604" grpId="0" animBg="1" autoUpdateAnimBg="0"/>
      <p:bldP spid="24598" grpId="0" animBg="1"/>
      <p:bldP spid="195606" grpId="0" animBg="1" autoUpdateAnimBg="0"/>
      <p:bldP spid="24600" grpId="0" animBg="1"/>
      <p:bldP spid="24601" grpId="0" animBg="1"/>
      <p:bldP spid="24602" grpId="0" animBg="1"/>
      <p:bldP spid="24603" grpId="0" animBg="1"/>
      <p:bldP spid="24604" grpId="0" animBg="1"/>
      <p:bldP spid="24605" grpId="0" animBg="1" autoUpdateAnimBg="0"/>
      <p:bldP spid="24606" grpId="0" animBg="1" autoUpdateAnimBg="0"/>
      <p:bldP spid="24607" grpId="0" animBg="1" autoUpdateAnimBg="0"/>
      <p:bldP spid="24608" grpId="0" animBg="1"/>
      <p:bldP spid="24609" grpId="0" animBg="1"/>
      <p:bldP spid="24610" grpId="0" animBg="1"/>
      <p:bldP spid="24611" grpId="0" animBg="1"/>
      <p:bldP spid="24612" grpId="0" animBg="1"/>
      <p:bldP spid="24613" grpId="0" animBg="1"/>
      <p:bldP spid="24614" grpId="0" animBg="1"/>
      <p:bldP spid="24615" grpId="0" animBg="1"/>
      <p:bldP spid="24616" grpId="0" animBg="1"/>
      <p:bldP spid="24617" grpId="0" animBg="1"/>
      <p:bldP spid="24618" grpId="0" animBg="1" autoUpdateAnimBg="0"/>
      <p:bldP spid="24619" grpId="0" animBg="1" autoUpdateAnimBg="0"/>
      <p:bldP spid="195627" grpId="0" animBg="1" autoUpdateAnimBg="0"/>
      <p:bldP spid="24621" grpId="0" animBg="1"/>
      <p:bldP spid="24622" grpId="0" animBg="1"/>
      <p:bldP spid="24623" grpId="0" animBg="1"/>
      <p:bldP spid="24624" grpId="0" animBg="1"/>
      <p:bldP spid="24625" grpId="0" animBg="1"/>
      <p:bldP spid="24626" grpId="0" animBg="1"/>
      <p:bldP spid="195634" grpId="0" animBg="1" autoUpdateAnimBg="0"/>
      <p:bldP spid="195635" grpId="0" animBg="1" autoUpdateAnimBg="0"/>
      <p:bldP spid="24629" grpId="0" animBg="1"/>
      <p:bldP spid="195639" grpId="0" animBg="1" autoUpdateAnimBg="0"/>
      <p:bldP spid="195641" grpId="0" autoUpdateAnimBg="0"/>
      <p:bldP spid="24634" grpId="0" animBg="1" autoUpdateAnimBg="0"/>
      <p:bldP spid="24635" grpId="0" animBg="1" autoUpdateAnimBg="0"/>
      <p:bldP spid="24636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0" y="457200"/>
          <a:ext cx="9144000" cy="6400800"/>
        </p:xfrm>
        <a:graphic>
          <a:graphicData uri="http://schemas.openxmlformats.org/presentationml/2006/ole">
            <p:oleObj spid="_x0000_s129026" name="Paint Shop Pro Image" r:id="rId4" imgW="9365854" imgH="6556098" progId="PaintShopPro">
              <p:embed/>
            </p:oleObj>
          </a:graphicData>
        </a:graphic>
      </p:graphicFrame>
      <p:sp>
        <p:nvSpPr>
          <p:cNvPr id="129027" name="Line 58"/>
          <p:cNvSpPr>
            <a:spLocks noChangeShapeType="1"/>
          </p:cNvSpPr>
          <p:nvPr/>
        </p:nvSpPr>
        <p:spPr bwMode="auto">
          <a:xfrm flipH="1" flipV="1">
            <a:off x="5105400" y="1676400"/>
            <a:ext cx="1905000" cy="2286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9028" name="Text Box 59"/>
          <p:cNvSpPr txBox="1">
            <a:spLocks noChangeArrowheads="1"/>
          </p:cNvSpPr>
          <p:nvPr/>
        </p:nvSpPr>
        <p:spPr bwMode="auto">
          <a:xfrm>
            <a:off x="304800" y="914400"/>
            <a:ext cx="1828800" cy="714375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/>
            <a:r>
              <a:rPr lang="de-DE" sz="2000"/>
              <a:t>Top-down-Vorgehen</a:t>
            </a:r>
            <a:endParaRPr lang="de-DE"/>
          </a:p>
        </p:txBody>
      </p:sp>
      <p:sp>
        <p:nvSpPr>
          <p:cNvPr id="129029" name="Text Box 60"/>
          <p:cNvSpPr txBox="1">
            <a:spLocks noChangeArrowheads="1"/>
          </p:cNvSpPr>
          <p:nvPr/>
        </p:nvSpPr>
        <p:spPr bwMode="auto">
          <a:xfrm>
            <a:off x="5715000" y="914400"/>
            <a:ext cx="1828800" cy="714375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/>
            <a:r>
              <a:rPr lang="de-DE" sz="2000"/>
              <a:t>Bottom-up-Vorgehen</a:t>
            </a:r>
            <a:endParaRPr lang="de-DE"/>
          </a:p>
        </p:txBody>
      </p:sp>
      <p:sp>
        <p:nvSpPr>
          <p:cNvPr id="129031" name="Text Box 62"/>
          <p:cNvSpPr txBox="1">
            <a:spLocks noChangeArrowheads="1"/>
          </p:cNvSpPr>
          <p:nvPr/>
        </p:nvSpPr>
        <p:spPr bwMode="auto">
          <a:xfrm>
            <a:off x="6324600" y="1709738"/>
            <a:ext cx="2286000" cy="1271587"/>
          </a:xfrm>
          <a:prstGeom prst="rect">
            <a:avLst/>
          </a:prstGeom>
          <a:solidFill>
            <a:srgbClr val="F0FF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Vorteil:</a:t>
            </a:r>
          </a:p>
          <a:p>
            <a:pPr algn="l"/>
            <a:r>
              <a:rPr lang="de-DE" sz="1400"/>
              <a:t>Eigene Budgetvorstel-lungen der Struktur-einheiten können eingebracht werden</a:t>
            </a:r>
          </a:p>
        </p:txBody>
      </p:sp>
      <p:sp>
        <p:nvSpPr>
          <p:cNvPr id="129032" name="Text Box 65"/>
          <p:cNvSpPr txBox="1">
            <a:spLocks noChangeArrowheads="1"/>
          </p:cNvSpPr>
          <p:nvPr/>
        </p:nvSpPr>
        <p:spPr bwMode="auto">
          <a:xfrm>
            <a:off x="228600" y="5867400"/>
            <a:ext cx="3124200" cy="846138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Nachteil:</a:t>
            </a:r>
          </a:p>
          <a:p>
            <a:pPr algn="l"/>
            <a:r>
              <a:rPr lang="de-DE" sz="1400"/>
              <a:t>Leistungspotenziale werden ggf. nicht ausgeschöpft</a:t>
            </a:r>
          </a:p>
        </p:txBody>
      </p:sp>
      <p:sp>
        <p:nvSpPr>
          <p:cNvPr id="129033" name="Text Box 66"/>
          <p:cNvSpPr txBox="1">
            <a:spLocks noChangeArrowheads="1"/>
          </p:cNvSpPr>
          <p:nvPr/>
        </p:nvSpPr>
        <p:spPr bwMode="auto">
          <a:xfrm>
            <a:off x="4800600" y="5867400"/>
            <a:ext cx="4038600" cy="846138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Nachteil:</a:t>
            </a:r>
          </a:p>
          <a:p>
            <a:pPr algn="l"/>
            <a:r>
              <a:rPr lang="de-DE" sz="1400"/>
              <a:t>Summe der Budgetvorschläge erreicht ggf. nicht das geplante Gesamtbudget</a:t>
            </a:r>
          </a:p>
        </p:txBody>
      </p:sp>
      <p:graphicFrame>
        <p:nvGraphicFramePr>
          <p:cNvPr id="129034" name="Object 67"/>
          <p:cNvGraphicFramePr>
            <a:graphicFrameLocks noChangeAspect="1"/>
          </p:cNvGraphicFramePr>
          <p:nvPr/>
        </p:nvGraphicFramePr>
        <p:xfrm>
          <a:off x="3124200" y="152400"/>
          <a:ext cx="2209800" cy="1428750"/>
        </p:xfrm>
        <a:graphic>
          <a:graphicData uri="http://schemas.openxmlformats.org/presentationml/2006/ole">
            <p:oleObj spid="_x0000_s129034" name="Paint Shop Pro Image" r:id="rId5" imgW="2175610" imgH="1405259" progId="PaintShopPro">
              <p:embed/>
            </p:oleObj>
          </a:graphicData>
        </a:graphic>
      </p:graphicFrame>
      <p:sp>
        <p:nvSpPr>
          <p:cNvPr id="129035" name="Line 69"/>
          <p:cNvSpPr>
            <a:spLocks noChangeShapeType="1"/>
          </p:cNvSpPr>
          <p:nvPr/>
        </p:nvSpPr>
        <p:spPr bwMode="auto">
          <a:xfrm flipH="1">
            <a:off x="1143000" y="1752600"/>
            <a:ext cx="1828800" cy="1981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29036" name="Text Box 61"/>
          <p:cNvSpPr txBox="1">
            <a:spLocks noChangeArrowheads="1"/>
          </p:cNvSpPr>
          <p:nvPr/>
        </p:nvSpPr>
        <p:spPr bwMode="auto">
          <a:xfrm>
            <a:off x="228600" y="1828800"/>
            <a:ext cx="2057400" cy="1062038"/>
          </a:xfrm>
          <a:prstGeom prst="rect">
            <a:avLst/>
          </a:prstGeom>
          <a:solidFill>
            <a:srgbClr val="F0FFC5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u="sng"/>
              <a:t>Vorteil:</a:t>
            </a:r>
          </a:p>
          <a:p>
            <a:pPr algn="l"/>
            <a:r>
              <a:rPr lang="de-DE" sz="1400"/>
              <a:t>Ziele des Unterneh-mens werden umge-setzt</a:t>
            </a:r>
          </a:p>
        </p:txBody>
      </p:sp>
      <p:sp>
        <p:nvSpPr>
          <p:cNvPr id="129037" name="Text Box 13"/>
          <p:cNvSpPr txBox="1">
            <a:spLocks noChangeArrowheads="1"/>
          </p:cNvSpPr>
          <p:nvPr/>
        </p:nvSpPr>
        <p:spPr bwMode="auto">
          <a:xfrm>
            <a:off x="0" y="0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Budgetierung</a:t>
            </a:r>
          </a:p>
        </p:txBody>
      </p:sp>
      <p:sp>
        <p:nvSpPr>
          <p:cNvPr id="129038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 animBg="1"/>
      <p:bldP spid="129028" grpId="0" animBg="1" autoUpdateAnimBg="0"/>
      <p:bldP spid="129029" grpId="0" animBg="1" autoUpdateAnimBg="0"/>
      <p:bldP spid="129031" grpId="0" animBg="1" autoUpdateAnimBg="0"/>
      <p:bldP spid="129032" grpId="0" animBg="1" autoUpdateAnimBg="0"/>
      <p:bldP spid="129033" grpId="0" animBg="1" autoUpdateAnimBg="0"/>
      <p:bldP spid="129035" grpId="0" animBg="1"/>
      <p:bldP spid="129036" grpId="0" animBg="1" autoUpdateAnimBg="0"/>
      <p:bldP spid="129038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Line 2"/>
          <p:cNvSpPr>
            <a:spLocks noChangeShapeType="1"/>
          </p:cNvSpPr>
          <p:nvPr/>
        </p:nvSpPr>
        <p:spPr bwMode="auto">
          <a:xfrm flipV="1">
            <a:off x="304800" y="5029200"/>
            <a:ext cx="8610600" cy="0"/>
          </a:xfrm>
          <a:prstGeom prst="line">
            <a:avLst/>
          </a:prstGeom>
          <a:noFill/>
          <a:ln w="165100">
            <a:solidFill>
              <a:srgbClr val="008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26629" name="Oval 3"/>
          <p:cNvSpPr>
            <a:spLocks noChangeArrowheads="1"/>
          </p:cNvSpPr>
          <p:nvPr/>
        </p:nvSpPr>
        <p:spPr bwMode="auto">
          <a:xfrm>
            <a:off x="3886200" y="4876800"/>
            <a:ext cx="304800" cy="304800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1371600" y="2286000"/>
            <a:ext cx="2133600" cy="762000"/>
          </a:xfrm>
          <a:prstGeom prst="rect">
            <a:avLst/>
          </a:prstGeom>
          <a:solidFill>
            <a:srgbClr val="E7F3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1800"/>
              <a:t>Kurzfristige Erfolgsrechnung</a:t>
            </a:r>
          </a:p>
        </p:txBody>
      </p:sp>
      <p:sp>
        <p:nvSpPr>
          <p:cNvPr id="26631" name="Text Box 5"/>
          <p:cNvSpPr txBox="1">
            <a:spLocks noChangeArrowheads="1"/>
          </p:cNvSpPr>
          <p:nvPr/>
        </p:nvSpPr>
        <p:spPr bwMode="auto">
          <a:xfrm>
            <a:off x="3352800" y="3276600"/>
            <a:ext cx="1524000" cy="527050"/>
          </a:xfrm>
          <a:prstGeom prst="rect">
            <a:avLst/>
          </a:prstGeom>
          <a:solidFill>
            <a:srgbClr val="EFEFE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400"/>
              <a:t>Erfassung der IST-Werte</a:t>
            </a:r>
          </a:p>
        </p:txBody>
      </p:sp>
      <p:sp>
        <p:nvSpPr>
          <p:cNvPr id="26632" name="Line 6"/>
          <p:cNvSpPr>
            <a:spLocks noChangeShapeType="1"/>
          </p:cNvSpPr>
          <p:nvPr/>
        </p:nvSpPr>
        <p:spPr bwMode="auto">
          <a:xfrm flipH="1">
            <a:off x="4038600" y="3810000"/>
            <a:ext cx="0" cy="1066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99688" name="Text Box 8"/>
          <p:cNvSpPr txBox="1">
            <a:spLocks noChangeArrowheads="1"/>
          </p:cNvSpPr>
          <p:nvPr/>
        </p:nvSpPr>
        <p:spPr bwMode="auto">
          <a:xfrm>
            <a:off x="3581400" y="609600"/>
            <a:ext cx="2971800" cy="8382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2000"/>
              <a:t>Operative Planung, Budgetierung</a:t>
            </a:r>
          </a:p>
        </p:txBody>
      </p:sp>
      <p:graphicFrame>
        <p:nvGraphicFramePr>
          <p:cNvPr id="26626" name="Object 9"/>
          <p:cNvGraphicFramePr>
            <a:graphicFrameLocks noChangeAspect="1"/>
          </p:cNvGraphicFramePr>
          <p:nvPr/>
        </p:nvGraphicFramePr>
        <p:xfrm>
          <a:off x="6172200" y="61913"/>
          <a:ext cx="914400" cy="776287"/>
        </p:xfrm>
        <a:graphic>
          <a:graphicData uri="http://schemas.openxmlformats.org/presentationml/2006/ole">
            <p:oleObj spid="_x0000_s26626" name="Paint Shop Pro Image" r:id="rId4" imgW="1102738" imgH="936839" progId="PaintShopPro">
              <p:embed/>
            </p:oleObj>
          </a:graphicData>
        </a:graphic>
      </p:graphicFrame>
      <p:sp>
        <p:nvSpPr>
          <p:cNvPr id="26634" name="Line 10"/>
          <p:cNvSpPr>
            <a:spLocks noChangeShapeType="1"/>
          </p:cNvSpPr>
          <p:nvPr/>
        </p:nvSpPr>
        <p:spPr bwMode="auto">
          <a:xfrm>
            <a:off x="2667000" y="3657600"/>
            <a:ext cx="0" cy="609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>
            <a:off x="381000" y="3657600"/>
            <a:ext cx="2286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381000" y="914400"/>
            <a:ext cx="0" cy="2743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381000" y="914400"/>
            <a:ext cx="3200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38" name="Line 14"/>
          <p:cNvSpPr>
            <a:spLocks noChangeShapeType="1"/>
          </p:cNvSpPr>
          <p:nvPr/>
        </p:nvSpPr>
        <p:spPr bwMode="auto">
          <a:xfrm>
            <a:off x="3505200" y="27432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39" name="Line 15"/>
          <p:cNvSpPr>
            <a:spLocks noChangeShapeType="1"/>
          </p:cNvSpPr>
          <p:nvPr/>
        </p:nvSpPr>
        <p:spPr bwMode="auto">
          <a:xfrm flipH="1">
            <a:off x="4038600" y="2743200"/>
            <a:ext cx="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533400" y="3352800"/>
            <a:ext cx="1752600" cy="5270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400"/>
              <a:t>SOLL-Werte für laufenden Monat</a:t>
            </a:r>
          </a:p>
        </p:txBody>
      </p:sp>
      <p:sp>
        <p:nvSpPr>
          <p:cNvPr id="26641" name="Line 17"/>
          <p:cNvSpPr>
            <a:spLocks noChangeShapeType="1"/>
          </p:cNvSpPr>
          <p:nvPr/>
        </p:nvSpPr>
        <p:spPr bwMode="auto">
          <a:xfrm>
            <a:off x="2514600" y="914400"/>
            <a:ext cx="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 flipH="1" flipV="1">
            <a:off x="8153400" y="152400"/>
            <a:ext cx="0" cy="914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7239000" y="304800"/>
            <a:ext cx="1676400" cy="5270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400"/>
              <a:t>Strategische Führungsgrößen</a:t>
            </a:r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6629400" y="1295400"/>
            <a:ext cx="1066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 flipH="1">
            <a:off x="3505200" y="2514600"/>
            <a:ext cx="4191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4800600" y="47244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>
            <a:off x="5791200" y="45720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6858000" y="45720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>
            <a:off x="7848600" y="4724400"/>
            <a:ext cx="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4800600" y="51054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1. Monat</a:t>
            </a: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5867400" y="51054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2. Monat</a:t>
            </a:r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6858000" y="5105400"/>
            <a:ext cx="990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3. Monat</a:t>
            </a:r>
          </a:p>
        </p:txBody>
      </p:sp>
      <p:sp>
        <p:nvSpPr>
          <p:cNvPr id="26653" name="Line 29"/>
          <p:cNvSpPr>
            <a:spLocks noChangeShapeType="1"/>
          </p:cNvSpPr>
          <p:nvPr/>
        </p:nvSpPr>
        <p:spPr bwMode="auto">
          <a:xfrm flipH="1">
            <a:off x="4800600" y="5715000"/>
            <a:ext cx="304800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5410200" y="5791200"/>
            <a:ext cx="2057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Vorschauzeitraum</a:t>
            </a:r>
          </a:p>
        </p:txBody>
      </p:sp>
      <p:sp>
        <p:nvSpPr>
          <p:cNvPr id="26655" name="Line 31"/>
          <p:cNvSpPr>
            <a:spLocks noChangeShapeType="1"/>
          </p:cNvSpPr>
          <p:nvPr/>
        </p:nvSpPr>
        <p:spPr bwMode="auto">
          <a:xfrm>
            <a:off x="5257800" y="3352800"/>
            <a:ext cx="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56" name="Line 32"/>
          <p:cNvSpPr>
            <a:spLocks noChangeShapeType="1"/>
          </p:cNvSpPr>
          <p:nvPr/>
        </p:nvSpPr>
        <p:spPr bwMode="auto">
          <a:xfrm>
            <a:off x="7315200" y="3352800"/>
            <a:ext cx="0" cy="137160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57" name="Line 33"/>
          <p:cNvSpPr>
            <a:spLocks noChangeShapeType="1"/>
          </p:cNvSpPr>
          <p:nvPr/>
        </p:nvSpPr>
        <p:spPr bwMode="auto">
          <a:xfrm>
            <a:off x="6248400" y="3352800"/>
            <a:ext cx="0" cy="13716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4953000" y="2971800"/>
            <a:ext cx="2590800" cy="8382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/>
              <a:t>PLAN-Werte für Monat ...   im Vorschauzeitraum</a:t>
            </a:r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 flipH="1">
            <a:off x="7696200" y="1295400"/>
            <a:ext cx="0" cy="1219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60" name="Line 36"/>
          <p:cNvSpPr>
            <a:spLocks noChangeShapeType="1"/>
          </p:cNvSpPr>
          <p:nvPr/>
        </p:nvSpPr>
        <p:spPr bwMode="auto">
          <a:xfrm>
            <a:off x="3048000" y="1981200"/>
            <a:ext cx="3200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>
            <a:off x="3048000" y="1143000"/>
            <a:ext cx="0" cy="838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 flipH="1">
            <a:off x="3048000" y="1143000"/>
            <a:ext cx="533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 flipH="1">
            <a:off x="6248400" y="1981200"/>
            <a:ext cx="0" cy="990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 flipH="1" flipV="1">
            <a:off x="6629400" y="1066800"/>
            <a:ext cx="152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6665" name="Text Box 41"/>
          <p:cNvSpPr txBox="1">
            <a:spLocks noChangeArrowheads="1"/>
          </p:cNvSpPr>
          <p:nvPr/>
        </p:nvSpPr>
        <p:spPr bwMode="auto">
          <a:xfrm>
            <a:off x="7772400" y="403860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Geschäfts-betrieb</a:t>
            </a:r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>
            <a:off x="8229600" y="45720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26667" name="Picture 46" descr="C:\Business_Studio\Archiv\Images\Images_neu\Buf_Dame-neu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371600"/>
            <a:ext cx="1328738" cy="995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26627" name="Object 47"/>
          <p:cNvGraphicFramePr>
            <a:graphicFrameLocks noChangeAspect="1"/>
          </p:cNvGraphicFramePr>
          <p:nvPr/>
        </p:nvGraphicFramePr>
        <p:xfrm>
          <a:off x="1143000" y="4291013"/>
          <a:ext cx="2514600" cy="1722437"/>
        </p:xfrm>
        <a:graphic>
          <a:graphicData uri="http://schemas.openxmlformats.org/presentationml/2006/ole">
            <p:oleObj spid="_x0000_s26627" name="Paint Shop Pro Image" r:id="rId6" imgW="5209756" imgH="3570732" progId="PaintShopPro">
              <p:embed/>
            </p:oleObj>
          </a:graphicData>
        </a:graphic>
      </p:graphicFrame>
      <p:sp>
        <p:nvSpPr>
          <p:cNvPr id="26669" name="Text Box 45"/>
          <p:cNvSpPr txBox="1">
            <a:spLocks noChangeArrowheads="1"/>
          </p:cNvSpPr>
          <p:nvPr/>
        </p:nvSpPr>
        <p:spPr bwMode="auto">
          <a:xfrm>
            <a:off x="0" y="0"/>
            <a:ext cx="464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Operative und kurzfristige Planung</a:t>
            </a:r>
          </a:p>
        </p:txBody>
      </p:sp>
      <p:sp>
        <p:nvSpPr>
          <p:cNvPr id="26670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6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6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5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 autoUpdateAnimBg="0"/>
      <p:bldP spid="199684" grpId="0" animBg="1" autoUpdateAnimBg="0"/>
      <p:bldP spid="26631" grpId="0" animBg="1" autoUpdateAnimBg="0"/>
      <p:bldP spid="26632" grpId="0" animBg="1"/>
      <p:bldP spid="199688" grpId="0" animBg="1" autoUpdateAnimBg="0"/>
      <p:bldP spid="26634" grpId="0" animBg="1"/>
      <p:bldP spid="26635" grpId="0" animBg="1"/>
      <p:bldP spid="26636" grpId="0" animBg="1"/>
      <p:bldP spid="26637" grpId="0" animBg="1"/>
      <p:bldP spid="26638" grpId="0" animBg="1"/>
      <p:bldP spid="26639" grpId="0" animBg="1"/>
      <p:bldP spid="26640" grpId="0" animBg="1" autoUpdateAnimBg="0"/>
      <p:bldP spid="26641" grpId="0" animBg="1"/>
      <p:bldP spid="26642" grpId="0" animBg="1"/>
      <p:bldP spid="26643" grpId="0" animBg="1" autoUpdateAnimBg="0"/>
      <p:bldP spid="26644" grpId="0" animBg="1"/>
      <p:bldP spid="26645" grpId="0" animBg="1"/>
      <p:bldP spid="26646" grpId="0" animBg="1"/>
      <p:bldP spid="26647" grpId="0" animBg="1"/>
      <p:bldP spid="26648" grpId="0" animBg="1"/>
      <p:bldP spid="26649" grpId="0" animBg="1"/>
      <p:bldP spid="26650" grpId="0" autoUpdateAnimBg="0"/>
      <p:bldP spid="26651" grpId="0" autoUpdateAnimBg="0"/>
      <p:bldP spid="26652" grpId="0" autoUpdateAnimBg="0"/>
      <p:bldP spid="26653" grpId="0" animBg="1"/>
      <p:bldP spid="26654" grpId="0" autoUpdateAnimBg="0"/>
      <p:bldP spid="26655" grpId="0" animBg="1"/>
      <p:bldP spid="26656" grpId="0" animBg="1"/>
      <p:bldP spid="26657" grpId="0" animBg="1"/>
      <p:bldP spid="26658" grpId="0" animBg="1" autoUpdateAnimBg="0"/>
      <p:bldP spid="26659" grpId="0" animBg="1"/>
      <p:bldP spid="26660" grpId="0" animBg="1"/>
      <p:bldP spid="26661" grpId="0" animBg="1"/>
      <p:bldP spid="26662" grpId="0" animBg="1"/>
      <p:bldP spid="26663" grpId="0" animBg="1"/>
      <p:bldP spid="26664" grpId="0" animBg="1"/>
      <p:bldP spid="26665" grpId="0" autoUpdateAnimBg="0"/>
      <p:bldP spid="26666" grpId="0" animBg="1"/>
      <p:bldP spid="26670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Rectangle 83"/>
          <p:cNvSpPr>
            <a:spLocks noChangeArrowheads="1"/>
          </p:cNvSpPr>
          <p:nvPr/>
        </p:nvSpPr>
        <p:spPr bwMode="auto">
          <a:xfrm>
            <a:off x="4038600" y="3962400"/>
            <a:ext cx="4953000" cy="2209800"/>
          </a:xfrm>
          <a:prstGeom prst="rect">
            <a:avLst/>
          </a:prstGeom>
          <a:solidFill>
            <a:srgbClr val="EBEBEB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65890" name="Text Box 2"/>
          <p:cNvSpPr txBox="1">
            <a:spLocks noChangeArrowheads="1"/>
          </p:cNvSpPr>
          <p:nvPr/>
        </p:nvSpPr>
        <p:spPr bwMode="auto">
          <a:xfrm>
            <a:off x="6172200" y="304800"/>
            <a:ext cx="2743200" cy="346075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/>
            <a:r>
              <a:rPr lang="de-DE"/>
              <a:t>zielorientiert, strategisch</a:t>
            </a:r>
          </a:p>
        </p:txBody>
      </p:sp>
      <p:sp>
        <p:nvSpPr>
          <p:cNvPr id="165891" name="Text Box 3"/>
          <p:cNvSpPr txBox="1">
            <a:spLocks noChangeArrowheads="1"/>
          </p:cNvSpPr>
          <p:nvPr/>
        </p:nvSpPr>
        <p:spPr bwMode="auto">
          <a:xfrm>
            <a:off x="6172200" y="762000"/>
            <a:ext cx="2743200" cy="346075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/>
            <a:r>
              <a:rPr lang="de-DE"/>
              <a:t>situativ, operativ</a:t>
            </a:r>
          </a:p>
        </p:txBody>
      </p:sp>
      <p:sp>
        <p:nvSpPr>
          <p:cNvPr id="2055" name="Line 4"/>
          <p:cNvSpPr>
            <a:spLocks noChangeShapeType="1"/>
          </p:cNvSpPr>
          <p:nvPr/>
        </p:nvSpPr>
        <p:spPr bwMode="auto">
          <a:xfrm>
            <a:off x="5791200" y="5334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6" name="Line 5"/>
          <p:cNvSpPr>
            <a:spLocks noChangeShapeType="1"/>
          </p:cNvSpPr>
          <p:nvPr/>
        </p:nvSpPr>
        <p:spPr bwMode="auto">
          <a:xfrm>
            <a:off x="5791200" y="9144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7" name="Line 6"/>
          <p:cNvSpPr>
            <a:spLocks noChangeShapeType="1"/>
          </p:cNvSpPr>
          <p:nvPr/>
        </p:nvSpPr>
        <p:spPr bwMode="auto">
          <a:xfrm>
            <a:off x="4114800" y="10668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8" name="Line 7"/>
          <p:cNvSpPr>
            <a:spLocks noChangeShapeType="1"/>
          </p:cNvSpPr>
          <p:nvPr/>
        </p:nvSpPr>
        <p:spPr bwMode="auto">
          <a:xfrm>
            <a:off x="1905000" y="1295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59" name="Line 8"/>
          <p:cNvSpPr>
            <a:spLocks noChangeShapeType="1"/>
          </p:cNvSpPr>
          <p:nvPr/>
        </p:nvSpPr>
        <p:spPr bwMode="auto">
          <a:xfrm>
            <a:off x="6477000" y="1295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60" name="Line 9"/>
          <p:cNvSpPr>
            <a:spLocks noChangeShapeType="1"/>
          </p:cNvSpPr>
          <p:nvPr/>
        </p:nvSpPr>
        <p:spPr bwMode="auto">
          <a:xfrm>
            <a:off x="1905000" y="1295400"/>
            <a:ext cx="457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5898" name="Text Box 10"/>
          <p:cNvSpPr txBox="1">
            <a:spLocks noChangeArrowheads="1"/>
          </p:cNvSpPr>
          <p:nvPr/>
        </p:nvSpPr>
        <p:spPr bwMode="auto">
          <a:xfrm>
            <a:off x="2362200" y="304800"/>
            <a:ext cx="3429000" cy="762000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de-DE" sz="2000"/>
              <a:t>Management</a:t>
            </a:r>
            <a:endParaRPr lang="de-DE" sz="800"/>
          </a:p>
        </p:txBody>
      </p:sp>
      <p:sp>
        <p:nvSpPr>
          <p:cNvPr id="165899" name="Text Box 11"/>
          <p:cNvSpPr txBox="1">
            <a:spLocks noChangeArrowheads="1"/>
          </p:cNvSpPr>
          <p:nvPr/>
        </p:nvSpPr>
        <p:spPr bwMode="auto">
          <a:xfrm>
            <a:off x="6324600" y="2514600"/>
            <a:ext cx="2514600" cy="406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de-DE" sz="2000"/>
              <a:t>personenbezogen</a:t>
            </a:r>
            <a:endParaRPr lang="de-DE" sz="800"/>
          </a:p>
        </p:txBody>
      </p: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5334000" y="1616075"/>
            <a:ext cx="2286000" cy="406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de-DE" sz="2000"/>
              <a:t>als Funktion</a:t>
            </a:r>
            <a:endParaRPr lang="de-DE" sz="800"/>
          </a:p>
        </p:txBody>
      </p:sp>
      <p:sp>
        <p:nvSpPr>
          <p:cNvPr id="2064" name="Line 13"/>
          <p:cNvSpPr>
            <a:spLocks noChangeShapeType="1"/>
          </p:cNvSpPr>
          <p:nvPr/>
        </p:nvSpPr>
        <p:spPr bwMode="auto">
          <a:xfrm>
            <a:off x="5105400" y="2362200"/>
            <a:ext cx="2362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65" name="Line 14"/>
          <p:cNvSpPr>
            <a:spLocks noChangeShapeType="1"/>
          </p:cNvSpPr>
          <p:nvPr/>
        </p:nvSpPr>
        <p:spPr bwMode="auto">
          <a:xfrm>
            <a:off x="5105400" y="2362200"/>
            <a:ext cx="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66" name="Line 15"/>
          <p:cNvSpPr>
            <a:spLocks noChangeShapeType="1"/>
          </p:cNvSpPr>
          <p:nvPr/>
        </p:nvSpPr>
        <p:spPr bwMode="auto">
          <a:xfrm>
            <a:off x="7467600" y="236220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5904" name="Text Box 16"/>
          <p:cNvSpPr txBox="1">
            <a:spLocks noChangeArrowheads="1"/>
          </p:cNvSpPr>
          <p:nvPr/>
        </p:nvSpPr>
        <p:spPr bwMode="auto">
          <a:xfrm>
            <a:off x="4114800" y="2514600"/>
            <a:ext cx="2057400" cy="406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>
              <a:defRPr/>
            </a:pPr>
            <a:r>
              <a:rPr lang="de-DE" sz="2000"/>
              <a:t>sachbezogen</a:t>
            </a:r>
            <a:endParaRPr lang="de-DE" sz="800"/>
          </a:p>
        </p:txBody>
      </p:sp>
      <p:sp>
        <p:nvSpPr>
          <p:cNvPr id="2068" name="Text Box 17"/>
          <p:cNvSpPr txBox="1">
            <a:spLocks noChangeArrowheads="1"/>
          </p:cNvSpPr>
          <p:nvPr/>
        </p:nvSpPr>
        <p:spPr bwMode="auto">
          <a:xfrm>
            <a:off x="4038600" y="3962400"/>
            <a:ext cx="1752600" cy="611188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/>
              <a:t>Sachprozesse</a:t>
            </a:r>
          </a:p>
        </p:txBody>
      </p:sp>
      <p:sp>
        <p:nvSpPr>
          <p:cNvPr id="2069" name="Text Box 18"/>
          <p:cNvSpPr txBox="1">
            <a:spLocks noChangeArrowheads="1"/>
          </p:cNvSpPr>
          <p:nvPr/>
        </p:nvSpPr>
        <p:spPr bwMode="auto">
          <a:xfrm>
            <a:off x="5791200" y="3962400"/>
            <a:ext cx="318135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sz="1400"/>
              <a:t>Führungsfunktionen</a:t>
            </a:r>
          </a:p>
        </p:txBody>
      </p:sp>
      <p:sp>
        <p:nvSpPr>
          <p:cNvPr id="2070" name="Text Box 19"/>
          <p:cNvSpPr txBox="1">
            <a:spLocks noChangeArrowheads="1"/>
          </p:cNvSpPr>
          <p:nvPr/>
        </p:nvSpPr>
        <p:spPr bwMode="auto">
          <a:xfrm>
            <a:off x="5791200" y="4267200"/>
            <a:ext cx="914400" cy="314325"/>
          </a:xfrm>
          <a:prstGeom prst="rect">
            <a:avLst/>
          </a:prstGeom>
          <a:solidFill>
            <a:srgbClr val="FFFFC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Planung</a:t>
            </a:r>
          </a:p>
        </p:txBody>
      </p:sp>
      <p:sp>
        <p:nvSpPr>
          <p:cNvPr id="2071" name="Text Box 20"/>
          <p:cNvSpPr txBox="1">
            <a:spLocks noChangeArrowheads="1"/>
          </p:cNvSpPr>
          <p:nvPr/>
        </p:nvSpPr>
        <p:spPr bwMode="auto">
          <a:xfrm>
            <a:off x="6705600" y="4267200"/>
            <a:ext cx="1143000" cy="314325"/>
          </a:xfrm>
          <a:prstGeom prst="rect">
            <a:avLst/>
          </a:prstGeom>
          <a:solidFill>
            <a:srgbClr val="FFE7C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Steuerung</a:t>
            </a:r>
          </a:p>
        </p:txBody>
      </p:sp>
      <p:sp>
        <p:nvSpPr>
          <p:cNvPr id="2072" name="Text Box 21"/>
          <p:cNvSpPr txBox="1">
            <a:spLocks noChangeArrowheads="1"/>
          </p:cNvSpPr>
          <p:nvPr/>
        </p:nvSpPr>
        <p:spPr bwMode="auto">
          <a:xfrm>
            <a:off x="7848600" y="4267200"/>
            <a:ext cx="1133475" cy="3143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de-DE" sz="1400"/>
              <a:t>Kontrolle</a:t>
            </a:r>
          </a:p>
        </p:txBody>
      </p:sp>
      <p:sp>
        <p:nvSpPr>
          <p:cNvPr id="2073" name="Text Box 22"/>
          <p:cNvSpPr txBox="1">
            <a:spLocks noChangeArrowheads="1"/>
          </p:cNvSpPr>
          <p:nvPr/>
        </p:nvSpPr>
        <p:spPr bwMode="auto">
          <a:xfrm>
            <a:off x="4038600" y="4572000"/>
            <a:ext cx="1752600" cy="395288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/>
              <a:t>Beschaffung</a:t>
            </a:r>
          </a:p>
        </p:txBody>
      </p:sp>
      <p:sp>
        <p:nvSpPr>
          <p:cNvPr id="2074" name="Text Box 23"/>
          <p:cNvSpPr txBox="1">
            <a:spLocks noChangeArrowheads="1"/>
          </p:cNvSpPr>
          <p:nvPr/>
        </p:nvSpPr>
        <p:spPr bwMode="auto">
          <a:xfrm>
            <a:off x="4038600" y="4953000"/>
            <a:ext cx="1752600" cy="395288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/>
              <a:t>Leistungserstell.</a:t>
            </a:r>
          </a:p>
        </p:txBody>
      </p:sp>
      <p:sp>
        <p:nvSpPr>
          <p:cNvPr id="2075" name="Text Box 24"/>
          <p:cNvSpPr txBox="1">
            <a:spLocks noChangeArrowheads="1"/>
          </p:cNvSpPr>
          <p:nvPr/>
        </p:nvSpPr>
        <p:spPr bwMode="auto">
          <a:xfrm>
            <a:off x="4038600" y="5334000"/>
            <a:ext cx="1752600" cy="395288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/>
              <a:t>Absatz</a:t>
            </a:r>
          </a:p>
        </p:txBody>
      </p:sp>
      <p:sp>
        <p:nvSpPr>
          <p:cNvPr id="2076" name="Text Box 25"/>
          <p:cNvSpPr txBox="1">
            <a:spLocks noChangeArrowheads="1"/>
          </p:cNvSpPr>
          <p:nvPr/>
        </p:nvSpPr>
        <p:spPr bwMode="auto">
          <a:xfrm>
            <a:off x="4038600" y="5715000"/>
            <a:ext cx="1752600" cy="414338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/>
              <a:t>Finanzierung</a:t>
            </a:r>
          </a:p>
        </p:txBody>
      </p:sp>
      <p:sp>
        <p:nvSpPr>
          <p:cNvPr id="2077" name="Line 26"/>
          <p:cNvSpPr>
            <a:spLocks noChangeShapeType="1"/>
          </p:cNvSpPr>
          <p:nvPr/>
        </p:nvSpPr>
        <p:spPr bwMode="auto">
          <a:xfrm>
            <a:off x="5791200" y="3962400"/>
            <a:ext cx="0" cy="2209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07" name="Line 56"/>
          <p:cNvSpPr>
            <a:spLocks noChangeShapeType="1"/>
          </p:cNvSpPr>
          <p:nvPr/>
        </p:nvSpPr>
        <p:spPr bwMode="auto">
          <a:xfrm>
            <a:off x="5105400" y="3429000"/>
            <a:ext cx="2133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08" name="Line 57"/>
          <p:cNvSpPr>
            <a:spLocks noChangeShapeType="1"/>
          </p:cNvSpPr>
          <p:nvPr/>
        </p:nvSpPr>
        <p:spPr bwMode="auto">
          <a:xfrm>
            <a:off x="7239000" y="34290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7" name="Line 78"/>
          <p:cNvSpPr>
            <a:spLocks noChangeShapeType="1"/>
          </p:cNvSpPr>
          <p:nvPr/>
        </p:nvSpPr>
        <p:spPr bwMode="auto">
          <a:xfrm>
            <a:off x="3429000" y="4419600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2050" name="Object 79"/>
          <p:cNvGraphicFramePr>
            <a:graphicFrameLocks noChangeAspect="1"/>
          </p:cNvGraphicFramePr>
          <p:nvPr/>
        </p:nvGraphicFramePr>
        <p:xfrm>
          <a:off x="1905000" y="152400"/>
          <a:ext cx="1143000" cy="739775"/>
        </p:xfrm>
        <a:graphic>
          <a:graphicData uri="http://schemas.openxmlformats.org/presentationml/2006/ole">
            <p:oleObj spid="_x0000_s2050" name="Paint Shop Pro Image" r:id="rId4" imgW="2175610" imgH="1405259" progId="PaintShopPro">
              <p:embed/>
            </p:oleObj>
          </a:graphicData>
        </a:graphic>
      </p:graphicFrame>
      <p:graphicFrame>
        <p:nvGraphicFramePr>
          <p:cNvPr id="2051" name="Object 80"/>
          <p:cNvGraphicFramePr>
            <a:graphicFrameLocks noChangeAspect="1"/>
          </p:cNvGraphicFramePr>
          <p:nvPr/>
        </p:nvGraphicFramePr>
        <p:xfrm>
          <a:off x="7924800" y="2895600"/>
          <a:ext cx="990600" cy="887413"/>
        </p:xfrm>
        <a:graphic>
          <a:graphicData uri="http://schemas.openxmlformats.org/presentationml/2006/ole">
            <p:oleObj spid="_x0000_s2051" name="Paint Shop Pro Image" r:id="rId5" imgW="1414634" imgH="1268636" progId="PaintShopPro">
              <p:embed/>
            </p:oleObj>
          </a:graphicData>
        </a:graphic>
      </p:graphicFrame>
      <p:sp>
        <p:nvSpPr>
          <p:cNvPr id="2130" name="Text Box 82"/>
          <p:cNvSpPr txBox="1">
            <a:spLocks noChangeArrowheads="1"/>
          </p:cNvSpPr>
          <p:nvPr/>
        </p:nvSpPr>
        <p:spPr bwMode="auto">
          <a:xfrm>
            <a:off x="0" y="0"/>
            <a:ext cx="2209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 (2)</a:t>
            </a:r>
          </a:p>
        </p:txBody>
      </p:sp>
      <p:sp>
        <p:nvSpPr>
          <p:cNvPr id="2132" name="Line 26"/>
          <p:cNvSpPr>
            <a:spLocks noChangeShapeType="1"/>
          </p:cNvSpPr>
          <p:nvPr/>
        </p:nvSpPr>
        <p:spPr bwMode="auto">
          <a:xfrm>
            <a:off x="4038600" y="4572000"/>
            <a:ext cx="4953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2133" name="Object 85"/>
          <p:cNvGraphicFramePr>
            <a:graphicFrameLocks noChangeAspect="1"/>
          </p:cNvGraphicFramePr>
          <p:nvPr/>
        </p:nvGraphicFramePr>
        <p:xfrm>
          <a:off x="5791200" y="4572000"/>
          <a:ext cx="3219450" cy="1600200"/>
        </p:xfrm>
        <a:graphic>
          <a:graphicData uri="http://schemas.openxmlformats.org/presentationml/2006/ole">
            <p:oleObj spid="_x0000_s2133" name="Bitmap" r:id="rId6" imgW="3219899" imgH="1561905" progId="Paint.Picture">
              <p:embed/>
            </p:oleObj>
          </a:graphicData>
        </a:graphic>
      </p:graphicFrame>
      <p:sp>
        <p:nvSpPr>
          <p:cNvPr id="2134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2135" name="Object 87"/>
          <p:cNvGraphicFramePr>
            <a:graphicFrameLocks noChangeAspect="1"/>
          </p:cNvGraphicFramePr>
          <p:nvPr/>
        </p:nvGraphicFramePr>
        <p:xfrm>
          <a:off x="228600" y="1981200"/>
          <a:ext cx="3600450" cy="2162175"/>
        </p:xfrm>
        <a:graphic>
          <a:graphicData uri="http://schemas.openxmlformats.org/presentationml/2006/ole">
            <p:oleObj spid="_x0000_s2135" name="Bitmap" r:id="rId7" imgW="3600000" imgH="2161905" progId="Paint.Picture">
              <p:embed/>
            </p:oleObj>
          </a:graphicData>
        </a:graphic>
      </p:graphicFrame>
      <p:sp>
        <p:nvSpPr>
          <p:cNvPr id="2136" name="Text Box 60"/>
          <p:cNvSpPr txBox="1">
            <a:spLocks noChangeArrowheads="1"/>
          </p:cNvSpPr>
          <p:nvPr/>
        </p:nvSpPr>
        <p:spPr bwMode="auto">
          <a:xfrm>
            <a:off x="838200" y="1616075"/>
            <a:ext cx="24384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r>
              <a:rPr lang="de-DE" sz="2000"/>
              <a:t>als Institution</a:t>
            </a:r>
            <a:endParaRPr lang="de-DE" sz="800"/>
          </a:p>
        </p:txBody>
      </p:sp>
      <p:graphicFrame>
        <p:nvGraphicFramePr>
          <p:cNvPr id="2137" name="Object 59"/>
          <p:cNvGraphicFramePr>
            <a:graphicFrameLocks noChangeAspect="1"/>
          </p:cNvGraphicFramePr>
          <p:nvPr/>
        </p:nvGraphicFramePr>
        <p:xfrm>
          <a:off x="533400" y="4038600"/>
          <a:ext cx="2971800" cy="2003425"/>
        </p:xfrm>
        <a:graphic>
          <a:graphicData uri="http://schemas.openxmlformats.org/presentationml/2006/ole">
            <p:oleObj spid="_x0000_s2137" name="Paint Shop Pro Image" r:id="rId8" imgW="5209756" imgH="3570732" progId="PaintShopPro">
              <p:embed/>
            </p:oleObj>
          </a:graphicData>
        </a:graphic>
      </p:graphicFrame>
      <p:sp>
        <p:nvSpPr>
          <p:cNvPr id="2138" name="Text Box 89"/>
          <p:cNvSpPr txBox="1">
            <a:spLocks noChangeArrowheads="1"/>
          </p:cNvSpPr>
          <p:nvPr/>
        </p:nvSpPr>
        <p:spPr bwMode="auto">
          <a:xfrm>
            <a:off x="609600" y="4191000"/>
            <a:ext cx="1560513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/>
            <a:r>
              <a:rPr lang="de-DE"/>
              <a:t>Unternehmen</a:t>
            </a:r>
          </a:p>
        </p:txBody>
      </p:sp>
      <p:sp>
        <p:nvSpPr>
          <p:cNvPr id="2139" name="Line 8"/>
          <p:cNvSpPr>
            <a:spLocks noChangeShapeType="1"/>
          </p:cNvSpPr>
          <p:nvPr/>
        </p:nvSpPr>
        <p:spPr bwMode="auto">
          <a:xfrm>
            <a:off x="6477000" y="2057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5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5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1" grpId="0" animBg="1"/>
      <p:bldP spid="165890" grpId="0" animBg="1" autoUpdateAnimBg="0"/>
      <p:bldP spid="165891" grpId="0" animBg="1" autoUpdateAnimBg="0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/>
      <p:bldP spid="165898" grpId="0" animBg="1" autoUpdateAnimBg="0"/>
      <p:bldP spid="165899" grpId="0" animBg="1" autoUpdateAnimBg="0"/>
      <p:bldP spid="165900" grpId="0" animBg="1" autoUpdateAnimBg="0"/>
      <p:bldP spid="2064" grpId="0" animBg="1"/>
      <p:bldP spid="2065" grpId="0" animBg="1"/>
      <p:bldP spid="2066" grpId="0" animBg="1"/>
      <p:bldP spid="165904" grpId="0" animBg="1" autoUpdateAnimBg="0"/>
      <p:bldP spid="2068" grpId="0" animBg="1" autoUpdateAnimBg="0"/>
      <p:bldP spid="2069" grpId="0" animBg="1" autoUpdateAnimBg="0"/>
      <p:bldP spid="2070" grpId="0" animBg="1" autoUpdateAnimBg="0"/>
      <p:bldP spid="2071" grpId="0" animBg="1" autoUpdateAnimBg="0"/>
      <p:bldP spid="2072" grpId="0" animBg="1" autoUpdateAnimBg="0"/>
      <p:bldP spid="2073" grpId="0" animBg="1" autoUpdateAnimBg="0"/>
      <p:bldP spid="2074" grpId="0" animBg="1" autoUpdateAnimBg="0"/>
      <p:bldP spid="2075" grpId="0" animBg="1" autoUpdateAnimBg="0"/>
      <p:bldP spid="2076" grpId="0" animBg="1" autoUpdateAnimBg="0"/>
      <p:bldP spid="2077" grpId="0" animBg="1"/>
      <p:bldP spid="2107" grpId="0" animBg="1"/>
      <p:bldP spid="2108" grpId="0" animBg="1"/>
      <p:bldP spid="2127" grpId="0" animBg="1"/>
      <p:bldP spid="2132" grpId="0" animBg="1"/>
      <p:bldP spid="2134" grpId="0" animBg="1" autoUpdateAnimBg="0"/>
      <p:bldP spid="2136" grpId="0" animBg="1" autoUpdateAnimBg="0"/>
      <p:bldP spid="2138" grpId="0" animBg="1" autoUpdateAnimBg="0"/>
      <p:bldP spid="213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1600200" y="1676400"/>
            <a:ext cx="6096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7696200" y="1676400"/>
            <a:ext cx="0" cy="533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6858000" y="1905000"/>
            <a:ext cx="1828800" cy="10668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000"/>
              <a:t>Werkzeug</a:t>
            </a:r>
            <a:r>
              <a:rPr lang="de-DE" sz="1800"/>
              <a:t> </a:t>
            </a:r>
            <a:r>
              <a:rPr lang="de-DE"/>
              <a:t>(instrumenteller Aspekt)</a:t>
            </a:r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7772400" y="2971800"/>
            <a:ext cx="0" cy="31242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1676400" y="6096000"/>
            <a:ext cx="60960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1676400" y="5410200"/>
            <a:ext cx="0" cy="685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 flipH="1">
            <a:off x="5029200" y="5410200"/>
            <a:ext cx="0" cy="685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27651" name="Object 13"/>
          <p:cNvGraphicFramePr>
            <a:graphicFrameLocks noChangeAspect="1"/>
          </p:cNvGraphicFramePr>
          <p:nvPr/>
        </p:nvGraphicFramePr>
        <p:xfrm>
          <a:off x="3352800" y="3276600"/>
          <a:ext cx="3352800" cy="2133600"/>
        </p:xfrm>
        <a:graphic>
          <a:graphicData uri="http://schemas.openxmlformats.org/presentationml/2006/ole">
            <p:oleObj spid="_x0000_s27651" name="Paint Shop Pro Image" r:id="rId4" imgW="2595122" imgH="1600000" progId="PaintShopPro">
              <p:embed/>
            </p:oleObj>
          </a:graphicData>
        </a:graphic>
      </p:graphicFrame>
      <p:sp>
        <p:nvSpPr>
          <p:cNvPr id="27661" name="Line 14"/>
          <p:cNvSpPr>
            <a:spLocks noChangeShapeType="1"/>
          </p:cNvSpPr>
          <p:nvPr/>
        </p:nvSpPr>
        <p:spPr bwMode="auto">
          <a:xfrm>
            <a:off x="4876800" y="1219200"/>
            <a:ext cx="0" cy="2438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6927" name="Text Box 15"/>
          <p:cNvSpPr txBox="1">
            <a:spLocks noChangeArrowheads="1"/>
          </p:cNvSpPr>
          <p:nvPr/>
        </p:nvSpPr>
        <p:spPr bwMode="auto">
          <a:xfrm>
            <a:off x="3505200" y="1905000"/>
            <a:ext cx="2590800" cy="1066800"/>
          </a:xfrm>
          <a:prstGeom prst="rect">
            <a:avLst/>
          </a:prstGeom>
          <a:solidFill>
            <a:srgbClr val="DBFFD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000"/>
              <a:t>Vorgang/Ergebnis</a:t>
            </a:r>
            <a:r>
              <a:rPr lang="de-DE" sz="1800"/>
              <a:t> </a:t>
            </a:r>
            <a:r>
              <a:rPr lang="de-DE"/>
              <a:t>(funktionaler Aspekt)</a:t>
            </a:r>
          </a:p>
        </p:txBody>
      </p:sp>
      <p:sp>
        <p:nvSpPr>
          <p:cNvPr id="166946" name="Text Box 34"/>
          <p:cNvSpPr txBox="1">
            <a:spLocks noChangeArrowheads="1"/>
          </p:cNvSpPr>
          <p:nvPr/>
        </p:nvSpPr>
        <p:spPr bwMode="auto">
          <a:xfrm>
            <a:off x="3429000" y="685800"/>
            <a:ext cx="2971800" cy="5397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400"/>
              <a:t>Organisation</a:t>
            </a:r>
          </a:p>
        </p:txBody>
      </p:sp>
      <p:pic>
        <p:nvPicPr>
          <p:cNvPr id="27682" name="Picture 35" descr="C:\Business_Studio\Archiv\Images\Images_neu\Notiz0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2800" y="3733800"/>
            <a:ext cx="1219200" cy="1219200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85" name="Text Box 37"/>
          <p:cNvSpPr txBox="1">
            <a:spLocks noChangeArrowheads="1"/>
          </p:cNvSpPr>
          <p:nvPr/>
        </p:nvSpPr>
        <p:spPr bwMode="auto">
          <a:xfrm>
            <a:off x="0" y="0"/>
            <a:ext cx="464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Organisation (Begriff)</a:t>
            </a:r>
          </a:p>
        </p:txBody>
      </p:sp>
      <p:graphicFrame>
        <p:nvGraphicFramePr>
          <p:cNvPr id="27687" name="Object 39"/>
          <p:cNvGraphicFramePr>
            <a:graphicFrameLocks noChangeAspect="1"/>
          </p:cNvGraphicFramePr>
          <p:nvPr/>
        </p:nvGraphicFramePr>
        <p:xfrm>
          <a:off x="228600" y="3276600"/>
          <a:ext cx="2895600" cy="2157413"/>
        </p:xfrm>
        <a:graphic>
          <a:graphicData uri="http://schemas.openxmlformats.org/presentationml/2006/ole">
            <p:oleObj spid="_x0000_s27687" name="Bitmap" r:id="rId6" imgW="2838846" imgH="2114845" progId="Paint.Picture">
              <p:embed/>
            </p:oleObj>
          </a:graphicData>
        </a:graphic>
      </p:graphicFrame>
      <p:sp>
        <p:nvSpPr>
          <p:cNvPr id="27688" name="Line 5"/>
          <p:cNvSpPr>
            <a:spLocks noChangeShapeType="1"/>
          </p:cNvSpPr>
          <p:nvPr/>
        </p:nvSpPr>
        <p:spPr bwMode="auto">
          <a:xfrm>
            <a:off x="1600200" y="1676400"/>
            <a:ext cx="0" cy="1752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7689" name="Text Box 7"/>
          <p:cNvSpPr txBox="1">
            <a:spLocks noChangeArrowheads="1"/>
          </p:cNvSpPr>
          <p:nvPr/>
        </p:nvSpPr>
        <p:spPr bwMode="auto">
          <a:xfrm>
            <a:off x="609600" y="1905000"/>
            <a:ext cx="2057400" cy="1066800"/>
          </a:xfrm>
          <a:prstGeom prst="rect">
            <a:avLst/>
          </a:prstGeom>
          <a:solidFill>
            <a:srgbClr val="EBEBE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 sz="2000"/>
              <a:t>Institution</a:t>
            </a:r>
            <a:r>
              <a:rPr lang="de-DE" sz="1800"/>
              <a:t> </a:t>
            </a:r>
            <a:r>
              <a:rPr lang="de-DE"/>
              <a:t>(struktureller Aspekt)</a:t>
            </a:r>
          </a:p>
        </p:txBody>
      </p:sp>
      <p:sp>
        <p:nvSpPr>
          <p:cNvPr id="27690" name="Line 33"/>
          <p:cNvSpPr>
            <a:spLocks noChangeShapeType="1"/>
          </p:cNvSpPr>
          <p:nvPr/>
        </p:nvSpPr>
        <p:spPr bwMode="auto">
          <a:xfrm flipH="1">
            <a:off x="2743200" y="3505200"/>
            <a:ext cx="1066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7691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6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4" grpId="0" animBg="1"/>
      <p:bldP spid="166920" grpId="0" animBg="1" autoUpdateAnimBg="0"/>
      <p:bldP spid="27657" grpId="0" animBg="1"/>
      <p:bldP spid="27658" grpId="0" animBg="1"/>
      <p:bldP spid="27659" grpId="0" animBg="1"/>
      <p:bldP spid="27660" grpId="0" animBg="1"/>
      <p:bldP spid="27661" grpId="0" animBg="1"/>
      <p:bldP spid="166927" grpId="0" animBg="1" autoUpdateAnimBg="0"/>
      <p:bldP spid="166946" grpId="0" animBg="1" autoUpdateAnimBg="0"/>
      <p:bldP spid="27688" grpId="0" animBg="1"/>
      <p:bldP spid="27689" grpId="0" animBg="1" autoUpdateAnimBg="0"/>
      <p:bldP spid="27690" grpId="0" animBg="1"/>
      <p:bldP spid="27691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809" name="Text Box 33"/>
          <p:cNvSpPr txBox="1">
            <a:spLocks noChangeArrowheads="1"/>
          </p:cNvSpPr>
          <p:nvPr/>
        </p:nvSpPr>
        <p:spPr bwMode="auto">
          <a:xfrm>
            <a:off x="685800" y="838200"/>
            <a:ext cx="2514600" cy="5397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400"/>
              <a:t>Organisation</a:t>
            </a:r>
          </a:p>
        </p:txBody>
      </p:sp>
      <p:sp>
        <p:nvSpPr>
          <p:cNvPr id="203811" name="Text Box 35"/>
          <p:cNvSpPr txBox="1">
            <a:spLocks noChangeArrowheads="1"/>
          </p:cNvSpPr>
          <p:nvPr/>
        </p:nvSpPr>
        <p:spPr bwMode="auto">
          <a:xfrm>
            <a:off x="3429000" y="838200"/>
            <a:ext cx="2514600" cy="5397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400"/>
              <a:t>Disposition</a:t>
            </a:r>
          </a:p>
        </p:txBody>
      </p:sp>
      <p:sp>
        <p:nvSpPr>
          <p:cNvPr id="203812" name="Text Box 36"/>
          <p:cNvSpPr txBox="1">
            <a:spLocks noChangeArrowheads="1"/>
          </p:cNvSpPr>
          <p:nvPr/>
        </p:nvSpPr>
        <p:spPr bwMode="auto">
          <a:xfrm>
            <a:off x="6172200" y="838200"/>
            <a:ext cx="2514600" cy="539750"/>
          </a:xfrm>
          <a:prstGeom prst="rect">
            <a:avLst/>
          </a:prstGeom>
          <a:solidFill>
            <a:srgbClr val="DEDEDE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400"/>
              <a:t>Improvisation</a:t>
            </a:r>
          </a:p>
        </p:txBody>
      </p:sp>
      <p:sp>
        <p:nvSpPr>
          <p:cNvPr id="49157" name="AutoShape 37"/>
          <p:cNvSpPr>
            <a:spLocks noChangeArrowheads="1"/>
          </p:cNvSpPr>
          <p:nvPr/>
        </p:nvSpPr>
        <p:spPr bwMode="auto">
          <a:xfrm>
            <a:off x="685800" y="1600200"/>
            <a:ext cx="8229600" cy="4648200"/>
          </a:xfrm>
          <a:prstGeom prst="rtTriangle">
            <a:avLst/>
          </a:prstGeom>
          <a:solidFill>
            <a:srgbClr val="F7EBBD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49158" name="Text Box 38"/>
          <p:cNvSpPr txBox="1">
            <a:spLocks noChangeArrowheads="1"/>
          </p:cNvSpPr>
          <p:nvPr/>
        </p:nvSpPr>
        <p:spPr bwMode="auto">
          <a:xfrm>
            <a:off x="1066800" y="39624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2400"/>
              <a:t>Stabilität</a:t>
            </a:r>
            <a:endParaRPr lang="de-DE"/>
          </a:p>
        </p:txBody>
      </p:sp>
      <p:sp>
        <p:nvSpPr>
          <p:cNvPr id="49159" name="AutoShape 39"/>
          <p:cNvSpPr>
            <a:spLocks noChangeArrowheads="1"/>
          </p:cNvSpPr>
          <p:nvPr/>
        </p:nvSpPr>
        <p:spPr bwMode="auto">
          <a:xfrm flipH="1" flipV="1">
            <a:off x="685800" y="1600200"/>
            <a:ext cx="8229600" cy="4648200"/>
          </a:xfrm>
          <a:prstGeom prst="rtTriangle">
            <a:avLst/>
          </a:prstGeom>
          <a:solidFill>
            <a:srgbClr val="D7EB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rot="10800000" anchor="ctr"/>
          <a:lstStyle/>
          <a:p>
            <a:endParaRPr lang="de-DE"/>
          </a:p>
        </p:txBody>
      </p:sp>
      <p:sp>
        <p:nvSpPr>
          <p:cNvPr id="49160" name="Text Box 40"/>
          <p:cNvSpPr txBox="1">
            <a:spLocks noChangeArrowheads="1"/>
          </p:cNvSpPr>
          <p:nvPr/>
        </p:nvSpPr>
        <p:spPr bwMode="auto">
          <a:xfrm>
            <a:off x="6172200" y="25908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2400"/>
              <a:t>Flexibilität</a:t>
            </a:r>
            <a:endParaRPr lang="de-DE"/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0" y="0"/>
            <a:ext cx="464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Organisation, Disposition, Improvision</a:t>
            </a: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809" grpId="0" animBg="1" autoUpdateAnimBg="0"/>
      <p:bldP spid="203811" grpId="0" animBg="1" autoUpdateAnimBg="0"/>
      <p:bldP spid="203812" grpId="0" animBg="1" autoUpdateAnimBg="0"/>
      <p:bldP spid="49157" grpId="0" animBg="1" autoUpdateAnimBg="0"/>
      <p:bldP spid="49158" grpId="0" autoUpdateAnimBg="0"/>
      <p:bldP spid="49159" grpId="0" animBg="1" autoUpdateAnimBg="0"/>
      <p:bldP spid="49160" grpId="0" autoUpdateAnimBg="0"/>
      <p:bldP spid="49163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286000" y="527050"/>
            <a:ext cx="4343400" cy="53975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400"/>
              <a:t>Unternehmensorganisation</a:t>
            </a:r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 flipV="1">
            <a:off x="1600200" y="1371600"/>
            <a:ext cx="5867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>
            <a:off x="1600200" y="1371600"/>
            <a:ext cx="0" cy="2057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7467600" y="1371600"/>
            <a:ext cx="0" cy="2057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609600" y="1905000"/>
            <a:ext cx="2057400" cy="1066800"/>
          </a:xfrm>
          <a:prstGeom prst="rect">
            <a:avLst/>
          </a:prstGeom>
          <a:solidFill>
            <a:srgbClr val="EBEBE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000"/>
              <a:t>Aufbau- organisation</a:t>
            </a:r>
            <a:endParaRPr lang="de-DE"/>
          </a:p>
        </p:txBody>
      </p:sp>
      <p:sp>
        <p:nvSpPr>
          <p:cNvPr id="99340" name="Text Box 12"/>
          <p:cNvSpPr txBox="1">
            <a:spLocks noChangeArrowheads="1"/>
          </p:cNvSpPr>
          <p:nvPr/>
        </p:nvSpPr>
        <p:spPr bwMode="auto">
          <a:xfrm>
            <a:off x="6096000" y="1905000"/>
            <a:ext cx="2438400" cy="1066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defRPr/>
            </a:pPr>
            <a:r>
              <a:rPr lang="de-DE" sz="2000"/>
              <a:t>Kommunikations- organisation</a:t>
            </a:r>
            <a:endParaRPr lang="de-DE"/>
          </a:p>
        </p:txBody>
      </p:sp>
      <p:graphicFrame>
        <p:nvGraphicFramePr>
          <p:cNvPr id="28676" name="Object 51"/>
          <p:cNvGraphicFramePr>
            <a:graphicFrameLocks noChangeAspect="1"/>
          </p:cNvGraphicFramePr>
          <p:nvPr/>
        </p:nvGraphicFramePr>
        <p:xfrm>
          <a:off x="6172200" y="3429000"/>
          <a:ext cx="2852738" cy="2362200"/>
        </p:xfrm>
        <a:graphic>
          <a:graphicData uri="http://schemas.openxmlformats.org/presentationml/2006/ole">
            <p:oleObj spid="_x0000_s28676" name="Bitmap" r:id="rId4" imgW="8449854" imgH="6133333" progId="Paint.Picture">
              <p:embed/>
            </p:oleObj>
          </a:graphicData>
        </a:graphic>
      </p:graphicFrame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0" y="0"/>
            <a:ext cx="3505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Organisation in Unternehmen (1)</a:t>
            </a:r>
          </a:p>
        </p:txBody>
      </p:sp>
      <p:graphicFrame>
        <p:nvGraphicFramePr>
          <p:cNvPr id="28723" name="Object 51"/>
          <p:cNvGraphicFramePr>
            <a:graphicFrameLocks noChangeAspect="1"/>
          </p:cNvGraphicFramePr>
          <p:nvPr/>
        </p:nvGraphicFramePr>
        <p:xfrm>
          <a:off x="228600" y="3429000"/>
          <a:ext cx="2819400" cy="2379663"/>
        </p:xfrm>
        <a:graphic>
          <a:graphicData uri="http://schemas.openxmlformats.org/presentationml/2006/ole">
            <p:oleObj spid="_x0000_s28723" name="Bitmap" r:id="rId5" imgW="2866667" imgH="2419048" progId="Paint.Picture">
              <p:embed/>
            </p:oleObj>
          </a:graphicData>
        </a:graphic>
      </p:graphicFrame>
      <p:graphicFrame>
        <p:nvGraphicFramePr>
          <p:cNvPr id="28725" name="Object 53"/>
          <p:cNvGraphicFramePr>
            <a:graphicFrameLocks noChangeAspect="1"/>
          </p:cNvGraphicFramePr>
          <p:nvPr/>
        </p:nvGraphicFramePr>
        <p:xfrm>
          <a:off x="3200400" y="3429000"/>
          <a:ext cx="2800350" cy="2355850"/>
        </p:xfrm>
        <a:graphic>
          <a:graphicData uri="http://schemas.openxmlformats.org/presentationml/2006/ole">
            <p:oleObj spid="_x0000_s28725" name="Bitmap" r:id="rId6" imgW="2876190" imgH="2419048" progId="Paint.Picture">
              <p:embed/>
            </p:oleObj>
          </a:graphicData>
        </a:graphic>
      </p:graphicFrame>
      <p:sp>
        <p:nvSpPr>
          <p:cNvPr id="28726" name="Line 7"/>
          <p:cNvSpPr>
            <a:spLocks noChangeShapeType="1"/>
          </p:cNvSpPr>
          <p:nvPr/>
        </p:nvSpPr>
        <p:spPr bwMode="auto">
          <a:xfrm>
            <a:off x="4495800" y="1066800"/>
            <a:ext cx="0" cy="2362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8727" name="Text Box 11"/>
          <p:cNvSpPr txBox="1">
            <a:spLocks noChangeArrowheads="1"/>
          </p:cNvSpPr>
          <p:nvPr/>
        </p:nvSpPr>
        <p:spPr bwMode="auto">
          <a:xfrm>
            <a:off x="3429000" y="1905000"/>
            <a:ext cx="2133600" cy="10668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 sz="2000"/>
              <a:t>Ablauf- organisation</a:t>
            </a:r>
            <a:endParaRPr lang="de-DE"/>
          </a:p>
        </p:txBody>
      </p:sp>
      <p:sp>
        <p:nvSpPr>
          <p:cNvPr id="28728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 animBg="1" autoUpdateAnimBg="0"/>
      <p:bldP spid="28678" grpId="0" animBg="1"/>
      <p:bldP spid="28680" grpId="0" animBg="1"/>
      <p:bldP spid="28681" grpId="0" animBg="1"/>
      <p:bldP spid="99338" grpId="0" animBg="1" autoUpdateAnimBg="0"/>
      <p:bldP spid="99340" grpId="0" animBg="1" autoUpdateAnimBg="0"/>
      <p:bldP spid="28726" grpId="0" animBg="1"/>
      <p:bldP spid="28727" grpId="0" animBg="1" autoUpdateAnimBg="0"/>
      <p:bldP spid="28728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25" name="Object 29"/>
          <p:cNvGraphicFramePr>
            <a:graphicFrameLocks noChangeAspect="1"/>
          </p:cNvGraphicFramePr>
          <p:nvPr/>
        </p:nvGraphicFramePr>
        <p:xfrm>
          <a:off x="0" y="6350"/>
          <a:ext cx="9296400" cy="6851650"/>
        </p:xfrm>
        <a:graphic>
          <a:graphicData uri="http://schemas.openxmlformats.org/presentationml/2006/ole">
            <p:oleObj spid="_x0000_s29725" name="Bitmap" r:id="rId4" imgW="8400000" imgH="6190476" progId="Paint.Picture">
              <p:embed/>
            </p:oleObj>
          </a:graphicData>
        </a:graphic>
      </p:graphicFrame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5562600" y="152400"/>
            <a:ext cx="1524000" cy="684213"/>
          </a:xfrm>
          <a:prstGeom prst="rect">
            <a:avLst/>
          </a:prstGeom>
          <a:solidFill>
            <a:srgbClr val="DFE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1800"/>
              <a:t>Grundsätze, Ziele</a:t>
            </a: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5029200" y="1371600"/>
            <a:ext cx="2590800" cy="7620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 sz="2000"/>
              <a:t>Unternehmens-organisation</a:t>
            </a: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6324600" y="838200"/>
            <a:ext cx="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131082" name="Text Box 10"/>
          <p:cNvSpPr txBox="1">
            <a:spLocks noChangeArrowheads="1"/>
          </p:cNvSpPr>
          <p:nvPr/>
        </p:nvSpPr>
        <p:spPr bwMode="auto">
          <a:xfrm>
            <a:off x="228600" y="381000"/>
            <a:ext cx="3733800" cy="533400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800"/>
              <a:t>Aufbauorganisation</a:t>
            </a:r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228600" y="990600"/>
            <a:ext cx="3733800" cy="457200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800"/>
              <a:t>Ablauforganisation</a:t>
            </a:r>
          </a:p>
        </p:txBody>
      </p:sp>
      <p:sp>
        <p:nvSpPr>
          <p:cNvPr id="131084" name="Text Box 12"/>
          <p:cNvSpPr txBox="1">
            <a:spLocks noChangeArrowheads="1"/>
          </p:cNvSpPr>
          <p:nvPr/>
        </p:nvSpPr>
        <p:spPr bwMode="auto">
          <a:xfrm>
            <a:off x="228600" y="1524000"/>
            <a:ext cx="3733800" cy="457200"/>
          </a:xfrm>
          <a:prstGeom prst="rect">
            <a:avLst/>
          </a:prstGeom>
          <a:solidFill>
            <a:srgbClr val="C9F5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800"/>
              <a:t>Kommunikationsorganisation</a:t>
            </a:r>
          </a:p>
        </p:txBody>
      </p:sp>
      <p:sp>
        <p:nvSpPr>
          <p:cNvPr id="29709" name="Line 13"/>
          <p:cNvSpPr>
            <a:spLocks noChangeShapeType="1"/>
          </p:cNvSpPr>
          <p:nvPr/>
        </p:nvSpPr>
        <p:spPr bwMode="auto">
          <a:xfrm>
            <a:off x="4419600" y="685800"/>
            <a:ext cx="0" cy="1219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>
            <a:off x="4419600" y="1905000"/>
            <a:ext cx="609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3962400" y="6858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>
            <a:off x="3962400" y="12192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29713" name="Line 17"/>
          <p:cNvSpPr>
            <a:spLocks noChangeShapeType="1"/>
          </p:cNvSpPr>
          <p:nvPr/>
        </p:nvSpPr>
        <p:spPr bwMode="auto">
          <a:xfrm>
            <a:off x="3962400" y="17526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0" y="0"/>
            <a:ext cx="3505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Organisation in Unternehmen (2)</a:t>
            </a:r>
          </a:p>
        </p:txBody>
      </p:sp>
      <p:sp>
        <p:nvSpPr>
          <p:cNvPr id="29716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9718" name="Text Box 3"/>
          <p:cNvSpPr txBox="1">
            <a:spLocks noChangeArrowheads="1"/>
          </p:cNvSpPr>
          <p:nvPr/>
        </p:nvSpPr>
        <p:spPr bwMode="auto">
          <a:xfrm>
            <a:off x="2895600" y="2514600"/>
            <a:ext cx="1524000" cy="6080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 sz="1800"/>
              <a:t>Aufgaben</a:t>
            </a:r>
          </a:p>
        </p:txBody>
      </p:sp>
      <p:sp>
        <p:nvSpPr>
          <p:cNvPr id="29722" name="Text Box 7"/>
          <p:cNvSpPr txBox="1">
            <a:spLocks noChangeArrowheads="1"/>
          </p:cNvSpPr>
          <p:nvPr/>
        </p:nvSpPr>
        <p:spPr bwMode="auto">
          <a:xfrm>
            <a:off x="1447800" y="4191000"/>
            <a:ext cx="1524000" cy="608013"/>
          </a:xfrm>
          <a:prstGeom prst="rect">
            <a:avLst/>
          </a:prstGeom>
          <a:solidFill>
            <a:srgbClr val="E7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 sz="1800"/>
              <a:t>Menschen</a:t>
            </a:r>
          </a:p>
        </p:txBody>
      </p:sp>
      <p:sp>
        <p:nvSpPr>
          <p:cNvPr id="29723" name="Text Box 9"/>
          <p:cNvSpPr txBox="1">
            <a:spLocks noChangeArrowheads="1"/>
          </p:cNvSpPr>
          <p:nvPr/>
        </p:nvSpPr>
        <p:spPr bwMode="auto">
          <a:xfrm>
            <a:off x="3657600" y="5562600"/>
            <a:ext cx="1676400" cy="762000"/>
          </a:xfrm>
          <a:prstGeom prst="rect">
            <a:avLst/>
          </a:prstGeom>
          <a:solidFill>
            <a:srgbClr val="ECFFB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 sz="1800"/>
              <a:t>Sachmittel</a:t>
            </a:r>
          </a:p>
        </p:txBody>
      </p:sp>
      <p:sp>
        <p:nvSpPr>
          <p:cNvPr id="29724" name="Text Box 8"/>
          <p:cNvSpPr txBox="1">
            <a:spLocks noChangeArrowheads="1"/>
          </p:cNvSpPr>
          <p:nvPr/>
        </p:nvSpPr>
        <p:spPr bwMode="auto">
          <a:xfrm>
            <a:off x="6629400" y="3810000"/>
            <a:ext cx="1676400" cy="685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/>
            <a:r>
              <a:rPr lang="de-DE" sz="1800"/>
              <a:t>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 animBg="1" autoUpdateAnimBg="0"/>
      <p:bldP spid="131077" grpId="0" animBg="1" autoUpdateAnimBg="0"/>
      <p:bldP spid="29702" grpId="0" animBg="1"/>
      <p:bldP spid="131082" grpId="0" animBg="1" autoUpdateAnimBg="0"/>
      <p:bldP spid="131083" grpId="0" animBg="1" autoUpdateAnimBg="0"/>
      <p:bldP spid="131084" grpId="0" animBg="1" autoUpdateAnimBg="0"/>
      <p:bldP spid="29709" grpId="0" animBg="1"/>
      <p:bldP spid="29710" grpId="0" animBg="1"/>
      <p:bldP spid="29711" grpId="0" animBg="1"/>
      <p:bldP spid="29712" grpId="0" animBg="1"/>
      <p:bldP spid="29713" grpId="0" animBg="1"/>
      <p:bldP spid="29716" grpId="0" animBg="1" autoUpdateAnimBg="0"/>
      <p:bldP spid="29718" grpId="0" animBg="1" autoUpdateAnimBg="0"/>
      <p:bldP spid="29722" grpId="0" animBg="1" autoUpdateAnimBg="0"/>
      <p:bldP spid="29723" grpId="0" animBg="1" autoUpdateAnimBg="0"/>
      <p:bldP spid="29724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4"/>
          <p:cNvGraphicFramePr>
            <a:graphicFrameLocks noChangeAspect="1"/>
          </p:cNvGraphicFramePr>
          <p:nvPr/>
        </p:nvGraphicFramePr>
        <p:xfrm>
          <a:off x="1219200" y="685800"/>
          <a:ext cx="7543800" cy="5221288"/>
        </p:xfrm>
        <a:graphic>
          <a:graphicData uri="http://schemas.openxmlformats.org/presentationml/2006/ole">
            <p:oleObj spid="_x0000_s30722" name="Bitmap" r:id="rId4" imgW="8380952" imgH="5800000" progId="Paint.Picture">
              <p:embed/>
            </p:oleObj>
          </a:graphicData>
        </a:graphic>
      </p:graphicFrame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6096000" y="5486400"/>
            <a:ext cx="26670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l"/>
            <a:r>
              <a:rPr lang="de-DE" sz="1400"/>
              <a:t>Anzahl organisatorischer Regelungen</a:t>
            </a:r>
          </a:p>
        </p:txBody>
      </p:sp>
      <p:sp>
        <p:nvSpPr>
          <p:cNvPr id="30724" name="Line 20"/>
          <p:cNvSpPr>
            <a:spLocks noChangeShapeType="1"/>
          </p:cNvSpPr>
          <p:nvPr/>
        </p:nvSpPr>
        <p:spPr bwMode="auto">
          <a:xfrm flipH="1" flipV="1">
            <a:off x="1828800" y="609600"/>
            <a:ext cx="0" cy="5029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0725" name="Text Box 21"/>
          <p:cNvSpPr txBox="1">
            <a:spLocks noChangeArrowheads="1"/>
          </p:cNvSpPr>
          <p:nvPr/>
        </p:nvSpPr>
        <p:spPr bwMode="auto">
          <a:xfrm>
            <a:off x="304800" y="1066800"/>
            <a:ext cx="137160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l"/>
            <a:r>
              <a:rPr lang="de-DE" sz="1400"/>
              <a:t>Wirtschaft-lichkeit, Effektivität</a:t>
            </a:r>
          </a:p>
        </p:txBody>
      </p:sp>
      <p:sp>
        <p:nvSpPr>
          <p:cNvPr id="30726" name="Line 27"/>
          <p:cNvSpPr>
            <a:spLocks noChangeShapeType="1"/>
          </p:cNvSpPr>
          <p:nvPr/>
        </p:nvSpPr>
        <p:spPr bwMode="auto">
          <a:xfrm flipV="1">
            <a:off x="838200" y="5257800"/>
            <a:ext cx="7924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0727" name="Text Box 28"/>
          <p:cNvSpPr txBox="1">
            <a:spLocks noChangeArrowheads="1"/>
          </p:cNvSpPr>
          <p:nvPr/>
        </p:nvSpPr>
        <p:spPr bwMode="auto">
          <a:xfrm>
            <a:off x="2057400" y="4343400"/>
            <a:ext cx="1447800" cy="593725"/>
          </a:xfrm>
          <a:prstGeom prst="rect">
            <a:avLst/>
          </a:prstGeom>
          <a:solidFill>
            <a:srgbClr val="FFE3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Unter-organisation</a:t>
            </a:r>
          </a:p>
        </p:txBody>
      </p:sp>
      <p:sp>
        <p:nvSpPr>
          <p:cNvPr id="30728" name="Text Box 30"/>
          <p:cNvSpPr txBox="1">
            <a:spLocks noChangeArrowheads="1"/>
          </p:cNvSpPr>
          <p:nvPr/>
        </p:nvSpPr>
        <p:spPr bwMode="auto">
          <a:xfrm>
            <a:off x="4191000" y="3276600"/>
            <a:ext cx="1676400" cy="593725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anchorCtr="1">
            <a:spAutoFit/>
          </a:bodyPr>
          <a:lstStyle/>
          <a:p>
            <a:r>
              <a:rPr lang="de-DE"/>
              <a:t>optimale Organisation</a:t>
            </a:r>
          </a:p>
        </p:txBody>
      </p:sp>
      <p:sp>
        <p:nvSpPr>
          <p:cNvPr id="30729" name="Text Box 31"/>
          <p:cNvSpPr txBox="1">
            <a:spLocks noChangeArrowheads="1"/>
          </p:cNvSpPr>
          <p:nvPr/>
        </p:nvSpPr>
        <p:spPr bwMode="auto">
          <a:xfrm>
            <a:off x="6553200" y="4343400"/>
            <a:ext cx="1447800" cy="593725"/>
          </a:xfrm>
          <a:prstGeom prst="rect">
            <a:avLst/>
          </a:prstGeom>
          <a:solidFill>
            <a:srgbClr val="FFE3F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Über-organisation</a:t>
            </a:r>
          </a:p>
        </p:txBody>
      </p:sp>
      <p:sp>
        <p:nvSpPr>
          <p:cNvPr id="30730" name="Line 32"/>
          <p:cNvSpPr>
            <a:spLocks noChangeShapeType="1"/>
          </p:cNvSpPr>
          <p:nvPr/>
        </p:nvSpPr>
        <p:spPr bwMode="auto">
          <a:xfrm>
            <a:off x="3581400" y="1676400"/>
            <a:ext cx="0" cy="3810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0731" name="Line 33"/>
          <p:cNvSpPr>
            <a:spLocks noChangeShapeType="1"/>
          </p:cNvSpPr>
          <p:nvPr/>
        </p:nvSpPr>
        <p:spPr bwMode="auto">
          <a:xfrm>
            <a:off x="6477000" y="1676400"/>
            <a:ext cx="0" cy="3810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0" y="0"/>
            <a:ext cx="3505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Organisation in Unternehmen (3)</a:t>
            </a:r>
          </a:p>
        </p:txBody>
      </p:sp>
      <p:sp>
        <p:nvSpPr>
          <p:cNvPr id="30734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  <p:bldP spid="30724" grpId="0" animBg="1"/>
      <p:bldP spid="30725" grpId="0" autoUpdateAnimBg="0"/>
      <p:bldP spid="30726" grpId="0" animBg="1"/>
      <p:bldP spid="30727" grpId="0" animBg="1" autoUpdateAnimBg="0"/>
      <p:bldP spid="30728" grpId="0" animBg="1" autoUpdateAnimBg="0"/>
      <p:bldP spid="30729" grpId="0" animBg="1" autoUpdateAnimBg="0"/>
      <p:bldP spid="30730" grpId="0" animBg="1"/>
      <p:bldP spid="30731" grpId="0" animBg="1"/>
      <p:bldP spid="30734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33338" y="19050"/>
          <a:ext cx="9078912" cy="6821488"/>
        </p:xfrm>
        <a:graphic>
          <a:graphicData uri="http://schemas.openxmlformats.org/presentationml/2006/ole">
            <p:oleObj spid="_x0000_s133122" name="Bitmap" r:id="rId4" imgW="9078592" imgH="6819048" progId="Paint.Picture">
              <p:embed/>
            </p:oleObj>
          </a:graphicData>
        </a:graphic>
      </p:graphicFrame>
      <p:sp>
        <p:nvSpPr>
          <p:cNvPr id="133123" name="Text Box 3"/>
          <p:cNvSpPr txBox="1">
            <a:spLocks noChangeArrowheads="1"/>
          </p:cNvSpPr>
          <p:nvPr/>
        </p:nvSpPr>
        <p:spPr bwMode="auto">
          <a:xfrm>
            <a:off x="0" y="0"/>
            <a:ext cx="403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Aufbauorganisation in Unternehmen (1)</a:t>
            </a:r>
          </a:p>
        </p:txBody>
      </p:sp>
      <p:sp>
        <p:nvSpPr>
          <p:cNvPr id="133124" name="Text Box 27"/>
          <p:cNvSpPr txBox="1">
            <a:spLocks noChangeArrowheads="1"/>
          </p:cNvSpPr>
          <p:nvPr/>
        </p:nvSpPr>
        <p:spPr bwMode="auto">
          <a:xfrm>
            <a:off x="3886200" y="556260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Stellenbezeichnung</a:t>
            </a:r>
          </a:p>
        </p:txBody>
      </p:sp>
      <p:sp>
        <p:nvSpPr>
          <p:cNvPr id="133125" name="Text Box 28"/>
          <p:cNvSpPr txBox="1">
            <a:spLocks noChangeArrowheads="1"/>
          </p:cNvSpPr>
          <p:nvPr/>
        </p:nvSpPr>
        <p:spPr bwMode="auto">
          <a:xfrm>
            <a:off x="3886200" y="586740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Aufgaben</a:t>
            </a:r>
          </a:p>
        </p:txBody>
      </p:sp>
      <p:sp>
        <p:nvSpPr>
          <p:cNvPr id="133126" name="Text Box 29"/>
          <p:cNvSpPr txBox="1">
            <a:spLocks noChangeArrowheads="1"/>
          </p:cNvSpPr>
          <p:nvPr/>
        </p:nvSpPr>
        <p:spPr bwMode="auto">
          <a:xfrm>
            <a:off x="3886200" y="6172200"/>
            <a:ext cx="297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Über- bzw. Unterordnung</a:t>
            </a:r>
          </a:p>
        </p:txBody>
      </p:sp>
      <p:sp>
        <p:nvSpPr>
          <p:cNvPr id="133127" name="Text Box 30"/>
          <p:cNvSpPr txBox="1">
            <a:spLocks noChangeArrowheads="1"/>
          </p:cNvSpPr>
          <p:nvPr/>
        </p:nvSpPr>
        <p:spPr bwMode="auto">
          <a:xfrm>
            <a:off x="1447800" y="55308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Kompetenzen</a:t>
            </a:r>
          </a:p>
        </p:txBody>
      </p:sp>
      <p:sp>
        <p:nvSpPr>
          <p:cNvPr id="133128" name="Text Box 31"/>
          <p:cNvSpPr txBox="1">
            <a:spLocks noChangeArrowheads="1"/>
          </p:cNvSpPr>
          <p:nvPr/>
        </p:nvSpPr>
        <p:spPr bwMode="auto">
          <a:xfrm>
            <a:off x="1447800" y="58674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Entgelt u. a.</a:t>
            </a:r>
          </a:p>
        </p:txBody>
      </p:sp>
      <p:sp>
        <p:nvSpPr>
          <p:cNvPr id="133129" name="Text Box 40"/>
          <p:cNvSpPr txBox="1">
            <a:spLocks noChangeArrowheads="1"/>
          </p:cNvSpPr>
          <p:nvPr/>
        </p:nvSpPr>
        <p:spPr bwMode="auto">
          <a:xfrm>
            <a:off x="228600" y="1676400"/>
            <a:ext cx="1752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Organisations-einheiten</a:t>
            </a:r>
          </a:p>
        </p:txBody>
      </p:sp>
      <p:sp>
        <p:nvSpPr>
          <p:cNvPr id="133130" name="Text Box 41"/>
          <p:cNvSpPr txBox="1">
            <a:spLocks noChangeArrowheads="1"/>
          </p:cNvSpPr>
          <p:nvPr/>
        </p:nvSpPr>
        <p:spPr bwMode="auto">
          <a:xfrm>
            <a:off x="5943600" y="304800"/>
            <a:ext cx="2819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Oberste Unternehmens-leitung</a:t>
            </a:r>
          </a:p>
        </p:txBody>
      </p:sp>
      <p:sp>
        <p:nvSpPr>
          <p:cNvPr id="133131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 autoUpdateAnimBg="0"/>
      <p:bldP spid="133125" grpId="0" autoUpdateAnimBg="0"/>
      <p:bldP spid="133126" grpId="0" autoUpdateAnimBg="0"/>
      <p:bldP spid="133127" grpId="0" autoUpdateAnimBg="0"/>
      <p:bldP spid="133128" grpId="0" autoUpdateAnimBg="0"/>
      <p:bldP spid="133129" grpId="0" autoUpdateAnimBg="0"/>
      <p:bldP spid="133130" grpId="0" autoUpdateAnimBg="0"/>
      <p:bldP spid="133131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0" y="0"/>
          <a:ext cx="9004300" cy="6858000"/>
        </p:xfrm>
        <a:graphic>
          <a:graphicData uri="http://schemas.openxmlformats.org/presentationml/2006/ole">
            <p:oleObj spid="_x0000_s32770" name="Paint Shop Pro Image" r:id="rId4" imgW="9004878" imgH="6146341" progId="PaintShopPro">
              <p:embed/>
            </p:oleObj>
          </a:graphicData>
        </a:graphic>
      </p:graphicFrame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3048000" y="381000"/>
            <a:ext cx="2590800" cy="660400"/>
          </a:xfrm>
          <a:prstGeom prst="rect">
            <a:avLst/>
          </a:prstGeom>
          <a:solidFill>
            <a:srgbClr val="FFFFB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Gesamtaufgabe des Unternehmens</a:t>
            </a: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4267200" y="10668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2773" name="AutoShape 6"/>
          <p:cNvSpPr>
            <a:spLocks noChangeArrowheads="1"/>
          </p:cNvSpPr>
          <p:nvPr/>
        </p:nvSpPr>
        <p:spPr bwMode="auto">
          <a:xfrm>
            <a:off x="609600" y="1219200"/>
            <a:ext cx="1905000" cy="1219200"/>
          </a:xfrm>
          <a:prstGeom prst="flowChartMultidocument">
            <a:avLst/>
          </a:prstGeom>
          <a:solidFill>
            <a:srgbClr val="FFF1E3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32774" name="Text Box 7"/>
          <p:cNvSpPr txBox="1">
            <a:spLocks noChangeArrowheads="1"/>
          </p:cNvSpPr>
          <p:nvPr/>
        </p:nvSpPr>
        <p:spPr bwMode="auto">
          <a:xfrm>
            <a:off x="609600" y="1447800"/>
            <a:ext cx="1676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Aufgaben-gliederungs-plan</a:t>
            </a:r>
          </a:p>
        </p:txBody>
      </p:sp>
      <p:sp>
        <p:nvSpPr>
          <p:cNvPr id="32775" name="Line 9"/>
          <p:cNvSpPr>
            <a:spLocks noChangeShapeType="1"/>
          </p:cNvSpPr>
          <p:nvPr/>
        </p:nvSpPr>
        <p:spPr bwMode="auto">
          <a:xfrm>
            <a:off x="4267200" y="19050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2776" name="AutoShape 11"/>
          <p:cNvSpPr>
            <a:spLocks noChangeArrowheads="1"/>
          </p:cNvSpPr>
          <p:nvPr/>
        </p:nvSpPr>
        <p:spPr bwMode="auto">
          <a:xfrm>
            <a:off x="6477000" y="2057400"/>
            <a:ext cx="1905000" cy="1295400"/>
          </a:xfrm>
          <a:prstGeom prst="flowChartMultidocument">
            <a:avLst/>
          </a:prstGeom>
          <a:solidFill>
            <a:srgbClr val="F0FF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endParaRPr lang="de-DE"/>
          </a:p>
        </p:txBody>
      </p:sp>
      <p:sp>
        <p:nvSpPr>
          <p:cNvPr id="32778" name="Line 13"/>
          <p:cNvSpPr>
            <a:spLocks noChangeShapeType="1"/>
          </p:cNvSpPr>
          <p:nvPr/>
        </p:nvSpPr>
        <p:spPr bwMode="auto">
          <a:xfrm flipH="1">
            <a:off x="2514600" y="17526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2779" name="Line 14"/>
          <p:cNvSpPr>
            <a:spLocks noChangeShapeType="1"/>
          </p:cNvSpPr>
          <p:nvPr/>
        </p:nvSpPr>
        <p:spPr bwMode="auto">
          <a:xfrm>
            <a:off x="5638800" y="2667000"/>
            <a:ext cx="838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2780" name="Line 15"/>
          <p:cNvSpPr>
            <a:spLocks noChangeShapeType="1"/>
          </p:cNvSpPr>
          <p:nvPr/>
        </p:nvSpPr>
        <p:spPr bwMode="auto">
          <a:xfrm>
            <a:off x="4267200" y="2895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3440" name="Text Box 16"/>
          <p:cNvSpPr txBox="1">
            <a:spLocks noChangeArrowheads="1"/>
          </p:cNvSpPr>
          <p:nvPr/>
        </p:nvSpPr>
        <p:spPr bwMode="auto">
          <a:xfrm>
            <a:off x="2971800" y="3352800"/>
            <a:ext cx="2590800" cy="935038"/>
          </a:xfrm>
          <a:prstGeom prst="rect">
            <a:avLst/>
          </a:prstGeom>
          <a:solidFill>
            <a:srgbClr val="CAF3F2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Bildung von Organisations-einheiten</a:t>
            </a:r>
          </a:p>
        </p:txBody>
      </p:sp>
      <p:sp>
        <p:nvSpPr>
          <p:cNvPr id="32782" name="Line 17"/>
          <p:cNvSpPr>
            <a:spLocks noChangeShapeType="1"/>
          </p:cNvSpPr>
          <p:nvPr/>
        </p:nvSpPr>
        <p:spPr bwMode="auto">
          <a:xfrm>
            <a:off x="4267200" y="43434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2801" name="Text Box 41"/>
          <p:cNvSpPr txBox="1">
            <a:spLocks noChangeArrowheads="1"/>
          </p:cNvSpPr>
          <p:nvPr/>
        </p:nvSpPr>
        <p:spPr bwMode="auto">
          <a:xfrm>
            <a:off x="5791200" y="5943600"/>
            <a:ext cx="2590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Organisationsplan (Organigramm)</a:t>
            </a:r>
          </a:p>
        </p:txBody>
      </p:sp>
      <p:sp>
        <p:nvSpPr>
          <p:cNvPr id="103466" name="Text Box 42"/>
          <p:cNvSpPr txBox="1">
            <a:spLocks noChangeArrowheads="1"/>
          </p:cNvSpPr>
          <p:nvPr/>
        </p:nvSpPr>
        <p:spPr bwMode="auto">
          <a:xfrm>
            <a:off x="3048000" y="1524000"/>
            <a:ext cx="2590800" cy="385763"/>
          </a:xfrm>
          <a:prstGeom prst="rect">
            <a:avLst/>
          </a:prstGeom>
          <a:solidFill>
            <a:srgbClr val="DBFFDB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Aufgabenanalyse</a:t>
            </a:r>
          </a:p>
        </p:txBody>
      </p:sp>
      <p:sp>
        <p:nvSpPr>
          <p:cNvPr id="103467" name="Text Box 43"/>
          <p:cNvSpPr txBox="1">
            <a:spLocks noChangeArrowheads="1"/>
          </p:cNvSpPr>
          <p:nvPr/>
        </p:nvSpPr>
        <p:spPr bwMode="auto">
          <a:xfrm>
            <a:off x="3048000" y="2514600"/>
            <a:ext cx="2590800" cy="385763"/>
          </a:xfrm>
          <a:prstGeom prst="rect">
            <a:avLst/>
          </a:prstGeom>
          <a:solidFill>
            <a:srgbClr val="DBED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Aufgabensynthese</a:t>
            </a: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6477000" y="2286000"/>
            <a:ext cx="1600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r>
              <a:rPr lang="de-DE"/>
              <a:t>Stellenplan. Stellenbe-schreibungen</a:t>
            </a:r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0" y="0"/>
            <a:ext cx="403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Aufbauorganisation in Unternehmen (2)</a:t>
            </a:r>
          </a:p>
        </p:txBody>
      </p:sp>
      <p:graphicFrame>
        <p:nvGraphicFramePr>
          <p:cNvPr id="32807" name="Object 39"/>
          <p:cNvGraphicFramePr>
            <a:graphicFrameLocks noChangeAspect="1"/>
          </p:cNvGraphicFramePr>
          <p:nvPr/>
        </p:nvGraphicFramePr>
        <p:xfrm>
          <a:off x="2438400" y="4789488"/>
          <a:ext cx="3513138" cy="2068512"/>
        </p:xfrm>
        <a:graphic>
          <a:graphicData uri="http://schemas.openxmlformats.org/presentationml/2006/ole">
            <p:oleObj spid="_x0000_s32807" name="Paint Shop Pro Image" r:id="rId5" imgW="3512195" imgH="2068293" progId="PaintShopPro">
              <p:embed/>
            </p:oleObj>
          </a:graphicData>
        </a:graphic>
      </p:graphicFrame>
      <p:sp>
        <p:nvSpPr>
          <p:cNvPr id="32808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animBg="1" autoUpdateAnimBg="0"/>
      <p:bldP spid="32772" grpId="0" animBg="1"/>
      <p:bldP spid="32773" grpId="0" animBg="1" autoUpdateAnimBg="0"/>
      <p:bldP spid="32774" grpId="0" autoUpdateAnimBg="0"/>
      <p:bldP spid="32775" grpId="0" animBg="1"/>
      <p:bldP spid="32776" grpId="0" animBg="1" autoUpdateAnimBg="0"/>
      <p:bldP spid="32778" grpId="0" animBg="1"/>
      <p:bldP spid="32779" grpId="0" animBg="1"/>
      <p:bldP spid="32780" grpId="0" animBg="1"/>
      <p:bldP spid="103440" grpId="0" animBg="1" autoUpdateAnimBg="0"/>
      <p:bldP spid="32782" grpId="0" animBg="1"/>
      <p:bldP spid="32801" grpId="0" autoUpdateAnimBg="0"/>
      <p:bldP spid="103466" grpId="0" animBg="1" autoUpdateAnimBg="0"/>
      <p:bldP spid="103467" grpId="0" animBg="1" autoUpdateAnimBg="0"/>
      <p:bldP spid="32805" grpId="0" autoUpdateAnimBg="0"/>
      <p:bldP spid="32808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Text Box 2"/>
          <p:cNvSpPr txBox="1">
            <a:spLocks noChangeArrowheads="1"/>
          </p:cNvSpPr>
          <p:nvPr/>
        </p:nvSpPr>
        <p:spPr bwMode="auto">
          <a:xfrm>
            <a:off x="2590800" y="304800"/>
            <a:ext cx="3886200" cy="71913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4000"/>
              <a:t>Instanz</a:t>
            </a:r>
            <a:endParaRPr lang="de-DE" sz="2400"/>
          </a:p>
        </p:txBody>
      </p:sp>
      <p:sp>
        <p:nvSpPr>
          <p:cNvPr id="50179" name="Line 3"/>
          <p:cNvSpPr>
            <a:spLocks noChangeShapeType="1"/>
          </p:cNvSpPr>
          <p:nvPr/>
        </p:nvSpPr>
        <p:spPr bwMode="auto">
          <a:xfrm>
            <a:off x="4495800" y="1066800"/>
            <a:ext cx="0" cy="495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 flipV="1">
            <a:off x="1524000" y="1752600"/>
            <a:ext cx="6172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81" name="Line 6"/>
          <p:cNvSpPr>
            <a:spLocks noChangeShapeType="1"/>
          </p:cNvSpPr>
          <p:nvPr/>
        </p:nvSpPr>
        <p:spPr bwMode="auto">
          <a:xfrm>
            <a:off x="1524000" y="1752600"/>
            <a:ext cx="0" cy="419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6071" name="Text Box 7"/>
          <p:cNvSpPr txBox="1">
            <a:spLocks noChangeArrowheads="1"/>
          </p:cNvSpPr>
          <p:nvPr/>
        </p:nvSpPr>
        <p:spPr bwMode="auto">
          <a:xfrm>
            <a:off x="609600" y="2590800"/>
            <a:ext cx="18288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216072" name="Text Box 8"/>
          <p:cNvSpPr txBox="1">
            <a:spLocks noChangeArrowheads="1"/>
          </p:cNvSpPr>
          <p:nvPr/>
        </p:nvSpPr>
        <p:spPr bwMode="auto">
          <a:xfrm>
            <a:off x="3505200" y="2590800"/>
            <a:ext cx="19050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50184" name="Line 10"/>
          <p:cNvSpPr>
            <a:spLocks noChangeShapeType="1"/>
          </p:cNvSpPr>
          <p:nvPr/>
        </p:nvSpPr>
        <p:spPr bwMode="auto">
          <a:xfrm>
            <a:off x="7696200" y="1752600"/>
            <a:ext cx="0" cy="4267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6075" name="Text Box 11"/>
          <p:cNvSpPr txBox="1">
            <a:spLocks noChangeArrowheads="1"/>
          </p:cNvSpPr>
          <p:nvPr/>
        </p:nvSpPr>
        <p:spPr bwMode="auto">
          <a:xfrm>
            <a:off x="6781800" y="2590800"/>
            <a:ext cx="18288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50186" name="Line 12"/>
          <p:cNvSpPr>
            <a:spLocks noChangeShapeType="1"/>
          </p:cNvSpPr>
          <p:nvPr/>
        </p:nvSpPr>
        <p:spPr bwMode="auto">
          <a:xfrm flipV="1">
            <a:off x="6096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87" name="Line 13"/>
          <p:cNvSpPr>
            <a:spLocks noChangeShapeType="1"/>
          </p:cNvSpPr>
          <p:nvPr/>
        </p:nvSpPr>
        <p:spPr bwMode="auto">
          <a:xfrm>
            <a:off x="609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88" name="Line 14"/>
          <p:cNvSpPr>
            <a:spLocks noChangeShapeType="1"/>
          </p:cNvSpPr>
          <p:nvPr/>
        </p:nvSpPr>
        <p:spPr bwMode="auto">
          <a:xfrm>
            <a:off x="2514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89" name="Line 15"/>
          <p:cNvSpPr>
            <a:spLocks noChangeShapeType="1"/>
          </p:cNvSpPr>
          <p:nvPr/>
        </p:nvSpPr>
        <p:spPr bwMode="auto">
          <a:xfrm flipV="1">
            <a:off x="35052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90" name="Line 16"/>
          <p:cNvSpPr>
            <a:spLocks noChangeShapeType="1"/>
          </p:cNvSpPr>
          <p:nvPr/>
        </p:nvSpPr>
        <p:spPr bwMode="auto">
          <a:xfrm>
            <a:off x="35052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91" name="Line 17"/>
          <p:cNvSpPr>
            <a:spLocks noChangeShapeType="1"/>
          </p:cNvSpPr>
          <p:nvPr/>
        </p:nvSpPr>
        <p:spPr bwMode="auto">
          <a:xfrm>
            <a:off x="54102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92" name="Line 18"/>
          <p:cNvSpPr>
            <a:spLocks noChangeShapeType="1"/>
          </p:cNvSpPr>
          <p:nvPr/>
        </p:nvSpPr>
        <p:spPr bwMode="auto">
          <a:xfrm flipV="1">
            <a:off x="67056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93" name="Line 19"/>
          <p:cNvSpPr>
            <a:spLocks noChangeShapeType="1"/>
          </p:cNvSpPr>
          <p:nvPr/>
        </p:nvSpPr>
        <p:spPr bwMode="auto">
          <a:xfrm>
            <a:off x="6705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94" name="Line 20"/>
          <p:cNvSpPr>
            <a:spLocks noChangeShapeType="1"/>
          </p:cNvSpPr>
          <p:nvPr/>
        </p:nvSpPr>
        <p:spPr bwMode="auto">
          <a:xfrm>
            <a:off x="8610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0196" name="Text Box 20"/>
          <p:cNvSpPr txBox="1">
            <a:spLocks noChangeArrowheads="1"/>
          </p:cNvSpPr>
          <p:nvPr/>
        </p:nvSpPr>
        <p:spPr bwMode="auto">
          <a:xfrm>
            <a:off x="0" y="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Linienorganisation</a:t>
            </a:r>
          </a:p>
        </p:txBody>
      </p:sp>
      <p:sp>
        <p:nvSpPr>
          <p:cNvPr id="50197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6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 animBg="1" autoUpdateAnimBg="0"/>
      <p:bldP spid="50179" grpId="0" animBg="1"/>
      <p:bldP spid="50180" grpId="0" animBg="1"/>
      <p:bldP spid="50181" grpId="0" animBg="1"/>
      <p:bldP spid="216071" grpId="0" animBg="1" autoUpdateAnimBg="0"/>
      <p:bldP spid="216072" grpId="0" animBg="1" autoUpdateAnimBg="0"/>
      <p:bldP spid="50184" grpId="0" animBg="1"/>
      <p:bldP spid="216075" grpId="0" animBg="1" autoUpdateAnimBg="0"/>
      <p:bldP spid="50186" grpId="0" animBg="1"/>
      <p:bldP spid="50187" grpId="0" animBg="1"/>
      <p:bldP spid="50188" grpId="0" animBg="1"/>
      <p:bldP spid="50189" grpId="0" animBg="1"/>
      <p:bldP spid="50190" grpId="0" animBg="1"/>
      <p:bldP spid="50191" grpId="0" animBg="1"/>
      <p:bldP spid="50192" grpId="0" animBg="1"/>
      <p:bldP spid="50193" grpId="0" animBg="1"/>
      <p:bldP spid="50194" grpId="0" animBg="1"/>
      <p:bldP spid="50197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ext Box 2"/>
          <p:cNvSpPr txBox="1">
            <a:spLocks noChangeArrowheads="1"/>
          </p:cNvSpPr>
          <p:nvPr/>
        </p:nvSpPr>
        <p:spPr bwMode="auto">
          <a:xfrm>
            <a:off x="1143000" y="715963"/>
            <a:ext cx="3048000" cy="719137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4000" dirty="0"/>
              <a:t>Instanz</a:t>
            </a:r>
            <a:endParaRPr lang="de-DE" sz="2400" dirty="0"/>
          </a:p>
        </p:txBody>
      </p:sp>
      <p:sp>
        <p:nvSpPr>
          <p:cNvPr id="51203" name="Line 3"/>
          <p:cNvSpPr>
            <a:spLocks noChangeShapeType="1"/>
          </p:cNvSpPr>
          <p:nvPr/>
        </p:nvSpPr>
        <p:spPr bwMode="auto">
          <a:xfrm flipH="1">
            <a:off x="4495800" y="3657600"/>
            <a:ext cx="0" cy="2362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2514600" y="1477963"/>
            <a:ext cx="5257800" cy="1447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 flipV="1">
            <a:off x="6096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609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2514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 flipV="1">
            <a:off x="35052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1" name="Line 14"/>
          <p:cNvSpPr>
            <a:spLocks noChangeShapeType="1"/>
          </p:cNvSpPr>
          <p:nvPr/>
        </p:nvSpPr>
        <p:spPr bwMode="auto">
          <a:xfrm>
            <a:off x="35052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2" name="Line 15"/>
          <p:cNvSpPr>
            <a:spLocks noChangeShapeType="1"/>
          </p:cNvSpPr>
          <p:nvPr/>
        </p:nvSpPr>
        <p:spPr bwMode="auto">
          <a:xfrm>
            <a:off x="54102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3" name="Line 16"/>
          <p:cNvSpPr>
            <a:spLocks noChangeShapeType="1"/>
          </p:cNvSpPr>
          <p:nvPr/>
        </p:nvSpPr>
        <p:spPr bwMode="auto">
          <a:xfrm flipV="1">
            <a:off x="67056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4" name="Line 17"/>
          <p:cNvSpPr>
            <a:spLocks noChangeShapeType="1"/>
          </p:cNvSpPr>
          <p:nvPr/>
        </p:nvSpPr>
        <p:spPr bwMode="auto">
          <a:xfrm>
            <a:off x="6705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5" name="Line 18"/>
          <p:cNvSpPr>
            <a:spLocks noChangeShapeType="1"/>
          </p:cNvSpPr>
          <p:nvPr/>
        </p:nvSpPr>
        <p:spPr bwMode="auto">
          <a:xfrm>
            <a:off x="8610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7107" name="Text Box 19"/>
          <p:cNvSpPr txBox="1">
            <a:spLocks noChangeArrowheads="1"/>
          </p:cNvSpPr>
          <p:nvPr/>
        </p:nvSpPr>
        <p:spPr bwMode="auto">
          <a:xfrm>
            <a:off x="5257800" y="715963"/>
            <a:ext cx="3048000" cy="719137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4000"/>
              <a:t>Instanz</a:t>
            </a:r>
            <a:endParaRPr lang="de-DE" sz="2400"/>
          </a:p>
        </p:txBody>
      </p:sp>
      <p:sp>
        <p:nvSpPr>
          <p:cNvPr id="51217" name="Line 20"/>
          <p:cNvSpPr>
            <a:spLocks noChangeShapeType="1"/>
          </p:cNvSpPr>
          <p:nvPr/>
        </p:nvSpPr>
        <p:spPr bwMode="auto">
          <a:xfrm>
            <a:off x="2514600" y="1477963"/>
            <a:ext cx="1905000" cy="1447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8" name="Line 21"/>
          <p:cNvSpPr>
            <a:spLocks noChangeShapeType="1"/>
          </p:cNvSpPr>
          <p:nvPr/>
        </p:nvSpPr>
        <p:spPr bwMode="auto">
          <a:xfrm flipH="1">
            <a:off x="1524000" y="1477963"/>
            <a:ext cx="990600" cy="1447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19" name="Line 22"/>
          <p:cNvSpPr>
            <a:spLocks noChangeShapeType="1"/>
          </p:cNvSpPr>
          <p:nvPr/>
        </p:nvSpPr>
        <p:spPr bwMode="auto">
          <a:xfrm flipH="1">
            <a:off x="1524000" y="1477963"/>
            <a:ext cx="5257800" cy="14478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20" name="Line 23"/>
          <p:cNvSpPr>
            <a:spLocks noChangeShapeType="1"/>
          </p:cNvSpPr>
          <p:nvPr/>
        </p:nvSpPr>
        <p:spPr bwMode="auto">
          <a:xfrm flipH="1">
            <a:off x="4419600" y="1477963"/>
            <a:ext cx="2362200" cy="14478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21" name="Line 24"/>
          <p:cNvSpPr>
            <a:spLocks noChangeShapeType="1"/>
          </p:cNvSpPr>
          <p:nvPr/>
        </p:nvSpPr>
        <p:spPr bwMode="auto">
          <a:xfrm>
            <a:off x="6781800" y="1477963"/>
            <a:ext cx="990600" cy="14478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7113" name="Text Box 25"/>
          <p:cNvSpPr txBox="1">
            <a:spLocks noChangeArrowheads="1"/>
          </p:cNvSpPr>
          <p:nvPr/>
        </p:nvSpPr>
        <p:spPr bwMode="auto">
          <a:xfrm>
            <a:off x="609600" y="2925763"/>
            <a:ext cx="1828800" cy="719137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3505200" y="2925763"/>
            <a:ext cx="1905000" cy="719137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217115" name="Text Box 27"/>
          <p:cNvSpPr txBox="1">
            <a:spLocks noChangeArrowheads="1"/>
          </p:cNvSpPr>
          <p:nvPr/>
        </p:nvSpPr>
        <p:spPr bwMode="auto">
          <a:xfrm>
            <a:off x="6781800" y="2925763"/>
            <a:ext cx="1828800" cy="719137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51226" name="Text Box 26"/>
          <p:cNvSpPr txBox="1">
            <a:spLocks noChangeArrowheads="1"/>
          </p:cNvSpPr>
          <p:nvPr/>
        </p:nvSpPr>
        <p:spPr bwMode="auto">
          <a:xfrm>
            <a:off x="0" y="0"/>
            <a:ext cx="2438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Funktionalorganisation</a:t>
            </a:r>
          </a:p>
        </p:txBody>
      </p:sp>
      <p:sp>
        <p:nvSpPr>
          <p:cNvPr id="51227" name="Line 3"/>
          <p:cNvSpPr>
            <a:spLocks noChangeShapeType="1"/>
          </p:cNvSpPr>
          <p:nvPr/>
        </p:nvSpPr>
        <p:spPr bwMode="auto">
          <a:xfrm flipH="1">
            <a:off x="1524000" y="3657600"/>
            <a:ext cx="4763" cy="2286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28" name="Line 3"/>
          <p:cNvSpPr>
            <a:spLocks noChangeShapeType="1"/>
          </p:cNvSpPr>
          <p:nvPr/>
        </p:nvSpPr>
        <p:spPr bwMode="auto">
          <a:xfrm flipH="1">
            <a:off x="7696200" y="3657600"/>
            <a:ext cx="0" cy="2413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229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1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 animBg="1" autoUpdateAnimBg="0"/>
      <p:bldP spid="51203" grpId="0" animBg="1"/>
      <p:bldP spid="51204" grpId="0" animBg="1"/>
      <p:bldP spid="51207" grpId="0" animBg="1"/>
      <p:bldP spid="51208" grpId="0" animBg="1"/>
      <p:bldP spid="51209" grpId="0" animBg="1"/>
      <p:bldP spid="51210" grpId="0" animBg="1"/>
      <p:bldP spid="51211" grpId="0" animBg="1"/>
      <p:bldP spid="51212" grpId="0" animBg="1"/>
      <p:bldP spid="51213" grpId="0" animBg="1"/>
      <p:bldP spid="51214" grpId="0" animBg="1"/>
      <p:bldP spid="51215" grpId="0" animBg="1"/>
      <p:bldP spid="217107" grpId="0" animBg="1" autoUpdateAnimBg="0"/>
      <p:bldP spid="51217" grpId="0" animBg="1"/>
      <p:bldP spid="51218" grpId="0" animBg="1"/>
      <p:bldP spid="51219" grpId="0" animBg="1"/>
      <p:bldP spid="51220" grpId="0" animBg="1"/>
      <p:bldP spid="51221" grpId="0" animBg="1"/>
      <p:bldP spid="217113" grpId="0" animBg="1" autoUpdateAnimBg="0"/>
      <p:bldP spid="217114" grpId="0" animBg="1" autoUpdateAnimBg="0"/>
      <p:bldP spid="217115" grpId="0" animBg="1" autoUpdateAnimBg="0"/>
      <p:bldP spid="51227" grpId="0" animBg="1"/>
      <p:bldP spid="51228" grpId="0" animBg="1"/>
      <p:bldP spid="51229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ext Box 2"/>
          <p:cNvSpPr txBox="1">
            <a:spLocks noChangeArrowheads="1"/>
          </p:cNvSpPr>
          <p:nvPr/>
        </p:nvSpPr>
        <p:spPr bwMode="auto">
          <a:xfrm>
            <a:off x="1981200" y="609600"/>
            <a:ext cx="3886200" cy="719138"/>
          </a:xfrm>
          <a:prstGeom prst="rect">
            <a:avLst/>
          </a:prstGeom>
          <a:solidFill>
            <a:srgbClr val="CCFF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r>
              <a:rPr lang="de-DE" sz="4000"/>
              <a:t>Instanz</a:t>
            </a:r>
            <a:endParaRPr lang="de-DE" sz="2400"/>
          </a:p>
        </p:txBody>
      </p:sp>
      <p:sp>
        <p:nvSpPr>
          <p:cNvPr id="52227" name="Line 3"/>
          <p:cNvSpPr>
            <a:spLocks noChangeShapeType="1"/>
          </p:cNvSpPr>
          <p:nvPr/>
        </p:nvSpPr>
        <p:spPr bwMode="auto">
          <a:xfrm>
            <a:off x="3886200" y="1371600"/>
            <a:ext cx="0" cy="464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28" name="Line 4"/>
          <p:cNvSpPr>
            <a:spLocks noChangeShapeType="1"/>
          </p:cNvSpPr>
          <p:nvPr/>
        </p:nvSpPr>
        <p:spPr bwMode="auto">
          <a:xfrm flipV="1">
            <a:off x="1219200" y="2438400"/>
            <a:ext cx="5257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1219200" y="2438400"/>
            <a:ext cx="0" cy="3505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8118" name="Text Box 6"/>
          <p:cNvSpPr txBox="1">
            <a:spLocks noChangeArrowheads="1"/>
          </p:cNvSpPr>
          <p:nvPr/>
        </p:nvSpPr>
        <p:spPr bwMode="auto">
          <a:xfrm>
            <a:off x="304800" y="3048000"/>
            <a:ext cx="18288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218119" name="Text Box 7"/>
          <p:cNvSpPr txBox="1">
            <a:spLocks noChangeArrowheads="1"/>
          </p:cNvSpPr>
          <p:nvPr/>
        </p:nvSpPr>
        <p:spPr bwMode="auto">
          <a:xfrm>
            <a:off x="2895600" y="3048000"/>
            <a:ext cx="19050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>
            <a:off x="6477000" y="2438400"/>
            <a:ext cx="0" cy="3581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18121" name="Text Box 9"/>
          <p:cNvSpPr txBox="1">
            <a:spLocks noChangeArrowheads="1"/>
          </p:cNvSpPr>
          <p:nvPr/>
        </p:nvSpPr>
        <p:spPr bwMode="auto">
          <a:xfrm>
            <a:off x="5562600" y="3048000"/>
            <a:ext cx="1828800" cy="719138"/>
          </a:xfrm>
          <a:prstGeom prst="rect">
            <a:avLst/>
          </a:prstGeom>
          <a:solidFill>
            <a:srgbClr val="FFFF99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defRPr/>
            </a:pPr>
            <a:endParaRPr lang="de-DE" sz="2400"/>
          </a:p>
        </p:txBody>
      </p:sp>
      <p:sp>
        <p:nvSpPr>
          <p:cNvPr id="52234" name="Line 10"/>
          <p:cNvSpPr>
            <a:spLocks noChangeShapeType="1"/>
          </p:cNvSpPr>
          <p:nvPr/>
        </p:nvSpPr>
        <p:spPr bwMode="auto">
          <a:xfrm flipV="1">
            <a:off x="3048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35" name="Line 11"/>
          <p:cNvSpPr>
            <a:spLocks noChangeShapeType="1"/>
          </p:cNvSpPr>
          <p:nvPr/>
        </p:nvSpPr>
        <p:spPr bwMode="auto">
          <a:xfrm>
            <a:off x="3048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36" name="Line 12"/>
          <p:cNvSpPr>
            <a:spLocks noChangeShapeType="1"/>
          </p:cNvSpPr>
          <p:nvPr/>
        </p:nvSpPr>
        <p:spPr bwMode="auto">
          <a:xfrm>
            <a:off x="22098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37" name="Line 13"/>
          <p:cNvSpPr>
            <a:spLocks noChangeShapeType="1"/>
          </p:cNvSpPr>
          <p:nvPr/>
        </p:nvSpPr>
        <p:spPr bwMode="auto">
          <a:xfrm flipV="1">
            <a:off x="28956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38" name="Line 14"/>
          <p:cNvSpPr>
            <a:spLocks noChangeShapeType="1"/>
          </p:cNvSpPr>
          <p:nvPr/>
        </p:nvSpPr>
        <p:spPr bwMode="auto">
          <a:xfrm>
            <a:off x="2895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39" name="Line 15"/>
          <p:cNvSpPr>
            <a:spLocks noChangeShapeType="1"/>
          </p:cNvSpPr>
          <p:nvPr/>
        </p:nvSpPr>
        <p:spPr bwMode="auto">
          <a:xfrm>
            <a:off x="48006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0" name="Line 16"/>
          <p:cNvSpPr>
            <a:spLocks noChangeShapeType="1"/>
          </p:cNvSpPr>
          <p:nvPr/>
        </p:nvSpPr>
        <p:spPr bwMode="auto">
          <a:xfrm flipV="1">
            <a:off x="5486400" y="4191000"/>
            <a:ext cx="1905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1" name="Line 17"/>
          <p:cNvSpPr>
            <a:spLocks noChangeShapeType="1"/>
          </p:cNvSpPr>
          <p:nvPr/>
        </p:nvSpPr>
        <p:spPr bwMode="auto">
          <a:xfrm>
            <a:off x="54864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2" name="Line 18"/>
          <p:cNvSpPr>
            <a:spLocks noChangeShapeType="1"/>
          </p:cNvSpPr>
          <p:nvPr/>
        </p:nvSpPr>
        <p:spPr bwMode="auto">
          <a:xfrm>
            <a:off x="7391400" y="41910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3" name="Oval 19"/>
          <p:cNvSpPr>
            <a:spLocks noChangeArrowheads="1"/>
          </p:cNvSpPr>
          <p:nvPr/>
        </p:nvSpPr>
        <p:spPr bwMode="auto">
          <a:xfrm>
            <a:off x="6553200" y="381000"/>
            <a:ext cx="1295400" cy="1219200"/>
          </a:xfrm>
          <a:prstGeom prst="ellipse">
            <a:avLst/>
          </a:prstGeom>
          <a:solidFill>
            <a:srgbClr val="FFE5CB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7696200" y="16764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2800"/>
              <a:t>Stäbe</a:t>
            </a:r>
            <a:endParaRPr lang="de-DE"/>
          </a:p>
        </p:txBody>
      </p:sp>
      <p:sp>
        <p:nvSpPr>
          <p:cNvPr id="52245" name="Oval 21"/>
          <p:cNvSpPr>
            <a:spLocks noChangeArrowheads="1"/>
          </p:cNvSpPr>
          <p:nvPr/>
        </p:nvSpPr>
        <p:spPr bwMode="auto">
          <a:xfrm>
            <a:off x="7848600" y="2819400"/>
            <a:ext cx="1143000" cy="1066800"/>
          </a:xfrm>
          <a:prstGeom prst="ellipse">
            <a:avLst/>
          </a:prstGeom>
          <a:solidFill>
            <a:srgbClr val="FFE5CB"/>
          </a:solidFill>
          <a:ln w="158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52246" name="Line 22"/>
          <p:cNvSpPr>
            <a:spLocks noChangeShapeType="1"/>
          </p:cNvSpPr>
          <p:nvPr/>
        </p:nvSpPr>
        <p:spPr bwMode="auto">
          <a:xfrm flipV="1">
            <a:off x="5867400" y="1066800"/>
            <a:ext cx="685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7" name="Line 23"/>
          <p:cNvSpPr>
            <a:spLocks noChangeShapeType="1"/>
          </p:cNvSpPr>
          <p:nvPr/>
        </p:nvSpPr>
        <p:spPr bwMode="auto">
          <a:xfrm flipV="1">
            <a:off x="7391400" y="3352800"/>
            <a:ext cx="457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8" name="Line 24"/>
          <p:cNvSpPr>
            <a:spLocks noChangeShapeType="1"/>
          </p:cNvSpPr>
          <p:nvPr/>
        </p:nvSpPr>
        <p:spPr bwMode="auto">
          <a:xfrm flipV="1">
            <a:off x="7848600" y="10668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 flipV="1">
            <a:off x="8382000" y="1066800"/>
            <a:ext cx="0" cy="685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 flipV="1">
            <a:off x="8382000" y="22098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51" name="Text Box 27"/>
          <p:cNvSpPr txBox="1">
            <a:spLocks noChangeArrowheads="1"/>
          </p:cNvSpPr>
          <p:nvPr/>
        </p:nvSpPr>
        <p:spPr bwMode="auto">
          <a:xfrm>
            <a:off x="152400" y="1295400"/>
            <a:ext cx="2057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/>
            <a:r>
              <a:rPr lang="de-DE" sz="2800"/>
              <a:t>Linien-einheiten</a:t>
            </a:r>
            <a:endParaRPr lang="de-DE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 flipV="1">
            <a:off x="685800" y="9144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 flipV="1">
            <a:off x="685800" y="914400"/>
            <a:ext cx="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54" name="Line 30"/>
          <p:cNvSpPr>
            <a:spLocks noChangeShapeType="1"/>
          </p:cNvSpPr>
          <p:nvPr/>
        </p:nvSpPr>
        <p:spPr bwMode="auto">
          <a:xfrm flipV="1">
            <a:off x="685800" y="2209800"/>
            <a:ext cx="0" cy="838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2256" name="Text Box 32"/>
          <p:cNvSpPr txBox="1">
            <a:spLocks noChangeArrowheads="1"/>
          </p:cNvSpPr>
          <p:nvPr/>
        </p:nvSpPr>
        <p:spPr bwMode="auto">
          <a:xfrm>
            <a:off x="0" y="0"/>
            <a:ext cx="312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Linie-Stab-Organisation</a:t>
            </a:r>
          </a:p>
        </p:txBody>
      </p:sp>
      <p:sp>
        <p:nvSpPr>
          <p:cNvPr id="52257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8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8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8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 animBg="1" autoUpdateAnimBg="0"/>
      <p:bldP spid="52227" grpId="0" animBg="1"/>
      <p:bldP spid="52228" grpId="0" animBg="1"/>
      <p:bldP spid="52229" grpId="0" animBg="1"/>
      <p:bldP spid="218118" grpId="0" animBg="1" autoUpdateAnimBg="0"/>
      <p:bldP spid="218119" grpId="0" animBg="1" autoUpdateAnimBg="0"/>
      <p:bldP spid="52232" grpId="0" animBg="1"/>
      <p:bldP spid="218121" grpId="0" animBg="1" autoUpdateAnimBg="0"/>
      <p:bldP spid="52234" grpId="0" animBg="1"/>
      <p:bldP spid="52235" grpId="0" animBg="1"/>
      <p:bldP spid="52236" grpId="0" animBg="1"/>
      <p:bldP spid="52237" grpId="0" animBg="1"/>
      <p:bldP spid="52238" grpId="0" animBg="1"/>
      <p:bldP spid="52239" grpId="0" animBg="1"/>
      <p:bldP spid="52240" grpId="0" animBg="1"/>
      <p:bldP spid="52241" grpId="0" animBg="1"/>
      <p:bldP spid="52242" grpId="0" animBg="1"/>
      <p:bldP spid="52243" grpId="0" animBg="1" autoUpdateAnimBg="0"/>
      <p:bldP spid="52244" grpId="0" autoUpdateAnimBg="0"/>
      <p:bldP spid="52245" grpId="0" animBg="1" autoUpdateAnimBg="0"/>
      <p:bldP spid="52246" grpId="0" animBg="1"/>
      <p:bldP spid="52247" grpId="0" animBg="1"/>
      <p:bldP spid="52248" grpId="0" animBg="1"/>
      <p:bldP spid="52249" grpId="0" animBg="1"/>
      <p:bldP spid="52250" grpId="0" animBg="1"/>
      <p:bldP spid="52251" grpId="0" autoUpdateAnimBg="0"/>
      <p:bldP spid="52252" grpId="0" animBg="1"/>
      <p:bldP spid="52253" grpId="0" animBg="1"/>
      <p:bldP spid="52254" grpId="0" animBg="1"/>
      <p:bldP spid="52257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128" name="Paint Shop Pro Image" r:id="rId4" imgW="9258537" imgH="6546341" progId="PaintShopPro">
              <p:embed/>
            </p:oleObj>
          </a:graphicData>
        </a:graphic>
      </p:graphicFrame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3124200" y="4800600"/>
            <a:ext cx="990600" cy="385763"/>
          </a:xfrm>
          <a:prstGeom prst="rect">
            <a:avLst/>
          </a:prstGeom>
          <a:solidFill>
            <a:srgbClr val="FFFFB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Stelle</a:t>
            </a:r>
          </a:p>
        </p:txBody>
      </p:sp>
      <p:sp>
        <p:nvSpPr>
          <p:cNvPr id="3078" name="Line 11"/>
          <p:cNvSpPr>
            <a:spLocks noChangeShapeType="1"/>
          </p:cNvSpPr>
          <p:nvPr/>
        </p:nvSpPr>
        <p:spPr bwMode="auto">
          <a:xfrm>
            <a:off x="5029200" y="1752600"/>
            <a:ext cx="0" cy="1828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79" name="Line 12"/>
          <p:cNvSpPr>
            <a:spLocks noChangeShapeType="1"/>
          </p:cNvSpPr>
          <p:nvPr/>
        </p:nvSpPr>
        <p:spPr bwMode="auto">
          <a:xfrm flipV="1">
            <a:off x="2133600" y="1981200"/>
            <a:ext cx="57912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0" name="Line 13"/>
          <p:cNvSpPr>
            <a:spLocks noChangeShapeType="1"/>
          </p:cNvSpPr>
          <p:nvPr/>
        </p:nvSpPr>
        <p:spPr bwMode="auto">
          <a:xfrm>
            <a:off x="2133600" y="1981200"/>
            <a:ext cx="0" cy="16002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1" name="Line 14"/>
          <p:cNvSpPr>
            <a:spLocks noChangeShapeType="1"/>
          </p:cNvSpPr>
          <p:nvPr/>
        </p:nvSpPr>
        <p:spPr bwMode="auto">
          <a:xfrm flipH="1">
            <a:off x="3581400" y="1981200"/>
            <a:ext cx="0" cy="28194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2" name="Line 15"/>
          <p:cNvSpPr>
            <a:spLocks noChangeShapeType="1"/>
          </p:cNvSpPr>
          <p:nvPr/>
        </p:nvSpPr>
        <p:spPr bwMode="auto">
          <a:xfrm>
            <a:off x="7924800" y="1981200"/>
            <a:ext cx="0" cy="15240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02416" name="Text Box 16"/>
          <p:cNvSpPr txBox="1">
            <a:spLocks noChangeArrowheads="1"/>
          </p:cNvSpPr>
          <p:nvPr/>
        </p:nvSpPr>
        <p:spPr bwMode="auto">
          <a:xfrm>
            <a:off x="1676400" y="2362200"/>
            <a:ext cx="990600" cy="385763"/>
          </a:xfrm>
          <a:prstGeom prst="rect">
            <a:avLst/>
          </a:prstGeom>
          <a:solidFill>
            <a:srgbClr val="FFFFB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A</a:t>
            </a:r>
          </a:p>
        </p:txBody>
      </p:sp>
      <p:sp>
        <p:nvSpPr>
          <p:cNvPr id="102417" name="Text Box 17"/>
          <p:cNvSpPr txBox="1">
            <a:spLocks noChangeArrowheads="1"/>
          </p:cNvSpPr>
          <p:nvPr/>
        </p:nvSpPr>
        <p:spPr bwMode="auto">
          <a:xfrm>
            <a:off x="3124200" y="2362200"/>
            <a:ext cx="990600" cy="385763"/>
          </a:xfrm>
          <a:prstGeom prst="rect">
            <a:avLst/>
          </a:prstGeom>
          <a:solidFill>
            <a:srgbClr val="FFFFB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B</a:t>
            </a:r>
          </a:p>
        </p:txBody>
      </p:sp>
      <p:sp>
        <p:nvSpPr>
          <p:cNvPr id="102418" name="Text Box 18"/>
          <p:cNvSpPr txBox="1">
            <a:spLocks noChangeArrowheads="1"/>
          </p:cNvSpPr>
          <p:nvPr/>
        </p:nvSpPr>
        <p:spPr bwMode="auto">
          <a:xfrm>
            <a:off x="4495800" y="2362200"/>
            <a:ext cx="990600" cy="385763"/>
          </a:xfrm>
          <a:prstGeom prst="rect">
            <a:avLst/>
          </a:prstGeom>
          <a:solidFill>
            <a:srgbClr val="FFFFB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C</a:t>
            </a:r>
          </a:p>
        </p:txBody>
      </p:sp>
      <p:sp>
        <p:nvSpPr>
          <p:cNvPr id="102419" name="Text Box 19"/>
          <p:cNvSpPr txBox="1">
            <a:spLocks noChangeArrowheads="1"/>
          </p:cNvSpPr>
          <p:nvPr/>
        </p:nvSpPr>
        <p:spPr bwMode="auto">
          <a:xfrm>
            <a:off x="7467600" y="2362200"/>
            <a:ext cx="990600" cy="385763"/>
          </a:xfrm>
          <a:prstGeom prst="rect">
            <a:avLst/>
          </a:prstGeom>
          <a:solidFill>
            <a:srgbClr val="FFFFB5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1800"/>
              <a:t>Z</a:t>
            </a:r>
          </a:p>
        </p:txBody>
      </p:sp>
      <p:sp>
        <p:nvSpPr>
          <p:cNvPr id="3087" name="Line 20"/>
          <p:cNvSpPr>
            <a:spLocks noChangeShapeType="1"/>
          </p:cNvSpPr>
          <p:nvPr/>
        </p:nvSpPr>
        <p:spPr bwMode="auto">
          <a:xfrm flipH="1">
            <a:off x="1676400" y="3124200"/>
            <a:ext cx="914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8" name="Line 21"/>
          <p:cNvSpPr>
            <a:spLocks noChangeShapeType="1"/>
          </p:cNvSpPr>
          <p:nvPr/>
        </p:nvSpPr>
        <p:spPr bwMode="auto">
          <a:xfrm flipH="1">
            <a:off x="3200400" y="3124200"/>
            <a:ext cx="914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89" name="Line 22"/>
          <p:cNvSpPr>
            <a:spLocks noChangeShapeType="1"/>
          </p:cNvSpPr>
          <p:nvPr/>
        </p:nvSpPr>
        <p:spPr bwMode="auto">
          <a:xfrm flipH="1">
            <a:off x="4572000" y="3124200"/>
            <a:ext cx="914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0" name="Line 23"/>
          <p:cNvSpPr>
            <a:spLocks noChangeShapeType="1"/>
          </p:cNvSpPr>
          <p:nvPr/>
        </p:nvSpPr>
        <p:spPr bwMode="auto">
          <a:xfrm flipH="1">
            <a:off x="7467600" y="3048000"/>
            <a:ext cx="914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1" name="Line 24"/>
          <p:cNvSpPr>
            <a:spLocks noChangeShapeType="1"/>
          </p:cNvSpPr>
          <p:nvPr/>
        </p:nvSpPr>
        <p:spPr bwMode="auto">
          <a:xfrm flipH="1">
            <a:off x="4114800" y="5029200"/>
            <a:ext cx="4572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2" name="Line 25"/>
          <p:cNvSpPr>
            <a:spLocks noChangeShapeType="1"/>
          </p:cNvSpPr>
          <p:nvPr/>
        </p:nvSpPr>
        <p:spPr bwMode="auto">
          <a:xfrm flipH="1" flipV="1">
            <a:off x="1676400" y="31242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3" name="Line 26"/>
          <p:cNvSpPr>
            <a:spLocks noChangeShapeType="1"/>
          </p:cNvSpPr>
          <p:nvPr/>
        </p:nvSpPr>
        <p:spPr bwMode="auto">
          <a:xfrm flipH="1" flipV="1">
            <a:off x="2590800" y="31242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4" name="Line 27"/>
          <p:cNvSpPr>
            <a:spLocks noChangeShapeType="1"/>
          </p:cNvSpPr>
          <p:nvPr/>
        </p:nvSpPr>
        <p:spPr bwMode="auto">
          <a:xfrm flipH="1" flipV="1">
            <a:off x="3200400" y="31242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5" name="Line 29"/>
          <p:cNvSpPr>
            <a:spLocks noChangeShapeType="1"/>
          </p:cNvSpPr>
          <p:nvPr/>
        </p:nvSpPr>
        <p:spPr bwMode="auto">
          <a:xfrm flipH="1" flipV="1">
            <a:off x="4114800" y="31242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6" name="Line 30"/>
          <p:cNvSpPr>
            <a:spLocks noChangeShapeType="1"/>
          </p:cNvSpPr>
          <p:nvPr/>
        </p:nvSpPr>
        <p:spPr bwMode="auto">
          <a:xfrm flipH="1" flipV="1">
            <a:off x="4572000" y="31242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7" name="Line 31"/>
          <p:cNvSpPr>
            <a:spLocks noChangeShapeType="1"/>
          </p:cNvSpPr>
          <p:nvPr/>
        </p:nvSpPr>
        <p:spPr bwMode="auto">
          <a:xfrm flipH="1" flipV="1">
            <a:off x="5486400" y="31242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8" name="Line 32"/>
          <p:cNvSpPr>
            <a:spLocks noChangeShapeType="1"/>
          </p:cNvSpPr>
          <p:nvPr/>
        </p:nvSpPr>
        <p:spPr bwMode="auto">
          <a:xfrm flipH="1" flipV="1">
            <a:off x="7467600" y="30480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099" name="Line 33"/>
          <p:cNvSpPr>
            <a:spLocks noChangeShapeType="1"/>
          </p:cNvSpPr>
          <p:nvPr/>
        </p:nvSpPr>
        <p:spPr bwMode="auto">
          <a:xfrm flipH="1" flipV="1">
            <a:off x="8382000" y="30480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00" name="Text Box 34"/>
          <p:cNvSpPr txBox="1">
            <a:spLocks noChangeArrowheads="1"/>
          </p:cNvSpPr>
          <p:nvPr/>
        </p:nvSpPr>
        <p:spPr bwMode="auto">
          <a:xfrm>
            <a:off x="5791200" y="20574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3600"/>
              <a:t>.  .  .</a:t>
            </a:r>
          </a:p>
        </p:txBody>
      </p:sp>
      <p:sp>
        <p:nvSpPr>
          <p:cNvPr id="3101" name="Text Box 35"/>
          <p:cNvSpPr txBox="1">
            <a:spLocks noChangeArrowheads="1"/>
          </p:cNvSpPr>
          <p:nvPr/>
        </p:nvSpPr>
        <p:spPr bwMode="auto">
          <a:xfrm>
            <a:off x="3733800" y="556260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Stellenbezeichnung</a:t>
            </a:r>
          </a:p>
        </p:txBody>
      </p:sp>
      <p:sp>
        <p:nvSpPr>
          <p:cNvPr id="3102" name="Text Box 36"/>
          <p:cNvSpPr txBox="1">
            <a:spLocks noChangeArrowheads="1"/>
          </p:cNvSpPr>
          <p:nvPr/>
        </p:nvSpPr>
        <p:spPr bwMode="auto">
          <a:xfrm>
            <a:off x="3733800" y="5867400"/>
            <a:ext cx="2133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Aufgaben, Ziele</a:t>
            </a:r>
          </a:p>
        </p:txBody>
      </p:sp>
      <p:sp>
        <p:nvSpPr>
          <p:cNvPr id="3103" name="Text Box 37"/>
          <p:cNvSpPr txBox="1">
            <a:spLocks noChangeArrowheads="1"/>
          </p:cNvSpPr>
          <p:nvPr/>
        </p:nvSpPr>
        <p:spPr bwMode="auto">
          <a:xfrm>
            <a:off x="3733800" y="6172200"/>
            <a:ext cx="426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Einordnung, Über- bzw. Unterordnung</a:t>
            </a:r>
          </a:p>
        </p:txBody>
      </p:sp>
      <p:sp>
        <p:nvSpPr>
          <p:cNvPr id="3104" name="Line 40"/>
          <p:cNvSpPr>
            <a:spLocks noChangeShapeType="1"/>
          </p:cNvSpPr>
          <p:nvPr/>
        </p:nvSpPr>
        <p:spPr bwMode="auto">
          <a:xfrm>
            <a:off x="1676400" y="4495800"/>
            <a:ext cx="6629400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05" name="Line 41"/>
          <p:cNvSpPr>
            <a:spLocks noChangeShapeType="1"/>
          </p:cNvSpPr>
          <p:nvPr/>
        </p:nvSpPr>
        <p:spPr bwMode="auto">
          <a:xfrm flipH="1" flipV="1">
            <a:off x="16764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06" name="Line 42"/>
          <p:cNvSpPr>
            <a:spLocks noChangeShapeType="1"/>
          </p:cNvSpPr>
          <p:nvPr/>
        </p:nvSpPr>
        <p:spPr bwMode="auto">
          <a:xfrm flipH="1" flipV="1">
            <a:off x="25146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07" name="Line 43"/>
          <p:cNvSpPr>
            <a:spLocks noChangeShapeType="1"/>
          </p:cNvSpPr>
          <p:nvPr/>
        </p:nvSpPr>
        <p:spPr bwMode="auto">
          <a:xfrm flipH="1" flipV="1">
            <a:off x="46482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08" name="Line 44"/>
          <p:cNvSpPr>
            <a:spLocks noChangeShapeType="1"/>
          </p:cNvSpPr>
          <p:nvPr/>
        </p:nvSpPr>
        <p:spPr bwMode="auto">
          <a:xfrm flipH="1" flipV="1">
            <a:off x="57150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09" name="Line 45"/>
          <p:cNvSpPr>
            <a:spLocks noChangeShapeType="1"/>
          </p:cNvSpPr>
          <p:nvPr/>
        </p:nvSpPr>
        <p:spPr bwMode="auto">
          <a:xfrm flipH="1" flipV="1">
            <a:off x="65532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10" name="Line 46"/>
          <p:cNvSpPr>
            <a:spLocks noChangeShapeType="1"/>
          </p:cNvSpPr>
          <p:nvPr/>
        </p:nvSpPr>
        <p:spPr bwMode="auto">
          <a:xfrm flipH="1" flipV="1">
            <a:off x="73914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11" name="Line 47"/>
          <p:cNvSpPr>
            <a:spLocks noChangeShapeType="1"/>
          </p:cNvSpPr>
          <p:nvPr/>
        </p:nvSpPr>
        <p:spPr bwMode="auto">
          <a:xfrm flipH="1" flipV="1">
            <a:off x="8305800" y="4495800"/>
            <a:ext cx="0" cy="30480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112" name="Text Box 48"/>
          <p:cNvSpPr txBox="1">
            <a:spLocks noChangeArrowheads="1"/>
          </p:cNvSpPr>
          <p:nvPr/>
        </p:nvSpPr>
        <p:spPr bwMode="auto">
          <a:xfrm>
            <a:off x="457200" y="1676400"/>
            <a:ext cx="1752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Organisations-einheiten</a:t>
            </a:r>
          </a:p>
        </p:txBody>
      </p:sp>
      <p:sp>
        <p:nvSpPr>
          <p:cNvPr id="3113" name="Text Box 49"/>
          <p:cNvSpPr txBox="1">
            <a:spLocks noChangeArrowheads="1"/>
          </p:cNvSpPr>
          <p:nvPr/>
        </p:nvSpPr>
        <p:spPr bwMode="auto">
          <a:xfrm>
            <a:off x="1143000" y="533400"/>
            <a:ext cx="2819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Oberste Unternehmens-leitung</a:t>
            </a:r>
          </a:p>
        </p:txBody>
      </p:sp>
      <p:sp>
        <p:nvSpPr>
          <p:cNvPr id="3114" name="Line 50"/>
          <p:cNvSpPr>
            <a:spLocks noChangeShapeType="1"/>
          </p:cNvSpPr>
          <p:nvPr/>
        </p:nvSpPr>
        <p:spPr bwMode="auto">
          <a:xfrm>
            <a:off x="457200" y="5029200"/>
            <a:ext cx="2667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3115" name="Line 53"/>
          <p:cNvSpPr>
            <a:spLocks noChangeShapeType="1"/>
          </p:cNvSpPr>
          <p:nvPr/>
        </p:nvSpPr>
        <p:spPr bwMode="auto">
          <a:xfrm>
            <a:off x="685800" y="5029200"/>
            <a:ext cx="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3116" name="Line 54"/>
          <p:cNvSpPr>
            <a:spLocks noChangeShapeType="1"/>
          </p:cNvSpPr>
          <p:nvPr/>
        </p:nvSpPr>
        <p:spPr bwMode="auto">
          <a:xfrm>
            <a:off x="685800" y="54102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3117" name="Line 55"/>
          <p:cNvSpPr>
            <a:spLocks noChangeShapeType="1"/>
          </p:cNvSpPr>
          <p:nvPr/>
        </p:nvSpPr>
        <p:spPr bwMode="auto">
          <a:xfrm>
            <a:off x="685800" y="59436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102456" name="Text Box 56"/>
          <p:cNvSpPr txBox="1">
            <a:spLocks noChangeArrowheads="1"/>
          </p:cNvSpPr>
          <p:nvPr/>
        </p:nvSpPr>
        <p:spPr bwMode="auto">
          <a:xfrm>
            <a:off x="914400" y="5181600"/>
            <a:ext cx="1752600" cy="4572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/>
              <a:t>Stellenplan</a:t>
            </a:r>
          </a:p>
        </p:txBody>
      </p:sp>
      <p:sp>
        <p:nvSpPr>
          <p:cNvPr id="102457" name="Text Box 57"/>
          <p:cNvSpPr txBox="1">
            <a:spLocks noChangeArrowheads="1"/>
          </p:cNvSpPr>
          <p:nvPr/>
        </p:nvSpPr>
        <p:spPr bwMode="auto">
          <a:xfrm>
            <a:off x="914400" y="5715000"/>
            <a:ext cx="2438400" cy="457200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/>
              <a:t>Stellenbesetzungsplan</a:t>
            </a:r>
          </a:p>
        </p:txBody>
      </p:sp>
      <p:sp>
        <p:nvSpPr>
          <p:cNvPr id="3120" name="Line 60"/>
          <p:cNvSpPr>
            <a:spLocks noChangeShapeType="1"/>
          </p:cNvSpPr>
          <p:nvPr/>
        </p:nvSpPr>
        <p:spPr bwMode="auto">
          <a:xfrm>
            <a:off x="3581400" y="5181600"/>
            <a:ext cx="0" cy="1143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3121" name="Line 61"/>
          <p:cNvSpPr>
            <a:spLocks noChangeShapeType="1"/>
          </p:cNvSpPr>
          <p:nvPr/>
        </p:nvSpPr>
        <p:spPr bwMode="auto">
          <a:xfrm>
            <a:off x="3581400" y="5715000"/>
            <a:ext cx="152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sp>
        <p:nvSpPr>
          <p:cNvPr id="3122" name="Line 62"/>
          <p:cNvSpPr>
            <a:spLocks noChangeShapeType="1"/>
          </p:cNvSpPr>
          <p:nvPr/>
        </p:nvSpPr>
        <p:spPr bwMode="auto">
          <a:xfrm>
            <a:off x="3581400" y="6019800"/>
            <a:ext cx="152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graphicFrame>
        <p:nvGraphicFramePr>
          <p:cNvPr id="3075" name="Object 64"/>
          <p:cNvGraphicFramePr>
            <a:graphicFrameLocks noChangeAspect="1"/>
          </p:cNvGraphicFramePr>
          <p:nvPr/>
        </p:nvGraphicFramePr>
        <p:xfrm>
          <a:off x="6172200" y="4648200"/>
          <a:ext cx="784225" cy="904875"/>
        </p:xfrm>
        <a:graphic>
          <a:graphicData uri="http://schemas.openxmlformats.org/presentationml/2006/ole">
            <p:oleObj spid="_x0000_s3075" name="Bitmap" r:id="rId5" imgW="1181265" imgH="1362265" progId="Paint.Picture">
              <p:embed/>
            </p:oleObj>
          </a:graphicData>
        </a:graphic>
      </p:graphicFrame>
      <p:sp>
        <p:nvSpPr>
          <p:cNvPr id="3123" name="Line 63"/>
          <p:cNvSpPr>
            <a:spLocks noChangeShapeType="1"/>
          </p:cNvSpPr>
          <p:nvPr/>
        </p:nvSpPr>
        <p:spPr bwMode="auto">
          <a:xfrm>
            <a:off x="3581400" y="6324600"/>
            <a:ext cx="152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Ctr="1">
            <a:spAutoFit/>
          </a:bodyPr>
          <a:lstStyle/>
          <a:p>
            <a:endParaRPr lang="de-DE"/>
          </a:p>
        </p:txBody>
      </p:sp>
      <p:pic>
        <p:nvPicPr>
          <p:cNvPr id="3124" name="Grafik 6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48600" y="4648200"/>
            <a:ext cx="920750" cy="1003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3076" name="Object 66"/>
          <p:cNvGraphicFramePr>
            <a:graphicFrameLocks noChangeAspect="1"/>
          </p:cNvGraphicFramePr>
          <p:nvPr/>
        </p:nvGraphicFramePr>
        <p:xfrm>
          <a:off x="4191000" y="4648200"/>
          <a:ext cx="1066800" cy="931863"/>
        </p:xfrm>
        <a:graphic>
          <a:graphicData uri="http://schemas.openxmlformats.org/presentationml/2006/ole">
            <p:oleObj spid="_x0000_s3076" name="Bitmap" r:id="rId7" imgW="10076190" imgH="8802329" progId="Paint.Picture">
              <p:embed/>
            </p:oleObj>
          </a:graphicData>
        </a:graphic>
      </p:graphicFrame>
      <p:sp>
        <p:nvSpPr>
          <p:cNvPr id="3126" name="Text Box 54"/>
          <p:cNvSpPr txBox="1">
            <a:spLocks noChangeArrowheads="1"/>
          </p:cNvSpPr>
          <p:nvPr/>
        </p:nvSpPr>
        <p:spPr bwMode="auto">
          <a:xfrm>
            <a:off x="0" y="0"/>
            <a:ext cx="3429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 als Institution</a:t>
            </a:r>
          </a:p>
        </p:txBody>
      </p:sp>
      <p:sp>
        <p:nvSpPr>
          <p:cNvPr id="3127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graphicFrame>
        <p:nvGraphicFramePr>
          <p:cNvPr id="3129" name="Object 40"/>
          <p:cNvGraphicFramePr>
            <a:graphicFrameLocks noChangeAspect="1"/>
          </p:cNvGraphicFramePr>
          <p:nvPr/>
        </p:nvGraphicFramePr>
        <p:xfrm>
          <a:off x="4038600" y="533400"/>
          <a:ext cx="1905000" cy="1233488"/>
        </p:xfrm>
        <a:graphic>
          <a:graphicData uri="http://schemas.openxmlformats.org/presentationml/2006/ole">
            <p:oleObj spid="_x0000_s3129" name="Paint Shop Pro Image" r:id="rId8" imgW="2175610" imgH="1405259" progId="PaintShopPro">
              <p:embed/>
            </p:oleObj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500"/>
                            </p:stCondLst>
                            <p:childTnLst>
                              <p:par>
                                <p:cTn id="1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102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102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9" grpId="0" animBg="1" autoUpdateAnimBg="0"/>
      <p:bldP spid="3078" grpId="0" animBg="1"/>
      <p:bldP spid="3079" grpId="0" animBg="1"/>
      <p:bldP spid="3080" grpId="0" animBg="1"/>
      <p:bldP spid="3081" grpId="0" animBg="1"/>
      <p:bldP spid="3082" grpId="0" animBg="1"/>
      <p:bldP spid="102416" grpId="0" animBg="1" autoUpdateAnimBg="0"/>
      <p:bldP spid="102417" grpId="0" animBg="1" autoUpdateAnimBg="0"/>
      <p:bldP spid="102418" grpId="0" animBg="1" autoUpdateAnimBg="0"/>
      <p:bldP spid="102419" grpId="0" animBg="1" autoUpdateAnimBg="0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utoUpdateAnimBg="0"/>
      <p:bldP spid="3101" grpId="0" autoUpdateAnimBg="0"/>
      <p:bldP spid="3102" grpId="0" autoUpdateAnimBg="0"/>
      <p:bldP spid="3103" grpId="0" autoUpdateAnimBg="0"/>
      <p:bldP spid="3104" grpId="0" animBg="1"/>
      <p:bldP spid="3105" grpId="0" animBg="1"/>
      <p:bldP spid="3106" grpId="0" animBg="1"/>
      <p:bldP spid="3107" grpId="0" animBg="1"/>
      <p:bldP spid="3108" grpId="0" animBg="1"/>
      <p:bldP spid="3109" grpId="0" animBg="1"/>
      <p:bldP spid="3110" grpId="0" animBg="1"/>
      <p:bldP spid="3111" grpId="0" animBg="1"/>
      <p:bldP spid="3112" grpId="0" autoUpdateAnimBg="0"/>
      <p:bldP spid="3113" grpId="0" autoUpdateAnimBg="0"/>
      <p:bldP spid="3114" grpId="0" animBg="1"/>
      <p:bldP spid="3115" grpId="0" animBg="1"/>
      <p:bldP spid="3116" grpId="0" animBg="1"/>
      <p:bldP spid="3117" grpId="0" animBg="1"/>
      <p:bldP spid="102456" grpId="0" animBg="1" autoUpdateAnimBg="0"/>
      <p:bldP spid="102457" grpId="0" animBg="1" autoUpdateAnimBg="0"/>
      <p:bldP spid="3120" grpId="0" animBg="1"/>
      <p:bldP spid="3121" grpId="0" animBg="1"/>
      <p:bldP spid="3122" grpId="0" animBg="1"/>
      <p:bldP spid="3123" grpId="0" animBg="1"/>
      <p:bldP spid="3127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Line 1026"/>
          <p:cNvSpPr>
            <a:spLocks noChangeShapeType="1"/>
          </p:cNvSpPr>
          <p:nvPr/>
        </p:nvSpPr>
        <p:spPr bwMode="auto">
          <a:xfrm>
            <a:off x="5486400" y="1828800"/>
            <a:ext cx="0" cy="762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51" name="Line 1027"/>
          <p:cNvSpPr>
            <a:spLocks noChangeShapeType="1"/>
          </p:cNvSpPr>
          <p:nvPr/>
        </p:nvSpPr>
        <p:spPr bwMode="auto">
          <a:xfrm>
            <a:off x="228600" y="2362200"/>
            <a:ext cx="8077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52" name="Line 1029"/>
          <p:cNvSpPr>
            <a:spLocks noChangeShapeType="1"/>
          </p:cNvSpPr>
          <p:nvPr/>
        </p:nvSpPr>
        <p:spPr bwMode="auto">
          <a:xfrm>
            <a:off x="6934200" y="2362200"/>
            <a:ext cx="0" cy="609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53" name="Line 1033"/>
          <p:cNvSpPr>
            <a:spLocks noChangeShapeType="1"/>
          </p:cNvSpPr>
          <p:nvPr/>
        </p:nvSpPr>
        <p:spPr bwMode="auto">
          <a:xfrm flipH="1">
            <a:off x="228600" y="2362200"/>
            <a:ext cx="0" cy="4038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54" name="Line 1034"/>
          <p:cNvSpPr>
            <a:spLocks noChangeShapeType="1"/>
          </p:cNvSpPr>
          <p:nvPr/>
        </p:nvSpPr>
        <p:spPr bwMode="auto">
          <a:xfrm>
            <a:off x="228600" y="5181600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55" name="Line 1035"/>
          <p:cNvSpPr>
            <a:spLocks noChangeShapeType="1"/>
          </p:cNvSpPr>
          <p:nvPr/>
        </p:nvSpPr>
        <p:spPr bwMode="auto">
          <a:xfrm>
            <a:off x="228600" y="3886200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56" name="Line 1036"/>
          <p:cNvSpPr>
            <a:spLocks noChangeShapeType="1"/>
          </p:cNvSpPr>
          <p:nvPr/>
        </p:nvSpPr>
        <p:spPr bwMode="auto">
          <a:xfrm>
            <a:off x="228600" y="4572000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64" name="Line 1054"/>
          <p:cNvSpPr>
            <a:spLocks noChangeShapeType="1"/>
          </p:cNvSpPr>
          <p:nvPr/>
        </p:nvSpPr>
        <p:spPr bwMode="auto">
          <a:xfrm>
            <a:off x="8305800" y="2362200"/>
            <a:ext cx="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66" name="Line 1059"/>
          <p:cNvSpPr>
            <a:spLocks noChangeShapeType="1"/>
          </p:cNvSpPr>
          <p:nvPr/>
        </p:nvSpPr>
        <p:spPr bwMode="auto">
          <a:xfrm>
            <a:off x="4114800" y="2362200"/>
            <a:ext cx="0" cy="609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70" name="Line 1068"/>
          <p:cNvSpPr>
            <a:spLocks noChangeShapeType="1"/>
          </p:cNvSpPr>
          <p:nvPr/>
        </p:nvSpPr>
        <p:spPr bwMode="auto">
          <a:xfrm>
            <a:off x="2667000" y="2362200"/>
            <a:ext cx="0" cy="609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19165" name="Text Box 1074"/>
          <p:cNvSpPr txBox="1">
            <a:spLocks noChangeArrowheads="1"/>
          </p:cNvSpPr>
          <p:nvPr/>
        </p:nvSpPr>
        <p:spPr bwMode="auto">
          <a:xfrm>
            <a:off x="3733800" y="1371600"/>
            <a:ext cx="3352800" cy="466725"/>
          </a:xfrm>
          <a:prstGeom prst="rect">
            <a:avLst/>
          </a:prstGeom>
          <a:solidFill>
            <a:srgbClr val="FFE7C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2400"/>
              <a:t>Unternehmensleitung</a:t>
            </a:r>
            <a:endParaRPr lang="de-DE">
              <a:latin typeface="Times New Roman" pitchFamily="18" charset="0"/>
            </a:endParaRPr>
          </a:p>
        </p:txBody>
      </p:sp>
      <p:sp>
        <p:nvSpPr>
          <p:cNvPr id="53275" name="Line 1075"/>
          <p:cNvSpPr>
            <a:spLocks noChangeShapeType="1"/>
          </p:cNvSpPr>
          <p:nvPr/>
        </p:nvSpPr>
        <p:spPr bwMode="auto">
          <a:xfrm>
            <a:off x="228600" y="5791200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19167" name="Text Box 1081"/>
          <p:cNvSpPr txBox="1">
            <a:spLocks noChangeArrowheads="1"/>
          </p:cNvSpPr>
          <p:nvPr/>
        </p:nvSpPr>
        <p:spPr bwMode="auto">
          <a:xfrm>
            <a:off x="7772400" y="2590800"/>
            <a:ext cx="1223963" cy="914400"/>
          </a:xfrm>
          <a:prstGeom prst="rect">
            <a:avLst/>
          </a:prstGeom>
          <a:solidFill>
            <a:srgbClr val="D7F7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2000"/>
              <a:t>Allg. Verwalt.</a:t>
            </a:r>
          </a:p>
        </p:txBody>
      </p:sp>
      <p:sp>
        <p:nvSpPr>
          <p:cNvPr id="53282" name="Line 1087"/>
          <p:cNvSpPr>
            <a:spLocks noChangeShapeType="1"/>
          </p:cNvSpPr>
          <p:nvPr/>
        </p:nvSpPr>
        <p:spPr bwMode="auto">
          <a:xfrm>
            <a:off x="228600" y="6400800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3293" name="Text Box 1098"/>
          <p:cNvSpPr txBox="1">
            <a:spLocks noChangeArrowheads="1"/>
          </p:cNvSpPr>
          <p:nvPr/>
        </p:nvSpPr>
        <p:spPr bwMode="auto">
          <a:xfrm>
            <a:off x="228600" y="2743200"/>
            <a:ext cx="1676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800"/>
              <a:t>Prozess-verantwort-liche</a:t>
            </a:r>
            <a:endParaRPr lang="de-DE" sz="1400"/>
          </a:p>
        </p:txBody>
      </p:sp>
      <p:pic>
        <p:nvPicPr>
          <p:cNvPr id="5329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52400"/>
            <a:ext cx="1981200" cy="129063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3296" name="Text Box 48"/>
          <p:cNvSpPr txBox="1">
            <a:spLocks noChangeArrowheads="1"/>
          </p:cNvSpPr>
          <p:nvPr/>
        </p:nvSpPr>
        <p:spPr bwMode="auto">
          <a:xfrm>
            <a:off x="0" y="0"/>
            <a:ext cx="312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Matrix-Organisation</a:t>
            </a:r>
          </a:p>
        </p:txBody>
      </p:sp>
      <p:graphicFrame>
        <p:nvGraphicFramePr>
          <p:cNvPr id="53298" name="Object 50"/>
          <p:cNvGraphicFramePr>
            <a:graphicFrameLocks noChangeAspect="1"/>
          </p:cNvGraphicFramePr>
          <p:nvPr/>
        </p:nvGraphicFramePr>
        <p:xfrm>
          <a:off x="2057400" y="3505200"/>
          <a:ext cx="5200650" cy="3162300"/>
        </p:xfrm>
        <a:graphic>
          <a:graphicData uri="http://schemas.openxmlformats.org/presentationml/2006/ole">
            <p:oleObj spid="_x0000_s53298" name="Bitmap" r:id="rId5" imgW="5200000" imgH="3161905" progId="Paint.Picture">
              <p:embed/>
            </p:oleObj>
          </a:graphicData>
        </a:graphic>
      </p:graphicFrame>
      <p:sp>
        <p:nvSpPr>
          <p:cNvPr id="53299" name="Text Box 1052"/>
          <p:cNvSpPr txBox="1">
            <a:spLocks noChangeArrowheads="1"/>
          </p:cNvSpPr>
          <p:nvPr/>
        </p:nvSpPr>
        <p:spPr bwMode="auto">
          <a:xfrm>
            <a:off x="4876800" y="2590800"/>
            <a:ext cx="1304925" cy="914400"/>
          </a:xfrm>
          <a:prstGeom prst="rect">
            <a:avLst/>
          </a:prstGeom>
          <a:solidFill>
            <a:srgbClr val="FFFFC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</a:pPr>
            <a:r>
              <a:rPr lang="de-DE" sz="2000"/>
              <a:t>Produkt-manager 3</a:t>
            </a:r>
          </a:p>
        </p:txBody>
      </p:sp>
      <p:sp>
        <p:nvSpPr>
          <p:cNvPr id="53300" name="Text Box 1055"/>
          <p:cNvSpPr txBox="1">
            <a:spLocks noChangeArrowheads="1"/>
          </p:cNvSpPr>
          <p:nvPr/>
        </p:nvSpPr>
        <p:spPr bwMode="auto">
          <a:xfrm>
            <a:off x="6248400" y="2590800"/>
            <a:ext cx="1300163" cy="914400"/>
          </a:xfrm>
          <a:prstGeom prst="rect">
            <a:avLst/>
          </a:prstGeom>
          <a:solidFill>
            <a:srgbClr val="FFFFC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</a:pPr>
            <a:r>
              <a:rPr lang="de-DE" sz="2000"/>
              <a:t>Produkt-manager 4</a:t>
            </a:r>
            <a:endParaRPr lang="de-DE" sz="2000" b="0"/>
          </a:p>
        </p:txBody>
      </p:sp>
      <p:sp>
        <p:nvSpPr>
          <p:cNvPr id="53301" name="Text Box 1065"/>
          <p:cNvSpPr txBox="1">
            <a:spLocks noChangeArrowheads="1"/>
          </p:cNvSpPr>
          <p:nvPr/>
        </p:nvSpPr>
        <p:spPr bwMode="auto">
          <a:xfrm>
            <a:off x="3505200" y="2590800"/>
            <a:ext cx="1295400" cy="914400"/>
          </a:xfrm>
          <a:prstGeom prst="rect">
            <a:avLst/>
          </a:prstGeom>
          <a:solidFill>
            <a:srgbClr val="FFFFC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</a:pPr>
            <a:r>
              <a:rPr lang="de-DE" sz="2000"/>
              <a:t>Produkt-manager 2</a:t>
            </a:r>
            <a:endParaRPr lang="de-DE" sz="1800"/>
          </a:p>
        </p:txBody>
      </p:sp>
      <p:sp>
        <p:nvSpPr>
          <p:cNvPr id="53302" name="Text Box 1069"/>
          <p:cNvSpPr txBox="1">
            <a:spLocks noChangeArrowheads="1"/>
          </p:cNvSpPr>
          <p:nvPr/>
        </p:nvSpPr>
        <p:spPr bwMode="auto">
          <a:xfrm>
            <a:off x="2057400" y="2590800"/>
            <a:ext cx="1371600" cy="914400"/>
          </a:xfrm>
          <a:prstGeom prst="rect">
            <a:avLst/>
          </a:prstGeom>
          <a:solidFill>
            <a:srgbClr val="FFFFC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</a:pPr>
            <a:r>
              <a:rPr lang="de-DE" sz="2000"/>
              <a:t>Produkt-manager 1</a:t>
            </a:r>
            <a:endParaRPr lang="de-DE" sz="2000" b="0"/>
          </a:p>
        </p:txBody>
      </p:sp>
      <p:sp>
        <p:nvSpPr>
          <p:cNvPr id="53303" name="Text Box 1037"/>
          <p:cNvSpPr txBox="1">
            <a:spLocks noChangeArrowheads="1"/>
          </p:cNvSpPr>
          <p:nvPr/>
        </p:nvSpPr>
        <p:spPr bwMode="auto">
          <a:xfrm>
            <a:off x="457200" y="3657600"/>
            <a:ext cx="1600200" cy="468313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</a:pPr>
            <a:r>
              <a:rPr lang="de-DE" sz="2000"/>
              <a:t>Bereich 1</a:t>
            </a:r>
            <a:endParaRPr lang="de-DE" sz="1400"/>
          </a:p>
        </p:txBody>
      </p:sp>
      <p:sp>
        <p:nvSpPr>
          <p:cNvPr id="53304" name="Text Box 1038"/>
          <p:cNvSpPr txBox="1">
            <a:spLocks noChangeArrowheads="1"/>
          </p:cNvSpPr>
          <p:nvPr/>
        </p:nvSpPr>
        <p:spPr bwMode="auto">
          <a:xfrm>
            <a:off x="457200" y="4343400"/>
            <a:ext cx="1600200" cy="468313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</a:pPr>
            <a:r>
              <a:rPr lang="de-DE" sz="2000"/>
              <a:t>Bereich 2</a:t>
            </a:r>
            <a:endParaRPr lang="de-DE" sz="1400"/>
          </a:p>
        </p:txBody>
      </p:sp>
      <p:sp>
        <p:nvSpPr>
          <p:cNvPr id="53305" name="Text Box 1082"/>
          <p:cNvSpPr txBox="1">
            <a:spLocks noChangeArrowheads="1"/>
          </p:cNvSpPr>
          <p:nvPr/>
        </p:nvSpPr>
        <p:spPr bwMode="auto">
          <a:xfrm>
            <a:off x="457200" y="4953000"/>
            <a:ext cx="1600200" cy="474663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</a:pPr>
            <a:r>
              <a:rPr lang="de-DE" sz="2000"/>
              <a:t>Bereich 3</a:t>
            </a:r>
            <a:endParaRPr lang="de-DE" sz="1400"/>
          </a:p>
        </p:txBody>
      </p:sp>
      <p:sp>
        <p:nvSpPr>
          <p:cNvPr id="53306" name="Text Box 1088"/>
          <p:cNvSpPr txBox="1">
            <a:spLocks noChangeArrowheads="1"/>
          </p:cNvSpPr>
          <p:nvPr/>
        </p:nvSpPr>
        <p:spPr bwMode="auto">
          <a:xfrm>
            <a:off x="457200" y="5551488"/>
            <a:ext cx="1600200" cy="468312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</a:pPr>
            <a:r>
              <a:rPr lang="de-DE" sz="2000"/>
              <a:t>Bereich 4</a:t>
            </a:r>
            <a:endParaRPr lang="de-DE" sz="1400"/>
          </a:p>
        </p:txBody>
      </p:sp>
      <p:sp>
        <p:nvSpPr>
          <p:cNvPr id="53307" name="Text Box 1089"/>
          <p:cNvSpPr txBox="1">
            <a:spLocks noChangeArrowheads="1"/>
          </p:cNvSpPr>
          <p:nvPr/>
        </p:nvSpPr>
        <p:spPr bwMode="auto">
          <a:xfrm>
            <a:off x="457200" y="6161088"/>
            <a:ext cx="1600200" cy="468312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>
              <a:spcBef>
                <a:spcPct val="0"/>
              </a:spcBef>
            </a:pPr>
            <a:r>
              <a:rPr lang="de-DE" sz="2000"/>
              <a:t>Bereich 5</a:t>
            </a:r>
            <a:endParaRPr lang="de-DE" sz="1400"/>
          </a:p>
        </p:txBody>
      </p:sp>
      <p:sp>
        <p:nvSpPr>
          <p:cNvPr id="53308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3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3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3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3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3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3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2" grpId="0" animBg="1"/>
      <p:bldP spid="53253" grpId="0" animBg="1"/>
      <p:bldP spid="53254" grpId="0" animBg="1"/>
      <p:bldP spid="53255" grpId="0" animBg="1"/>
      <p:bldP spid="53256" grpId="0" animBg="1"/>
      <p:bldP spid="53264" grpId="0" animBg="1"/>
      <p:bldP spid="53266" grpId="0" animBg="1"/>
      <p:bldP spid="53270" grpId="0" animBg="1"/>
      <p:bldP spid="219165" grpId="0" animBg="1" autoUpdateAnimBg="0"/>
      <p:bldP spid="53275" grpId="0" animBg="1"/>
      <p:bldP spid="219167" grpId="0" animBg="1" autoUpdateAnimBg="0"/>
      <p:bldP spid="53282" grpId="0" animBg="1"/>
      <p:bldP spid="53293" grpId="0" autoUpdateAnimBg="0"/>
      <p:bldP spid="53299" grpId="0" animBg="1" autoUpdateAnimBg="0"/>
      <p:bldP spid="53300" grpId="0" animBg="1" autoUpdateAnimBg="0"/>
      <p:bldP spid="53301" grpId="0" animBg="1" autoUpdateAnimBg="0"/>
      <p:bldP spid="53302" grpId="0" animBg="1" autoUpdateAnimBg="0"/>
      <p:bldP spid="53303" grpId="0" animBg="1" autoUpdateAnimBg="0"/>
      <p:bldP spid="53304" grpId="0" animBg="1" autoUpdateAnimBg="0"/>
      <p:bldP spid="53305" grpId="0" animBg="1" autoUpdateAnimBg="0"/>
      <p:bldP spid="53306" grpId="0" animBg="1" autoUpdateAnimBg="0"/>
      <p:bldP spid="53307" grpId="0" animBg="1" autoUpdateAnimBg="0"/>
      <p:bldP spid="53308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241" name="Object 73"/>
          <p:cNvGraphicFramePr>
            <a:graphicFrameLocks noChangeAspect="1"/>
          </p:cNvGraphicFramePr>
          <p:nvPr/>
        </p:nvGraphicFramePr>
        <p:xfrm>
          <a:off x="152400" y="1752600"/>
          <a:ext cx="5830888" cy="2981325"/>
        </p:xfrm>
        <a:graphic>
          <a:graphicData uri="http://schemas.openxmlformats.org/presentationml/2006/ole">
            <p:oleObj spid="_x0000_s135241" name="Bitmap" r:id="rId4" imgW="5830114" imgH="2980952" progId="Paint.Picture">
              <p:embed/>
            </p:oleObj>
          </a:graphicData>
        </a:graphic>
      </p:graphicFrame>
      <p:sp>
        <p:nvSpPr>
          <p:cNvPr id="135185" name="Text Box 17"/>
          <p:cNvSpPr txBox="1">
            <a:spLocks noChangeArrowheads="1"/>
          </p:cNvSpPr>
          <p:nvPr/>
        </p:nvSpPr>
        <p:spPr bwMode="auto">
          <a:xfrm>
            <a:off x="1676400" y="381000"/>
            <a:ext cx="4648200" cy="6096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de-DE" sz="3200"/>
              <a:t>Unternehmensleitung</a:t>
            </a:r>
            <a:endParaRPr lang="de-DE" sz="3600" b="0">
              <a:latin typeface="Times New Roman" pitchFamily="18" charset="0"/>
            </a:endParaRPr>
          </a:p>
        </p:txBody>
      </p:sp>
      <p:sp>
        <p:nvSpPr>
          <p:cNvPr id="135211" name="Text Box 43"/>
          <p:cNvSpPr txBox="1">
            <a:spLocks noChangeArrowheads="1"/>
          </p:cNvSpPr>
          <p:nvPr/>
        </p:nvSpPr>
        <p:spPr bwMode="auto">
          <a:xfrm>
            <a:off x="0" y="0"/>
            <a:ext cx="312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Tensor-Organisation</a:t>
            </a:r>
          </a:p>
        </p:txBody>
      </p:sp>
      <p:sp>
        <p:nvSpPr>
          <p:cNvPr id="135227" name="Line 2"/>
          <p:cNvSpPr>
            <a:spLocks noChangeShapeType="1"/>
          </p:cNvSpPr>
          <p:nvPr/>
        </p:nvSpPr>
        <p:spPr bwMode="auto">
          <a:xfrm flipH="1">
            <a:off x="3962400" y="990600"/>
            <a:ext cx="0" cy="838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135228" name="Text Box 13"/>
          <p:cNvSpPr txBox="1">
            <a:spLocks noChangeArrowheads="1"/>
          </p:cNvSpPr>
          <p:nvPr/>
        </p:nvSpPr>
        <p:spPr bwMode="auto">
          <a:xfrm>
            <a:off x="838200" y="1905000"/>
            <a:ext cx="1752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800"/>
              <a:t>Prozess-verant-wortliche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35229" name="Text Box 27"/>
          <p:cNvSpPr txBox="1">
            <a:spLocks noChangeArrowheads="1"/>
          </p:cNvSpPr>
          <p:nvPr/>
        </p:nvSpPr>
        <p:spPr bwMode="auto">
          <a:xfrm>
            <a:off x="5943600" y="13716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800"/>
              <a:t>Produkt-manager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135230" name="Line 28"/>
          <p:cNvSpPr>
            <a:spLocks noChangeShapeType="1"/>
          </p:cNvSpPr>
          <p:nvPr/>
        </p:nvSpPr>
        <p:spPr bwMode="auto">
          <a:xfrm flipV="1">
            <a:off x="5638800" y="16764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5231" name="Line 29"/>
          <p:cNvSpPr>
            <a:spLocks noChangeShapeType="1"/>
          </p:cNvSpPr>
          <p:nvPr/>
        </p:nvSpPr>
        <p:spPr bwMode="auto">
          <a:xfrm>
            <a:off x="762000" y="1981200"/>
            <a:ext cx="0" cy="990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35232" name="Object 31"/>
          <p:cNvGraphicFramePr>
            <a:graphicFrameLocks noChangeAspect="1"/>
          </p:cNvGraphicFramePr>
          <p:nvPr/>
        </p:nvGraphicFramePr>
        <p:xfrm>
          <a:off x="6019800" y="2362200"/>
          <a:ext cx="2667000" cy="2519363"/>
        </p:xfrm>
        <a:graphic>
          <a:graphicData uri="http://schemas.openxmlformats.org/presentationml/2006/ole">
            <p:oleObj spid="_x0000_s135232" name="Bitmap" r:id="rId5" imgW="3095238" imgH="2924583" progId="Paint.Picture">
              <p:embed/>
            </p:oleObj>
          </a:graphicData>
        </a:graphic>
      </p:graphicFrame>
      <p:sp>
        <p:nvSpPr>
          <p:cNvPr id="135234" name="Text Box 36"/>
          <p:cNvSpPr txBox="1">
            <a:spLocks noChangeArrowheads="1"/>
          </p:cNvSpPr>
          <p:nvPr/>
        </p:nvSpPr>
        <p:spPr bwMode="auto">
          <a:xfrm>
            <a:off x="7543800" y="3048000"/>
            <a:ext cx="1143000" cy="711200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China, Japan</a:t>
            </a:r>
          </a:p>
        </p:txBody>
      </p:sp>
      <p:sp>
        <p:nvSpPr>
          <p:cNvPr id="135235" name="Text Box 37"/>
          <p:cNvSpPr txBox="1">
            <a:spLocks noChangeArrowheads="1"/>
          </p:cNvSpPr>
          <p:nvPr/>
        </p:nvSpPr>
        <p:spPr bwMode="auto">
          <a:xfrm>
            <a:off x="6324600" y="3810000"/>
            <a:ext cx="914400" cy="406400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Afrika</a:t>
            </a:r>
            <a:endParaRPr lang="de-DE" sz="2000" b="0">
              <a:latin typeface="Times New Roman" pitchFamily="18" charset="0"/>
            </a:endParaRPr>
          </a:p>
        </p:txBody>
      </p:sp>
      <p:sp>
        <p:nvSpPr>
          <p:cNvPr id="135236" name="Text Box 38"/>
          <p:cNvSpPr txBox="1">
            <a:spLocks noChangeArrowheads="1"/>
          </p:cNvSpPr>
          <p:nvPr/>
        </p:nvSpPr>
        <p:spPr bwMode="auto">
          <a:xfrm>
            <a:off x="6858000" y="2286000"/>
            <a:ext cx="1143000" cy="711200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Russ-land</a:t>
            </a:r>
          </a:p>
        </p:txBody>
      </p:sp>
      <p:sp>
        <p:nvSpPr>
          <p:cNvPr id="135238" name="Text Box 40"/>
          <p:cNvSpPr txBox="1">
            <a:spLocks noChangeArrowheads="1"/>
          </p:cNvSpPr>
          <p:nvPr/>
        </p:nvSpPr>
        <p:spPr bwMode="auto">
          <a:xfrm>
            <a:off x="6858000" y="4648200"/>
            <a:ext cx="1676400" cy="711200"/>
          </a:xfrm>
          <a:prstGeom prst="rect">
            <a:avLst/>
          </a:prstGeom>
          <a:solidFill>
            <a:srgbClr val="FFE3F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Australien, Neuseeland</a:t>
            </a:r>
            <a:endParaRPr lang="de-DE" sz="2000" b="0">
              <a:latin typeface="Times New Roman" pitchFamily="18" charset="0"/>
            </a:endParaRPr>
          </a:p>
        </p:txBody>
      </p:sp>
      <p:sp>
        <p:nvSpPr>
          <p:cNvPr id="135239" name="Line 28"/>
          <p:cNvSpPr>
            <a:spLocks noChangeShapeType="1"/>
          </p:cNvSpPr>
          <p:nvPr/>
        </p:nvSpPr>
        <p:spPr bwMode="auto">
          <a:xfrm flipV="1">
            <a:off x="5638800" y="1676400"/>
            <a:ext cx="304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5240" name="Line 28"/>
          <p:cNvSpPr>
            <a:spLocks noChangeShapeType="1"/>
          </p:cNvSpPr>
          <p:nvPr/>
        </p:nvSpPr>
        <p:spPr bwMode="auto">
          <a:xfrm flipV="1">
            <a:off x="762000" y="19812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5242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5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5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5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5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5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5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85" grpId="0" animBg="1" autoUpdateAnimBg="0"/>
      <p:bldP spid="135227" grpId="0" animBg="1"/>
      <p:bldP spid="135228" grpId="0" autoUpdateAnimBg="0"/>
      <p:bldP spid="135229" grpId="0" autoUpdateAnimBg="0"/>
      <p:bldP spid="135230" grpId="0" animBg="1"/>
      <p:bldP spid="135231" grpId="0" animBg="1"/>
      <p:bldP spid="135234" grpId="0" animBg="1" autoUpdateAnimBg="0"/>
      <p:bldP spid="135235" grpId="0" animBg="1" autoUpdateAnimBg="0"/>
      <p:bldP spid="135236" grpId="0" animBg="1" autoUpdateAnimBg="0"/>
      <p:bldP spid="135238" grpId="0" animBg="1" autoUpdateAnimBg="0"/>
      <p:bldP spid="135239" grpId="0" animBg="1"/>
      <p:bldP spid="135240" grpId="0" animBg="1"/>
      <p:bldP spid="135242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3"/>
          <p:cNvGraphicFramePr>
            <a:graphicFrameLocks noChangeAspect="1"/>
          </p:cNvGraphicFramePr>
          <p:nvPr/>
        </p:nvGraphicFramePr>
        <p:xfrm>
          <a:off x="3429000" y="304800"/>
          <a:ext cx="2095500" cy="1452563"/>
        </p:xfrm>
        <a:graphic>
          <a:graphicData uri="http://schemas.openxmlformats.org/presentationml/2006/ole">
            <p:oleObj spid="_x0000_s34818" name="Paint Shop Pro Image" r:id="rId4" imgW="1141463" imgH="790458" progId="PaintShopPro">
              <p:embed/>
            </p:oleObj>
          </a:graphicData>
        </a:graphic>
      </p:graphicFrame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5562600" y="3657600"/>
            <a:ext cx="1371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4800" b="0">
                <a:latin typeface="Alba Matter" pitchFamily="2" charset="0"/>
              </a:rPr>
              <a:t>. . .</a:t>
            </a:r>
            <a:endParaRPr lang="de-DE" sz="6000" b="0">
              <a:latin typeface="Times New Roman" pitchFamily="18" charset="0"/>
            </a:endParaRPr>
          </a:p>
        </p:txBody>
      </p:sp>
      <p:sp>
        <p:nvSpPr>
          <p:cNvPr id="34820" name="Line 5"/>
          <p:cNvSpPr>
            <a:spLocks noChangeShapeType="1"/>
          </p:cNvSpPr>
          <p:nvPr/>
        </p:nvSpPr>
        <p:spPr bwMode="auto">
          <a:xfrm>
            <a:off x="4572000" y="1752600"/>
            <a:ext cx="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1676400" y="32004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4822" name="Line 7"/>
          <p:cNvSpPr>
            <a:spLocks noChangeShapeType="1"/>
          </p:cNvSpPr>
          <p:nvPr/>
        </p:nvSpPr>
        <p:spPr bwMode="auto">
          <a:xfrm>
            <a:off x="1676400" y="3200400"/>
            <a:ext cx="5791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4828" name="Line 13"/>
          <p:cNvSpPr>
            <a:spLocks noChangeShapeType="1"/>
          </p:cNvSpPr>
          <p:nvPr/>
        </p:nvSpPr>
        <p:spPr bwMode="auto">
          <a:xfrm>
            <a:off x="7467600" y="3200400"/>
            <a:ext cx="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1206" name="Text Box 22"/>
          <p:cNvSpPr txBox="1">
            <a:spLocks noChangeArrowheads="1"/>
          </p:cNvSpPr>
          <p:nvPr/>
        </p:nvSpPr>
        <p:spPr bwMode="auto">
          <a:xfrm>
            <a:off x="6400800" y="990600"/>
            <a:ext cx="2590800" cy="1431925"/>
          </a:xfrm>
          <a:prstGeom prst="rect">
            <a:avLst/>
          </a:pr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 algn="l">
              <a:spcBef>
                <a:spcPct val="0"/>
              </a:spcBef>
              <a:defRPr/>
            </a:pPr>
            <a:r>
              <a:rPr lang="de-DE" sz="2000"/>
              <a:t>Zentrale Bereiche</a:t>
            </a:r>
          </a:p>
          <a:p>
            <a:pPr algn="l">
              <a:spcBef>
                <a:spcPct val="0"/>
              </a:spcBef>
              <a:defRPr/>
            </a:pPr>
            <a:r>
              <a:rPr lang="de-DE" sz="2000"/>
              <a:t>      - Personal</a:t>
            </a:r>
          </a:p>
          <a:p>
            <a:pPr algn="l">
              <a:spcBef>
                <a:spcPct val="0"/>
              </a:spcBef>
              <a:defRPr/>
            </a:pPr>
            <a:r>
              <a:rPr lang="de-DE" sz="2000"/>
              <a:t>      - EDV</a:t>
            </a:r>
          </a:p>
          <a:p>
            <a:pPr algn="l">
              <a:spcBef>
                <a:spcPct val="0"/>
              </a:spcBef>
              <a:defRPr/>
            </a:pPr>
            <a:r>
              <a:rPr lang="de-DE" sz="2000"/>
              <a:t>      - Finanzen u. a.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34838" name="Line 23"/>
          <p:cNvSpPr>
            <a:spLocks noChangeShapeType="1"/>
          </p:cNvSpPr>
          <p:nvPr/>
        </p:nvSpPr>
        <p:spPr bwMode="auto">
          <a:xfrm>
            <a:off x="5562600" y="1295400"/>
            <a:ext cx="83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1222" name="Text Box 1074"/>
          <p:cNvSpPr txBox="1">
            <a:spLocks noChangeArrowheads="1"/>
          </p:cNvSpPr>
          <p:nvPr/>
        </p:nvSpPr>
        <p:spPr bwMode="auto">
          <a:xfrm>
            <a:off x="2819400" y="1752600"/>
            <a:ext cx="3352800" cy="466725"/>
          </a:xfrm>
          <a:prstGeom prst="rect">
            <a:avLst/>
          </a:prstGeom>
          <a:solidFill>
            <a:srgbClr val="FFE7C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 sz="2400"/>
              <a:t>Unternehmensleitung</a:t>
            </a:r>
            <a:endParaRPr lang="de-DE">
              <a:latin typeface="Times New Roman" pitchFamily="18" charset="0"/>
            </a:endParaRPr>
          </a:p>
        </p:txBody>
      </p:sp>
      <p:sp>
        <p:nvSpPr>
          <p:cNvPr id="34849" name="Text Box 33"/>
          <p:cNvSpPr txBox="1">
            <a:spLocks noChangeArrowheads="1"/>
          </p:cNvSpPr>
          <p:nvPr/>
        </p:nvSpPr>
        <p:spPr bwMode="auto">
          <a:xfrm>
            <a:off x="0" y="0"/>
            <a:ext cx="312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Sparten-Organisation</a:t>
            </a:r>
          </a:p>
        </p:txBody>
      </p:sp>
      <p:graphicFrame>
        <p:nvGraphicFramePr>
          <p:cNvPr id="34850" name="Object 34"/>
          <p:cNvGraphicFramePr>
            <a:graphicFrameLocks noChangeAspect="1"/>
          </p:cNvGraphicFramePr>
          <p:nvPr/>
        </p:nvGraphicFramePr>
        <p:xfrm>
          <a:off x="228600" y="4343400"/>
          <a:ext cx="8602663" cy="1892300"/>
        </p:xfrm>
        <a:graphic>
          <a:graphicData uri="http://schemas.openxmlformats.org/presentationml/2006/ole">
            <p:oleObj spid="_x0000_s34850" name="Bitmap" r:id="rId5" imgW="8828571" imgH="1943371" progId="Paint.Picture">
              <p:embed/>
            </p:oleObj>
          </a:graphicData>
        </a:graphic>
      </p:graphicFrame>
      <p:sp>
        <p:nvSpPr>
          <p:cNvPr id="34851" name="Text Box 16"/>
          <p:cNvSpPr txBox="1">
            <a:spLocks noChangeArrowheads="1"/>
          </p:cNvSpPr>
          <p:nvPr/>
        </p:nvSpPr>
        <p:spPr bwMode="auto">
          <a:xfrm>
            <a:off x="3657600" y="3505200"/>
            <a:ext cx="1828800" cy="914400"/>
          </a:xfrm>
          <a:prstGeom prst="rect">
            <a:avLst/>
          </a:prstGeom>
          <a:solidFill>
            <a:srgbClr val="FFF1E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de-DE" sz="2800"/>
              <a:t>Sparte B</a:t>
            </a:r>
            <a:endParaRPr lang="de-DE" sz="3200" b="0">
              <a:latin typeface="Times New Roman" pitchFamily="18" charset="0"/>
            </a:endParaRPr>
          </a:p>
        </p:txBody>
      </p:sp>
      <p:sp>
        <p:nvSpPr>
          <p:cNvPr id="34852" name="Text Box 24"/>
          <p:cNvSpPr txBox="1">
            <a:spLocks noChangeArrowheads="1"/>
          </p:cNvSpPr>
          <p:nvPr/>
        </p:nvSpPr>
        <p:spPr bwMode="auto">
          <a:xfrm>
            <a:off x="838200" y="3505200"/>
            <a:ext cx="1752600" cy="914400"/>
          </a:xfrm>
          <a:prstGeom prst="rect">
            <a:avLst/>
          </a:prstGeom>
          <a:solidFill>
            <a:srgbClr val="FFF1E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de-DE" sz="2800"/>
              <a:t>Sparte A</a:t>
            </a:r>
            <a:endParaRPr lang="de-DE" sz="3200" b="0">
              <a:latin typeface="Times New Roman" pitchFamily="18" charset="0"/>
            </a:endParaRPr>
          </a:p>
        </p:txBody>
      </p:sp>
      <p:sp>
        <p:nvSpPr>
          <p:cNvPr id="34853" name="Text Box 31"/>
          <p:cNvSpPr txBox="1">
            <a:spLocks noChangeArrowheads="1"/>
          </p:cNvSpPr>
          <p:nvPr/>
        </p:nvSpPr>
        <p:spPr bwMode="auto">
          <a:xfrm>
            <a:off x="6629400" y="3505200"/>
            <a:ext cx="1676400" cy="914400"/>
          </a:xfrm>
          <a:prstGeom prst="rect">
            <a:avLst/>
          </a:prstGeom>
          <a:solidFill>
            <a:srgbClr val="FFF1E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de-DE" sz="2800"/>
              <a:t>Sparte N</a:t>
            </a:r>
            <a:endParaRPr lang="de-DE" sz="3200" b="0">
              <a:latin typeface="Times New Roman" pitchFamily="18" charset="0"/>
            </a:endParaRPr>
          </a:p>
        </p:txBody>
      </p:sp>
      <p:sp>
        <p:nvSpPr>
          <p:cNvPr id="34854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  <p:bldP spid="34820" grpId="0" animBg="1"/>
      <p:bldP spid="34821" grpId="0" animBg="1"/>
      <p:bldP spid="34822" grpId="0" animBg="1"/>
      <p:bldP spid="34828" grpId="0" animBg="1"/>
      <p:bldP spid="221206" grpId="0" animBg="1" autoUpdateAnimBg="0"/>
      <p:bldP spid="34838" grpId="0" animBg="1"/>
      <p:bldP spid="221222" grpId="0" animBg="1" autoUpdateAnimBg="0"/>
      <p:bldP spid="34851" grpId="0" animBg="1" autoUpdateAnimBg="0"/>
      <p:bldP spid="34852" grpId="0" animBg="1" autoUpdateAnimBg="0"/>
      <p:bldP spid="34853" grpId="0" animBg="1" autoUpdateAnimBg="0"/>
      <p:bldP spid="34854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42"/>
          <p:cNvGraphicFramePr>
            <a:graphicFrameLocks noChangeAspect="1"/>
          </p:cNvGraphicFramePr>
          <p:nvPr/>
        </p:nvGraphicFramePr>
        <p:xfrm>
          <a:off x="0" y="492125"/>
          <a:ext cx="9058275" cy="6365875"/>
        </p:xfrm>
        <a:graphic>
          <a:graphicData uri="http://schemas.openxmlformats.org/presentationml/2006/ole">
            <p:oleObj spid="_x0000_s35842" name="Paint Shop Pro Image" r:id="rId4" imgW="9190244" imgH="6458537" progId="PaintShopPro">
              <p:embed/>
            </p:oleObj>
          </a:graphicData>
        </a:graphic>
      </p:graphicFrame>
      <p:sp>
        <p:nvSpPr>
          <p:cNvPr id="35846" name="Rectangle 3"/>
          <p:cNvSpPr>
            <a:spLocks noChangeArrowheads="1"/>
          </p:cNvSpPr>
          <p:nvPr/>
        </p:nvSpPr>
        <p:spPr bwMode="auto">
          <a:xfrm>
            <a:off x="457200" y="1066800"/>
            <a:ext cx="2286000" cy="2819400"/>
          </a:xfrm>
          <a:prstGeom prst="rect">
            <a:avLst/>
          </a:prstGeom>
          <a:solidFill>
            <a:srgbClr val="F0FFC5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35847" name="Line 4"/>
          <p:cNvSpPr>
            <a:spLocks noChangeShapeType="1"/>
          </p:cNvSpPr>
          <p:nvPr/>
        </p:nvSpPr>
        <p:spPr bwMode="auto">
          <a:xfrm>
            <a:off x="3657600" y="1447800"/>
            <a:ext cx="23622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5848" name="Line 5"/>
          <p:cNvSpPr>
            <a:spLocks noChangeShapeType="1"/>
          </p:cNvSpPr>
          <p:nvPr/>
        </p:nvSpPr>
        <p:spPr bwMode="auto">
          <a:xfrm>
            <a:off x="3657600" y="1447800"/>
            <a:ext cx="0" cy="1905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5849" name="Line 6"/>
          <p:cNvSpPr>
            <a:spLocks noChangeShapeType="1"/>
          </p:cNvSpPr>
          <p:nvPr/>
        </p:nvSpPr>
        <p:spPr bwMode="auto">
          <a:xfrm>
            <a:off x="6019800" y="1447800"/>
            <a:ext cx="0" cy="1905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3124200" y="2514600"/>
            <a:ext cx="1035050" cy="457200"/>
          </a:xfrm>
          <a:prstGeom prst="rect">
            <a:avLst/>
          </a:prstGeom>
          <a:solidFill>
            <a:srgbClr val="D7EB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A</a:t>
            </a:r>
          </a:p>
        </p:txBody>
      </p:sp>
      <p:sp>
        <p:nvSpPr>
          <p:cNvPr id="222216" name="Text Box 8"/>
          <p:cNvSpPr txBox="1">
            <a:spLocks noChangeArrowheads="1"/>
          </p:cNvSpPr>
          <p:nvPr/>
        </p:nvSpPr>
        <p:spPr bwMode="auto">
          <a:xfrm>
            <a:off x="5562600" y="2514600"/>
            <a:ext cx="1035050" cy="457200"/>
          </a:xfrm>
          <a:prstGeom prst="rect">
            <a:avLst/>
          </a:prstGeom>
          <a:solidFill>
            <a:srgbClr val="D7EB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C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3048000" y="304800"/>
            <a:ext cx="3581400" cy="6096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2400"/>
              <a:t>Unternehmensleitung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35853" name="Line 10"/>
          <p:cNvSpPr>
            <a:spLocks noChangeShapeType="1"/>
          </p:cNvSpPr>
          <p:nvPr/>
        </p:nvSpPr>
        <p:spPr bwMode="auto">
          <a:xfrm>
            <a:off x="4876800" y="914400"/>
            <a:ext cx="0" cy="2438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4343400" y="2514600"/>
            <a:ext cx="1035050" cy="457200"/>
          </a:xfrm>
          <a:prstGeom prst="rect">
            <a:avLst/>
          </a:prstGeom>
          <a:solidFill>
            <a:srgbClr val="D7EB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B</a:t>
            </a:r>
          </a:p>
        </p:txBody>
      </p:sp>
      <p:sp>
        <p:nvSpPr>
          <p:cNvPr id="35855" name="Line 12"/>
          <p:cNvSpPr>
            <a:spLocks noChangeShapeType="1"/>
          </p:cNvSpPr>
          <p:nvPr/>
        </p:nvSpPr>
        <p:spPr bwMode="auto">
          <a:xfrm>
            <a:off x="3505200" y="1524000"/>
            <a:ext cx="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56" name="Line 13"/>
          <p:cNvSpPr>
            <a:spLocks noChangeShapeType="1"/>
          </p:cNvSpPr>
          <p:nvPr/>
        </p:nvSpPr>
        <p:spPr bwMode="auto">
          <a:xfrm>
            <a:off x="1752600" y="1524000"/>
            <a:ext cx="4114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57" name="Line 14"/>
          <p:cNvSpPr>
            <a:spLocks noChangeShapeType="1"/>
          </p:cNvSpPr>
          <p:nvPr/>
        </p:nvSpPr>
        <p:spPr bwMode="auto">
          <a:xfrm>
            <a:off x="3276600" y="31242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58" name="Line 15"/>
          <p:cNvSpPr>
            <a:spLocks noChangeShapeType="1"/>
          </p:cNvSpPr>
          <p:nvPr/>
        </p:nvSpPr>
        <p:spPr bwMode="auto">
          <a:xfrm>
            <a:off x="4038600" y="31242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59" name="Line 16"/>
          <p:cNvSpPr>
            <a:spLocks noChangeShapeType="1"/>
          </p:cNvSpPr>
          <p:nvPr/>
        </p:nvSpPr>
        <p:spPr bwMode="auto">
          <a:xfrm>
            <a:off x="3276600" y="3124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60" name="Line 17"/>
          <p:cNvSpPr>
            <a:spLocks noChangeShapeType="1"/>
          </p:cNvSpPr>
          <p:nvPr/>
        </p:nvSpPr>
        <p:spPr bwMode="auto">
          <a:xfrm>
            <a:off x="4495800" y="31242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61" name="Line 18"/>
          <p:cNvSpPr>
            <a:spLocks noChangeShapeType="1"/>
          </p:cNvSpPr>
          <p:nvPr/>
        </p:nvSpPr>
        <p:spPr bwMode="auto">
          <a:xfrm>
            <a:off x="5257800" y="31242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62" name="Line 19"/>
          <p:cNvSpPr>
            <a:spLocks noChangeShapeType="1"/>
          </p:cNvSpPr>
          <p:nvPr/>
        </p:nvSpPr>
        <p:spPr bwMode="auto">
          <a:xfrm>
            <a:off x="4495800" y="3124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63" name="Line 20"/>
          <p:cNvSpPr>
            <a:spLocks noChangeShapeType="1"/>
          </p:cNvSpPr>
          <p:nvPr/>
        </p:nvSpPr>
        <p:spPr bwMode="auto">
          <a:xfrm>
            <a:off x="5638800" y="31242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64" name="Line 21"/>
          <p:cNvSpPr>
            <a:spLocks noChangeShapeType="1"/>
          </p:cNvSpPr>
          <p:nvPr/>
        </p:nvSpPr>
        <p:spPr bwMode="auto">
          <a:xfrm>
            <a:off x="6400800" y="3124200"/>
            <a:ext cx="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65" name="Line 22"/>
          <p:cNvSpPr>
            <a:spLocks noChangeShapeType="1"/>
          </p:cNvSpPr>
          <p:nvPr/>
        </p:nvSpPr>
        <p:spPr bwMode="auto">
          <a:xfrm>
            <a:off x="5638800" y="31242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685800" y="1219200"/>
            <a:ext cx="1035050" cy="444500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PL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1371600" y="1905000"/>
            <a:ext cx="1035050" cy="457200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PT</a:t>
            </a:r>
          </a:p>
        </p:txBody>
      </p:sp>
      <p:sp>
        <p:nvSpPr>
          <p:cNvPr id="222233" name="Text Box 25"/>
          <p:cNvSpPr txBox="1">
            <a:spLocks noChangeArrowheads="1"/>
          </p:cNvSpPr>
          <p:nvPr/>
        </p:nvSpPr>
        <p:spPr bwMode="auto">
          <a:xfrm>
            <a:off x="1371600" y="2514600"/>
            <a:ext cx="1035050" cy="457200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PT</a:t>
            </a:r>
          </a:p>
        </p:txBody>
      </p:sp>
      <p:sp>
        <p:nvSpPr>
          <p:cNvPr id="222234" name="Text Box 26"/>
          <p:cNvSpPr txBox="1">
            <a:spLocks noChangeArrowheads="1"/>
          </p:cNvSpPr>
          <p:nvPr/>
        </p:nvSpPr>
        <p:spPr bwMode="auto">
          <a:xfrm>
            <a:off x="1371600" y="3124200"/>
            <a:ext cx="1035050" cy="533400"/>
          </a:xfrm>
          <a:prstGeom prst="rect">
            <a:avLst/>
          </a:prstGeom>
          <a:solidFill>
            <a:srgbClr val="FFE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 sz="2800"/>
              <a:t>PT</a:t>
            </a:r>
          </a:p>
        </p:txBody>
      </p:sp>
      <p:sp>
        <p:nvSpPr>
          <p:cNvPr id="35870" name="Line 27"/>
          <p:cNvSpPr>
            <a:spLocks noChangeShapeType="1"/>
          </p:cNvSpPr>
          <p:nvPr/>
        </p:nvSpPr>
        <p:spPr bwMode="auto">
          <a:xfrm>
            <a:off x="1143000" y="1676400"/>
            <a:ext cx="0" cy="1600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35871" name="Line 28"/>
          <p:cNvSpPr>
            <a:spLocks noChangeShapeType="1"/>
          </p:cNvSpPr>
          <p:nvPr/>
        </p:nvSpPr>
        <p:spPr bwMode="auto">
          <a:xfrm>
            <a:off x="1143000" y="20574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2" name="Line 29"/>
          <p:cNvSpPr>
            <a:spLocks noChangeShapeType="1"/>
          </p:cNvSpPr>
          <p:nvPr/>
        </p:nvSpPr>
        <p:spPr bwMode="auto">
          <a:xfrm>
            <a:off x="1143000" y="27432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3" name="Line 30"/>
          <p:cNvSpPr>
            <a:spLocks noChangeShapeType="1"/>
          </p:cNvSpPr>
          <p:nvPr/>
        </p:nvSpPr>
        <p:spPr bwMode="auto">
          <a:xfrm>
            <a:off x="1143000" y="32766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4" name="Line 31"/>
          <p:cNvSpPr>
            <a:spLocks noChangeShapeType="1"/>
          </p:cNvSpPr>
          <p:nvPr/>
        </p:nvSpPr>
        <p:spPr bwMode="auto">
          <a:xfrm>
            <a:off x="4800600" y="1524000"/>
            <a:ext cx="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5" name="Line 32"/>
          <p:cNvSpPr>
            <a:spLocks noChangeShapeType="1"/>
          </p:cNvSpPr>
          <p:nvPr/>
        </p:nvSpPr>
        <p:spPr bwMode="auto">
          <a:xfrm>
            <a:off x="5867400" y="1524000"/>
            <a:ext cx="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6" name="Line 33"/>
          <p:cNvSpPr>
            <a:spLocks noChangeShapeType="1"/>
          </p:cNvSpPr>
          <p:nvPr/>
        </p:nvSpPr>
        <p:spPr bwMode="auto">
          <a:xfrm>
            <a:off x="2438400" y="1981200"/>
            <a:ext cx="2133600" cy="685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7" name="Line 34"/>
          <p:cNvSpPr>
            <a:spLocks noChangeShapeType="1"/>
          </p:cNvSpPr>
          <p:nvPr/>
        </p:nvSpPr>
        <p:spPr bwMode="auto">
          <a:xfrm>
            <a:off x="2438400" y="1981200"/>
            <a:ext cx="990600" cy="6858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8" name="Line 35"/>
          <p:cNvSpPr>
            <a:spLocks noChangeShapeType="1"/>
          </p:cNvSpPr>
          <p:nvPr/>
        </p:nvSpPr>
        <p:spPr bwMode="auto">
          <a:xfrm>
            <a:off x="2438400" y="1981200"/>
            <a:ext cx="3276600" cy="6096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5879" name="Text Box 36"/>
          <p:cNvSpPr txBox="1">
            <a:spLocks noChangeArrowheads="1"/>
          </p:cNvSpPr>
          <p:nvPr/>
        </p:nvSpPr>
        <p:spPr bwMode="auto">
          <a:xfrm>
            <a:off x="609600" y="4267200"/>
            <a:ext cx="2590800" cy="419100"/>
          </a:xfrm>
          <a:prstGeom prst="rect">
            <a:avLst/>
          </a:prstGeom>
          <a:solidFill>
            <a:srgbClr val="FFFF99"/>
          </a:solidFill>
          <a:ln w="222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PL =</a:t>
            </a:r>
            <a:r>
              <a:rPr lang="de-DE" sz="2000" b="0">
                <a:latin typeface="Times New Roman" pitchFamily="18" charset="0"/>
              </a:rPr>
              <a:t> </a:t>
            </a:r>
            <a:r>
              <a:rPr lang="de-DE" sz="2000"/>
              <a:t>Projektleiter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35880" name="Text Box 37"/>
          <p:cNvSpPr txBox="1">
            <a:spLocks noChangeArrowheads="1"/>
          </p:cNvSpPr>
          <p:nvPr/>
        </p:nvSpPr>
        <p:spPr bwMode="auto">
          <a:xfrm>
            <a:off x="609600" y="4800600"/>
            <a:ext cx="2590800" cy="419100"/>
          </a:xfrm>
          <a:prstGeom prst="rect">
            <a:avLst/>
          </a:prstGeom>
          <a:solidFill>
            <a:srgbClr val="FFFF99"/>
          </a:solidFill>
          <a:ln w="222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PT = Projektteams</a:t>
            </a:r>
            <a:endParaRPr lang="de-DE" sz="2800" b="0">
              <a:latin typeface="Times New Roman" pitchFamily="18" charset="0"/>
            </a:endParaRPr>
          </a:p>
        </p:txBody>
      </p:sp>
      <p:sp>
        <p:nvSpPr>
          <p:cNvPr id="35881" name="Text Box 38"/>
          <p:cNvSpPr txBox="1">
            <a:spLocks noChangeArrowheads="1"/>
          </p:cNvSpPr>
          <p:nvPr/>
        </p:nvSpPr>
        <p:spPr bwMode="auto">
          <a:xfrm>
            <a:off x="6172200" y="1600200"/>
            <a:ext cx="2438400" cy="720725"/>
          </a:xfrm>
          <a:prstGeom prst="rect">
            <a:avLst/>
          </a:prstGeom>
          <a:solidFill>
            <a:srgbClr val="BBFDE4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2000"/>
              <a:t>Organisations-einheiten</a:t>
            </a:r>
            <a:endParaRPr lang="de-DE" sz="2800" b="0"/>
          </a:p>
        </p:txBody>
      </p:sp>
      <p:graphicFrame>
        <p:nvGraphicFramePr>
          <p:cNvPr id="35843" name="Object 39"/>
          <p:cNvGraphicFramePr>
            <a:graphicFrameLocks noChangeAspect="1"/>
          </p:cNvGraphicFramePr>
          <p:nvPr/>
        </p:nvGraphicFramePr>
        <p:xfrm>
          <a:off x="6553200" y="152400"/>
          <a:ext cx="1562100" cy="1082675"/>
        </p:xfrm>
        <a:graphic>
          <a:graphicData uri="http://schemas.openxmlformats.org/presentationml/2006/ole">
            <p:oleObj spid="_x0000_s35843" name="Paint Shop Pro Image" r:id="rId5" imgW="1141463" imgH="790458" progId="PaintShopPro">
              <p:embed/>
            </p:oleObj>
          </a:graphicData>
        </a:graphic>
      </p:graphicFrame>
      <p:graphicFrame>
        <p:nvGraphicFramePr>
          <p:cNvPr id="35844" name="Object 40"/>
          <p:cNvGraphicFramePr>
            <a:graphicFrameLocks noChangeAspect="1"/>
          </p:cNvGraphicFramePr>
          <p:nvPr/>
        </p:nvGraphicFramePr>
        <p:xfrm>
          <a:off x="2133600" y="3429000"/>
          <a:ext cx="1143000" cy="801688"/>
        </p:xfrm>
        <a:graphic>
          <a:graphicData uri="http://schemas.openxmlformats.org/presentationml/2006/ole">
            <p:oleObj spid="_x0000_s35844" name="Paint Shop Pro Image" r:id="rId6" imgW="1375983" imgH="965854" progId="PaintShopPro">
              <p:embed/>
            </p:oleObj>
          </a:graphicData>
        </a:graphic>
      </p:graphicFrame>
      <p:graphicFrame>
        <p:nvGraphicFramePr>
          <p:cNvPr id="35845" name="Object 41"/>
          <p:cNvGraphicFramePr>
            <a:graphicFrameLocks noChangeAspect="1"/>
          </p:cNvGraphicFramePr>
          <p:nvPr/>
        </p:nvGraphicFramePr>
        <p:xfrm>
          <a:off x="304800" y="431800"/>
          <a:ext cx="1143000" cy="765175"/>
        </p:xfrm>
        <a:graphic>
          <a:graphicData uri="http://schemas.openxmlformats.org/presentationml/2006/ole">
            <p:oleObj spid="_x0000_s35845" name="Paint Shop Pro Image" r:id="rId7" imgW="2087805" imgH="1395500" progId="PaintShopPro">
              <p:embed/>
            </p:oleObj>
          </a:graphicData>
        </a:graphic>
      </p:graphicFrame>
      <p:sp>
        <p:nvSpPr>
          <p:cNvPr id="35883" name="Line 43"/>
          <p:cNvSpPr>
            <a:spLocks noChangeShapeType="1"/>
          </p:cNvSpPr>
          <p:nvPr/>
        </p:nvSpPr>
        <p:spPr bwMode="auto">
          <a:xfrm flipV="1">
            <a:off x="1600200" y="838200"/>
            <a:ext cx="19812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35884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5885" name="Text Box 45"/>
          <p:cNvSpPr txBox="1">
            <a:spLocks noChangeArrowheads="1"/>
          </p:cNvSpPr>
          <p:nvPr/>
        </p:nvSpPr>
        <p:spPr bwMode="auto">
          <a:xfrm>
            <a:off x="0" y="0"/>
            <a:ext cx="3124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Projekt-Organisation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2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2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000"/>
                            </p:stCondLst>
                            <p:childTnLst>
                              <p:par>
                                <p:cTn id="1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500"/>
                            </p:stCondLst>
                            <p:childTnLst>
                              <p:par>
                                <p:cTn id="1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000"/>
                            </p:stCondLst>
                            <p:childTnLst>
                              <p:par>
                                <p:cTn id="1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500"/>
                            </p:stCondLst>
                            <p:childTnLst>
                              <p:par>
                                <p:cTn id="17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 autoUpdateAnimBg="0"/>
      <p:bldP spid="35847" grpId="0" animBg="1"/>
      <p:bldP spid="35848" grpId="0" animBg="1"/>
      <p:bldP spid="35849" grpId="0" animBg="1"/>
      <p:bldP spid="222215" grpId="0" animBg="1" autoUpdateAnimBg="0"/>
      <p:bldP spid="222216" grpId="0" animBg="1" autoUpdateAnimBg="0"/>
      <p:bldP spid="222217" grpId="0" animBg="1" autoUpdateAnimBg="0"/>
      <p:bldP spid="35853" grpId="0" animBg="1"/>
      <p:bldP spid="222219" grpId="0" animBg="1" autoUpdateAnimBg="0"/>
      <p:bldP spid="35855" grpId="0" animBg="1"/>
      <p:bldP spid="35856" grpId="0" animBg="1"/>
      <p:bldP spid="35857" grpId="0" animBg="1"/>
      <p:bldP spid="35858" grpId="0" animBg="1"/>
      <p:bldP spid="35859" grpId="0" animBg="1"/>
      <p:bldP spid="35860" grpId="0" animBg="1"/>
      <p:bldP spid="35861" grpId="0" animBg="1"/>
      <p:bldP spid="35862" grpId="0" animBg="1"/>
      <p:bldP spid="35863" grpId="0" animBg="1"/>
      <p:bldP spid="35864" grpId="0" animBg="1"/>
      <p:bldP spid="35865" grpId="0" animBg="1"/>
      <p:bldP spid="222231" grpId="0" animBg="1" autoUpdateAnimBg="0"/>
      <p:bldP spid="222232" grpId="0" animBg="1" autoUpdateAnimBg="0"/>
      <p:bldP spid="222233" grpId="0" animBg="1" autoUpdateAnimBg="0"/>
      <p:bldP spid="222234" grpId="0" animBg="1" autoUpdateAnimBg="0"/>
      <p:bldP spid="35870" grpId="0" animBg="1"/>
      <p:bldP spid="35871" grpId="0" animBg="1"/>
      <p:bldP spid="35872" grpId="0" animBg="1"/>
      <p:bldP spid="35873" grpId="0" animBg="1"/>
      <p:bldP spid="35874" grpId="0" animBg="1"/>
      <p:bldP spid="35875" grpId="0" animBg="1"/>
      <p:bldP spid="35876" grpId="0" animBg="1"/>
      <p:bldP spid="35877" grpId="0" animBg="1"/>
      <p:bldP spid="35878" grpId="0" animBg="1"/>
      <p:bldP spid="35879" grpId="0" animBg="1" autoUpdateAnimBg="0"/>
      <p:bldP spid="35880" grpId="0" animBg="1" autoUpdateAnimBg="0"/>
      <p:bldP spid="35881" grpId="0" animBg="1" autoUpdateAnimBg="0"/>
      <p:bldP spid="35883" grpId="0" animBg="1"/>
      <p:bldP spid="35884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54"/>
          <p:cNvGraphicFramePr>
            <a:graphicFrameLocks noChangeAspect="1"/>
          </p:cNvGraphicFramePr>
          <p:nvPr/>
        </p:nvGraphicFramePr>
        <p:xfrm>
          <a:off x="1676400" y="0"/>
          <a:ext cx="5334000" cy="4064000"/>
        </p:xfrm>
        <a:graphic>
          <a:graphicData uri="http://schemas.openxmlformats.org/presentationml/2006/ole">
            <p:oleObj spid="_x0000_s137218" name="Paint Shop Pro Image" r:id="rId4" imgW="9004878" imgH="6146341" progId="PaintShopPro">
              <p:embed/>
            </p:oleObj>
          </a:graphicData>
        </a:graphic>
      </p:graphicFrame>
      <p:sp>
        <p:nvSpPr>
          <p:cNvPr id="137220" name="Text Box 7"/>
          <p:cNvSpPr txBox="1">
            <a:spLocks noChangeArrowheads="1"/>
          </p:cNvSpPr>
          <p:nvPr/>
        </p:nvSpPr>
        <p:spPr bwMode="auto">
          <a:xfrm>
            <a:off x="2819400" y="990600"/>
            <a:ext cx="2743200" cy="609600"/>
          </a:xfrm>
          <a:prstGeom prst="rect">
            <a:avLst/>
          </a:prstGeom>
          <a:solidFill>
            <a:srgbClr val="F7EBB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 eaLnBrk="0" hangingPunct="0">
              <a:spcBef>
                <a:spcPct val="0"/>
              </a:spcBef>
            </a:pPr>
            <a:r>
              <a:rPr lang="de-DE" sz="2400"/>
              <a:t>Organisation</a:t>
            </a:r>
          </a:p>
        </p:txBody>
      </p:sp>
      <p:sp>
        <p:nvSpPr>
          <p:cNvPr id="137222" name="Line 9"/>
          <p:cNvSpPr>
            <a:spLocks noChangeShapeType="1"/>
          </p:cNvSpPr>
          <p:nvPr/>
        </p:nvSpPr>
        <p:spPr bwMode="auto">
          <a:xfrm flipV="1">
            <a:off x="1600200" y="2133600"/>
            <a:ext cx="5638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24" name="Line 11"/>
          <p:cNvSpPr>
            <a:spLocks noChangeShapeType="1"/>
          </p:cNvSpPr>
          <p:nvPr/>
        </p:nvSpPr>
        <p:spPr bwMode="auto">
          <a:xfrm>
            <a:off x="1600200" y="21336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25" name="Line 12"/>
          <p:cNvSpPr>
            <a:spLocks noChangeShapeType="1"/>
          </p:cNvSpPr>
          <p:nvPr/>
        </p:nvSpPr>
        <p:spPr bwMode="auto">
          <a:xfrm>
            <a:off x="7239000" y="2133600"/>
            <a:ext cx="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64" name="Text Box 51"/>
          <p:cNvSpPr txBox="1">
            <a:spLocks noChangeArrowheads="1"/>
          </p:cNvSpPr>
          <p:nvPr/>
        </p:nvSpPr>
        <p:spPr bwMode="auto">
          <a:xfrm>
            <a:off x="381000" y="2362200"/>
            <a:ext cx="2286000" cy="431800"/>
          </a:xfrm>
          <a:prstGeom prst="rect">
            <a:avLst/>
          </a:prstGeom>
          <a:solidFill>
            <a:srgbClr val="FFE4C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/>
              <a:t>Aufbauorganisation</a:t>
            </a:r>
          </a:p>
        </p:txBody>
      </p:sp>
      <p:sp>
        <p:nvSpPr>
          <p:cNvPr id="137265" name="Text Box 52"/>
          <p:cNvSpPr txBox="1">
            <a:spLocks noChangeArrowheads="1"/>
          </p:cNvSpPr>
          <p:nvPr/>
        </p:nvSpPr>
        <p:spPr bwMode="auto">
          <a:xfrm>
            <a:off x="5562600" y="2362200"/>
            <a:ext cx="3352800" cy="431800"/>
          </a:xfrm>
          <a:prstGeom prst="rect">
            <a:avLst/>
          </a:prstGeom>
          <a:solidFill>
            <a:srgbClr val="DBFFD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/>
              <a:t>Kommunikationsorganisation</a:t>
            </a:r>
          </a:p>
        </p:txBody>
      </p:sp>
      <p:sp>
        <p:nvSpPr>
          <p:cNvPr id="137266" name="Text Box 50"/>
          <p:cNvSpPr txBox="1">
            <a:spLocks noChangeArrowheads="1"/>
          </p:cNvSpPr>
          <p:nvPr/>
        </p:nvSpPr>
        <p:spPr bwMode="auto">
          <a:xfrm>
            <a:off x="0" y="0"/>
            <a:ext cx="3886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Ablauforganisation (Grundschema)</a:t>
            </a:r>
          </a:p>
        </p:txBody>
      </p:sp>
      <p:graphicFrame>
        <p:nvGraphicFramePr>
          <p:cNvPr id="137267" name="Object 51"/>
          <p:cNvGraphicFramePr>
            <a:graphicFrameLocks noChangeAspect="1"/>
          </p:cNvGraphicFramePr>
          <p:nvPr/>
        </p:nvGraphicFramePr>
        <p:xfrm>
          <a:off x="685800" y="3355975"/>
          <a:ext cx="7086600" cy="3425825"/>
        </p:xfrm>
        <a:graphic>
          <a:graphicData uri="http://schemas.openxmlformats.org/presentationml/2006/ole">
            <p:oleObj spid="_x0000_s137267" name="Bitmap" r:id="rId5" imgW="7228571" imgH="3495238" progId="Paint.Picture">
              <p:embed/>
            </p:oleObj>
          </a:graphicData>
        </a:graphic>
      </p:graphicFrame>
      <p:sp>
        <p:nvSpPr>
          <p:cNvPr id="137268" name="Line 8"/>
          <p:cNvSpPr>
            <a:spLocks noChangeShapeType="1"/>
          </p:cNvSpPr>
          <p:nvPr/>
        </p:nvSpPr>
        <p:spPr bwMode="auto">
          <a:xfrm>
            <a:off x="4191000" y="1600200"/>
            <a:ext cx="0" cy="1752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69" name="Text Box 10"/>
          <p:cNvSpPr txBox="1">
            <a:spLocks noChangeArrowheads="1"/>
          </p:cNvSpPr>
          <p:nvPr/>
        </p:nvSpPr>
        <p:spPr bwMode="auto">
          <a:xfrm>
            <a:off x="3048000" y="2286000"/>
            <a:ext cx="2362200" cy="533400"/>
          </a:xfrm>
          <a:prstGeom prst="rect">
            <a:avLst/>
          </a:prstGeom>
          <a:solidFill>
            <a:srgbClr val="D7EB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r>
              <a:rPr lang="de-DE" sz="1800"/>
              <a:t>Ablauforganisation</a:t>
            </a:r>
            <a:endParaRPr lang="de-DE"/>
          </a:p>
        </p:txBody>
      </p:sp>
      <p:sp>
        <p:nvSpPr>
          <p:cNvPr id="137270" name="Line 35"/>
          <p:cNvSpPr>
            <a:spLocks noChangeShapeType="1"/>
          </p:cNvSpPr>
          <p:nvPr/>
        </p:nvSpPr>
        <p:spPr bwMode="auto">
          <a:xfrm>
            <a:off x="2895600" y="42672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71" name="Text Box 36"/>
          <p:cNvSpPr txBox="1">
            <a:spLocks noChangeArrowheads="1"/>
          </p:cNvSpPr>
          <p:nvPr/>
        </p:nvSpPr>
        <p:spPr bwMode="auto">
          <a:xfrm>
            <a:off x="3733800" y="4114800"/>
            <a:ext cx="5334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5</a:t>
            </a:r>
          </a:p>
        </p:txBody>
      </p:sp>
      <p:sp>
        <p:nvSpPr>
          <p:cNvPr id="137272" name="Text Box 37"/>
          <p:cNvSpPr txBox="1">
            <a:spLocks noChangeArrowheads="1"/>
          </p:cNvSpPr>
          <p:nvPr/>
        </p:nvSpPr>
        <p:spPr bwMode="auto">
          <a:xfrm>
            <a:off x="4800600" y="4572000"/>
            <a:ext cx="5334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10</a:t>
            </a:r>
          </a:p>
        </p:txBody>
      </p:sp>
      <p:sp>
        <p:nvSpPr>
          <p:cNvPr id="137273" name="Text Box 38"/>
          <p:cNvSpPr txBox="1">
            <a:spLocks noChangeArrowheads="1"/>
          </p:cNvSpPr>
          <p:nvPr/>
        </p:nvSpPr>
        <p:spPr bwMode="auto">
          <a:xfrm>
            <a:off x="4800600" y="5029200"/>
            <a:ext cx="5334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4</a:t>
            </a:r>
          </a:p>
        </p:txBody>
      </p:sp>
      <p:sp>
        <p:nvSpPr>
          <p:cNvPr id="137274" name="Text Box 39"/>
          <p:cNvSpPr txBox="1">
            <a:spLocks noChangeArrowheads="1"/>
          </p:cNvSpPr>
          <p:nvPr/>
        </p:nvSpPr>
        <p:spPr bwMode="auto">
          <a:xfrm>
            <a:off x="4876800" y="5943600"/>
            <a:ext cx="5334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15</a:t>
            </a:r>
          </a:p>
        </p:txBody>
      </p:sp>
      <p:sp>
        <p:nvSpPr>
          <p:cNvPr id="137275" name="Text Box 40"/>
          <p:cNvSpPr txBox="1">
            <a:spLocks noChangeArrowheads="1"/>
          </p:cNvSpPr>
          <p:nvPr/>
        </p:nvSpPr>
        <p:spPr bwMode="auto">
          <a:xfrm>
            <a:off x="5943600" y="5486400"/>
            <a:ext cx="5334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12</a:t>
            </a:r>
          </a:p>
        </p:txBody>
      </p:sp>
      <p:sp>
        <p:nvSpPr>
          <p:cNvPr id="137276" name="Line 41"/>
          <p:cNvSpPr>
            <a:spLocks noChangeShapeType="1"/>
          </p:cNvSpPr>
          <p:nvPr/>
        </p:nvSpPr>
        <p:spPr bwMode="auto">
          <a:xfrm>
            <a:off x="3962400" y="4724400"/>
            <a:ext cx="838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77" name="Line 42"/>
          <p:cNvSpPr>
            <a:spLocks noChangeShapeType="1"/>
          </p:cNvSpPr>
          <p:nvPr/>
        </p:nvSpPr>
        <p:spPr bwMode="auto">
          <a:xfrm>
            <a:off x="3962400" y="44958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78" name="Line 43"/>
          <p:cNvSpPr>
            <a:spLocks noChangeShapeType="1"/>
          </p:cNvSpPr>
          <p:nvPr/>
        </p:nvSpPr>
        <p:spPr bwMode="auto">
          <a:xfrm>
            <a:off x="5486400" y="48006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79" name="Line 44"/>
          <p:cNvSpPr>
            <a:spLocks noChangeShapeType="1"/>
          </p:cNvSpPr>
          <p:nvPr/>
        </p:nvSpPr>
        <p:spPr bwMode="auto">
          <a:xfrm>
            <a:off x="5029200" y="5638800"/>
            <a:ext cx="91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80" name="Line 45"/>
          <p:cNvSpPr>
            <a:spLocks noChangeShapeType="1"/>
          </p:cNvSpPr>
          <p:nvPr/>
        </p:nvSpPr>
        <p:spPr bwMode="auto">
          <a:xfrm>
            <a:off x="5029200" y="54102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81" name="Line 46"/>
          <p:cNvSpPr>
            <a:spLocks noChangeShapeType="1"/>
          </p:cNvSpPr>
          <p:nvPr/>
        </p:nvSpPr>
        <p:spPr bwMode="auto">
          <a:xfrm flipH="1">
            <a:off x="5410200" y="60960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82" name="Line 47"/>
          <p:cNvSpPr>
            <a:spLocks noChangeShapeType="1"/>
          </p:cNvSpPr>
          <p:nvPr/>
        </p:nvSpPr>
        <p:spPr bwMode="auto">
          <a:xfrm>
            <a:off x="6172200" y="5867400"/>
            <a:ext cx="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83" name="Line 48"/>
          <p:cNvSpPr>
            <a:spLocks noChangeShapeType="1"/>
          </p:cNvSpPr>
          <p:nvPr/>
        </p:nvSpPr>
        <p:spPr bwMode="auto">
          <a:xfrm>
            <a:off x="4800600" y="60960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37284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7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7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7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3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3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3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7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3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0" grpId="0" animBg="1" autoUpdateAnimBg="0"/>
      <p:bldP spid="137222" grpId="0" animBg="1"/>
      <p:bldP spid="137224" grpId="0" animBg="1"/>
      <p:bldP spid="137225" grpId="0" animBg="1"/>
      <p:bldP spid="137264" grpId="0" animBg="1" autoUpdateAnimBg="0"/>
      <p:bldP spid="137265" grpId="0" animBg="1" autoUpdateAnimBg="0"/>
      <p:bldP spid="137268" grpId="0" animBg="1"/>
      <p:bldP spid="137269" grpId="0" animBg="1" autoUpdateAnimBg="0"/>
      <p:bldP spid="137270" grpId="0" animBg="1"/>
      <p:bldP spid="137271" grpId="0" animBg="1" autoUpdateAnimBg="0"/>
      <p:bldP spid="137272" grpId="0" animBg="1" autoUpdateAnimBg="0"/>
      <p:bldP spid="137273" grpId="0" animBg="1" autoUpdateAnimBg="0"/>
      <p:bldP spid="137274" grpId="0" animBg="1" autoUpdateAnimBg="0"/>
      <p:bldP spid="137275" grpId="0" animBg="1" autoUpdateAnimBg="0"/>
      <p:bldP spid="137276" grpId="0" animBg="1"/>
      <p:bldP spid="137277" grpId="0" animBg="1"/>
      <p:bldP spid="137278" grpId="0" animBg="1"/>
      <p:bldP spid="137279" grpId="0" animBg="1"/>
      <p:bldP spid="137280" grpId="0" animBg="1"/>
      <p:bldP spid="137281" grpId="0" animBg="1"/>
      <p:bldP spid="137282" grpId="0" animBg="1"/>
      <p:bldP spid="137283" grpId="0" animBg="1"/>
      <p:bldP spid="137284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228600" y="0"/>
          <a:ext cx="8305800" cy="6329363"/>
        </p:xfrm>
        <a:graphic>
          <a:graphicData uri="http://schemas.openxmlformats.org/presentationml/2006/ole">
            <p:oleObj spid="_x0000_s37890" name="Paint Shop Pro Image" r:id="rId4" imgW="9004878" imgH="6146341" progId="PaintShopPro">
              <p:embed/>
            </p:oleObj>
          </a:graphicData>
        </a:graphic>
      </p:graphicFrame>
      <p:sp>
        <p:nvSpPr>
          <p:cNvPr id="37893" name="Line 4"/>
          <p:cNvSpPr>
            <a:spLocks noChangeShapeType="1"/>
          </p:cNvSpPr>
          <p:nvPr/>
        </p:nvSpPr>
        <p:spPr bwMode="auto">
          <a:xfrm flipV="1">
            <a:off x="1371600" y="2133600"/>
            <a:ext cx="6400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7894" name="Line 5"/>
          <p:cNvSpPr>
            <a:spLocks noChangeShapeType="1"/>
          </p:cNvSpPr>
          <p:nvPr/>
        </p:nvSpPr>
        <p:spPr bwMode="auto">
          <a:xfrm>
            <a:off x="1371600" y="2133600"/>
            <a:ext cx="0" cy="1219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7895" name="Line 6"/>
          <p:cNvSpPr>
            <a:spLocks noChangeShapeType="1"/>
          </p:cNvSpPr>
          <p:nvPr/>
        </p:nvSpPr>
        <p:spPr bwMode="auto">
          <a:xfrm>
            <a:off x="7772400" y="2133600"/>
            <a:ext cx="0" cy="1219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7896" name="Line 7"/>
          <p:cNvSpPr>
            <a:spLocks noChangeShapeType="1"/>
          </p:cNvSpPr>
          <p:nvPr/>
        </p:nvSpPr>
        <p:spPr bwMode="auto">
          <a:xfrm>
            <a:off x="4648200" y="1600200"/>
            <a:ext cx="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7897" name="Line 8"/>
          <p:cNvSpPr>
            <a:spLocks noChangeShapeType="1"/>
          </p:cNvSpPr>
          <p:nvPr/>
        </p:nvSpPr>
        <p:spPr bwMode="auto">
          <a:xfrm>
            <a:off x="3505200" y="2133600"/>
            <a:ext cx="0" cy="1295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7898" name="Line 9"/>
          <p:cNvSpPr>
            <a:spLocks noChangeShapeType="1"/>
          </p:cNvSpPr>
          <p:nvPr/>
        </p:nvSpPr>
        <p:spPr bwMode="auto">
          <a:xfrm>
            <a:off x="5638800" y="2133600"/>
            <a:ext cx="0" cy="1219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6857" name="Text Box 10"/>
          <p:cNvSpPr txBox="1">
            <a:spLocks noChangeArrowheads="1"/>
          </p:cNvSpPr>
          <p:nvPr/>
        </p:nvSpPr>
        <p:spPr bwMode="auto">
          <a:xfrm>
            <a:off x="2514600" y="2438400"/>
            <a:ext cx="1981200" cy="762000"/>
          </a:xfrm>
          <a:prstGeom prst="rect">
            <a:avLst/>
          </a:prstGeom>
          <a:solidFill>
            <a:srgbClr val="FFFFC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raumorientierte Organisation</a:t>
            </a:r>
          </a:p>
        </p:txBody>
      </p:sp>
      <p:sp>
        <p:nvSpPr>
          <p:cNvPr id="206858" name="Text Box 11"/>
          <p:cNvSpPr txBox="1">
            <a:spLocks noChangeArrowheads="1"/>
          </p:cNvSpPr>
          <p:nvPr/>
        </p:nvSpPr>
        <p:spPr bwMode="auto">
          <a:xfrm>
            <a:off x="76200" y="2438400"/>
            <a:ext cx="2286000" cy="762000"/>
          </a:xfrm>
          <a:prstGeom prst="rect">
            <a:avLst/>
          </a:prstGeom>
          <a:solidFill>
            <a:srgbClr val="FFE4C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mitarbeiterorientierte Organisation</a:t>
            </a:r>
          </a:p>
        </p:txBody>
      </p:sp>
      <p:sp>
        <p:nvSpPr>
          <p:cNvPr id="206859" name="Text Box 12"/>
          <p:cNvSpPr txBox="1">
            <a:spLocks noChangeArrowheads="1"/>
          </p:cNvSpPr>
          <p:nvPr/>
        </p:nvSpPr>
        <p:spPr bwMode="auto">
          <a:xfrm>
            <a:off x="6781800" y="2438400"/>
            <a:ext cx="2133600" cy="762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prozessorientierte Organisation</a:t>
            </a:r>
          </a:p>
        </p:txBody>
      </p:sp>
      <p:sp>
        <p:nvSpPr>
          <p:cNvPr id="206860" name="Text Box 13"/>
          <p:cNvSpPr txBox="1">
            <a:spLocks noChangeArrowheads="1"/>
          </p:cNvSpPr>
          <p:nvPr/>
        </p:nvSpPr>
        <p:spPr bwMode="auto">
          <a:xfrm>
            <a:off x="4648200" y="2438400"/>
            <a:ext cx="1981200" cy="762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zeitorientierte Organisation</a:t>
            </a:r>
          </a:p>
        </p:txBody>
      </p:sp>
      <p:sp>
        <p:nvSpPr>
          <p:cNvPr id="206861" name="Text Box 14"/>
          <p:cNvSpPr txBox="1">
            <a:spLocks noChangeArrowheads="1"/>
          </p:cNvSpPr>
          <p:nvPr/>
        </p:nvSpPr>
        <p:spPr bwMode="auto">
          <a:xfrm>
            <a:off x="3048000" y="1066800"/>
            <a:ext cx="3352800" cy="609600"/>
          </a:xfrm>
          <a:prstGeom prst="rect">
            <a:avLst/>
          </a:prstGeom>
          <a:solidFill>
            <a:srgbClr val="DBED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 sz="2400"/>
              <a:t>Ablauforganisation</a:t>
            </a:r>
          </a:p>
        </p:txBody>
      </p:sp>
      <p:graphicFrame>
        <p:nvGraphicFramePr>
          <p:cNvPr id="37891" name="Object 15"/>
          <p:cNvGraphicFramePr>
            <a:graphicFrameLocks noChangeAspect="1"/>
          </p:cNvGraphicFramePr>
          <p:nvPr/>
        </p:nvGraphicFramePr>
        <p:xfrm>
          <a:off x="457200" y="3352800"/>
          <a:ext cx="1905000" cy="1314450"/>
        </p:xfrm>
        <a:graphic>
          <a:graphicData uri="http://schemas.openxmlformats.org/presentationml/2006/ole">
            <p:oleObj spid="_x0000_s37891" name="Paint Shop Pro Image" r:id="rId5" imgW="2800000" imgH="1931707" progId="PaintShopPro">
              <p:embed/>
            </p:oleObj>
          </a:graphicData>
        </a:graphic>
      </p:graphicFrame>
      <p:sp>
        <p:nvSpPr>
          <p:cNvPr id="37946" name="Text Box 58"/>
          <p:cNvSpPr txBox="1">
            <a:spLocks noChangeArrowheads="1"/>
          </p:cNvSpPr>
          <p:nvPr/>
        </p:nvSpPr>
        <p:spPr bwMode="auto">
          <a:xfrm>
            <a:off x="0" y="0"/>
            <a:ext cx="3886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Ablauforganisation (Formen)</a:t>
            </a:r>
          </a:p>
        </p:txBody>
      </p:sp>
      <p:graphicFrame>
        <p:nvGraphicFramePr>
          <p:cNvPr id="37947" name="Object 59"/>
          <p:cNvGraphicFramePr>
            <a:graphicFrameLocks noChangeAspect="1"/>
          </p:cNvGraphicFramePr>
          <p:nvPr/>
        </p:nvGraphicFramePr>
        <p:xfrm>
          <a:off x="2438400" y="3352800"/>
          <a:ext cx="2095500" cy="1362075"/>
        </p:xfrm>
        <a:graphic>
          <a:graphicData uri="http://schemas.openxmlformats.org/presentationml/2006/ole">
            <p:oleObj spid="_x0000_s37947" name="Bitmap" r:id="rId6" imgW="2095793" imgH="1362265" progId="Paint.Picture">
              <p:embed/>
            </p:oleObj>
          </a:graphicData>
        </a:graphic>
      </p:graphicFrame>
      <p:graphicFrame>
        <p:nvGraphicFramePr>
          <p:cNvPr id="37948" name="Object 60"/>
          <p:cNvGraphicFramePr>
            <a:graphicFrameLocks noChangeAspect="1"/>
          </p:cNvGraphicFramePr>
          <p:nvPr/>
        </p:nvGraphicFramePr>
        <p:xfrm>
          <a:off x="4648200" y="3352800"/>
          <a:ext cx="2038350" cy="1323975"/>
        </p:xfrm>
        <a:graphic>
          <a:graphicData uri="http://schemas.openxmlformats.org/presentationml/2006/ole">
            <p:oleObj spid="_x0000_s37948" name="Bitmap" r:id="rId7" imgW="2038095" imgH="1324160" progId="Paint.Picture">
              <p:embed/>
            </p:oleObj>
          </a:graphicData>
        </a:graphic>
      </p:graphicFrame>
      <p:graphicFrame>
        <p:nvGraphicFramePr>
          <p:cNvPr id="37949" name="Object 61"/>
          <p:cNvGraphicFramePr>
            <a:graphicFrameLocks noChangeAspect="1"/>
          </p:cNvGraphicFramePr>
          <p:nvPr/>
        </p:nvGraphicFramePr>
        <p:xfrm>
          <a:off x="6781800" y="3352800"/>
          <a:ext cx="2162175" cy="1343025"/>
        </p:xfrm>
        <a:graphic>
          <a:graphicData uri="http://schemas.openxmlformats.org/presentationml/2006/ole">
            <p:oleObj spid="_x0000_s37949" name="Bitmap" r:id="rId8" imgW="2161905" imgH="1343212" progId="Paint.Picture">
              <p:embed/>
            </p:oleObj>
          </a:graphicData>
        </a:graphic>
      </p:graphicFrame>
      <p:sp>
        <p:nvSpPr>
          <p:cNvPr id="37950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6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6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6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7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7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nimBg="1"/>
      <p:bldP spid="37894" grpId="0" animBg="1"/>
      <p:bldP spid="37895" grpId="0" animBg="1"/>
      <p:bldP spid="37896" grpId="0" animBg="1"/>
      <p:bldP spid="37897" grpId="0" animBg="1"/>
      <p:bldP spid="37898" grpId="0" animBg="1"/>
      <p:bldP spid="206857" grpId="0" animBg="1" autoUpdateAnimBg="0"/>
      <p:bldP spid="206858" grpId="0" animBg="1" autoUpdateAnimBg="0"/>
      <p:bldP spid="206859" grpId="0" animBg="1" autoUpdateAnimBg="0"/>
      <p:bldP spid="206860" grpId="0" animBg="1" autoUpdateAnimBg="0"/>
      <p:bldP spid="206861" grpId="0" animBg="1" autoUpdateAnimBg="0"/>
      <p:bldP spid="37950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ChangeArrowheads="1"/>
          </p:cNvSpPr>
          <p:nvPr/>
        </p:nvSpPr>
        <p:spPr bwMode="auto">
          <a:xfrm>
            <a:off x="2362200" y="2133600"/>
            <a:ext cx="3886200" cy="2286000"/>
          </a:xfrm>
          <a:prstGeom prst="rect">
            <a:avLst/>
          </a:prstGeom>
          <a:solidFill>
            <a:srgbClr val="C1E0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07875" name="Line 3"/>
          <p:cNvSpPr>
            <a:spLocks noChangeShapeType="1"/>
          </p:cNvSpPr>
          <p:nvPr/>
        </p:nvSpPr>
        <p:spPr bwMode="auto">
          <a:xfrm>
            <a:off x="152400" y="3276600"/>
            <a:ext cx="2133600" cy="0"/>
          </a:xfrm>
          <a:prstGeom prst="line">
            <a:avLst/>
          </a:prstGeom>
          <a:noFill/>
          <a:ln w="1270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76" name="Line 4"/>
          <p:cNvSpPr>
            <a:spLocks noChangeShapeType="1"/>
          </p:cNvSpPr>
          <p:nvPr/>
        </p:nvSpPr>
        <p:spPr bwMode="auto">
          <a:xfrm>
            <a:off x="6096000" y="3276600"/>
            <a:ext cx="2590800" cy="0"/>
          </a:xfrm>
          <a:prstGeom prst="line">
            <a:avLst/>
          </a:prstGeom>
          <a:noFill/>
          <a:ln w="1270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77" name="Line 5"/>
          <p:cNvSpPr>
            <a:spLocks noChangeShapeType="1"/>
          </p:cNvSpPr>
          <p:nvPr/>
        </p:nvSpPr>
        <p:spPr bwMode="auto">
          <a:xfrm>
            <a:off x="2362200" y="3276600"/>
            <a:ext cx="37338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78" name="Line 6"/>
          <p:cNvSpPr>
            <a:spLocks noChangeShapeType="1"/>
          </p:cNvSpPr>
          <p:nvPr/>
        </p:nvSpPr>
        <p:spPr bwMode="auto">
          <a:xfrm>
            <a:off x="4038600" y="2895600"/>
            <a:ext cx="9906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79" name="Line 7"/>
          <p:cNvSpPr>
            <a:spLocks noChangeShapeType="1"/>
          </p:cNvSpPr>
          <p:nvPr/>
        </p:nvSpPr>
        <p:spPr bwMode="auto">
          <a:xfrm>
            <a:off x="4038600" y="3657600"/>
            <a:ext cx="9906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80" name="Line 8"/>
          <p:cNvSpPr>
            <a:spLocks noChangeShapeType="1"/>
          </p:cNvSpPr>
          <p:nvPr/>
        </p:nvSpPr>
        <p:spPr bwMode="auto">
          <a:xfrm>
            <a:off x="4038600" y="2895600"/>
            <a:ext cx="0" cy="762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81" name="Line 9"/>
          <p:cNvSpPr>
            <a:spLocks noChangeShapeType="1"/>
          </p:cNvSpPr>
          <p:nvPr/>
        </p:nvSpPr>
        <p:spPr bwMode="auto">
          <a:xfrm>
            <a:off x="5029200" y="2895600"/>
            <a:ext cx="0" cy="762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82" name="Rectangle 10"/>
          <p:cNvSpPr>
            <a:spLocks noChangeArrowheads="1"/>
          </p:cNvSpPr>
          <p:nvPr/>
        </p:nvSpPr>
        <p:spPr bwMode="auto">
          <a:xfrm>
            <a:off x="2514600" y="31242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07883" name="Rectangle 11"/>
          <p:cNvSpPr>
            <a:spLocks noChangeArrowheads="1"/>
          </p:cNvSpPr>
          <p:nvPr/>
        </p:nvSpPr>
        <p:spPr bwMode="auto">
          <a:xfrm>
            <a:off x="3276600" y="31242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07884" name="Rectangle 12"/>
          <p:cNvSpPr>
            <a:spLocks noChangeArrowheads="1"/>
          </p:cNvSpPr>
          <p:nvPr/>
        </p:nvSpPr>
        <p:spPr bwMode="auto">
          <a:xfrm>
            <a:off x="5486400" y="31242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07885" name="Rectangle 13"/>
          <p:cNvSpPr>
            <a:spLocks noChangeArrowheads="1"/>
          </p:cNvSpPr>
          <p:nvPr/>
        </p:nvSpPr>
        <p:spPr bwMode="auto">
          <a:xfrm>
            <a:off x="4343400" y="27432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07886" name="Rectangle 14"/>
          <p:cNvSpPr>
            <a:spLocks noChangeArrowheads="1"/>
          </p:cNvSpPr>
          <p:nvPr/>
        </p:nvSpPr>
        <p:spPr bwMode="auto">
          <a:xfrm>
            <a:off x="4343400" y="3505200"/>
            <a:ext cx="457200" cy="30480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207887" name="Line 15"/>
          <p:cNvSpPr>
            <a:spLocks noChangeShapeType="1"/>
          </p:cNvSpPr>
          <p:nvPr/>
        </p:nvSpPr>
        <p:spPr bwMode="auto">
          <a:xfrm>
            <a:off x="4267200" y="15240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88" name="Text Box 16"/>
          <p:cNvSpPr txBox="1">
            <a:spLocks noChangeArrowheads="1"/>
          </p:cNvSpPr>
          <p:nvPr/>
        </p:nvSpPr>
        <p:spPr bwMode="auto">
          <a:xfrm>
            <a:off x="2362200" y="21336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800"/>
              <a:t>Geschäftsprozess</a:t>
            </a:r>
          </a:p>
        </p:txBody>
      </p:sp>
      <p:sp>
        <p:nvSpPr>
          <p:cNvPr id="207889" name="Text Box 17"/>
          <p:cNvSpPr txBox="1">
            <a:spLocks noChangeArrowheads="1"/>
          </p:cNvSpPr>
          <p:nvPr/>
        </p:nvSpPr>
        <p:spPr bwMode="auto">
          <a:xfrm>
            <a:off x="1371600" y="3505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800"/>
              <a:t>INPUT</a:t>
            </a:r>
          </a:p>
        </p:txBody>
      </p:sp>
      <p:sp>
        <p:nvSpPr>
          <p:cNvPr id="207890" name="Text Box 18"/>
          <p:cNvSpPr txBox="1">
            <a:spLocks noChangeArrowheads="1"/>
          </p:cNvSpPr>
          <p:nvPr/>
        </p:nvSpPr>
        <p:spPr bwMode="auto">
          <a:xfrm>
            <a:off x="4343400" y="228600"/>
            <a:ext cx="2286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Zweckbestimmung</a:t>
            </a:r>
          </a:p>
        </p:txBody>
      </p:sp>
      <p:sp>
        <p:nvSpPr>
          <p:cNvPr id="207891" name="Text Box 19"/>
          <p:cNvSpPr txBox="1">
            <a:spLocks noChangeArrowheads="1"/>
          </p:cNvSpPr>
          <p:nvPr/>
        </p:nvSpPr>
        <p:spPr bwMode="auto">
          <a:xfrm>
            <a:off x="6248400" y="3429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800"/>
              <a:t>OUTPUT</a:t>
            </a:r>
          </a:p>
        </p:txBody>
      </p:sp>
      <p:sp>
        <p:nvSpPr>
          <p:cNvPr id="207892" name="Line 20"/>
          <p:cNvSpPr>
            <a:spLocks noChangeShapeType="1"/>
          </p:cNvSpPr>
          <p:nvPr/>
        </p:nvSpPr>
        <p:spPr bwMode="auto">
          <a:xfrm>
            <a:off x="1524000" y="4648200"/>
            <a:ext cx="5715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93" name="Text Box 21"/>
          <p:cNvSpPr txBox="1">
            <a:spLocks noChangeArrowheads="1"/>
          </p:cNvSpPr>
          <p:nvPr/>
        </p:nvSpPr>
        <p:spPr bwMode="auto">
          <a:xfrm>
            <a:off x="4343400" y="4648200"/>
            <a:ext cx="190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Prozessdauer</a:t>
            </a:r>
          </a:p>
        </p:txBody>
      </p:sp>
      <p:graphicFrame>
        <p:nvGraphicFramePr>
          <p:cNvPr id="207894" name="Object 22"/>
          <p:cNvGraphicFramePr>
            <a:graphicFrameLocks noChangeAspect="1"/>
          </p:cNvGraphicFramePr>
          <p:nvPr/>
        </p:nvGraphicFramePr>
        <p:xfrm>
          <a:off x="2438400" y="2438400"/>
          <a:ext cx="1109663" cy="552450"/>
        </p:xfrm>
        <a:graphic>
          <a:graphicData uri="http://schemas.openxmlformats.org/presentationml/2006/ole">
            <p:oleObj spid="_x0000_s38914" name="Paint Shop Pro Image" r:id="rId4" imgW="1609756" imgH="800217" progId="PaintShopPro">
              <p:embed/>
            </p:oleObj>
          </a:graphicData>
        </a:graphic>
      </p:graphicFrame>
      <p:sp>
        <p:nvSpPr>
          <p:cNvPr id="207895" name="Line 23"/>
          <p:cNvSpPr>
            <a:spLocks noChangeShapeType="1"/>
          </p:cNvSpPr>
          <p:nvPr/>
        </p:nvSpPr>
        <p:spPr bwMode="auto">
          <a:xfrm>
            <a:off x="1143000" y="3048000"/>
            <a:ext cx="0" cy="1295400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96" name="Line 24"/>
          <p:cNvSpPr>
            <a:spLocks noChangeShapeType="1"/>
          </p:cNvSpPr>
          <p:nvPr/>
        </p:nvSpPr>
        <p:spPr bwMode="auto">
          <a:xfrm>
            <a:off x="7467600" y="2590800"/>
            <a:ext cx="0" cy="1828800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897" name="Text Box 25"/>
          <p:cNvSpPr txBox="1">
            <a:spLocks noChangeArrowheads="1"/>
          </p:cNvSpPr>
          <p:nvPr/>
        </p:nvSpPr>
        <p:spPr bwMode="auto">
          <a:xfrm>
            <a:off x="76200" y="3429000"/>
            <a:ext cx="1143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vorge-lagerte Prozesse</a:t>
            </a:r>
          </a:p>
        </p:txBody>
      </p:sp>
      <p:sp>
        <p:nvSpPr>
          <p:cNvPr id="207898" name="Text Box 26"/>
          <p:cNvSpPr txBox="1">
            <a:spLocks noChangeArrowheads="1"/>
          </p:cNvSpPr>
          <p:nvPr/>
        </p:nvSpPr>
        <p:spPr bwMode="auto">
          <a:xfrm>
            <a:off x="7467600" y="3733800"/>
            <a:ext cx="1676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nachgelagerte Prozesse</a:t>
            </a:r>
          </a:p>
        </p:txBody>
      </p:sp>
      <p:sp>
        <p:nvSpPr>
          <p:cNvPr id="207899" name="Text Box 27"/>
          <p:cNvSpPr txBox="1">
            <a:spLocks noChangeArrowheads="1"/>
          </p:cNvSpPr>
          <p:nvPr/>
        </p:nvSpPr>
        <p:spPr bwMode="auto">
          <a:xfrm>
            <a:off x="685800" y="4953000"/>
            <a:ext cx="1143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Schnitt-/ Kontroll-stelle</a:t>
            </a:r>
          </a:p>
        </p:txBody>
      </p:sp>
      <p:sp>
        <p:nvSpPr>
          <p:cNvPr id="207900" name="Text Box 28"/>
          <p:cNvSpPr txBox="1">
            <a:spLocks noChangeArrowheads="1"/>
          </p:cNvSpPr>
          <p:nvPr/>
        </p:nvSpPr>
        <p:spPr bwMode="auto">
          <a:xfrm>
            <a:off x="1066800" y="2286000"/>
            <a:ext cx="1295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Prozess-voraus-setzungen</a:t>
            </a:r>
          </a:p>
        </p:txBody>
      </p:sp>
      <p:sp>
        <p:nvSpPr>
          <p:cNvPr id="207901" name="Text Box 29"/>
          <p:cNvSpPr txBox="1">
            <a:spLocks noChangeArrowheads="1"/>
          </p:cNvSpPr>
          <p:nvPr/>
        </p:nvSpPr>
        <p:spPr bwMode="auto">
          <a:xfrm>
            <a:off x="6248400" y="251460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Prozess-ergebnisse</a:t>
            </a:r>
          </a:p>
        </p:txBody>
      </p:sp>
      <p:sp>
        <p:nvSpPr>
          <p:cNvPr id="207902" name="Text Box 30"/>
          <p:cNvSpPr txBox="1">
            <a:spLocks noChangeArrowheads="1"/>
          </p:cNvSpPr>
          <p:nvPr/>
        </p:nvSpPr>
        <p:spPr bwMode="auto">
          <a:xfrm>
            <a:off x="4343400" y="16764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Steuerung</a:t>
            </a:r>
          </a:p>
        </p:txBody>
      </p:sp>
      <p:sp>
        <p:nvSpPr>
          <p:cNvPr id="207903" name="Line 31"/>
          <p:cNvSpPr>
            <a:spLocks noChangeShapeType="1"/>
          </p:cNvSpPr>
          <p:nvPr/>
        </p:nvSpPr>
        <p:spPr bwMode="auto">
          <a:xfrm flipV="1">
            <a:off x="1828800" y="3886200"/>
            <a:ext cx="0" cy="1447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04" name="Line 32"/>
          <p:cNvSpPr>
            <a:spLocks noChangeShapeType="1"/>
          </p:cNvSpPr>
          <p:nvPr/>
        </p:nvSpPr>
        <p:spPr bwMode="auto">
          <a:xfrm flipV="1">
            <a:off x="4267200" y="4191000"/>
            <a:ext cx="0" cy="12954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05" name="Line 33"/>
          <p:cNvSpPr>
            <a:spLocks noChangeShapeType="1"/>
          </p:cNvSpPr>
          <p:nvPr/>
        </p:nvSpPr>
        <p:spPr bwMode="auto">
          <a:xfrm flipV="1">
            <a:off x="6629400" y="3810000"/>
            <a:ext cx="0" cy="1524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06" name="Text Box 34"/>
          <p:cNvSpPr txBox="1">
            <a:spLocks noChangeArrowheads="1"/>
          </p:cNvSpPr>
          <p:nvPr/>
        </p:nvSpPr>
        <p:spPr bwMode="auto">
          <a:xfrm>
            <a:off x="3124200" y="5943600"/>
            <a:ext cx="2514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mögliche Störungen</a:t>
            </a:r>
          </a:p>
        </p:txBody>
      </p:sp>
      <p:sp>
        <p:nvSpPr>
          <p:cNvPr id="207907" name="Line 35"/>
          <p:cNvSpPr>
            <a:spLocks noChangeShapeType="1"/>
          </p:cNvSpPr>
          <p:nvPr/>
        </p:nvSpPr>
        <p:spPr bwMode="auto">
          <a:xfrm>
            <a:off x="1905000" y="5105400"/>
            <a:ext cx="22098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08" name="Line 36"/>
          <p:cNvSpPr>
            <a:spLocks noChangeShapeType="1"/>
          </p:cNvSpPr>
          <p:nvPr/>
        </p:nvSpPr>
        <p:spPr bwMode="auto">
          <a:xfrm flipH="1">
            <a:off x="4419600" y="5029200"/>
            <a:ext cx="213360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09" name="Line 37"/>
          <p:cNvSpPr>
            <a:spLocks noChangeShapeType="1"/>
          </p:cNvSpPr>
          <p:nvPr/>
        </p:nvSpPr>
        <p:spPr bwMode="auto">
          <a:xfrm>
            <a:off x="4267200" y="56388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10" name="Text Box 38"/>
          <p:cNvSpPr txBox="1">
            <a:spLocks noChangeArrowheads="1"/>
          </p:cNvSpPr>
          <p:nvPr/>
        </p:nvSpPr>
        <p:spPr bwMode="auto">
          <a:xfrm>
            <a:off x="2362200" y="3838575"/>
            <a:ext cx="2971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Tätigkeiten, Vorgänge, Teilprozesse</a:t>
            </a:r>
          </a:p>
        </p:txBody>
      </p:sp>
      <p:sp>
        <p:nvSpPr>
          <p:cNvPr id="207911" name="Line 39"/>
          <p:cNvSpPr>
            <a:spLocks noChangeShapeType="1"/>
          </p:cNvSpPr>
          <p:nvPr/>
        </p:nvSpPr>
        <p:spPr bwMode="auto">
          <a:xfrm>
            <a:off x="2743200" y="33528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12" name="Text Box 40"/>
          <p:cNvSpPr txBox="1">
            <a:spLocks noChangeArrowheads="1"/>
          </p:cNvSpPr>
          <p:nvPr/>
        </p:nvSpPr>
        <p:spPr bwMode="auto">
          <a:xfrm>
            <a:off x="2743200" y="914400"/>
            <a:ext cx="3276600" cy="650875"/>
          </a:xfrm>
          <a:prstGeom prst="rect">
            <a:avLst/>
          </a:prstGeom>
          <a:solidFill>
            <a:srgbClr val="FFDEB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800"/>
              <a:t>Umwandlung, Umformung (Transformation)</a:t>
            </a:r>
          </a:p>
        </p:txBody>
      </p:sp>
      <p:sp>
        <p:nvSpPr>
          <p:cNvPr id="207913" name="Line 41"/>
          <p:cNvSpPr>
            <a:spLocks noChangeShapeType="1"/>
          </p:cNvSpPr>
          <p:nvPr/>
        </p:nvSpPr>
        <p:spPr bwMode="auto">
          <a:xfrm>
            <a:off x="4267200" y="228600"/>
            <a:ext cx="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14" name="Line 42"/>
          <p:cNvSpPr>
            <a:spLocks noChangeShapeType="1"/>
          </p:cNvSpPr>
          <p:nvPr/>
        </p:nvSpPr>
        <p:spPr bwMode="auto">
          <a:xfrm flipV="1">
            <a:off x="1600200" y="1219200"/>
            <a:ext cx="0" cy="9144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15" name="Line 43"/>
          <p:cNvSpPr>
            <a:spLocks noChangeShapeType="1"/>
          </p:cNvSpPr>
          <p:nvPr/>
        </p:nvSpPr>
        <p:spPr bwMode="auto">
          <a:xfrm flipV="1">
            <a:off x="1600200" y="1219200"/>
            <a:ext cx="1143000" cy="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16" name="Line 44"/>
          <p:cNvSpPr>
            <a:spLocks noChangeShapeType="1"/>
          </p:cNvSpPr>
          <p:nvPr/>
        </p:nvSpPr>
        <p:spPr bwMode="auto">
          <a:xfrm flipH="1" flipV="1">
            <a:off x="6019800" y="1219200"/>
            <a:ext cx="609600" cy="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07917" name="Line 45"/>
          <p:cNvSpPr>
            <a:spLocks noChangeShapeType="1"/>
          </p:cNvSpPr>
          <p:nvPr/>
        </p:nvSpPr>
        <p:spPr bwMode="auto">
          <a:xfrm flipV="1">
            <a:off x="6629400" y="1219200"/>
            <a:ext cx="0" cy="11430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8958" name="Oval 46"/>
          <p:cNvSpPr>
            <a:spLocks noChangeArrowheads="1"/>
          </p:cNvSpPr>
          <p:nvPr/>
        </p:nvSpPr>
        <p:spPr bwMode="auto">
          <a:xfrm>
            <a:off x="914400" y="4343400"/>
            <a:ext cx="533400" cy="5334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207919" name="Text Box 47"/>
          <p:cNvSpPr txBox="1">
            <a:spLocks noChangeArrowheads="1"/>
          </p:cNvSpPr>
          <p:nvPr/>
        </p:nvSpPr>
        <p:spPr bwMode="auto">
          <a:xfrm>
            <a:off x="7010400" y="4876800"/>
            <a:ext cx="1143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Schnitt-/ Kontroll-stelle</a:t>
            </a:r>
          </a:p>
        </p:txBody>
      </p:sp>
      <p:sp>
        <p:nvSpPr>
          <p:cNvPr id="38960" name="Oval 48"/>
          <p:cNvSpPr>
            <a:spLocks noChangeArrowheads="1"/>
          </p:cNvSpPr>
          <p:nvPr/>
        </p:nvSpPr>
        <p:spPr bwMode="auto">
          <a:xfrm>
            <a:off x="7239000" y="4343400"/>
            <a:ext cx="533400" cy="5334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8961" name="Line 49"/>
          <p:cNvSpPr>
            <a:spLocks noChangeShapeType="1"/>
          </p:cNvSpPr>
          <p:nvPr/>
        </p:nvSpPr>
        <p:spPr bwMode="auto">
          <a:xfrm flipV="1">
            <a:off x="4876800" y="2209800"/>
            <a:ext cx="6096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38962" name="Text Box 50"/>
          <p:cNvSpPr txBox="1">
            <a:spLocks noChangeArrowheads="1"/>
          </p:cNvSpPr>
          <p:nvPr/>
        </p:nvSpPr>
        <p:spPr bwMode="auto">
          <a:xfrm>
            <a:off x="5105400" y="2438400"/>
            <a:ext cx="1219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Wirkungs-grad</a:t>
            </a:r>
          </a:p>
        </p:txBody>
      </p:sp>
      <p:sp>
        <p:nvSpPr>
          <p:cNvPr id="38964" name="Text Box 52"/>
          <p:cNvSpPr txBox="1">
            <a:spLocks noChangeArrowheads="1"/>
          </p:cNvSpPr>
          <p:nvPr/>
        </p:nvSpPr>
        <p:spPr bwMode="auto">
          <a:xfrm>
            <a:off x="0" y="0"/>
            <a:ext cx="3886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Geschäftsprozesse</a:t>
            </a:r>
          </a:p>
        </p:txBody>
      </p:sp>
      <p:sp>
        <p:nvSpPr>
          <p:cNvPr id="38965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0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0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0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7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07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07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07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0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7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07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0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07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38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20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38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0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0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5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20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20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20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20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500"/>
                            </p:stCondLst>
                            <p:childTnLst>
                              <p:par>
                                <p:cTn id="1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20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20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00"/>
                            </p:stCondLst>
                            <p:childTnLst>
                              <p:par>
                                <p:cTn id="2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20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000"/>
                            </p:stCondLst>
                            <p:childTnLst>
                              <p:par>
                                <p:cTn id="2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20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500"/>
                            </p:stCondLst>
                            <p:childTnLst>
                              <p:par>
                                <p:cTn id="20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8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8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 animBg="1" autoUpdateAnimBg="0"/>
      <p:bldP spid="207875" grpId="0" animBg="1"/>
      <p:bldP spid="207876" grpId="0" animBg="1"/>
      <p:bldP spid="207877" grpId="0" animBg="1"/>
      <p:bldP spid="207878" grpId="0" animBg="1"/>
      <p:bldP spid="207879" grpId="0" animBg="1"/>
      <p:bldP spid="207880" grpId="0" animBg="1"/>
      <p:bldP spid="207881" grpId="0" animBg="1"/>
      <p:bldP spid="207882" grpId="0" animBg="1" autoUpdateAnimBg="0"/>
      <p:bldP spid="207883" grpId="0" animBg="1" autoUpdateAnimBg="0"/>
      <p:bldP spid="207884" grpId="0" animBg="1" autoUpdateAnimBg="0"/>
      <p:bldP spid="207885" grpId="0" animBg="1" autoUpdateAnimBg="0"/>
      <p:bldP spid="207886" grpId="0" animBg="1" autoUpdateAnimBg="0"/>
      <p:bldP spid="207887" grpId="0" animBg="1"/>
      <p:bldP spid="207888" grpId="0" autoUpdateAnimBg="0"/>
      <p:bldP spid="207889" grpId="0" autoUpdateAnimBg="0"/>
      <p:bldP spid="207890" grpId="0" autoUpdateAnimBg="0"/>
      <p:bldP spid="207891" grpId="0" autoUpdateAnimBg="0"/>
      <p:bldP spid="207892" grpId="0" animBg="1"/>
      <p:bldP spid="207893" grpId="0" autoUpdateAnimBg="0"/>
      <p:bldP spid="207895" grpId="0" animBg="1"/>
      <p:bldP spid="207896" grpId="0" animBg="1"/>
      <p:bldP spid="207897" grpId="0" autoUpdateAnimBg="0"/>
      <p:bldP spid="207898" grpId="0" autoUpdateAnimBg="0"/>
      <p:bldP spid="207899" grpId="0" autoUpdateAnimBg="0"/>
      <p:bldP spid="207900" grpId="0" autoUpdateAnimBg="0"/>
      <p:bldP spid="207901" grpId="0" autoUpdateAnimBg="0"/>
      <p:bldP spid="207902" grpId="0" autoUpdateAnimBg="0"/>
      <p:bldP spid="207903" grpId="0" animBg="1"/>
      <p:bldP spid="207904" grpId="0" animBg="1"/>
      <p:bldP spid="207905" grpId="0" animBg="1"/>
      <p:bldP spid="207906" grpId="0" autoUpdateAnimBg="0"/>
      <p:bldP spid="207907" grpId="0" animBg="1"/>
      <p:bldP spid="207908" grpId="0" animBg="1"/>
      <p:bldP spid="207909" grpId="0" animBg="1"/>
      <p:bldP spid="207910" grpId="0" autoUpdateAnimBg="0"/>
      <p:bldP spid="207911" grpId="0" animBg="1"/>
      <p:bldP spid="207912" grpId="0" animBg="1" autoUpdateAnimBg="0"/>
      <p:bldP spid="207913" grpId="0" animBg="1"/>
      <p:bldP spid="207914" grpId="0" animBg="1"/>
      <p:bldP spid="207915" grpId="0" animBg="1"/>
      <p:bldP spid="207916" grpId="0" animBg="1"/>
      <p:bldP spid="207917" grpId="0" animBg="1"/>
      <p:bldP spid="38958" grpId="0" animBg="1" autoUpdateAnimBg="0"/>
      <p:bldP spid="207919" grpId="0" autoUpdateAnimBg="0"/>
      <p:bldP spid="38960" grpId="0" animBg="1" autoUpdateAnimBg="0"/>
      <p:bldP spid="38961" grpId="0" animBg="1"/>
      <p:bldP spid="38962" grpId="0" autoUpdateAnimBg="0"/>
      <p:bldP spid="38965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7"/>
          <p:cNvSpPr txBox="1">
            <a:spLocks noChangeArrowheads="1"/>
          </p:cNvSpPr>
          <p:nvPr/>
        </p:nvSpPr>
        <p:spPr bwMode="auto">
          <a:xfrm>
            <a:off x="2590800" y="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vorher</a:t>
            </a:r>
          </a:p>
        </p:txBody>
      </p:sp>
      <p:sp>
        <p:nvSpPr>
          <p:cNvPr id="141315" name="Text Box 16"/>
          <p:cNvSpPr txBox="1">
            <a:spLocks noChangeArrowheads="1"/>
          </p:cNvSpPr>
          <p:nvPr/>
        </p:nvSpPr>
        <p:spPr bwMode="auto">
          <a:xfrm>
            <a:off x="5943600" y="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2000"/>
              <a:t>nachher</a:t>
            </a:r>
          </a:p>
        </p:txBody>
      </p:sp>
      <p:sp>
        <p:nvSpPr>
          <p:cNvPr id="141316" name="Line 23"/>
          <p:cNvSpPr>
            <a:spLocks noChangeShapeType="1"/>
          </p:cNvSpPr>
          <p:nvPr/>
        </p:nvSpPr>
        <p:spPr bwMode="auto">
          <a:xfrm flipH="1" flipV="1">
            <a:off x="0" y="381000"/>
            <a:ext cx="9144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0" y="0"/>
            <a:ext cx="2590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Prozessverbesserungen</a:t>
            </a:r>
          </a:p>
        </p:txBody>
      </p:sp>
      <p:sp>
        <p:nvSpPr>
          <p:cNvPr id="141318" name="Line 8"/>
          <p:cNvSpPr>
            <a:spLocks noChangeShapeType="1"/>
          </p:cNvSpPr>
          <p:nvPr/>
        </p:nvSpPr>
        <p:spPr bwMode="auto">
          <a:xfrm flipV="1">
            <a:off x="4495800" y="228600"/>
            <a:ext cx="0" cy="6477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1319" name="Line 24"/>
          <p:cNvSpPr>
            <a:spLocks noChangeShapeType="1"/>
          </p:cNvSpPr>
          <p:nvPr/>
        </p:nvSpPr>
        <p:spPr bwMode="auto">
          <a:xfrm flipH="1" flipV="1">
            <a:off x="0" y="1752600"/>
            <a:ext cx="9144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1320" name="Line 49"/>
          <p:cNvSpPr>
            <a:spLocks noChangeShapeType="1"/>
          </p:cNvSpPr>
          <p:nvPr/>
        </p:nvSpPr>
        <p:spPr bwMode="auto">
          <a:xfrm flipH="1" flipV="1">
            <a:off x="0" y="3276600"/>
            <a:ext cx="9144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41321" name="Line 50"/>
          <p:cNvSpPr>
            <a:spLocks noChangeShapeType="1"/>
          </p:cNvSpPr>
          <p:nvPr/>
        </p:nvSpPr>
        <p:spPr bwMode="auto">
          <a:xfrm flipH="1" flipV="1">
            <a:off x="0" y="5181600"/>
            <a:ext cx="9144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141322" name="Object 10"/>
          <p:cNvGraphicFramePr>
            <a:graphicFrameLocks noChangeAspect="1"/>
          </p:cNvGraphicFramePr>
          <p:nvPr/>
        </p:nvGraphicFramePr>
        <p:xfrm>
          <a:off x="0" y="533400"/>
          <a:ext cx="4362450" cy="1200150"/>
        </p:xfrm>
        <a:graphic>
          <a:graphicData uri="http://schemas.openxmlformats.org/presentationml/2006/ole">
            <p:oleObj spid="_x0000_s141322" name="Bitmap" r:id="rId4" imgW="4361905" imgH="1200318" progId="Paint.Picture">
              <p:embed/>
            </p:oleObj>
          </a:graphicData>
        </a:graphic>
      </p:graphicFrame>
      <p:graphicFrame>
        <p:nvGraphicFramePr>
          <p:cNvPr id="141323" name="Object 11"/>
          <p:cNvGraphicFramePr>
            <a:graphicFrameLocks noChangeAspect="1"/>
          </p:cNvGraphicFramePr>
          <p:nvPr/>
        </p:nvGraphicFramePr>
        <p:xfrm>
          <a:off x="4810125" y="457200"/>
          <a:ext cx="4333875" cy="1228725"/>
        </p:xfrm>
        <a:graphic>
          <a:graphicData uri="http://schemas.openxmlformats.org/presentationml/2006/ole">
            <p:oleObj spid="_x0000_s141323" name="Bitmap" r:id="rId5" imgW="4334480" imgH="1228571" progId="Paint.Picture">
              <p:embed/>
            </p:oleObj>
          </a:graphicData>
        </a:graphic>
      </p:graphicFrame>
      <p:graphicFrame>
        <p:nvGraphicFramePr>
          <p:cNvPr id="141324" name="Object 12"/>
          <p:cNvGraphicFramePr>
            <a:graphicFrameLocks noChangeAspect="1"/>
          </p:cNvGraphicFramePr>
          <p:nvPr/>
        </p:nvGraphicFramePr>
        <p:xfrm>
          <a:off x="0" y="1905000"/>
          <a:ext cx="4362450" cy="1200150"/>
        </p:xfrm>
        <a:graphic>
          <a:graphicData uri="http://schemas.openxmlformats.org/presentationml/2006/ole">
            <p:oleObj spid="_x0000_s141324" name="Bitmap" r:id="rId6" imgW="4361905" imgH="1200318" progId="Paint.Picture">
              <p:embed/>
            </p:oleObj>
          </a:graphicData>
        </a:graphic>
      </p:graphicFrame>
      <p:graphicFrame>
        <p:nvGraphicFramePr>
          <p:cNvPr id="141325" name="Object 13"/>
          <p:cNvGraphicFramePr>
            <a:graphicFrameLocks noChangeAspect="1"/>
          </p:cNvGraphicFramePr>
          <p:nvPr/>
        </p:nvGraphicFramePr>
        <p:xfrm>
          <a:off x="0" y="3581400"/>
          <a:ext cx="4362450" cy="1200150"/>
        </p:xfrm>
        <a:graphic>
          <a:graphicData uri="http://schemas.openxmlformats.org/presentationml/2006/ole">
            <p:oleObj spid="_x0000_s141325" name="Bitmap" r:id="rId7" imgW="4361905" imgH="1200318" progId="Paint.Picture">
              <p:embed/>
            </p:oleObj>
          </a:graphicData>
        </a:graphic>
      </p:graphicFrame>
      <p:graphicFrame>
        <p:nvGraphicFramePr>
          <p:cNvPr id="141326" name="Object 14"/>
          <p:cNvGraphicFramePr>
            <a:graphicFrameLocks noChangeAspect="1"/>
          </p:cNvGraphicFramePr>
          <p:nvPr/>
        </p:nvGraphicFramePr>
        <p:xfrm>
          <a:off x="76200" y="5334000"/>
          <a:ext cx="4362450" cy="1200150"/>
        </p:xfrm>
        <a:graphic>
          <a:graphicData uri="http://schemas.openxmlformats.org/presentationml/2006/ole">
            <p:oleObj spid="_x0000_s141326" name="Bitmap" r:id="rId8" imgW="4361905" imgH="1200318" progId="Paint.Picture">
              <p:embed/>
            </p:oleObj>
          </a:graphicData>
        </a:graphic>
      </p:graphicFrame>
      <p:graphicFrame>
        <p:nvGraphicFramePr>
          <p:cNvPr id="141327" name="Object 15"/>
          <p:cNvGraphicFramePr>
            <a:graphicFrameLocks noChangeAspect="1"/>
          </p:cNvGraphicFramePr>
          <p:nvPr/>
        </p:nvGraphicFramePr>
        <p:xfrm>
          <a:off x="4648200" y="1828800"/>
          <a:ext cx="4295775" cy="1362075"/>
        </p:xfrm>
        <a:graphic>
          <a:graphicData uri="http://schemas.openxmlformats.org/presentationml/2006/ole">
            <p:oleObj spid="_x0000_s141327" name="Bitmap" r:id="rId9" imgW="4296375" imgH="1362265" progId="Paint.Picture">
              <p:embed/>
            </p:oleObj>
          </a:graphicData>
        </a:graphic>
      </p:graphicFrame>
      <p:graphicFrame>
        <p:nvGraphicFramePr>
          <p:cNvPr id="141328" name="Object 16"/>
          <p:cNvGraphicFramePr>
            <a:graphicFrameLocks noChangeAspect="1"/>
          </p:cNvGraphicFramePr>
          <p:nvPr/>
        </p:nvGraphicFramePr>
        <p:xfrm>
          <a:off x="4724400" y="3352800"/>
          <a:ext cx="4191000" cy="1809750"/>
        </p:xfrm>
        <a:graphic>
          <a:graphicData uri="http://schemas.openxmlformats.org/presentationml/2006/ole">
            <p:oleObj spid="_x0000_s141328" name="Bitmap" r:id="rId10" imgW="4191585" imgH="1809524" progId="Paint.Picture">
              <p:embed/>
            </p:oleObj>
          </a:graphicData>
        </a:graphic>
      </p:graphicFrame>
      <p:graphicFrame>
        <p:nvGraphicFramePr>
          <p:cNvPr id="141329" name="Object 17"/>
          <p:cNvGraphicFramePr>
            <a:graphicFrameLocks noChangeAspect="1"/>
          </p:cNvGraphicFramePr>
          <p:nvPr/>
        </p:nvGraphicFramePr>
        <p:xfrm>
          <a:off x="4724400" y="5257800"/>
          <a:ext cx="4171950" cy="1409700"/>
        </p:xfrm>
        <a:graphic>
          <a:graphicData uri="http://schemas.openxmlformats.org/presentationml/2006/ole">
            <p:oleObj spid="_x0000_s141329" name="Bitmap" r:id="rId11" imgW="4172532" imgH="1409897" progId="Paint.Picture">
              <p:embed/>
            </p:oleObj>
          </a:graphicData>
        </a:graphic>
      </p:graphicFrame>
      <p:sp>
        <p:nvSpPr>
          <p:cNvPr id="141330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 autoUpdateAnimBg="0"/>
      <p:bldP spid="141315" grpId="0" autoUpdateAnimBg="0"/>
      <p:bldP spid="141316" grpId="0" animBg="1"/>
      <p:bldP spid="141318" grpId="0" animBg="1"/>
      <p:bldP spid="141319" grpId="0" animBg="1"/>
      <p:bldP spid="141320" grpId="0" animBg="1"/>
      <p:bldP spid="141321" grpId="0" animBg="1"/>
      <p:bldP spid="141330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ChangeArrowheads="1"/>
          </p:cNvSpPr>
          <p:nvPr/>
        </p:nvSpPr>
        <p:spPr bwMode="auto">
          <a:xfrm>
            <a:off x="6400800" y="4419600"/>
            <a:ext cx="2590800" cy="1752600"/>
          </a:xfrm>
          <a:prstGeom prst="rect">
            <a:avLst/>
          </a:prstGeom>
          <a:solidFill>
            <a:srgbClr val="DBED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39941" name="Rectangle 3"/>
          <p:cNvSpPr>
            <a:spLocks noChangeArrowheads="1"/>
          </p:cNvSpPr>
          <p:nvPr/>
        </p:nvSpPr>
        <p:spPr bwMode="auto">
          <a:xfrm>
            <a:off x="152400" y="4419600"/>
            <a:ext cx="2438400" cy="1752600"/>
          </a:xfrm>
          <a:prstGeom prst="rect">
            <a:avLst/>
          </a:prstGeom>
          <a:solidFill>
            <a:srgbClr val="EBEBEB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graphicFrame>
        <p:nvGraphicFramePr>
          <p:cNvPr id="39938" name="Object 4"/>
          <p:cNvGraphicFramePr>
            <a:graphicFrameLocks noChangeAspect="1"/>
          </p:cNvGraphicFramePr>
          <p:nvPr/>
        </p:nvGraphicFramePr>
        <p:xfrm>
          <a:off x="7239000" y="1447800"/>
          <a:ext cx="1597025" cy="1679575"/>
        </p:xfrm>
        <a:graphic>
          <a:graphicData uri="http://schemas.openxmlformats.org/presentationml/2006/ole">
            <p:oleObj spid="_x0000_s39938" name="Paint Shop Pro Image" r:id="rId4" imgW="2614634" imgH="2751220" progId="PaintShopPro">
              <p:embed/>
            </p:oleObj>
          </a:graphicData>
        </a:graphic>
      </p:graphicFrame>
      <p:graphicFrame>
        <p:nvGraphicFramePr>
          <p:cNvPr id="39939" name="Object 5"/>
          <p:cNvGraphicFramePr>
            <a:graphicFrameLocks noChangeAspect="1"/>
          </p:cNvGraphicFramePr>
          <p:nvPr/>
        </p:nvGraphicFramePr>
        <p:xfrm>
          <a:off x="228600" y="1524000"/>
          <a:ext cx="1893888" cy="1665288"/>
        </p:xfrm>
        <a:graphic>
          <a:graphicData uri="http://schemas.openxmlformats.org/presentationml/2006/ole">
            <p:oleObj spid="_x0000_s39939" name="Paint Shop Pro Image" r:id="rId5" imgW="2263415" imgH="1990244" progId="PaintShopPro">
              <p:embed/>
            </p:oleObj>
          </a:graphicData>
        </a:graphic>
      </p:graphicFrame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3581400" y="2438400"/>
            <a:ext cx="2286000" cy="9144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1981200" y="2819400"/>
            <a:ext cx="1600200" cy="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>
            <a:off x="5943600" y="2819400"/>
            <a:ext cx="1447800" cy="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 flipH="1">
            <a:off x="2057400" y="3048000"/>
            <a:ext cx="1524000" cy="0"/>
          </a:xfrm>
          <a:prstGeom prst="line">
            <a:avLst/>
          </a:prstGeom>
          <a:noFill/>
          <a:ln w="57150">
            <a:solidFill>
              <a:srgbClr val="339966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 flipH="1">
            <a:off x="5867400" y="3048000"/>
            <a:ext cx="1371600" cy="0"/>
          </a:xfrm>
          <a:prstGeom prst="line">
            <a:avLst/>
          </a:prstGeom>
          <a:noFill/>
          <a:ln w="57150">
            <a:solidFill>
              <a:srgbClr val="339966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038600" y="2438400"/>
            <a:ext cx="1676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Informations-austausch (Gespräch)</a:t>
            </a:r>
          </a:p>
        </p:txBody>
      </p:sp>
      <p:sp>
        <p:nvSpPr>
          <p:cNvPr id="209932" name="Text Box 12"/>
          <p:cNvSpPr txBox="1">
            <a:spLocks noChangeArrowheads="1"/>
          </p:cNvSpPr>
          <p:nvPr/>
        </p:nvSpPr>
        <p:spPr bwMode="auto">
          <a:xfrm>
            <a:off x="609600" y="685800"/>
            <a:ext cx="533400" cy="406400"/>
          </a:xfrm>
          <a:prstGeom prst="rect">
            <a:avLst/>
          </a:prstGeom>
          <a:solidFill>
            <a:srgbClr val="EBEBE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2000"/>
              <a:t>A</a:t>
            </a:r>
          </a:p>
        </p:txBody>
      </p:sp>
      <p:sp>
        <p:nvSpPr>
          <p:cNvPr id="209933" name="Text Box 13"/>
          <p:cNvSpPr txBox="1">
            <a:spLocks noChangeArrowheads="1"/>
          </p:cNvSpPr>
          <p:nvPr/>
        </p:nvSpPr>
        <p:spPr bwMode="auto">
          <a:xfrm>
            <a:off x="7696200" y="685800"/>
            <a:ext cx="533400" cy="406400"/>
          </a:xfrm>
          <a:prstGeom prst="rect">
            <a:avLst/>
          </a:prstGeom>
          <a:solidFill>
            <a:srgbClr val="CDEFDE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 sz="2000"/>
              <a:t>B</a:t>
            </a:r>
          </a:p>
        </p:txBody>
      </p:sp>
      <p:sp>
        <p:nvSpPr>
          <p:cNvPr id="39950" name="Line 14"/>
          <p:cNvSpPr>
            <a:spLocks noChangeShapeType="1"/>
          </p:cNvSpPr>
          <p:nvPr/>
        </p:nvSpPr>
        <p:spPr bwMode="auto">
          <a:xfrm>
            <a:off x="4648200" y="1828800"/>
            <a:ext cx="0" cy="609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4038600" y="144780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Störungen</a:t>
            </a: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1600200" y="762000"/>
            <a:ext cx="1981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vorgebrachtes Anliegen, darge-legter Sachverhalt</a:t>
            </a:r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5791200" y="533400"/>
            <a:ext cx="182880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„verstandenes“ Anliegen, „verstandener“ Sachverhalt</a:t>
            </a:r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2667000" y="1600200"/>
            <a:ext cx="0" cy="1219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55" name="Line 19"/>
          <p:cNvSpPr>
            <a:spLocks noChangeShapeType="1"/>
          </p:cNvSpPr>
          <p:nvPr/>
        </p:nvSpPr>
        <p:spPr bwMode="auto">
          <a:xfrm>
            <a:off x="6477000" y="1600200"/>
            <a:ext cx="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5943600" y="3429000"/>
            <a:ext cx="1447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gezeigtes Feed-back</a:t>
            </a:r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>
            <a:off x="6477000" y="31242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58" name="Text Box 22"/>
          <p:cNvSpPr txBox="1">
            <a:spLocks noChangeArrowheads="1"/>
          </p:cNvSpPr>
          <p:nvPr/>
        </p:nvSpPr>
        <p:spPr bwMode="auto">
          <a:xfrm>
            <a:off x="2133600" y="3429000"/>
            <a:ext cx="1752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„verstandenes“ Feed-back</a:t>
            </a:r>
          </a:p>
        </p:txBody>
      </p:sp>
      <p:sp>
        <p:nvSpPr>
          <p:cNvPr id="39959" name="Line 23"/>
          <p:cNvSpPr>
            <a:spLocks noChangeShapeType="1"/>
          </p:cNvSpPr>
          <p:nvPr/>
        </p:nvSpPr>
        <p:spPr bwMode="auto">
          <a:xfrm>
            <a:off x="2743200" y="3124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60" name="Text Box 24"/>
          <p:cNvSpPr txBox="1">
            <a:spLocks noChangeArrowheads="1"/>
          </p:cNvSpPr>
          <p:nvPr/>
        </p:nvSpPr>
        <p:spPr bwMode="auto">
          <a:xfrm>
            <a:off x="228600" y="4419600"/>
            <a:ext cx="2362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Welche Bedeutung misst </a:t>
            </a:r>
            <a:r>
              <a:rPr lang="de-DE">
                <a:solidFill>
                  <a:schemeClr val="accent2"/>
                </a:solidFill>
              </a:rPr>
              <a:t>A</a:t>
            </a:r>
            <a:r>
              <a:rPr lang="de-DE"/>
              <a:t> dem Anliegen bzw. Sachverhalt bei?</a:t>
            </a:r>
          </a:p>
        </p:txBody>
      </p:sp>
      <p:sp>
        <p:nvSpPr>
          <p:cNvPr id="39961" name="Text Box 25"/>
          <p:cNvSpPr txBox="1">
            <a:spLocks noChangeArrowheads="1"/>
          </p:cNvSpPr>
          <p:nvPr/>
        </p:nvSpPr>
        <p:spPr bwMode="auto">
          <a:xfrm>
            <a:off x="228600" y="5257800"/>
            <a:ext cx="2362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Wie ist die Beziehung von </a:t>
            </a:r>
            <a:r>
              <a:rPr lang="de-DE">
                <a:solidFill>
                  <a:schemeClr val="accent2"/>
                </a:solidFill>
              </a:rPr>
              <a:t>A</a:t>
            </a:r>
            <a:r>
              <a:rPr lang="de-DE"/>
              <a:t> zu </a:t>
            </a:r>
            <a:r>
              <a:rPr lang="de-DE">
                <a:solidFill>
                  <a:srgbClr val="FF3300"/>
                </a:solidFill>
              </a:rPr>
              <a:t>B</a:t>
            </a:r>
            <a:r>
              <a:rPr lang="de-DE"/>
              <a:t> aus der Sicht von </a:t>
            </a:r>
            <a:r>
              <a:rPr lang="de-DE">
                <a:solidFill>
                  <a:schemeClr val="accent2"/>
                </a:solidFill>
              </a:rPr>
              <a:t>A</a:t>
            </a:r>
            <a:r>
              <a:rPr lang="de-DE"/>
              <a:t>?</a:t>
            </a:r>
          </a:p>
        </p:txBody>
      </p:sp>
      <p:sp>
        <p:nvSpPr>
          <p:cNvPr id="39962" name="Text Box 26"/>
          <p:cNvSpPr txBox="1">
            <a:spLocks noChangeArrowheads="1"/>
          </p:cNvSpPr>
          <p:nvPr/>
        </p:nvSpPr>
        <p:spPr bwMode="auto">
          <a:xfrm>
            <a:off x="6629400" y="4419600"/>
            <a:ext cx="2362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Welche Bedeutung misst </a:t>
            </a:r>
            <a:r>
              <a:rPr lang="de-DE">
                <a:solidFill>
                  <a:srgbClr val="FF3300"/>
                </a:solidFill>
              </a:rPr>
              <a:t>B</a:t>
            </a:r>
            <a:r>
              <a:rPr lang="de-DE"/>
              <a:t> dem Anliegen bzw. Sachverhalt bei?</a:t>
            </a:r>
          </a:p>
        </p:txBody>
      </p:sp>
      <p:sp>
        <p:nvSpPr>
          <p:cNvPr id="39963" name="Text Box 27"/>
          <p:cNvSpPr txBox="1">
            <a:spLocks noChangeArrowheads="1"/>
          </p:cNvSpPr>
          <p:nvPr/>
        </p:nvSpPr>
        <p:spPr bwMode="auto">
          <a:xfrm>
            <a:off x="6629400" y="5257800"/>
            <a:ext cx="2362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Wie ist die Beziehung von </a:t>
            </a:r>
            <a:r>
              <a:rPr lang="de-DE">
                <a:solidFill>
                  <a:srgbClr val="FF3300"/>
                </a:solidFill>
              </a:rPr>
              <a:t>B</a:t>
            </a:r>
            <a:r>
              <a:rPr lang="de-DE"/>
              <a:t> zu </a:t>
            </a:r>
            <a:r>
              <a:rPr lang="de-DE">
                <a:solidFill>
                  <a:schemeClr val="accent2"/>
                </a:solidFill>
              </a:rPr>
              <a:t>A</a:t>
            </a:r>
            <a:r>
              <a:rPr lang="de-DE"/>
              <a:t> aus der Sicht von </a:t>
            </a:r>
            <a:r>
              <a:rPr lang="de-DE">
                <a:solidFill>
                  <a:srgbClr val="FF3300"/>
                </a:solidFill>
              </a:rPr>
              <a:t>B</a:t>
            </a:r>
            <a:r>
              <a:rPr lang="de-DE"/>
              <a:t>?</a:t>
            </a:r>
          </a:p>
        </p:txBody>
      </p:sp>
      <p:sp>
        <p:nvSpPr>
          <p:cNvPr id="39964" name="Line 28"/>
          <p:cNvSpPr>
            <a:spLocks noChangeShapeType="1"/>
          </p:cNvSpPr>
          <p:nvPr/>
        </p:nvSpPr>
        <p:spPr bwMode="auto">
          <a:xfrm>
            <a:off x="1295400" y="35052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65" name="Line 29"/>
          <p:cNvSpPr>
            <a:spLocks noChangeShapeType="1"/>
          </p:cNvSpPr>
          <p:nvPr/>
        </p:nvSpPr>
        <p:spPr bwMode="auto">
          <a:xfrm>
            <a:off x="7848600" y="35814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66" name="Oval 30"/>
          <p:cNvSpPr>
            <a:spLocks noChangeArrowheads="1"/>
          </p:cNvSpPr>
          <p:nvPr/>
        </p:nvSpPr>
        <p:spPr bwMode="auto">
          <a:xfrm>
            <a:off x="3048000" y="4038600"/>
            <a:ext cx="1828800" cy="1752600"/>
          </a:xfrm>
          <a:prstGeom prst="ellipse">
            <a:avLst/>
          </a:prstGeom>
          <a:solidFill>
            <a:srgbClr val="EBEBEB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9967" name="Oval 31"/>
          <p:cNvSpPr>
            <a:spLocks noChangeArrowheads="1"/>
          </p:cNvSpPr>
          <p:nvPr/>
        </p:nvSpPr>
        <p:spPr bwMode="auto">
          <a:xfrm>
            <a:off x="3657600" y="4038600"/>
            <a:ext cx="1828800" cy="1752600"/>
          </a:xfrm>
          <a:prstGeom prst="ellipse">
            <a:avLst/>
          </a:prstGeom>
          <a:solidFill>
            <a:srgbClr val="DBEDFF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39968" name="Oval 32"/>
          <p:cNvSpPr>
            <a:spLocks noChangeArrowheads="1"/>
          </p:cNvSpPr>
          <p:nvPr/>
        </p:nvSpPr>
        <p:spPr bwMode="auto">
          <a:xfrm>
            <a:off x="3657600" y="4114800"/>
            <a:ext cx="1371600" cy="1600200"/>
          </a:xfrm>
          <a:prstGeom prst="ellipse">
            <a:avLst/>
          </a:prstGeom>
          <a:solidFill>
            <a:srgbClr val="CCFFCC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39969" name="Text Box 33"/>
          <p:cNvSpPr txBox="1">
            <a:spLocks noChangeArrowheads="1"/>
          </p:cNvSpPr>
          <p:nvPr/>
        </p:nvSpPr>
        <p:spPr bwMode="auto">
          <a:xfrm>
            <a:off x="2895600" y="5943600"/>
            <a:ext cx="3429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Wie groß ist der „gemeinsame Zeichen-/Verständnisvorat“ von A und B?</a:t>
            </a:r>
          </a:p>
        </p:txBody>
      </p:sp>
      <p:sp>
        <p:nvSpPr>
          <p:cNvPr id="39970" name="Line 34"/>
          <p:cNvSpPr>
            <a:spLocks noChangeShapeType="1"/>
          </p:cNvSpPr>
          <p:nvPr/>
        </p:nvSpPr>
        <p:spPr bwMode="auto">
          <a:xfrm>
            <a:off x="4267200" y="51816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71" name="Line 35"/>
          <p:cNvSpPr>
            <a:spLocks noChangeShapeType="1"/>
          </p:cNvSpPr>
          <p:nvPr/>
        </p:nvSpPr>
        <p:spPr bwMode="auto">
          <a:xfrm>
            <a:off x="1295400" y="3505200"/>
            <a:ext cx="198120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73" name="Line 37"/>
          <p:cNvSpPr>
            <a:spLocks noChangeShapeType="1"/>
          </p:cNvSpPr>
          <p:nvPr/>
        </p:nvSpPr>
        <p:spPr bwMode="auto">
          <a:xfrm flipH="1">
            <a:off x="5181600" y="3581400"/>
            <a:ext cx="2667000" cy="1371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0" y="0"/>
            <a:ext cx="7543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Kommunikationsorganisation (Bedingungen für eine Kommunikation)</a:t>
            </a:r>
          </a:p>
        </p:txBody>
      </p:sp>
      <p:sp>
        <p:nvSpPr>
          <p:cNvPr id="39977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39978" name="Text Box 12"/>
          <p:cNvSpPr txBox="1">
            <a:spLocks noChangeArrowheads="1"/>
          </p:cNvSpPr>
          <p:nvPr/>
        </p:nvSpPr>
        <p:spPr bwMode="auto">
          <a:xfrm>
            <a:off x="2667000" y="5334000"/>
            <a:ext cx="533400" cy="406400"/>
          </a:xfrm>
          <a:prstGeom prst="rect">
            <a:avLst/>
          </a:prstGeom>
          <a:solidFill>
            <a:srgbClr val="EBEBE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de-DE" sz="2000"/>
              <a:t>A</a:t>
            </a:r>
          </a:p>
        </p:txBody>
      </p:sp>
      <p:sp>
        <p:nvSpPr>
          <p:cNvPr id="39979" name="Text Box 13"/>
          <p:cNvSpPr txBox="1">
            <a:spLocks noChangeArrowheads="1"/>
          </p:cNvSpPr>
          <p:nvPr/>
        </p:nvSpPr>
        <p:spPr bwMode="auto">
          <a:xfrm>
            <a:off x="5486400" y="5308600"/>
            <a:ext cx="533400" cy="406400"/>
          </a:xfrm>
          <a:prstGeom prst="rect">
            <a:avLst/>
          </a:prstGeom>
          <a:solidFill>
            <a:srgbClr val="CDEFDE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de-DE" sz="2000"/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9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9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9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9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9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9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 autoUpdateAnimBg="0"/>
      <p:bldP spid="39941" grpId="0" animBg="1" autoUpdateAnimBg="0"/>
      <p:bldP spid="39942" grpId="0" animBg="1" autoUpdateAnimBg="0"/>
      <p:bldP spid="39943" grpId="0" animBg="1"/>
      <p:bldP spid="39944" grpId="0" animBg="1"/>
      <p:bldP spid="39945" grpId="0" animBg="1"/>
      <p:bldP spid="39946" grpId="0" animBg="1"/>
      <p:bldP spid="39947" grpId="0" autoUpdateAnimBg="0"/>
      <p:bldP spid="209932" grpId="0" animBg="1" autoUpdateAnimBg="0"/>
      <p:bldP spid="209933" grpId="0" animBg="1" autoUpdateAnimBg="0"/>
      <p:bldP spid="39950" grpId="0" animBg="1"/>
      <p:bldP spid="39951" grpId="0" autoUpdateAnimBg="0"/>
      <p:bldP spid="39952" grpId="0" autoUpdateAnimBg="0"/>
      <p:bldP spid="39953" grpId="0" autoUpdateAnimBg="0"/>
      <p:bldP spid="39954" grpId="0" animBg="1"/>
      <p:bldP spid="39955" grpId="0" animBg="1"/>
      <p:bldP spid="39956" grpId="0" autoUpdateAnimBg="0"/>
      <p:bldP spid="39957" grpId="0" animBg="1"/>
      <p:bldP spid="39958" grpId="0" autoUpdateAnimBg="0"/>
      <p:bldP spid="39959" grpId="0" animBg="1"/>
      <p:bldP spid="39960" grpId="0" autoUpdateAnimBg="0"/>
      <p:bldP spid="39961" grpId="0" autoUpdateAnimBg="0"/>
      <p:bldP spid="39962" grpId="0" autoUpdateAnimBg="0"/>
      <p:bldP spid="39963" grpId="0" autoUpdateAnimBg="0"/>
      <p:bldP spid="39964" grpId="0" animBg="1"/>
      <p:bldP spid="39965" grpId="0" animBg="1"/>
      <p:bldP spid="39966" grpId="0" animBg="1" autoUpdateAnimBg="0"/>
      <p:bldP spid="39967" grpId="0" animBg="1" autoUpdateAnimBg="0"/>
      <p:bldP spid="39968" grpId="0" animBg="1" autoUpdateAnimBg="0"/>
      <p:bldP spid="39969" grpId="0" autoUpdateAnimBg="0"/>
      <p:bldP spid="39970" grpId="0" animBg="1"/>
      <p:bldP spid="39971" grpId="0" animBg="1"/>
      <p:bldP spid="39973" grpId="0" animBg="1"/>
      <p:bldP spid="39977" grpId="0" animBg="1" autoUpdateAnimBg="0"/>
      <p:bldP spid="39978" grpId="0" animBg="1" autoUpdateAnimBg="0"/>
      <p:bldP spid="39979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0" y="160338"/>
          <a:ext cx="9144000" cy="6697662"/>
        </p:xfrm>
        <a:graphic>
          <a:graphicData uri="http://schemas.openxmlformats.org/presentationml/2006/ole">
            <p:oleObj spid="_x0000_s40962" name="Paint Shop Pro Image" r:id="rId4" imgW="10917073" imgH="7863415" progId="PaintShopPro">
              <p:embed/>
            </p:oleObj>
          </a:graphicData>
        </a:graphic>
      </p:graphicFrame>
      <p:sp>
        <p:nvSpPr>
          <p:cNvPr id="40966" name="Line 4"/>
          <p:cNvSpPr>
            <a:spLocks noChangeShapeType="1"/>
          </p:cNvSpPr>
          <p:nvPr/>
        </p:nvSpPr>
        <p:spPr bwMode="auto">
          <a:xfrm flipH="1" flipV="1">
            <a:off x="7239000" y="3886200"/>
            <a:ext cx="990600" cy="12192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graphicFrame>
        <p:nvGraphicFramePr>
          <p:cNvPr id="40963" name="Object 5"/>
          <p:cNvGraphicFramePr>
            <a:graphicFrameLocks noChangeAspect="1"/>
          </p:cNvGraphicFramePr>
          <p:nvPr/>
        </p:nvGraphicFramePr>
        <p:xfrm>
          <a:off x="2755900" y="4648200"/>
          <a:ext cx="935038" cy="1127125"/>
        </p:xfrm>
        <a:graphic>
          <a:graphicData uri="http://schemas.openxmlformats.org/presentationml/2006/ole">
            <p:oleObj spid="_x0000_s40963" name="Paint Shop Pro Image" r:id="rId5" imgW="1239024" imgH="1493088" progId="PaintShopPro">
              <p:embed/>
            </p:oleObj>
          </a:graphicData>
        </a:graphic>
      </p:graphicFrame>
      <p:graphicFrame>
        <p:nvGraphicFramePr>
          <p:cNvPr id="40964" name="Object 6"/>
          <p:cNvGraphicFramePr>
            <a:graphicFrameLocks noChangeAspect="1"/>
          </p:cNvGraphicFramePr>
          <p:nvPr/>
        </p:nvGraphicFramePr>
        <p:xfrm>
          <a:off x="5257800" y="4572000"/>
          <a:ext cx="1046163" cy="1219200"/>
        </p:xfrm>
        <a:graphic>
          <a:graphicData uri="http://schemas.openxmlformats.org/presentationml/2006/ole">
            <p:oleObj spid="_x0000_s40964" name="Paint Shop Pro Image" r:id="rId6" imgW="1229268" imgH="1434146" progId="PaintShopPro">
              <p:embed/>
            </p:oleObj>
          </a:graphicData>
        </a:graphic>
      </p:graphicFrame>
      <p:sp>
        <p:nvSpPr>
          <p:cNvPr id="40967" name="Line 7"/>
          <p:cNvSpPr>
            <a:spLocks noChangeShapeType="1"/>
          </p:cNvSpPr>
          <p:nvPr/>
        </p:nvSpPr>
        <p:spPr bwMode="auto">
          <a:xfrm>
            <a:off x="3733800" y="4953000"/>
            <a:ext cx="1524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 flipH="1">
            <a:off x="3733800" y="5334000"/>
            <a:ext cx="1524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69" name="Line 9"/>
          <p:cNvSpPr>
            <a:spLocks noChangeShapeType="1"/>
          </p:cNvSpPr>
          <p:nvPr/>
        </p:nvSpPr>
        <p:spPr bwMode="auto">
          <a:xfrm flipH="1">
            <a:off x="1447800" y="3733800"/>
            <a:ext cx="99060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 flipV="1">
            <a:off x="5257800" y="1524000"/>
            <a:ext cx="990600" cy="12192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71" name="Line 12"/>
          <p:cNvSpPr>
            <a:spLocks noChangeShapeType="1"/>
          </p:cNvSpPr>
          <p:nvPr/>
        </p:nvSpPr>
        <p:spPr bwMode="auto">
          <a:xfrm flipH="1">
            <a:off x="457200" y="730250"/>
            <a:ext cx="31242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pic>
        <p:nvPicPr>
          <p:cNvPr id="40972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8800" y="425450"/>
            <a:ext cx="838200" cy="595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0973" name="Line 14"/>
          <p:cNvSpPr>
            <a:spLocks noChangeShapeType="1"/>
          </p:cNvSpPr>
          <p:nvPr/>
        </p:nvSpPr>
        <p:spPr bwMode="auto">
          <a:xfrm flipH="1">
            <a:off x="5410200" y="762000"/>
            <a:ext cx="32766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74" name="Text Box 16"/>
          <p:cNvSpPr txBox="1">
            <a:spLocks noChangeArrowheads="1"/>
          </p:cNvSpPr>
          <p:nvPr/>
        </p:nvSpPr>
        <p:spPr bwMode="auto">
          <a:xfrm>
            <a:off x="1447800" y="1035050"/>
            <a:ext cx="175260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Geschäftsbrief</a:t>
            </a:r>
          </a:p>
        </p:txBody>
      </p:sp>
      <p:sp>
        <p:nvSpPr>
          <p:cNvPr id="40975" name="Text Box 17"/>
          <p:cNvSpPr txBox="1">
            <a:spLocks noChangeArrowheads="1"/>
          </p:cNvSpPr>
          <p:nvPr/>
        </p:nvSpPr>
        <p:spPr bwMode="auto">
          <a:xfrm>
            <a:off x="6477000" y="457200"/>
            <a:ext cx="2057400" cy="336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l"/>
            <a:r>
              <a:rPr lang="de-DE"/>
              <a:t>SMS, Smartphone</a:t>
            </a:r>
          </a:p>
        </p:txBody>
      </p:sp>
      <p:sp>
        <p:nvSpPr>
          <p:cNvPr id="40976" name="Freeform 18"/>
          <p:cNvSpPr>
            <a:spLocks/>
          </p:cNvSpPr>
          <p:nvPr/>
        </p:nvSpPr>
        <p:spPr bwMode="auto">
          <a:xfrm>
            <a:off x="0" y="0"/>
            <a:ext cx="9093200" cy="6781800"/>
          </a:xfrm>
          <a:custGeom>
            <a:avLst/>
            <a:gdLst>
              <a:gd name="T0" fmla="*/ 457200 w 5728"/>
              <a:gd name="T1" fmla="*/ 6730227 h 4208"/>
              <a:gd name="T2" fmla="*/ 152400 w 5728"/>
              <a:gd name="T3" fmla="*/ 6343431 h 4208"/>
              <a:gd name="T4" fmla="*/ 228600 w 5728"/>
              <a:gd name="T5" fmla="*/ 5647201 h 4208"/>
              <a:gd name="T6" fmla="*/ 76200 w 5728"/>
              <a:gd name="T7" fmla="*/ 4564177 h 4208"/>
              <a:gd name="T8" fmla="*/ 304800 w 5728"/>
              <a:gd name="T9" fmla="*/ 3326434 h 4208"/>
              <a:gd name="T10" fmla="*/ 685800 w 5728"/>
              <a:gd name="T11" fmla="*/ 2320768 h 4208"/>
              <a:gd name="T12" fmla="*/ 1524000 w 5728"/>
              <a:gd name="T13" fmla="*/ 1856614 h 4208"/>
              <a:gd name="T14" fmla="*/ 3200400 w 5728"/>
              <a:gd name="T15" fmla="*/ 1315102 h 4208"/>
              <a:gd name="T16" fmla="*/ 3581400 w 5728"/>
              <a:gd name="T17" fmla="*/ 232077 h 4208"/>
              <a:gd name="T18" fmla="*/ 5562600 w 5728"/>
              <a:gd name="T19" fmla="*/ 154718 h 4208"/>
              <a:gd name="T20" fmla="*/ 7391401 w 5728"/>
              <a:gd name="T21" fmla="*/ 1160384 h 4208"/>
              <a:gd name="T22" fmla="*/ 7620001 w 5728"/>
              <a:gd name="T23" fmla="*/ 1315102 h 4208"/>
              <a:gd name="T24" fmla="*/ 8305800 w 5728"/>
              <a:gd name="T25" fmla="*/ 2552844 h 4208"/>
              <a:gd name="T26" fmla="*/ 8763000 w 5728"/>
              <a:gd name="T27" fmla="*/ 3016998 h 4208"/>
              <a:gd name="T28" fmla="*/ 8991600 w 5728"/>
              <a:gd name="T29" fmla="*/ 3867947 h 4208"/>
              <a:gd name="T30" fmla="*/ 8991600 w 5728"/>
              <a:gd name="T31" fmla="*/ 4873612 h 4208"/>
              <a:gd name="T32" fmla="*/ 9067800 w 5728"/>
              <a:gd name="T33" fmla="*/ 5647201 h 4208"/>
              <a:gd name="T34" fmla="*/ 8839200 w 5728"/>
              <a:gd name="T35" fmla="*/ 6188714 h 4208"/>
              <a:gd name="T36" fmla="*/ 7772400 w 5728"/>
              <a:gd name="T37" fmla="*/ 6498149 h 4208"/>
              <a:gd name="T38" fmla="*/ 6781801 w 5728"/>
              <a:gd name="T39" fmla="*/ 6652869 h 4208"/>
              <a:gd name="T40" fmla="*/ 4648200 w 5728"/>
              <a:gd name="T41" fmla="*/ 6730227 h 4208"/>
              <a:gd name="T42" fmla="*/ 2895600 w 5728"/>
              <a:gd name="T43" fmla="*/ 6652869 h 4208"/>
              <a:gd name="T44" fmla="*/ 457200 w 5728"/>
              <a:gd name="T45" fmla="*/ 6730227 h 420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728"/>
              <a:gd name="T70" fmla="*/ 0 h 4208"/>
              <a:gd name="T71" fmla="*/ 5728 w 5728"/>
              <a:gd name="T72" fmla="*/ 4208 h 420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728" h="4208">
                <a:moveTo>
                  <a:pt x="288" y="4176"/>
                </a:moveTo>
                <a:cubicBezTo>
                  <a:pt x="0" y="4144"/>
                  <a:pt x="120" y="4048"/>
                  <a:pt x="96" y="3936"/>
                </a:cubicBezTo>
                <a:cubicBezTo>
                  <a:pt x="72" y="3824"/>
                  <a:pt x="152" y="3688"/>
                  <a:pt x="144" y="3504"/>
                </a:cubicBezTo>
                <a:cubicBezTo>
                  <a:pt x="136" y="3320"/>
                  <a:pt x="40" y="3072"/>
                  <a:pt x="48" y="2832"/>
                </a:cubicBezTo>
                <a:cubicBezTo>
                  <a:pt x="56" y="2592"/>
                  <a:pt x="128" y="2296"/>
                  <a:pt x="192" y="2064"/>
                </a:cubicBezTo>
                <a:cubicBezTo>
                  <a:pt x="256" y="1832"/>
                  <a:pt x="304" y="1592"/>
                  <a:pt x="432" y="1440"/>
                </a:cubicBezTo>
                <a:cubicBezTo>
                  <a:pt x="560" y="1288"/>
                  <a:pt x="696" y="1256"/>
                  <a:pt x="960" y="1152"/>
                </a:cubicBezTo>
                <a:cubicBezTo>
                  <a:pt x="1224" y="1048"/>
                  <a:pt x="1800" y="984"/>
                  <a:pt x="2016" y="816"/>
                </a:cubicBezTo>
                <a:cubicBezTo>
                  <a:pt x="2232" y="648"/>
                  <a:pt x="2008" y="264"/>
                  <a:pt x="2256" y="144"/>
                </a:cubicBezTo>
                <a:cubicBezTo>
                  <a:pt x="2504" y="24"/>
                  <a:pt x="3104" y="0"/>
                  <a:pt x="3504" y="96"/>
                </a:cubicBezTo>
                <a:cubicBezTo>
                  <a:pt x="3904" y="192"/>
                  <a:pt x="4440" y="600"/>
                  <a:pt x="4656" y="720"/>
                </a:cubicBezTo>
                <a:cubicBezTo>
                  <a:pt x="4872" y="840"/>
                  <a:pt x="4704" y="672"/>
                  <a:pt x="4800" y="816"/>
                </a:cubicBezTo>
                <a:cubicBezTo>
                  <a:pt x="4896" y="960"/>
                  <a:pt x="5112" y="1408"/>
                  <a:pt x="5232" y="1584"/>
                </a:cubicBezTo>
                <a:cubicBezTo>
                  <a:pt x="5352" y="1760"/>
                  <a:pt x="5448" y="1736"/>
                  <a:pt x="5520" y="1872"/>
                </a:cubicBezTo>
                <a:cubicBezTo>
                  <a:pt x="5592" y="2008"/>
                  <a:pt x="5640" y="2208"/>
                  <a:pt x="5664" y="2400"/>
                </a:cubicBezTo>
                <a:cubicBezTo>
                  <a:pt x="5688" y="2592"/>
                  <a:pt x="5656" y="2840"/>
                  <a:pt x="5664" y="3024"/>
                </a:cubicBezTo>
                <a:cubicBezTo>
                  <a:pt x="5672" y="3208"/>
                  <a:pt x="5728" y="3368"/>
                  <a:pt x="5712" y="3504"/>
                </a:cubicBezTo>
                <a:cubicBezTo>
                  <a:pt x="5696" y="3640"/>
                  <a:pt x="5704" y="3752"/>
                  <a:pt x="5568" y="3840"/>
                </a:cubicBezTo>
                <a:cubicBezTo>
                  <a:pt x="5432" y="3928"/>
                  <a:pt x="5112" y="3984"/>
                  <a:pt x="4896" y="4032"/>
                </a:cubicBezTo>
                <a:cubicBezTo>
                  <a:pt x="4680" y="4080"/>
                  <a:pt x="4600" y="4104"/>
                  <a:pt x="4272" y="4128"/>
                </a:cubicBezTo>
                <a:cubicBezTo>
                  <a:pt x="3944" y="4152"/>
                  <a:pt x="3336" y="4176"/>
                  <a:pt x="2928" y="4176"/>
                </a:cubicBezTo>
                <a:cubicBezTo>
                  <a:pt x="2520" y="4176"/>
                  <a:pt x="2264" y="4128"/>
                  <a:pt x="1824" y="4128"/>
                </a:cubicBezTo>
                <a:cubicBezTo>
                  <a:pt x="1384" y="4128"/>
                  <a:pt x="576" y="4208"/>
                  <a:pt x="288" y="4176"/>
                </a:cubicBez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77" name="Text Box 19"/>
          <p:cNvSpPr txBox="1">
            <a:spLocks noChangeArrowheads="1"/>
          </p:cNvSpPr>
          <p:nvPr/>
        </p:nvSpPr>
        <p:spPr bwMode="auto">
          <a:xfrm>
            <a:off x="3581400" y="6172200"/>
            <a:ext cx="1828800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2000"/>
              <a:t>Unternehmen</a:t>
            </a:r>
          </a:p>
        </p:txBody>
      </p:sp>
      <p:sp>
        <p:nvSpPr>
          <p:cNvPr id="40978" name="Text Box 20"/>
          <p:cNvSpPr txBox="1">
            <a:spLocks noChangeArrowheads="1"/>
          </p:cNvSpPr>
          <p:nvPr/>
        </p:nvSpPr>
        <p:spPr bwMode="auto">
          <a:xfrm>
            <a:off x="7924800" y="6461125"/>
            <a:ext cx="1219200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2000"/>
              <a:t>Umwelt</a:t>
            </a:r>
          </a:p>
        </p:txBody>
      </p:sp>
      <p:graphicFrame>
        <p:nvGraphicFramePr>
          <p:cNvPr id="40965" name="Object 21"/>
          <p:cNvGraphicFramePr>
            <a:graphicFrameLocks noChangeAspect="1"/>
          </p:cNvGraphicFramePr>
          <p:nvPr/>
        </p:nvGraphicFramePr>
        <p:xfrm>
          <a:off x="5943600" y="381000"/>
          <a:ext cx="488950" cy="814388"/>
        </p:xfrm>
        <a:graphic>
          <a:graphicData uri="http://schemas.openxmlformats.org/presentationml/2006/ole">
            <p:oleObj spid="_x0000_s40965" name="Paint Shop Pro Image" r:id="rId8" imgW="1434146" imgH="2390244" progId="PaintShopPro">
              <p:embed/>
            </p:oleObj>
          </a:graphicData>
        </a:graphic>
      </p:graphicFrame>
      <p:sp>
        <p:nvSpPr>
          <p:cNvPr id="40979" name="Line 25"/>
          <p:cNvSpPr>
            <a:spLocks noChangeShapeType="1"/>
          </p:cNvSpPr>
          <p:nvPr/>
        </p:nvSpPr>
        <p:spPr bwMode="auto">
          <a:xfrm flipH="1">
            <a:off x="2971800" y="1524000"/>
            <a:ext cx="990600" cy="1371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anchor="ctr" anchorCtr="1"/>
          <a:lstStyle/>
          <a:p>
            <a:endParaRPr lang="de-DE"/>
          </a:p>
        </p:txBody>
      </p:sp>
      <p:sp>
        <p:nvSpPr>
          <p:cNvPr id="40980" name="Rectangle 27"/>
          <p:cNvSpPr>
            <a:spLocks noChangeArrowheads="1"/>
          </p:cNvSpPr>
          <p:nvPr/>
        </p:nvSpPr>
        <p:spPr bwMode="auto">
          <a:xfrm>
            <a:off x="3657600" y="304800"/>
            <a:ext cx="17526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pic>
        <p:nvPicPr>
          <p:cNvPr id="40981" name="Picture 28" descr="C:\Business_Studio\Archiv\Images\Images_neu\Internet3.bm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1371600"/>
            <a:ext cx="1819275" cy="1409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0982" name="Text Box 29"/>
          <p:cNvSpPr txBox="1">
            <a:spLocks noChangeArrowheads="1"/>
          </p:cNvSpPr>
          <p:nvPr/>
        </p:nvSpPr>
        <p:spPr bwMode="auto">
          <a:xfrm>
            <a:off x="152400" y="2743200"/>
            <a:ext cx="1981200" cy="349250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Internet</a:t>
            </a:r>
          </a:p>
        </p:txBody>
      </p:sp>
      <p:sp>
        <p:nvSpPr>
          <p:cNvPr id="40983" name="Line 30"/>
          <p:cNvSpPr>
            <a:spLocks noChangeShapeType="1"/>
          </p:cNvSpPr>
          <p:nvPr/>
        </p:nvSpPr>
        <p:spPr bwMode="auto">
          <a:xfrm>
            <a:off x="2057400" y="1828800"/>
            <a:ext cx="1905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84" name="Line 31"/>
          <p:cNvSpPr>
            <a:spLocks noChangeShapeType="1"/>
          </p:cNvSpPr>
          <p:nvPr/>
        </p:nvSpPr>
        <p:spPr bwMode="auto">
          <a:xfrm flipH="1">
            <a:off x="2057400" y="1981200"/>
            <a:ext cx="1905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40985" name="Text Box 32"/>
          <p:cNvSpPr txBox="1">
            <a:spLocks noChangeArrowheads="1"/>
          </p:cNvSpPr>
          <p:nvPr/>
        </p:nvSpPr>
        <p:spPr bwMode="auto">
          <a:xfrm>
            <a:off x="3657600" y="4114800"/>
            <a:ext cx="1828800" cy="34925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Intranet</a:t>
            </a:r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auto">
          <a:xfrm>
            <a:off x="0" y="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Kommunikationsorganisation</a:t>
            </a:r>
          </a:p>
        </p:txBody>
      </p:sp>
      <p:sp>
        <p:nvSpPr>
          <p:cNvPr id="40988" name="Rectangle 11"/>
          <p:cNvSpPr>
            <a:spLocks noChangeArrowheads="1"/>
          </p:cNvSpPr>
          <p:nvPr/>
        </p:nvSpPr>
        <p:spPr bwMode="auto">
          <a:xfrm>
            <a:off x="8610600" y="5943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 animBg="1"/>
      <p:bldP spid="40967" grpId="0" animBg="1"/>
      <p:bldP spid="40968" grpId="0" animBg="1"/>
      <p:bldP spid="40969" grpId="0" animBg="1"/>
      <p:bldP spid="40970" grpId="0" animBg="1"/>
      <p:bldP spid="40971" grpId="0" animBg="1"/>
      <p:bldP spid="40973" grpId="0" animBg="1"/>
      <p:bldP spid="40974" grpId="0" autoUpdateAnimBg="0"/>
      <p:bldP spid="40975" grpId="0" autoUpdateAnimBg="0"/>
      <p:bldP spid="40976" grpId="0" animBg="1"/>
      <p:bldP spid="40977" grpId="0" autoUpdateAnimBg="0"/>
      <p:bldP spid="40978" grpId="0" autoUpdateAnimBg="0"/>
      <p:bldP spid="40979" grpId="0" animBg="1"/>
      <p:bldP spid="40980" grpId="0" animBg="1" autoUpdateAnimBg="0"/>
      <p:bldP spid="40982" grpId="0" animBg="1" autoUpdateAnimBg="0"/>
      <p:bldP spid="40983" grpId="0" animBg="1"/>
      <p:bldP spid="40984" grpId="0" animBg="1"/>
      <p:bldP spid="40985" grpId="0" animBg="1" autoUpdateAnimBg="0"/>
      <p:bldP spid="4098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Oval 2"/>
          <p:cNvSpPr>
            <a:spLocks noChangeArrowheads="1"/>
          </p:cNvSpPr>
          <p:nvPr/>
        </p:nvSpPr>
        <p:spPr bwMode="auto">
          <a:xfrm>
            <a:off x="1600200" y="685800"/>
            <a:ext cx="5867400" cy="5638800"/>
          </a:xfrm>
          <a:prstGeom prst="ellipse">
            <a:avLst/>
          </a:prstGeom>
          <a:solidFill>
            <a:srgbClr val="DBFFDB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169989" name="Text Box 5"/>
          <p:cNvSpPr txBox="1">
            <a:spLocks noChangeArrowheads="1"/>
          </p:cNvSpPr>
          <p:nvPr/>
        </p:nvSpPr>
        <p:spPr bwMode="auto">
          <a:xfrm>
            <a:off x="6400800" y="2209800"/>
            <a:ext cx="1905000" cy="53975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PLANUNG</a:t>
            </a:r>
          </a:p>
        </p:txBody>
      </p:sp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6400800" y="2971800"/>
            <a:ext cx="19812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ORGANISATION </a:t>
            </a:r>
          </a:p>
        </p:txBody>
      </p:sp>
      <p:sp>
        <p:nvSpPr>
          <p:cNvPr id="169991" name="Text Box 7"/>
          <p:cNvSpPr txBox="1">
            <a:spLocks noChangeArrowheads="1"/>
          </p:cNvSpPr>
          <p:nvPr/>
        </p:nvSpPr>
        <p:spPr bwMode="auto">
          <a:xfrm>
            <a:off x="609600" y="2209800"/>
            <a:ext cx="20574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KONTROLLE, ANALYSE</a:t>
            </a:r>
          </a:p>
        </p:txBody>
      </p:sp>
      <p:graphicFrame>
        <p:nvGraphicFramePr>
          <p:cNvPr id="4098" name="Object 8"/>
          <p:cNvGraphicFramePr>
            <a:graphicFrameLocks noChangeAspect="1"/>
          </p:cNvGraphicFramePr>
          <p:nvPr/>
        </p:nvGraphicFramePr>
        <p:xfrm>
          <a:off x="3276600" y="228600"/>
          <a:ext cx="2209800" cy="1428750"/>
        </p:xfrm>
        <a:graphic>
          <a:graphicData uri="http://schemas.openxmlformats.org/presentationml/2006/ole">
            <p:oleObj spid="_x0000_s4098" name="Paint Shop Pro Image" r:id="rId4" imgW="2175610" imgH="1405259" progId="PaintShopPro">
              <p:embed/>
            </p:oleObj>
          </a:graphicData>
        </a:graphic>
      </p:graphicFrame>
      <p:sp>
        <p:nvSpPr>
          <p:cNvPr id="4104" name="Line 9"/>
          <p:cNvSpPr>
            <a:spLocks noChangeShapeType="1"/>
          </p:cNvSpPr>
          <p:nvPr/>
        </p:nvSpPr>
        <p:spPr bwMode="auto">
          <a:xfrm flipV="1">
            <a:off x="457200" y="5257800"/>
            <a:ext cx="2362200" cy="0"/>
          </a:xfrm>
          <a:prstGeom prst="line">
            <a:avLst/>
          </a:prstGeom>
          <a:noFill/>
          <a:ln w="127000">
            <a:solidFill>
              <a:srgbClr val="008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105" name="Line 10"/>
          <p:cNvSpPr>
            <a:spLocks noChangeShapeType="1"/>
          </p:cNvSpPr>
          <p:nvPr/>
        </p:nvSpPr>
        <p:spPr bwMode="auto">
          <a:xfrm>
            <a:off x="5791200" y="5257800"/>
            <a:ext cx="2209800" cy="0"/>
          </a:xfrm>
          <a:prstGeom prst="line">
            <a:avLst/>
          </a:prstGeom>
          <a:noFill/>
          <a:ln w="127000">
            <a:solidFill>
              <a:srgbClr val="008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106" name="Line 11"/>
          <p:cNvSpPr>
            <a:spLocks noChangeShapeType="1"/>
          </p:cNvSpPr>
          <p:nvPr/>
        </p:nvSpPr>
        <p:spPr bwMode="auto">
          <a:xfrm>
            <a:off x="4572000" y="1676400"/>
            <a:ext cx="0" cy="2667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07" name="Line 12"/>
          <p:cNvSpPr>
            <a:spLocks noChangeShapeType="1"/>
          </p:cNvSpPr>
          <p:nvPr/>
        </p:nvSpPr>
        <p:spPr bwMode="auto">
          <a:xfrm flipV="1">
            <a:off x="3886200" y="1676400"/>
            <a:ext cx="0" cy="2743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533400" y="457200"/>
            <a:ext cx="1981200" cy="685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Unternehmens-leitbild</a:t>
            </a:r>
          </a:p>
        </p:txBody>
      </p:sp>
      <p:sp>
        <p:nvSpPr>
          <p:cNvPr id="4109" name="Line 14"/>
          <p:cNvSpPr>
            <a:spLocks noChangeShapeType="1"/>
          </p:cNvSpPr>
          <p:nvPr/>
        </p:nvSpPr>
        <p:spPr bwMode="auto">
          <a:xfrm flipV="1">
            <a:off x="2514600" y="7620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69999" name="Text Box 15"/>
          <p:cNvSpPr txBox="1">
            <a:spLocks noChangeArrowheads="1"/>
          </p:cNvSpPr>
          <p:nvPr/>
        </p:nvSpPr>
        <p:spPr bwMode="auto">
          <a:xfrm>
            <a:off x="6400800" y="457200"/>
            <a:ext cx="1981200" cy="6858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Unternehmens-ziele</a:t>
            </a:r>
          </a:p>
        </p:txBody>
      </p:sp>
      <p:sp>
        <p:nvSpPr>
          <p:cNvPr id="4111" name="Line 16"/>
          <p:cNvSpPr>
            <a:spLocks noChangeShapeType="1"/>
          </p:cNvSpPr>
          <p:nvPr/>
        </p:nvSpPr>
        <p:spPr bwMode="auto">
          <a:xfrm flipH="1" flipV="1">
            <a:off x="5486400" y="762000"/>
            <a:ext cx="91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70001" name="Text Box 17"/>
          <p:cNvSpPr txBox="1">
            <a:spLocks noChangeArrowheads="1"/>
          </p:cNvSpPr>
          <p:nvPr/>
        </p:nvSpPr>
        <p:spPr bwMode="auto">
          <a:xfrm>
            <a:off x="2667000" y="3505200"/>
            <a:ext cx="34290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STEUERUNG der Durchführung</a:t>
            </a:r>
          </a:p>
        </p:txBody>
      </p:sp>
      <p:sp>
        <p:nvSpPr>
          <p:cNvPr id="4113" name="Line 18"/>
          <p:cNvSpPr>
            <a:spLocks noChangeShapeType="1"/>
          </p:cNvSpPr>
          <p:nvPr/>
        </p:nvSpPr>
        <p:spPr bwMode="auto">
          <a:xfrm flipH="1" flipV="1">
            <a:off x="2667000" y="2514600"/>
            <a:ext cx="3733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114" name="Line 19"/>
          <p:cNvSpPr>
            <a:spLocks noChangeShapeType="1"/>
          </p:cNvSpPr>
          <p:nvPr/>
        </p:nvSpPr>
        <p:spPr bwMode="auto">
          <a:xfrm>
            <a:off x="6858000" y="1371600"/>
            <a:ext cx="3810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5" name="Line 20"/>
          <p:cNvSpPr>
            <a:spLocks noChangeShapeType="1"/>
          </p:cNvSpPr>
          <p:nvPr/>
        </p:nvSpPr>
        <p:spPr bwMode="auto">
          <a:xfrm>
            <a:off x="8610600" y="2590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6" name="Line 21"/>
          <p:cNvSpPr>
            <a:spLocks noChangeShapeType="1"/>
          </p:cNvSpPr>
          <p:nvPr/>
        </p:nvSpPr>
        <p:spPr bwMode="auto">
          <a:xfrm flipH="1" flipV="1">
            <a:off x="1371600" y="2971800"/>
            <a:ext cx="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7" name="Line 22"/>
          <p:cNvSpPr>
            <a:spLocks noChangeShapeType="1"/>
          </p:cNvSpPr>
          <p:nvPr/>
        </p:nvSpPr>
        <p:spPr bwMode="auto">
          <a:xfrm flipV="1">
            <a:off x="1752600" y="1219200"/>
            <a:ext cx="6858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18" name="Line 23"/>
          <p:cNvSpPr>
            <a:spLocks noChangeShapeType="1"/>
          </p:cNvSpPr>
          <p:nvPr/>
        </p:nvSpPr>
        <p:spPr bwMode="auto">
          <a:xfrm flipH="1">
            <a:off x="5410200" y="26670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119" name="Line 24"/>
          <p:cNvSpPr>
            <a:spLocks noChangeShapeType="1"/>
          </p:cNvSpPr>
          <p:nvPr/>
        </p:nvSpPr>
        <p:spPr bwMode="auto">
          <a:xfrm flipH="1" flipV="1">
            <a:off x="5410200" y="2667000"/>
            <a:ext cx="99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120" name="Line 25"/>
          <p:cNvSpPr>
            <a:spLocks noChangeShapeType="1"/>
          </p:cNvSpPr>
          <p:nvPr/>
        </p:nvSpPr>
        <p:spPr bwMode="auto">
          <a:xfrm flipH="1">
            <a:off x="5638800" y="3200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121" name="Line 26"/>
          <p:cNvSpPr>
            <a:spLocks noChangeShapeType="1"/>
          </p:cNvSpPr>
          <p:nvPr/>
        </p:nvSpPr>
        <p:spPr bwMode="auto">
          <a:xfrm flipH="1" flipV="1">
            <a:off x="5638800" y="3200400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4122" name="Line 27"/>
          <p:cNvSpPr>
            <a:spLocks noChangeShapeType="1"/>
          </p:cNvSpPr>
          <p:nvPr/>
        </p:nvSpPr>
        <p:spPr bwMode="auto">
          <a:xfrm flipH="1">
            <a:off x="2667000" y="2667000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123" name="Line 28"/>
          <p:cNvSpPr>
            <a:spLocks noChangeShapeType="1"/>
          </p:cNvSpPr>
          <p:nvPr/>
        </p:nvSpPr>
        <p:spPr bwMode="auto">
          <a:xfrm flipH="1" flipV="1">
            <a:off x="3124200" y="26670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graphicFrame>
        <p:nvGraphicFramePr>
          <p:cNvPr id="4099" name="Object 59"/>
          <p:cNvGraphicFramePr>
            <a:graphicFrameLocks noChangeAspect="1"/>
          </p:cNvGraphicFramePr>
          <p:nvPr/>
        </p:nvGraphicFramePr>
        <p:xfrm>
          <a:off x="2819400" y="4343400"/>
          <a:ext cx="2971800" cy="2003425"/>
        </p:xfrm>
        <a:graphic>
          <a:graphicData uri="http://schemas.openxmlformats.org/presentationml/2006/ole">
            <p:oleObj spid="_x0000_s4099" name="Paint Shop Pro Image" r:id="rId5" imgW="5209756" imgH="3570732" progId="PaintShopPro">
              <p:embed/>
            </p:oleObj>
          </a:graphicData>
        </a:graphic>
      </p:graphicFrame>
      <p:sp>
        <p:nvSpPr>
          <p:cNvPr id="4124" name="Text Box 34"/>
          <p:cNvSpPr txBox="1">
            <a:spLocks noChangeArrowheads="1"/>
          </p:cNvSpPr>
          <p:nvPr/>
        </p:nvSpPr>
        <p:spPr bwMode="auto">
          <a:xfrm>
            <a:off x="2590800" y="6400800"/>
            <a:ext cx="3733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400"/>
              <a:t>Geschäftsbetrieb des Unternehmens</a:t>
            </a:r>
          </a:p>
        </p:txBody>
      </p:sp>
      <p:sp>
        <p:nvSpPr>
          <p:cNvPr id="4126" name="Text Box 30"/>
          <p:cNvSpPr txBox="1">
            <a:spLocks noChangeArrowheads="1"/>
          </p:cNvSpPr>
          <p:nvPr/>
        </p:nvSpPr>
        <p:spPr bwMode="auto">
          <a:xfrm>
            <a:off x="0" y="0"/>
            <a:ext cx="3429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Management-Regelkreis</a:t>
            </a:r>
          </a:p>
        </p:txBody>
      </p:sp>
      <p:sp>
        <p:nvSpPr>
          <p:cNvPr id="4127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 autoUpdateAnimBg="0"/>
      <p:bldP spid="169989" grpId="0" animBg="1" autoUpdateAnimBg="0"/>
      <p:bldP spid="169990" grpId="0" animBg="1" autoUpdateAnimBg="0"/>
      <p:bldP spid="169991" grpId="0" animBg="1" autoUpdateAnimBg="0"/>
      <p:bldP spid="4104" grpId="0" animBg="1"/>
      <p:bldP spid="4105" grpId="0" animBg="1"/>
      <p:bldP spid="4106" grpId="0" animBg="1"/>
      <p:bldP spid="4107" grpId="0" animBg="1"/>
      <p:bldP spid="169997" grpId="0" animBg="1" autoUpdateAnimBg="0"/>
      <p:bldP spid="4109" grpId="0" animBg="1"/>
      <p:bldP spid="169999" grpId="0" animBg="1" autoUpdateAnimBg="0"/>
      <p:bldP spid="4111" grpId="0" animBg="1"/>
      <p:bldP spid="170001" grpId="0" animBg="1" autoUpdateAnimBg="0"/>
      <p:bldP spid="4113" grpId="0" animBg="1"/>
      <p:bldP spid="4114" grpId="0" animBg="1"/>
      <p:bldP spid="4115" grpId="0" animBg="1"/>
      <p:bldP spid="4116" grpId="0" animBg="1"/>
      <p:bldP spid="4117" grpId="0" animBg="1"/>
      <p:bldP spid="4118" grpId="0" animBg="1"/>
      <p:bldP spid="4119" grpId="0" animBg="1"/>
      <p:bldP spid="4120" grpId="0" animBg="1"/>
      <p:bldP spid="4121" grpId="0" animBg="1"/>
      <p:bldP spid="4122" grpId="0" animBg="1"/>
      <p:bldP spid="4123" grpId="0" animBg="1"/>
      <p:bldP spid="4124" grpId="0" autoUpdateAnimBg="0"/>
      <p:bldP spid="4127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Oval 36"/>
          <p:cNvSpPr>
            <a:spLocks noChangeArrowheads="1"/>
          </p:cNvSpPr>
          <p:nvPr/>
        </p:nvSpPr>
        <p:spPr bwMode="auto">
          <a:xfrm>
            <a:off x="990600" y="914400"/>
            <a:ext cx="5943600" cy="2743200"/>
          </a:xfrm>
          <a:prstGeom prst="ellipse">
            <a:avLst/>
          </a:prstGeom>
          <a:solidFill>
            <a:srgbClr val="EBFFB1">
              <a:alpha val="50195"/>
            </a:srgb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41991" name="Oval 48"/>
          <p:cNvSpPr>
            <a:spLocks noChangeArrowheads="1"/>
          </p:cNvSpPr>
          <p:nvPr/>
        </p:nvSpPr>
        <p:spPr bwMode="auto">
          <a:xfrm>
            <a:off x="533400" y="2362200"/>
            <a:ext cx="7086600" cy="1676400"/>
          </a:xfrm>
          <a:prstGeom prst="ellipse">
            <a:avLst/>
          </a:prstGeom>
          <a:solidFill>
            <a:srgbClr val="E5F9F9">
              <a:alpha val="50195"/>
            </a:srgbClr>
          </a:solidFill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41992" name="Line 4"/>
          <p:cNvSpPr>
            <a:spLocks noChangeShapeType="1"/>
          </p:cNvSpPr>
          <p:nvPr/>
        </p:nvSpPr>
        <p:spPr bwMode="auto">
          <a:xfrm>
            <a:off x="5486400" y="5105400"/>
            <a:ext cx="1295400" cy="0"/>
          </a:xfrm>
          <a:prstGeom prst="line">
            <a:avLst/>
          </a:prstGeom>
          <a:noFill/>
          <a:ln w="1270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993" name="Line 5"/>
          <p:cNvSpPr>
            <a:spLocks noChangeShapeType="1"/>
          </p:cNvSpPr>
          <p:nvPr/>
        </p:nvSpPr>
        <p:spPr bwMode="auto">
          <a:xfrm>
            <a:off x="457200" y="5105400"/>
            <a:ext cx="1828800" cy="0"/>
          </a:xfrm>
          <a:prstGeom prst="line">
            <a:avLst/>
          </a:prstGeom>
          <a:noFill/>
          <a:ln w="127000">
            <a:solidFill>
              <a:srgbClr val="008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994" name="Freeform 6"/>
          <p:cNvSpPr>
            <a:spLocks/>
          </p:cNvSpPr>
          <p:nvPr/>
        </p:nvSpPr>
        <p:spPr bwMode="auto">
          <a:xfrm>
            <a:off x="6705600" y="4343400"/>
            <a:ext cx="1447800" cy="1435100"/>
          </a:xfrm>
          <a:custGeom>
            <a:avLst/>
            <a:gdLst>
              <a:gd name="T0" fmla="*/ 2147483647 w 840"/>
              <a:gd name="T1" fmla="*/ 2147483647 h 904"/>
              <a:gd name="T2" fmla="*/ 2147483647 w 840"/>
              <a:gd name="T3" fmla="*/ 2147483647 h 904"/>
              <a:gd name="T4" fmla="*/ 2147483647 w 840"/>
              <a:gd name="T5" fmla="*/ 2147483647 h 904"/>
              <a:gd name="T6" fmla="*/ 2147483647 w 840"/>
              <a:gd name="T7" fmla="*/ 2147483647 h 904"/>
              <a:gd name="T8" fmla="*/ 2147483647 w 840"/>
              <a:gd name="T9" fmla="*/ 2147483647 h 904"/>
              <a:gd name="T10" fmla="*/ 2147483647 w 840"/>
              <a:gd name="T11" fmla="*/ 2147483647 h 904"/>
              <a:gd name="T12" fmla="*/ 2147483647 w 840"/>
              <a:gd name="T13" fmla="*/ 2147483647 h 904"/>
              <a:gd name="T14" fmla="*/ 2147483647 w 840"/>
              <a:gd name="T15" fmla="*/ 2147483647 h 904"/>
              <a:gd name="T16" fmla="*/ 2147483647 w 840"/>
              <a:gd name="T17" fmla="*/ 2147483647 h 904"/>
              <a:gd name="T18" fmla="*/ 2147483647 w 840"/>
              <a:gd name="T19" fmla="*/ 2147483647 h 904"/>
              <a:gd name="T20" fmla="*/ 2147483647 w 840"/>
              <a:gd name="T21" fmla="*/ 2147483647 h 90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40"/>
              <a:gd name="T34" fmla="*/ 0 h 904"/>
              <a:gd name="T35" fmla="*/ 840 w 840"/>
              <a:gd name="T36" fmla="*/ 904 h 90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40" h="904">
                <a:moveTo>
                  <a:pt x="112" y="688"/>
                </a:moveTo>
                <a:cubicBezTo>
                  <a:pt x="80" y="592"/>
                  <a:pt x="0" y="344"/>
                  <a:pt x="16" y="256"/>
                </a:cubicBezTo>
                <a:cubicBezTo>
                  <a:pt x="32" y="168"/>
                  <a:pt x="120" y="200"/>
                  <a:pt x="208" y="160"/>
                </a:cubicBezTo>
                <a:cubicBezTo>
                  <a:pt x="296" y="120"/>
                  <a:pt x="456" y="0"/>
                  <a:pt x="544" y="16"/>
                </a:cubicBezTo>
                <a:cubicBezTo>
                  <a:pt x="632" y="32"/>
                  <a:pt x="720" y="184"/>
                  <a:pt x="736" y="256"/>
                </a:cubicBezTo>
                <a:cubicBezTo>
                  <a:pt x="752" y="328"/>
                  <a:pt x="624" y="384"/>
                  <a:pt x="640" y="448"/>
                </a:cubicBezTo>
                <a:cubicBezTo>
                  <a:pt x="656" y="512"/>
                  <a:pt x="824" y="568"/>
                  <a:pt x="832" y="640"/>
                </a:cubicBezTo>
                <a:cubicBezTo>
                  <a:pt x="840" y="712"/>
                  <a:pt x="752" y="856"/>
                  <a:pt x="688" y="880"/>
                </a:cubicBezTo>
                <a:cubicBezTo>
                  <a:pt x="624" y="904"/>
                  <a:pt x="528" y="792"/>
                  <a:pt x="448" y="784"/>
                </a:cubicBezTo>
                <a:cubicBezTo>
                  <a:pt x="368" y="776"/>
                  <a:pt x="264" y="848"/>
                  <a:pt x="208" y="832"/>
                </a:cubicBezTo>
                <a:cubicBezTo>
                  <a:pt x="152" y="816"/>
                  <a:pt x="144" y="784"/>
                  <a:pt x="112" y="688"/>
                </a:cubicBezTo>
                <a:close/>
              </a:path>
            </a:pathLst>
          </a:custGeom>
          <a:solidFill>
            <a:srgbClr val="EBFFB1"/>
          </a:solidFill>
          <a:ln w="1905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995" name="Text Box 7"/>
          <p:cNvSpPr txBox="1">
            <a:spLocks noChangeArrowheads="1"/>
          </p:cNvSpPr>
          <p:nvPr/>
        </p:nvSpPr>
        <p:spPr bwMode="auto">
          <a:xfrm>
            <a:off x="7010400" y="4724400"/>
            <a:ext cx="914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/>
              <a:t>Ziel-märkte</a:t>
            </a: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7543800" y="3810000"/>
          <a:ext cx="847725" cy="981075"/>
        </p:xfrm>
        <a:graphic>
          <a:graphicData uri="http://schemas.openxmlformats.org/presentationml/2006/ole">
            <p:oleObj spid="_x0000_s41986" name="Bitmap" r:id="rId4" imgW="980952" imgH="1133633" progId="Paint.Picture">
              <p:embed/>
            </p:oleObj>
          </a:graphicData>
        </a:graphic>
      </p:graphicFrame>
      <p:sp>
        <p:nvSpPr>
          <p:cNvPr id="41996" name="Text Box 9"/>
          <p:cNvSpPr txBox="1">
            <a:spLocks noChangeArrowheads="1"/>
          </p:cNvSpPr>
          <p:nvPr/>
        </p:nvSpPr>
        <p:spPr bwMode="auto">
          <a:xfrm>
            <a:off x="8001000" y="4724400"/>
            <a:ext cx="990600" cy="3460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/>
              <a:t>Kunden</a:t>
            </a:r>
          </a:p>
        </p:txBody>
      </p:sp>
      <p:sp>
        <p:nvSpPr>
          <p:cNvPr id="41997" name="Line 12"/>
          <p:cNvSpPr>
            <a:spLocks noChangeShapeType="1"/>
          </p:cNvSpPr>
          <p:nvPr/>
        </p:nvSpPr>
        <p:spPr bwMode="auto">
          <a:xfrm>
            <a:off x="6781800" y="3200400"/>
            <a:ext cx="68580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1998" name="Line 13"/>
          <p:cNvSpPr>
            <a:spLocks noChangeShapeType="1"/>
          </p:cNvSpPr>
          <p:nvPr/>
        </p:nvSpPr>
        <p:spPr bwMode="auto">
          <a:xfrm flipH="1">
            <a:off x="6477000" y="3200400"/>
            <a:ext cx="304800" cy="1295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0959" name="Text Box 14"/>
          <p:cNvSpPr txBox="1">
            <a:spLocks noChangeArrowheads="1"/>
          </p:cNvSpPr>
          <p:nvPr/>
        </p:nvSpPr>
        <p:spPr bwMode="auto">
          <a:xfrm>
            <a:off x="6248400" y="2895600"/>
            <a:ext cx="990600" cy="34607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Vertrieb</a:t>
            </a:r>
          </a:p>
        </p:txBody>
      </p:sp>
      <p:sp>
        <p:nvSpPr>
          <p:cNvPr id="42000" name="Line 15"/>
          <p:cNvSpPr>
            <a:spLocks noChangeShapeType="1"/>
          </p:cNvSpPr>
          <p:nvPr/>
        </p:nvSpPr>
        <p:spPr bwMode="auto">
          <a:xfrm>
            <a:off x="6172200" y="4724400"/>
            <a:ext cx="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01" name="Text Box 16"/>
          <p:cNvSpPr txBox="1">
            <a:spLocks noChangeArrowheads="1"/>
          </p:cNvSpPr>
          <p:nvPr/>
        </p:nvSpPr>
        <p:spPr bwMode="auto">
          <a:xfrm>
            <a:off x="5638800" y="4419600"/>
            <a:ext cx="990600" cy="346075"/>
          </a:xfrm>
          <a:prstGeom prst="rect">
            <a:avLst/>
          </a:prstGeom>
          <a:solidFill>
            <a:srgbClr val="CFF6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/>
              <a:t>Produkt</a:t>
            </a:r>
          </a:p>
        </p:txBody>
      </p:sp>
      <p:sp>
        <p:nvSpPr>
          <p:cNvPr id="210962" name="Text Box 17"/>
          <p:cNvSpPr txBox="1">
            <a:spLocks noChangeArrowheads="1"/>
          </p:cNvSpPr>
          <p:nvPr/>
        </p:nvSpPr>
        <p:spPr bwMode="auto">
          <a:xfrm>
            <a:off x="762000" y="2895600"/>
            <a:ext cx="1447800" cy="346075"/>
          </a:xfrm>
          <a:prstGeom prst="rect">
            <a:avLst/>
          </a:prstGeom>
          <a:solidFill>
            <a:srgbClr val="FFEDD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Beschaffung</a:t>
            </a:r>
          </a:p>
        </p:txBody>
      </p:sp>
      <p:sp>
        <p:nvSpPr>
          <p:cNvPr id="210963" name="Text Box 18"/>
          <p:cNvSpPr txBox="1">
            <a:spLocks noChangeArrowheads="1"/>
          </p:cNvSpPr>
          <p:nvPr/>
        </p:nvSpPr>
        <p:spPr bwMode="auto">
          <a:xfrm>
            <a:off x="3048000" y="2895600"/>
            <a:ext cx="2133600" cy="346075"/>
          </a:xfrm>
          <a:prstGeom prst="rect">
            <a:avLst/>
          </a:prstGeom>
          <a:solidFill>
            <a:srgbClr val="D5F6F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Leistungserstellung</a:t>
            </a:r>
          </a:p>
        </p:txBody>
      </p:sp>
      <p:sp>
        <p:nvSpPr>
          <p:cNvPr id="42004" name="Line 19"/>
          <p:cNvSpPr>
            <a:spLocks noChangeShapeType="1"/>
          </p:cNvSpPr>
          <p:nvPr/>
        </p:nvSpPr>
        <p:spPr bwMode="auto">
          <a:xfrm>
            <a:off x="3962400" y="3200400"/>
            <a:ext cx="0" cy="9144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05" name="Line 20"/>
          <p:cNvSpPr>
            <a:spLocks noChangeShapeType="1"/>
          </p:cNvSpPr>
          <p:nvPr/>
        </p:nvSpPr>
        <p:spPr bwMode="auto">
          <a:xfrm flipH="1">
            <a:off x="4572000" y="3048000"/>
            <a:ext cx="1676400" cy="1066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06" name="Line 21"/>
          <p:cNvSpPr>
            <a:spLocks noChangeShapeType="1"/>
          </p:cNvSpPr>
          <p:nvPr/>
        </p:nvSpPr>
        <p:spPr bwMode="auto">
          <a:xfrm>
            <a:off x="1371600" y="3200400"/>
            <a:ext cx="0" cy="1828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07" name="Line 22"/>
          <p:cNvSpPr>
            <a:spLocks noChangeShapeType="1"/>
          </p:cNvSpPr>
          <p:nvPr/>
        </p:nvSpPr>
        <p:spPr bwMode="auto">
          <a:xfrm>
            <a:off x="1371600" y="3200400"/>
            <a:ext cx="2057400" cy="9144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0968" name="Text Box 23"/>
          <p:cNvSpPr txBox="1">
            <a:spLocks noChangeArrowheads="1"/>
          </p:cNvSpPr>
          <p:nvPr/>
        </p:nvSpPr>
        <p:spPr bwMode="auto">
          <a:xfrm>
            <a:off x="838200" y="1524000"/>
            <a:ext cx="1447800" cy="5905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Produkt-entwicklung</a:t>
            </a:r>
          </a:p>
        </p:txBody>
      </p:sp>
      <p:sp>
        <p:nvSpPr>
          <p:cNvPr id="210969" name="Text Box 24"/>
          <p:cNvSpPr txBox="1">
            <a:spLocks noChangeArrowheads="1"/>
          </p:cNvSpPr>
          <p:nvPr/>
        </p:nvSpPr>
        <p:spPr bwMode="auto">
          <a:xfrm>
            <a:off x="5410200" y="1524000"/>
            <a:ext cx="1752600" cy="835025"/>
          </a:xfrm>
          <a:prstGeom prst="rect">
            <a:avLst/>
          </a:prstGeom>
          <a:solidFill>
            <a:srgbClr val="EDEDE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weitere Funktions-bereiche</a:t>
            </a:r>
          </a:p>
        </p:txBody>
      </p:sp>
      <p:sp>
        <p:nvSpPr>
          <p:cNvPr id="210970" name="Text Box 25"/>
          <p:cNvSpPr txBox="1">
            <a:spLocks noChangeArrowheads="1"/>
          </p:cNvSpPr>
          <p:nvPr/>
        </p:nvSpPr>
        <p:spPr bwMode="auto">
          <a:xfrm>
            <a:off x="3200400" y="457200"/>
            <a:ext cx="1447800" cy="719138"/>
          </a:xfrm>
          <a:prstGeom prst="rect">
            <a:avLst/>
          </a:prstGeom>
          <a:solidFill>
            <a:srgbClr val="DFE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Management</a:t>
            </a:r>
          </a:p>
        </p:txBody>
      </p:sp>
      <p:sp>
        <p:nvSpPr>
          <p:cNvPr id="42011" name="Line 26"/>
          <p:cNvSpPr>
            <a:spLocks noChangeShapeType="1"/>
          </p:cNvSpPr>
          <p:nvPr/>
        </p:nvSpPr>
        <p:spPr bwMode="auto">
          <a:xfrm>
            <a:off x="2209800" y="3048000"/>
            <a:ext cx="83820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12" name="Line 27"/>
          <p:cNvSpPr>
            <a:spLocks noChangeShapeType="1"/>
          </p:cNvSpPr>
          <p:nvPr/>
        </p:nvSpPr>
        <p:spPr bwMode="auto">
          <a:xfrm>
            <a:off x="2209800" y="3048000"/>
            <a:ext cx="838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13" name="Line 28"/>
          <p:cNvSpPr>
            <a:spLocks noChangeShapeType="1"/>
          </p:cNvSpPr>
          <p:nvPr/>
        </p:nvSpPr>
        <p:spPr bwMode="auto">
          <a:xfrm>
            <a:off x="5181600" y="3048000"/>
            <a:ext cx="10668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14" name="Line 37"/>
          <p:cNvSpPr>
            <a:spLocks noChangeShapeType="1"/>
          </p:cNvSpPr>
          <p:nvPr/>
        </p:nvSpPr>
        <p:spPr bwMode="auto">
          <a:xfrm>
            <a:off x="2286000" y="1828800"/>
            <a:ext cx="990600" cy="381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15" name="Line 38"/>
          <p:cNvSpPr>
            <a:spLocks noChangeShapeType="1"/>
          </p:cNvSpPr>
          <p:nvPr/>
        </p:nvSpPr>
        <p:spPr bwMode="auto">
          <a:xfrm flipV="1">
            <a:off x="1676400" y="2209800"/>
            <a:ext cx="1600200" cy="685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16" name="Line 39"/>
          <p:cNvSpPr>
            <a:spLocks noChangeShapeType="1"/>
          </p:cNvSpPr>
          <p:nvPr/>
        </p:nvSpPr>
        <p:spPr bwMode="auto">
          <a:xfrm flipH="1">
            <a:off x="3962400" y="1219200"/>
            <a:ext cx="0" cy="16764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3276600" y="1371600"/>
          <a:ext cx="1428750" cy="1438275"/>
        </p:xfrm>
        <a:graphic>
          <a:graphicData uri="http://schemas.openxmlformats.org/presentationml/2006/ole">
            <p:oleObj spid="_x0000_s41988" name="Bitmap" r:id="rId5" imgW="1428949" imgH="1438095" progId="Paint.Picture">
              <p:embed/>
            </p:oleObj>
          </a:graphicData>
        </a:graphic>
      </p:graphicFrame>
      <p:sp>
        <p:nvSpPr>
          <p:cNvPr id="42017" name="AutoShape 41"/>
          <p:cNvSpPr>
            <a:spLocks noChangeArrowheads="1"/>
          </p:cNvSpPr>
          <p:nvPr/>
        </p:nvSpPr>
        <p:spPr bwMode="auto">
          <a:xfrm>
            <a:off x="4343400" y="1447800"/>
            <a:ext cx="533400" cy="381000"/>
          </a:xfrm>
          <a:prstGeom prst="flowChartMagneticDisk">
            <a:avLst/>
          </a:prstGeom>
          <a:solidFill>
            <a:srgbClr val="FFFF99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42018" name="Text Box 42"/>
          <p:cNvSpPr txBox="1">
            <a:spLocks noChangeArrowheads="1"/>
          </p:cNvSpPr>
          <p:nvPr/>
        </p:nvSpPr>
        <p:spPr bwMode="auto">
          <a:xfrm>
            <a:off x="4343400" y="15240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0"/>
              </a:spcBef>
            </a:pPr>
            <a:r>
              <a:rPr lang="de-DE"/>
              <a:t>DB</a:t>
            </a:r>
            <a:endParaRPr lang="de-DE" sz="2400" b="0">
              <a:latin typeface="Times New Roman" pitchFamily="18" charset="0"/>
            </a:endParaRPr>
          </a:p>
        </p:txBody>
      </p:sp>
      <p:sp>
        <p:nvSpPr>
          <p:cNvPr id="42019" name="Line 43"/>
          <p:cNvSpPr>
            <a:spLocks noChangeShapeType="1"/>
          </p:cNvSpPr>
          <p:nvPr/>
        </p:nvSpPr>
        <p:spPr bwMode="auto">
          <a:xfrm flipV="1">
            <a:off x="4724400" y="1905000"/>
            <a:ext cx="685800" cy="3048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2020" name="Line 44"/>
          <p:cNvSpPr>
            <a:spLocks noChangeShapeType="1"/>
          </p:cNvSpPr>
          <p:nvPr/>
        </p:nvSpPr>
        <p:spPr bwMode="auto">
          <a:xfrm>
            <a:off x="4724400" y="2209800"/>
            <a:ext cx="1524000" cy="7620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0982" name="Text Box 45"/>
          <p:cNvSpPr txBox="1">
            <a:spLocks noChangeArrowheads="1"/>
          </p:cNvSpPr>
          <p:nvPr/>
        </p:nvSpPr>
        <p:spPr bwMode="auto">
          <a:xfrm>
            <a:off x="2209800" y="3505200"/>
            <a:ext cx="990600" cy="346075"/>
          </a:xfrm>
          <a:prstGeom prst="rect">
            <a:avLst/>
          </a:prstGeom>
          <a:solidFill>
            <a:srgbClr val="EDEDE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/>
              <a:t>Lager</a:t>
            </a:r>
          </a:p>
        </p:txBody>
      </p:sp>
      <p:sp>
        <p:nvSpPr>
          <p:cNvPr id="210983" name="Text Box 46"/>
          <p:cNvSpPr txBox="1">
            <a:spLocks noChangeArrowheads="1"/>
          </p:cNvSpPr>
          <p:nvPr/>
        </p:nvSpPr>
        <p:spPr bwMode="auto">
          <a:xfrm>
            <a:off x="4800600" y="3505200"/>
            <a:ext cx="990600" cy="346075"/>
          </a:xfrm>
          <a:prstGeom prst="rect">
            <a:avLst/>
          </a:prstGeom>
          <a:solidFill>
            <a:srgbClr val="EDEDE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de-DE"/>
              <a:t>Lager</a:t>
            </a:r>
          </a:p>
        </p:txBody>
      </p:sp>
      <p:sp>
        <p:nvSpPr>
          <p:cNvPr id="210984" name="Text Box 49"/>
          <p:cNvSpPr txBox="1">
            <a:spLocks noChangeArrowheads="1"/>
          </p:cNvSpPr>
          <p:nvPr/>
        </p:nvSpPr>
        <p:spPr bwMode="auto">
          <a:xfrm>
            <a:off x="5029200" y="838200"/>
            <a:ext cx="990600" cy="454025"/>
          </a:xfrm>
          <a:prstGeom prst="rect">
            <a:avLst/>
          </a:prstGeom>
          <a:solidFill>
            <a:srgbClr val="EDFFB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>
                <a:solidFill>
                  <a:srgbClr val="FF3300"/>
                </a:solidFill>
              </a:rPr>
              <a:t>CRM</a:t>
            </a:r>
          </a:p>
        </p:txBody>
      </p:sp>
      <p:sp>
        <p:nvSpPr>
          <p:cNvPr id="210985" name="Text Box 50"/>
          <p:cNvSpPr txBox="1">
            <a:spLocks noChangeArrowheads="1"/>
          </p:cNvSpPr>
          <p:nvPr/>
        </p:nvSpPr>
        <p:spPr bwMode="auto">
          <a:xfrm>
            <a:off x="7391400" y="2514600"/>
            <a:ext cx="1600200" cy="1066800"/>
          </a:xfrm>
          <a:prstGeom prst="rect">
            <a:avLst/>
          </a:prstGeom>
          <a:solidFill>
            <a:srgbClr val="DBED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de-DE"/>
              <a:t>Waren-wirtschafts-system</a:t>
            </a:r>
          </a:p>
        </p:txBody>
      </p:sp>
      <p:graphicFrame>
        <p:nvGraphicFramePr>
          <p:cNvPr id="41989" name="Object 42"/>
          <p:cNvGraphicFramePr>
            <a:graphicFrameLocks noChangeAspect="1"/>
          </p:cNvGraphicFramePr>
          <p:nvPr/>
        </p:nvGraphicFramePr>
        <p:xfrm>
          <a:off x="2286000" y="4114800"/>
          <a:ext cx="3200400" cy="1903413"/>
        </p:xfrm>
        <a:graphic>
          <a:graphicData uri="http://schemas.openxmlformats.org/presentationml/2006/ole">
            <p:oleObj spid="_x0000_s41989" name="Paint Shop Pro Image" r:id="rId6" imgW="5209756" imgH="3570732" progId="PaintShopPro">
              <p:embed/>
            </p:oleObj>
          </a:graphicData>
        </a:graphic>
      </p:graphicFrame>
      <p:sp>
        <p:nvSpPr>
          <p:cNvPr id="42025" name="Text Box 43"/>
          <p:cNvSpPr txBox="1">
            <a:spLocks noChangeArrowheads="1"/>
          </p:cNvSpPr>
          <p:nvPr/>
        </p:nvSpPr>
        <p:spPr bwMode="auto">
          <a:xfrm>
            <a:off x="2438400" y="4191000"/>
            <a:ext cx="1768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Unternehmen</a:t>
            </a:r>
          </a:p>
        </p:txBody>
      </p:sp>
      <p:sp>
        <p:nvSpPr>
          <p:cNvPr id="42027" name="Text Box 43"/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Customer-Relationship-Management (Kundenbeziehungsmanagement als Kommunikation)</a:t>
            </a:r>
          </a:p>
        </p:txBody>
      </p:sp>
      <p:sp>
        <p:nvSpPr>
          <p:cNvPr id="42028" name="Rectangle 11"/>
          <p:cNvSpPr>
            <a:spLocks noChangeArrowheads="1"/>
          </p:cNvSpPr>
          <p:nvPr/>
        </p:nvSpPr>
        <p:spPr bwMode="auto">
          <a:xfrm>
            <a:off x="8610600" y="61722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0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1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1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1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000"/>
                            </p:stCondLst>
                            <p:childTnLst>
                              <p:par>
                                <p:cTn id="1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2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2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2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 autoUpdateAnimBg="0"/>
      <p:bldP spid="41991" grpId="0" animBg="1" autoUpdateAnimBg="0"/>
      <p:bldP spid="41992" grpId="0" animBg="1"/>
      <p:bldP spid="41993" grpId="0" animBg="1"/>
      <p:bldP spid="41994" grpId="0" animBg="1"/>
      <p:bldP spid="41995" grpId="0" autoUpdateAnimBg="0"/>
      <p:bldP spid="41996" grpId="0" animBg="1" autoUpdateAnimBg="0"/>
      <p:bldP spid="41997" grpId="0" animBg="1"/>
      <p:bldP spid="41998" grpId="0" animBg="1"/>
      <p:bldP spid="210959" grpId="0" animBg="1" autoUpdateAnimBg="0"/>
      <p:bldP spid="42000" grpId="0" animBg="1"/>
      <p:bldP spid="42001" grpId="0" animBg="1" autoUpdateAnimBg="0"/>
      <p:bldP spid="210962" grpId="0" animBg="1" autoUpdateAnimBg="0"/>
      <p:bldP spid="210963" grpId="0" animBg="1" autoUpdateAnimBg="0"/>
      <p:bldP spid="42004" grpId="0" animBg="1"/>
      <p:bldP spid="42005" grpId="0" animBg="1"/>
      <p:bldP spid="42006" grpId="0" animBg="1"/>
      <p:bldP spid="42007" grpId="0" animBg="1"/>
      <p:bldP spid="210968" grpId="0" animBg="1" autoUpdateAnimBg="0"/>
      <p:bldP spid="210969" grpId="0" animBg="1" autoUpdateAnimBg="0"/>
      <p:bldP spid="210970" grpId="0" animBg="1" autoUpdateAnimBg="0"/>
      <p:bldP spid="42012" grpId="0" animBg="1"/>
      <p:bldP spid="42013" grpId="0" animBg="1"/>
      <p:bldP spid="42014" grpId="0" animBg="1"/>
      <p:bldP spid="42015" grpId="0" animBg="1"/>
      <p:bldP spid="42016" grpId="0" animBg="1"/>
      <p:bldP spid="42017" grpId="0" animBg="1" autoUpdateAnimBg="0"/>
      <p:bldP spid="42018" grpId="0" autoUpdateAnimBg="0"/>
      <p:bldP spid="42019" grpId="0" animBg="1"/>
      <p:bldP spid="42020" grpId="0" animBg="1"/>
      <p:bldP spid="210982" grpId="0" animBg="1" autoUpdateAnimBg="0"/>
      <p:bldP spid="210983" grpId="0" animBg="1" autoUpdateAnimBg="0"/>
      <p:bldP spid="210984" grpId="0" animBg="1" autoUpdateAnimBg="0"/>
      <p:bldP spid="210985" grpId="0" animBg="1" autoUpdateAnimBg="0"/>
      <p:bldP spid="42025" grpId="0" autoUpdateAnimBg="0"/>
      <p:bldP spid="42028" grpId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Oval 81"/>
          <p:cNvSpPr>
            <a:spLocks noChangeArrowheads="1"/>
          </p:cNvSpPr>
          <p:nvPr/>
        </p:nvSpPr>
        <p:spPr bwMode="auto">
          <a:xfrm>
            <a:off x="2895600" y="838200"/>
            <a:ext cx="6096000" cy="1524000"/>
          </a:xfrm>
          <a:prstGeom prst="ellipse">
            <a:avLst/>
          </a:prstGeom>
          <a:solidFill>
            <a:srgbClr val="F1FFC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43015" name="Line 3"/>
          <p:cNvSpPr>
            <a:spLocks noChangeShapeType="1"/>
          </p:cNvSpPr>
          <p:nvPr/>
        </p:nvSpPr>
        <p:spPr bwMode="auto">
          <a:xfrm flipV="1">
            <a:off x="5181600" y="4876800"/>
            <a:ext cx="1447800" cy="0"/>
          </a:xfrm>
          <a:prstGeom prst="line">
            <a:avLst/>
          </a:prstGeom>
          <a:noFill/>
          <a:ln w="127000">
            <a:solidFill>
              <a:srgbClr val="008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3016" name="Line 4"/>
          <p:cNvSpPr>
            <a:spLocks noChangeShapeType="1"/>
          </p:cNvSpPr>
          <p:nvPr/>
        </p:nvSpPr>
        <p:spPr bwMode="auto">
          <a:xfrm flipV="1">
            <a:off x="1371600" y="4953000"/>
            <a:ext cx="1752600" cy="0"/>
          </a:xfrm>
          <a:prstGeom prst="line">
            <a:avLst/>
          </a:prstGeom>
          <a:noFill/>
          <a:ln w="127000">
            <a:solidFill>
              <a:srgbClr val="00808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DE"/>
          </a:p>
        </p:txBody>
      </p:sp>
      <p:sp>
        <p:nvSpPr>
          <p:cNvPr id="43017" name="Text Box 6"/>
          <p:cNvSpPr txBox="1">
            <a:spLocks noChangeArrowheads="1"/>
          </p:cNvSpPr>
          <p:nvPr/>
        </p:nvSpPr>
        <p:spPr bwMode="auto">
          <a:xfrm>
            <a:off x="1447800" y="51054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Beschaffung</a:t>
            </a:r>
          </a:p>
        </p:txBody>
      </p:sp>
      <p:sp>
        <p:nvSpPr>
          <p:cNvPr id="43018" name="Text Box 7"/>
          <p:cNvSpPr txBox="1">
            <a:spLocks noChangeArrowheads="1"/>
          </p:cNvSpPr>
          <p:nvPr/>
        </p:nvSpPr>
        <p:spPr bwMode="auto">
          <a:xfrm>
            <a:off x="3200400" y="55626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Leistungserstellung</a:t>
            </a:r>
          </a:p>
        </p:txBody>
      </p:sp>
      <p:sp>
        <p:nvSpPr>
          <p:cNvPr id="43019" name="Text Box 8"/>
          <p:cNvSpPr txBox="1">
            <a:spLocks noChangeArrowheads="1"/>
          </p:cNvSpPr>
          <p:nvPr/>
        </p:nvSpPr>
        <p:spPr bwMode="auto">
          <a:xfrm>
            <a:off x="5334000" y="5029200"/>
            <a:ext cx="83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Absatz</a:t>
            </a:r>
          </a:p>
        </p:txBody>
      </p:sp>
      <p:graphicFrame>
        <p:nvGraphicFramePr>
          <p:cNvPr id="43010" name="Object 9"/>
          <p:cNvGraphicFramePr>
            <a:graphicFrameLocks noChangeAspect="1"/>
          </p:cNvGraphicFramePr>
          <p:nvPr/>
        </p:nvGraphicFramePr>
        <p:xfrm>
          <a:off x="6629400" y="4191000"/>
          <a:ext cx="1600200" cy="1331913"/>
        </p:xfrm>
        <a:graphic>
          <a:graphicData uri="http://schemas.openxmlformats.org/presentationml/2006/ole">
            <p:oleObj spid="_x0000_s43010" name="Bitmap" r:id="rId4" imgW="3076190" imgH="2266667" progId="Paint.Picture">
              <p:embed/>
            </p:oleObj>
          </a:graphicData>
        </a:graphic>
      </p:graphicFrame>
      <p:sp>
        <p:nvSpPr>
          <p:cNvPr id="43020" name="Text Box 10"/>
          <p:cNvSpPr txBox="1">
            <a:spLocks noChangeArrowheads="1"/>
          </p:cNvSpPr>
          <p:nvPr/>
        </p:nvSpPr>
        <p:spPr bwMode="auto">
          <a:xfrm>
            <a:off x="6629400" y="5486400"/>
            <a:ext cx="1600200" cy="31432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Marketing-Ziele</a:t>
            </a:r>
          </a:p>
        </p:txBody>
      </p:sp>
      <p:graphicFrame>
        <p:nvGraphicFramePr>
          <p:cNvPr id="43011" name="Object 11"/>
          <p:cNvGraphicFramePr>
            <a:graphicFrameLocks noChangeAspect="1"/>
          </p:cNvGraphicFramePr>
          <p:nvPr/>
        </p:nvGraphicFramePr>
        <p:xfrm>
          <a:off x="7848600" y="4114800"/>
          <a:ext cx="668338" cy="685800"/>
        </p:xfrm>
        <a:graphic>
          <a:graphicData uri="http://schemas.openxmlformats.org/presentationml/2006/ole">
            <p:oleObj spid="_x0000_s43011" name="Bitmap" r:id="rId5" imgW="1028844" imgH="1057423" progId="Paint.Picture">
              <p:embed/>
            </p:oleObj>
          </a:graphicData>
        </a:graphic>
      </p:graphicFrame>
      <p:sp>
        <p:nvSpPr>
          <p:cNvPr id="43021" name="Freeform 12"/>
          <p:cNvSpPr>
            <a:spLocks/>
          </p:cNvSpPr>
          <p:nvPr/>
        </p:nvSpPr>
        <p:spPr bwMode="auto">
          <a:xfrm>
            <a:off x="292100" y="4495800"/>
            <a:ext cx="1168400" cy="1079500"/>
          </a:xfrm>
          <a:custGeom>
            <a:avLst/>
            <a:gdLst>
              <a:gd name="T0" fmla="*/ 2147483647 w 736"/>
              <a:gd name="T1" fmla="*/ 2147483647 h 680"/>
              <a:gd name="T2" fmla="*/ 2147483647 w 736"/>
              <a:gd name="T3" fmla="*/ 2147483647 h 680"/>
              <a:gd name="T4" fmla="*/ 2147483647 w 736"/>
              <a:gd name="T5" fmla="*/ 2147483647 h 680"/>
              <a:gd name="T6" fmla="*/ 2147483647 w 736"/>
              <a:gd name="T7" fmla="*/ 2147483647 h 680"/>
              <a:gd name="T8" fmla="*/ 2147483647 w 736"/>
              <a:gd name="T9" fmla="*/ 2147483647 h 680"/>
              <a:gd name="T10" fmla="*/ 2147483647 w 736"/>
              <a:gd name="T11" fmla="*/ 2147483647 h 680"/>
              <a:gd name="T12" fmla="*/ 2147483647 w 736"/>
              <a:gd name="T13" fmla="*/ 0 h 680"/>
              <a:gd name="T14" fmla="*/ 2147483647 w 736"/>
              <a:gd name="T15" fmla="*/ 2147483647 h 680"/>
              <a:gd name="T16" fmla="*/ 2147483647 w 736"/>
              <a:gd name="T17" fmla="*/ 2147483647 h 680"/>
              <a:gd name="T18" fmla="*/ 2147483647 w 736"/>
              <a:gd name="T19" fmla="*/ 2147483647 h 680"/>
              <a:gd name="T20" fmla="*/ 2147483647 w 736"/>
              <a:gd name="T21" fmla="*/ 2147483647 h 680"/>
              <a:gd name="T22" fmla="*/ 2147483647 w 736"/>
              <a:gd name="T23" fmla="*/ 2147483647 h 680"/>
              <a:gd name="T24" fmla="*/ 2147483647 w 736"/>
              <a:gd name="T25" fmla="*/ 2147483647 h 680"/>
              <a:gd name="T26" fmla="*/ 2147483647 w 736"/>
              <a:gd name="T27" fmla="*/ 2147483647 h 680"/>
              <a:gd name="T28" fmla="*/ 2147483647 w 736"/>
              <a:gd name="T29" fmla="*/ 2147483647 h 680"/>
              <a:gd name="T30" fmla="*/ 2147483647 w 736"/>
              <a:gd name="T31" fmla="*/ 2147483647 h 680"/>
              <a:gd name="T32" fmla="*/ 2147483647 w 736"/>
              <a:gd name="T33" fmla="*/ 2147483647 h 68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36"/>
              <a:gd name="T52" fmla="*/ 0 h 680"/>
              <a:gd name="T53" fmla="*/ 736 w 736"/>
              <a:gd name="T54" fmla="*/ 680 h 68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36" h="680">
                <a:moveTo>
                  <a:pt x="200" y="576"/>
                </a:moveTo>
                <a:cubicBezTo>
                  <a:pt x="168" y="552"/>
                  <a:pt x="72" y="552"/>
                  <a:pt x="56" y="528"/>
                </a:cubicBezTo>
                <a:cubicBezTo>
                  <a:pt x="40" y="504"/>
                  <a:pt x="96" y="472"/>
                  <a:pt x="104" y="432"/>
                </a:cubicBezTo>
                <a:cubicBezTo>
                  <a:pt x="112" y="392"/>
                  <a:pt x="120" y="320"/>
                  <a:pt x="104" y="288"/>
                </a:cubicBezTo>
                <a:cubicBezTo>
                  <a:pt x="88" y="256"/>
                  <a:pt x="16" y="272"/>
                  <a:pt x="8" y="240"/>
                </a:cubicBezTo>
                <a:cubicBezTo>
                  <a:pt x="0" y="208"/>
                  <a:pt x="16" y="136"/>
                  <a:pt x="56" y="96"/>
                </a:cubicBezTo>
                <a:cubicBezTo>
                  <a:pt x="96" y="56"/>
                  <a:pt x="176" y="0"/>
                  <a:pt x="248" y="0"/>
                </a:cubicBezTo>
                <a:cubicBezTo>
                  <a:pt x="320" y="0"/>
                  <a:pt x="424" y="80"/>
                  <a:pt x="488" y="96"/>
                </a:cubicBezTo>
                <a:cubicBezTo>
                  <a:pt x="552" y="112"/>
                  <a:pt x="592" y="72"/>
                  <a:pt x="632" y="96"/>
                </a:cubicBezTo>
                <a:cubicBezTo>
                  <a:pt x="672" y="120"/>
                  <a:pt x="720" y="184"/>
                  <a:pt x="728" y="240"/>
                </a:cubicBezTo>
                <a:cubicBezTo>
                  <a:pt x="736" y="296"/>
                  <a:pt x="704" y="392"/>
                  <a:pt x="680" y="432"/>
                </a:cubicBezTo>
                <a:cubicBezTo>
                  <a:pt x="656" y="472"/>
                  <a:pt x="600" y="448"/>
                  <a:pt x="584" y="480"/>
                </a:cubicBezTo>
                <a:cubicBezTo>
                  <a:pt x="568" y="512"/>
                  <a:pt x="608" y="592"/>
                  <a:pt x="584" y="624"/>
                </a:cubicBezTo>
                <a:cubicBezTo>
                  <a:pt x="560" y="656"/>
                  <a:pt x="480" y="672"/>
                  <a:pt x="440" y="672"/>
                </a:cubicBezTo>
                <a:cubicBezTo>
                  <a:pt x="400" y="672"/>
                  <a:pt x="376" y="624"/>
                  <a:pt x="344" y="624"/>
                </a:cubicBezTo>
                <a:cubicBezTo>
                  <a:pt x="312" y="624"/>
                  <a:pt x="272" y="680"/>
                  <a:pt x="248" y="672"/>
                </a:cubicBezTo>
                <a:cubicBezTo>
                  <a:pt x="224" y="664"/>
                  <a:pt x="232" y="600"/>
                  <a:pt x="200" y="576"/>
                </a:cubicBezTo>
                <a:close/>
              </a:path>
            </a:pathLst>
          </a:custGeom>
          <a:solidFill>
            <a:srgbClr val="CCFFFF"/>
          </a:solidFill>
          <a:ln w="12700" cap="flat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22" name="Text Box 13"/>
          <p:cNvSpPr txBox="1">
            <a:spLocks noChangeArrowheads="1"/>
          </p:cNvSpPr>
          <p:nvPr/>
        </p:nvSpPr>
        <p:spPr bwMode="auto">
          <a:xfrm>
            <a:off x="457200" y="4648200"/>
            <a:ext cx="914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Beschaf-fungs-märkte</a:t>
            </a:r>
            <a:endParaRPr lang="de-DE" sz="1400"/>
          </a:p>
        </p:txBody>
      </p:sp>
      <p:sp>
        <p:nvSpPr>
          <p:cNvPr id="43023" name="Line 14"/>
          <p:cNvSpPr>
            <a:spLocks noChangeShapeType="1"/>
          </p:cNvSpPr>
          <p:nvPr/>
        </p:nvSpPr>
        <p:spPr bwMode="auto">
          <a:xfrm>
            <a:off x="914400" y="685800"/>
            <a:ext cx="381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24" name="Line 15"/>
          <p:cNvSpPr>
            <a:spLocks noChangeShapeType="1"/>
          </p:cNvSpPr>
          <p:nvPr/>
        </p:nvSpPr>
        <p:spPr bwMode="auto">
          <a:xfrm>
            <a:off x="2667000" y="6858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25" name="Line 16"/>
          <p:cNvSpPr>
            <a:spLocks noChangeShapeType="1"/>
          </p:cNvSpPr>
          <p:nvPr/>
        </p:nvSpPr>
        <p:spPr bwMode="auto">
          <a:xfrm flipH="1">
            <a:off x="7391400" y="5791200"/>
            <a:ext cx="0" cy="304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1985" name="Text Box 17"/>
          <p:cNvSpPr txBox="1">
            <a:spLocks noChangeArrowheads="1"/>
          </p:cNvSpPr>
          <p:nvPr/>
        </p:nvSpPr>
        <p:spPr bwMode="auto">
          <a:xfrm>
            <a:off x="1295400" y="381000"/>
            <a:ext cx="1371600" cy="611188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Marketing-Strategien</a:t>
            </a:r>
          </a:p>
        </p:txBody>
      </p:sp>
      <p:sp>
        <p:nvSpPr>
          <p:cNvPr id="43027" name="Line 18"/>
          <p:cNvSpPr>
            <a:spLocks noChangeShapeType="1"/>
          </p:cNvSpPr>
          <p:nvPr/>
        </p:nvSpPr>
        <p:spPr bwMode="auto">
          <a:xfrm>
            <a:off x="3962400" y="1219200"/>
            <a:ext cx="4800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28" name="Text Box 19"/>
          <p:cNvSpPr txBox="1">
            <a:spLocks noChangeArrowheads="1"/>
          </p:cNvSpPr>
          <p:nvPr/>
        </p:nvSpPr>
        <p:spPr bwMode="auto">
          <a:xfrm>
            <a:off x="5486400" y="6248400"/>
            <a:ext cx="10668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Umsatz</a:t>
            </a:r>
          </a:p>
        </p:txBody>
      </p:sp>
      <p:sp>
        <p:nvSpPr>
          <p:cNvPr id="43029" name="Text Box 20"/>
          <p:cNvSpPr txBox="1">
            <a:spLocks noChangeArrowheads="1"/>
          </p:cNvSpPr>
          <p:nvPr/>
        </p:nvSpPr>
        <p:spPr bwMode="auto">
          <a:xfrm>
            <a:off x="6629400" y="6248400"/>
            <a:ext cx="10668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Gewinn</a:t>
            </a:r>
          </a:p>
        </p:txBody>
      </p:sp>
      <p:sp>
        <p:nvSpPr>
          <p:cNvPr id="43030" name="Text Box 21"/>
          <p:cNvSpPr txBox="1">
            <a:spLocks noChangeArrowheads="1"/>
          </p:cNvSpPr>
          <p:nvPr/>
        </p:nvSpPr>
        <p:spPr bwMode="auto">
          <a:xfrm>
            <a:off x="7772400" y="6248400"/>
            <a:ext cx="12192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Marktanteile</a:t>
            </a:r>
          </a:p>
        </p:txBody>
      </p:sp>
      <p:sp>
        <p:nvSpPr>
          <p:cNvPr id="43031" name="Line 22"/>
          <p:cNvSpPr>
            <a:spLocks noChangeShapeType="1"/>
          </p:cNvSpPr>
          <p:nvPr/>
        </p:nvSpPr>
        <p:spPr bwMode="auto">
          <a:xfrm flipH="1">
            <a:off x="4495800" y="6096000"/>
            <a:ext cx="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32" name="Line 23"/>
          <p:cNvSpPr>
            <a:spLocks noChangeShapeType="1"/>
          </p:cNvSpPr>
          <p:nvPr/>
        </p:nvSpPr>
        <p:spPr bwMode="auto">
          <a:xfrm flipH="1">
            <a:off x="7162800" y="6096000"/>
            <a:ext cx="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33" name="Line 24"/>
          <p:cNvSpPr>
            <a:spLocks noChangeShapeType="1"/>
          </p:cNvSpPr>
          <p:nvPr/>
        </p:nvSpPr>
        <p:spPr bwMode="auto">
          <a:xfrm flipH="1">
            <a:off x="8458200" y="6096000"/>
            <a:ext cx="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34" name="Line 25"/>
          <p:cNvSpPr>
            <a:spLocks noChangeShapeType="1"/>
          </p:cNvSpPr>
          <p:nvPr/>
        </p:nvSpPr>
        <p:spPr bwMode="auto">
          <a:xfrm>
            <a:off x="2819400" y="6096000"/>
            <a:ext cx="5638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35" name="Text Box 26"/>
          <p:cNvSpPr txBox="1">
            <a:spLocks noChangeArrowheads="1"/>
          </p:cNvSpPr>
          <p:nvPr/>
        </p:nvSpPr>
        <p:spPr bwMode="auto">
          <a:xfrm>
            <a:off x="3657600" y="6248400"/>
            <a:ext cx="17526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Kundenzufriedenheit</a:t>
            </a:r>
          </a:p>
        </p:txBody>
      </p:sp>
      <p:sp>
        <p:nvSpPr>
          <p:cNvPr id="43036" name="Line 27"/>
          <p:cNvSpPr>
            <a:spLocks noChangeShapeType="1"/>
          </p:cNvSpPr>
          <p:nvPr/>
        </p:nvSpPr>
        <p:spPr bwMode="auto">
          <a:xfrm flipH="1">
            <a:off x="5943600" y="6096000"/>
            <a:ext cx="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3012" name="Object 28"/>
          <p:cNvGraphicFramePr>
            <a:graphicFrameLocks noChangeAspect="1"/>
          </p:cNvGraphicFramePr>
          <p:nvPr/>
        </p:nvGraphicFramePr>
        <p:xfrm>
          <a:off x="3352800" y="3276600"/>
          <a:ext cx="1600200" cy="1041400"/>
        </p:xfrm>
        <a:graphic>
          <a:graphicData uri="http://schemas.openxmlformats.org/presentationml/2006/ole">
            <p:oleObj spid="_x0000_s43012" name="Paint Shop Pro Image" r:id="rId6" imgW="2682927" imgH="1746341" progId="PaintShopPro">
              <p:embed/>
            </p:oleObj>
          </a:graphicData>
        </a:graphic>
      </p:graphicFrame>
      <p:sp>
        <p:nvSpPr>
          <p:cNvPr id="211997" name="Text Box 29"/>
          <p:cNvSpPr txBox="1">
            <a:spLocks noChangeArrowheads="1"/>
          </p:cNvSpPr>
          <p:nvPr/>
        </p:nvSpPr>
        <p:spPr bwMode="auto">
          <a:xfrm>
            <a:off x="3276600" y="152400"/>
            <a:ext cx="1828800" cy="395288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Produktpolitik</a:t>
            </a:r>
          </a:p>
        </p:txBody>
      </p:sp>
      <p:sp>
        <p:nvSpPr>
          <p:cNvPr id="43038" name="Line 30"/>
          <p:cNvSpPr>
            <a:spLocks noChangeShapeType="1"/>
          </p:cNvSpPr>
          <p:nvPr/>
        </p:nvSpPr>
        <p:spPr bwMode="auto">
          <a:xfrm>
            <a:off x="3962400" y="1219200"/>
            <a:ext cx="0" cy="990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39" name="Line 31"/>
          <p:cNvSpPr>
            <a:spLocks noChangeShapeType="1"/>
          </p:cNvSpPr>
          <p:nvPr/>
        </p:nvSpPr>
        <p:spPr bwMode="auto">
          <a:xfrm>
            <a:off x="5791200" y="1219200"/>
            <a:ext cx="0" cy="990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000" name="Text Box 32"/>
          <p:cNvSpPr txBox="1">
            <a:spLocks noChangeArrowheads="1"/>
          </p:cNvSpPr>
          <p:nvPr/>
        </p:nvSpPr>
        <p:spPr bwMode="auto">
          <a:xfrm>
            <a:off x="3200400" y="1371600"/>
            <a:ext cx="14478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Werbung</a:t>
            </a:r>
          </a:p>
        </p:txBody>
      </p:sp>
      <p:sp>
        <p:nvSpPr>
          <p:cNvPr id="212001" name="Text Box 33"/>
          <p:cNvSpPr txBox="1">
            <a:spLocks noChangeArrowheads="1"/>
          </p:cNvSpPr>
          <p:nvPr/>
        </p:nvSpPr>
        <p:spPr bwMode="auto">
          <a:xfrm>
            <a:off x="4800600" y="1371600"/>
            <a:ext cx="18288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Verkaufsförderung</a:t>
            </a:r>
          </a:p>
        </p:txBody>
      </p:sp>
      <p:pic>
        <p:nvPicPr>
          <p:cNvPr id="43042" name="Picture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10400" y="2667000"/>
            <a:ext cx="844550" cy="868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3043" name="Line 35"/>
          <p:cNvSpPr>
            <a:spLocks noChangeShapeType="1"/>
          </p:cNvSpPr>
          <p:nvPr/>
        </p:nvSpPr>
        <p:spPr bwMode="auto">
          <a:xfrm flipV="1">
            <a:off x="6019800" y="2590800"/>
            <a:ext cx="0" cy="1371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44" name="Line 36"/>
          <p:cNvSpPr>
            <a:spLocks noChangeShapeType="1"/>
          </p:cNvSpPr>
          <p:nvPr/>
        </p:nvSpPr>
        <p:spPr bwMode="auto">
          <a:xfrm flipV="1">
            <a:off x="7391400" y="3581400"/>
            <a:ext cx="0" cy="762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45" name="Line 37"/>
          <p:cNvSpPr>
            <a:spLocks noChangeShapeType="1"/>
          </p:cNvSpPr>
          <p:nvPr/>
        </p:nvSpPr>
        <p:spPr bwMode="auto">
          <a:xfrm>
            <a:off x="6019800" y="3962400"/>
            <a:ext cx="2133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46" name="Line 38"/>
          <p:cNvSpPr>
            <a:spLocks noChangeShapeType="1"/>
          </p:cNvSpPr>
          <p:nvPr/>
        </p:nvSpPr>
        <p:spPr bwMode="auto">
          <a:xfrm>
            <a:off x="7086600" y="3962400"/>
            <a:ext cx="0" cy="381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47" name="Line 39"/>
          <p:cNvSpPr>
            <a:spLocks noChangeShapeType="1"/>
          </p:cNvSpPr>
          <p:nvPr/>
        </p:nvSpPr>
        <p:spPr bwMode="auto">
          <a:xfrm>
            <a:off x="8153400" y="3962400"/>
            <a:ext cx="0" cy="152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48" name="Line 40"/>
          <p:cNvSpPr>
            <a:spLocks noChangeShapeType="1"/>
          </p:cNvSpPr>
          <p:nvPr/>
        </p:nvSpPr>
        <p:spPr bwMode="auto">
          <a:xfrm>
            <a:off x="5638800" y="2514600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49" name="Line 41"/>
          <p:cNvSpPr>
            <a:spLocks noChangeShapeType="1"/>
          </p:cNvSpPr>
          <p:nvPr/>
        </p:nvSpPr>
        <p:spPr bwMode="auto">
          <a:xfrm>
            <a:off x="5638800" y="4343400"/>
            <a:ext cx="9906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50" name="Line 42"/>
          <p:cNvSpPr>
            <a:spLocks noChangeShapeType="1"/>
          </p:cNvSpPr>
          <p:nvPr/>
        </p:nvSpPr>
        <p:spPr bwMode="auto">
          <a:xfrm>
            <a:off x="5638800" y="3200400"/>
            <a:ext cx="1371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51" name="Line 43"/>
          <p:cNvSpPr>
            <a:spLocks noChangeShapeType="1"/>
          </p:cNvSpPr>
          <p:nvPr/>
        </p:nvSpPr>
        <p:spPr bwMode="auto">
          <a:xfrm>
            <a:off x="7543800" y="3429000"/>
            <a:ext cx="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52" name="Line 44"/>
          <p:cNvSpPr>
            <a:spLocks noChangeShapeType="1"/>
          </p:cNvSpPr>
          <p:nvPr/>
        </p:nvSpPr>
        <p:spPr bwMode="auto">
          <a:xfrm>
            <a:off x="8305800" y="3429000"/>
            <a:ext cx="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53" name="Line 45"/>
          <p:cNvSpPr>
            <a:spLocks noChangeShapeType="1"/>
          </p:cNvSpPr>
          <p:nvPr/>
        </p:nvSpPr>
        <p:spPr bwMode="auto">
          <a:xfrm>
            <a:off x="7543800" y="3429000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54" name="Line 46"/>
          <p:cNvSpPr>
            <a:spLocks noChangeShapeType="1"/>
          </p:cNvSpPr>
          <p:nvPr/>
        </p:nvSpPr>
        <p:spPr bwMode="auto">
          <a:xfrm flipV="1">
            <a:off x="914400" y="685800"/>
            <a:ext cx="0" cy="3200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015" name="Text Box 47"/>
          <p:cNvSpPr txBox="1">
            <a:spLocks noChangeArrowheads="1"/>
          </p:cNvSpPr>
          <p:nvPr/>
        </p:nvSpPr>
        <p:spPr bwMode="auto">
          <a:xfrm>
            <a:off x="228600" y="1524000"/>
            <a:ext cx="1371600" cy="611188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Marketing-Konzeption</a:t>
            </a:r>
          </a:p>
        </p:txBody>
      </p:sp>
      <p:sp>
        <p:nvSpPr>
          <p:cNvPr id="43056" name="Line 48"/>
          <p:cNvSpPr>
            <a:spLocks noChangeShapeType="1"/>
          </p:cNvSpPr>
          <p:nvPr/>
        </p:nvSpPr>
        <p:spPr bwMode="auto">
          <a:xfrm flipH="1" flipV="1">
            <a:off x="914400" y="3886200"/>
            <a:ext cx="2362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57" name="Text Box 49"/>
          <p:cNvSpPr txBox="1">
            <a:spLocks noChangeArrowheads="1"/>
          </p:cNvSpPr>
          <p:nvPr/>
        </p:nvSpPr>
        <p:spPr bwMode="auto">
          <a:xfrm>
            <a:off x="3276600" y="29718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Management</a:t>
            </a:r>
          </a:p>
        </p:txBody>
      </p:sp>
      <p:sp>
        <p:nvSpPr>
          <p:cNvPr id="43058" name="Oval 50"/>
          <p:cNvSpPr>
            <a:spLocks noChangeArrowheads="1"/>
          </p:cNvSpPr>
          <p:nvPr/>
        </p:nvSpPr>
        <p:spPr bwMode="auto">
          <a:xfrm>
            <a:off x="1905000" y="2438400"/>
            <a:ext cx="914400" cy="838200"/>
          </a:xfrm>
          <a:prstGeom prst="ellipse">
            <a:avLst/>
          </a:prstGeom>
          <a:solidFill>
            <a:srgbClr val="FFE7C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43059" name="Text Box 51"/>
          <p:cNvSpPr txBox="1">
            <a:spLocks noChangeArrowheads="1"/>
          </p:cNvSpPr>
          <p:nvPr/>
        </p:nvSpPr>
        <p:spPr bwMode="auto">
          <a:xfrm>
            <a:off x="1981200" y="2590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Marktfor-schung</a:t>
            </a:r>
            <a:endParaRPr lang="de-DE" sz="1400"/>
          </a:p>
        </p:txBody>
      </p:sp>
      <p:sp>
        <p:nvSpPr>
          <p:cNvPr id="43060" name="Line 52"/>
          <p:cNvSpPr>
            <a:spLocks noChangeShapeType="1"/>
          </p:cNvSpPr>
          <p:nvPr/>
        </p:nvSpPr>
        <p:spPr bwMode="auto">
          <a:xfrm flipH="1" flipV="1">
            <a:off x="2819400" y="2895600"/>
            <a:ext cx="3200400" cy="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1" name="Line 53"/>
          <p:cNvSpPr>
            <a:spLocks noChangeShapeType="1"/>
          </p:cNvSpPr>
          <p:nvPr/>
        </p:nvSpPr>
        <p:spPr bwMode="auto">
          <a:xfrm flipH="1" flipV="1">
            <a:off x="1143000" y="2133600"/>
            <a:ext cx="0" cy="76200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2" name="Line 54"/>
          <p:cNvSpPr>
            <a:spLocks noChangeShapeType="1"/>
          </p:cNvSpPr>
          <p:nvPr/>
        </p:nvSpPr>
        <p:spPr bwMode="auto">
          <a:xfrm flipH="1" flipV="1">
            <a:off x="2362200" y="3276600"/>
            <a:ext cx="0" cy="38100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3" name="Line 55"/>
          <p:cNvSpPr>
            <a:spLocks noChangeShapeType="1"/>
          </p:cNvSpPr>
          <p:nvPr/>
        </p:nvSpPr>
        <p:spPr bwMode="auto">
          <a:xfrm flipH="1" flipV="1">
            <a:off x="2362200" y="3657600"/>
            <a:ext cx="914400" cy="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4" name="Line 56"/>
          <p:cNvSpPr>
            <a:spLocks noChangeShapeType="1"/>
          </p:cNvSpPr>
          <p:nvPr/>
        </p:nvSpPr>
        <p:spPr bwMode="auto">
          <a:xfrm flipH="1" flipV="1">
            <a:off x="1143000" y="2895600"/>
            <a:ext cx="762000" cy="0"/>
          </a:xfrm>
          <a:prstGeom prst="line">
            <a:avLst/>
          </a:prstGeom>
          <a:noFill/>
          <a:ln w="31750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025" name="Text Box 57"/>
          <p:cNvSpPr txBox="1">
            <a:spLocks noChangeArrowheads="1"/>
          </p:cNvSpPr>
          <p:nvPr/>
        </p:nvSpPr>
        <p:spPr bwMode="auto">
          <a:xfrm>
            <a:off x="3276600" y="685800"/>
            <a:ext cx="1828800" cy="395288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Entgeltpolitik</a:t>
            </a:r>
          </a:p>
        </p:txBody>
      </p:sp>
      <p:sp>
        <p:nvSpPr>
          <p:cNvPr id="43066" name="Line 58"/>
          <p:cNvSpPr>
            <a:spLocks noChangeShapeType="1"/>
          </p:cNvSpPr>
          <p:nvPr/>
        </p:nvSpPr>
        <p:spPr bwMode="auto">
          <a:xfrm>
            <a:off x="2895600" y="381000"/>
            <a:ext cx="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7" name="Line 59"/>
          <p:cNvSpPr>
            <a:spLocks noChangeShapeType="1"/>
          </p:cNvSpPr>
          <p:nvPr/>
        </p:nvSpPr>
        <p:spPr bwMode="auto">
          <a:xfrm>
            <a:off x="2895600" y="3810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8" name="Line 60"/>
          <p:cNvSpPr>
            <a:spLocks noChangeShapeType="1"/>
          </p:cNvSpPr>
          <p:nvPr/>
        </p:nvSpPr>
        <p:spPr bwMode="auto">
          <a:xfrm>
            <a:off x="2895600" y="9144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69" name="Line 61"/>
          <p:cNvSpPr>
            <a:spLocks noChangeShapeType="1"/>
          </p:cNvSpPr>
          <p:nvPr/>
        </p:nvSpPr>
        <p:spPr bwMode="auto">
          <a:xfrm>
            <a:off x="4876800" y="3048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70" name="Line 62"/>
          <p:cNvSpPr>
            <a:spLocks noChangeShapeType="1"/>
          </p:cNvSpPr>
          <p:nvPr/>
        </p:nvSpPr>
        <p:spPr bwMode="auto">
          <a:xfrm flipV="1">
            <a:off x="3429000" y="3048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71" name="Line 63"/>
          <p:cNvSpPr>
            <a:spLocks noChangeShapeType="1"/>
          </p:cNvSpPr>
          <p:nvPr/>
        </p:nvSpPr>
        <p:spPr bwMode="auto">
          <a:xfrm flipV="1">
            <a:off x="5105400" y="304800"/>
            <a:ext cx="6858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72" name="Line 64"/>
          <p:cNvSpPr>
            <a:spLocks noChangeShapeType="1"/>
          </p:cNvSpPr>
          <p:nvPr/>
        </p:nvSpPr>
        <p:spPr bwMode="auto">
          <a:xfrm flipV="1">
            <a:off x="5105400" y="914400"/>
            <a:ext cx="6858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73" name="Line 65"/>
          <p:cNvSpPr>
            <a:spLocks noChangeShapeType="1"/>
          </p:cNvSpPr>
          <p:nvPr/>
        </p:nvSpPr>
        <p:spPr bwMode="auto">
          <a:xfrm>
            <a:off x="5410200" y="304800"/>
            <a:ext cx="0" cy="609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74" name="Line 66"/>
          <p:cNvSpPr>
            <a:spLocks noChangeShapeType="1"/>
          </p:cNvSpPr>
          <p:nvPr/>
        </p:nvSpPr>
        <p:spPr bwMode="auto">
          <a:xfrm flipV="1">
            <a:off x="7467600" y="1066800"/>
            <a:ext cx="0" cy="1143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035" name="Text Box 67"/>
          <p:cNvSpPr txBox="1">
            <a:spLocks noChangeArrowheads="1"/>
          </p:cNvSpPr>
          <p:nvPr/>
        </p:nvSpPr>
        <p:spPr bwMode="auto">
          <a:xfrm>
            <a:off x="6781800" y="1371600"/>
            <a:ext cx="18288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Öffentlichkeits-arbeit (PR)</a:t>
            </a:r>
          </a:p>
        </p:txBody>
      </p:sp>
      <p:sp>
        <p:nvSpPr>
          <p:cNvPr id="212036" name="Text Box 68"/>
          <p:cNvSpPr txBox="1">
            <a:spLocks noChangeArrowheads="1"/>
          </p:cNvSpPr>
          <p:nvPr/>
        </p:nvSpPr>
        <p:spPr bwMode="auto">
          <a:xfrm>
            <a:off x="5791200" y="152400"/>
            <a:ext cx="2514600" cy="395288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Distributionspolitik</a:t>
            </a:r>
          </a:p>
        </p:txBody>
      </p:sp>
      <p:sp>
        <p:nvSpPr>
          <p:cNvPr id="43077" name="Line 69"/>
          <p:cNvSpPr>
            <a:spLocks noChangeShapeType="1"/>
          </p:cNvSpPr>
          <p:nvPr/>
        </p:nvSpPr>
        <p:spPr bwMode="auto">
          <a:xfrm>
            <a:off x="8763000" y="1219200"/>
            <a:ext cx="0" cy="1600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78" name="Line 70"/>
          <p:cNvSpPr>
            <a:spLocks noChangeShapeType="1"/>
          </p:cNvSpPr>
          <p:nvPr/>
        </p:nvSpPr>
        <p:spPr bwMode="auto">
          <a:xfrm>
            <a:off x="7848600" y="2971800"/>
            <a:ext cx="914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039" name="Text Box 71"/>
          <p:cNvSpPr txBox="1">
            <a:spLocks noChangeArrowheads="1"/>
          </p:cNvSpPr>
          <p:nvPr/>
        </p:nvSpPr>
        <p:spPr bwMode="auto">
          <a:xfrm>
            <a:off x="8077200" y="2743200"/>
            <a:ext cx="838200" cy="527050"/>
          </a:xfrm>
          <a:prstGeom prst="rect">
            <a:avLst/>
          </a:prstGeom>
          <a:solidFill>
            <a:srgbClr val="FFFFC5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defRPr/>
            </a:pPr>
            <a:r>
              <a:rPr lang="de-DE" sz="1400"/>
              <a:t>E-Com-merce</a:t>
            </a:r>
          </a:p>
        </p:txBody>
      </p:sp>
      <p:sp>
        <p:nvSpPr>
          <p:cNvPr id="43080" name="Line 72"/>
          <p:cNvSpPr>
            <a:spLocks noChangeShapeType="1"/>
          </p:cNvSpPr>
          <p:nvPr/>
        </p:nvSpPr>
        <p:spPr bwMode="auto">
          <a:xfrm>
            <a:off x="7467600" y="2514600"/>
            <a:ext cx="0" cy="152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2041" name="Text Box 73"/>
          <p:cNvSpPr txBox="1">
            <a:spLocks noChangeArrowheads="1"/>
          </p:cNvSpPr>
          <p:nvPr/>
        </p:nvSpPr>
        <p:spPr bwMode="auto">
          <a:xfrm>
            <a:off x="3124200" y="2209800"/>
            <a:ext cx="5334000" cy="304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Marketing-Mix</a:t>
            </a:r>
          </a:p>
        </p:txBody>
      </p:sp>
      <p:sp>
        <p:nvSpPr>
          <p:cNvPr id="212042" name="Text Box 74"/>
          <p:cNvSpPr txBox="1">
            <a:spLocks noChangeArrowheads="1"/>
          </p:cNvSpPr>
          <p:nvPr/>
        </p:nvSpPr>
        <p:spPr bwMode="auto">
          <a:xfrm>
            <a:off x="5791200" y="685800"/>
            <a:ext cx="2514600" cy="3952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lang="de-DE" sz="1400"/>
              <a:t>Kommunikationspolitik</a:t>
            </a:r>
          </a:p>
        </p:txBody>
      </p:sp>
      <p:sp>
        <p:nvSpPr>
          <p:cNvPr id="43083" name="Line 75"/>
          <p:cNvSpPr>
            <a:spLocks noChangeShapeType="1"/>
          </p:cNvSpPr>
          <p:nvPr/>
        </p:nvSpPr>
        <p:spPr bwMode="auto">
          <a:xfrm>
            <a:off x="8153400" y="3048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84" name="Line 76"/>
          <p:cNvSpPr>
            <a:spLocks noChangeShapeType="1"/>
          </p:cNvSpPr>
          <p:nvPr/>
        </p:nvSpPr>
        <p:spPr bwMode="auto">
          <a:xfrm flipV="1">
            <a:off x="5943600" y="304800"/>
            <a:ext cx="0" cy="609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3085" name="Text Box 26"/>
          <p:cNvSpPr txBox="1">
            <a:spLocks noChangeArrowheads="1"/>
          </p:cNvSpPr>
          <p:nvPr/>
        </p:nvSpPr>
        <p:spPr bwMode="auto">
          <a:xfrm>
            <a:off x="1828800" y="6248400"/>
            <a:ext cx="1752600" cy="2841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Kundenakquise</a:t>
            </a:r>
          </a:p>
        </p:txBody>
      </p:sp>
      <p:sp>
        <p:nvSpPr>
          <p:cNvPr id="43086" name="Line 22"/>
          <p:cNvSpPr>
            <a:spLocks noChangeShapeType="1"/>
          </p:cNvSpPr>
          <p:nvPr/>
        </p:nvSpPr>
        <p:spPr bwMode="auto">
          <a:xfrm flipH="1">
            <a:off x="2819400" y="6096000"/>
            <a:ext cx="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3013" name="Object 79"/>
          <p:cNvGraphicFramePr>
            <a:graphicFrameLocks noChangeAspect="1"/>
          </p:cNvGraphicFramePr>
          <p:nvPr/>
        </p:nvGraphicFramePr>
        <p:xfrm>
          <a:off x="3124200" y="4343400"/>
          <a:ext cx="2057400" cy="1223963"/>
        </p:xfrm>
        <a:graphic>
          <a:graphicData uri="http://schemas.openxmlformats.org/presentationml/2006/ole">
            <p:oleObj spid="_x0000_s43013" name="Paint Shop Pro Image" r:id="rId8" imgW="5209756" imgH="3570732" progId="PaintShopPro">
              <p:embed/>
            </p:oleObj>
          </a:graphicData>
        </a:graphic>
      </p:graphicFrame>
      <p:sp>
        <p:nvSpPr>
          <p:cNvPr id="43087" name="Text Box 80"/>
          <p:cNvSpPr txBox="1">
            <a:spLocks noChangeArrowheads="1"/>
          </p:cNvSpPr>
          <p:nvPr/>
        </p:nvSpPr>
        <p:spPr bwMode="auto">
          <a:xfrm>
            <a:off x="3124200" y="4419600"/>
            <a:ext cx="1768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Unternehmen</a:t>
            </a:r>
          </a:p>
        </p:txBody>
      </p:sp>
      <p:sp>
        <p:nvSpPr>
          <p:cNvPr id="43089" name="Text Box 81"/>
          <p:cNvSpPr txBox="1">
            <a:spLocks noChangeArrowheads="1"/>
          </p:cNvSpPr>
          <p:nvPr/>
        </p:nvSpPr>
        <p:spPr bwMode="auto">
          <a:xfrm>
            <a:off x="0" y="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Kommunikationspolitik</a:t>
            </a:r>
          </a:p>
        </p:txBody>
      </p:sp>
      <p:sp>
        <p:nvSpPr>
          <p:cNvPr id="43090" name="Rectangle 11"/>
          <p:cNvSpPr>
            <a:spLocks noChangeArrowheads="1"/>
          </p:cNvSpPr>
          <p:nvPr/>
        </p:nvSpPr>
        <p:spPr bwMode="auto">
          <a:xfrm>
            <a:off x="8610600" y="55626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4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1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nimBg="1" autoUpdateAnimBg="0"/>
      <p:bldP spid="43024" grpId="0" animBg="1"/>
      <p:bldP spid="43027" grpId="0" animBg="1"/>
      <p:bldP spid="211997" grpId="0" animBg="1" autoUpdateAnimBg="0"/>
      <p:bldP spid="43038" grpId="0" animBg="1"/>
      <p:bldP spid="43039" grpId="0" animBg="1"/>
      <p:bldP spid="212000" grpId="0" animBg="1" autoUpdateAnimBg="0"/>
      <p:bldP spid="212001" grpId="0" animBg="1" autoUpdateAnimBg="0"/>
      <p:bldP spid="43048" grpId="0" animBg="1"/>
      <p:bldP spid="212025" grpId="0" animBg="1" autoUpdateAnimBg="0"/>
      <p:bldP spid="43066" grpId="0" animBg="1"/>
      <p:bldP spid="43067" grpId="0" animBg="1"/>
      <p:bldP spid="43068" grpId="0" animBg="1"/>
      <p:bldP spid="43069" grpId="0" animBg="1"/>
      <p:bldP spid="43070" grpId="0" animBg="1"/>
      <p:bldP spid="43071" grpId="0" animBg="1"/>
      <p:bldP spid="43072" grpId="0" animBg="1"/>
      <p:bldP spid="43073" grpId="0" animBg="1"/>
      <p:bldP spid="43074" grpId="0" animBg="1"/>
      <p:bldP spid="212035" grpId="0" animBg="1" autoUpdateAnimBg="0"/>
      <p:bldP spid="212036" grpId="0" animBg="1" autoUpdateAnimBg="0"/>
      <p:bldP spid="43077" grpId="0" animBg="1"/>
      <p:bldP spid="43078" grpId="0" animBg="1"/>
      <p:bldP spid="212039" grpId="0" animBg="1" autoUpdateAnimBg="0"/>
      <p:bldP spid="212041" grpId="0" animBg="1" autoUpdateAnimBg="0"/>
      <p:bldP spid="212042" grpId="0" animBg="1" autoUpdateAnimBg="0"/>
      <p:bldP spid="43083" grpId="0" animBg="1"/>
      <p:bldP spid="43084" grpId="0" animBg="1"/>
      <p:bldP spid="43090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AutoShape 52"/>
          <p:cNvSpPr>
            <a:spLocks noChangeArrowheads="1"/>
          </p:cNvSpPr>
          <p:nvPr/>
        </p:nvSpPr>
        <p:spPr bwMode="auto">
          <a:xfrm>
            <a:off x="3200400" y="3352800"/>
            <a:ext cx="2667000" cy="3048000"/>
          </a:xfrm>
          <a:prstGeom prst="roundRect">
            <a:avLst>
              <a:gd name="adj" fmla="val 16667"/>
            </a:avLst>
          </a:prstGeom>
          <a:solidFill>
            <a:srgbClr val="DBFFDB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44039" name="Line 2"/>
          <p:cNvSpPr>
            <a:spLocks noChangeShapeType="1"/>
          </p:cNvSpPr>
          <p:nvPr/>
        </p:nvSpPr>
        <p:spPr bwMode="auto">
          <a:xfrm>
            <a:off x="838200" y="6477000"/>
            <a:ext cx="807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0" name="Line 3"/>
          <p:cNvSpPr>
            <a:spLocks noChangeShapeType="1"/>
          </p:cNvSpPr>
          <p:nvPr/>
        </p:nvSpPr>
        <p:spPr bwMode="auto">
          <a:xfrm flipV="1">
            <a:off x="1143000" y="304800"/>
            <a:ext cx="0" cy="624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1" name="Text Box 6"/>
          <p:cNvSpPr txBox="1">
            <a:spLocks noChangeArrowheads="1"/>
          </p:cNvSpPr>
          <p:nvPr/>
        </p:nvSpPr>
        <p:spPr bwMode="auto">
          <a:xfrm>
            <a:off x="7086600" y="6491288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800"/>
              <a:t>Zeitachse</a:t>
            </a:r>
          </a:p>
        </p:txBody>
      </p:sp>
      <p:sp>
        <p:nvSpPr>
          <p:cNvPr id="44042" name="Text Box 7"/>
          <p:cNvSpPr txBox="1">
            <a:spLocks noChangeArrowheads="1"/>
          </p:cNvSpPr>
          <p:nvPr/>
        </p:nvSpPr>
        <p:spPr bwMode="auto">
          <a:xfrm>
            <a:off x="228600" y="6096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Org.-niveau</a:t>
            </a:r>
          </a:p>
        </p:txBody>
      </p:sp>
      <p:sp>
        <p:nvSpPr>
          <p:cNvPr id="44043" name="Line 10"/>
          <p:cNvSpPr>
            <a:spLocks noChangeShapeType="1"/>
          </p:cNvSpPr>
          <p:nvPr/>
        </p:nvSpPr>
        <p:spPr bwMode="auto">
          <a:xfrm flipV="1">
            <a:off x="2514600" y="2209800"/>
            <a:ext cx="3429000" cy="1447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4" name="Line 11"/>
          <p:cNvSpPr>
            <a:spLocks noChangeShapeType="1"/>
          </p:cNvSpPr>
          <p:nvPr/>
        </p:nvSpPr>
        <p:spPr bwMode="auto">
          <a:xfrm>
            <a:off x="6781800" y="457200"/>
            <a:ext cx="0" cy="9144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5" name="Text Box 12"/>
          <p:cNvSpPr txBox="1">
            <a:spLocks noChangeArrowheads="1"/>
          </p:cNvSpPr>
          <p:nvPr/>
        </p:nvSpPr>
        <p:spPr bwMode="auto">
          <a:xfrm>
            <a:off x="6858000" y="2286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Heutige und künftige Marktbedigungen, Umweltsituationen u. a.</a:t>
            </a:r>
          </a:p>
        </p:txBody>
      </p:sp>
      <p:graphicFrame>
        <p:nvGraphicFramePr>
          <p:cNvPr id="44034" name="Object 13"/>
          <p:cNvGraphicFramePr>
            <a:graphicFrameLocks noChangeAspect="1"/>
          </p:cNvGraphicFramePr>
          <p:nvPr/>
        </p:nvGraphicFramePr>
        <p:xfrm>
          <a:off x="1676400" y="757238"/>
          <a:ext cx="1371600" cy="1289050"/>
        </p:xfrm>
        <a:graphic>
          <a:graphicData uri="http://schemas.openxmlformats.org/presentationml/2006/ole">
            <p:oleObj spid="_x0000_s44034" name="Bitmap" r:id="rId4" imgW="2038095" imgH="1914286" progId="Paint.Picture">
              <p:embed/>
            </p:oleObj>
          </a:graphicData>
        </a:graphic>
      </p:graphicFrame>
      <p:sp>
        <p:nvSpPr>
          <p:cNvPr id="44046" name="Line 17"/>
          <p:cNvSpPr>
            <a:spLocks noChangeShapeType="1"/>
          </p:cNvSpPr>
          <p:nvPr/>
        </p:nvSpPr>
        <p:spPr bwMode="auto">
          <a:xfrm flipV="1">
            <a:off x="2286000" y="2057400"/>
            <a:ext cx="0" cy="20574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7" name="Line 28"/>
          <p:cNvSpPr>
            <a:spLocks noChangeShapeType="1"/>
          </p:cNvSpPr>
          <p:nvPr/>
        </p:nvSpPr>
        <p:spPr bwMode="auto">
          <a:xfrm flipV="1">
            <a:off x="2590800" y="2971800"/>
            <a:ext cx="1066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8" name="Line 29"/>
          <p:cNvSpPr>
            <a:spLocks noChangeShapeType="1"/>
          </p:cNvSpPr>
          <p:nvPr/>
        </p:nvSpPr>
        <p:spPr bwMode="auto">
          <a:xfrm flipH="1">
            <a:off x="2590800" y="2057400"/>
            <a:ext cx="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49" name="Text Box 30"/>
          <p:cNvSpPr txBox="1">
            <a:spLocks noChangeArrowheads="1"/>
          </p:cNvSpPr>
          <p:nvPr/>
        </p:nvSpPr>
        <p:spPr bwMode="auto">
          <a:xfrm>
            <a:off x="1371600" y="381000"/>
            <a:ext cx="2895600" cy="314325"/>
          </a:xfrm>
          <a:prstGeom prst="rect">
            <a:avLst/>
          </a:prstGeom>
          <a:solidFill>
            <a:srgbClr val="ECFFB5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Vorgesetzter als Change Agent</a:t>
            </a:r>
          </a:p>
        </p:txBody>
      </p:sp>
      <p:sp>
        <p:nvSpPr>
          <p:cNvPr id="44050" name="Line 31"/>
          <p:cNvSpPr>
            <a:spLocks noChangeShapeType="1"/>
          </p:cNvSpPr>
          <p:nvPr/>
        </p:nvSpPr>
        <p:spPr bwMode="auto">
          <a:xfrm>
            <a:off x="7543800" y="2819400"/>
            <a:ext cx="0" cy="36576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4035" name="Object 35"/>
          <p:cNvGraphicFramePr>
            <a:graphicFrameLocks noChangeAspect="1"/>
          </p:cNvGraphicFramePr>
          <p:nvPr/>
        </p:nvGraphicFramePr>
        <p:xfrm>
          <a:off x="7315200" y="4191000"/>
          <a:ext cx="1219200" cy="776288"/>
        </p:xfrm>
        <a:graphic>
          <a:graphicData uri="http://schemas.openxmlformats.org/presentationml/2006/ole">
            <p:oleObj spid="_x0000_s44035" name="Paint Shop Pro Image" r:id="rId5" imgW="2595122" imgH="1600000" progId="PaintShopPro">
              <p:embed/>
            </p:oleObj>
          </a:graphicData>
        </a:graphic>
      </p:graphicFrame>
      <p:sp>
        <p:nvSpPr>
          <p:cNvPr id="44051" name="Text Box 30"/>
          <p:cNvSpPr txBox="1">
            <a:spLocks noChangeArrowheads="1"/>
          </p:cNvSpPr>
          <p:nvPr/>
        </p:nvSpPr>
        <p:spPr bwMode="auto">
          <a:xfrm>
            <a:off x="3200400" y="990600"/>
            <a:ext cx="2438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Veränderungshelfer</a:t>
            </a:r>
          </a:p>
        </p:txBody>
      </p:sp>
      <p:sp>
        <p:nvSpPr>
          <p:cNvPr id="44052" name="Text Box 30"/>
          <p:cNvSpPr txBox="1">
            <a:spLocks noChangeArrowheads="1"/>
          </p:cNvSpPr>
          <p:nvPr/>
        </p:nvSpPr>
        <p:spPr bwMode="auto">
          <a:xfrm>
            <a:off x="3200400" y="12954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Berater, Koordinator</a:t>
            </a:r>
          </a:p>
        </p:txBody>
      </p:sp>
      <p:sp>
        <p:nvSpPr>
          <p:cNvPr id="44053" name="Text Box 30"/>
          <p:cNvSpPr txBox="1">
            <a:spLocks noChangeArrowheads="1"/>
          </p:cNvSpPr>
          <p:nvPr/>
        </p:nvSpPr>
        <p:spPr bwMode="auto">
          <a:xfrm>
            <a:off x="3200400" y="16002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Entwicklungshelfer</a:t>
            </a:r>
          </a:p>
        </p:txBody>
      </p:sp>
      <p:sp>
        <p:nvSpPr>
          <p:cNvPr id="44054" name="Text Box 30"/>
          <p:cNvSpPr txBox="1">
            <a:spLocks noChangeArrowheads="1"/>
          </p:cNvSpPr>
          <p:nvPr/>
        </p:nvSpPr>
        <p:spPr bwMode="auto">
          <a:xfrm>
            <a:off x="3200400" y="6858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Initiator</a:t>
            </a:r>
          </a:p>
        </p:txBody>
      </p:sp>
      <p:sp>
        <p:nvSpPr>
          <p:cNvPr id="44055" name="Line 39"/>
          <p:cNvSpPr>
            <a:spLocks noChangeShapeType="1"/>
          </p:cNvSpPr>
          <p:nvPr/>
        </p:nvSpPr>
        <p:spPr bwMode="auto">
          <a:xfrm flipH="1">
            <a:off x="6019800" y="35052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56" name="Line 39"/>
          <p:cNvSpPr>
            <a:spLocks noChangeShapeType="1"/>
          </p:cNvSpPr>
          <p:nvPr/>
        </p:nvSpPr>
        <p:spPr bwMode="auto">
          <a:xfrm flipH="1" flipV="1">
            <a:off x="6019800" y="3505200"/>
            <a:ext cx="0" cy="19050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57" name="Text Box 30"/>
          <p:cNvSpPr txBox="1">
            <a:spLocks noChangeArrowheads="1"/>
          </p:cNvSpPr>
          <p:nvPr/>
        </p:nvSpPr>
        <p:spPr bwMode="auto">
          <a:xfrm>
            <a:off x="6172200" y="41148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Betroffene</a:t>
            </a:r>
          </a:p>
        </p:txBody>
      </p:sp>
      <p:sp>
        <p:nvSpPr>
          <p:cNvPr id="44058" name="Line 39"/>
          <p:cNvSpPr>
            <a:spLocks noChangeShapeType="1"/>
          </p:cNvSpPr>
          <p:nvPr/>
        </p:nvSpPr>
        <p:spPr bwMode="auto">
          <a:xfrm flipH="1">
            <a:off x="6019800" y="4267200"/>
            <a:ext cx="152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59" name="Text Box 30"/>
          <p:cNvSpPr txBox="1">
            <a:spLocks noChangeArrowheads="1"/>
          </p:cNvSpPr>
          <p:nvPr/>
        </p:nvSpPr>
        <p:spPr bwMode="auto">
          <a:xfrm>
            <a:off x="6172200" y="44958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Initiatoren</a:t>
            </a:r>
          </a:p>
        </p:txBody>
      </p:sp>
      <p:sp>
        <p:nvSpPr>
          <p:cNvPr id="44060" name="Line 39"/>
          <p:cNvSpPr>
            <a:spLocks noChangeShapeType="1"/>
          </p:cNvSpPr>
          <p:nvPr/>
        </p:nvSpPr>
        <p:spPr bwMode="auto">
          <a:xfrm flipH="1">
            <a:off x="6019800" y="4648200"/>
            <a:ext cx="152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61" name="Text Box 30"/>
          <p:cNvSpPr txBox="1">
            <a:spLocks noChangeArrowheads="1"/>
          </p:cNvSpPr>
          <p:nvPr/>
        </p:nvSpPr>
        <p:spPr bwMode="auto">
          <a:xfrm>
            <a:off x="6172200" y="48768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Promotoren</a:t>
            </a:r>
          </a:p>
        </p:txBody>
      </p:sp>
      <p:sp>
        <p:nvSpPr>
          <p:cNvPr id="44062" name="Line 39"/>
          <p:cNvSpPr>
            <a:spLocks noChangeShapeType="1"/>
          </p:cNvSpPr>
          <p:nvPr/>
        </p:nvSpPr>
        <p:spPr bwMode="auto">
          <a:xfrm flipH="1">
            <a:off x="6019800" y="5029200"/>
            <a:ext cx="152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63" name="Text Box 30"/>
          <p:cNvSpPr txBox="1">
            <a:spLocks noChangeArrowheads="1"/>
          </p:cNvSpPr>
          <p:nvPr/>
        </p:nvSpPr>
        <p:spPr bwMode="auto">
          <a:xfrm>
            <a:off x="6172200" y="52578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Bremser</a:t>
            </a:r>
          </a:p>
        </p:txBody>
      </p:sp>
      <p:sp>
        <p:nvSpPr>
          <p:cNvPr id="44064" name="Line 39"/>
          <p:cNvSpPr>
            <a:spLocks noChangeShapeType="1"/>
          </p:cNvSpPr>
          <p:nvPr/>
        </p:nvSpPr>
        <p:spPr bwMode="auto">
          <a:xfrm flipH="1">
            <a:off x="6019800" y="5410200"/>
            <a:ext cx="1524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65" name="Text Box 30"/>
          <p:cNvSpPr txBox="1">
            <a:spLocks noChangeArrowheads="1"/>
          </p:cNvSpPr>
          <p:nvPr/>
        </p:nvSpPr>
        <p:spPr bwMode="auto">
          <a:xfrm>
            <a:off x="6477000" y="3276600"/>
            <a:ext cx="2133600" cy="527050"/>
          </a:xfrm>
          <a:prstGeom prst="rect">
            <a:avLst/>
          </a:prstGeom>
          <a:solidFill>
            <a:srgbClr val="FFF3C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Mitarbeiter, Kunden, Lieferanten</a:t>
            </a:r>
          </a:p>
        </p:txBody>
      </p:sp>
      <p:sp>
        <p:nvSpPr>
          <p:cNvPr id="44066" name="Text Box 30"/>
          <p:cNvSpPr txBox="1">
            <a:spLocks noChangeArrowheads="1"/>
          </p:cNvSpPr>
          <p:nvPr/>
        </p:nvSpPr>
        <p:spPr bwMode="auto">
          <a:xfrm>
            <a:off x="1219200" y="3581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Ist-Niveau</a:t>
            </a:r>
          </a:p>
        </p:txBody>
      </p:sp>
      <p:sp>
        <p:nvSpPr>
          <p:cNvPr id="44067" name="Text Box 30"/>
          <p:cNvSpPr txBox="1">
            <a:spLocks noChangeArrowheads="1"/>
          </p:cNvSpPr>
          <p:nvPr/>
        </p:nvSpPr>
        <p:spPr bwMode="auto">
          <a:xfrm>
            <a:off x="7467600" y="10668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Ziel-Niveau</a:t>
            </a:r>
          </a:p>
        </p:txBody>
      </p:sp>
      <p:graphicFrame>
        <p:nvGraphicFramePr>
          <p:cNvPr id="44036" name="Object 40"/>
          <p:cNvGraphicFramePr>
            <a:graphicFrameLocks noChangeAspect="1"/>
          </p:cNvGraphicFramePr>
          <p:nvPr/>
        </p:nvGraphicFramePr>
        <p:xfrm>
          <a:off x="762000" y="4114800"/>
          <a:ext cx="2286000" cy="1358900"/>
        </p:xfrm>
        <a:graphic>
          <a:graphicData uri="http://schemas.openxmlformats.org/presentationml/2006/ole">
            <p:oleObj spid="_x0000_s44036" name="Paint Shop Pro Image" r:id="rId6" imgW="5209756" imgH="3570732" progId="PaintShopPro">
              <p:embed/>
            </p:oleObj>
          </a:graphicData>
        </a:graphic>
      </p:graphicFrame>
      <p:sp>
        <p:nvSpPr>
          <p:cNvPr id="44068" name="Text Box 41"/>
          <p:cNvSpPr txBox="1">
            <a:spLocks noChangeArrowheads="1"/>
          </p:cNvSpPr>
          <p:nvPr/>
        </p:nvSpPr>
        <p:spPr bwMode="auto">
          <a:xfrm>
            <a:off x="838200" y="4114800"/>
            <a:ext cx="13985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Unternehmen</a:t>
            </a:r>
          </a:p>
        </p:txBody>
      </p:sp>
      <p:graphicFrame>
        <p:nvGraphicFramePr>
          <p:cNvPr id="44037" name="Object 42"/>
          <p:cNvGraphicFramePr>
            <a:graphicFrameLocks noChangeAspect="1"/>
          </p:cNvGraphicFramePr>
          <p:nvPr/>
        </p:nvGraphicFramePr>
        <p:xfrm>
          <a:off x="6019800" y="1447800"/>
          <a:ext cx="2286000" cy="1358900"/>
        </p:xfrm>
        <a:graphic>
          <a:graphicData uri="http://schemas.openxmlformats.org/presentationml/2006/ole">
            <p:oleObj spid="_x0000_s44037" name="Paint Shop Pro Image" r:id="rId7" imgW="5209756" imgH="3570732" progId="PaintShopPro">
              <p:embed/>
            </p:oleObj>
          </a:graphicData>
        </a:graphic>
      </p:graphicFrame>
      <p:sp>
        <p:nvSpPr>
          <p:cNvPr id="44069" name="Text Box 43"/>
          <p:cNvSpPr txBox="1">
            <a:spLocks noChangeArrowheads="1"/>
          </p:cNvSpPr>
          <p:nvPr/>
        </p:nvSpPr>
        <p:spPr bwMode="auto">
          <a:xfrm>
            <a:off x="6019800" y="1476375"/>
            <a:ext cx="13985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Unternehmen</a:t>
            </a:r>
          </a:p>
        </p:txBody>
      </p:sp>
      <p:sp>
        <p:nvSpPr>
          <p:cNvPr id="44070" name="Line 10"/>
          <p:cNvSpPr>
            <a:spLocks noChangeShapeType="1"/>
          </p:cNvSpPr>
          <p:nvPr/>
        </p:nvSpPr>
        <p:spPr bwMode="auto">
          <a:xfrm flipV="1">
            <a:off x="2514600" y="3657600"/>
            <a:ext cx="0" cy="457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4071" name="Legende mit Pfeil in vier Richtungen 7"/>
          <p:cNvSpPr>
            <a:spLocks/>
          </p:cNvSpPr>
          <p:nvPr/>
        </p:nvSpPr>
        <p:spPr bwMode="auto">
          <a:xfrm rot="2450713">
            <a:off x="3443288" y="3657600"/>
            <a:ext cx="2500312" cy="2571750"/>
          </a:xfrm>
          <a:custGeom>
            <a:avLst/>
            <a:gdLst>
              <a:gd name="T0" fmla="*/ 897993 w 3480855"/>
              <a:gd name="T1" fmla="*/ 0 h 3132722"/>
              <a:gd name="T2" fmla="*/ 0 w 3480855"/>
              <a:gd name="T3" fmla="*/ 1055615 h 3132722"/>
              <a:gd name="T4" fmla="*/ 897993 w 3480855"/>
              <a:gd name="T5" fmla="*/ 2111231 h 3132722"/>
              <a:gd name="T6" fmla="*/ 1795985 w 3480855"/>
              <a:gd name="T7" fmla="*/ 1055615 h 3132722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772297 w 3480855"/>
              <a:gd name="T13" fmla="*/ 695057 h 3132722"/>
              <a:gd name="T14" fmla="*/ 2708559 w 3480855"/>
              <a:gd name="T15" fmla="*/ 2437664 h 31327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80855" h="3132722">
                <a:moveTo>
                  <a:pt x="0" y="1566361"/>
                </a:moveTo>
                <a:lnTo>
                  <a:pt x="458662" y="1244505"/>
                </a:lnTo>
                <a:lnTo>
                  <a:pt x="458662" y="1375171"/>
                </a:lnTo>
                <a:lnTo>
                  <a:pt x="772297" y="1375171"/>
                </a:lnTo>
                <a:lnTo>
                  <a:pt x="772297" y="695057"/>
                </a:lnTo>
                <a:lnTo>
                  <a:pt x="1549237" y="695057"/>
                </a:lnTo>
                <a:lnTo>
                  <a:pt x="1549237" y="458662"/>
                </a:lnTo>
                <a:lnTo>
                  <a:pt x="1418572" y="458662"/>
                </a:lnTo>
                <a:lnTo>
                  <a:pt x="1740428" y="0"/>
                </a:lnTo>
                <a:lnTo>
                  <a:pt x="2062283" y="458662"/>
                </a:lnTo>
                <a:lnTo>
                  <a:pt x="1931618" y="458662"/>
                </a:lnTo>
                <a:lnTo>
                  <a:pt x="1931618" y="695057"/>
                </a:lnTo>
                <a:lnTo>
                  <a:pt x="2708558" y="695057"/>
                </a:lnTo>
                <a:lnTo>
                  <a:pt x="2708558" y="1375171"/>
                </a:lnTo>
                <a:lnTo>
                  <a:pt x="3022193" y="1375171"/>
                </a:lnTo>
                <a:lnTo>
                  <a:pt x="3022193" y="1244505"/>
                </a:lnTo>
                <a:lnTo>
                  <a:pt x="3480855" y="1566361"/>
                </a:lnTo>
                <a:lnTo>
                  <a:pt x="3022193" y="1888217"/>
                </a:lnTo>
                <a:lnTo>
                  <a:pt x="3022193" y="1757551"/>
                </a:lnTo>
                <a:lnTo>
                  <a:pt x="2708558" y="1757551"/>
                </a:lnTo>
                <a:lnTo>
                  <a:pt x="2708558" y="2437665"/>
                </a:lnTo>
                <a:lnTo>
                  <a:pt x="1931618" y="2437665"/>
                </a:lnTo>
                <a:lnTo>
                  <a:pt x="1931618" y="2674060"/>
                </a:lnTo>
                <a:lnTo>
                  <a:pt x="2062283" y="2674060"/>
                </a:lnTo>
                <a:lnTo>
                  <a:pt x="1740428" y="3132722"/>
                </a:lnTo>
                <a:lnTo>
                  <a:pt x="1418572" y="2674060"/>
                </a:lnTo>
                <a:lnTo>
                  <a:pt x="1549237" y="2674060"/>
                </a:lnTo>
                <a:lnTo>
                  <a:pt x="1549237" y="2437665"/>
                </a:lnTo>
                <a:lnTo>
                  <a:pt x="772297" y="2437665"/>
                </a:lnTo>
                <a:lnTo>
                  <a:pt x="772297" y="1757551"/>
                </a:lnTo>
                <a:lnTo>
                  <a:pt x="458662" y="1757551"/>
                </a:lnTo>
                <a:lnTo>
                  <a:pt x="458662" y="1888217"/>
                </a:lnTo>
                <a:close/>
              </a:path>
            </a:pathLst>
          </a:custGeom>
          <a:solidFill>
            <a:srgbClr val="B7DEE8"/>
          </a:solidFill>
          <a:ln w="25400" cap="flat" cmpd="sng">
            <a:solidFill>
              <a:srgbClr val="385D8A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de-DE"/>
          </a:p>
        </p:txBody>
      </p:sp>
      <p:sp>
        <p:nvSpPr>
          <p:cNvPr id="44072" name="Textfeld 8"/>
          <p:cNvSpPr txBox="1">
            <a:spLocks noChangeArrowheads="1"/>
          </p:cNvSpPr>
          <p:nvPr/>
        </p:nvSpPr>
        <p:spPr bwMode="auto">
          <a:xfrm>
            <a:off x="4052888" y="4419600"/>
            <a:ext cx="1371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>
                <a:cs typeface="Arial" charset="0"/>
              </a:rPr>
              <a:t>Systemheran-gehen, selbst-anpassende antizipatorische Steuerung</a:t>
            </a:r>
            <a:endParaRPr lang="de-DE" sz="1800">
              <a:cs typeface="Arial" charset="0"/>
            </a:endParaRPr>
          </a:p>
        </p:txBody>
      </p:sp>
      <p:sp>
        <p:nvSpPr>
          <p:cNvPr id="44073" name="Text Box 48"/>
          <p:cNvSpPr txBox="1">
            <a:spLocks noChangeArrowheads="1"/>
          </p:cNvSpPr>
          <p:nvPr/>
        </p:nvSpPr>
        <p:spPr bwMode="auto">
          <a:xfrm>
            <a:off x="3276600" y="35052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200"/>
              <a:t>Persönlichkeits-entwicklung</a:t>
            </a:r>
            <a:endParaRPr lang="de-DE"/>
          </a:p>
        </p:txBody>
      </p:sp>
      <p:sp>
        <p:nvSpPr>
          <p:cNvPr id="44074" name="Text Box 49"/>
          <p:cNvSpPr txBox="1">
            <a:spLocks noChangeArrowheads="1"/>
          </p:cNvSpPr>
          <p:nvPr/>
        </p:nvSpPr>
        <p:spPr bwMode="auto">
          <a:xfrm>
            <a:off x="3124200" y="58674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200"/>
              <a:t>Informieren, Mitdenken</a:t>
            </a:r>
            <a:endParaRPr lang="de-DE"/>
          </a:p>
        </p:txBody>
      </p:sp>
      <p:sp>
        <p:nvSpPr>
          <p:cNvPr id="44075" name="Text Box 50"/>
          <p:cNvSpPr txBox="1">
            <a:spLocks noChangeArrowheads="1"/>
          </p:cNvSpPr>
          <p:nvPr/>
        </p:nvSpPr>
        <p:spPr bwMode="auto">
          <a:xfrm>
            <a:off x="4953000" y="5867400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200"/>
              <a:t>im Team lernen</a:t>
            </a:r>
            <a:endParaRPr lang="de-DE"/>
          </a:p>
        </p:txBody>
      </p:sp>
      <p:sp>
        <p:nvSpPr>
          <p:cNvPr id="44076" name="Text Box 51"/>
          <p:cNvSpPr txBox="1">
            <a:spLocks noChangeArrowheads="1"/>
          </p:cNvSpPr>
          <p:nvPr/>
        </p:nvSpPr>
        <p:spPr bwMode="auto">
          <a:xfrm>
            <a:off x="4572000" y="35052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 sz="1200"/>
              <a:t>gemeinsame Visionen</a:t>
            </a:r>
            <a:endParaRPr lang="de-DE"/>
          </a:p>
        </p:txBody>
      </p:sp>
      <p:sp>
        <p:nvSpPr>
          <p:cNvPr id="44077" name="Line 10"/>
          <p:cNvSpPr>
            <a:spLocks noChangeShapeType="1"/>
          </p:cNvSpPr>
          <p:nvPr/>
        </p:nvSpPr>
        <p:spPr bwMode="auto">
          <a:xfrm flipV="1">
            <a:off x="4648200" y="3200400"/>
            <a:ext cx="0" cy="609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214070" name="AutoShape 15"/>
          <p:cNvSpPr>
            <a:spLocks noChangeArrowheads="1"/>
          </p:cNvSpPr>
          <p:nvPr/>
        </p:nvSpPr>
        <p:spPr bwMode="auto">
          <a:xfrm>
            <a:off x="3733800" y="2514600"/>
            <a:ext cx="1828800" cy="685800"/>
          </a:xfrm>
          <a:prstGeom prst="flowChartAlternateProcess">
            <a:avLst/>
          </a:prstGeom>
          <a:solidFill>
            <a:srgbClr val="FFEBD7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endParaRPr lang="de-DE" sz="1800"/>
          </a:p>
        </p:txBody>
      </p:sp>
      <p:sp>
        <p:nvSpPr>
          <p:cNvPr id="44079" name="Text Box 16"/>
          <p:cNvSpPr txBox="1">
            <a:spLocks noChangeArrowheads="1"/>
          </p:cNvSpPr>
          <p:nvPr/>
        </p:nvSpPr>
        <p:spPr bwMode="auto">
          <a:xfrm>
            <a:off x="3886200" y="2514600"/>
            <a:ext cx="1676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/>
              <a:t>Lernende Organisation</a:t>
            </a:r>
          </a:p>
        </p:txBody>
      </p:sp>
      <p:sp>
        <p:nvSpPr>
          <p:cNvPr id="44081" name="Text Box 49"/>
          <p:cNvSpPr txBox="1">
            <a:spLocks noChangeArrowheads="1"/>
          </p:cNvSpPr>
          <p:nvPr/>
        </p:nvSpPr>
        <p:spPr bwMode="auto">
          <a:xfrm>
            <a:off x="0" y="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Lernende Organisation</a:t>
            </a:r>
          </a:p>
        </p:txBody>
      </p:sp>
      <p:sp>
        <p:nvSpPr>
          <p:cNvPr id="44082" name="Rectangle 11"/>
          <p:cNvSpPr>
            <a:spLocks noChangeArrowheads="1"/>
          </p:cNvSpPr>
          <p:nvPr/>
        </p:nvSpPr>
        <p:spPr bwMode="auto">
          <a:xfrm>
            <a:off x="8458200" y="58674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44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0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4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 autoUpdateAnimBg="0"/>
      <p:bldP spid="44039" grpId="0" animBg="1"/>
      <p:bldP spid="44040" grpId="0" animBg="1"/>
      <p:bldP spid="44041" grpId="0" autoUpdateAnimBg="0"/>
      <p:bldP spid="44042" grpId="0" autoUpdateAnimBg="0"/>
      <p:bldP spid="44043" grpId="0" animBg="1"/>
      <p:bldP spid="44044" grpId="0" animBg="1"/>
      <p:bldP spid="44045" grpId="0" autoUpdateAnimBg="0"/>
      <p:bldP spid="44046" grpId="0" animBg="1"/>
      <p:bldP spid="44047" grpId="0" animBg="1"/>
      <p:bldP spid="44048" grpId="0" animBg="1"/>
      <p:bldP spid="44049" grpId="0" animBg="1" autoUpdateAnimBg="0"/>
      <p:bldP spid="44050" grpId="0" animBg="1"/>
      <p:bldP spid="44051" grpId="0" autoUpdateAnimBg="0"/>
      <p:bldP spid="44052" grpId="0" autoUpdateAnimBg="0"/>
      <p:bldP spid="44053" grpId="0" autoUpdateAnimBg="0"/>
      <p:bldP spid="44054" grpId="0" autoUpdateAnimBg="0"/>
      <p:bldP spid="44055" grpId="0" animBg="1"/>
      <p:bldP spid="44056" grpId="0" animBg="1"/>
      <p:bldP spid="44057" grpId="0" autoUpdateAnimBg="0"/>
      <p:bldP spid="44058" grpId="0" animBg="1"/>
      <p:bldP spid="44059" grpId="0" autoUpdateAnimBg="0"/>
      <p:bldP spid="44060" grpId="0" animBg="1"/>
      <p:bldP spid="44061" grpId="0" autoUpdateAnimBg="0"/>
      <p:bldP spid="44062" grpId="0" animBg="1"/>
      <p:bldP spid="44063" grpId="0" autoUpdateAnimBg="0"/>
      <p:bldP spid="44064" grpId="0" animBg="1"/>
      <p:bldP spid="44065" grpId="0" animBg="1" autoUpdateAnimBg="0"/>
      <p:bldP spid="44066" grpId="0" autoUpdateAnimBg="0"/>
      <p:bldP spid="44067" grpId="0" autoUpdateAnimBg="0"/>
      <p:bldP spid="44068" grpId="0" autoUpdateAnimBg="0"/>
      <p:bldP spid="44069" grpId="0" autoUpdateAnimBg="0"/>
      <p:bldP spid="44070" grpId="0" animBg="1"/>
      <p:bldP spid="44071" grpId="0" animBg="1"/>
      <p:bldP spid="44072" grpId="0" autoUpdateAnimBg="0"/>
      <p:bldP spid="44073" grpId="0" autoUpdateAnimBg="0"/>
      <p:bldP spid="44074" grpId="0" autoUpdateAnimBg="0"/>
      <p:bldP spid="44075" grpId="0" autoUpdateAnimBg="0"/>
      <p:bldP spid="44076" grpId="0" autoUpdateAnimBg="0"/>
      <p:bldP spid="44077" grpId="0" animBg="1"/>
      <p:bldP spid="214070" grpId="0" animBg="1" autoUpdateAnimBg="0"/>
      <p:bldP spid="44079" grpId="0" autoUpdateAnimBg="0"/>
      <p:bldP spid="44082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391400" y="63246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Zeitachse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52400" y="6096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Org.-niveau</a:t>
            </a:r>
            <a:endParaRPr lang="de-DE" sz="1200"/>
          </a:p>
        </p:txBody>
      </p:sp>
      <p:sp>
        <p:nvSpPr>
          <p:cNvPr id="45064" name="Line 10"/>
          <p:cNvSpPr>
            <a:spLocks noChangeShapeType="1"/>
          </p:cNvSpPr>
          <p:nvPr/>
        </p:nvSpPr>
        <p:spPr bwMode="auto">
          <a:xfrm flipV="1">
            <a:off x="3124200" y="2743200"/>
            <a:ext cx="3352800" cy="1371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65" name="Line 11"/>
          <p:cNvSpPr>
            <a:spLocks noChangeShapeType="1"/>
          </p:cNvSpPr>
          <p:nvPr/>
        </p:nvSpPr>
        <p:spPr bwMode="auto">
          <a:xfrm>
            <a:off x="6858000" y="152400"/>
            <a:ext cx="0" cy="1524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66" name="Text Box 12"/>
          <p:cNvSpPr txBox="1">
            <a:spLocks noChangeArrowheads="1"/>
          </p:cNvSpPr>
          <p:nvPr/>
        </p:nvSpPr>
        <p:spPr bwMode="auto">
          <a:xfrm>
            <a:off x="6858000" y="228600"/>
            <a:ext cx="2286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Heutige und künftige Marktbedigungen, Umweltsituationen u. a.</a:t>
            </a:r>
          </a:p>
        </p:txBody>
      </p:sp>
      <p:sp>
        <p:nvSpPr>
          <p:cNvPr id="213003" name="AutoShape 15"/>
          <p:cNvSpPr>
            <a:spLocks noChangeArrowheads="1"/>
          </p:cNvSpPr>
          <p:nvPr/>
        </p:nvSpPr>
        <p:spPr bwMode="auto">
          <a:xfrm>
            <a:off x="3733800" y="3124200"/>
            <a:ext cx="1828800" cy="685800"/>
          </a:xfrm>
          <a:prstGeom prst="flowChartAlternateProcess">
            <a:avLst/>
          </a:prstGeom>
          <a:solidFill>
            <a:srgbClr val="FFEBD7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endParaRPr lang="de-DE" sz="1200"/>
          </a:p>
        </p:txBody>
      </p:sp>
      <p:sp>
        <p:nvSpPr>
          <p:cNvPr id="45068" name="Text Box 16"/>
          <p:cNvSpPr txBox="1">
            <a:spLocks noChangeArrowheads="1"/>
          </p:cNvSpPr>
          <p:nvPr/>
        </p:nvSpPr>
        <p:spPr bwMode="auto">
          <a:xfrm>
            <a:off x="3962400" y="3200400"/>
            <a:ext cx="1524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Organisations-entwicklung</a:t>
            </a:r>
            <a:endParaRPr lang="de-DE" sz="2000"/>
          </a:p>
        </p:txBody>
      </p:sp>
      <p:sp>
        <p:nvSpPr>
          <p:cNvPr id="45069" name="Line 17"/>
          <p:cNvSpPr>
            <a:spLocks noChangeShapeType="1"/>
          </p:cNvSpPr>
          <p:nvPr/>
        </p:nvSpPr>
        <p:spPr bwMode="auto">
          <a:xfrm flipV="1">
            <a:off x="1676400" y="2057400"/>
            <a:ext cx="0" cy="16002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0" name="Line 28"/>
          <p:cNvSpPr>
            <a:spLocks noChangeShapeType="1"/>
          </p:cNvSpPr>
          <p:nvPr/>
        </p:nvSpPr>
        <p:spPr bwMode="auto">
          <a:xfrm flipV="1">
            <a:off x="1981200" y="33528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1" name="Line 29"/>
          <p:cNvSpPr>
            <a:spLocks noChangeShapeType="1"/>
          </p:cNvSpPr>
          <p:nvPr/>
        </p:nvSpPr>
        <p:spPr bwMode="auto">
          <a:xfrm flipH="1">
            <a:off x="1981200" y="2057400"/>
            <a:ext cx="0" cy="1295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2" name="Text Box 30"/>
          <p:cNvSpPr txBox="1">
            <a:spLocks noChangeArrowheads="1"/>
          </p:cNvSpPr>
          <p:nvPr/>
        </p:nvSpPr>
        <p:spPr bwMode="auto">
          <a:xfrm>
            <a:off x="1295400" y="685800"/>
            <a:ext cx="1143000" cy="1371600"/>
          </a:xfrm>
          <a:prstGeom prst="rect">
            <a:avLst/>
          </a:prstGeom>
          <a:solidFill>
            <a:srgbClr val="ECFFB5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de-DE" sz="1400"/>
              <a:t>Erfolgs-faktoren</a:t>
            </a:r>
          </a:p>
        </p:txBody>
      </p:sp>
      <p:graphicFrame>
        <p:nvGraphicFramePr>
          <p:cNvPr id="45058" name="Object 35"/>
          <p:cNvGraphicFramePr>
            <a:graphicFrameLocks noChangeAspect="1"/>
          </p:cNvGraphicFramePr>
          <p:nvPr/>
        </p:nvGraphicFramePr>
        <p:xfrm>
          <a:off x="3733800" y="4038600"/>
          <a:ext cx="1981200" cy="1260475"/>
        </p:xfrm>
        <a:graphic>
          <a:graphicData uri="http://schemas.openxmlformats.org/presentationml/2006/ole">
            <p:oleObj spid="_x0000_s45058" name="Paint Shop Pro Image" r:id="rId4" imgW="2595122" imgH="1600000" progId="PaintShopPro">
              <p:embed/>
            </p:oleObj>
          </a:graphicData>
        </a:graphic>
      </p:graphicFrame>
      <p:sp>
        <p:nvSpPr>
          <p:cNvPr id="45073" name="Line 39"/>
          <p:cNvSpPr>
            <a:spLocks noChangeShapeType="1"/>
          </p:cNvSpPr>
          <p:nvPr/>
        </p:nvSpPr>
        <p:spPr bwMode="auto">
          <a:xfrm>
            <a:off x="4648200" y="3810000"/>
            <a:ext cx="0" cy="228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4" name="Text Box 30"/>
          <p:cNvSpPr txBox="1">
            <a:spLocks noChangeArrowheads="1"/>
          </p:cNvSpPr>
          <p:nvPr/>
        </p:nvSpPr>
        <p:spPr bwMode="auto">
          <a:xfrm>
            <a:off x="2895600" y="76200"/>
            <a:ext cx="3657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Zielsetzung und Visionen der OE sind trans-parent und werden untersützt.</a:t>
            </a:r>
            <a:endParaRPr lang="de-DE" sz="1200"/>
          </a:p>
        </p:txBody>
      </p:sp>
      <p:sp>
        <p:nvSpPr>
          <p:cNvPr id="45075" name="Line 39"/>
          <p:cNvSpPr>
            <a:spLocks noChangeShapeType="1"/>
          </p:cNvSpPr>
          <p:nvPr/>
        </p:nvSpPr>
        <p:spPr bwMode="auto">
          <a:xfrm flipH="1">
            <a:off x="5562600" y="34290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6" name="Line 39"/>
          <p:cNvSpPr>
            <a:spLocks noChangeShapeType="1"/>
          </p:cNvSpPr>
          <p:nvPr/>
        </p:nvSpPr>
        <p:spPr bwMode="auto">
          <a:xfrm flipH="1" flipV="1">
            <a:off x="5943600" y="3657600"/>
            <a:ext cx="0" cy="2133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7" name="Line 39"/>
          <p:cNvSpPr>
            <a:spLocks noChangeShapeType="1"/>
          </p:cNvSpPr>
          <p:nvPr/>
        </p:nvSpPr>
        <p:spPr bwMode="auto">
          <a:xfrm flipH="1">
            <a:off x="5943600" y="38100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8" name="Line 39"/>
          <p:cNvSpPr>
            <a:spLocks noChangeShapeType="1"/>
          </p:cNvSpPr>
          <p:nvPr/>
        </p:nvSpPr>
        <p:spPr bwMode="auto">
          <a:xfrm flipH="1">
            <a:off x="5943600" y="47244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79" name="Line 39"/>
          <p:cNvSpPr>
            <a:spLocks noChangeShapeType="1"/>
          </p:cNvSpPr>
          <p:nvPr/>
        </p:nvSpPr>
        <p:spPr bwMode="auto">
          <a:xfrm flipH="1">
            <a:off x="5943600" y="42672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0" name="Line 39"/>
          <p:cNvSpPr>
            <a:spLocks noChangeShapeType="1"/>
          </p:cNvSpPr>
          <p:nvPr/>
        </p:nvSpPr>
        <p:spPr bwMode="auto">
          <a:xfrm flipH="1">
            <a:off x="5943600" y="51816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1" name="Text Box 30"/>
          <p:cNvSpPr txBox="1">
            <a:spLocks noChangeArrowheads="1"/>
          </p:cNvSpPr>
          <p:nvPr/>
        </p:nvSpPr>
        <p:spPr bwMode="auto">
          <a:xfrm>
            <a:off x="5715000" y="3276600"/>
            <a:ext cx="2209800" cy="284163"/>
          </a:xfrm>
          <a:prstGeom prst="rect">
            <a:avLst/>
          </a:prstGeom>
          <a:solidFill>
            <a:srgbClr val="FFDBED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de-DE" sz="1400"/>
              <a:t>Misserfolgsfaktoren</a:t>
            </a:r>
            <a:endParaRPr lang="de-DE" sz="1200"/>
          </a:p>
        </p:txBody>
      </p:sp>
      <p:sp>
        <p:nvSpPr>
          <p:cNvPr id="45082" name="Text Box 30"/>
          <p:cNvSpPr txBox="1">
            <a:spLocks noChangeArrowheads="1"/>
          </p:cNvSpPr>
          <p:nvPr/>
        </p:nvSpPr>
        <p:spPr bwMode="auto">
          <a:xfrm>
            <a:off x="1219200" y="36576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Ist-Niveau</a:t>
            </a:r>
          </a:p>
        </p:txBody>
      </p:sp>
      <p:sp>
        <p:nvSpPr>
          <p:cNvPr id="45083" name="Text Box 30"/>
          <p:cNvSpPr txBox="1">
            <a:spLocks noChangeArrowheads="1"/>
          </p:cNvSpPr>
          <p:nvPr/>
        </p:nvSpPr>
        <p:spPr bwMode="auto">
          <a:xfrm>
            <a:off x="7391400" y="1219200"/>
            <a:ext cx="137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/>
              <a:t>Ziel-Niveau</a:t>
            </a:r>
            <a:endParaRPr lang="de-DE" sz="1800"/>
          </a:p>
        </p:txBody>
      </p:sp>
      <p:sp>
        <p:nvSpPr>
          <p:cNvPr id="45084" name="Line 39"/>
          <p:cNvSpPr>
            <a:spLocks noChangeShapeType="1"/>
          </p:cNvSpPr>
          <p:nvPr/>
        </p:nvSpPr>
        <p:spPr bwMode="auto">
          <a:xfrm flipH="1">
            <a:off x="2438400" y="13716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5" name="Line 39"/>
          <p:cNvSpPr>
            <a:spLocks noChangeShapeType="1"/>
          </p:cNvSpPr>
          <p:nvPr/>
        </p:nvSpPr>
        <p:spPr bwMode="auto">
          <a:xfrm flipH="1" flipV="1">
            <a:off x="2667000" y="228600"/>
            <a:ext cx="0" cy="21336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6" name="Line 39"/>
          <p:cNvSpPr>
            <a:spLocks noChangeShapeType="1"/>
          </p:cNvSpPr>
          <p:nvPr/>
        </p:nvSpPr>
        <p:spPr bwMode="auto">
          <a:xfrm flipH="1">
            <a:off x="2667000" y="2286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7" name="Line 39"/>
          <p:cNvSpPr>
            <a:spLocks noChangeShapeType="1"/>
          </p:cNvSpPr>
          <p:nvPr/>
        </p:nvSpPr>
        <p:spPr bwMode="auto">
          <a:xfrm flipH="1">
            <a:off x="2667000" y="6858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8" name="Line 39"/>
          <p:cNvSpPr>
            <a:spLocks noChangeShapeType="1"/>
          </p:cNvSpPr>
          <p:nvPr/>
        </p:nvSpPr>
        <p:spPr bwMode="auto">
          <a:xfrm flipH="1">
            <a:off x="2667000" y="12192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89" name="Line 39"/>
          <p:cNvSpPr>
            <a:spLocks noChangeShapeType="1"/>
          </p:cNvSpPr>
          <p:nvPr/>
        </p:nvSpPr>
        <p:spPr bwMode="auto">
          <a:xfrm flipH="1">
            <a:off x="2667000" y="16764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90" name="Text Box 30"/>
          <p:cNvSpPr txBox="1">
            <a:spLocks noChangeArrowheads="1"/>
          </p:cNvSpPr>
          <p:nvPr/>
        </p:nvSpPr>
        <p:spPr bwMode="auto">
          <a:xfrm>
            <a:off x="2895600" y="533400"/>
            <a:ext cx="3581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Der OE-Ansatz ist ganzheitlich, integrativ und antizipatorisch ausgerichtet.</a:t>
            </a:r>
          </a:p>
        </p:txBody>
      </p:sp>
      <p:sp>
        <p:nvSpPr>
          <p:cNvPr id="45091" name="Text Box 30"/>
          <p:cNvSpPr txBox="1">
            <a:spLocks noChangeArrowheads="1"/>
          </p:cNvSpPr>
          <p:nvPr/>
        </p:nvSpPr>
        <p:spPr bwMode="auto">
          <a:xfrm>
            <a:off x="2895600" y="1066800"/>
            <a:ext cx="3733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Es besteht Konsens über das OE-Konzept (intern und extern).</a:t>
            </a:r>
          </a:p>
        </p:txBody>
      </p:sp>
      <p:sp>
        <p:nvSpPr>
          <p:cNvPr id="45092" name="Text Box 30"/>
          <p:cNvSpPr txBox="1">
            <a:spLocks noChangeArrowheads="1"/>
          </p:cNvSpPr>
          <p:nvPr/>
        </p:nvSpPr>
        <p:spPr bwMode="auto">
          <a:xfrm>
            <a:off x="2895600" y="1524000"/>
            <a:ext cx="3657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Die Führungskräfte wirken als Change Agent,  die Mitarbeiter „ziehen mit“ und erleben den gemeinsamen Erfolg.</a:t>
            </a:r>
            <a:endParaRPr lang="de-DE" sz="1200"/>
          </a:p>
        </p:txBody>
      </p:sp>
      <p:sp>
        <p:nvSpPr>
          <p:cNvPr id="45093" name="Line 39"/>
          <p:cNvSpPr>
            <a:spLocks noChangeShapeType="1"/>
          </p:cNvSpPr>
          <p:nvPr/>
        </p:nvSpPr>
        <p:spPr bwMode="auto">
          <a:xfrm flipH="1">
            <a:off x="2667000" y="23622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094" name="Text Box 30"/>
          <p:cNvSpPr txBox="1">
            <a:spLocks noChangeArrowheads="1"/>
          </p:cNvSpPr>
          <p:nvPr/>
        </p:nvSpPr>
        <p:spPr bwMode="auto">
          <a:xfrm>
            <a:off x="2895600" y="2209800"/>
            <a:ext cx="3429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Die Informationspolitik ist geprägt durch Offenheit, Transparenz und kritischem feddback</a:t>
            </a:r>
          </a:p>
        </p:txBody>
      </p:sp>
      <p:sp>
        <p:nvSpPr>
          <p:cNvPr id="45095" name="Text Box 30"/>
          <p:cNvSpPr txBox="1">
            <a:spLocks noChangeArrowheads="1"/>
          </p:cNvSpPr>
          <p:nvPr/>
        </p:nvSpPr>
        <p:spPr bwMode="auto">
          <a:xfrm>
            <a:off x="6172200" y="3657600"/>
            <a:ext cx="2819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Alle Erfolgsfaktoren, jedoch mit „Minus-Vorzeichen!“</a:t>
            </a:r>
          </a:p>
        </p:txBody>
      </p:sp>
      <p:sp>
        <p:nvSpPr>
          <p:cNvPr id="45096" name="Text Box 30"/>
          <p:cNvSpPr txBox="1">
            <a:spLocks noChangeArrowheads="1"/>
          </p:cNvSpPr>
          <p:nvPr/>
        </p:nvSpPr>
        <p:spPr bwMode="auto">
          <a:xfrm>
            <a:off x="6172200" y="4114800"/>
            <a:ext cx="2819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Fehlende Veränderungsbereit-schaft bei allen Beteiligten. </a:t>
            </a:r>
          </a:p>
        </p:txBody>
      </p:sp>
      <p:sp>
        <p:nvSpPr>
          <p:cNvPr id="45097" name="Text Box 30"/>
          <p:cNvSpPr txBox="1">
            <a:spLocks noChangeArrowheads="1"/>
          </p:cNvSpPr>
          <p:nvPr/>
        </p:nvSpPr>
        <p:spPr bwMode="auto">
          <a:xfrm>
            <a:off x="6172200" y="4572000"/>
            <a:ext cx="2971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Unrealistische Ziel- und Zeitvor-stellungen für die Veränderungen.</a:t>
            </a:r>
          </a:p>
        </p:txBody>
      </p:sp>
      <p:sp>
        <p:nvSpPr>
          <p:cNvPr id="45098" name="Text Box 30"/>
          <p:cNvSpPr txBox="1">
            <a:spLocks noChangeArrowheads="1"/>
          </p:cNvSpPr>
          <p:nvPr/>
        </p:nvSpPr>
        <p:spPr bwMode="auto">
          <a:xfrm>
            <a:off x="6172200" y="5029200"/>
            <a:ext cx="28194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Fehlende Einbeziehung externer Partner, fehlende Zusammenar-beit mit dem Betriebsrat.</a:t>
            </a:r>
          </a:p>
        </p:txBody>
      </p:sp>
      <p:sp>
        <p:nvSpPr>
          <p:cNvPr id="45099" name="Text Box 30"/>
          <p:cNvSpPr txBox="1">
            <a:spLocks noChangeArrowheads="1"/>
          </p:cNvSpPr>
          <p:nvPr/>
        </p:nvSpPr>
        <p:spPr bwMode="auto">
          <a:xfrm>
            <a:off x="6172200" y="5715000"/>
            <a:ext cx="2819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400" b="0"/>
              <a:t>Falscher Strategieansatz, z. B. nur „Top-down“ u. a.</a:t>
            </a:r>
          </a:p>
        </p:txBody>
      </p:sp>
      <p:sp>
        <p:nvSpPr>
          <p:cNvPr id="45100" name="Line 39"/>
          <p:cNvSpPr>
            <a:spLocks noChangeShapeType="1"/>
          </p:cNvSpPr>
          <p:nvPr/>
        </p:nvSpPr>
        <p:spPr bwMode="auto">
          <a:xfrm flipH="1">
            <a:off x="5943600" y="5791200"/>
            <a:ext cx="2286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5059" name="Object 13"/>
          <p:cNvGraphicFramePr>
            <a:graphicFrameLocks noChangeAspect="1"/>
          </p:cNvGraphicFramePr>
          <p:nvPr/>
        </p:nvGraphicFramePr>
        <p:xfrm>
          <a:off x="2286000" y="2971800"/>
          <a:ext cx="990600" cy="930275"/>
        </p:xfrm>
        <a:graphic>
          <a:graphicData uri="http://schemas.openxmlformats.org/presentationml/2006/ole">
            <p:oleObj spid="_x0000_s45059" name="Bitmap" r:id="rId5" imgW="2038095" imgH="1914286" progId="Paint.Picture">
              <p:embed/>
            </p:oleObj>
          </a:graphicData>
        </a:graphic>
      </p:graphicFrame>
      <p:sp>
        <p:nvSpPr>
          <p:cNvPr id="45101" name="Line 2"/>
          <p:cNvSpPr>
            <a:spLocks noChangeShapeType="1"/>
          </p:cNvSpPr>
          <p:nvPr/>
        </p:nvSpPr>
        <p:spPr bwMode="auto">
          <a:xfrm>
            <a:off x="838200" y="6324600"/>
            <a:ext cx="807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45102" name="Line 3"/>
          <p:cNvSpPr>
            <a:spLocks noChangeShapeType="1"/>
          </p:cNvSpPr>
          <p:nvPr/>
        </p:nvSpPr>
        <p:spPr bwMode="auto">
          <a:xfrm flipV="1">
            <a:off x="1143000" y="304800"/>
            <a:ext cx="0" cy="624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de-DE"/>
          </a:p>
        </p:txBody>
      </p:sp>
      <p:graphicFrame>
        <p:nvGraphicFramePr>
          <p:cNvPr id="45060" name="Object 53"/>
          <p:cNvGraphicFramePr>
            <a:graphicFrameLocks noChangeAspect="1"/>
          </p:cNvGraphicFramePr>
          <p:nvPr/>
        </p:nvGraphicFramePr>
        <p:xfrm>
          <a:off x="6629400" y="1676400"/>
          <a:ext cx="1981200" cy="1177925"/>
        </p:xfrm>
        <a:graphic>
          <a:graphicData uri="http://schemas.openxmlformats.org/presentationml/2006/ole">
            <p:oleObj spid="_x0000_s45060" name="Paint Shop Pro Image" r:id="rId6" imgW="5209756" imgH="3570732" progId="PaintShopPro">
              <p:embed/>
            </p:oleObj>
          </a:graphicData>
        </a:graphic>
      </p:graphicFrame>
      <p:sp>
        <p:nvSpPr>
          <p:cNvPr id="45103" name="Text Box 54"/>
          <p:cNvSpPr txBox="1">
            <a:spLocks noChangeArrowheads="1"/>
          </p:cNvSpPr>
          <p:nvPr/>
        </p:nvSpPr>
        <p:spPr bwMode="auto">
          <a:xfrm>
            <a:off x="6629400" y="1676400"/>
            <a:ext cx="12207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Unternehmen</a:t>
            </a:r>
          </a:p>
        </p:txBody>
      </p:sp>
      <p:graphicFrame>
        <p:nvGraphicFramePr>
          <p:cNvPr id="45061" name="Object 55"/>
          <p:cNvGraphicFramePr>
            <a:graphicFrameLocks noChangeAspect="1"/>
          </p:cNvGraphicFramePr>
          <p:nvPr/>
        </p:nvGraphicFramePr>
        <p:xfrm>
          <a:off x="838200" y="4086225"/>
          <a:ext cx="2286000" cy="1358900"/>
        </p:xfrm>
        <a:graphic>
          <a:graphicData uri="http://schemas.openxmlformats.org/presentationml/2006/ole">
            <p:oleObj spid="_x0000_s45061" name="Paint Shop Pro Image" r:id="rId7" imgW="5209756" imgH="3570732" progId="PaintShopPro">
              <p:embed/>
            </p:oleObj>
          </a:graphicData>
        </a:graphic>
      </p:graphicFrame>
      <p:sp>
        <p:nvSpPr>
          <p:cNvPr id="45104" name="Text Box 56"/>
          <p:cNvSpPr txBox="1">
            <a:spLocks noChangeArrowheads="1"/>
          </p:cNvSpPr>
          <p:nvPr/>
        </p:nvSpPr>
        <p:spPr bwMode="auto">
          <a:xfrm>
            <a:off x="838200" y="4114800"/>
            <a:ext cx="13985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1200"/>
              <a:t>Unternehmen</a:t>
            </a:r>
          </a:p>
        </p:txBody>
      </p:sp>
      <p:sp>
        <p:nvSpPr>
          <p:cNvPr id="45105" name="Line 57"/>
          <p:cNvSpPr>
            <a:spLocks noChangeShapeType="1"/>
          </p:cNvSpPr>
          <p:nvPr/>
        </p:nvSpPr>
        <p:spPr bwMode="auto">
          <a:xfrm>
            <a:off x="914400" y="38100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5106" name="Line 58"/>
          <p:cNvSpPr>
            <a:spLocks noChangeShapeType="1"/>
          </p:cNvSpPr>
          <p:nvPr/>
        </p:nvSpPr>
        <p:spPr bwMode="auto">
          <a:xfrm>
            <a:off x="914400" y="1371600"/>
            <a:ext cx="30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5108" name="Text Box 52"/>
          <p:cNvSpPr txBox="1">
            <a:spLocks noChangeArrowheads="1"/>
          </p:cNvSpPr>
          <p:nvPr/>
        </p:nvSpPr>
        <p:spPr bwMode="auto">
          <a:xfrm>
            <a:off x="0" y="0"/>
            <a:ext cx="3276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Organisationsentwicklung</a:t>
            </a:r>
          </a:p>
        </p:txBody>
      </p:sp>
      <p:sp>
        <p:nvSpPr>
          <p:cNvPr id="45109" name="Rectangle 11"/>
          <p:cNvSpPr>
            <a:spLocks noChangeArrowheads="1"/>
          </p:cNvSpPr>
          <p:nvPr/>
        </p:nvSpPr>
        <p:spPr bwMode="auto">
          <a:xfrm>
            <a:off x="8458200" y="6477000"/>
            <a:ext cx="381000" cy="352425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5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4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5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5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5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5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nimBg="1"/>
      <p:bldP spid="213003" grpId="0" animBg="1" autoUpdateAnimBg="0"/>
      <p:bldP spid="45068" grpId="0" autoUpdateAnimBg="0"/>
      <p:bldP spid="45069" grpId="0" animBg="1"/>
      <p:bldP spid="45070" grpId="0" animBg="1"/>
      <p:bldP spid="45071" grpId="0" animBg="1"/>
      <p:bldP spid="45072" grpId="0" animBg="1" autoUpdateAnimBg="0"/>
      <p:bldP spid="45073" grpId="0" animBg="1"/>
      <p:bldP spid="45074" grpId="0" autoUpdateAnimBg="0"/>
      <p:bldP spid="45075" grpId="0" animBg="1"/>
      <p:bldP spid="45076" grpId="0" animBg="1"/>
      <p:bldP spid="45077" grpId="0" animBg="1"/>
      <p:bldP spid="45078" grpId="0" animBg="1"/>
      <p:bldP spid="45079" grpId="0" animBg="1"/>
      <p:bldP spid="45080" grpId="0" animBg="1"/>
      <p:bldP spid="45081" grpId="0" animBg="1" autoUpdateAnimBg="0"/>
      <p:bldP spid="45084" grpId="0" animBg="1"/>
      <p:bldP spid="45085" grpId="0" animBg="1"/>
      <p:bldP spid="45086" grpId="0" animBg="1"/>
      <p:bldP spid="45087" grpId="0" animBg="1"/>
      <p:bldP spid="45088" grpId="0" animBg="1"/>
      <p:bldP spid="45089" grpId="0" animBg="1"/>
      <p:bldP spid="45090" grpId="0" autoUpdateAnimBg="0"/>
      <p:bldP spid="45091" grpId="0" autoUpdateAnimBg="0"/>
      <p:bldP spid="45092" grpId="0" autoUpdateAnimBg="0"/>
      <p:bldP spid="45093" grpId="0" animBg="1"/>
      <p:bldP spid="45094" grpId="0" autoUpdateAnimBg="0"/>
      <p:bldP spid="45095" grpId="0" autoUpdateAnimBg="0"/>
      <p:bldP spid="45096" grpId="0" autoUpdateAnimBg="0"/>
      <p:bldP spid="45097" grpId="0" autoUpdateAnimBg="0"/>
      <p:bldP spid="45098" grpId="0" autoUpdateAnimBg="0"/>
      <p:bldP spid="45099" grpId="0" autoUpdateAnimBg="0"/>
      <p:bldP spid="45100" grpId="0" animBg="1"/>
      <p:bldP spid="45109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1371600" y="990600"/>
            <a:ext cx="6400800" cy="3048000"/>
          </a:xfrm>
          <a:prstGeom prst="triangle">
            <a:avLst>
              <a:gd name="adj" fmla="val 50000"/>
            </a:avLst>
          </a:prstGeom>
          <a:solidFill>
            <a:srgbClr val="DBFFDB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3124200" y="2667000"/>
            <a:ext cx="2895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2514600" y="3276600"/>
            <a:ext cx="4114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de-DE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3429000" y="1752600"/>
            <a:ext cx="23622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Fach- und Führungswissen, Können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971800" y="2819400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Fähigkeiten und Einstellungen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971800" y="3352800"/>
            <a:ext cx="3429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/>
              <a:t>Persönlichkeitseigenschaften und -merkmale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638800" y="53340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Führungs-kräfte</a:t>
            </a: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1828800" y="5257800"/>
            <a:ext cx="1371600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>
            <a:off x="6172200" y="5334000"/>
            <a:ext cx="1371600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1025" name="Text Box 17"/>
          <p:cNvSpPr txBox="1">
            <a:spLocks noChangeArrowheads="1"/>
          </p:cNvSpPr>
          <p:nvPr/>
        </p:nvSpPr>
        <p:spPr bwMode="auto">
          <a:xfrm>
            <a:off x="3581400" y="3962400"/>
            <a:ext cx="2209800" cy="346075"/>
          </a:xfrm>
          <a:prstGeom prst="rect">
            <a:avLst/>
          </a:prstGeom>
          <a:solidFill>
            <a:srgbClr val="FFE5CB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Unternehmen</a:t>
            </a:r>
          </a:p>
        </p:txBody>
      </p:sp>
      <p:graphicFrame>
        <p:nvGraphicFramePr>
          <p:cNvPr id="5122" name="Object 18"/>
          <p:cNvGraphicFramePr>
            <a:graphicFrameLocks noChangeAspect="1"/>
          </p:cNvGraphicFramePr>
          <p:nvPr/>
        </p:nvGraphicFramePr>
        <p:xfrm>
          <a:off x="3581400" y="152400"/>
          <a:ext cx="2057400" cy="1330325"/>
        </p:xfrm>
        <a:graphic>
          <a:graphicData uri="http://schemas.openxmlformats.org/presentationml/2006/ole">
            <p:oleObj spid="_x0000_s5122" name="Paint Shop Pro Image" r:id="rId4" imgW="2175610" imgH="1405259" progId="PaintShopPro">
              <p:embed/>
            </p:oleObj>
          </a:graphicData>
        </a:graphic>
      </p:graphicFrame>
      <p:graphicFrame>
        <p:nvGraphicFramePr>
          <p:cNvPr id="5123" name="Object 59"/>
          <p:cNvGraphicFramePr>
            <a:graphicFrameLocks noChangeAspect="1"/>
          </p:cNvGraphicFramePr>
          <p:nvPr/>
        </p:nvGraphicFramePr>
        <p:xfrm>
          <a:off x="3200400" y="4343400"/>
          <a:ext cx="2971800" cy="2003425"/>
        </p:xfrm>
        <a:graphic>
          <a:graphicData uri="http://schemas.openxmlformats.org/presentationml/2006/ole">
            <p:oleObj spid="_x0000_s5123" name="Paint Shop Pro Image" r:id="rId5" imgW="5209756" imgH="3570732" progId="PaintShopPro">
              <p:embed/>
            </p:oleObj>
          </a:graphicData>
        </a:graphic>
      </p:graphicFrame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0" y="0"/>
            <a:ext cx="3429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Management: Führungskräfte</a:t>
            </a:r>
          </a:p>
        </p:txBody>
      </p:sp>
      <p:sp>
        <p:nvSpPr>
          <p:cNvPr id="5136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 autoUpdateAnimBg="0"/>
      <p:bldP spid="5125" grpId="0" animBg="1"/>
      <p:bldP spid="5126" grpId="0" animBg="1"/>
      <p:bldP spid="5127" grpId="0" autoUpdateAnimBg="0"/>
      <p:bldP spid="5128" grpId="0" autoUpdateAnimBg="0"/>
      <p:bldP spid="5129" grpId="0" autoUpdateAnimBg="0"/>
      <p:bldP spid="5130" grpId="0" autoUpdateAnimBg="0"/>
      <p:bldP spid="5131" grpId="0" animBg="1"/>
      <p:bldP spid="5132" grpId="0" animBg="1"/>
      <p:bldP spid="171025" grpId="0" animBg="1" autoUpdateAnimBg="0"/>
      <p:bldP spid="513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Oval 2"/>
          <p:cNvSpPr>
            <a:spLocks noChangeArrowheads="1"/>
          </p:cNvSpPr>
          <p:nvPr/>
        </p:nvSpPr>
        <p:spPr bwMode="auto">
          <a:xfrm>
            <a:off x="1524000" y="609600"/>
            <a:ext cx="5867400" cy="5638800"/>
          </a:xfrm>
          <a:prstGeom prst="ellipse">
            <a:avLst/>
          </a:prstGeom>
          <a:solidFill>
            <a:srgbClr val="DBFFDB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3657600" y="12065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/>
              <a:t>Führungskräfte</a:t>
            </a:r>
          </a:p>
        </p:txBody>
      </p:sp>
      <p:sp>
        <p:nvSpPr>
          <p:cNvPr id="172038" name="Text Box 6"/>
          <p:cNvSpPr txBox="1">
            <a:spLocks noChangeArrowheads="1"/>
          </p:cNvSpPr>
          <p:nvPr/>
        </p:nvSpPr>
        <p:spPr bwMode="auto">
          <a:xfrm>
            <a:off x="5715000" y="958850"/>
            <a:ext cx="2362200" cy="346075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>
            <a:spAutoFit/>
          </a:bodyPr>
          <a:lstStyle/>
          <a:p>
            <a:pPr algn="l">
              <a:defRPr/>
            </a:pPr>
            <a:r>
              <a:rPr lang="de-DE"/>
              <a:t>Entscheider, Leader</a:t>
            </a:r>
          </a:p>
        </p:txBody>
      </p:sp>
      <p:sp>
        <p:nvSpPr>
          <p:cNvPr id="172039" name="Text Box 7"/>
          <p:cNvSpPr txBox="1">
            <a:spLocks noChangeArrowheads="1"/>
          </p:cNvSpPr>
          <p:nvPr/>
        </p:nvSpPr>
        <p:spPr bwMode="auto">
          <a:xfrm>
            <a:off x="6248400" y="1981200"/>
            <a:ext cx="19050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Planer, Organisator</a:t>
            </a:r>
          </a:p>
        </p:txBody>
      </p: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1600200" y="5486400"/>
            <a:ext cx="1752600" cy="5334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Ideeengeber </a:t>
            </a:r>
          </a:p>
        </p:txBody>
      </p:sp>
      <p:sp>
        <p:nvSpPr>
          <p:cNvPr id="172041" name="Text Box 9"/>
          <p:cNvSpPr txBox="1">
            <a:spLocks noChangeArrowheads="1"/>
          </p:cNvSpPr>
          <p:nvPr/>
        </p:nvSpPr>
        <p:spPr bwMode="auto">
          <a:xfrm>
            <a:off x="1219200" y="8382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Persönlichkeits-entwickler</a:t>
            </a:r>
          </a:p>
        </p:txBody>
      </p:sp>
      <p:sp>
        <p:nvSpPr>
          <p:cNvPr id="172042" name="Text Box 10"/>
          <p:cNvSpPr txBox="1">
            <a:spLocks noChangeArrowheads="1"/>
          </p:cNvSpPr>
          <p:nvPr/>
        </p:nvSpPr>
        <p:spPr bwMode="auto">
          <a:xfrm>
            <a:off x="6553200" y="32004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Koordinator</a:t>
            </a:r>
          </a:p>
        </p:txBody>
      </p:sp>
      <p:sp>
        <p:nvSpPr>
          <p:cNvPr id="172043" name="Text Box 11"/>
          <p:cNvSpPr txBox="1">
            <a:spLocks noChangeArrowheads="1"/>
          </p:cNvSpPr>
          <p:nvPr/>
        </p:nvSpPr>
        <p:spPr bwMode="auto">
          <a:xfrm>
            <a:off x="914400" y="44196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Coach, Prozess-begleiter</a:t>
            </a:r>
          </a:p>
        </p:txBody>
      </p:sp>
      <p:sp>
        <p:nvSpPr>
          <p:cNvPr id="172044" name="Text Box 12"/>
          <p:cNvSpPr txBox="1">
            <a:spLocks noChangeArrowheads="1"/>
          </p:cNvSpPr>
          <p:nvPr/>
        </p:nvSpPr>
        <p:spPr bwMode="auto">
          <a:xfrm>
            <a:off x="6172200" y="44196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Kontrolleur</a:t>
            </a:r>
          </a:p>
        </p:txBody>
      </p:sp>
      <p:sp>
        <p:nvSpPr>
          <p:cNvPr id="172045" name="Text Box 13"/>
          <p:cNvSpPr txBox="1">
            <a:spLocks noChangeArrowheads="1"/>
          </p:cNvSpPr>
          <p:nvPr/>
        </p:nvSpPr>
        <p:spPr bwMode="auto">
          <a:xfrm>
            <a:off x="685800" y="32004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Motivator</a:t>
            </a:r>
          </a:p>
        </p:txBody>
      </p:sp>
      <p:sp>
        <p:nvSpPr>
          <p:cNvPr id="172046" name="Text Box 14"/>
          <p:cNvSpPr txBox="1">
            <a:spLocks noChangeArrowheads="1"/>
          </p:cNvSpPr>
          <p:nvPr/>
        </p:nvSpPr>
        <p:spPr bwMode="auto">
          <a:xfrm>
            <a:off x="5562600" y="54864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Steuermann</a:t>
            </a:r>
          </a:p>
        </p:txBody>
      </p:sp>
      <p:sp>
        <p:nvSpPr>
          <p:cNvPr id="172047" name="Text Box 15"/>
          <p:cNvSpPr txBox="1">
            <a:spLocks noChangeArrowheads="1"/>
          </p:cNvSpPr>
          <p:nvPr/>
        </p:nvSpPr>
        <p:spPr bwMode="auto">
          <a:xfrm>
            <a:off x="838200" y="1981200"/>
            <a:ext cx="1828800" cy="609600"/>
          </a:xfrm>
          <a:prstGeom prst="rect">
            <a:avLst/>
          </a:prstGeom>
          <a:solidFill>
            <a:srgbClr val="F7EBBD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 algn="l">
              <a:defRPr/>
            </a:pPr>
            <a:r>
              <a:rPr lang="de-DE"/>
              <a:t>Moderator, Schlichter</a:t>
            </a:r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4419600" y="1828800"/>
            <a:ext cx="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  <p:sp>
        <p:nvSpPr>
          <p:cNvPr id="172052" name="Text Box 20"/>
          <p:cNvSpPr txBox="1">
            <a:spLocks noChangeArrowheads="1"/>
          </p:cNvSpPr>
          <p:nvPr/>
        </p:nvSpPr>
        <p:spPr bwMode="auto">
          <a:xfrm>
            <a:off x="3276600" y="2209800"/>
            <a:ext cx="2209800" cy="3460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de-DE"/>
              <a:t>Unternehmen</a:t>
            </a:r>
          </a:p>
        </p:txBody>
      </p:sp>
      <p:graphicFrame>
        <p:nvGraphicFramePr>
          <p:cNvPr id="6146" name="Object 22"/>
          <p:cNvGraphicFramePr>
            <a:graphicFrameLocks noChangeAspect="1"/>
          </p:cNvGraphicFramePr>
          <p:nvPr/>
        </p:nvGraphicFramePr>
        <p:xfrm>
          <a:off x="3352800" y="457200"/>
          <a:ext cx="2133600" cy="1379538"/>
        </p:xfrm>
        <a:graphic>
          <a:graphicData uri="http://schemas.openxmlformats.org/presentationml/2006/ole">
            <p:oleObj spid="_x0000_s6146" name="Paint Shop Pro Image" r:id="rId4" imgW="2175610" imgH="1405259" progId="PaintShopPro">
              <p:embed/>
            </p:oleObj>
          </a:graphicData>
        </a:graphic>
      </p:graphicFrame>
      <p:graphicFrame>
        <p:nvGraphicFramePr>
          <p:cNvPr id="6147" name="Object 59"/>
          <p:cNvGraphicFramePr>
            <a:graphicFrameLocks noChangeAspect="1"/>
          </p:cNvGraphicFramePr>
          <p:nvPr/>
        </p:nvGraphicFramePr>
        <p:xfrm>
          <a:off x="2895600" y="2590800"/>
          <a:ext cx="2971800" cy="2003425"/>
        </p:xfrm>
        <a:graphic>
          <a:graphicData uri="http://schemas.openxmlformats.org/presentationml/2006/ole">
            <p:oleObj spid="_x0000_s6147" name="Paint Shop Pro Image" r:id="rId5" imgW="5209756" imgH="3570732" progId="PaintShopPro">
              <p:embed/>
            </p:oleObj>
          </a:graphicData>
        </a:graphic>
      </p:graphicFrame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0" y="0"/>
            <a:ext cx="3429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Rollen der Führungskräfte</a:t>
            </a:r>
          </a:p>
        </p:txBody>
      </p:sp>
      <p:sp>
        <p:nvSpPr>
          <p:cNvPr id="6164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 autoUpdateAnimBg="0"/>
      <p:bldP spid="6149" grpId="0" autoUpdateAnimBg="0"/>
      <p:bldP spid="172038" grpId="0" animBg="1" autoUpdateAnimBg="0"/>
      <p:bldP spid="172039" grpId="0" animBg="1" autoUpdateAnimBg="0"/>
      <p:bldP spid="172040" grpId="0" animBg="1" autoUpdateAnimBg="0"/>
      <p:bldP spid="172041" grpId="0" animBg="1" autoUpdateAnimBg="0"/>
      <p:bldP spid="172042" grpId="0" animBg="1" autoUpdateAnimBg="0"/>
      <p:bldP spid="172043" grpId="0" animBg="1" autoUpdateAnimBg="0"/>
      <p:bldP spid="172044" grpId="0" animBg="1" autoUpdateAnimBg="0"/>
      <p:bldP spid="172045" grpId="0" animBg="1" autoUpdateAnimBg="0"/>
      <p:bldP spid="172046" grpId="0" animBg="1" autoUpdateAnimBg="0"/>
      <p:bldP spid="172047" grpId="0" animBg="1" autoUpdateAnimBg="0"/>
      <p:bldP spid="6160" grpId="0" animBg="1"/>
      <p:bldP spid="172052" grpId="0" animBg="1" autoUpdateAnimBg="0"/>
      <p:bldP spid="616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0" y="0"/>
          <a:ext cx="9004300" cy="6858000"/>
        </p:xfrm>
        <a:graphic>
          <a:graphicData uri="http://schemas.openxmlformats.org/presentationml/2006/ole">
            <p:oleObj spid="_x0000_s7170" name="Paint Shop Pro Image" r:id="rId4" imgW="9004878" imgH="6146341" progId="PaintShopPro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3962400" y="152400"/>
          <a:ext cx="1447800" cy="936625"/>
        </p:xfrm>
        <a:graphic>
          <a:graphicData uri="http://schemas.openxmlformats.org/presentationml/2006/ole">
            <p:oleObj spid="_x0000_s7171" name="Paint Shop Pro Image" r:id="rId5" imgW="2175610" imgH="1405259" progId="PaintShopPro">
              <p:embed/>
            </p:oleObj>
          </a:graphicData>
        </a:graphic>
      </p:graphicFrame>
      <p:sp>
        <p:nvSpPr>
          <p:cNvPr id="7174" name="Line 5"/>
          <p:cNvSpPr>
            <a:spLocks noChangeShapeType="1"/>
          </p:cNvSpPr>
          <p:nvPr/>
        </p:nvSpPr>
        <p:spPr bwMode="auto">
          <a:xfrm>
            <a:off x="4648200" y="14478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75" name="Line 6"/>
          <p:cNvSpPr>
            <a:spLocks noChangeShapeType="1"/>
          </p:cNvSpPr>
          <p:nvPr/>
        </p:nvSpPr>
        <p:spPr bwMode="auto">
          <a:xfrm>
            <a:off x="2362200" y="1676400"/>
            <a:ext cx="449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76" name="Line 7"/>
          <p:cNvSpPr>
            <a:spLocks noChangeShapeType="1"/>
          </p:cNvSpPr>
          <p:nvPr/>
        </p:nvSpPr>
        <p:spPr bwMode="auto">
          <a:xfrm>
            <a:off x="2362200" y="1676400"/>
            <a:ext cx="0" cy="3048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77" name="Line 8"/>
          <p:cNvSpPr>
            <a:spLocks noChangeShapeType="1"/>
          </p:cNvSpPr>
          <p:nvPr/>
        </p:nvSpPr>
        <p:spPr bwMode="auto">
          <a:xfrm>
            <a:off x="6858000" y="1676400"/>
            <a:ext cx="0" cy="2743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pic>
        <p:nvPicPr>
          <p:cNvPr id="7178" name="Picture 15" descr="C:\Business_Studio\Archiv\Images\Images_neu\Buch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514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H="1">
            <a:off x="2133600" y="30480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80" name="AutoShape 17"/>
          <p:cNvSpPr>
            <a:spLocks noChangeArrowheads="1"/>
          </p:cNvSpPr>
          <p:nvPr/>
        </p:nvSpPr>
        <p:spPr bwMode="auto">
          <a:xfrm>
            <a:off x="2743200" y="2667000"/>
            <a:ext cx="1143000" cy="838200"/>
          </a:xfrm>
          <a:prstGeom prst="flowChartMultidocument">
            <a:avLst/>
          </a:prstGeom>
          <a:solidFill>
            <a:srgbClr val="EFEFE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7181" name="Text Box 18"/>
          <p:cNvSpPr txBox="1">
            <a:spLocks noChangeArrowheads="1"/>
          </p:cNvSpPr>
          <p:nvPr/>
        </p:nvSpPr>
        <p:spPr bwMode="auto">
          <a:xfrm>
            <a:off x="2819400" y="28194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Anwei-sungen</a:t>
            </a:r>
          </a:p>
        </p:txBody>
      </p:sp>
      <p:pic>
        <p:nvPicPr>
          <p:cNvPr id="7182" name="Picture 20" descr="C:\Business_Studio\Archiv\Images\Images_neu\Diagramm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352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3" name="Line 21"/>
          <p:cNvSpPr>
            <a:spLocks noChangeShapeType="1"/>
          </p:cNvSpPr>
          <p:nvPr/>
        </p:nvSpPr>
        <p:spPr bwMode="auto">
          <a:xfrm flipH="1">
            <a:off x="2133600" y="37338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84" name="Text Box 22"/>
          <p:cNvSpPr txBox="1">
            <a:spLocks noChangeArrowheads="1"/>
          </p:cNvSpPr>
          <p:nvPr/>
        </p:nvSpPr>
        <p:spPr bwMode="auto">
          <a:xfrm>
            <a:off x="2667000" y="3581400"/>
            <a:ext cx="1219200" cy="2841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Schulungen</a:t>
            </a:r>
          </a:p>
        </p:txBody>
      </p:sp>
      <p:graphicFrame>
        <p:nvGraphicFramePr>
          <p:cNvPr id="7172" name="Object 23"/>
          <p:cNvGraphicFramePr>
            <a:graphicFrameLocks noChangeAspect="1"/>
          </p:cNvGraphicFramePr>
          <p:nvPr/>
        </p:nvGraphicFramePr>
        <p:xfrm>
          <a:off x="3810000" y="3505200"/>
          <a:ext cx="838200" cy="533400"/>
        </p:xfrm>
        <a:graphic>
          <a:graphicData uri="http://schemas.openxmlformats.org/presentationml/2006/ole">
            <p:oleObj spid="_x0000_s7172" name="Paint Shop Pro Image" r:id="rId8" imgW="2595122" imgH="1600000" progId="PaintShopPro">
              <p:embed/>
            </p:oleObj>
          </a:graphicData>
        </a:graphic>
      </p:graphicFrame>
      <p:sp>
        <p:nvSpPr>
          <p:cNvPr id="7185" name="Line 25"/>
          <p:cNvSpPr>
            <a:spLocks noChangeShapeType="1"/>
          </p:cNvSpPr>
          <p:nvPr/>
        </p:nvSpPr>
        <p:spPr bwMode="auto">
          <a:xfrm flipH="1">
            <a:off x="2057400" y="472440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86" name="Text Box 26"/>
          <p:cNvSpPr txBox="1">
            <a:spLocks noChangeArrowheads="1"/>
          </p:cNvSpPr>
          <p:nvPr/>
        </p:nvSpPr>
        <p:spPr bwMode="auto">
          <a:xfrm>
            <a:off x="2667000" y="4419600"/>
            <a:ext cx="1219200" cy="649288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Kontin. Ver-besserungs-prozess</a:t>
            </a:r>
          </a:p>
        </p:txBody>
      </p:sp>
      <p:graphicFrame>
        <p:nvGraphicFramePr>
          <p:cNvPr id="7173" name="Object 29"/>
          <p:cNvGraphicFramePr>
            <a:graphicFrameLocks noChangeAspect="1"/>
          </p:cNvGraphicFramePr>
          <p:nvPr/>
        </p:nvGraphicFramePr>
        <p:xfrm>
          <a:off x="3810000" y="4267200"/>
          <a:ext cx="914400" cy="852488"/>
        </p:xfrm>
        <a:graphic>
          <a:graphicData uri="http://schemas.openxmlformats.org/presentationml/2006/ole">
            <p:oleObj spid="_x0000_s7173" name="Bitmap" r:id="rId9" imgW="1790476" imgH="1857143" progId="Paint.Picture">
              <p:embed/>
            </p:oleObj>
          </a:graphicData>
        </a:graphic>
      </p:graphicFrame>
      <p:sp>
        <p:nvSpPr>
          <p:cNvPr id="7187" name="Oval 30"/>
          <p:cNvSpPr>
            <a:spLocks noChangeArrowheads="1"/>
          </p:cNvSpPr>
          <p:nvPr/>
        </p:nvSpPr>
        <p:spPr bwMode="auto">
          <a:xfrm>
            <a:off x="5029200" y="2743200"/>
            <a:ext cx="1600200" cy="914400"/>
          </a:xfrm>
          <a:prstGeom prst="ellipse">
            <a:avLst/>
          </a:prstGeom>
          <a:solidFill>
            <a:srgbClr val="FFFFE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7188" name="Text Box 31"/>
          <p:cNvSpPr txBox="1">
            <a:spLocks noChangeArrowheads="1"/>
          </p:cNvSpPr>
          <p:nvPr/>
        </p:nvSpPr>
        <p:spPr bwMode="auto">
          <a:xfrm>
            <a:off x="5334000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Qualität</a:t>
            </a:r>
            <a:endParaRPr lang="de-DE" sz="1400" b="0"/>
          </a:p>
        </p:txBody>
      </p:sp>
      <p:sp>
        <p:nvSpPr>
          <p:cNvPr id="7189" name="Text Box 32"/>
          <p:cNvSpPr txBox="1">
            <a:spLocks noChangeArrowheads="1"/>
          </p:cNvSpPr>
          <p:nvPr/>
        </p:nvSpPr>
        <p:spPr bwMode="auto">
          <a:xfrm>
            <a:off x="5105400" y="3078163"/>
            <a:ext cx="1600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(DIN EN ISO 9001)</a:t>
            </a:r>
          </a:p>
        </p:txBody>
      </p:sp>
      <p:sp>
        <p:nvSpPr>
          <p:cNvPr id="7190" name="Line 33"/>
          <p:cNvSpPr>
            <a:spLocks noChangeShapeType="1"/>
          </p:cNvSpPr>
          <p:nvPr/>
        </p:nvSpPr>
        <p:spPr bwMode="auto">
          <a:xfrm flipH="1">
            <a:off x="6629400" y="31242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91" name="Oval 37"/>
          <p:cNvSpPr>
            <a:spLocks noChangeArrowheads="1"/>
          </p:cNvSpPr>
          <p:nvPr/>
        </p:nvSpPr>
        <p:spPr bwMode="auto">
          <a:xfrm>
            <a:off x="4953000" y="3962400"/>
            <a:ext cx="1600200" cy="914400"/>
          </a:xfrm>
          <a:prstGeom prst="ellipse">
            <a:avLst/>
          </a:prstGeom>
          <a:solidFill>
            <a:srgbClr val="FFFFE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7192" name="Line 38"/>
          <p:cNvSpPr>
            <a:spLocks noChangeShapeType="1"/>
          </p:cNvSpPr>
          <p:nvPr/>
        </p:nvSpPr>
        <p:spPr bwMode="auto">
          <a:xfrm flipH="1">
            <a:off x="6553200" y="44196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7193" name="Text Box 41"/>
          <p:cNvSpPr txBox="1">
            <a:spLocks noChangeArrowheads="1"/>
          </p:cNvSpPr>
          <p:nvPr/>
        </p:nvSpPr>
        <p:spPr bwMode="auto">
          <a:xfrm>
            <a:off x="5181600" y="41148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Gesundheit</a:t>
            </a:r>
          </a:p>
        </p:txBody>
      </p:sp>
      <p:sp>
        <p:nvSpPr>
          <p:cNvPr id="7194" name="Text Box 42"/>
          <p:cNvSpPr txBox="1">
            <a:spLocks noChangeArrowheads="1"/>
          </p:cNvSpPr>
          <p:nvPr/>
        </p:nvSpPr>
        <p:spPr bwMode="auto">
          <a:xfrm>
            <a:off x="5334000" y="43434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(OHRIS</a:t>
            </a:r>
            <a:r>
              <a:rPr lang="de-DE" sz="2000" b="0">
                <a:latin typeface="Times New Roman" pitchFamily="18" charset="0"/>
              </a:rPr>
              <a:t>)</a:t>
            </a:r>
          </a:p>
        </p:txBody>
      </p:sp>
      <p:sp>
        <p:nvSpPr>
          <p:cNvPr id="7195" name="Oval 44"/>
          <p:cNvSpPr>
            <a:spLocks noChangeArrowheads="1"/>
          </p:cNvSpPr>
          <p:nvPr/>
        </p:nvSpPr>
        <p:spPr bwMode="auto">
          <a:xfrm>
            <a:off x="1447800" y="1066800"/>
            <a:ext cx="6477000" cy="5562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179230" name="Text Box 45"/>
          <p:cNvSpPr txBox="1">
            <a:spLocks noChangeArrowheads="1"/>
          </p:cNvSpPr>
          <p:nvPr/>
        </p:nvSpPr>
        <p:spPr bwMode="auto">
          <a:xfrm>
            <a:off x="2971800" y="914400"/>
            <a:ext cx="3505200" cy="6096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 anchorCtr="1"/>
          <a:lstStyle/>
          <a:p>
            <a:pPr>
              <a:spcBef>
                <a:spcPct val="0"/>
              </a:spcBef>
              <a:defRPr/>
            </a:pPr>
            <a:r>
              <a:rPr lang="de-DE"/>
              <a:t>Integriertes Managementsystem</a:t>
            </a:r>
          </a:p>
        </p:txBody>
      </p:sp>
      <p:sp>
        <p:nvSpPr>
          <p:cNvPr id="179231" name="Text Box 46"/>
          <p:cNvSpPr txBox="1">
            <a:spLocks noChangeArrowheads="1"/>
          </p:cNvSpPr>
          <p:nvPr/>
        </p:nvSpPr>
        <p:spPr bwMode="auto">
          <a:xfrm>
            <a:off x="1143000" y="1752600"/>
            <a:ext cx="2514600" cy="762000"/>
          </a:xfrm>
          <a:prstGeom prst="rect">
            <a:avLst/>
          </a:prstGeom>
          <a:solidFill>
            <a:srgbClr val="FFE9D3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/>
              <a:t>Allgemeine Module</a:t>
            </a:r>
          </a:p>
        </p:txBody>
      </p:sp>
      <p:sp>
        <p:nvSpPr>
          <p:cNvPr id="179232" name="Text Box 47"/>
          <p:cNvSpPr txBox="1">
            <a:spLocks noChangeArrowheads="1"/>
          </p:cNvSpPr>
          <p:nvPr/>
        </p:nvSpPr>
        <p:spPr bwMode="auto">
          <a:xfrm>
            <a:off x="5562600" y="1752600"/>
            <a:ext cx="2667000" cy="762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spcBef>
                <a:spcPct val="0"/>
              </a:spcBef>
              <a:defRPr/>
            </a:pPr>
            <a:r>
              <a:rPr lang="de-DE"/>
              <a:t>Fachspezifische Module</a:t>
            </a:r>
          </a:p>
        </p:txBody>
      </p:sp>
      <p:sp>
        <p:nvSpPr>
          <p:cNvPr id="7199" name="Text Box 48"/>
          <p:cNvSpPr txBox="1">
            <a:spLocks noChangeArrowheads="1"/>
          </p:cNvSpPr>
          <p:nvPr/>
        </p:nvSpPr>
        <p:spPr bwMode="auto">
          <a:xfrm>
            <a:off x="914400" y="2819400"/>
            <a:ext cx="1219200" cy="4667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Management-handbuch</a:t>
            </a:r>
          </a:p>
        </p:txBody>
      </p:sp>
      <p:sp>
        <p:nvSpPr>
          <p:cNvPr id="7200" name="Text Box 49"/>
          <p:cNvSpPr txBox="1">
            <a:spLocks noChangeArrowheads="1"/>
          </p:cNvSpPr>
          <p:nvPr/>
        </p:nvSpPr>
        <p:spPr bwMode="auto">
          <a:xfrm>
            <a:off x="914400" y="3581400"/>
            <a:ext cx="1219200" cy="2841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Methoden</a:t>
            </a:r>
          </a:p>
        </p:txBody>
      </p:sp>
      <p:sp>
        <p:nvSpPr>
          <p:cNvPr id="7201" name="Text Box 50"/>
          <p:cNvSpPr txBox="1">
            <a:spLocks noChangeArrowheads="1"/>
          </p:cNvSpPr>
          <p:nvPr/>
        </p:nvSpPr>
        <p:spPr bwMode="auto">
          <a:xfrm>
            <a:off x="1371600" y="4572000"/>
            <a:ext cx="762000" cy="284163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200"/>
              <a:t>Audits</a:t>
            </a:r>
          </a:p>
        </p:txBody>
      </p:sp>
      <p:pic>
        <p:nvPicPr>
          <p:cNvPr id="7202" name="Picture 51" descr="C:\Business_Studio\Archiv\Images\Images_neu\Lupe3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3400" y="4419600"/>
            <a:ext cx="8953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03" name="Oval 52"/>
          <p:cNvSpPr>
            <a:spLocks noChangeArrowheads="1"/>
          </p:cNvSpPr>
          <p:nvPr/>
        </p:nvSpPr>
        <p:spPr bwMode="auto">
          <a:xfrm>
            <a:off x="7086600" y="2743200"/>
            <a:ext cx="1600200" cy="914400"/>
          </a:xfrm>
          <a:prstGeom prst="ellipse">
            <a:avLst/>
          </a:prstGeom>
          <a:solidFill>
            <a:srgbClr val="FFFFE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7204" name="Text Box 53"/>
          <p:cNvSpPr txBox="1">
            <a:spLocks noChangeArrowheads="1"/>
          </p:cNvSpPr>
          <p:nvPr/>
        </p:nvSpPr>
        <p:spPr bwMode="auto">
          <a:xfrm>
            <a:off x="7467600" y="2819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Umwelt</a:t>
            </a:r>
          </a:p>
        </p:txBody>
      </p:sp>
      <p:sp>
        <p:nvSpPr>
          <p:cNvPr id="7205" name="Text Box 54"/>
          <p:cNvSpPr txBox="1">
            <a:spLocks noChangeArrowheads="1"/>
          </p:cNvSpPr>
          <p:nvPr/>
        </p:nvSpPr>
        <p:spPr bwMode="auto">
          <a:xfrm>
            <a:off x="7315200" y="30480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(DIN EN ISO 14001 EMAS)</a:t>
            </a:r>
          </a:p>
        </p:txBody>
      </p:sp>
      <p:sp>
        <p:nvSpPr>
          <p:cNvPr id="7206" name="Oval 55"/>
          <p:cNvSpPr>
            <a:spLocks noChangeArrowheads="1"/>
          </p:cNvSpPr>
          <p:nvPr/>
        </p:nvSpPr>
        <p:spPr bwMode="auto">
          <a:xfrm>
            <a:off x="7086600" y="3962400"/>
            <a:ext cx="1600200" cy="914400"/>
          </a:xfrm>
          <a:prstGeom prst="ellipse">
            <a:avLst/>
          </a:prstGeom>
          <a:solidFill>
            <a:srgbClr val="FFFFE7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0"/>
              </a:spcBef>
            </a:pPr>
            <a:endParaRPr lang="de-DE" sz="2400" b="0">
              <a:latin typeface="Times New Roman" pitchFamily="18" charset="0"/>
            </a:endParaRPr>
          </a:p>
        </p:txBody>
      </p:sp>
      <p:sp>
        <p:nvSpPr>
          <p:cNvPr id="7207" name="Text Box 56"/>
          <p:cNvSpPr txBox="1">
            <a:spLocks noChangeArrowheads="1"/>
          </p:cNvSpPr>
          <p:nvPr/>
        </p:nvSpPr>
        <p:spPr bwMode="auto">
          <a:xfrm>
            <a:off x="7467600" y="4419600"/>
            <a:ext cx="990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200"/>
              <a:t>(OHSAS)</a:t>
            </a:r>
          </a:p>
        </p:txBody>
      </p:sp>
      <p:sp>
        <p:nvSpPr>
          <p:cNvPr id="7208" name="Text Box 57"/>
          <p:cNvSpPr txBox="1">
            <a:spLocks noChangeArrowheads="1"/>
          </p:cNvSpPr>
          <p:nvPr/>
        </p:nvSpPr>
        <p:spPr bwMode="auto">
          <a:xfrm>
            <a:off x="7391400" y="41148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de-DE" sz="1400"/>
              <a:t>Sicherheit</a:t>
            </a:r>
          </a:p>
        </p:txBody>
      </p:sp>
      <p:sp>
        <p:nvSpPr>
          <p:cNvPr id="7209" name="Text Box 12"/>
          <p:cNvSpPr txBox="1">
            <a:spLocks noChangeArrowheads="1"/>
          </p:cNvSpPr>
          <p:nvPr/>
        </p:nvSpPr>
        <p:spPr bwMode="auto">
          <a:xfrm>
            <a:off x="6400800" y="21336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(Beispiele)</a:t>
            </a:r>
          </a:p>
        </p:txBody>
      </p:sp>
      <p:sp>
        <p:nvSpPr>
          <p:cNvPr id="7210" name="Text Box 10"/>
          <p:cNvSpPr txBox="1">
            <a:spLocks noChangeArrowheads="1"/>
          </p:cNvSpPr>
          <p:nvPr/>
        </p:nvSpPr>
        <p:spPr bwMode="auto">
          <a:xfrm>
            <a:off x="1752600" y="2057400"/>
            <a:ext cx="1143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400"/>
              <a:t>(Beispiele)</a:t>
            </a:r>
            <a:endParaRPr lang="de-DE" sz="1400" b="0"/>
          </a:p>
        </p:txBody>
      </p:sp>
      <p:sp>
        <p:nvSpPr>
          <p:cNvPr id="7212" name="Text Box 44"/>
          <p:cNvSpPr txBox="1">
            <a:spLocks noChangeArrowheads="1"/>
          </p:cNvSpPr>
          <p:nvPr/>
        </p:nvSpPr>
        <p:spPr bwMode="auto">
          <a:xfrm>
            <a:off x="0" y="0"/>
            <a:ext cx="3429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Managementsysteme</a:t>
            </a:r>
          </a:p>
        </p:txBody>
      </p:sp>
      <p:sp>
        <p:nvSpPr>
          <p:cNvPr id="7213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5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0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500"/>
                            </p:stCondLst>
                            <p:childTnLst>
                              <p:par>
                                <p:cTn id="18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75" grpId="0" animBg="1"/>
      <p:bldP spid="7176" grpId="0" animBg="1"/>
      <p:bldP spid="7177" grpId="0" animBg="1"/>
      <p:bldP spid="7179" grpId="0" animBg="1"/>
      <p:bldP spid="7180" grpId="0" animBg="1" autoUpdateAnimBg="0"/>
      <p:bldP spid="7181" grpId="0" autoUpdateAnimBg="0"/>
      <p:bldP spid="7183" grpId="0" animBg="1"/>
      <p:bldP spid="7184" grpId="0" animBg="1" autoUpdateAnimBg="0"/>
      <p:bldP spid="7185" grpId="0" animBg="1"/>
      <p:bldP spid="7186" grpId="0" animBg="1" autoUpdateAnimBg="0"/>
      <p:bldP spid="7187" grpId="0" animBg="1" autoUpdateAnimBg="0"/>
      <p:bldP spid="7188" grpId="0" autoUpdateAnimBg="0"/>
      <p:bldP spid="7189" grpId="0" autoUpdateAnimBg="0"/>
      <p:bldP spid="7190" grpId="0" animBg="1"/>
      <p:bldP spid="7191" grpId="0" animBg="1" autoUpdateAnimBg="0"/>
      <p:bldP spid="7192" grpId="0" animBg="1"/>
      <p:bldP spid="7193" grpId="0" autoUpdateAnimBg="0"/>
      <p:bldP spid="7194" grpId="0" autoUpdateAnimBg="0"/>
      <p:bldP spid="7195" grpId="0" animBg="1" autoUpdateAnimBg="0"/>
      <p:bldP spid="179230" grpId="0" animBg="1" autoUpdateAnimBg="0"/>
      <p:bldP spid="179231" grpId="0" animBg="1" autoUpdateAnimBg="0"/>
      <p:bldP spid="179232" grpId="0" animBg="1" autoUpdateAnimBg="0"/>
      <p:bldP spid="7199" grpId="0" animBg="1" autoUpdateAnimBg="0"/>
      <p:bldP spid="7200" grpId="0" animBg="1" autoUpdateAnimBg="0"/>
      <p:bldP spid="7201" grpId="0" animBg="1" autoUpdateAnimBg="0"/>
      <p:bldP spid="7203" grpId="0" animBg="1" autoUpdateAnimBg="0"/>
      <p:bldP spid="7204" grpId="0" autoUpdateAnimBg="0"/>
      <p:bldP spid="7205" grpId="0" autoUpdateAnimBg="0"/>
      <p:bldP spid="7206" grpId="0" animBg="1" autoUpdateAnimBg="0"/>
      <p:bldP spid="7207" grpId="0" autoUpdateAnimBg="0"/>
      <p:bldP spid="7208" grpId="0" autoUpdateAnimBg="0"/>
      <p:bldP spid="7209" grpId="0" autoUpdateAnimBg="0"/>
      <p:bldP spid="7210" grpId="0" autoUpdateAnimBg="0"/>
      <p:bldP spid="721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0" y="0"/>
          <a:ext cx="8839200" cy="6616700"/>
        </p:xfrm>
        <a:graphic>
          <a:graphicData uri="http://schemas.openxmlformats.org/presentationml/2006/ole">
            <p:oleObj spid="_x0000_s8194" name="Paint Shop Pro Image" r:id="rId4" imgW="10917073" imgH="7434146" progId="PaintShopPro">
              <p:embed/>
            </p:oleObj>
          </a:graphicData>
        </a:graphic>
      </p:graphicFrame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2438400" y="152400"/>
            <a:ext cx="3276600" cy="609600"/>
          </a:xfrm>
          <a:prstGeom prst="rect">
            <a:avLst/>
          </a:prstGeom>
          <a:solidFill>
            <a:srgbClr val="FFE9D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 anchorCtr="1"/>
          <a:lstStyle/>
          <a:p>
            <a:pPr eaLnBrk="0" hangingPunct="0">
              <a:spcBef>
                <a:spcPct val="0"/>
              </a:spcBef>
              <a:defRPr/>
            </a:pPr>
            <a:r>
              <a:rPr lang="de-DE" sz="1800"/>
              <a:t>Management-by-Modelle</a:t>
            </a:r>
          </a:p>
        </p:txBody>
      </p:sp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5715000" y="114300"/>
          <a:ext cx="1066800" cy="800100"/>
        </p:xfrm>
        <a:graphic>
          <a:graphicData uri="http://schemas.openxmlformats.org/presentationml/2006/ole">
            <p:oleObj spid="_x0000_s8195" name="Paint Shop Pro Image" r:id="rId5" imgW="1697561" imgH="1151220" progId="PaintShopPro">
              <p:embed/>
            </p:oleObj>
          </a:graphicData>
        </a:graphic>
      </p:graphicFrame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1524000" y="76200"/>
          <a:ext cx="914400" cy="860425"/>
        </p:xfrm>
        <a:graphic>
          <a:graphicData uri="http://schemas.openxmlformats.org/presentationml/2006/ole">
            <p:oleObj spid="_x0000_s8196" name="Bitmap" r:id="rId6" imgW="2390476" imgH="2247619" progId="Paint.Picture">
              <p:embed/>
            </p:oleObj>
          </a:graphicData>
        </a:graphic>
      </p:graphicFrame>
      <p:sp>
        <p:nvSpPr>
          <p:cNvPr id="182278" name="Line 6"/>
          <p:cNvSpPr>
            <a:spLocks noChangeShapeType="1"/>
          </p:cNvSpPr>
          <p:nvPr/>
        </p:nvSpPr>
        <p:spPr bwMode="auto">
          <a:xfrm>
            <a:off x="381000" y="12192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79" name="Line 7"/>
          <p:cNvSpPr>
            <a:spLocks noChangeShapeType="1"/>
          </p:cNvSpPr>
          <p:nvPr/>
        </p:nvSpPr>
        <p:spPr bwMode="auto">
          <a:xfrm>
            <a:off x="3962400" y="762000"/>
            <a:ext cx="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80" name="Line 8"/>
          <p:cNvSpPr>
            <a:spLocks noChangeShapeType="1"/>
          </p:cNvSpPr>
          <p:nvPr/>
        </p:nvSpPr>
        <p:spPr bwMode="auto">
          <a:xfrm>
            <a:off x="381000" y="1219200"/>
            <a:ext cx="0" cy="5486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81" name="Line 9"/>
          <p:cNvSpPr>
            <a:spLocks noChangeShapeType="1"/>
          </p:cNvSpPr>
          <p:nvPr/>
        </p:nvSpPr>
        <p:spPr bwMode="auto">
          <a:xfrm>
            <a:off x="381000" y="16002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82" name="Text Box 10"/>
          <p:cNvSpPr txBox="1">
            <a:spLocks noChangeArrowheads="1"/>
          </p:cNvSpPr>
          <p:nvPr/>
        </p:nvSpPr>
        <p:spPr bwMode="auto">
          <a:xfrm>
            <a:off x="609600" y="13716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Motivation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886200" y="12954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durch Motivation (unter Beachtung der Zufrie-denheits- und der Unzufriedenheitsfaktoren)</a:t>
            </a:r>
          </a:p>
        </p:txBody>
      </p:sp>
      <p:sp>
        <p:nvSpPr>
          <p:cNvPr id="182284" name="Line 12"/>
          <p:cNvSpPr>
            <a:spLocks noChangeShapeType="1"/>
          </p:cNvSpPr>
          <p:nvPr/>
        </p:nvSpPr>
        <p:spPr bwMode="auto">
          <a:xfrm>
            <a:off x="381000" y="22860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85" name="Text Box 13"/>
          <p:cNvSpPr txBox="1">
            <a:spLocks noChangeArrowheads="1"/>
          </p:cNvSpPr>
          <p:nvPr/>
        </p:nvSpPr>
        <p:spPr bwMode="auto">
          <a:xfrm>
            <a:off x="609600" y="20574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Objectives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86200" y="19812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durch Zielvereinbarung (Sicherung der Teilhabe der Mitarbeiter an Arbeitsergebnissen)</a:t>
            </a:r>
          </a:p>
        </p:txBody>
      </p:sp>
      <p:sp>
        <p:nvSpPr>
          <p:cNvPr id="182287" name="Line 15"/>
          <p:cNvSpPr>
            <a:spLocks noChangeShapeType="1"/>
          </p:cNvSpPr>
          <p:nvPr/>
        </p:nvSpPr>
        <p:spPr bwMode="auto">
          <a:xfrm>
            <a:off x="381000" y="29718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88" name="Text Box 16"/>
          <p:cNvSpPr txBox="1">
            <a:spLocks noChangeArrowheads="1"/>
          </p:cNvSpPr>
          <p:nvPr/>
        </p:nvSpPr>
        <p:spPr bwMode="auto">
          <a:xfrm>
            <a:off x="609600" y="27432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Delegation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3886200" y="26670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durch Aufgabenübertragung (in Verbindung mit Übertragung von Verantwortung und Kompetenzen)</a:t>
            </a:r>
          </a:p>
        </p:txBody>
      </p:sp>
      <p:sp>
        <p:nvSpPr>
          <p:cNvPr id="182290" name="Line 18"/>
          <p:cNvSpPr>
            <a:spLocks noChangeShapeType="1"/>
          </p:cNvSpPr>
          <p:nvPr/>
        </p:nvSpPr>
        <p:spPr bwMode="auto">
          <a:xfrm>
            <a:off x="381000" y="36576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91" name="Text Box 19"/>
          <p:cNvSpPr txBox="1">
            <a:spLocks noChangeArrowheads="1"/>
          </p:cNvSpPr>
          <p:nvPr/>
        </p:nvSpPr>
        <p:spPr bwMode="auto">
          <a:xfrm>
            <a:off x="609600" y="34290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Exception</a:t>
            </a: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3886200" y="33528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nach dem Ausnahmeprinzip (Eingriff nur bei Über- bzw. Unterschreiten von Grenzwerten)</a:t>
            </a:r>
          </a:p>
        </p:txBody>
      </p:sp>
      <p:sp>
        <p:nvSpPr>
          <p:cNvPr id="182293" name="Line 21"/>
          <p:cNvSpPr>
            <a:spLocks noChangeShapeType="1"/>
          </p:cNvSpPr>
          <p:nvPr/>
        </p:nvSpPr>
        <p:spPr bwMode="auto">
          <a:xfrm>
            <a:off x="381000" y="43434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94" name="Text Box 22"/>
          <p:cNvSpPr txBox="1">
            <a:spLocks noChangeArrowheads="1"/>
          </p:cNvSpPr>
          <p:nvPr/>
        </p:nvSpPr>
        <p:spPr bwMode="auto">
          <a:xfrm>
            <a:off x="609600" y="41148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Project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3886200" y="40386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durch Projektbestimmung und Projektdurch-führung (mit Projektmanagement)</a:t>
            </a:r>
          </a:p>
        </p:txBody>
      </p:sp>
      <p:sp>
        <p:nvSpPr>
          <p:cNvPr id="182296" name="Line 24"/>
          <p:cNvSpPr>
            <a:spLocks noChangeShapeType="1"/>
          </p:cNvSpPr>
          <p:nvPr/>
        </p:nvSpPr>
        <p:spPr bwMode="auto">
          <a:xfrm>
            <a:off x="381000" y="50292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297" name="Text Box 25"/>
          <p:cNvSpPr txBox="1">
            <a:spLocks noChangeArrowheads="1"/>
          </p:cNvSpPr>
          <p:nvPr/>
        </p:nvSpPr>
        <p:spPr bwMode="auto">
          <a:xfrm>
            <a:off x="609600" y="4724400"/>
            <a:ext cx="2819400" cy="5080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Decision Rules</a:t>
            </a: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3886200" y="47244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mittels Entscheidungs- und Rückkopplungs-regeln (Modifikation des Managements by Exception)</a:t>
            </a:r>
          </a:p>
        </p:txBody>
      </p:sp>
      <p:sp>
        <p:nvSpPr>
          <p:cNvPr id="182299" name="Line 27"/>
          <p:cNvSpPr>
            <a:spLocks noChangeShapeType="1"/>
          </p:cNvSpPr>
          <p:nvPr/>
        </p:nvSpPr>
        <p:spPr bwMode="auto">
          <a:xfrm>
            <a:off x="381000" y="63246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300" name="Text Box 28"/>
          <p:cNvSpPr txBox="1">
            <a:spLocks noChangeArrowheads="1"/>
          </p:cNvSpPr>
          <p:nvPr/>
        </p:nvSpPr>
        <p:spPr bwMode="auto">
          <a:xfrm>
            <a:off x="609600" y="60960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Systems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3886200" y="60960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durch Systemsteuerung unter Einsatz von In-formations- und Kommunikationstechnik)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609600" y="652145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r>
              <a:rPr lang="de-DE"/>
              <a:t>u. a.</a:t>
            </a:r>
          </a:p>
        </p:txBody>
      </p:sp>
      <p:sp>
        <p:nvSpPr>
          <p:cNvPr id="182303" name="Line 31"/>
          <p:cNvSpPr>
            <a:spLocks noChangeShapeType="1"/>
          </p:cNvSpPr>
          <p:nvPr/>
        </p:nvSpPr>
        <p:spPr bwMode="auto">
          <a:xfrm flipH="1">
            <a:off x="381000" y="6705600"/>
            <a:ext cx="228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304" name="Line 32"/>
          <p:cNvSpPr>
            <a:spLocks noChangeShapeType="1"/>
          </p:cNvSpPr>
          <p:nvPr/>
        </p:nvSpPr>
        <p:spPr bwMode="auto">
          <a:xfrm>
            <a:off x="381000" y="5638800"/>
            <a:ext cx="3581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de-DE"/>
          </a:p>
        </p:txBody>
      </p:sp>
      <p:sp>
        <p:nvSpPr>
          <p:cNvPr id="182305" name="Text Box 33"/>
          <p:cNvSpPr txBox="1">
            <a:spLocks noChangeArrowheads="1"/>
          </p:cNvSpPr>
          <p:nvPr/>
        </p:nvSpPr>
        <p:spPr bwMode="auto">
          <a:xfrm>
            <a:off x="609600" y="5410200"/>
            <a:ext cx="2819400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 algn="l">
              <a:defRPr/>
            </a:pPr>
            <a:r>
              <a:rPr lang="de-DE" sz="1400"/>
              <a:t>Management by Partizipation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3886200" y="5410200"/>
            <a:ext cx="4953000" cy="609600"/>
          </a:xfrm>
          <a:prstGeom prst="rect">
            <a:avLst/>
          </a:prstGeom>
          <a:solidFill>
            <a:srgbClr val="FFFFD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pPr algn="l"/>
            <a:r>
              <a:rPr lang="de-DE" sz="1400" b="0"/>
              <a:t>Führen durch Sicherung der Teilhabe der Mitarbeiter an Entscheidungsprozessen. Stärkt die Indentifikation.</a:t>
            </a: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0" y="0"/>
            <a:ext cx="1371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de-DE"/>
              <a:t>Manage-ment-by ...</a:t>
            </a:r>
          </a:p>
        </p:txBody>
      </p:sp>
      <p:sp>
        <p:nvSpPr>
          <p:cNvPr id="8229" name="Rectangle 11"/>
          <p:cNvSpPr>
            <a:spLocks noChangeArrowheads="1"/>
          </p:cNvSpPr>
          <p:nvPr/>
        </p:nvSpPr>
        <p:spPr bwMode="auto">
          <a:xfrm>
            <a:off x="8610600" y="6324600"/>
            <a:ext cx="381000" cy="381000"/>
          </a:xfrm>
          <a:prstGeom prst="rect">
            <a:avLst/>
          </a:prstGeom>
          <a:solidFill>
            <a:srgbClr val="FF3300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2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8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8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8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8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00"/>
                            </p:stCondLst>
                            <p:childTnLst>
                              <p:par>
                                <p:cTn id="1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5" grpId="0" animBg="1" autoUpdateAnimBg="0"/>
      <p:bldP spid="182278" grpId="0" animBg="1"/>
      <p:bldP spid="182279" grpId="0" animBg="1"/>
      <p:bldP spid="182280" grpId="0" animBg="1"/>
      <p:bldP spid="182281" grpId="0" animBg="1"/>
      <p:bldP spid="182282" grpId="0" animBg="1" autoUpdateAnimBg="0"/>
      <p:bldP spid="8203" grpId="0" animBg="1" autoUpdateAnimBg="0"/>
      <p:bldP spid="182284" grpId="0" animBg="1"/>
      <p:bldP spid="182285" grpId="0" animBg="1" autoUpdateAnimBg="0"/>
      <p:bldP spid="8206" grpId="0" animBg="1" autoUpdateAnimBg="0"/>
      <p:bldP spid="182287" grpId="0" animBg="1"/>
      <p:bldP spid="182288" grpId="0" animBg="1" autoUpdateAnimBg="0"/>
      <p:bldP spid="8209" grpId="0" animBg="1" autoUpdateAnimBg="0"/>
      <p:bldP spid="182290" grpId="0" animBg="1"/>
      <p:bldP spid="182291" grpId="0" animBg="1" autoUpdateAnimBg="0"/>
      <p:bldP spid="8212" grpId="0" animBg="1" autoUpdateAnimBg="0"/>
      <p:bldP spid="182293" grpId="0" animBg="1"/>
      <p:bldP spid="182294" grpId="0" animBg="1" autoUpdateAnimBg="0"/>
      <p:bldP spid="8215" grpId="0" animBg="1" autoUpdateAnimBg="0"/>
      <p:bldP spid="182296" grpId="0" animBg="1"/>
      <p:bldP spid="182297" grpId="0" animBg="1" autoUpdateAnimBg="0"/>
      <p:bldP spid="8218" grpId="0" animBg="1" autoUpdateAnimBg="0"/>
      <p:bldP spid="182299" grpId="0" animBg="1"/>
      <p:bldP spid="182300" grpId="0" animBg="1" autoUpdateAnimBg="0"/>
      <p:bldP spid="8221" grpId="0" animBg="1" autoUpdateAnimBg="0"/>
      <p:bldP spid="8222" grpId="0" autoUpdateAnimBg="0"/>
      <p:bldP spid="182303" grpId="0" animBg="1"/>
      <p:bldP spid="182304" grpId="0" animBg="1"/>
      <p:bldP spid="182305" grpId="0" animBg="1" autoUpdateAnimBg="0"/>
      <p:bldP spid="8226" grpId="0" animBg="1" autoUpdateAnimBg="0"/>
      <p:bldP spid="8229" grpId="0" animBg="1" autoUpdateAnimBg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0000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0000FF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2416</Words>
  <Application>Microsoft Office PowerPoint</Application>
  <PresentationFormat>Bildschirmpräsentation (4:3)</PresentationFormat>
  <Paragraphs>807</Paragraphs>
  <Slides>53</Slides>
  <Notes>52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53</vt:i4>
      </vt:variant>
    </vt:vector>
  </HeadingPairs>
  <TitlesOfParts>
    <vt:vector size="60" baseType="lpstr">
      <vt:lpstr>Arial</vt:lpstr>
      <vt:lpstr>Times New Roman</vt:lpstr>
      <vt:lpstr>Calibri</vt:lpstr>
      <vt:lpstr>Alba Matter</vt:lpstr>
      <vt:lpstr>Standarddesign</vt:lpstr>
      <vt:lpstr>Paint Shop Pro Image</vt:lpstr>
      <vt:lpstr>Bitmap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  <vt:lpstr>Folie 27</vt:lpstr>
      <vt:lpstr>Folie 28</vt:lpstr>
      <vt:lpstr>Folie 29</vt:lpstr>
      <vt:lpstr>Folie 30</vt:lpstr>
      <vt:lpstr>Folie 31</vt:lpstr>
      <vt:lpstr>Folie 32</vt:lpstr>
      <vt:lpstr>Folie 33</vt:lpstr>
      <vt:lpstr>Folie 34</vt:lpstr>
      <vt:lpstr>Folie 35</vt:lpstr>
      <vt:lpstr>Folie 36</vt:lpstr>
      <vt:lpstr>Folie 37</vt:lpstr>
      <vt:lpstr>Folie 38</vt:lpstr>
      <vt:lpstr>Folie 39</vt:lpstr>
      <vt:lpstr>Folie 40</vt:lpstr>
      <vt:lpstr>Folie 41</vt:lpstr>
      <vt:lpstr>Folie 42</vt:lpstr>
      <vt:lpstr>Folie 43</vt:lpstr>
      <vt:lpstr>Folie 44</vt:lpstr>
      <vt:lpstr>Folie 45</vt:lpstr>
      <vt:lpstr>Folie 46</vt:lpstr>
      <vt:lpstr>Folie 47</vt:lpstr>
      <vt:lpstr>Folie 48</vt:lpstr>
      <vt:lpstr>Folie 49</vt:lpstr>
      <vt:lpstr>Folie 50</vt:lpstr>
      <vt:lpstr>Folie 51</vt:lpstr>
      <vt:lpstr>Folie 52</vt:lpstr>
      <vt:lpstr>Folie 53</vt:lpstr>
    </vt:vector>
  </TitlesOfParts>
  <Company>IWK-Prof. Dr. Siegfried von Känel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IWK-Büro Dresden</dc:creator>
  <cp:lastModifiedBy>IWK-Siegfried von Känel</cp:lastModifiedBy>
  <cp:revision>499</cp:revision>
  <dcterms:created xsi:type="dcterms:W3CDTF">2008-03-25T14:55:04Z</dcterms:created>
  <dcterms:modified xsi:type="dcterms:W3CDTF">2017-09-20T15:37:40Z</dcterms:modified>
</cp:coreProperties>
</file>